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7"/>
  </p:notesMasterIdLst>
  <p:sldIdLst>
    <p:sldId id="256" r:id="rId5"/>
    <p:sldId id="257" r:id="rId6"/>
    <p:sldId id="2282" r:id="rId7"/>
    <p:sldId id="2245" r:id="rId8"/>
    <p:sldId id="2281" r:id="rId9"/>
    <p:sldId id="2247" r:id="rId10"/>
    <p:sldId id="2277" r:id="rId11"/>
    <p:sldId id="2253" r:id="rId12"/>
    <p:sldId id="2273" r:id="rId13"/>
    <p:sldId id="2274" r:id="rId14"/>
    <p:sldId id="2259" r:id="rId15"/>
    <p:sldId id="2257" r:id="rId16"/>
    <p:sldId id="2272" r:id="rId17"/>
    <p:sldId id="2278" r:id="rId18"/>
    <p:sldId id="2248" r:id="rId19"/>
    <p:sldId id="2250" r:id="rId20"/>
    <p:sldId id="2279" r:id="rId21"/>
    <p:sldId id="2252" r:id="rId22"/>
    <p:sldId id="2280" r:id="rId23"/>
    <p:sldId id="2256" r:id="rId24"/>
    <p:sldId id="2283" r:id="rId25"/>
    <p:sldId id="141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F4"/>
    <a:srgbClr val="0084E4"/>
    <a:srgbClr val="006FF3"/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30"/>
    <p:restoredTop sz="86416"/>
  </p:normalViewPr>
  <p:slideViewPr>
    <p:cSldViewPr snapToGrid="0" snapToObjects="1">
      <p:cViewPr varScale="1">
        <p:scale>
          <a:sx n="127" d="100"/>
          <a:sy n="127" d="100"/>
        </p:scale>
        <p:origin x="192" y="296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" Type="http://schemas.openxmlformats.org/officeDocument/2006/relationships/slide" Target="slides/slide2.xml"/><Relationship Id="rId16" Type="http://schemas.openxmlformats.org/officeDocument/2006/relationships/slide" Target="slides/slide17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lz, Charles" userId="728693a2-9e5c-408c-a9b9-1eca70a8c1eb" providerId="ADAL" clId="{797BAA42-C751-4916-96AD-1F811E55F81D}"/>
    <pc:docChg chg="undo custSel addSld modSld">
      <pc:chgData name="Folz, Charles" userId="728693a2-9e5c-408c-a9b9-1eca70a8c1eb" providerId="ADAL" clId="{797BAA42-C751-4916-96AD-1F811E55F81D}" dt="2022-07-12T14:21:36.479" v="139"/>
      <pc:docMkLst>
        <pc:docMk/>
      </pc:docMkLst>
      <pc:sldChg chg="modSp mod">
        <pc:chgData name="Folz, Charles" userId="728693a2-9e5c-408c-a9b9-1eca70a8c1eb" providerId="ADAL" clId="{797BAA42-C751-4916-96AD-1F811E55F81D}" dt="2022-07-12T14:13:46.341" v="13" actId="20577"/>
        <pc:sldMkLst>
          <pc:docMk/>
          <pc:sldMk cId="1092042911" sldId="256"/>
        </pc:sldMkLst>
        <pc:spChg chg="mod">
          <ac:chgData name="Folz, Charles" userId="728693a2-9e5c-408c-a9b9-1eca70a8c1eb" providerId="ADAL" clId="{797BAA42-C751-4916-96AD-1F811E55F81D}" dt="2022-07-12T14:13:46.341" v="13" actId="20577"/>
          <ac:spMkLst>
            <pc:docMk/>
            <pc:sldMk cId="1092042911" sldId="256"/>
            <ac:spMk id="2" creationId="{00000000-0000-0000-0000-000000000000}"/>
          </ac:spMkLst>
        </pc:spChg>
      </pc:sldChg>
      <pc:sldChg chg="modSp new mod">
        <pc:chgData name="Folz, Charles" userId="728693a2-9e5c-408c-a9b9-1eca70a8c1eb" providerId="ADAL" clId="{797BAA42-C751-4916-96AD-1F811E55F81D}" dt="2022-07-12T14:15:31.044" v="74" actId="14100"/>
        <pc:sldMkLst>
          <pc:docMk/>
          <pc:sldMk cId="1824362198" sldId="258"/>
        </pc:sldMkLst>
        <pc:spChg chg="mod">
          <ac:chgData name="Folz, Charles" userId="728693a2-9e5c-408c-a9b9-1eca70a8c1eb" providerId="ADAL" clId="{797BAA42-C751-4916-96AD-1F811E55F81D}" dt="2022-07-12T14:14:15.399" v="67" actId="20577"/>
          <ac:spMkLst>
            <pc:docMk/>
            <pc:sldMk cId="1824362198" sldId="258"/>
            <ac:spMk id="2" creationId="{9DE02F39-FAC7-1817-431E-393749C47A06}"/>
          </ac:spMkLst>
        </pc:spChg>
        <pc:spChg chg="mod">
          <ac:chgData name="Folz, Charles" userId="728693a2-9e5c-408c-a9b9-1eca70a8c1eb" providerId="ADAL" clId="{797BAA42-C751-4916-96AD-1F811E55F81D}" dt="2022-07-12T14:15:31.044" v="74" actId="14100"/>
          <ac:spMkLst>
            <pc:docMk/>
            <pc:sldMk cId="1824362198" sldId="258"/>
            <ac:spMk id="3" creationId="{338D4390-2E3C-9555-5BFC-A227BC7AE0B6}"/>
          </ac:spMkLst>
        </pc:spChg>
      </pc:sldChg>
      <pc:sldChg chg="addSp delSp modSp new mod">
        <pc:chgData name="Folz, Charles" userId="728693a2-9e5c-408c-a9b9-1eca70a8c1eb" providerId="ADAL" clId="{797BAA42-C751-4916-96AD-1F811E55F81D}" dt="2022-07-12T14:21:36.479" v="139"/>
        <pc:sldMkLst>
          <pc:docMk/>
          <pc:sldMk cId="2156651968" sldId="259"/>
        </pc:sldMkLst>
        <pc:spChg chg="mod">
          <ac:chgData name="Folz, Charles" userId="728693a2-9e5c-408c-a9b9-1eca70a8c1eb" providerId="ADAL" clId="{797BAA42-C751-4916-96AD-1F811E55F81D}" dt="2022-07-12T14:21:21.786" v="136" actId="404"/>
          <ac:spMkLst>
            <pc:docMk/>
            <pc:sldMk cId="2156651968" sldId="259"/>
            <ac:spMk id="2" creationId="{FCF489E7-762F-174D-7D41-27AE475B743B}"/>
          </ac:spMkLst>
        </pc:spChg>
        <pc:spChg chg="del">
          <ac:chgData name="Folz, Charles" userId="728693a2-9e5c-408c-a9b9-1eca70a8c1eb" providerId="ADAL" clId="{797BAA42-C751-4916-96AD-1F811E55F81D}" dt="2022-07-12T14:19:37.981" v="76" actId="22"/>
          <ac:spMkLst>
            <pc:docMk/>
            <pc:sldMk cId="2156651968" sldId="259"/>
            <ac:spMk id="3" creationId="{A9FE98E9-FB70-D66D-9138-328250EDAC72}"/>
          </ac:spMkLst>
        </pc:spChg>
        <pc:spChg chg="add mod">
          <ac:chgData name="Folz, Charles" userId="728693a2-9e5c-408c-a9b9-1eca70a8c1eb" providerId="ADAL" clId="{797BAA42-C751-4916-96AD-1F811E55F81D}" dt="2022-07-12T14:21:36.479" v="139"/>
          <ac:spMkLst>
            <pc:docMk/>
            <pc:sldMk cId="2156651968" sldId="259"/>
            <ac:spMk id="7" creationId="{98AF4BF6-9735-DE04-1D38-97CD8960EB23}"/>
          </ac:spMkLst>
        </pc:spChg>
        <pc:picChg chg="add mod ord">
          <ac:chgData name="Folz, Charles" userId="728693a2-9e5c-408c-a9b9-1eca70a8c1eb" providerId="ADAL" clId="{797BAA42-C751-4916-96AD-1F811E55F81D}" dt="2022-07-12T14:21:25.169" v="137" actId="1076"/>
          <ac:picMkLst>
            <pc:docMk/>
            <pc:sldMk cId="2156651968" sldId="259"/>
            <ac:picMk id="6" creationId="{C6612176-BF13-2F38-4542-55DBE0F2C96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16BF-D3CB-483E-A412-96C76539BC14}" type="datetimeFigureOut">
              <a:rPr lang="en-US" smtClean="0"/>
              <a:t>1/23/23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2674F-647D-4B17-A291-93F81348E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4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Kierkegaard</a:t>
            </a:r>
            <a:r>
              <a:rPr lang="en-US" baseline="0"/>
              <a:t> book, but Descartes!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09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44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20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43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3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13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041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6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7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28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79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840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LHC design 0.58A p (HL up to 1A), beam-beam parameter 3.4e-4 (3-5—3 HL-LHC)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3E146D-72E3-4D17-8794-005420F3EB3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53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34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2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95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96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3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29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4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8247" y="2790092"/>
            <a:ext cx="6322645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8247" y="4642339"/>
            <a:ext cx="6322645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71281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56352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" y="365128"/>
            <a:ext cx="11567160" cy="763762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" y="1298222"/>
            <a:ext cx="11567160" cy="4878741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 sz="2600"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latin typeface="Arial" charset="0"/>
                <a:ea typeface="Arial" charset="0"/>
                <a:cs typeface="Arial" charset="0"/>
              </a:defRPr>
            </a:lvl3pPr>
            <a:lvl4pPr>
              <a:defRPr sz="2200"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25159" y="6218380"/>
            <a:ext cx="874068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r>
              <a:rPr lang="en-US"/>
              <a:t>/20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BE4A95-DDE6-CE41-BF3F-1F2C712BF027}"/>
              </a:ext>
            </a:extLst>
          </p:cNvPr>
          <p:cNvSpPr txBox="1">
            <a:spLocks/>
          </p:cNvSpPr>
          <p:nvPr userDrawn="1"/>
        </p:nvSpPr>
        <p:spPr>
          <a:xfrm>
            <a:off x="4301218" y="6218379"/>
            <a:ext cx="32740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0">
                <a:solidFill>
                  <a:schemeClr val="bg1"/>
                </a:solidFill>
              </a:rPr>
              <a:t>2023 JUAS Colliders Session / T. Satogata</a:t>
            </a:r>
            <a:endParaRPr lang="en-US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32480" y="6300029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300029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24400" y="631031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24400" y="631031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24400" y="627322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335655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2F207053-29E0-4610-9E88-D2ECBF32261D}" type="datetime1">
              <a:rPr lang="en-US" smtClean="0"/>
              <a:t>1/23/23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‹#›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616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F3181C-7075-5645-97E3-248EB6F42B7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1468" y="1179266"/>
            <a:ext cx="7949372" cy="1774948"/>
          </a:xfrm>
        </p:spPr>
        <p:txBody>
          <a:bodyPr>
            <a:normAutofit/>
          </a:bodyPr>
          <a:lstStyle/>
          <a:p>
            <a:r>
              <a:rPr lang="en-US"/>
              <a:t>EIC Accelerator New Technologies and Challenges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8247" y="2954214"/>
            <a:ext cx="6322645" cy="2306407"/>
          </a:xfrm>
        </p:spPr>
        <p:txBody>
          <a:bodyPr>
            <a:normAutofit/>
          </a:bodyPr>
          <a:lstStyle/>
          <a:p>
            <a:r>
              <a:rPr lang="en-US" dirty="0"/>
              <a:t>Todd Satogata, Jefferson Lab</a:t>
            </a:r>
          </a:p>
          <a:p>
            <a:r>
              <a:rPr lang="en-US" dirty="0"/>
              <a:t>For the EIC Project and EIC Collaboration</a:t>
            </a:r>
          </a:p>
          <a:p>
            <a:endParaRPr lang="en-US" dirty="0"/>
          </a:p>
          <a:p>
            <a:r>
              <a:rPr lang="en-US" dirty="0"/>
              <a:t>JUAS Lecture</a:t>
            </a:r>
          </a:p>
          <a:p>
            <a:r>
              <a:rPr lang="en-US" dirty="0"/>
              <a:t>24 January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B24341-0E14-B644-AAF2-D0EAC2E69E62}"/>
              </a:ext>
            </a:extLst>
          </p:cNvPr>
          <p:cNvSpPr txBox="1"/>
          <p:nvPr/>
        </p:nvSpPr>
        <p:spPr>
          <a:xfrm>
            <a:off x="7362183" y="5557031"/>
            <a:ext cx="12073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>
                <a:solidFill>
                  <a:srgbClr val="008CF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EIC: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7802B-3C0F-894B-A36F-76E6373A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Primary Interaction Region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FA5DF-1B1A-C546-A1E3-271EE8CD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Content Placeholder 13">
            <a:extLst>
              <a:ext uri="{FF2B5EF4-FFF2-40B4-BE49-F238E27FC236}">
                <a16:creationId xmlns:a16="http://schemas.microsoft.com/office/drawing/2014/main" id="{6CC3529F-26BF-2B46-BC69-1274C6B7A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427" y="1000503"/>
            <a:ext cx="6997147" cy="51764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C5993B-6C9A-9643-A4E1-3D7D1DCBF6B6}"/>
              </a:ext>
            </a:extLst>
          </p:cNvPr>
          <p:cNvSpPr txBox="1"/>
          <p:nvPr/>
        </p:nvSpPr>
        <p:spPr>
          <a:xfrm>
            <a:off x="921873" y="2798005"/>
            <a:ext cx="15103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axis scales!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1B6E8C-C6DE-D042-BB15-F02421EA4940}"/>
              </a:ext>
            </a:extLst>
          </p:cNvPr>
          <p:cNvSpPr txBox="1"/>
          <p:nvPr/>
        </p:nvSpPr>
        <p:spPr>
          <a:xfrm>
            <a:off x="275992" y="1146431"/>
            <a:ext cx="2014206" cy="646331"/>
          </a:xfrm>
          <a:prstGeom prst="rect">
            <a:avLst/>
          </a:prstGeom>
          <a:noFill/>
          <a:ln w="158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i="1"/>
              <a:t>Existing tunnel and</a:t>
            </a:r>
          </a:p>
          <a:p>
            <a:pPr algn="ctr"/>
            <a:r>
              <a:rPr lang="en-US" b="1" i="1"/>
              <a:t>experiment halls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3C2894-E06C-FF4E-86C3-95B1502E5D8B}"/>
              </a:ext>
            </a:extLst>
          </p:cNvPr>
          <p:cNvSpPr txBox="1"/>
          <p:nvPr/>
        </p:nvSpPr>
        <p:spPr>
          <a:xfrm>
            <a:off x="9565653" y="1920842"/>
            <a:ext cx="262283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Focusing (quads)</a:t>
            </a: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as close to IP as</a:t>
            </a: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possible (~5m!)</a:t>
            </a:r>
          </a:p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Tensions in magnet</a:t>
            </a:r>
          </a:p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high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large apertures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e/p magnet</a:t>
            </a:r>
            <a:b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proximity near IP</a:t>
            </a:r>
          </a:p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Chromaticity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focusing dependence</a:t>
            </a:r>
          </a:p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on particle energy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7C4178-00FD-5D4E-97A4-431328E95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7974" y="176974"/>
            <a:ext cx="2468690" cy="16157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AE902A-C723-4249-967D-7BCDC8D6A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32" y="4356145"/>
            <a:ext cx="3578704" cy="19578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E3A6D8-84AD-3041-9B97-566830999638}"/>
              </a:ext>
            </a:extLst>
          </p:cNvPr>
          <p:cNvSpPr txBox="1"/>
          <p:nvPr/>
        </p:nvSpPr>
        <p:spPr>
          <a:xfrm>
            <a:off x="186732" y="3915299"/>
            <a:ext cx="2919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25 mrad crab crossing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3D9362-3112-0D42-872B-F9E27FE27CFC}"/>
              </a:ext>
            </a:extLst>
          </p:cNvPr>
          <p:cNvSpPr txBox="1"/>
          <p:nvPr/>
        </p:nvSpPr>
        <p:spPr>
          <a:xfrm>
            <a:off x="110532" y="5127905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A. Parker (SULI)</a:t>
            </a:r>
            <a:b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D. Higinbotham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0807E5-CEC2-3D46-9628-16B1228C755E}"/>
              </a:ext>
            </a:extLst>
          </p:cNvPr>
          <p:cNvSpPr txBox="1"/>
          <p:nvPr/>
        </p:nvSpPr>
        <p:spPr>
          <a:xfrm rot="549435">
            <a:off x="3788227" y="2272337"/>
            <a:ext cx="1233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6FF3"/>
                </a:solidFill>
              </a:rPr>
              <a:t>”Rear side”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50DF0B-E923-E644-82B8-D94FA7C53446}"/>
              </a:ext>
            </a:extLst>
          </p:cNvPr>
          <p:cNvSpPr txBox="1"/>
          <p:nvPr/>
        </p:nvSpPr>
        <p:spPr>
          <a:xfrm rot="549435">
            <a:off x="7542365" y="3275930"/>
            <a:ext cx="158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6FF3"/>
                </a:solidFill>
              </a:rPr>
              <a:t>”Forward side”</a:t>
            </a:r>
          </a:p>
        </p:txBody>
      </p:sp>
    </p:spTree>
    <p:extLst>
      <p:ext uri="{BB962C8B-B14F-4D97-AF65-F5344CB8AC3E}">
        <p14:creationId xmlns:p14="http://schemas.microsoft.com/office/powerpoint/2010/main" val="3505341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B704F-FFA1-274A-8A3A-44DC814C3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R&amp;D: IR Superconducting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A85F8-6CAD-D54F-B89E-0E6C0FDE4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973A1-ECD2-4E41-A5F9-A9A2AFCB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879135-ABAD-0440-98A3-659C6695C1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" r="11330"/>
          <a:stretch/>
        </p:blipFill>
        <p:spPr>
          <a:xfrm>
            <a:off x="312420" y="1092135"/>
            <a:ext cx="6561404" cy="4975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4C2B4B-41D8-DC4B-8B62-7D2B48B878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9496" y="3274099"/>
            <a:ext cx="2444510" cy="2758067"/>
          </a:xfrm>
          <a:prstGeom prst="rect">
            <a:avLst/>
          </a:prstGeom>
        </p:spPr>
      </p:pic>
      <p:pic>
        <p:nvPicPr>
          <p:cNvPr id="9" name="Picture 8" descr="A picture containing screenshot, light&#10;&#10;Description automatically generated">
            <a:extLst>
              <a:ext uri="{FF2B5EF4-FFF2-40B4-BE49-F238E27FC236}">
                <a16:creationId xmlns:a16="http://schemas.microsoft.com/office/drawing/2014/main" id="{7CC6339A-F74D-774C-8C2A-D33B9A3A66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1202" y="1475935"/>
            <a:ext cx="5112983" cy="10892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26575E-9A97-3D44-B486-577F806024C1}"/>
              </a:ext>
            </a:extLst>
          </p:cNvPr>
          <p:cNvSpPr txBox="1"/>
          <p:nvPr/>
        </p:nvSpPr>
        <p:spPr>
          <a:xfrm>
            <a:off x="7773204" y="1074497"/>
            <a:ext cx="441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Forward superconducting magnet integration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8D9C63-E182-084D-A29C-1D90A9983505}"/>
              </a:ext>
            </a:extLst>
          </p:cNvPr>
          <p:cNvSpPr txBox="1"/>
          <p:nvPr/>
        </p:nvSpPr>
        <p:spPr>
          <a:xfrm>
            <a:off x="8232649" y="2565154"/>
            <a:ext cx="3423804" cy="58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Multiple function spectrometer magnet at the forward hadron side</a:t>
            </a:r>
          </a:p>
        </p:txBody>
      </p:sp>
    </p:spTree>
    <p:extLst>
      <p:ext uri="{BB962C8B-B14F-4D97-AF65-F5344CB8AC3E}">
        <p14:creationId xmlns:p14="http://schemas.microsoft.com/office/powerpoint/2010/main" val="2950805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6332E-4FEA-404F-A413-7C5947716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R&amp;D:</a:t>
            </a:r>
            <a:r>
              <a:rPr lang="en-US" baseline="0"/>
              <a:t> Crab Cavities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3E926-76AB-ED46-8A2A-023D6F62D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857096-8D07-3646-A858-F7910B81B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871" y="3143226"/>
            <a:ext cx="3856129" cy="25517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A57BB9-7C18-E847-9CE1-B19B3D4AE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723" y="161802"/>
            <a:ext cx="5176699" cy="2469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3DC804-370D-8A45-B3B1-5CA86B364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1105" y="4082647"/>
            <a:ext cx="2414766" cy="2094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0E837C-9DC5-4A47-9F61-554E736AD513}"/>
              </a:ext>
            </a:extLst>
          </p:cNvPr>
          <p:cNvSpPr txBox="1"/>
          <p:nvPr/>
        </p:nvSpPr>
        <p:spPr>
          <a:xfrm>
            <a:off x="7128488" y="5715397"/>
            <a:ext cx="1251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Stiffeners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3EF73D-211F-0B41-8AB2-FBA52F0B02C4}"/>
              </a:ext>
            </a:extLst>
          </p:cNvPr>
          <p:cNvSpPr txBox="1"/>
          <p:nvPr/>
        </p:nvSpPr>
        <p:spPr>
          <a:xfrm>
            <a:off x="8649308" y="3403024"/>
            <a:ext cx="2486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Preliminary Cryomodule Design</a:t>
            </a:r>
          </a:p>
          <a:p>
            <a:pPr algn="ctr"/>
            <a:r>
              <a:rPr lang="en-US" sz="1400" dirty="0"/>
              <a:t>(2 cavities per HSR cryomodule)</a:t>
            </a:r>
          </a:p>
        </p:txBody>
      </p:sp>
      <p:pic>
        <p:nvPicPr>
          <p:cNvPr id="12" name="Content Placeholder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33CEB209-FAD3-C143-90AF-5806083C34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5094" y="2734064"/>
            <a:ext cx="2410777" cy="13488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D9453C-87E7-974C-9368-D57754F47681}"/>
              </a:ext>
            </a:extLst>
          </p:cNvPr>
          <p:cNvSpPr txBox="1"/>
          <p:nvPr/>
        </p:nvSpPr>
        <p:spPr>
          <a:xfrm>
            <a:off x="6096000" y="2761387"/>
            <a:ext cx="1051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30B3F3-3336-D44B-B365-1F365B341DE8}"/>
              </a:ext>
            </a:extLst>
          </p:cNvPr>
          <p:cNvSpPr txBox="1"/>
          <p:nvPr/>
        </p:nvSpPr>
        <p:spPr>
          <a:xfrm>
            <a:off x="6095999" y="321290"/>
            <a:ext cx="260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Higher Order Mode (HOM) damping schemes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95FA7B-D531-3346-8E88-AC9C56DCDBDC}"/>
              </a:ext>
            </a:extLst>
          </p:cNvPr>
          <p:cNvSpPr txBox="1"/>
          <p:nvPr/>
        </p:nvSpPr>
        <p:spPr>
          <a:xfrm>
            <a:off x="88961" y="1094699"/>
            <a:ext cx="575970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Hadron collider crabbing unprecedented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Collaborating with HL-LHC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Beam dynamics, RF control stability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SPS tests: Phys. Rev. Accel. Beams 24, 062001 (2021)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Electron crabbing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was performed at KEKB (arXiv:1410.4036)</a:t>
            </a:r>
            <a:endParaRPr 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Superconducting “RF dipole”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ODU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High electric field and overall field quality requirements</a:t>
            </a:r>
            <a:endParaRPr 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197 MHz HSR crab cavity being prototyped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Jefferson Lab/ODU/(BNL) collaboration</a:t>
            </a:r>
            <a:endParaRPr 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Two possible HOM damping schemes: Waveguide loaded and coaxial couplers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Stress analysis near completion, with stiffeners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66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8F954B3-DAF0-8F42-A9B2-E433A4E9D536}"/>
              </a:ext>
            </a:extLst>
          </p:cNvPr>
          <p:cNvSpPr txBox="1"/>
          <p:nvPr/>
        </p:nvSpPr>
        <p:spPr>
          <a:xfrm>
            <a:off x="310896" y="1298448"/>
            <a:ext cx="575970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Larger charge/mass ratio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Smaller B to bend/focus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(E, crab)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Normal conducting magnets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Polarization time dependence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Synchrotron radiation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Photonic backgrounds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Dynamic aperture: Touschek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Large RF power needs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Flat beam aspect ratio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Harder collimation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(multi-stage)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340DF7-93F1-BE48-9733-28C04B72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Electrons</a:t>
            </a:r>
            <a:r>
              <a:rPr lang="en-US" baseline="0"/>
              <a:t> and Hadrons</a:t>
            </a:r>
            <a:r>
              <a:rPr lang="en-US"/>
              <a:t> in Synchrotrons </a:t>
            </a:r>
            <a:r>
              <a:rPr lang="en-US" sz="3600"/>
              <a:t>(EIC)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E4EA7-C173-AE4B-B157-779050B9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r>
              <a:rPr lang="en-US"/>
              <a:t>/20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93B037-E1CD-2A49-8A25-6EE3F0ACE398}"/>
              </a:ext>
            </a:extLst>
          </p:cNvPr>
          <p:cNvSpPr txBox="1"/>
          <p:nvPr/>
        </p:nvSpPr>
        <p:spPr>
          <a:xfrm>
            <a:off x="6119876" y="1298448"/>
            <a:ext cx="57597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Smaller charge/mass ratio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Larger B to bend/focus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(E, crab)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Superconducting magnets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No depolarization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(in principle)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No synchrotron radiation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Hadronic backgrounds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Negligible damping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(EIC energies)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Dynamic aperture: “Diffusion”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Modest RF power needs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Round beam aspect ratio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Easier collimation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(single-stage)</a:t>
            </a:r>
          </a:p>
        </p:txBody>
      </p:sp>
    </p:spTree>
    <p:extLst>
      <p:ext uri="{BB962C8B-B14F-4D97-AF65-F5344CB8AC3E}">
        <p14:creationId xmlns:p14="http://schemas.microsoft.com/office/powerpoint/2010/main" val="3594042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6E10E73-35B1-7E41-8C99-4E088E0B5D04}"/>
              </a:ext>
            </a:extLst>
          </p:cNvPr>
          <p:cNvSpPr/>
          <p:nvPr/>
        </p:nvSpPr>
        <p:spPr>
          <a:xfrm>
            <a:off x="5320012" y="1062967"/>
            <a:ext cx="6791306" cy="1258892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28FDEF-9FFD-7145-89BF-79B6E9BAF293}"/>
              </a:ext>
            </a:extLst>
          </p:cNvPr>
          <p:cNvSpPr/>
          <p:nvPr/>
        </p:nvSpPr>
        <p:spPr>
          <a:xfrm>
            <a:off x="5320012" y="2348754"/>
            <a:ext cx="6809235" cy="1963270"/>
          </a:xfrm>
          <a:prstGeom prst="rect">
            <a:avLst/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64B26A-AD8D-DB4B-B31C-6FEB7C92DBC7}"/>
              </a:ext>
            </a:extLst>
          </p:cNvPr>
          <p:cNvSpPr/>
          <p:nvPr/>
        </p:nvSpPr>
        <p:spPr>
          <a:xfrm>
            <a:off x="5320012" y="4312024"/>
            <a:ext cx="6809235" cy="1667435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AF13D-012B-C646-8366-61874906F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365128"/>
            <a:ext cx="11798898" cy="763762"/>
          </a:xfrm>
        </p:spPr>
        <p:txBody>
          <a:bodyPr>
            <a:normAutofit/>
          </a:bodyPr>
          <a:lstStyle/>
          <a:p>
            <a:r>
              <a:rPr lang="en-US" baseline="0"/>
              <a:t>Lumi Limits In </a:t>
            </a:r>
            <a:r>
              <a:rPr lang="en-US" sz="2000" baseline="0"/>
              <a:t>(more than)</a:t>
            </a:r>
            <a:r>
              <a:rPr lang="en-US" baseline="0"/>
              <a:t> One Slide</a:t>
            </a:r>
            <a:r>
              <a:rPr lang="en-US" baseline="30000"/>
              <a:t>NoTM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9C2DF-7983-AD49-A893-28A7B4546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4665" y="1128890"/>
            <a:ext cx="6864581" cy="5048073"/>
          </a:xfrm>
        </p:spPr>
        <p:txBody>
          <a:bodyPr>
            <a:normAutofit lnSpcReduction="10000"/>
          </a:bodyPr>
          <a:lstStyle/>
          <a:p>
            <a:r>
              <a:rPr lang="en-US" b="1"/>
              <a:t>Maximize collision frequency </a:t>
            </a:r>
            <a:r>
              <a:rPr lang="en-US" sz="2200" b="1"/>
              <a:t>(~90 MHz)</a:t>
            </a:r>
          </a:p>
          <a:p>
            <a:pPr lvl="1"/>
            <a:r>
              <a:rPr lang="en-US"/>
              <a:t>Limited by kicker rise times</a:t>
            </a:r>
          </a:p>
          <a:p>
            <a:pPr lvl="1"/>
            <a:r>
              <a:rPr lang="en-US"/>
              <a:t>Limited by parasitic collisions </a:t>
            </a:r>
            <a:r>
              <a:rPr lang="en-US" sz="2400"/>
              <a:t>(crabbing)</a:t>
            </a:r>
          </a:p>
          <a:p>
            <a:r>
              <a:rPr lang="en-US" b="1"/>
              <a:t>Maximize particles per bunch </a:t>
            </a:r>
            <a:r>
              <a:rPr lang="en-US" sz="2200" b="1"/>
              <a:t>(~10</a:t>
            </a:r>
            <a:r>
              <a:rPr lang="en-US" sz="2200" b="1" baseline="30000"/>
              <a:t>11</a:t>
            </a:r>
            <a:r>
              <a:rPr lang="en-US" sz="2200" b="1"/>
              <a:t>)</a:t>
            </a:r>
          </a:p>
          <a:p>
            <a:pPr lvl="1"/>
            <a:r>
              <a:rPr lang="en-US"/>
              <a:t>Limited by sources, space charge</a:t>
            </a:r>
          </a:p>
          <a:p>
            <a:pPr lvl="1"/>
            <a:r>
              <a:rPr lang="en-US"/>
              <a:t>Limited by collective effects</a:t>
            </a:r>
          </a:p>
          <a:p>
            <a:pPr lvl="2"/>
            <a:r>
              <a:rPr lang="en-US"/>
              <a:t>Interaction of beam with impedances</a:t>
            </a:r>
          </a:p>
          <a:p>
            <a:pPr lvl="2"/>
            <a:r>
              <a:rPr lang="en-US"/>
              <a:t>Also total currents: I</a:t>
            </a:r>
            <a:r>
              <a:rPr lang="en-US" baseline="-25000"/>
              <a:t>1,2</a:t>
            </a:r>
            <a:r>
              <a:rPr lang="en-US"/>
              <a:t>=q</a:t>
            </a:r>
            <a:r>
              <a:rPr lang="en-US" baseline="-25000"/>
              <a:t>1,2</a:t>
            </a:r>
            <a:r>
              <a:rPr lang="en-US"/>
              <a:t>N</a:t>
            </a:r>
            <a:r>
              <a:rPr lang="en-US" baseline="-25000"/>
              <a:t>1,2</a:t>
            </a:r>
            <a:r>
              <a:rPr lang="en-US"/>
              <a:t>f</a:t>
            </a:r>
            <a:r>
              <a:rPr lang="en-US" baseline="-25000"/>
              <a:t>coll</a:t>
            </a:r>
            <a:r>
              <a:rPr lang="en-US"/>
              <a:t> </a:t>
            </a:r>
            <a:r>
              <a:rPr lang="en-US" sz="2200"/>
              <a:t>~1-3A</a:t>
            </a:r>
          </a:p>
          <a:p>
            <a:r>
              <a:rPr lang="en-US" b="1"/>
              <a:t>Minimize beam sizes at IP </a:t>
            </a:r>
            <a:r>
              <a:rPr lang="en-US" sz="2200" b="1"/>
              <a:t>(~250/25 um)</a:t>
            </a:r>
          </a:p>
          <a:p>
            <a:pPr lvl="1"/>
            <a:r>
              <a:rPr lang="en-US"/>
              <a:t>Limited by IR focusing, magnets</a:t>
            </a:r>
          </a:p>
          <a:p>
            <a:pPr lvl="1"/>
            <a:r>
              <a:rPr lang="en-US"/>
              <a:t>Limited by chromatic dynamic aperture</a:t>
            </a:r>
          </a:p>
          <a:p>
            <a:pPr lvl="1"/>
            <a:r>
              <a:rPr lang="en-US"/>
              <a:t>Limited by emittance growth (IBS)</a:t>
            </a:r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88676-9211-D84A-815C-E273DB60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94FF9E-37E5-DA41-A94C-6F7F62480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27" y="1168487"/>
            <a:ext cx="4429633" cy="25577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D8C55A-B917-AD4C-B44B-F2AD9DBE305D}"/>
              </a:ext>
            </a:extLst>
          </p:cNvPr>
          <p:cNvSpPr/>
          <p:nvPr/>
        </p:nvSpPr>
        <p:spPr>
          <a:xfrm>
            <a:off x="273981" y="1336128"/>
            <a:ext cx="3503691" cy="58847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0E5C02-ADB7-AC4E-BC87-2A73D77A2F1E}"/>
              </a:ext>
            </a:extLst>
          </p:cNvPr>
          <p:cNvSpPr/>
          <p:nvPr/>
        </p:nvSpPr>
        <p:spPr>
          <a:xfrm>
            <a:off x="479228" y="1965061"/>
            <a:ext cx="3768327" cy="518171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28369F-44B1-3A43-96CF-7E5974AE3851}"/>
              </a:ext>
            </a:extLst>
          </p:cNvPr>
          <p:cNvSpPr/>
          <p:nvPr/>
        </p:nvSpPr>
        <p:spPr>
          <a:xfrm>
            <a:off x="479228" y="2486588"/>
            <a:ext cx="3768327" cy="453843"/>
          </a:xfrm>
          <a:prstGeom prst="rect">
            <a:avLst/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D36726-180C-7649-8B50-46213CC22397}"/>
              </a:ext>
            </a:extLst>
          </p:cNvPr>
          <p:cNvSpPr/>
          <p:nvPr/>
        </p:nvSpPr>
        <p:spPr>
          <a:xfrm>
            <a:off x="479228" y="2940431"/>
            <a:ext cx="4486785" cy="522515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494CDD-E716-704D-AE9B-B77C89FEF10D}"/>
              </a:ext>
            </a:extLst>
          </p:cNvPr>
          <p:cNvSpPr txBox="1"/>
          <p:nvPr/>
        </p:nvSpPr>
        <p:spPr>
          <a:xfrm>
            <a:off x="118458" y="3765840"/>
            <a:ext cx="4996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Challenge: colliding asymmetric beams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6E5EEF8-908E-134A-8A88-79E84C25F0AF}"/>
              </a:ext>
            </a:extLst>
          </p:cNvPr>
          <p:cNvSpPr/>
          <p:nvPr/>
        </p:nvSpPr>
        <p:spPr>
          <a:xfrm>
            <a:off x="436457" y="4903695"/>
            <a:ext cx="2565251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1C3A77-171B-F04D-A52C-9BD80C065315}"/>
              </a:ext>
            </a:extLst>
          </p:cNvPr>
          <p:cNvSpPr/>
          <p:nvPr/>
        </p:nvSpPr>
        <p:spPr>
          <a:xfrm>
            <a:off x="3393925" y="4631806"/>
            <a:ext cx="545131" cy="545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836EA1-1C8F-C942-A9CB-799F012F026B}"/>
              </a:ext>
            </a:extLst>
          </p:cNvPr>
          <p:cNvSpPr txBox="1"/>
          <p:nvPr/>
        </p:nvSpPr>
        <p:spPr>
          <a:xfrm>
            <a:off x="980450" y="4210358"/>
            <a:ext cx="147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electrons: flat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1AD125-91A6-6A40-BB78-82553CC8D0C6}"/>
              </a:ext>
            </a:extLst>
          </p:cNvPr>
          <p:cNvSpPr txBox="1"/>
          <p:nvPr/>
        </p:nvSpPr>
        <p:spPr>
          <a:xfrm>
            <a:off x="2852517" y="4210358"/>
            <a:ext cx="162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hadrons: round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735A33-7726-D74D-B040-1FDCBBF76EE4}"/>
              </a:ext>
            </a:extLst>
          </p:cNvPr>
          <p:cNvSpPr txBox="1"/>
          <p:nvPr/>
        </p:nvSpPr>
        <p:spPr>
          <a:xfrm>
            <a:off x="409268" y="4981682"/>
            <a:ext cx="2619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SuperKEKB: 10 um x 50 nm, 200:1!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1504A2-D589-CA4A-87F9-BF152025061C}"/>
              </a:ext>
            </a:extLst>
          </p:cNvPr>
          <p:cNvSpPr txBox="1"/>
          <p:nvPr/>
        </p:nvSpPr>
        <p:spPr>
          <a:xfrm>
            <a:off x="523257" y="5392715"/>
            <a:ext cx="454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EIC collision point: 11:1 transverse aspect ratio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5056D1E-183B-6549-8EF6-129A0ABC2DB4}"/>
              </a:ext>
            </a:extLst>
          </p:cNvPr>
          <p:cNvSpPr/>
          <p:nvPr/>
        </p:nvSpPr>
        <p:spPr>
          <a:xfrm>
            <a:off x="1513209" y="5761362"/>
            <a:ext cx="2565251" cy="2286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1">
            <a:extLst>
              <a:ext uri="{FF2B5EF4-FFF2-40B4-BE49-F238E27FC236}">
                <a16:creationId xmlns:a16="http://schemas.microsoft.com/office/drawing/2014/main" id="{2F18BA49-4E0B-F548-8D1D-84A3F2996E87}"/>
              </a:ext>
            </a:extLst>
          </p:cNvPr>
          <p:cNvSpPr/>
          <p:nvPr/>
        </p:nvSpPr>
        <p:spPr>
          <a:xfrm rot="4235067">
            <a:off x="4486390" y="4255342"/>
            <a:ext cx="634845" cy="1177814"/>
          </a:xfrm>
          <a:prstGeom prst="downArrow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75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1481-B5A8-DA45-A7ED-AFDC2F92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EIC CDR </a:t>
            </a:r>
            <a:r>
              <a:rPr lang="en-US" sz="3300" dirty="0">
                <a:solidFill>
                  <a:srgbClr val="0070C0"/>
                </a:solidFill>
              </a:rPr>
              <a:t>(CD-1)</a:t>
            </a:r>
            <a:r>
              <a:rPr lang="en-US" dirty="0">
                <a:solidFill>
                  <a:srgbClr val="0070C0"/>
                </a:solidFill>
              </a:rPr>
              <a:t> Parameters for E</a:t>
            </a:r>
            <a:r>
              <a:rPr lang="en-US" baseline="-25000" dirty="0">
                <a:solidFill>
                  <a:srgbClr val="0070C0"/>
                </a:solidFill>
              </a:rPr>
              <a:t>cm</a:t>
            </a:r>
            <a:r>
              <a:rPr lang="en-US" dirty="0">
                <a:solidFill>
                  <a:srgbClr val="0070C0"/>
                </a:solidFill>
              </a:rPr>
              <a:t> and Luminosity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3AA40-C484-1F42-9572-BBD1CFCB1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F68668-04D1-3547-957B-F6A3F622DC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2" t="1674" r="6027" b="4330"/>
          <a:stretch/>
        </p:blipFill>
        <p:spPr>
          <a:xfrm>
            <a:off x="312420" y="1128890"/>
            <a:ext cx="5167568" cy="50806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1C6D989-FFCB-394B-9AA8-830933BD74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69209" y="1339701"/>
            <a:ext cx="6403647" cy="44435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46C768-6AC4-E141-AF2B-A3C88C4F19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5992" y="5842000"/>
            <a:ext cx="3022600" cy="355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90A57B-E7D4-6642-BC58-E59F0F01F86A}"/>
              </a:ext>
            </a:extLst>
          </p:cNvPr>
          <p:cNvSpPr txBox="1"/>
          <p:nvPr/>
        </p:nvSpPr>
        <p:spPr>
          <a:xfrm>
            <a:off x="9869151" y="4467070"/>
            <a:ext cx="83548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[GeV]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F38453-65F2-A547-977C-661D1C7C2E75}"/>
              </a:ext>
            </a:extLst>
          </p:cNvPr>
          <p:cNvSpPr txBox="1"/>
          <p:nvPr/>
        </p:nvSpPr>
        <p:spPr>
          <a:xfrm>
            <a:off x="10859479" y="4467069"/>
            <a:ext cx="399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6CFC96-4662-694D-B7B7-BD8AE15F565A}"/>
              </a:ext>
            </a:extLst>
          </p:cNvPr>
          <p:cNvSpPr txBox="1"/>
          <p:nvPr/>
        </p:nvSpPr>
        <p:spPr>
          <a:xfrm>
            <a:off x="9526438" y="4467069"/>
            <a:ext cx="399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CB4DD0-D04A-1E41-8F1B-96D8E5679F1D}"/>
              </a:ext>
            </a:extLst>
          </p:cNvPr>
          <p:cNvSpPr txBox="1"/>
          <p:nvPr/>
        </p:nvSpPr>
        <p:spPr>
          <a:xfrm>
            <a:off x="7846366" y="4467069"/>
            <a:ext cx="399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D3E76C-ACD1-1B4D-B8A1-9D35D4171B53}"/>
              </a:ext>
            </a:extLst>
          </p:cNvPr>
          <p:cNvSpPr txBox="1"/>
          <p:nvPr/>
        </p:nvSpPr>
        <p:spPr>
          <a:xfrm>
            <a:off x="7172952" y="4467069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29574-1366-A34F-A20F-B06F5BEC7901}"/>
              </a:ext>
            </a:extLst>
          </p:cNvPr>
          <p:cNvSpPr txBox="1"/>
          <p:nvPr/>
        </p:nvSpPr>
        <p:spPr>
          <a:xfrm>
            <a:off x="6539482" y="4467069"/>
            <a:ext cx="292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A0DA9C-45B4-6C4B-8848-33D2D85B6AD6}"/>
              </a:ext>
            </a:extLst>
          </p:cNvPr>
          <p:cNvSpPr txBox="1"/>
          <p:nvPr/>
        </p:nvSpPr>
        <p:spPr>
          <a:xfrm>
            <a:off x="9869151" y="4665374"/>
            <a:ext cx="83548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[GeV]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6AA047-31AE-3A48-A4FC-47A4942ABB1F}"/>
              </a:ext>
            </a:extLst>
          </p:cNvPr>
          <p:cNvSpPr txBox="1"/>
          <p:nvPr/>
        </p:nvSpPr>
        <p:spPr>
          <a:xfrm>
            <a:off x="10805777" y="4665373"/>
            <a:ext cx="506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777CE6-0A65-CE45-BB83-016E28BB0717}"/>
              </a:ext>
            </a:extLst>
          </p:cNvPr>
          <p:cNvSpPr txBox="1"/>
          <p:nvPr/>
        </p:nvSpPr>
        <p:spPr>
          <a:xfrm>
            <a:off x="9472736" y="4665373"/>
            <a:ext cx="506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1AC3EC-54DA-C442-B28B-B44771E92115}"/>
              </a:ext>
            </a:extLst>
          </p:cNvPr>
          <p:cNvSpPr txBox="1"/>
          <p:nvPr/>
        </p:nvSpPr>
        <p:spPr>
          <a:xfrm>
            <a:off x="7792665" y="4665373"/>
            <a:ext cx="506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231E50-41AC-A54F-9094-D7F8EBCEA1F9}"/>
              </a:ext>
            </a:extLst>
          </p:cNvPr>
          <p:cNvSpPr txBox="1"/>
          <p:nvPr/>
        </p:nvSpPr>
        <p:spPr>
          <a:xfrm>
            <a:off x="7065550" y="4665373"/>
            <a:ext cx="506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3FE28A-0679-4245-9465-04002A8BE5B5}"/>
              </a:ext>
            </a:extLst>
          </p:cNvPr>
          <p:cNvSpPr txBox="1"/>
          <p:nvPr/>
        </p:nvSpPr>
        <p:spPr>
          <a:xfrm>
            <a:off x="6485782" y="4665373"/>
            <a:ext cx="399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6C0B94-F759-C844-8BE0-F89D22C628FB}"/>
              </a:ext>
            </a:extLst>
          </p:cNvPr>
          <p:cNvSpPr txBox="1"/>
          <p:nvPr/>
        </p:nvSpPr>
        <p:spPr>
          <a:xfrm>
            <a:off x="10072488" y="3409603"/>
            <a:ext cx="1725152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MW SR limited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F30E47-8BF0-304F-A4B5-29EEE7AD9F45}"/>
              </a:ext>
            </a:extLst>
          </p:cNvPr>
          <p:cNvSpPr txBox="1"/>
          <p:nvPr/>
        </p:nvSpPr>
        <p:spPr>
          <a:xfrm>
            <a:off x="6920394" y="1928561"/>
            <a:ext cx="1845378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Beam-beam limited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D08C9C-8702-3B43-8444-365C654E0AFE}"/>
              </a:ext>
            </a:extLst>
          </p:cNvPr>
          <p:cNvSpPr txBox="1"/>
          <p:nvPr/>
        </p:nvSpPr>
        <p:spPr>
          <a:xfrm>
            <a:off x="6427626" y="4142563"/>
            <a:ext cx="1984839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3051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charge limited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B7D619-785D-3D4E-AA9C-0F343C6C8286}"/>
              </a:ext>
            </a:extLst>
          </p:cNvPr>
          <p:cNvSpPr txBox="1"/>
          <p:nvPr/>
        </p:nvSpPr>
        <p:spPr>
          <a:xfrm rot="20493614">
            <a:off x="7512054" y="2489198"/>
            <a:ext cx="2124299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size lumi scaling</a:t>
            </a:r>
          </a:p>
        </p:txBody>
      </p:sp>
    </p:spTree>
    <p:extLst>
      <p:ext uri="{BB962C8B-B14F-4D97-AF65-F5344CB8AC3E}">
        <p14:creationId xmlns:p14="http://schemas.microsoft.com/office/powerpoint/2010/main" val="3142961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A7885-C7B5-0141-9AE5-168C4D580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 Limitations: Space-Charge (low E</a:t>
            </a:r>
            <a:r>
              <a:rPr lang="en-US" baseline="-25000"/>
              <a:t>cm</a:t>
            </a:r>
            <a:r>
              <a:rPr lang="en-US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ACD10-0A82-C047-A51D-0E1EFD84F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5971838" cy="5037264"/>
          </a:xfrm>
        </p:spPr>
        <p:txBody>
          <a:bodyPr>
            <a:normAutofit/>
          </a:bodyPr>
          <a:lstStyle/>
          <a:p>
            <a:r>
              <a:rPr lang="en-US" sz="2400"/>
              <a:t>Dense charged particle bunches </a:t>
            </a:r>
            <a:r>
              <a:rPr lang="en-US" sz="2400" b="1"/>
              <a:t>electrostatically repel</a:t>
            </a:r>
            <a:r>
              <a:rPr lang="en-US" sz="2400"/>
              <a:t> in rest frame</a:t>
            </a:r>
          </a:p>
          <a:p>
            <a:r>
              <a:rPr lang="en-US" sz="2400"/>
              <a:t>Creates </a:t>
            </a:r>
            <a:r>
              <a:rPr lang="en-US" sz="2400" b="1"/>
              <a:t>nonlinear</a:t>
            </a:r>
            <a:r>
              <a:rPr lang="en-US" sz="2400"/>
              <a:t> space charge force and equation of motion in lab frame</a:t>
            </a:r>
          </a:p>
          <a:p>
            <a:r>
              <a:rPr lang="en-US" sz="2400"/>
              <a:t>Fortunately scales with 1/</a:t>
            </a:r>
            <a:r>
              <a:rPr lang="en-US" sz="2400">
                <a:latin typeface="Symbol" pitchFamily="2" charset="2"/>
              </a:rPr>
              <a:t>g</a:t>
            </a:r>
            <a:r>
              <a:rPr lang="en-US" sz="2400" baseline="30000">
                <a:latin typeface="Symbol" pitchFamily="2" charset="2"/>
              </a:rPr>
              <a:t>3</a:t>
            </a:r>
            <a:r>
              <a:rPr lang="en-US" sz="2400"/>
              <a:t> so worst at low energies</a:t>
            </a:r>
          </a:p>
          <a:p>
            <a:pPr lvl="1"/>
            <a:r>
              <a:rPr lang="en-US" sz="2200"/>
              <a:t>Great example of time dilation</a:t>
            </a:r>
          </a:p>
          <a:p>
            <a:pPr lvl="1"/>
            <a:r>
              <a:rPr lang="en-US" sz="2200"/>
              <a:t>Limits high-intensity injector emittances</a:t>
            </a:r>
          </a:p>
          <a:p>
            <a:pPr lvl="1"/>
            <a:r>
              <a:rPr lang="en-US" sz="2200"/>
              <a:t>Force applies continuously within beam</a:t>
            </a:r>
          </a:p>
          <a:p>
            <a:r>
              <a:rPr lang="en-US" sz="2400"/>
              <a:t>Tolerable linear “space charge tune spread” of 0.05 limits total current of 41 GeV proton beam to ~0.4A.</a:t>
            </a:r>
          </a:p>
          <a:p>
            <a:r>
              <a:rPr lang="en-US" sz="2000"/>
              <a:t>(IBS: intra-beam hard scattering also contributes)</a:t>
            </a:r>
          </a:p>
          <a:p>
            <a:pPr lvl="1"/>
            <a:endParaRPr lang="en-US" sz="2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E89BC-D3D6-6A4A-B806-B4E1A4ED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46A5FC-78F2-7948-8F21-08119B9F4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258" y="1203673"/>
            <a:ext cx="5650753" cy="12564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FD7C1B-782E-8341-A78B-33D6CBAB1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436" y="2534934"/>
            <a:ext cx="4754396" cy="347830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78A515C-A34B-D841-B003-8C813A6547B1}"/>
              </a:ext>
            </a:extLst>
          </p:cNvPr>
          <p:cNvSpPr/>
          <p:nvPr/>
        </p:nvSpPr>
        <p:spPr>
          <a:xfrm>
            <a:off x="8785412" y="1831912"/>
            <a:ext cx="412376" cy="436159"/>
          </a:xfrm>
          <a:prstGeom prst="ellipse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90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C6F3F-076E-B145-9FF3-ED039500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 Limitations: Beam-Beam (mid E</a:t>
            </a:r>
            <a:r>
              <a:rPr lang="en-US" baseline="-25000"/>
              <a:t>cm</a:t>
            </a:r>
            <a:r>
              <a:rPr lang="en-US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2007F-17A8-5E45-BC1F-42E6AB066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1" y="1298222"/>
            <a:ext cx="6276638" cy="4878741"/>
          </a:xfrm>
        </p:spPr>
        <p:txBody>
          <a:bodyPr>
            <a:normAutofit/>
          </a:bodyPr>
          <a:lstStyle/>
          <a:p>
            <a:r>
              <a:rPr lang="en-US"/>
              <a:t>Colliding beams see each other’s collective charge distributions</a:t>
            </a:r>
          </a:p>
          <a:p>
            <a:r>
              <a:rPr lang="en-US"/>
              <a:t>Creates </a:t>
            </a:r>
            <a:r>
              <a:rPr lang="en-US" b="1"/>
              <a:t>nonlinear</a:t>
            </a:r>
            <a:r>
              <a:rPr lang="en-US"/>
              <a:t> beam-beam force and equation of motion similar to space charge</a:t>
            </a:r>
          </a:p>
          <a:p>
            <a:pPr lvl="1"/>
            <a:r>
              <a:rPr lang="en-US" b="1"/>
              <a:t>BUT</a:t>
            </a:r>
            <a:r>
              <a:rPr lang="en-US"/>
              <a:t> now the fields and force are in the lab frame already</a:t>
            </a:r>
          </a:p>
          <a:p>
            <a:pPr lvl="1"/>
            <a:r>
              <a:rPr lang="en-US" b="1"/>
              <a:t>NO </a:t>
            </a:r>
            <a:r>
              <a:rPr lang="en-US"/>
              <a:t>benefit of relativistic scaling</a:t>
            </a:r>
          </a:p>
          <a:p>
            <a:pPr lvl="1"/>
            <a:r>
              <a:rPr lang="en-US" b="1"/>
              <a:t>Force applies only once per turn</a:t>
            </a:r>
          </a:p>
          <a:p>
            <a:r>
              <a:rPr lang="en-US"/>
              <a:t>Tolerable “beam-beam tune spead” of 0.015 limits highest EIC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938A7-CA87-DD4F-8B7D-E755A8B5D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D7DCAE-98A9-8E42-BCA2-6AF999134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436" y="2534934"/>
            <a:ext cx="4754396" cy="34783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8B043F-1A85-214F-AE60-D225904F36D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3156" y="1252689"/>
            <a:ext cx="5634658" cy="101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46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A7885-C7B5-0141-9AE5-168C4D580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365128"/>
            <a:ext cx="11681106" cy="763762"/>
          </a:xfrm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Lumi Limitations: Electron SR Power (high E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ACD10-0A82-C047-A51D-0E1EFD84F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6853282" cy="4878741"/>
          </a:xfrm>
        </p:spPr>
        <p:txBody>
          <a:bodyPr>
            <a:norm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Accelerated charged particles emit photons</a:t>
            </a:r>
          </a:p>
          <a:p>
            <a:pPr lvl="1"/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Electrons in synchrotron: radially accelerated</a:t>
            </a:r>
          </a:p>
          <a:p>
            <a:pPr lvl="1"/>
            <a:r>
              <a:rPr lang="en-US" sz="2200" b="1">
                <a:latin typeface="Arial" panose="020B0604020202020204" pitchFamily="34" charset="0"/>
                <a:cs typeface="Arial" panose="020B0604020202020204" pitchFamily="34" charset="0"/>
              </a:rPr>
              <a:t>Synchrotron radiation</a:t>
            </a: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 emitted in forward cone</a:t>
            </a:r>
          </a:p>
          <a:p>
            <a:pPr marL="457200" lvl="1" indent="0">
              <a:buNone/>
            </a:pP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Cone opening angle</a:t>
            </a:r>
          </a:p>
          <a:p>
            <a:pPr marL="914400" lvl="2" indent="0">
              <a:buNone/>
            </a:pPr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Radiated power</a:t>
            </a:r>
          </a:p>
          <a:p>
            <a:pPr lvl="2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    scaling </a:t>
            </a:r>
            <a:r>
              <a:rPr lang="en-US" sz="2200" b="1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 worse for electrons</a:t>
            </a:r>
          </a:p>
          <a:p>
            <a:pPr lvl="2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18 GeV e:   =3.5x10</a:t>
            </a:r>
            <a:r>
              <a:rPr lang="en-US" sz="2000" baseline="300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  vs  255 GeV p:   =3x10</a:t>
            </a:r>
            <a:r>
              <a:rPr lang="en-US" sz="2000" baseline="30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Design: 9 MW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@ 18 GeV (facility limit 10 MW)</a:t>
            </a:r>
          </a:p>
          <a:p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Expensive: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 Power must be provided by SRF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Raise electron energy last (e current limit)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E89BC-D3D6-6A4A-B806-B4E1A4ED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18</a:t>
            </a:fld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/20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49A241-1D97-F64E-B428-94905F3E7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702" y="1243679"/>
            <a:ext cx="30670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26F889-002F-A740-97F7-89E240310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05" y="3645208"/>
            <a:ext cx="3505200" cy="19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E10905C1-82A7-2B44-B690-58118BDD735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8956402" y="1167479"/>
            <a:ext cx="2209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Radiation</a:t>
            </a:r>
            <a:endParaRPr lang="en-US" altLang="en-US" sz="1800" b="1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8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Perpendicular to charge acceleration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alt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6066A386-F618-5544-896D-DCE2DDCF302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9095905" y="3632508"/>
            <a:ext cx="2971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Radiation</a:t>
            </a:r>
            <a:endParaRPr lang="en-US" altLang="en-US" sz="1800" b="1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80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Relativistically boosted dipole radiation</a:t>
            </a:r>
            <a:endParaRPr lang="en-AU" alt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222B3E69-8A66-554A-8123-A4AE19F7A88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4305" y="3508481"/>
            <a:ext cx="152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BB2AB467-DAB2-6D43-8418-DEDAC6C4192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266328" y="3127481"/>
            <a:ext cx="24399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>
                <a:solidFill>
                  <a:srgbClr val="C31E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 Boost</a:t>
            </a:r>
            <a:endParaRPr lang="en-AU" altLang="en-US" sz="2000" b="1">
              <a:solidFill>
                <a:srgbClr val="C31E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7E659300-C83D-474B-A39B-49A8B40E2B70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 rot="16200000">
            <a:off x="7578992" y="1469651"/>
            <a:ext cx="123551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5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</a:t>
            </a:r>
          </a:p>
          <a:p>
            <a:pPr algn="ctr"/>
            <a:r>
              <a:rPr lang="en-US" altLang="en-US" sz="15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  <a:endParaRPr lang="en-AU" altLang="en-US" sz="15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F9DB87-F7FF-8B42-9A3D-C404BD7B91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7172" y="2391099"/>
            <a:ext cx="774700" cy="825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8C18C-732C-FD40-B1B0-72542A397A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4817" y="2841342"/>
            <a:ext cx="2514600" cy="12573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8DF2FC1C-D1C8-5542-A173-44CE0CAEFBA1}"/>
              </a:ext>
            </a:extLst>
          </p:cNvPr>
          <p:cNvSpPr/>
          <p:nvPr/>
        </p:nvSpPr>
        <p:spPr>
          <a:xfrm>
            <a:off x="5249110" y="3082214"/>
            <a:ext cx="412376" cy="436159"/>
          </a:xfrm>
          <a:prstGeom prst="ellipse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CB3CA2C-F7F9-AB4C-A66B-64C9C39B0A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9033" y="3807716"/>
            <a:ext cx="165100" cy="711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6DCB3F-C2F3-724C-A68C-DFBC1E8C6A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8347" y="4174720"/>
            <a:ext cx="165100" cy="711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C84F66-2F0A-4F41-90F0-8483E4CCFE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2135" y="4174720"/>
            <a:ext cx="1651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39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A764-11A1-8149-A477-925A11DD2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Collider Luminosity Ramp-Up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381EE-5A1A-7E4A-9578-0D62EAA6B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19" y="1298222"/>
            <a:ext cx="7512739" cy="4878741"/>
          </a:xfrm>
        </p:spPr>
        <p:txBody>
          <a:bodyPr>
            <a:normAutofit/>
          </a:bodyPr>
          <a:lstStyle/>
          <a:p>
            <a:r>
              <a:rPr lang="en-US"/>
              <a:t>Luminosity ramp-up to design takes </a:t>
            </a:r>
            <a:r>
              <a:rPr lang="en-US" b="1"/>
              <a:t>years</a:t>
            </a:r>
          </a:p>
          <a:p>
            <a:pPr lvl="1"/>
            <a:r>
              <a:rPr lang="en-US" sz="2400"/>
              <a:t>Useful paper: arxiv 1202.3950 </a:t>
            </a:r>
            <a:r>
              <a:rPr lang="en-US" sz="2000"/>
              <a:t>(V. Shiltsev)</a:t>
            </a:r>
          </a:p>
          <a:p>
            <a:pPr lvl="1"/>
            <a:r>
              <a:rPr lang="en-US" sz="2400"/>
              <a:t>Contextualizes Tevatron Run-II and early LHC</a:t>
            </a:r>
          </a:p>
          <a:p>
            <a:pPr lvl="1"/>
            <a:r>
              <a:rPr lang="en-US" sz="2400"/>
              <a:t>Luminosity ramp-up parameter C: </a:t>
            </a:r>
            <a:r>
              <a:rPr lang="en-US" sz="2400" b="1"/>
              <a:t>complexity</a:t>
            </a:r>
          </a:p>
          <a:p>
            <a:pPr lvl="2"/>
            <a:r>
              <a:rPr lang="en-US" sz="2200" b="1"/>
              <a:t>C: time (years) to increase lumi by e</a:t>
            </a:r>
          </a:p>
          <a:p>
            <a:pPr lvl="2"/>
            <a:r>
              <a:rPr lang="en-US" sz="2200"/>
              <a:t>C=2: factor of e luminosity increase in 2 years</a:t>
            </a:r>
          </a:p>
          <a:p>
            <a:pPr lvl="1"/>
            <a:r>
              <a:rPr lang="en-US" sz="2400"/>
              <a:t>Early commissioning can make quick strides</a:t>
            </a:r>
          </a:p>
          <a:p>
            <a:pPr lvl="2"/>
            <a:r>
              <a:rPr lang="en-US" sz="2200"/>
              <a:t>C&lt;1 (or &lt;&lt;1) but do not get too exuberant</a:t>
            </a:r>
          </a:p>
          <a:p>
            <a:pPr lvl="1"/>
            <a:r>
              <a:rPr lang="en-US" sz="2400"/>
              <a:t>Long-term commissioning usually C~2-3</a:t>
            </a:r>
          </a:p>
          <a:p>
            <a:r>
              <a:rPr lang="en-US" sz="2600" b="1"/>
              <a:t>EIC will very likely take years to reach design luminosities</a:t>
            </a:r>
          </a:p>
          <a:p>
            <a:pPr lvl="1"/>
            <a:r>
              <a:rPr lang="en-US" sz="2400" b="1"/>
              <a:t>But we will get there!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F6865-7562-2642-864A-32654C6F2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19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E45334-8B57-CA44-8831-DAEF6EB5C7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b="14923"/>
          <a:stretch/>
        </p:blipFill>
        <p:spPr>
          <a:xfrm>
            <a:off x="7662785" y="371112"/>
            <a:ext cx="4103368" cy="29793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DF542C-C1E5-D240-A530-14C7AC335F00}"/>
              </a:ext>
            </a:extLst>
          </p:cNvPr>
          <p:cNvSpPr txBox="1"/>
          <p:nvPr/>
        </p:nvSpPr>
        <p:spPr>
          <a:xfrm>
            <a:off x="8305396" y="48020"/>
            <a:ext cx="3225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Tevatron Run-II: design 275x10</a:t>
            </a:r>
            <a:r>
              <a:rPr lang="en-US" baseline="30000"/>
              <a:t>30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9DD31C-C1FA-5743-A5AC-994366ACCA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072"/>
          <a:stretch/>
        </p:blipFill>
        <p:spPr>
          <a:xfrm>
            <a:off x="7549359" y="3351760"/>
            <a:ext cx="4330221" cy="29099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E3ADF8-FB06-1944-BC98-5CACC95330BB}"/>
              </a:ext>
            </a:extLst>
          </p:cNvPr>
          <p:cNvSpPr txBox="1"/>
          <p:nvPr/>
        </p:nvSpPr>
        <p:spPr>
          <a:xfrm>
            <a:off x="8621569" y="3947680"/>
            <a:ext cx="22028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HERA: design 15x10</a:t>
            </a:r>
            <a:r>
              <a:rPr lang="en-US" baseline="30000"/>
              <a:t>30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2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B68E0-0FB0-7D4D-8883-09F077B75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7F57-15DA-794E-A25E-C7AD47068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6120653" cy="4878741"/>
          </a:xfrm>
        </p:spPr>
        <p:txBody>
          <a:bodyPr/>
          <a:lstStyle/>
          <a:p>
            <a:r>
              <a:rPr lang="en-US"/>
              <a:t>The EIC accelerator</a:t>
            </a:r>
          </a:p>
          <a:p>
            <a:pPr lvl="1"/>
            <a:r>
              <a:rPr lang="en-US"/>
              <a:t>Requirements and present design</a:t>
            </a:r>
          </a:p>
          <a:p>
            <a:r>
              <a:rPr lang="en-US"/>
              <a:t>Accelerator technology challenges</a:t>
            </a:r>
          </a:p>
          <a:p>
            <a:r>
              <a:rPr lang="en-US"/>
              <a:t>Some project technology R&amp;D</a:t>
            </a:r>
          </a:p>
          <a:p>
            <a:r>
              <a:rPr lang="en-US"/>
              <a:t>Luminosity limiting factors</a:t>
            </a:r>
          </a:p>
          <a:p>
            <a:r>
              <a:rPr lang="en-US"/>
              <a:t>Collider luminosity experience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39CE0-7C6A-7841-831E-C14C49188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7366CE0-8A98-AE47-9BF0-76B1CE9A2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6863" y="540572"/>
            <a:ext cx="5495296" cy="465806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923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E1CC8-276E-E44B-B1F0-AE1B947ED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365128"/>
            <a:ext cx="5881116" cy="763762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8C843-5D8F-614B-81EA-D22CC5DDC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6076188" cy="4878741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EIC design meets all design requirements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EIC luminosity is </a:t>
            </a:r>
            <a:r>
              <a:rPr lang="en-US" sz="2400" b="1" dirty="0"/>
              <a:t>highly optimized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/>
              <a:t>Balances several individual parameter optimizations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EIC R&amp;D progressing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/>
              <a:t>Focus: challenging technical components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e/p beam differences drive EIC choices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/>
              <a:t>e.g. luminosity vs E</a:t>
            </a:r>
            <a:r>
              <a:rPr lang="en-US" sz="2200" baseline="-25000" dirty="0"/>
              <a:t>cm</a:t>
            </a:r>
            <a:r>
              <a:rPr lang="en-US" sz="2200" dirty="0"/>
              <a:t>, IP aspect ratio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 Luminosity ramp-up will take time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/>
              <a:t>will last substantially beyond project end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/>
              <a:t>project provides excellent basis to get there!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4CB9D-3FC9-AE4E-AC2E-F2D3F53D0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r>
              <a:rPr lang="en-US"/>
              <a:t>/20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97C474-3455-424B-9FFF-F51286A366BA}"/>
              </a:ext>
            </a:extLst>
          </p:cNvPr>
          <p:cNvGrpSpPr/>
          <p:nvPr/>
        </p:nvGrpSpPr>
        <p:grpSpPr>
          <a:xfrm>
            <a:off x="6566921" y="123618"/>
            <a:ext cx="5324038" cy="2551642"/>
            <a:chOff x="6555542" y="196770"/>
            <a:chExt cx="5324038" cy="25516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CCDDA4-696B-6542-A17C-BF003A962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5542" y="245659"/>
              <a:ext cx="5324038" cy="2502753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30B6FC5-5F8B-494D-8DC6-DDD844C3E7B1}"/>
                </a:ext>
              </a:extLst>
            </p:cNvPr>
            <p:cNvSpPr txBox="1"/>
            <p:nvPr/>
          </p:nvSpPr>
          <p:spPr>
            <a:xfrm>
              <a:off x="6574420" y="196770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July 28-30, 2022 (BNL)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E6765D0-DA40-C942-B48B-C9D8A47532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1" t="10154" r="9404" b="9422"/>
          <a:stretch/>
        </p:blipFill>
        <p:spPr>
          <a:xfrm>
            <a:off x="6568036" y="2867880"/>
            <a:ext cx="5321808" cy="28868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6964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D8AF9-F94D-EC45-9D07-D269119C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2B6C-36BE-BC41-9893-D0EC423A3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6DE30-F091-5B44-B6C8-A14B02901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r>
              <a:rPr lang="en-US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727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FF90E-885F-4844-8CB3-E984ED50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5159" y="6218380"/>
            <a:ext cx="874068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21579-A71D-2F42-864F-9D9E9B048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04979" y="-1964301"/>
            <a:ext cx="6739397" cy="1066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67D7B8-2A56-D54A-87F9-B360ED852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8678" y="302043"/>
            <a:ext cx="1146030" cy="123092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1FF61C4-93E8-3546-AC6F-6D219948087F}"/>
              </a:ext>
            </a:extLst>
          </p:cNvPr>
          <p:cNvSpPr/>
          <p:nvPr/>
        </p:nvSpPr>
        <p:spPr>
          <a:xfrm>
            <a:off x="174944" y="1929506"/>
            <a:ext cx="10633734" cy="304988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0FAE47-3D13-3041-A723-070B5189BB03}"/>
              </a:ext>
            </a:extLst>
          </p:cNvPr>
          <p:cNvSpPr/>
          <p:nvPr/>
        </p:nvSpPr>
        <p:spPr>
          <a:xfrm>
            <a:off x="174944" y="2794600"/>
            <a:ext cx="10633734" cy="304988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23572E-886E-D842-9490-E2E00A7BF7CB}"/>
              </a:ext>
            </a:extLst>
          </p:cNvPr>
          <p:cNvSpPr/>
          <p:nvPr/>
        </p:nvSpPr>
        <p:spPr>
          <a:xfrm>
            <a:off x="174944" y="3874986"/>
            <a:ext cx="10633734" cy="304988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A1E0AA-59C7-EB4A-B009-FB46C4583369}"/>
              </a:ext>
            </a:extLst>
          </p:cNvPr>
          <p:cNvSpPr/>
          <p:nvPr/>
        </p:nvSpPr>
        <p:spPr>
          <a:xfrm>
            <a:off x="179426" y="6071339"/>
            <a:ext cx="10633734" cy="304988"/>
          </a:xfrm>
          <a:prstGeom prst="rect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0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9C5A5-5F76-134F-B871-15A02285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“Not Like The Others” </a:t>
            </a:r>
            <a:r>
              <a:rPr lang="en-US" sz="2400"/>
              <a:t>(LHC, FCC...)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A857D-91A5-0042-AE5B-28CF7A8DE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19" y="1298222"/>
            <a:ext cx="7867452" cy="4878741"/>
          </a:xfrm>
        </p:spPr>
        <p:txBody>
          <a:bodyPr>
            <a:normAutofit/>
          </a:bodyPr>
          <a:lstStyle/>
          <a:p>
            <a:r>
              <a:rPr lang="en-US" sz="2400"/>
              <a:t>The </a:t>
            </a:r>
            <a:r>
              <a:rPr lang="en-US" sz="2400" b="1"/>
              <a:t>electron-ion collider (EIC) </a:t>
            </a:r>
            <a:r>
              <a:rPr lang="en-US" sz="2400"/>
              <a:t>is:</a:t>
            </a:r>
          </a:p>
          <a:p>
            <a:pPr lvl="1"/>
            <a:r>
              <a:rPr lang="en-US" sz="2000"/>
              <a:t>a </a:t>
            </a:r>
            <a:r>
              <a:rPr lang="en-US" sz="2000" b="1"/>
              <a:t>nuclear physics</a:t>
            </a:r>
            <a:r>
              <a:rPr lang="en-US" sz="2000"/>
              <a:t> (NP) collider</a:t>
            </a:r>
          </a:p>
          <a:p>
            <a:pPr lvl="2"/>
            <a:r>
              <a:rPr lang="en-US" sz="2000"/>
              <a:t>nuclear physics scattering experiments</a:t>
            </a:r>
          </a:p>
          <a:p>
            <a:pPr lvl="2"/>
            <a:r>
              <a:rPr lang="en-US" sz="2000"/>
              <a:t>includes “deep inelastic” scattering, or EM-intermediated scattering of electrons and partons</a:t>
            </a:r>
          </a:p>
          <a:p>
            <a:pPr lvl="2"/>
            <a:r>
              <a:rPr lang="en-US" sz="2000"/>
              <a:t>collective and single-particle effects in the strong interaction sector</a:t>
            </a:r>
          </a:p>
          <a:p>
            <a:pPr lvl="1"/>
            <a:r>
              <a:rPr lang="en-US" sz="2000"/>
              <a:t>NOT a high-energy physics collider</a:t>
            </a:r>
          </a:p>
          <a:p>
            <a:r>
              <a:rPr lang="en-US" sz="2400"/>
              <a:t>Addresses </a:t>
            </a:r>
            <a:r>
              <a:rPr lang="en-US" sz="2400" b="1"/>
              <a:t>three fundamental nuclear physics questions:</a:t>
            </a:r>
          </a:p>
          <a:p>
            <a:pPr lvl="1"/>
            <a:r>
              <a:rPr lang="en-US" sz="2000"/>
              <a:t>How does nuclear mass arise?</a:t>
            </a:r>
          </a:p>
          <a:p>
            <a:pPr lvl="1"/>
            <a:r>
              <a:rPr lang="en-US" sz="2000"/>
              <a:t>How does nuclear spin arise?</a:t>
            </a:r>
          </a:p>
          <a:p>
            <a:pPr lvl="1"/>
            <a:r>
              <a:rPr lang="en-US" sz="2000"/>
              <a:t>What are emergent properties of dense gluon systems?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4834B-8A9E-BC49-8082-1030D7D93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A6AB6C-04FB-C34B-A7DF-6CFA33334D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3"/>
          <a:stretch/>
        </p:blipFill>
        <p:spPr>
          <a:xfrm rot="5400000">
            <a:off x="6801779" y="1563460"/>
            <a:ext cx="5701549" cy="2825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63FA96-6050-8748-969E-79FABEC6EA9F}"/>
              </a:ext>
            </a:extLst>
          </p:cNvPr>
          <p:cNvSpPr txBox="1"/>
          <p:nvPr/>
        </p:nvSpPr>
        <p:spPr>
          <a:xfrm>
            <a:off x="9484001" y="190044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Scattered</a:t>
            </a:r>
          </a:p>
          <a:p>
            <a:r>
              <a:rPr lang="en-US"/>
              <a:t>electron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160F1E-2894-6245-BC60-E68CE4D53168}"/>
              </a:ext>
            </a:extLst>
          </p:cNvPr>
          <p:cNvSpPr txBox="1"/>
          <p:nvPr/>
        </p:nvSpPr>
        <p:spPr>
          <a:xfrm>
            <a:off x="10093083" y="2362218"/>
            <a:ext cx="912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Nuclear</a:t>
            </a:r>
          </a:p>
          <a:p>
            <a:r>
              <a:rPr lang="en-US"/>
              <a:t>matter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DA6008-6136-174C-B2AF-3F18072A9D7F}"/>
              </a:ext>
            </a:extLst>
          </p:cNvPr>
          <p:cNvSpPr txBox="1"/>
          <p:nvPr/>
        </p:nvSpPr>
        <p:spPr>
          <a:xfrm>
            <a:off x="9708278" y="1715887"/>
            <a:ext cx="1400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intermediate</a:t>
            </a:r>
          </a:p>
          <a:p>
            <a:r>
              <a:rPr lang="en-US"/>
              <a:t>photon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9C0A7D-2948-2544-80B4-68837F5D4DB0}"/>
              </a:ext>
            </a:extLst>
          </p:cNvPr>
          <p:cNvSpPr txBox="1"/>
          <p:nvPr/>
        </p:nvSpPr>
        <p:spPr>
          <a:xfrm>
            <a:off x="8026128" y="5869907"/>
            <a:ext cx="316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Ultimately, nuclear tomography</a:t>
            </a:r>
          </a:p>
        </p:txBody>
      </p:sp>
    </p:spTree>
    <p:extLst>
      <p:ext uri="{BB962C8B-B14F-4D97-AF65-F5344CB8AC3E}">
        <p14:creationId xmlns:p14="http://schemas.microsoft.com/office/powerpoint/2010/main" val="187498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F42C2-2106-FF40-8F33-55ABA5D80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91D71-17FC-F343-A0B4-F3B2AD4B5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6841415" cy="5113336"/>
          </a:xfrm>
        </p:spPr>
        <p:txBody>
          <a:bodyPr>
            <a:normAutofit/>
          </a:bodyPr>
          <a:lstStyle/>
          <a:p>
            <a:r>
              <a:rPr lang="en-US" sz="2400" b="1" dirty="0"/>
              <a:t>EIC design goals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luminosity: </a:t>
            </a:r>
            <a:r>
              <a:rPr lang="en-US" sz="2000" b="1" dirty="0"/>
              <a:t>L = (0.1-1)∙10</a:t>
            </a:r>
            <a:r>
              <a:rPr lang="en-US" sz="2000" b="1" baseline="30000" dirty="0"/>
              <a:t>34 </a:t>
            </a:r>
            <a:r>
              <a:rPr lang="en-US" sz="2000" b="1" dirty="0"/>
              <a:t>cm</a:t>
            </a:r>
            <a:r>
              <a:rPr lang="en-US" sz="2000" b="1" baseline="30000" dirty="0"/>
              <a:t>-2 </a:t>
            </a:r>
            <a:r>
              <a:rPr lang="en-US" sz="2000" b="1" dirty="0"/>
              <a:t>s</a:t>
            </a:r>
            <a:r>
              <a:rPr lang="en-US" sz="2000" b="1" baseline="30000" dirty="0"/>
              <a:t>-1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anose="05000000000000000000" pitchFamily="2" charset="2"/>
              </a:rPr>
              <a:t></a:t>
            </a:r>
            <a:r>
              <a:rPr lang="en-US" sz="1800" dirty="0"/>
              <a:t> 10-100 fb</a:t>
            </a:r>
            <a:r>
              <a:rPr lang="en-US" sz="1800" baseline="30000" dirty="0"/>
              <a:t>-1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Collisions of highly </a:t>
            </a:r>
            <a:r>
              <a:rPr lang="en-US" sz="2000" b="1" dirty="0"/>
              <a:t>polarized (&gt;70%)</a:t>
            </a:r>
            <a:r>
              <a:rPr lang="en-US" sz="2000" dirty="0"/>
              <a:t> e and p </a:t>
            </a:r>
            <a:r>
              <a:rPr lang="en-US" sz="1600" dirty="0"/>
              <a:t>(and light ion)</a:t>
            </a:r>
            <a:r>
              <a:rPr lang="en-US" sz="2000" dirty="0"/>
              <a:t> beams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with flexible bunch by bunch spin patterns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range of CM energies: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b="1" dirty="0"/>
              <a:t>E</a:t>
            </a:r>
            <a:r>
              <a:rPr lang="en-US" sz="1800" b="1" baseline="-25000" dirty="0"/>
              <a:t>cm</a:t>
            </a:r>
            <a:r>
              <a:rPr lang="en-US" sz="1800" b="1" dirty="0"/>
              <a:t> = 20-140 GeV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range of ion species: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Protons – Uranium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Ensure accommodation of a second IR</a:t>
            </a:r>
            <a:endParaRPr lang="en-US" sz="1600" dirty="0"/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detector acceptances; good background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Hadron particle loss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IR synchrotron radiation backgrounds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B32911-52C0-0143-A564-97C6E98D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F2EE33-BB96-1A47-A5A0-5180D32837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079" y="3557474"/>
            <a:ext cx="2540317" cy="25483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DBDEDF-B354-5E4B-BFAC-B1A56EC8AC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872" y="2056762"/>
            <a:ext cx="2440624" cy="27202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74412-94E0-5845-A147-0DA25CD7B7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3835" y="263154"/>
            <a:ext cx="2440623" cy="30131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Bent-Up Arrow 7">
            <a:extLst>
              <a:ext uri="{FF2B5EF4-FFF2-40B4-BE49-F238E27FC236}">
                <a16:creationId xmlns:a16="http://schemas.microsoft.com/office/drawing/2014/main" id="{6D0A6804-C949-5640-BEEA-A40F68ED6354}"/>
              </a:ext>
            </a:extLst>
          </p:cNvPr>
          <p:cNvSpPr/>
          <p:nvPr/>
        </p:nvSpPr>
        <p:spPr>
          <a:xfrm rot="16200000">
            <a:off x="10995379" y="2777066"/>
            <a:ext cx="530578" cy="54442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ent-Up Arrow 8">
            <a:extLst>
              <a:ext uri="{FF2B5EF4-FFF2-40B4-BE49-F238E27FC236}">
                <a16:creationId xmlns:a16="http://schemas.microsoft.com/office/drawing/2014/main" id="{E531FE9B-14AE-BF41-9460-28A349303AC1}"/>
              </a:ext>
            </a:extLst>
          </p:cNvPr>
          <p:cNvSpPr/>
          <p:nvPr/>
        </p:nvSpPr>
        <p:spPr>
          <a:xfrm rot="16200000">
            <a:off x="9804401" y="1255775"/>
            <a:ext cx="530578" cy="54442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1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F42C2-2106-FF40-8F33-55ABA5D80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91D71-17FC-F343-A0B4-F3B2AD4B5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298222"/>
            <a:ext cx="6841415" cy="5113336"/>
          </a:xfrm>
        </p:spPr>
        <p:txBody>
          <a:bodyPr>
            <a:normAutofit/>
          </a:bodyPr>
          <a:lstStyle/>
          <a:p>
            <a:r>
              <a:rPr lang="en-US" sz="2400" b="1" dirty="0"/>
              <a:t>EIC design goals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luminosity: </a:t>
            </a:r>
            <a:r>
              <a:rPr lang="en-US" sz="2000" b="1" dirty="0"/>
              <a:t>L = (0.1-1)∙10</a:t>
            </a:r>
            <a:r>
              <a:rPr lang="en-US" sz="2000" b="1" baseline="30000" dirty="0"/>
              <a:t>34 </a:t>
            </a:r>
            <a:r>
              <a:rPr lang="en-US" sz="2000" b="1" dirty="0"/>
              <a:t>cm</a:t>
            </a:r>
            <a:r>
              <a:rPr lang="en-US" sz="2000" b="1" baseline="30000" dirty="0"/>
              <a:t>-2 </a:t>
            </a:r>
            <a:r>
              <a:rPr lang="en-US" sz="2000" b="1" dirty="0"/>
              <a:t>s</a:t>
            </a:r>
            <a:r>
              <a:rPr lang="en-US" sz="2000" b="1" baseline="30000" dirty="0"/>
              <a:t>-1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>
                <a:sym typeface="Wingdings" panose="05000000000000000000" pitchFamily="2" charset="2"/>
              </a:rPr>
              <a:t></a:t>
            </a:r>
            <a:r>
              <a:rPr lang="en-US" sz="1800" dirty="0"/>
              <a:t> 10-100 fb</a:t>
            </a:r>
            <a:r>
              <a:rPr lang="en-US" sz="1800" baseline="30000" dirty="0"/>
              <a:t>-1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Collisions of highly </a:t>
            </a:r>
            <a:r>
              <a:rPr lang="en-US" sz="2000" b="1" dirty="0"/>
              <a:t>polarized (&gt;70%)</a:t>
            </a:r>
            <a:r>
              <a:rPr lang="en-US" sz="2000" dirty="0"/>
              <a:t> e and p </a:t>
            </a:r>
            <a:r>
              <a:rPr lang="en-US" sz="1600" dirty="0"/>
              <a:t>(and light ion)</a:t>
            </a:r>
            <a:r>
              <a:rPr lang="en-US" sz="2000" dirty="0"/>
              <a:t> beams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with flexible bunch by bunch spin patterns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range of CM energies: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b="1" dirty="0"/>
              <a:t>E</a:t>
            </a:r>
            <a:r>
              <a:rPr lang="en-US" sz="1800" b="1" baseline="-25000" dirty="0"/>
              <a:t>cm</a:t>
            </a:r>
            <a:r>
              <a:rPr lang="en-US" sz="1800" b="1" dirty="0"/>
              <a:t> = 20-140 GeV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range of ion species: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Protons – Uranium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Ensure accommodation of a second IR</a:t>
            </a:r>
            <a:endParaRPr lang="en-US" sz="1600" dirty="0"/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Large detector acceptances; good background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Hadron particle loss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800" dirty="0"/>
              <a:t>IR synchrotron radiation backgrounds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B32911-52C0-0143-A564-97C6E98D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F2EE33-BB96-1A47-A5A0-5180D32837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079" y="3557474"/>
            <a:ext cx="2540317" cy="25483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DBDEDF-B354-5E4B-BFAC-B1A56EC8AC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872" y="2056762"/>
            <a:ext cx="2440624" cy="27202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74412-94E0-5845-A147-0DA25CD7B7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3835" y="263154"/>
            <a:ext cx="2440623" cy="30131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Bent-Up Arrow 7">
            <a:extLst>
              <a:ext uri="{FF2B5EF4-FFF2-40B4-BE49-F238E27FC236}">
                <a16:creationId xmlns:a16="http://schemas.microsoft.com/office/drawing/2014/main" id="{6D0A6804-C949-5640-BEEA-A40F68ED6354}"/>
              </a:ext>
            </a:extLst>
          </p:cNvPr>
          <p:cNvSpPr/>
          <p:nvPr/>
        </p:nvSpPr>
        <p:spPr>
          <a:xfrm rot="16200000">
            <a:off x="10995379" y="2777066"/>
            <a:ext cx="530578" cy="54442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ent-Up Arrow 8">
            <a:extLst>
              <a:ext uri="{FF2B5EF4-FFF2-40B4-BE49-F238E27FC236}">
                <a16:creationId xmlns:a16="http://schemas.microsoft.com/office/drawing/2014/main" id="{E531FE9B-14AE-BF41-9460-28A349303AC1}"/>
              </a:ext>
            </a:extLst>
          </p:cNvPr>
          <p:cNvSpPr/>
          <p:nvPr/>
        </p:nvSpPr>
        <p:spPr>
          <a:xfrm rot="16200000">
            <a:off x="9804401" y="1255775"/>
            <a:ext cx="530578" cy="54442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39730-6666-FB4A-9767-7E188CA27071}"/>
              </a:ext>
            </a:extLst>
          </p:cNvPr>
          <p:cNvSpPr txBox="1"/>
          <p:nvPr/>
        </p:nvSpPr>
        <p:spPr>
          <a:xfrm>
            <a:off x="3598838" y="3731788"/>
            <a:ext cx="76758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“Low”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D65D99-DEE8-A745-8BA7-387BDEF70390}"/>
              </a:ext>
            </a:extLst>
          </p:cNvPr>
          <p:cNvSpPr txBox="1"/>
          <p:nvPr/>
        </p:nvSpPr>
        <p:spPr>
          <a:xfrm>
            <a:off x="3141534" y="2056762"/>
            <a:ext cx="8050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“High”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81380-C566-BD4A-BAF5-F97FD64A33AB}"/>
              </a:ext>
            </a:extLst>
          </p:cNvPr>
          <p:cNvSpPr txBox="1"/>
          <p:nvPr/>
        </p:nvSpPr>
        <p:spPr>
          <a:xfrm>
            <a:off x="5259428" y="3557474"/>
            <a:ext cx="1633782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uniquely</a:t>
            </a:r>
          </a:p>
          <a:p>
            <a:pPr algn="ctr"/>
            <a:r>
              <a:rPr lang="en-US" sz="2400" b="1">
                <a:solidFill>
                  <a:schemeClr val="bg1"/>
                </a:solidFill>
              </a:rPr>
              <a:t>challenging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2F838A-6CBC-8E4B-82B5-85564C93EB93}"/>
              </a:ext>
            </a:extLst>
          </p:cNvPr>
          <p:cNvCxnSpPr>
            <a:cxnSpLocks/>
          </p:cNvCxnSpPr>
          <p:nvPr/>
        </p:nvCxnSpPr>
        <p:spPr>
          <a:xfrm>
            <a:off x="4018696" y="2254793"/>
            <a:ext cx="1668671" cy="1262710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4F0F4F-2ABE-964D-B021-DE228F51AD60}"/>
              </a:ext>
            </a:extLst>
          </p:cNvPr>
          <p:cNvSpPr txBox="1"/>
          <p:nvPr/>
        </p:nvSpPr>
        <p:spPr>
          <a:xfrm>
            <a:off x="3598838" y="4431793"/>
            <a:ext cx="87895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Diverse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74B1CB-88EC-AC48-8C82-83CD0AF2356B}"/>
              </a:ext>
            </a:extLst>
          </p:cNvPr>
          <p:cNvSpPr txBox="1"/>
          <p:nvPr/>
        </p:nvSpPr>
        <p:spPr>
          <a:xfrm>
            <a:off x="2873484" y="2708401"/>
            <a:ext cx="86594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Unique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09D441-311D-C74F-B3A4-4A6B75CD9F88}"/>
              </a:ext>
            </a:extLst>
          </p:cNvPr>
          <p:cNvCxnSpPr>
            <a:cxnSpLocks/>
          </p:cNvCxnSpPr>
          <p:nvPr/>
        </p:nvCxnSpPr>
        <p:spPr>
          <a:xfrm>
            <a:off x="3732502" y="2877223"/>
            <a:ext cx="1526926" cy="777285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9399AB-F190-CA40-ADDA-B07D59A2EF0F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444018" y="3917918"/>
            <a:ext cx="815410" cy="55055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92B6C5-FE00-704A-AF04-4E55A12C5D8B}"/>
              </a:ext>
            </a:extLst>
          </p:cNvPr>
          <p:cNvCxnSpPr>
            <a:cxnSpLocks/>
          </p:cNvCxnSpPr>
          <p:nvPr/>
        </p:nvCxnSpPr>
        <p:spPr>
          <a:xfrm flipV="1">
            <a:off x="4542804" y="4276938"/>
            <a:ext cx="716624" cy="347415"/>
          </a:xfrm>
          <a:prstGeom prst="straightConnector1">
            <a:avLst/>
          </a:prstGeom>
          <a:ln w="349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46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468A-4708-6843-A591-DD1BC9678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Accelerator Design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4E190-5479-894D-87BC-1AFC0C58B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" y="1128890"/>
            <a:ext cx="6637020" cy="518584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900" b="1" dirty="0"/>
              <a:t>Hadron storage ring (HSR): 40-275 GeV</a:t>
            </a:r>
            <a:r>
              <a:rPr lang="en-US" sz="2900" dirty="0">
                <a:solidFill>
                  <a:schemeClr val="accent6"/>
                </a:solidFill>
              </a:rPr>
              <a:t> (</a:t>
            </a:r>
            <a:r>
              <a:rPr lang="en-US" sz="2900" b="1" dirty="0">
                <a:solidFill>
                  <a:schemeClr val="accent6"/>
                </a:solidFill>
              </a:rPr>
              <a:t>existing</a:t>
            </a:r>
            <a:r>
              <a:rPr lang="en-US" sz="2900" dirty="0">
                <a:solidFill>
                  <a:schemeClr val="accent6"/>
                </a:solidFill>
              </a:rPr>
              <a:t>)</a:t>
            </a:r>
            <a:r>
              <a:rPr lang="en-US" sz="2900" dirty="0"/>
              <a:t> 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up to 1160 bunches, 1A beam current </a:t>
            </a:r>
            <a:r>
              <a:rPr lang="en-US" dirty="0">
                <a:solidFill>
                  <a:srgbClr val="FF0000"/>
                </a:solidFill>
              </a:rPr>
              <a:t>(3x RHIC)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bright vertical beam emittance (1.5 nm); </a:t>
            </a:r>
            <a:r>
              <a:rPr lang="en-US" dirty="0">
                <a:solidFill>
                  <a:srgbClr val="FF0000"/>
                </a:solidFill>
              </a:rPr>
              <a:t>new</a:t>
            </a:r>
            <a:r>
              <a:rPr lang="en-US" dirty="0"/>
              <a:t> vac sleeves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strong cooling (coherent electron cooling, ERL)</a:t>
            </a: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900" b="1" dirty="0"/>
              <a:t>Electron storage ring (ESR): 2.5–18 GeV</a:t>
            </a:r>
            <a:r>
              <a:rPr lang="en-US" sz="2900" dirty="0"/>
              <a:t> (</a:t>
            </a:r>
            <a:r>
              <a:rPr lang="en-US" sz="2900" b="1" dirty="0">
                <a:solidFill>
                  <a:srgbClr val="FF0000"/>
                </a:solidFill>
              </a:rPr>
              <a:t>new</a:t>
            </a:r>
            <a:r>
              <a:rPr lang="en-US" sz="2900" dirty="0"/>
              <a:t>)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up to 1160 polarized bunches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200" dirty="0"/>
              <a:t>high polarization by continual reinjection from RCS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large beam current (2.5 A) </a:t>
            </a:r>
            <a:r>
              <a:rPr lang="en-US" dirty="0">
                <a:sym typeface="Wingdings" panose="05000000000000000000" pitchFamily="2" charset="2"/>
              </a:rPr>
              <a:t> 9 MW SR power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ym typeface="Wingdings" panose="05000000000000000000" pitchFamily="2" charset="2"/>
              </a:rPr>
              <a:t>superconducting RF cavities</a:t>
            </a:r>
          </a:p>
          <a:p>
            <a:pPr>
              <a:lnSpc>
                <a:spcPct val="120000"/>
              </a:lnSpc>
            </a:pPr>
            <a:r>
              <a:rPr lang="en-US" sz="2900" b="1" dirty="0"/>
              <a:t>Rapid cycling synchrotron (RCS): 0.4-18 GeV </a:t>
            </a:r>
            <a:r>
              <a:rPr lang="en-US" sz="2900" dirty="0"/>
              <a:t>(</a:t>
            </a:r>
            <a:r>
              <a:rPr lang="en-US" sz="2900" b="1" dirty="0">
                <a:solidFill>
                  <a:srgbClr val="FF0000"/>
                </a:solidFill>
              </a:rPr>
              <a:t>new</a:t>
            </a:r>
            <a:r>
              <a:rPr lang="en-US" sz="2900" dirty="0"/>
              <a:t>)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2 bunches at 1 Hz; spin transparent due to high periodicity</a:t>
            </a:r>
          </a:p>
          <a:p>
            <a:pPr>
              <a:lnSpc>
                <a:spcPct val="120000"/>
              </a:lnSpc>
            </a:pPr>
            <a:r>
              <a:rPr lang="en-US" sz="2900" b="1" dirty="0"/>
              <a:t>High luminosity interaction region(s) </a:t>
            </a:r>
            <a:r>
              <a:rPr lang="en-US" sz="2900" dirty="0"/>
              <a:t>(</a:t>
            </a:r>
            <a:r>
              <a:rPr lang="en-US" sz="2900" b="1" dirty="0">
                <a:solidFill>
                  <a:srgbClr val="FF0000"/>
                </a:solidFill>
              </a:rPr>
              <a:t>new</a:t>
            </a:r>
            <a:r>
              <a:rPr lang="en-US" sz="2900" dirty="0"/>
              <a:t>)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 = 10</a:t>
            </a:r>
            <a:r>
              <a:rPr lang="en-US" baseline="30000" dirty="0"/>
              <a:t>34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= 10 kHz-uba, superconducting magnets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25 mrad crossing angle with crab cavities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spin rotators (produce longitudinal spin at IP)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04E79D-8F92-1249-80F6-D0A835DE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r>
              <a:rPr lang="en-US"/>
              <a:t>/20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F33CBE4-3C62-1844-ABFD-46D3BC813150}"/>
              </a:ext>
            </a:extLst>
          </p:cNvPr>
          <p:cNvGrpSpPr/>
          <p:nvPr/>
        </p:nvGrpSpPr>
        <p:grpSpPr>
          <a:xfrm>
            <a:off x="7087718" y="2818101"/>
            <a:ext cx="4915076" cy="3259591"/>
            <a:chOff x="5817475" y="3802497"/>
            <a:chExt cx="3251892" cy="21565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44AE089-7E55-EA4C-9847-0D282BF0C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7475" y="3802497"/>
              <a:ext cx="3251892" cy="215659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79B682F-3E1D-CF46-B3E7-FEB193A9552E}"/>
                </a:ext>
              </a:extLst>
            </p:cNvPr>
            <p:cNvSpPr txBox="1"/>
            <p:nvPr/>
          </p:nvSpPr>
          <p:spPr>
            <a:xfrm>
              <a:off x="7319109" y="4324179"/>
              <a:ext cx="328911" cy="2553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EIC</a:t>
              </a:r>
            </a:p>
          </p:txBody>
        </p:sp>
      </p:grpSp>
      <p:sp>
        <p:nvSpPr>
          <p:cNvPr id="8" name="Arrow: Down 1">
            <a:extLst>
              <a:ext uri="{FF2B5EF4-FFF2-40B4-BE49-F238E27FC236}">
                <a16:creationId xmlns:a16="http://schemas.microsoft.com/office/drawing/2014/main" id="{431C4F5B-3AA2-0247-A507-AA6C44C656E3}"/>
              </a:ext>
            </a:extLst>
          </p:cNvPr>
          <p:cNvSpPr/>
          <p:nvPr/>
        </p:nvSpPr>
        <p:spPr>
          <a:xfrm>
            <a:off x="7983580" y="1398494"/>
            <a:ext cx="913658" cy="1177814"/>
          </a:xfrm>
          <a:prstGeom prst="downArrow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A34DDA-81D0-C44F-8288-5D0C4DD01DB6}"/>
              </a:ext>
            </a:extLst>
          </p:cNvPr>
          <p:cNvGrpSpPr/>
          <p:nvPr/>
        </p:nvGrpSpPr>
        <p:grpSpPr>
          <a:xfrm>
            <a:off x="9300767" y="365128"/>
            <a:ext cx="2647952" cy="1865498"/>
            <a:chOff x="5817475" y="224221"/>
            <a:chExt cx="3251892" cy="229097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D9A280-FED9-8C43-9391-86B447758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7475" y="224221"/>
              <a:ext cx="3251892" cy="229097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6B4B1E-DDF9-1540-8E25-10D47AE2ACDD}"/>
                </a:ext>
              </a:extLst>
            </p:cNvPr>
            <p:cNvSpPr txBox="1"/>
            <p:nvPr/>
          </p:nvSpPr>
          <p:spPr>
            <a:xfrm>
              <a:off x="5817475" y="316383"/>
              <a:ext cx="905634" cy="453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RHIC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2CAD604-6F19-7B4D-BEAA-29EA689FDFE3}"/>
              </a:ext>
            </a:extLst>
          </p:cNvPr>
          <p:cNvSpPr txBox="1"/>
          <p:nvPr/>
        </p:nvSpPr>
        <p:spPr>
          <a:xfrm rot="20376905">
            <a:off x="5465762" y="2547193"/>
            <a:ext cx="1900649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Comparable to new mature</a:t>
            </a:r>
          </a:p>
          <a:p>
            <a:r>
              <a:rPr lang="en-US" sz="1200">
                <a:solidFill>
                  <a:schemeClr val="bg1"/>
                </a:solidFill>
              </a:rPr>
              <a:t>B-factory, e.g. SuperKEKB</a:t>
            </a:r>
          </a:p>
        </p:txBody>
      </p:sp>
    </p:spTree>
    <p:extLst>
      <p:ext uri="{BB962C8B-B14F-4D97-AF65-F5344CB8AC3E}">
        <p14:creationId xmlns:p14="http://schemas.microsoft.com/office/powerpoint/2010/main" val="4238770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6E10E73-35B1-7E41-8C99-4E088E0B5D04}"/>
              </a:ext>
            </a:extLst>
          </p:cNvPr>
          <p:cNvSpPr/>
          <p:nvPr/>
        </p:nvSpPr>
        <p:spPr>
          <a:xfrm>
            <a:off x="5320012" y="1062967"/>
            <a:ext cx="6791306" cy="1258892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28FDEF-9FFD-7145-89BF-79B6E9BAF293}"/>
              </a:ext>
            </a:extLst>
          </p:cNvPr>
          <p:cNvSpPr/>
          <p:nvPr/>
        </p:nvSpPr>
        <p:spPr>
          <a:xfrm>
            <a:off x="5320012" y="2348754"/>
            <a:ext cx="6809235" cy="1963270"/>
          </a:xfrm>
          <a:prstGeom prst="rect">
            <a:avLst/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64B26A-AD8D-DB4B-B31C-6FEB7C92DBC7}"/>
              </a:ext>
            </a:extLst>
          </p:cNvPr>
          <p:cNvSpPr/>
          <p:nvPr/>
        </p:nvSpPr>
        <p:spPr>
          <a:xfrm>
            <a:off x="5320012" y="4312024"/>
            <a:ext cx="6809235" cy="1667435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AF13D-012B-C646-8366-61874906F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/>
              <a:t>Luminosity (Lumi) Limits In One Slide™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9C2DF-7983-AD49-A893-28A7B4546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4665" y="1128890"/>
            <a:ext cx="6864581" cy="5048073"/>
          </a:xfrm>
        </p:spPr>
        <p:txBody>
          <a:bodyPr>
            <a:normAutofit lnSpcReduction="10000"/>
          </a:bodyPr>
          <a:lstStyle/>
          <a:p>
            <a:r>
              <a:rPr lang="en-US" b="1"/>
              <a:t>Maximize collision frequency </a:t>
            </a:r>
            <a:r>
              <a:rPr lang="en-US" sz="2200" b="1"/>
              <a:t>(~90 MHz)</a:t>
            </a:r>
          </a:p>
          <a:p>
            <a:pPr lvl="1"/>
            <a:r>
              <a:rPr lang="en-US"/>
              <a:t>Limited by kicker rise times</a:t>
            </a:r>
          </a:p>
          <a:p>
            <a:pPr lvl="1"/>
            <a:r>
              <a:rPr lang="en-US"/>
              <a:t>Limited by parasitic collisions </a:t>
            </a:r>
            <a:r>
              <a:rPr lang="en-US" sz="2400"/>
              <a:t>(crabbing)</a:t>
            </a:r>
          </a:p>
          <a:p>
            <a:r>
              <a:rPr lang="en-US" b="1"/>
              <a:t>Maximize particles per bunch </a:t>
            </a:r>
            <a:r>
              <a:rPr lang="en-US" sz="2200" b="1"/>
              <a:t>(~10</a:t>
            </a:r>
            <a:r>
              <a:rPr lang="en-US" sz="2200" b="1" baseline="30000"/>
              <a:t>11</a:t>
            </a:r>
            <a:r>
              <a:rPr lang="en-US" sz="2200" b="1"/>
              <a:t>)</a:t>
            </a:r>
          </a:p>
          <a:p>
            <a:pPr lvl="1"/>
            <a:r>
              <a:rPr lang="en-US"/>
              <a:t>Limited by sources, space charge</a:t>
            </a:r>
          </a:p>
          <a:p>
            <a:pPr lvl="1"/>
            <a:r>
              <a:rPr lang="en-US"/>
              <a:t>Limited by collective effects</a:t>
            </a:r>
          </a:p>
          <a:p>
            <a:pPr lvl="2"/>
            <a:r>
              <a:rPr lang="en-US"/>
              <a:t>Interaction of beam with impedances</a:t>
            </a:r>
          </a:p>
          <a:p>
            <a:pPr lvl="2"/>
            <a:r>
              <a:rPr lang="en-US"/>
              <a:t>Also total currents: I</a:t>
            </a:r>
            <a:r>
              <a:rPr lang="en-US" baseline="-25000"/>
              <a:t>1,2</a:t>
            </a:r>
            <a:r>
              <a:rPr lang="en-US"/>
              <a:t>=q</a:t>
            </a:r>
            <a:r>
              <a:rPr lang="en-US" baseline="-25000"/>
              <a:t>1,2</a:t>
            </a:r>
            <a:r>
              <a:rPr lang="en-US"/>
              <a:t>N</a:t>
            </a:r>
            <a:r>
              <a:rPr lang="en-US" baseline="-25000"/>
              <a:t>1,2</a:t>
            </a:r>
            <a:r>
              <a:rPr lang="en-US"/>
              <a:t>f</a:t>
            </a:r>
            <a:r>
              <a:rPr lang="en-US" baseline="-25000"/>
              <a:t>coll</a:t>
            </a:r>
            <a:r>
              <a:rPr lang="en-US"/>
              <a:t> </a:t>
            </a:r>
            <a:r>
              <a:rPr lang="en-US" sz="2200"/>
              <a:t>~1-3A</a:t>
            </a:r>
          </a:p>
          <a:p>
            <a:r>
              <a:rPr lang="en-US" b="1"/>
              <a:t>Minimize beam sizes at IP </a:t>
            </a:r>
            <a:r>
              <a:rPr lang="en-US" sz="2200" b="1"/>
              <a:t>(~250/25 um)</a:t>
            </a:r>
          </a:p>
          <a:p>
            <a:pPr lvl="1"/>
            <a:r>
              <a:rPr lang="en-US"/>
              <a:t>Limited by IR focusing, magnets</a:t>
            </a:r>
          </a:p>
          <a:p>
            <a:pPr lvl="1"/>
            <a:r>
              <a:rPr lang="en-US"/>
              <a:t>Limited by chromatic dynamic aperture</a:t>
            </a:r>
          </a:p>
          <a:p>
            <a:pPr lvl="1"/>
            <a:r>
              <a:rPr lang="en-US"/>
              <a:t>Limited by emittance growth (IBS)</a:t>
            </a:r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88676-9211-D84A-815C-E273DB60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94FF9E-37E5-DA41-A94C-6F7F62480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27" y="1168487"/>
            <a:ext cx="4429633" cy="25577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9D8C55A-B917-AD4C-B44B-F2AD9DBE305D}"/>
              </a:ext>
            </a:extLst>
          </p:cNvPr>
          <p:cNvSpPr/>
          <p:nvPr/>
        </p:nvSpPr>
        <p:spPr>
          <a:xfrm>
            <a:off x="273981" y="1336128"/>
            <a:ext cx="3503691" cy="58847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0E5C02-ADB7-AC4E-BC87-2A73D77A2F1E}"/>
              </a:ext>
            </a:extLst>
          </p:cNvPr>
          <p:cNvSpPr/>
          <p:nvPr/>
        </p:nvSpPr>
        <p:spPr>
          <a:xfrm>
            <a:off x="479228" y="1965061"/>
            <a:ext cx="3768327" cy="518171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28369F-44B1-3A43-96CF-7E5974AE3851}"/>
              </a:ext>
            </a:extLst>
          </p:cNvPr>
          <p:cNvSpPr/>
          <p:nvPr/>
        </p:nvSpPr>
        <p:spPr>
          <a:xfrm>
            <a:off x="479228" y="2486588"/>
            <a:ext cx="3768327" cy="453843"/>
          </a:xfrm>
          <a:prstGeom prst="rect">
            <a:avLst/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D36726-180C-7649-8B50-46213CC22397}"/>
              </a:ext>
            </a:extLst>
          </p:cNvPr>
          <p:cNvSpPr/>
          <p:nvPr/>
        </p:nvSpPr>
        <p:spPr>
          <a:xfrm>
            <a:off x="479228" y="2940431"/>
            <a:ext cx="4486785" cy="522515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4784C-F090-AD4F-8121-53D6D15EE21E}"/>
              </a:ext>
            </a:extLst>
          </p:cNvPr>
          <p:cNvSpPr txBox="1"/>
          <p:nvPr/>
        </p:nvSpPr>
        <p:spPr>
          <a:xfrm>
            <a:off x="345837" y="3726243"/>
            <a:ext cx="4620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Every parameter optimized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separately and collectively in the</a:t>
            </a:r>
          </a:p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EIC design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1C9872-5AC6-1144-AC99-EF18D8B642C4}"/>
              </a:ext>
            </a:extLst>
          </p:cNvPr>
          <p:cNvSpPr txBox="1"/>
          <p:nvPr/>
        </p:nvSpPr>
        <p:spPr>
          <a:xfrm>
            <a:off x="1061849" y="5274487"/>
            <a:ext cx="4202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Try multiplying out the given numbers –</a:t>
            </a:r>
          </a:p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should be very close to 10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617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C4687-2F23-0E4B-9025-11A9121A7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Accelerator</a:t>
            </a:r>
            <a:r>
              <a:rPr lang="en-US" baseline="0"/>
              <a:t> Technology Challenges, R&amp;D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DBEBD-0DCF-E04D-95CD-39B78C3B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36" name="Picture 35" descr="Diagram&#10;&#10;Description automatically generated">
            <a:extLst>
              <a:ext uri="{FF2B5EF4-FFF2-40B4-BE49-F238E27FC236}">
                <a16:creationId xmlns:a16="http://schemas.microsoft.com/office/drawing/2014/main" id="{D47298E1-1D42-F749-9DCB-409BEE3DD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378" y="1885801"/>
            <a:ext cx="8348935" cy="433257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71BB196-2774-1A45-993C-DD1FD0803440}"/>
              </a:ext>
            </a:extLst>
          </p:cNvPr>
          <p:cNvSpPr txBox="1"/>
          <p:nvPr/>
        </p:nvSpPr>
        <p:spPr>
          <a:xfrm>
            <a:off x="2126796" y="2102165"/>
            <a:ext cx="129049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Cavity</a:t>
            </a:r>
          </a:p>
          <a:p>
            <a:pPr algn="ctr"/>
            <a:r>
              <a:rPr lang="en-US" dirty="0"/>
              <a:t>Prototype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4CDF82-215F-AE49-9A28-993BE11C849A}"/>
              </a:ext>
            </a:extLst>
          </p:cNvPr>
          <p:cNvSpPr txBox="1"/>
          <p:nvPr/>
        </p:nvSpPr>
        <p:spPr>
          <a:xfrm>
            <a:off x="9388486" y="4229660"/>
            <a:ext cx="1596187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Proton Injection</a:t>
            </a:r>
          </a:p>
          <a:p>
            <a:pPr algn="ctr"/>
            <a:r>
              <a:rPr lang="en-US" dirty="0"/>
              <a:t>Fast Kicker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FABBEE-6959-034C-983E-10D2411D0D25}"/>
              </a:ext>
            </a:extLst>
          </p:cNvPr>
          <p:cNvSpPr txBox="1"/>
          <p:nvPr/>
        </p:nvSpPr>
        <p:spPr>
          <a:xfrm>
            <a:off x="4904476" y="5111748"/>
            <a:ext cx="190958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IR Design and Magnet Prototyping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3C31EA-B42B-2B44-80BF-A9E58B3F726C}"/>
              </a:ext>
            </a:extLst>
          </p:cNvPr>
          <p:cNvSpPr txBox="1"/>
          <p:nvPr/>
        </p:nvSpPr>
        <p:spPr>
          <a:xfrm>
            <a:off x="8829448" y="1851787"/>
            <a:ext cx="218707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Cooler Electron Source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63CFA5C-0E09-FE40-A729-3823D4B82971}"/>
              </a:ext>
            </a:extLst>
          </p:cNvPr>
          <p:cNvSpPr txBox="1"/>
          <p:nvPr/>
        </p:nvSpPr>
        <p:spPr>
          <a:xfrm>
            <a:off x="9854702" y="3208751"/>
            <a:ext cx="127019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Polarized e</a:t>
            </a:r>
            <a:r>
              <a:rPr lang="en-US" baseline="30000" dirty="0"/>
              <a:t>-</a:t>
            </a:r>
            <a:r>
              <a:rPr lang="en-US" dirty="0"/>
              <a:t> 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0127C2-2F48-ED44-A826-F0834604E31F}"/>
              </a:ext>
            </a:extLst>
          </p:cNvPr>
          <p:cNvSpPr txBox="1"/>
          <p:nvPr/>
        </p:nvSpPr>
        <p:spPr>
          <a:xfrm>
            <a:off x="3102272" y="1128890"/>
            <a:ext cx="141021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</a:t>
            </a:r>
          </a:p>
          <a:p>
            <a:pPr algn="ctr"/>
            <a:r>
              <a:rPr lang="en-US" dirty="0"/>
              <a:t>Vacuum R&amp;D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3379A42-198B-AE40-ADAE-13BD0F9E17B0}"/>
              </a:ext>
            </a:extLst>
          </p:cNvPr>
          <p:cNvCxnSpPr>
            <a:cxnSpLocks/>
          </p:cNvCxnSpPr>
          <p:nvPr/>
        </p:nvCxnSpPr>
        <p:spPr>
          <a:xfrm flipH="1">
            <a:off x="9687847" y="2198282"/>
            <a:ext cx="123543" cy="3823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165C1A0-C172-254C-A73F-48E8F16C671E}"/>
              </a:ext>
            </a:extLst>
          </p:cNvPr>
          <p:cNvCxnSpPr>
            <a:cxnSpLocks/>
          </p:cNvCxnSpPr>
          <p:nvPr/>
        </p:nvCxnSpPr>
        <p:spPr>
          <a:xfrm flipH="1" flipV="1">
            <a:off x="9811390" y="2777094"/>
            <a:ext cx="939802" cy="3767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7A09FAA-C714-0244-B728-C5E69C1664DE}"/>
              </a:ext>
            </a:extLst>
          </p:cNvPr>
          <p:cNvCxnSpPr>
            <a:cxnSpLocks/>
          </p:cNvCxnSpPr>
          <p:nvPr/>
        </p:nvCxnSpPr>
        <p:spPr>
          <a:xfrm flipV="1">
            <a:off x="4997497" y="3995575"/>
            <a:ext cx="788692" cy="4110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2BAB527-0628-8745-810C-8EB7846186D0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5859267" y="4100770"/>
            <a:ext cx="660602" cy="10109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8CFD50C-42C3-1941-8CE6-93FA40058020}"/>
              </a:ext>
            </a:extLst>
          </p:cNvPr>
          <p:cNvCxnSpPr>
            <a:cxnSpLocks/>
          </p:cNvCxnSpPr>
          <p:nvPr/>
        </p:nvCxnSpPr>
        <p:spPr>
          <a:xfrm flipH="1" flipV="1">
            <a:off x="8016031" y="3906001"/>
            <a:ext cx="1372455" cy="6787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FD6597F-292C-4246-996D-B00665B5AF14}"/>
              </a:ext>
            </a:extLst>
          </p:cNvPr>
          <p:cNvCxnSpPr>
            <a:cxnSpLocks/>
          </p:cNvCxnSpPr>
          <p:nvPr/>
        </p:nvCxnSpPr>
        <p:spPr>
          <a:xfrm>
            <a:off x="3356684" y="2545159"/>
            <a:ext cx="720865" cy="1828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890769F-52A8-3542-9211-003515742E5C}"/>
              </a:ext>
            </a:extLst>
          </p:cNvPr>
          <p:cNvCxnSpPr>
            <a:cxnSpLocks/>
          </p:cNvCxnSpPr>
          <p:nvPr/>
        </p:nvCxnSpPr>
        <p:spPr>
          <a:xfrm>
            <a:off x="4231704" y="1765363"/>
            <a:ext cx="765793" cy="4715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4EAD14A-BD23-EE49-B9C0-CA97CFDAB4A8}"/>
              </a:ext>
            </a:extLst>
          </p:cNvPr>
          <p:cNvSpPr txBox="1"/>
          <p:nvPr/>
        </p:nvSpPr>
        <p:spPr>
          <a:xfrm>
            <a:off x="1108284" y="3169337"/>
            <a:ext cx="115873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RF 500kW FPC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DAEC694-1845-7C4C-9A09-1DDF9310FD16}"/>
              </a:ext>
            </a:extLst>
          </p:cNvPr>
          <p:cNvCxnSpPr>
            <a:cxnSpLocks/>
          </p:cNvCxnSpPr>
          <p:nvPr/>
        </p:nvCxnSpPr>
        <p:spPr>
          <a:xfrm flipV="1">
            <a:off x="2239572" y="2878603"/>
            <a:ext cx="1905158" cy="779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FDE951-32FE-9747-BD43-59765FE4B448}"/>
              </a:ext>
            </a:extLst>
          </p:cNvPr>
          <p:cNvCxnSpPr>
            <a:cxnSpLocks/>
          </p:cNvCxnSpPr>
          <p:nvPr/>
        </p:nvCxnSpPr>
        <p:spPr>
          <a:xfrm flipV="1">
            <a:off x="2521431" y="2848427"/>
            <a:ext cx="1824937" cy="15582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F7A00B-5768-4C4F-8AB7-C45399EA2FE1}"/>
              </a:ext>
            </a:extLst>
          </p:cNvPr>
          <p:cNvCxnSpPr>
            <a:cxnSpLocks/>
          </p:cNvCxnSpPr>
          <p:nvPr/>
        </p:nvCxnSpPr>
        <p:spPr>
          <a:xfrm flipH="1" flipV="1">
            <a:off x="6596842" y="4093534"/>
            <a:ext cx="910363" cy="9738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08EC272-C11E-A34A-8562-D66CA185F0E3}"/>
              </a:ext>
            </a:extLst>
          </p:cNvPr>
          <p:cNvCxnSpPr>
            <a:cxnSpLocks/>
          </p:cNvCxnSpPr>
          <p:nvPr/>
        </p:nvCxnSpPr>
        <p:spPr>
          <a:xfrm>
            <a:off x="6256640" y="1954057"/>
            <a:ext cx="238795" cy="407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5C3B606-0122-0348-9877-4F35DF3D86B4}"/>
              </a:ext>
            </a:extLst>
          </p:cNvPr>
          <p:cNvSpPr txBox="1"/>
          <p:nvPr/>
        </p:nvSpPr>
        <p:spPr>
          <a:xfrm>
            <a:off x="4951970" y="2870167"/>
            <a:ext cx="3200798" cy="471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HSR Vacuum Upgrade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F14CDC7-7B2D-5E4B-AE36-674B9EC1E200}"/>
              </a:ext>
            </a:extLst>
          </p:cNvPr>
          <p:cNvSpPr txBox="1"/>
          <p:nvPr/>
        </p:nvSpPr>
        <p:spPr>
          <a:xfrm>
            <a:off x="6987966" y="1367693"/>
            <a:ext cx="163018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Hadron Polarimetry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FB1A769-C95E-2640-9BD8-03A4FEA9274B}"/>
              </a:ext>
            </a:extLst>
          </p:cNvPr>
          <p:cNvCxnSpPr>
            <a:cxnSpLocks/>
          </p:cNvCxnSpPr>
          <p:nvPr/>
        </p:nvCxnSpPr>
        <p:spPr>
          <a:xfrm flipH="1">
            <a:off x="7167521" y="1992230"/>
            <a:ext cx="315483" cy="4748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65934F7-5CD9-FE46-B220-30580A9EDB32}"/>
              </a:ext>
            </a:extLst>
          </p:cNvPr>
          <p:cNvSpPr txBox="1"/>
          <p:nvPr/>
        </p:nvSpPr>
        <p:spPr>
          <a:xfrm>
            <a:off x="1254009" y="4336952"/>
            <a:ext cx="132363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RF HOM Damper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5099D0-599C-F046-ACD2-19C5049C6A56}"/>
              </a:ext>
            </a:extLst>
          </p:cNvPr>
          <p:cNvSpPr txBox="1"/>
          <p:nvPr/>
        </p:nvSpPr>
        <p:spPr>
          <a:xfrm>
            <a:off x="3877849" y="4325845"/>
            <a:ext cx="15760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Crab Cavity</a:t>
            </a:r>
          </a:p>
          <a:p>
            <a:pPr algn="ctr"/>
            <a:r>
              <a:rPr lang="en-US" dirty="0"/>
              <a:t>Prototype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818A72B-454B-D249-83C0-32C13017CC3D}"/>
              </a:ext>
            </a:extLst>
          </p:cNvPr>
          <p:cNvSpPr txBox="1"/>
          <p:nvPr/>
        </p:nvSpPr>
        <p:spPr>
          <a:xfrm>
            <a:off x="5253540" y="1112746"/>
            <a:ext cx="1528139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Electron Injection</a:t>
            </a:r>
          </a:p>
          <a:p>
            <a:pPr algn="ctr"/>
            <a:r>
              <a:rPr lang="en-US" dirty="0"/>
              <a:t>Fast Kicker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F4A75B-B716-7D49-9E43-8D56414EE6E5}"/>
              </a:ext>
            </a:extLst>
          </p:cNvPr>
          <p:cNvSpPr txBox="1"/>
          <p:nvPr/>
        </p:nvSpPr>
        <p:spPr>
          <a:xfrm>
            <a:off x="6973992" y="4926738"/>
            <a:ext cx="114837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IR Vacuum Chamber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89E897A-1C82-CA4C-8E10-EA8C7526D7A3}"/>
              </a:ext>
            </a:extLst>
          </p:cNvPr>
          <p:cNvSpPr/>
          <p:nvPr/>
        </p:nvSpPr>
        <p:spPr>
          <a:xfrm>
            <a:off x="5786189" y="3398655"/>
            <a:ext cx="774366" cy="258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ePIC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8E58B16-F74A-8E41-962E-449990F598ED}"/>
              </a:ext>
            </a:extLst>
          </p:cNvPr>
          <p:cNvSpPr/>
          <p:nvPr/>
        </p:nvSpPr>
        <p:spPr>
          <a:xfrm>
            <a:off x="4092924" y="3128403"/>
            <a:ext cx="774366" cy="258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IR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27DD15-8CB2-CA4C-9D6B-ABDFB72CA016}"/>
              </a:ext>
            </a:extLst>
          </p:cNvPr>
          <p:cNvSpPr txBox="1"/>
          <p:nvPr/>
        </p:nvSpPr>
        <p:spPr>
          <a:xfrm>
            <a:off x="275992" y="1146431"/>
            <a:ext cx="2014206" cy="646331"/>
          </a:xfrm>
          <a:prstGeom prst="rect">
            <a:avLst/>
          </a:prstGeom>
          <a:noFill/>
          <a:ln w="158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i="1"/>
              <a:t>Existing tunnel and</a:t>
            </a:r>
          </a:p>
          <a:p>
            <a:pPr algn="ctr"/>
            <a:r>
              <a:rPr lang="en-US" b="1" i="1"/>
              <a:t>experiment halls</a:t>
            </a:r>
          </a:p>
        </p:txBody>
      </p:sp>
    </p:spTree>
    <p:extLst>
      <p:ext uri="{BB962C8B-B14F-4D97-AF65-F5344CB8AC3E}">
        <p14:creationId xmlns:p14="http://schemas.microsoft.com/office/powerpoint/2010/main" val="218291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C4687-2F23-0E4B-9025-11A9121A7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EIC Accelerator</a:t>
            </a:r>
            <a:r>
              <a:rPr lang="en-US" baseline="0"/>
              <a:t> Technology Challenges, R&amp;D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DBEBD-0DCF-E04D-95CD-39B78C3B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r>
              <a:rPr lang="en-US"/>
              <a:t>/20</a:t>
            </a:r>
            <a:endParaRPr lang="en-US" dirty="0"/>
          </a:p>
        </p:txBody>
      </p:sp>
      <p:pic>
        <p:nvPicPr>
          <p:cNvPr id="36" name="Picture 35" descr="Diagram&#10;&#10;Description automatically generated">
            <a:extLst>
              <a:ext uri="{FF2B5EF4-FFF2-40B4-BE49-F238E27FC236}">
                <a16:creationId xmlns:a16="http://schemas.microsoft.com/office/drawing/2014/main" id="{D47298E1-1D42-F749-9DCB-409BEE3DD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378" y="1885801"/>
            <a:ext cx="8348935" cy="433257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71BB196-2774-1A45-993C-DD1FD0803440}"/>
              </a:ext>
            </a:extLst>
          </p:cNvPr>
          <p:cNvSpPr txBox="1"/>
          <p:nvPr/>
        </p:nvSpPr>
        <p:spPr>
          <a:xfrm>
            <a:off x="2126796" y="2102165"/>
            <a:ext cx="129049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Cavity</a:t>
            </a:r>
          </a:p>
          <a:p>
            <a:pPr algn="ctr"/>
            <a:r>
              <a:rPr lang="en-US" dirty="0"/>
              <a:t>Prototype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4CDF82-215F-AE49-9A28-993BE11C849A}"/>
              </a:ext>
            </a:extLst>
          </p:cNvPr>
          <p:cNvSpPr txBox="1"/>
          <p:nvPr/>
        </p:nvSpPr>
        <p:spPr>
          <a:xfrm>
            <a:off x="9388486" y="4229660"/>
            <a:ext cx="1596187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Proton Injection</a:t>
            </a:r>
          </a:p>
          <a:p>
            <a:pPr algn="ctr"/>
            <a:r>
              <a:rPr lang="en-US" dirty="0"/>
              <a:t>Fast Kicker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FABBEE-6959-034C-983E-10D2411D0D25}"/>
              </a:ext>
            </a:extLst>
          </p:cNvPr>
          <p:cNvSpPr txBox="1"/>
          <p:nvPr/>
        </p:nvSpPr>
        <p:spPr>
          <a:xfrm>
            <a:off x="4904476" y="5111748"/>
            <a:ext cx="190958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44450">
            <a:solidFill>
              <a:srgbClr val="FF0000"/>
            </a:solidFill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IR Design and Magnet Prototyping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3C31EA-B42B-2B44-80BF-A9E58B3F726C}"/>
              </a:ext>
            </a:extLst>
          </p:cNvPr>
          <p:cNvSpPr txBox="1"/>
          <p:nvPr/>
        </p:nvSpPr>
        <p:spPr>
          <a:xfrm>
            <a:off x="8829448" y="1851787"/>
            <a:ext cx="218707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Cooler Electron Source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63CFA5C-0E09-FE40-A729-3823D4B82971}"/>
              </a:ext>
            </a:extLst>
          </p:cNvPr>
          <p:cNvSpPr txBox="1"/>
          <p:nvPr/>
        </p:nvSpPr>
        <p:spPr>
          <a:xfrm>
            <a:off x="9854702" y="3208751"/>
            <a:ext cx="127019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Polarized e</a:t>
            </a:r>
            <a:r>
              <a:rPr lang="en-US" baseline="30000" dirty="0"/>
              <a:t>-</a:t>
            </a:r>
            <a:r>
              <a:rPr lang="en-US" dirty="0"/>
              <a:t> Source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0127C2-2F48-ED44-A826-F0834604E31F}"/>
              </a:ext>
            </a:extLst>
          </p:cNvPr>
          <p:cNvSpPr txBox="1"/>
          <p:nvPr/>
        </p:nvSpPr>
        <p:spPr>
          <a:xfrm>
            <a:off x="3102272" y="1128890"/>
            <a:ext cx="141021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444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</a:t>
            </a:r>
          </a:p>
          <a:p>
            <a:pPr algn="ctr"/>
            <a:r>
              <a:rPr lang="en-US" dirty="0"/>
              <a:t>Vacuum R&amp;D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3379A42-198B-AE40-ADAE-13BD0F9E17B0}"/>
              </a:ext>
            </a:extLst>
          </p:cNvPr>
          <p:cNvCxnSpPr>
            <a:cxnSpLocks/>
          </p:cNvCxnSpPr>
          <p:nvPr/>
        </p:nvCxnSpPr>
        <p:spPr>
          <a:xfrm flipH="1">
            <a:off x="9687847" y="2198282"/>
            <a:ext cx="123543" cy="3823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165C1A0-C172-254C-A73F-48E8F16C671E}"/>
              </a:ext>
            </a:extLst>
          </p:cNvPr>
          <p:cNvCxnSpPr>
            <a:cxnSpLocks/>
          </p:cNvCxnSpPr>
          <p:nvPr/>
        </p:nvCxnSpPr>
        <p:spPr>
          <a:xfrm flipH="1" flipV="1">
            <a:off x="9811390" y="2777094"/>
            <a:ext cx="939802" cy="3767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7A09FAA-C714-0244-B728-C5E69C1664DE}"/>
              </a:ext>
            </a:extLst>
          </p:cNvPr>
          <p:cNvCxnSpPr>
            <a:cxnSpLocks/>
          </p:cNvCxnSpPr>
          <p:nvPr/>
        </p:nvCxnSpPr>
        <p:spPr>
          <a:xfrm flipV="1">
            <a:off x="4997497" y="3995575"/>
            <a:ext cx="788692" cy="4110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2BAB527-0628-8745-810C-8EB7846186D0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5859267" y="4100770"/>
            <a:ext cx="660602" cy="10109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8CFD50C-42C3-1941-8CE6-93FA40058020}"/>
              </a:ext>
            </a:extLst>
          </p:cNvPr>
          <p:cNvCxnSpPr>
            <a:cxnSpLocks/>
          </p:cNvCxnSpPr>
          <p:nvPr/>
        </p:nvCxnSpPr>
        <p:spPr>
          <a:xfrm flipH="1" flipV="1">
            <a:off x="8016031" y="3906001"/>
            <a:ext cx="1372455" cy="6787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FD6597F-292C-4246-996D-B00665B5AF14}"/>
              </a:ext>
            </a:extLst>
          </p:cNvPr>
          <p:cNvCxnSpPr>
            <a:cxnSpLocks/>
          </p:cNvCxnSpPr>
          <p:nvPr/>
        </p:nvCxnSpPr>
        <p:spPr>
          <a:xfrm>
            <a:off x="3356684" y="2545159"/>
            <a:ext cx="720865" cy="1828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890769F-52A8-3542-9211-003515742E5C}"/>
              </a:ext>
            </a:extLst>
          </p:cNvPr>
          <p:cNvCxnSpPr>
            <a:cxnSpLocks/>
          </p:cNvCxnSpPr>
          <p:nvPr/>
        </p:nvCxnSpPr>
        <p:spPr>
          <a:xfrm>
            <a:off x="4231704" y="1765363"/>
            <a:ext cx="765793" cy="4715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4EAD14A-BD23-EE49-B9C0-CA97CFDAB4A8}"/>
              </a:ext>
            </a:extLst>
          </p:cNvPr>
          <p:cNvSpPr txBox="1"/>
          <p:nvPr/>
        </p:nvSpPr>
        <p:spPr>
          <a:xfrm>
            <a:off x="1108284" y="3169337"/>
            <a:ext cx="115873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RF 500kW FPC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DAEC694-1845-7C4C-9A09-1DDF9310FD16}"/>
              </a:ext>
            </a:extLst>
          </p:cNvPr>
          <p:cNvCxnSpPr>
            <a:cxnSpLocks/>
          </p:cNvCxnSpPr>
          <p:nvPr/>
        </p:nvCxnSpPr>
        <p:spPr>
          <a:xfrm flipV="1">
            <a:off x="2239572" y="2878603"/>
            <a:ext cx="1905158" cy="779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6FDE951-32FE-9747-BD43-59765FE4B448}"/>
              </a:ext>
            </a:extLst>
          </p:cNvPr>
          <p:cNvCxnSpPr>
            <a:cxnSpLocks/>
          </p:cNvCxnSpPr>
          <p:nvPr/>
        </p:nvCxnSpPr>
        <p:spPr>
          <a:xfrm flipV="1">
            <a:off x="2521431" y="2848427"/>
            <a:ext cx="1824937" cy="155821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F7A00B-5768-4C4F-8AB7-C45399EA2FE1}"/>
              </a:ext>
            </a:extLst>
          </p:cNvPr>
          <p:cNvCxnSpPr>
            <a:cxnSpLocks/>
          </p:cNvCxnSpPr>
          <p:nvPr/>
        </p:nvCxnSpPr>
        <p:spPr>
          <a:xfrm flipH="1" flipV="1">
            <a:off x="6596842" y="4093534"/>
            <a:ext cx="910363" cy="9738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08EC272-C11E-A34A-8562-D66CA185F0E3}"/>
              </a:ext>
            </a:extLst>
          </p:cNvPr>
          <p:cNvCxnSpPr>
            <a:cxnSpLocks/>
          </p:cNvCxnSpPr>
          <p:nvPr/>
        </p:nvCxnSpPr>
        <p:spPr>
          <a:xfrm>
            <a:off x="6256640" y="1954057"/>
            <a:ext cx="238795" cy="407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B5C3B606-0122-0348-9877-4F35DF3D86B4}"/>
              </a:ext>
            </a:extLst>
          </p:cNvPr>
          <p:cNvSpPr txBox="1"/>
          <p:nvPr/>
        </p:nvSpPr>
        <p:spPr>
          <a:xfrm>
            <a:off x="4951970" y="2870167"/>
            <a:ext cx="3200798" cy="471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HSR Vacuum Upgrade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F14CDC7-7B2D-5E4B-AE36-674B9EC1E200}"/>
              </a:ext>
            </a:extLst>
          </p:cNvPr>
          <p:cNvSpPr txBox="1"/>
          <p:nvPr/>
        </p:nvSpPr>
        <p:spPr>
          <a:xfrm>
            <a:off x="6987966" y="1367693"/>
            <a:ext cx="163018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Hadron Polarimetry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FB1A769-C95E-2640-9BD8-03A4FEA9274B}"/>
              </a:ext>
            </a:extLst>
          </p:cNvPr>
          <p:cNvCxnSpPr>
            <a:cxnSpLocks/>
          </p:cNvCxnSpPr>
          <p:nvPr/>
        </p:nvCxnSpPr>
        <p:spPr>
          <a:xfrm flipH="1">
            <a:off x="7167521" y="1992230"/>
            <a:ext cx="315483" cy="4748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65934F7-5CD9-FE46-B220-30580A9EDB32}"/>
              </a:ext>
            </a:extLst>
          </p:cNvPr>
          <p:cNvSpPr txBox="1"/>
          <p:nvPr/>
        </p:nvSpPr>
        <p:spPr>
          <a:xfrm>
            <a:off x="1254009" y="4336952"/>
            <a:ext cx="132363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ESR RF HOM Damper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5099D0-599C-F046-ACD2-19C5049C6A56}"/>
              </a:ext>
            </a:extLst>
          </p:cNvPr>
          <p:cNvSpPr txBox="1"/>
          <p:nvPr/>
        </p:nvSpPr>
        <p:spPr>
          <a:xfrm>
            <a:off x="3877849" y="4325845"/>
            <a:ext cx="157609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44450">
            <a:solidFill>
              <a:srgbClr val="FF0000"/>
            </a:solidFill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Crab Cavity</a:t>
            </a:r>
          </a:p>
          <a:p>
            <a:pPr algn="ctr"/>
            <a:r>
              <a:rPr lang="en-US" dirty="0"/>
              <a:t>Prototype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818A72B-454B-D249-83C0-32C13017CC3D}"/>
              </a:ext>
            </a:extLst>
          </p:cNvPr>
          <p:cNvSpPr txBox="1"/>
          <p:nvPr/>
        </p:nvSpPr>
        <p:spPr>
          <a:xfrm>
            <a:off x="5253540" y="1112746"/>
            <a:ext cx="1528139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Electron Injection</a:t>
            </a:r>
          </a:p>
          <a:p>
            <a:pPr algn="ctr"/>
            <a:r>
              <a:rPr lang="en-US" dirty="0"/>
              <a:t>Fast Kicker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F4A75B-B716-7D49-9E43-8D56414EE6E5}"/>
              </a:ext>
            </a:extLst>
          </p:cNvPr>
          <p:cNvSpPr txBox="1"/>
          <p:nvPr/>
        </p:nvSpPr>
        <p:spPr>
          <a:xfrm>
            <a:off x="6973992" y="4926738"/>
            <a:ext cx="114837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44450">
            <a:noFill/>
          </a:ln>
        </p:spPr>
        <p:txBody>
          <a:bodyPr wrap="square" lIns="0" tIns="45720" rIns="0" bIns="45720" rtlCol="0" anchor="ctr" anchorCtr="0">
            <a:spAutoFit/>
          </a:bodyPr>
          <a:lstStyle/>
          <a:p>
            <a:pPr algn="ctr"/>
            <a:r>
              <a:rPr lang="en-US" dirty="0"/>
              <a:t>IR Vacuum Chamber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89E897A-1C82-CA4C-8E10-EA8C7526D7A3}"/>
              </a:ext>
            </a:extLst>
          </p:cNvPr>
          <p:cNvSpPr/>
          <p:nvPr/>
        </p:nvSpPr>
        <p:spPr>
          <a:xfrm>
            <a:off x="5786189" y="3398655"/>
            <a:ext cx="774366" cy="258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ePIC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8E58B16-F74A-8E41-962E-449990F598ED}"/>
              </a:ext>
            </a:extLst>
          </p:cNvPr>
          <p:cNvSpPr/>
          <p:nvPr/>
        </p:nvSpPr>
        <p:spPr>
          <a:xfrm>
            <a:off x="4092924" y="3128403"/>
            <a:ext cx="774366" cy="2589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IR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CF4FFE-E2AB-5E47-85F4-3134D96D1FB2}"/>
              </a:ext>
            </a:extLst>
          </p:cNvPr>
          <p:cNvSpPr txBox="1"/>
          <p:nvPr/>
        </p:nvSpPr>
        <p:spPr>
          <a:xfrm>
            <a:off x="275992" y="1146431"/>
            <a:ext cx="2014206" cy="646331"/>
          </a:xfrm>
          <a:prstGeom prst="rect">
            <a:avLst/>
          </a:prstGeom>
          <a:noFill/>
          <a:ln w="158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i="1"/>
              <a:t>Existing tunnel and</a:t>
            </a:r>
          </a:p>
          <a:p>
            <a:pPr algn="ctr"/>
            <a:r>
              <a:rPr lang="en-US" b="1" i="1"/>
              <a:t>experiment halls</a:t>
            </a:r>
          </a:p>
        </p:txBody>
      </p:sp>
    </p:spTree>
    <p:extLst>
      <p:ext uri="{BB962C8B-B14F-4D97-AF65-F5344CB8AC3E}">
        <p14:creationId xmlns:p14="http://schemas.microsoft.com/office/powerpoint/2010/main" val="3534132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rev0420_Widescreen" id="{9E38B862-608B-A543-ACF9-09AE29A0433D}" vid="{C9BD760F-AF2A-1741-8180-A6B740950F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B02FF48614A4783A09347C32707CC" ma:contentTypeVersion="4" ma:contentTypeDescription="Create a new document." ma:contentTypeScope="" ma:versionID="a394e6e0e1bad162922a8cea578a8359">
  <xsd:schema xmlns:xsd="http://www.w3.org/2001/XMLSchema" xmlns:xs="http://www.w3.org/2001/XMLSchema" xmlns:p="http://schemas.microsoft.com/office/2006/metadata/properties" xmlns:ns2="72d0f9dd-df76-4339-bfc5-0b3cd4779496" xmlns:ns3="3c4a931e-84ca-455b-b63c-5cc68d160249" targetNamespace="http://schemas.microsoft.com/office/2006/metadata/properties" ma:root="true" ma:fieldsID="390f2993e35782a362256ca8f3b765b3" ns2:_="" ns3:_="">
    <xsd:import namespace="72d0f9dd-df76-4339-bfc5-0b3cd4779496"/>
    <xsd:import namespace="3c4a931e-84ca-455b-b63c-5cc68d1602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0f9dd-df76-4339-bfc5-0b3cd47794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a931e-84ca-455b-b63c-5cc68d16024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87D868-2FE5-4E6E-B6DE-0B31813BAE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9CB03B-F935-4657-AE95-6E221ED944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d0f9dd-df76-4339-bfc5-0b3cd4779496"/>
    <ds:schemaRef ds:uri="3c4a931e-84ca-455b-b63c-5cc68d1602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BD16CF-CCAD-40C9-AEA4-6ECC95C36F8C}">
  <ds:schemaRefs>
    <ds:schemaRef ds:uri="http://purl.org/dc/elements/1.1/"/>
    <ds:schemaRef ds:uri="http://schemas.microsoft.com/office/2006/metadata/properties"/>
    <ds:schemaRef ds:uri="9e4a43c1-b2a9-408a-8cac-448eda25f0f3"/>
    <ds:schemaRef ds:uri="http://purl.org/dc/terms/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EIC_PPT_Template_rev0420_Widescreen</Template>
  <TotalTime>670</TotalTime>
  <Words>1672</Words>
  <Application>Microsoft Macintosh PowerPoint</Application>
  <PresentationFormat>Widescreen</PresentationFormat>
  <Paragraphs>362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Wingdings</vt:lpstr>
      <vt:lpstr>Office Theme</vt:lpstr>
      <vt:lpstr>EIC Accelerator New Technologies and Challenges</vt:lpstr>
      <vt:lpstr>Outline</vt:lpstr>
      <vt:lpstr>“Not Like The Others” (LHC, FCC...)</vt:lpstr>
      <vt:lpstr>EIC Requirements</vt:lpstr>
      <vt:lpstr>EIC Requirements</vt:lpstr>
      <vt:lpstr>EIC Accelerator Design Overview</vt:lpstr>
      <vt:lpstr>Luminosity (Lumi) Limits In One Slide™</vt:lpstr>
      <vt:lpstr>EIC Accelerator Technology Challenges, R&amp;D</vt:lpstr>
      <vt:lpstr>EIC Accelerator Technology Challenges, R&amp;D</vt:lpstr>
      <vt:lpstr>EIC Primary Interaction Region</vt:lpstr>
      <vt:lpstr>EIC R&amp;D: IR Superconducting Magnets</vt:lpstr>
      <vt:lpstr>EIC R&amp;D: Crab Cavities</vt:lpstr>
      <vt:lpstr>Electrons and Hadrons in Synchrotrons (EIC)</vt:lpstr>
      <vt:lpstr>Lumi Limits In (more than) One SlideNoTM</vt:lpstr>
      <vt:lpstr>EIC CDR (CD-1) Parameters for Ecm and Luminosity</vt:lpstr>
      <vt:lpstr>Lumi Limitations: Space-Charge (low Ecm)</vt:lpstr>
      <vt:lpstr>Lumi Limitations: Beam-Beam (mid Ecm)</vt:lpstr>
      <vt:lpstr>Lumi Limitations: Electron SR Power (high ECM)</vt:lpstr>
      <vt:lpstr>Collider Luminosity Ramp-Up</vt:lpstr>
      <vt:lpstr>Summary</vt:lpstr>
      <vt:lpstr>Backup Slides</vt:lpstr>
      <vt:lpstr>PowerPoint Presentation</vt:lpstr>
    </vt:vector>
  </TitlesOfParts>
  <Company>Brookhaven National Laboratory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Schoefer, Kristine</dc:creator>
  <cp:lastModifiedBy>Todd Satogata</cp:lastModifiedBy>
  <cp:revision>474</cp:revision>
  <dcterms:created xsi:type="dcterms:W3CDTF">2022-03-28T18:21:24Z</dcterms:created>
  <dcterms:modified xsi:type="dcterms:W3CDTF">2023-01-23T14:22:43Z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0x0101001CFB02FF48614A4783A09347C32707CC</vt:lpwstr>
  </property>
</Properties>
</file>