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sldIdLst>
    <p:sldId id="256" r:id="rId2"/>
    <p:sldId id="257" r:id="rId3"/>
    <p:sldId id="258" r:id="rId4"/>
    <p:sldId id="259" r:id="rId5"/>
    <p:sldId id="260" r:id="rId6"/>
    <p:sldId id="262" r:id="rId7"/>
    <p:sldId id="261" r:id="rId8"/>
    <p:sldId id="264" r:id="rId9"/>
    <p:sldId id="263" r:id="rId10"/>
    <p:sldId id="266" r:id="rId11"/>
    <p:sldId id="265" r:id="rId12"/>
  </p:sldIdLst>
  <p:sldSz cx="12192000" cy="6858000"/>
  <p:notesSz cx="6858000" cy="9144000"/>
  <p:defaultTextStyle>
    <a:defPPr>
      <a:defRPr lang="ar-M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90" autoAdjust="0"/>
    <p:restoredTop sz="94660"/>
  </p:normalViewPr>
  <p:slideViewPr>
    <p:cSldViewPr snapToGrid="0">
      <p:cViewPr varScale="1">
        <p:scale>
          <a:sx n="80" d="100"/>
          <a:sy n="80" d="100"/>
        </p:scale>
        <p:origin x="200" y="157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MA"/>
          </a:p>
        </p:txBody>
      </p:sp>
      <p:sp>
        <p:nvSpPr>
          <p:cNvPr id="3" name="Espace réservé de la date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E67C85B-1ECF-4DF0-8671-CC848FF7F4C4}" type="datetimeFigureOut">
              <a:rPr lang="ar-MA" smtClean="0"/>
              <a:t>14‏/5‏/1444</a:t>
            </a:fld>
            <a:endParaRPr lang="ar-M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MA"/>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6" name="Espace réservé du pied de page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MA"/>
          </a:p>
        </p:txBody>
      </p:sp>
      <p:sp>
        <p:nvSpPr>
          <p:cNvPr id="7" name="Espace réservé du numéro de diapositive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FC536A2-9D0B-4D40-831B-FF28EF4D2A7E}" type="slidenum">
              <a:rPr lang="ar-MA" smtClean="0"/>
              <a:t>‹#›</a:t>
            </a:fld>
            <a:endParaRPr lang="ar-MA"/>
          </a:p>
        </p:txBody>
      </p:sp>
    </p:spTree>
    <p:extLst>
      <p:ext uri="{BB962C8B-B14F-4D97-AF65-F5344CB8AC3E}">
        <p14:creationId xmlns:p14="http://schemas.microsoft.com/office/powerpoint/2010/main" val="6305541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ar-MA"/>
          </a:p>
        </p:txBody>
      </p:sp>
      <p:sp>
        <p:nvSpPr>
          <p:cNvPr id="4" name="Espace réservé du numéro de diapositive 3"/>
          <p:cNvSpPr>
            <a:spLocks noGrp="1"/>
          </p:cNvSpPr>
          <p:nvPr>
            <p:ph type="sldNum" sz="quarter" idx="10"/>
          </p:nvPr>
        </p:nvSpPr>
        <p:spPr/>
        <p:txBody>
          <a:bodyPr/>
          <a:lstStyle/>
          <a:p>
            <a:fld id="{EFC536A2-9D0B-4D40-831B-FF28EF4D2A7E}" type="slidenum">
              <a:rPr lang="ar-MA" smtClean="0"/>
              <a:t>1</a:t>
            </a:fld>
            <a:endParaRPr lang="ar-MA"/>
          </a:p>
        </p:txBody>
      </p:sp>
    </p:spTree>
    <p:extLst>
      <p:ext uri="{BB962C8B-B14F-4D97-AF65-F5344CB8AC3E}">
        <p14:creationId xmlns:p14="http://schemas.microsoft.com/office/powerpoint/2010/main" val="586870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ar-M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ar-MA"/>
          </a:p>
        </p:txBody>
      </p:sp>
      <p:sp>
        <p:nvSpPr>
          <p:cNvPr id="4" name="Espace réservé de la date 3"/>
          <p:cNvSpPr>
            <a:spLocks noGrp="1"/>
          </p:cNvSpPr>
          <p:nvPr>
            <p:ph type="dt" sz="half" idx="10"/>
          </p:nvPr>
        </p:nvSpPr>
        <p:spPr/>
        <p:txBody>
          <a:body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11"/>
          </p:nvPr>
        </p:nvSpPr>
        <p:spPr/>
        <p:txBody>
          <a:bodyPr/>
          <a:lstStyle/>
          <a:p>
            <a:endParaRPr lang="ar-MA"/>
          </a:p>
        </p:txBody>
      </p:sp>
      <p:sp>
        <p:nvSpPr>
          <p:cNvPr id="6" name="Espace réservé du numéro de diapositive 5"/>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3359523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ar-MA"/>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e la date 3"/>
          <p:cNvSpPr>
            <a:spLocks noGrp="1"/>
          </p:cNvSpPr>
          <p:nvPr>
            <p:ph type="dt" sz="half" idx="10"/>
          </p:nvPr>
        </p:nvSpPr>
        <p:spPr/>
        <p:txBody>
          <a:body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11"/>
          </p:nvPr>
        </p:nvSpPr>
        <p:spPr/>
        <p:txBody>
          <a:bodyPr/>
          <a:lstStyle/>
          <a:p>
            <a:endParaRPr lang="ar-MA"/>
          </a:p>
        </p:txBody>
      </p:sp>
      <p:sp>
        <p:nvSpPr>
          <p:cNvPr id="6" name="Espace réservé du numéro de diapositive 5"/>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673955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ar-M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e la date 3"/>
          <p:cNvSpPr>
            <a:spLocks noGrp="1"/>
          </p:cNvSpPr>
          <p:nvPr>
            <p:ph type="dt" sz="half" idx="10"/>
          </p:nvPr>
        </p:nvSpPr>
        <p:spPr/>
        <p:txBody>
          <a:body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11"/>
          </p:nvPr>
        </p:nvSpPr>
        <p:spPr/>
        <p:txBody>
          <a:bodyPr/>
          <a:lstStyle/>
          <a:p>
            <a:endParaRPr lang="ar-MA"/>
          </a:p>
        </p:txBody>
      </p:sp>
      <p:sp>
        <p:nvSpPr>
          <p:cNvPr id="6" name="Espace réservé du numéro de diapositive 5"/>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3061533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ar-MA"/>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e la date 3"/>
          <p:cNvSpPr>
            <a:spLocks noGrp="1"/>
          </p:cNvSpPr>
          <p:nvPr>
            <p:ph type="dt" sz="half" idx="10"/>
          </p:nvPr>
        </p:nvSpPr>
        <p:spPr/>
        <p:txBody>
          <a:body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11"/>
          </p:nvPr>
        </p:nvSpPr>
        <p:spPr/>
        <p:txBody>
          <a:bodyPr/>
          <a:lstStyle/>
          <a:p>
            <a:endParaRPr lang="ar-MA"/>
          </a:p>
        </p:txBody>
      </p:sp>
      <p:sp>
        <p:nvSpPr>
          <p:cNvPr id="6" name="Espace réservé du numéro de diapositive 5"/>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2287647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ar-M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11"/>
          </p:nvPr>
        </p:nvSpPr>
        <p:spPr/>
        <p:txBody>
          <a:bodyPr/>
          <a:lstStyle/>
          <a:p>
            <a:endParaRPr lang="ar-MA"/>
          </a:p>
        </p:txBody>
      </p:sp>
      <p:sp>
        <p:nvSpPr>
          <p:cNvPr id="6" name="Espace réservé du numéro de diapositive 5"/>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2905856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ar-MA"/>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5" name="Espace réservé de la date 4"/>
          <p:cNvSpPr>
            <a:spLocks noGrp="1"/>
          </p:cNvSpPr>
          <p:nvPr>
            <p:ph type="dt" sz="half" idx="10"/>
          </p:nvPr>
        </p:nvSpPr>
        <p:spPr/>
        <p:txBody>
          <a:bodyPr/>
          <a:lstStyle/>
          <a:p>
            <a:fld id="{ECB4F3AE-C8AB-479D-8DE9-6736EB19ACC3}" type="datetimeFigureOut">
              <a:rPr lang="ar-MA" smtClean="0"/>
              <a:t>14‏/5‏/1444</a:t>
            </a:fld>
            <a:endParaRPr lang="ar-MA"/>
          </a:p>
        </p:txBody>
      </p:sp>
      <p:sp>
        <p:nvSpPr>
          <p:cNvPr id="6" name="Espace réservé du pied de page 5"/>
          <p:cNvSpPr>
            <a:spLocks noGrp="1"/>
          </p:cNvSpPr>
          <p:nvPr>
            <p:ph type="ftr" sz="quarter" idx="11"/>
          </p:nvPr>
        </p:nvSpPr>
        <p:spPr/>
        <p:txBody>
          <a:bodyPr/>
          <a:lstStyle/>
          <a:p>
            <a:endParaRPr lang="ar-MA"/>
          </a:p>
        </p:txBody>
      </p:sp>
      <p:sp>
        <p:nvSpPr>
          <p:cNvPr id="7" name="Espace réservé du numéro de diapositive 6"/>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2154324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ar-M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7" name="Espace réservé de la date 6"/>
          <p:cNvSpPr>
            <a:spLocks noGrp="1"/>
          </p:cNvSpPr>
          <p:nvPr>
            <p:ph type="dt" sz="half" idx="10"/>
          </p:nvPr>
        </p:nvSpPr>
        <p:spPr/>
        <p:txBody>
          <a:bodyPr/>
          <a:lstStyle/>
          <a:p>
            <a:fld id="{ECB4F3AE-C8AB-479D-8DE9-6736EB19ACC3}" type="datetimeFigureOut">
              <a:rPr lang="ar-MA" smtClean="0"/>
              <a:t>14‏/5‏/1444</a:t>
            </a:fld>
            <a:endParaRPr lang="ar-MA"/>
          </a:p>
        </p:txBody>
      </p:sp>
      <p:sp>
        <p:nvSpPr>
          <p:cNvPr id="8" name="Espace réservé du pied de page 7"/>
          <p:cNvSpPr>
            <a:spLocks noGrp="1"/>
          </p:cNvSpPr>
          <p:nvPr>
            <p:ph type="ftr" sz="quarter" idx="11"/>
          </p:nvPr>
        </p:nvSpPr>
        <p:spPr/>
        <p:txBody>
          <a:bodyPr/>
          <a:lstStyle/>
          <a:p>
            <a:endParaRPr lang="ar-MA"/>
          </a:p>
        </p:txBody>
      </p:sp>
      <p:sp>
        <p:nvSpPr>
          <p:cNvPr id="9" name="Espace réservé du numéro de diapositive 8"/>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204656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ar-MA"/>
          </a:p>
        </p:txBody>
      </p:sp>
      <p:sp>
        <p:nvSpPr>
          <p:cNvPr id="3" name="Espace réservé de la date 2"/>
          <p:cNvSpPr>
            <a:spLocks noGrp="1"/>
          </p:cNvSpPr>
          <p:nvPr>
            <p:ph type="dt" sz="half" idx="10"/>
          </p:nvPr>
        </p:nvSpPr>
        <p:spPr/>
        <p:txBody>
          <a:bodyPr/>
          <a:lstStyle/>
          <a:p>
            <a:fld id="{ECB4F3AE-C8AB-479D-8DE9-6736EB19ACC3}" type="datetimeFigureOut">
              <a:rPr lang="ar-MA" smtClean="0"/>
              <a:t>14‏/5‏/1444</a:t>
            </a:fld>
            <a:endParaRPr lang="ar-MA"/>
          </a:p>
        </p:txBody>
      </p:sp>
      <p:sp>
        <p:nvSpPr>
          <p:cNvPr id="4" name="Espace réservé du pied de page 3"/>
          <p:cNvSpPr>
            <a:spLocks noGrp="1"/>
          </p:cNvSpPr>
          <p:nvPr>
            <p:ph type="ftr" sz="quarter" idx="11"/>
          </p:nvPr>
        </p:nvSpPr>
        <p:spPr/>
        <p:txBody>
          <a:bodyPr/>
          <a:lstStyle/>
          <a:p>
            <a:endParaRPr lang="ar-MA"/>
          </a:p>
        </p:txBody>
      </p:sp>
      <p:sp>
        <p:nvSpPr>
          <p:cNvPr id="5" name="Espace réservé du numéro de diapositive 4"/>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3975739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CB4F3AE-C8AB-479D-8DE9-6736EB19ACC3}" type="datetimeFigureOut">
              <a:rPr lang="ar-MA" smtClean="0"/>
              <a:t>14‏/5‏/1444</a:t>
            </a:fld>
            <a:endParaRPr lang="ar-MA"/>
          </a:p>
        </p:txBody>
      </p:sp>
      <p:sp>
        <p:nvSpPr>
          <p:cNvPr id="3" name="Espace réservé du pied de page 2"/>
          <p:cNvSpPr>
            <a:spLocks noGrp="1"/>
          </p:cNvSpPr>
          <p:nvPr>
            <p:ph type="ftr" sz="quarter" idx="11"/>
          </p:nvPr>
        </p:nvSpPr>
        <p:spPr/>
        <p:txBody>
          <a:bodyPr/>
          <a:lstStyle/>
          <a:p>
            <a:endParaRPr lang="ar-MA"/>
          </a:p>
        </p:txBody>
      </p:sp>
      <p:sp>
        <p:nvSpPr>
          <p:cNvPr id="4" name="Espace réservé du numéro de diapositive 3"/>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3387148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r-M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ECB4F3AE-C8AB-479D-8DE9-6736EB19ACC3}" type="datetimeFigureOut">
              <a:rPr lang="ar-MA" smtClean="0"/>
              <a:t>14‏/5‏/1444</a:t>
            </a:fld>
            <a:endParaRPr lang="ar-MA"/>
          </a:p>
        </p:txBody>
      </p:sp>
      <p:sp>
        <p:nvSpPr>
          <p:cNvPr id="6" name="Espace réservé du pied de page 5"/>
          <p:cNvSpPr>
            <a:spLocks noGrp="1"/>
          </p:cNvSpPr>
          <p:nvPr>
            <p:ph type="ftr" sz="quarter" idx="11"/>
          </p:nvPr>
        </p:nvSpPr>
        <p:spPr/>
        <p:txBody>
          <a:bodyPr/>
          <a:lstStyle/>
          <a:p>
            <a:endParaRPr lang="ar-MA"/>
          </a:p>
        </p:txBody>
      </p:sp>
      <p:sp>
        <p:nvSpPr>
          <p:cNvPr id="7" name="Espace réservé du numéro de diapositive 6"/>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1500522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r-M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M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ECB4F3AE-C8AB-479D-8DE9-6736EB19ACC3}" type="datetimeFigureOut">
              <a:rPr lang="ar-MA" smtClean="0"/>
              <a:t>14‏/5‏/1444</a:t>
            </a:fld>
            <a:endParaRPr lang="ar-MA"/>
          </a:p>
        </p:txBody>
      </p:sp>
      <p:sp>
        <p:nvSpPr>
          <p:cNvPr id="6" name="Espace réservé du pied de page 5"/>
          <p:cNvSpPr>
            <a:spLocks noGrp="1"/>
          </p:cNvSpPr>
          <p:nvPr>
            <p:ph type="ftr" sz="quarter" idx="11"/>
          </p:nvPr>
        </p:nvSpPr>
        <p:spPr/>
        <p:txBody>
          <a:bodyPr/>
          <a:lstStyle/>
          <a:p>
            <a:endParaRPr lang="ar-MA"/>
          </a:p>
        </p:txBody>
      </p:sp>
      <p:sp>
        <p:nvSpPr>
          <p:cNvPr id="7" name="Espace réservé du numéro de diapositive 6"/>
          <p:cNvSpPr>
            <a:spLocks noGrp="1"/>
          </p:cNvSpPr>
          <p:nvPr>
            <p:ph type="sldNum" sz="quarter" idx="12"/>
          </p:nvPr>
        </p:nvSpPr>
        <p:spPr/>
        <p:txBody>
          <a:bodyPr/>
          <a:lstStyle/>
          <a:p>
            <a:fld id="{27C25449-ABB1-4483-B29B-6CC53B257585}" type="slidenum">
              <a:rPr lang="ar-MA" smtClean="0"/>
              <a:t>‹#›</a:t>
            </a:fld>
            <a:endParaRPr lang="ar-MA"/>
          </a:p>
        </p:txBody>
      </p:sp>
    </p:spTree>
    <p:extLst>
      <p:ext uri="{BB962C8B-B14F-4D97-AF65-F5344CB8AC3E}">
        <p14:creationId xmlns:p14="http://schemas.microsoft.com/office/powerpoint/2010/main" val="324083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fr-FR"/>
              <a:t>Modifiez le style du titre</a:t>
            </a:r>
            <a:endParaRPr lang="ar-M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r-MA"/>
          </a:p>
        </p:txBody>
      </p:sp>
      <p:sp>
        <p:nvSpPr>
          <p:cNvPr id="4" name="Espace réservé de la date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CB4F3AE-C8AB-479D-8DE9-6736EB19ACC3}" type="datetimeFigureOut">
              <a:rPr lang="ar-MA" smtClean="0"/>
              <a:t>14‏/5‏/1444</a:t>
            </a:fld>
            <a:endParaRPr lang="ar-M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MA"/>
          </a:p>
        </p:txBody>
      </p:sp>
      <p:sp>
        <p:nvSpPr>
          <p:cNvPr id="6" name="Espace réservé du numéro de diapositive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7C25449-ABB1-4483-B29B-6CC53B257585}" type="slidenum">
              <a:rPr lang="ar-MA" smtClean="0"/>
              <a:t>‹#›</a:t>
            </a:fld>
            <a:endParaRPr lang="ar-MA"/>
          </a:p>
        </p:txBody>
      </p:sp>
    </p:spTree>
    <p:extLst>
      <p:ext uri="{BB962C8B-B14F-4D97-AF65-F5344CB8AC3E}">
        <p14:creationId xmlns:p14="http://schemas.microsoft.com/office/powerpoint/2010/main" val="2731965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M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hoummada@academiesciences.m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bdeslam/Hoummada@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 y="296563"/>
            <a:ext cx="12192000" cy="3138616"/>
          </a:xfrm>
        </p:spPr>
        <p:txBody>
          <a:bodyPr>
            <a:normAutofit/>
          </a:bodyPr>
          <a:lstStyle/>
          <a:p>
            <a:r>
              <a:rPr lang="fr-FR" sz="4000" b="1" dirty="0">
                <a:solidFill>
                  <a:srgbClr val="FF0000"/>
                </a:solidFill>
              </a:rPr>
              <a:t>ASP</a:t>
            </a:r>
            <a:r>
              <a:rPr lang="fr-FR" sz="2000" b="1" dirty="0">
                <a:solidFill>
                  <a:srgbClr val="FF0000"/>
                </a:solidFill>
              </a:rPr>
              <a:t> </a:t>
            </a:r>
            <a:r>
              <a:rPr lang="fr-FR" sz="4000" b="1" dirty="0">
                <a:solidFill>
                  <a:srgbClr val="FF0000"/>
                </a:solidFill>
              </a:rPr>
              <a:t>2022</a:t>
            </a:r>
            <a:br>
              <a:rPr lang="ar-MA" sz="4000" dirty="0"/>
            </a:br>
            <a:r>
              <a:rPr lang="en-US" sz="4000" dirty="0"/>
              <a:t> </a:t>
            </a:r>
            <a:br>
              <a:rPr lang="en-US" sz="4000" dirty="0"/>
            </a:br>
            <a:r>
              <a:rPr lang="en-US" sz="4000" b="1" i="1" dirty="0">
                <a:solidFill>
                  <a:schemeClr val="tx2"/>
                </a:solidFill>
              </a:rPr>
              <a:t>African School of Physics 2024 in Morocco</a:t>
            </a:r>
            <a:r>
              <a:rPr lang="en-US" sz="4000" b="1" dirty="0">
                <a:solidFill>
                  <a:schemeClr val="tx2"/>
                </a:solidFill>
              </a:rPr>
              <a:t> </a:t>
            </a:r>
            <a:br>
              <a:rPr lang="ar-MA" sz="4000" dirty="0"/>
            </a:br>
            <a:r>
              <a:rPr lang="en-US" sz="4000" b="1" dirty="0">
                <a:solidFill>
                  <a:srgbClr val="C00000"/>
                </a:solidFill>
              </a:rPr>
              <a:t>and</a:t>
            </a:r>
            <a:br>
              <a:rPr lang="ar-MA" sz="4000" dirty="0"/>
            </a:br>
            <a:r>
              <a:rPr lang="en-US" sz="4000" dirty="0"/>
              <a:t> </a:t>
            </a:r>
            <a:r>
              <a:rPr lang="en-US" sz="4000" b="1" dirty="0">
                <a:solidFill>
                  <a:schemeClr val="tx2"/>
                </a:solidFill>
              </a:rPr>
              <a:t>capacity development in Morocco</a:t>
            </a:r>
            <a:endParaRPr lang="ar-MA" sz="4000" b="1" dirty="0">
              <a:solidFill>
                <a:schemeClr val="tx2"/>
              </a:solidFill>
            </a:endParaRPr>
          </a:p>
        </p:txBody>
      </p:sp>
      <p:sp>
        <p:nvSpPr>
          <p:cNvPr id="3" name="Sous-titre 2"/>
          <p:cNvSpPr>
            <a:spLocks noGrp="1"/>
          </p:cNvSpPr>
          <p:nvPr>
            <p:ph type="subTitle" idx="1"/>
          </p:nvPr>
        </p:nvSpPr>
        <p:spPr>
          <a:xfrm>
            <a:off x="1466335" y="4109523"/>
            <a:ext cx="9144000" cy="2246827"/>
          </a:xfrm>
        </p:spPr>
        <p:txBody>
          <a:bodyPr>
            <a:normAutofit/>
          </a:bodyPr>
          <a:lstStyle/>
          <a:p>
            <a:r>
              <a:rPr lang="fr-FR" b="1" i="1" dirty="0"/>
              <a:t>Abdeslam Hoummada</a:t>
            </a:r>
          </a:p>
          <a:p>
            <a:r>
              <a:rPr lang="fr-FR" dirty="0"/>
              <a:t>Hassan II </a:t>
            </a:r>
            <a:r>
              <a:rPr lang="fr-FR" dirty="0" err="1"/>
              <a:t>Academy</a:t>
            </a:r>
            <a:r>
              <a:rPr lang="fr-FR" dirty="0"/>
              <a:t> of Science and </a:t>
            </a:r>
            <a:r>
              <a:rPr lang="fr-FR" dirty="0" err="1"/>
              <a:t>Technology</a:t>
            </a:r>
            <a:endParaRPr lang="fr-FR" dirty="0"/>
          </a:p>
          <a:p>
            <a:r>
              <a:rPr lang="fr-FR" dirty="0"/>
              <a:t>Hassan II </a:t>
            </a:r>
            <a:r>
              <a:rPr lang="fr-FR" dirty="0" err="1"/>
              <a:t>University</a:t>
            </a:r>
            <a:r>
              <a:rPr lang="fr-FR" dirty="0"/>
              <a:t> of Casablanca</a:t>
            </a:r>
          </a:p>
          <a:p>
            <a:r>
              <a:rPr lang="fr-FR" dirty="0">
                <a:hlinkClick r:id="rId3"/>
              </a:rPr>
              <a:t>a.hoummada@academiesciences.ma</a:t>
            </a:r>
            <a:endParaRPr lang="fr-FR" dirty="0"/>
          </a:p>
          <a:p>
            <a:r>
              <a:rPr lang="fr-FR" dirty="0">
                <a:hlinkClick r:id="rId4"/>
              </a:rPr>
              <a:t>Abdeslam/Hoummada@cern.ch</a:t>
            </a:r>
            <a:r>
              <a:rPr lang="fr-FR" dirty="0"/>
              <a:t> </a:t>
            </a:r>
            <a:endParaRPr lang="ar-MA" dirty="0"/>
          </a:p>
        </p:txBody>
      </p:sp>
      <p:sp>
        <p:nvSpPr>
          <p:cNvPr id="4" name="Espace réservé du pied de page 3"/>
          <p:cNvSpPr>
            <a:spLocks noGrp="1"/>
          </p:cNvSpPr>
          <p:nvPr>
            <p:ph type="ftr" sz="quarter" idx="11"/>
          </p:nvPr>
        </p:nvSpPr>
        <p:spPr/>
        <p:txBody>
          <a:bodyPr/>
          <a:lstStyle/>
          <a:p>
            <a:r>
              <a:rPr lang="en-US"/>
              <a:t>ASP2022 3th december 2022</a:t>
            </a:r>
            <a:endParaRPr lang="ar-MA"/>
          </a:p>
        </p:txBody>
      </p:sp>
    </p:spTree>
    <p:extLst>
      <p:ext uri="{BB962C8B-B14F-4D97-AF65-F5344CB8AC3E}">
        <p14:creationId xmlns:p14="http://schemas.microsoft.com/office/powerpoint/2010/main" val="3707121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37991" y="819150"/>
            <a:ext cx="6683048" cy="1569660"/>
          </a:xfrm>
          <a:prstGeom prst="rect">
            <a:avLst/>
          </a:prstGeom>
          <a:noFill/>
        </p:spPr>
        <p:txBody>
          <a:bodyPr wrap="none" rtlCol="0">
            <a:spAutoFit/>
          </a:bodyPr>
          <a:lstStyle/>
          <a:p>
            <a:pPr algn="ctr"/>
            <a:r>
              <a:rPr lang="fr-FR" sz="3200" b="1" dirty="0" err="1">
                <a:solidFill>
                  <a:srgbClr val="C00000"/>
                </a:solidFill>
              </a:rPr>
              <a:t>Thank</a:t>
            </a:r>
            <a:r>
              <a:rPr lang="fr-FR" sz="3200" b="1" dirty="0">
                <a:solidFill>
                  <a:srgbClr val="C00000"/>
                </a:solidFill>
              </a:rPr>
              <a:t> </a:t>
            </a:r>
            <a:r>
              <a:rPr lang="fr-FR" sz="3200" b="1" dirty="0" err="1">
                <a:solidFill>
                  <a:srgbClr val="C00000"/>
                </a:solidFill>
              </a:rPr>
              <a:t>you</a:t>
            </a:r>
            <a:r>
              <a:rPr lang="fr-FR" sz="3200" b="1" dirty="0">
                <a:solidFill>
                  <a:srgbClr val="C00000"/>
                </a:solidFill>
              </a:rPr>
              <a:t> for </a:t>
            </a:r>
            <a:r>
              <a:rPr lang="fr-FR" sz="3200" b="1" dirty="0" err="1">
                <a:solidFill>
                  <a:srgbClr val="C00000"/>
                </a:solidFill>
              </a:rPr>
              <a:t>your</a:t>
            </a:r>
            <a:r>
              <a:rPr lang="fr-FR" sz="3200" b="1" dirty="0">
                <a:solidFill>
                  <a:srgbClr val="C00000"/>
                </a:solidFill>
              </a:rPr>
              <a:t> attention</a:t>
            </a:r>
          </a:p>
          <a:p>
            <a:pPr algn="ctr"/>
            <a:r>
              <a:rPr lang="fr-FR" sz="3200" b="1" dirty="0">
                <a:solidFill>
                  <a:srgbClr val="C00000"/>
                </a:solidFill>
              </a:rPr>
              <a:t>And </a:t>
            </a:r>
          </a:p>
          <a:p>
            <a:pPr algn="ctr"/>
            <a:r>
              <a:rPr lang="fr-FR" sz="3200" b="1" dirty="0">
                <a:solidFill>
                  <a:srgbClr val="C00000"/>
                </a:solidFill>
              </a:rPr>
              <a:t>You are </a:t>
            </a:r>
            <a:r>
              <a:rPr lang="fr-FR" sz="3200" b="1" dirty="0" err="1">
                <a:solidFill>
                  <a:srgbClr val="C00000"/>
                </a:solidFill>
              </a:rPr>
              <a:t>welcome</a:t>
            </a:r>
            <a:r>
              <a:rPr lang="fr-FR" sz="3200" b="1" dirty="0">
                <a:solidFill>
                  <a:srgbClr val="C00000"/>
                </a:solidFill>
              </a:rPr>
              <a:t> in </a:t>
            </a:r>
            <a:r>
              <a:rPr lang="fr-FR" sz="3200" b="1" dirty="0" err="1">
                <a:solidFill>
                  <a:srgbClr val="C00000"/>
                </a:solidFill>
              </a:rPr>
              <a:t>Morocco</a:t>
            </a:r>
            <a:r>
              <a:rPr lang="fr-FR" sz="3200" b="1" dirty="0">
                <a:solidFill>
                  <a:srgbClr val="C00000"/>
                </a:solidFill>
              </a:rPr>
              <a:t> in 2024</a:t>
            </a:r>
            <a:endParaRPr lang="en-US" sz="3200" b="1" dirty="0">
              <a:solidFill>
                <a:srgbClr val="C00000"/>
              </a:solidFill>
            </a:endParaRPr>
          </a:p>
        </p:txBody>
      </p:sp>
      <p:sp>
        <p:nvSpPr>
          <p:cNvPr id="3" name="ZoneTexte 2"/>
          <p:cNvSpPr txBox="1"/>
          <p:nvPr/>
        </p:nvSpPr>
        <p:spPr>
          <a:xfrm>
            <a:off x="3544511" y="4629150"/>
            <a:ext cx="5094664" cy="1107996"/>
          </a:xfrm>
          <a:prstGeom prst="rect">
            <a:avLst/>
          </a:prstGeom>
          <a:noFill/>
        </p:spPr>
        <p:txBody>
          <a:bodyPr wrap="none" rtlCol="0">
            <a:spAutoFit/>
          </a:bodyPr>
          <a:lstStyle/>
          <a:p>
            <a:pPr algn="ctr"/>
            <a:r>
              <a:rPr lang="fr-FR" sz="6600" b="1" dirty="0">
                <a:solidFill>
                  <a:srgbClr val="00B0F0"/>
                </a:solidFill>
              </a:rPr>
              <a:t>Go </a:t>
            </a:r>
            <a:r>
              <a:rPr lang="fr-FR" sz="6600" b="1" dirty="0" err="1">
                <a:solidFill>
                  <a:srgbClr val="00B0F0"/>
                </a:solidFill>
              </a:rPr>
              <a:t>ahead</a:t>
            </a:r>
            <a:r>
              <a:rPr lang="fr-FR" sz="6600" b="1" dirty="0">
                <a:solidFill>
                  <a:srgbClr val="00B0F0"/>
                </a:solidFill>
              </a:rPr>
              <a:t> ASP</a:t>
            </a:r>
            <a:endParaRPr lang="en-US" sz="6600" b="1" dirty="0">
              <a:solidFill>
                <a:srgbClr val="00B0F0"/>
              </a:solidFill>
            </a:endParaRPr>
          </a:p>
        </p:txBody>
      </p:sp>
    </p:spTree>
    <p:extLst>
      <p:ext uri="{BB962C8B-B14F-4D97-AF65-F5344CB8AC3E}">
        <p14:creationId xmlns:p14="http://schemas.microsoft.com/office/powerpoint/2010/main" val="4293886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oot / Cinq entraineurs africains en Coupe du Monde - Sport Business M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4514" y="85725"/>
            <a:ext cx="7817486" cy="56197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4775" y="4575601"/>
            <a:ext cx="5249545" cy="830997"/>
          </a:xfrm>
          <a:prstGeom prst="rect">
            <a:avLst/>
          </a:prstGeom>
        </p:spPr>
        <p:txBody>
          <a:bodyPr wrap="square">
            <a:spAutoFit/>
          </a:bodyPr>
          <a:lstStyle/>
          <a:p>
            <a:r>
              <a:rPr lang="en-US" sz="4800" b="1" dirty="0">
                <a:solidFill>
                  <a:srgbClr val="FF0000"/>
                </a:solidFill>
              </a:rPr>
              <a:t>Go ahead Senegal</a:t>
            </a:r>
          </a:p>
        </p:txBody>
      </p:sp>
      <p:sp>
        <p:nvSpPr>
          <p:cNvPr id="4" name="Rectangle 3"/>
          <p:cNvSpPr/>
          <p:nvPr/>
        </p:nvSpPr>
        <p:spPr>
          <a:xfrm>
            <a:off x="-817880" y="1086014"/>
            <a:ext cx="5286375" cy="769441"/>
          </a:xfrm>
          <a:prstGeom prst="rect">
            <a:avLst/>
          </a:prstGeom>
        </p:spPr>
        <p:txBody>
          <a:bodyPr wrap="square">
            <a:spAutoFit/>
          </a:bodyPr>
          <a:lstStyle/>
          <a:p>
            <a:r>
              <a:rPr lang="en-US" sz="4400" b="1" dirty="0">
                <a:solidFill>
                  <a:srgbClr val="FF0000"/>
                </a:solidFill>
              </a:rPr>
              <a:t>Go ahead Morocco</a:t>
            </a:r>
          </a:p>
        </p:txBody>
      </p:sp>
      <p:sp>
        <p:nvSpPr>
          <p:cNvPr id="5" name="Rectangle 4"/>
          <p:cNvSpPr/>
          <p:nvPr/>
        </p:nvSpPr>
        <p:spPr>
          <a:xfrm>
            <a:off x="4998401" y="5794801"/>
            <a:ext cx="5800725" cy="830997"/>
          </a:xfrm>
          <a:prstGeom prst="rect">
            <a:avLst/>
          </a:prstGeom>
        </p:spPr>
        <p:txBody>
          <a:bodyPr wrap="square">
            <a:spAutoFit/>
          </a:bodyPr>
          <a:lstStyle/>
          <a:p>
            <a:r>
              <a:rPr lang="en-US" sz="4800" b="1" dirty="0">
                <a:solidFill>
                  <a:srgbClr val="FF0000"/>
                </a:solidFill>
              </a:rPr>
              <a:t> Go ahead AFRICA</a:t>
            </a:r>
          </a:p>
        </p:txBody>
      </p:sp>
    </p:spTree>
    <p:extLst>
      <p:ext uri="{BB962C8B-B14F-4D97-AF65-F5344CB8AC3E}">
        <p14:creationId xmlns:p14="http://schemas.microsoft.com/office/powerpoint/2010/main" val="1069365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 y="646331"/>
            <a:ext cx="11877675" cy="6032421"/>
          </a:xfrm>
          <a:prstGeom prst="rect">
            <a:avLst/>
          </a:prstGeom>
        </p:spPr>
        <p:txBody>
          <a:bodyPr wrap="square">
            <a:spAutoFit/>
          </a:bodyPr>
          <a:lstStyle/>
          <a:p>
            <a:pPr algn="l">
              <a:spcAft>
                <a:spcPts val="600"/>
              </a:spcAft>
            </a:pP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Prof. </a:t>
            </a:r>
            <a:r>
              <a:rPr lang="fr-FR" b="1"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Omar Fassi-</a:t>
            </a:r>
            <a:r>
              <a:rPr lang="fr-FR" b="1"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Fehri</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Permanent </a:t>
            </a:r>
            <a:r>
              <a:rPr lang="fr-FR"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Secretary</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of the </a:t>
            </a:r>
            <a:r>
              <a:rPr lang="fr-FR"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Academy</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a:t>
            </a:r>
            <a:r>
              <a:rPr lang="fr-FR" b="1"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A. Hoummada </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a:t>
            </a:r>
            <a:r>
              <a:rPr lang="fr-FR"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Director</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of Sciences)</a:t>
            </a:r>
          </a:p>
          <a:p>
            <a:pPr algn="l">
              <a:spcAft>
                <a:spcPts val="600"/>
              </a:spcAft>
            </a:pPr>
            <a:endParaRPr lang="en-US" dirty="0">
              <a:solidFill>
                <a:schemeClr val="tx2"/>
              </a:solidFill>
              <a:effectLst/>
              <a:latin typeface="Calibri" panose="020F0502020204030204" pitchFamily="34" charset="0"/>
              <a:ea typeface="Malgun Gothic" panose="020B0503020000020004" pitchFamily="34" charset="-127"/>
              <a:cs typeface="Arial" panose="020B0604020202020204" pitchFamily="34" charset="0"/>
            </a:endParaRP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B. S. </a:t>
            </a:r>
            <a:r>
              <a:rPr lang="fr-FR"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Acharya</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a:t>
            </a:r>
            <a:r>
              <a:rPr lang="fr-FR" dirty="0">
                <a:effectLst/>
                <a:latin typeface="Calibri" panose="020F0502020204030204" pitchFamily="34" charset="0"/>
                <a:ea typeface="Malgun Gothic" panose="020B0503020000020004" pitchFamily="34" charset="-127"/>
                <a:cs typeface="Calibri" panose="020F0502020204030204" pitchFamily="34" charset="0"/>
              </a:rPr>
              <a:t>(ICTP, Trieste </a:t>
            </a:r>
            <a:r>
              <a:rPr lang="fr-FR" dirty="0" err="1">
                <a:effectLst/>
                <a:latin typeface="Calibri" panose="020F0502020204030204" pitchFamily="34" charset="0"/>
                <a:ea typeface="Malgun Gothic" panose="020B0503020000020004" pitchFamily="34" charset="-127"/>
                <a:cs typeface="Calibri" panose="020F0502020204030204" pitchFamily="34" charset="0"/>
              </a:rPr>
              <a:t>Italy</a:t>
            </a:r>
            <a:r>
              <a:rPr lang="fr-FR" dirty="0">
                <a:effectLst/>
                <a:latin typeface="Calibri" panose="020F0502020204030204" pitchFamily="34" charset="0"/>
                <a:ea typeface="Malgun Gothic" panose="020B0503020000020004" pitchFamily="34" charset="-127"/>
                <a:cs typeface="Calibri" panose="020F0502020204030204" pitchFamily="34" charset="0"/>
              </a:rPr>
              <a:t> &amp; </a:t>
            </a:r>
            <a:r>
              <a:rPr lang="fr-FR" dirty="0" err="1">
                <a:effectLst/>
                <a:latin typeface="Calibri" panose="020F0502020204030204" pitchFamily="34" charset="0"/>
                <a:ea typeface="Malgun Gothic" panose="020B0503020000020004" pitchFamily="34" charset="-127"/>
                <a:cs typeface="Calibri" panose="020F0502020204030204" pitchFamily="34" charset="0"/>
              </a:rPr>
              <a:t>King’s</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College</a:t>
            </a:r>
            <a:r>
              <a:rPr lang="fr-FR" dirty="0">
                <a:effectLst/>
                <a:latin typeface="Calibri" panose="020F0502020204030204" pitchFamily="34" charset="0"/>
                <a:ea typeface="Malgun Gothic" panose="020B0503020000020004" pitchFamily="34" charset="-127"/>
                <a:cs typeface="Calibri" panose="020F0502020204030204" pitchFamily="34" charset="0"/>
              </a:rPr>
              <a:t> London, UK - IOC) ,</a:t>
            </a: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H. B. White Jr. </a:t>
            </a:r>
            <a:r>
              <a:rPr lang="fr-FR" dirty="0">
                <a:effectLst/>
                <a:latin typeface="Calibri" panose="020F0502020204030204" pitchFamily="34" charset="0"/>
                <a:ea typeface="Malgun Gothic" panose="020B0503020000020004" pitchFamily="34" charset="-127"/>
                <a:cs typeface="Calibri" panose="020F0502020204030204" pitchFamily="34" charset="0"/>
              </a:rPr>
              <a:t>(</a:t>
            </a:r>
            <a:r>
              <a:rPr lang="fr-FR" dirty="0" err="1">
                <a:effectLst/>
                <a:latin typeface="Calibri" panose="020F0502020204030204" pitchFamily="34" charset="0"/>
                <a:ea typeface="Malgun Gothic" panose="020B0503020000020004" pitchFamily="34" charset="-127"/>
                <a:cs typeface="Calibri" panose="020F0502020204030204" pitchFamily="34" charset="0"/>
              </a:rPr>
              <a:t>Fermilab</a:t>
            </a:r>
            <a:r>
              <a:rPr lang="fr-FR" dirty="0">
                <a:effectLst/>
                <a:latin typeface="Calibri" panose="020F0502020204030204" pitchFamily="34" charset="0"/>
                <a:ea typeface="Malgun Gothic" panose="020B0503020000020004" pitchFamily="34" charset="-127"/>
                <a:cs typeface="Calibri" panose="020F0502020204030204" pitchFamily="34" charset="0"/>
              </a:rPr>
              <a:t>, Batavia Illinois USA- IAC)</a:t>
            </a:r>
            <a:endParaRPr lang="en-US" dirty="0">
              <a:effectLst/>
              <a:latin typeface="Calibri" panose="020F0502020204030204" pitchFamily="34" charset="0"/>
              <a:ea typeface="Malgun Gothic" panose="020B0503020000020004" pitchFamily="34" charset="-127"/>
              <a:cs typeface="Arial" panose="020B0604020202020204" pitchFamily="34" charset="0"/>
            </a:endParaRP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R. </a:t>
            </a:r>
            <a:r>
              <a:rPr lang="fr-FR"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Mazini</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a:t>
            </a:r>
            <a:r>
              <a:rPr lang="fr-FR" dirty="0">
                <a:effectLst/>
                <a:latin typeface="Calibri" panose="020F0502020204030204" pitchFamily="34" charset="0"/>
                <a:ea typeface="Malgun Gothic" panose="020B0503020000020004" pitchFamily="34" charset="-127"/>
                <a:cs typeface="Calibri" panose="020F0502020204030204" pitchFamily="34" charset="0"/>
              </a:rPr>
              <a:t>(Academia </a:t>
            </a:r>
            <a:r>
              <a:rPr lang="fr-FR" dirty="0" err="1">
                <a:effectLst/>
                <a:latin typeface="Calibri" panose="020F0502020204030204" pitchFamily="34" charset="0"/>
                <a:ea typeface="Malgun Gothic" panose="020B0503020000020004" pitchFamily="34" charset="-127"/>
                <a:cs typeface="Calibri" panose="020F0502020204030204" pitchFamily="34" charset="0"/>
              </a:rPr>
              <a:t>Sinica</a:t>
            </a:r>
            <a:r>
              <a:rPr lang="fr-FR" dirty="0">
                <a:effectLst/>
                <a:latin typeface="Calibri" panose="020F0502020204030204" pitchFamily="34" charset="0"/>
                <a:ea typeface="Malgun Gothic" panose="020B0503020000020004" pitchFamily="34" charset="-127"/>
                <a:cs typeface="Calibri" panose="020F0502020204030204" pitchFamily="34" charset="0"/>
              </a:rPr>
              <a:t>, Taipei Taiwan - IOC) , </a:t>
            </a: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S. </a:t>
            </a:r>
            <a:r>
              <a:rPr lang="fr-FR"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Muanza</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a:t>
            </a:r>
            <a:r>
              <a:rPr lang="fr-FR" dirty="0">
                <a:effectLst/>
                <a:latin typeface="Calibri" panose="020F0502020204030204" pitchFamily="34" charset="0"/>
                <a:ea typeface="Malgun Gothic" panose="020B0503020000020004" pitchFamily="34" charset="-127"/>
                <a:cs typeface="Calibri" panose="020F0502020204030204" pitchFamily="34" charset="0"/>
              </a:rPr>
              <a:t>(CNRS-IN2P3, Marseille France- IOC) , </a:t>
            </a: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H. Severini </a:t>
            </a:r>
            <a:r>
              <a:rPr lang="fr-FR" dirty="0">
                <a:effectLst/>
                <a:latin typeface="Calibri" panose="020F0502020204030204" pitchFamily="34" charset="0"/>
                <a:ea typeface="Malgun Gothic" panose="020B0503020000020004" pitchFamily="34" charset="-127"/>
                <a:cs typeface="Calibri" panose="020F0502020204030204" pitchFamily="34" charset="0"/>
              </a:rPr>
              <a:t>(</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of Oklahoma, Norman Oklahoma USA 13 </a:t>
            </a:r>
            <a:r>
              <a:rPr lang="fr-FR" dirty="0" err="1">
                <a:effectLst/>
                <a:latin typeface="Calibri" panose="020F0502020204030204" pitchFamily="34" charset="0"/>
                <a:ea typeface="Malgun Gothic" panose="020B0503020000020004" pitchFamily="34" charset="-127"/>
                <a:cs typeface="Calibri" panose="020F0502020204030204" pitchFamily="34" charset="0"/>
              </a:rPr>
              <a:t>Fermilab</a:t>
            </a:r>
            <a:r>
              <a:rPr lang="fr-FR" dirty="0">
                <a:effectLst/>
                <a:latin typeface="Calibri" panose="020F0502020204030204" pitchFamily="34" charset="0"/>
                <a:ea typeface="Malgun Gothic" panose="020B0503020000020004" pitchFamily="34" charset="-127"/>
                <a:cs typeface="Calibri" panose="020F0502020204030204" pitchFamily="34" charset="0"/>
              </a:rPr>
              <a:t>, Batavia Illinois USA - IAC)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E. Dabrowski </a:t>
            </a:r>
            <a:r>
              <a:rPr lang="fr-FR" dirty="0">
                <a:effectLst/>
                <a:latin typeface="Calibri" panose="020F0502020204030204" pitchFamily="34" charset="0"/>
                <a:ea typeface="Malgun Gothic" panose="020B0503020000020004" pitchFamily="34" charset="-127"/>
                <a:cs typeface="Calibri" panose="020F0502020204030204" pitchFamily="34" charset="0"/>
              </a:rPr>
              <a:t>(CERN, Geneva </a:t>
            </a:r>
            <a:r>
              <a:rPr lang="fr-FR" dirty="0" err="1">
                <a:effectLst/>
                <a:latin typeface="Calibri" panose="020F0502020204030204" pitchFamily="34" charset="0"/>
                <a:ea typeface="Malgun Gothic" panose="020B0503020000020004" pitchFamily="34" charset="-127"/>
                <a:cs typeface="Calibri" panose="020F0502020204030204" pitchFamily="34" charset="0"/>
              </a:rPr>
              <a:t>Switzerland</a:t>
            </a:r>
            <a:r>
              <a:rPr lang="fr-FR" dirty="0">
                <a:effectLst/>
                <a:latin typeface="Calibri" panose="020F0502020204030204" pitchFamily="34" charset="0"/>
                <a:ea typeface="Malgun Gothic" panose="020B0503020000020004" pitchFamily="34" charset="-127"/>
                <a:cs typeface="Calibri" panose="020F0502020204030204" pitchFamily="34" charset="0"/>
              </a:rPr>
              <a:t> - IOC) </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a:t>
            </a:r>
          </a:p>
          <a:p>
            <a:pPr algn="l" rtl="0">
              <a:spcAft>
                <a:spcPts val="600"/>
              </a:spcAft>
            </a:pP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L. </a:t>
            </a:r>
            <a:r>
              <a:rPr lang="fr-FR"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Elouadrhiri</a:t>
            </a:r>
            <a:r>
              <a:rPr lang="fr-FR"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a:t>
            </a:r>
            <a:r>
              <a:rPr lang="fr-FR" dirty="0">
                <a:effectLst/>
                <a:latin typeface="Calibri" panose="020F0502020204030204" pitchFamily="34" charset="0"/>
                <a:ea typeface="Malgun Gothic" panose="020B0503020000020004" pitchFamily="34" charset="-127"/>
                <a:cs typeface="Calibri" panose="020F0502020204030204" pitchFamily="34" charset="0"/>
              </a:rPr>
              <a:t>(Jefferson </a:t>
            </a:r>
            <a:r>
              <a:rPr lang="fr-FR" dirty="0" err="1">
                <a:effectLst/>
                <a:latin typeface="Calibri" panose="020F0502020204030204" pitchFamily="34" charset="0"/>
                <a:ea typeface="Malgun Gothic" panose="020B0503020000020004" pitchFamily="34" charset="-127"/>
                <a:cs typeface="Calibri" panose="020F0502020204030204" pitchFamily="34" charset="0"/>
              </a:rPr>
              <a:t>Lab</a:t>
            </a:r>
            <a:r>
              <a:rPr lang="fr-FR" dirty="0">
                <a:effectLst/>
                <a:latin typeface="Calibri" panose="020F0502020204030204" pitchFamily="34" charset="0"/>
                <a:ea typeface="Malgun Gothic" panose="020B0503020000020004" pitchFamily="34" charset="-127"/>
                <a:cs typeface="Calibri" panose="020F0502020204030204" pitchFamily="34" charset="0"/>
              </a:rPr>
              <a:t>, Newport News Virginia USA - IAC) , </a:t>
            </a:r>
          </a:p>
          <a:p>
            <a:pPr algn="l" rtl="0">
              <a:spcAft>
                <a:spcPts val="600"/>
              </a:spcAft>
            </a:pPr>
            <a:r>
              <a:rPr lang="fr-FR" b="1"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A. K. A. </a:t>
            </a:r>
            <a:r>
              <a:rPr lang="fr-FR" b="1"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Assamagan</a:t>
            </a:r>
            <a:r>
              <a:rPr lang="fr-FR" b="1"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a:t>
            </a:r>
            <a:r>
              <a:rPr lang="fr-FR" dirty="0">
                <a:effectLst/>
                <a:latin typeface="Calibri" panose="020F0502020204030204" pitchFamily="34" charset="0"/>
                <a:ea typeface="Malgun Gothic" panose="020B0503020000020004" pitchFamily="34" charset="-127"/>
                <a:cs typeface="Calibri" panose="020F0502020204030204" pitchFamily="34" charset="0"/>
              </a:rPr>
              <a:t>(BNL, </a:t>
            </a:r>
            <a:r>
              <a:rPr lang="fr-FR" dirty="0" err="1">
                <a:effectLst/>
                <a:latin typeface="Calibri" panose="020F0502020204030204" pitchFamily="34" charset="0"/>
                <a:ea typeface="Malgun Gothic" panose="020B0503020000020004" pitchFamily="34" charset="-127"/>
                <a:cs typeface="Calibri" panose="020F0502020204030204" pitchFamily="34" charset="0"/>
              </a:rPr>
              <a:t>Upton</a:t>
            </a:r>
            <a:r>
              <a:rPr lang="fr-FR" dirty="0">
                <a:effectLst/>
                <a:latin typeface="Calibri" panose="020F0502020204030204" pitchFamily="34" charset="0"/>
                <a:ea typeface="Malgun Gothic" panose="020B0503020000020004" pitchFamily="34" charset="-127"/>
                <a:cs typeface="Calibri" panose="020F0502020204030204" pitchFamily="34" charset="0"/>
              </a:rPr>
              <a:t> New York USA - IOC)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M. </a:t>
            </a:r>
            <a:r>
              <a:rPr lang="fr-FR" dirty="0" err="1">
                <a:effectLst/>
                <a:latin typeface="Calibri" panose="020F0502020204030204" pitchFamily="34" charset="0"/>
                <a:ea typeface="Malgun Gothic" panose="020B0503020000020004" pitchFamily="34" charset="-127"/>
                <a:cs typeface="Calibri" panose="020F0502020204030204" pitchFamily="34" charset="0"/>
              </a:rPr>
              <a:t>Chabab</a:t>
            </a:r>
            <a:r>
              <a:rPr lang="fr-FR" dirty="0">
                <a:effectLst/>
                <a:latin typeface="Calibri" panose="020F0502020204030204" pitchFamily="34" charset="0"/>
                <a:ea typeface="Malgun Gothic" panose="020B0503020000020004" pitchFamily="34" charset="-127"/>
                <a:cs typeface="Calibri" panose="020F0502020204030204" pitchFamily="34" charset="0"/>
              </a:rPr>
              <a:t> (Cadi </a:t>
            </a:r>
            <a:r>
              <a:rPr lang="fr-FR" dirty="0" err="1">
                <a:effectLst/>
                <a:latin typeface="Calibri" panose="020F0502020204030204" pitchFamily="34" charset="0"/>
                <a:ea typeface="Malgun Gothic" panose="020B0503020000020004" pitchFamily="34" charset="-127"/>
                <a:cs typeface="Calibri" panose="020F0502020204030204" pitchFamily="34" charset="0"/>
              </a:rPr>
              <a:t>Ayyad</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Marrakesh</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 LOC)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R. </a:t>
            </a:r>
            <a:r>
              <a:rPr lang="fr-FR" dirty="0" err="1">
                <a:effectLst/>
                <a:latin typeface="Calibri" panose="020F0502020204030204" pitchFamily="34" charset="0"/>
                <a:ea typeface="Malgun Gothic" panose="020B0503020000020004" pitchFamily="34" charset="-127"/>
                <a:cs typeface="Calibri" panose="020F0502020204030204" pitchFamily="34" charset="0"/>
              </a:rPr>
              <a:t>Cherkaoui</a:t>
            </a:r>
            <a:r>
              <a:rPr lang="fr-FR" dirty="0">
                <a:effectLst/>
                <a:latin typeface="Calibri" panose="020F0502020204030204" pitchFamily="34" charset="0"/>
                <a:ea typeface="Malgun Gothic" panose="020B0503020000020004" pitchFamily="34" charset="-127"/>
                <a:cs typeface="Calibri" panose="020F0502020204030204" pitchFamily="34" charset="0"/>
              </a:rPr>
              <a:t> El </a:t>
            </a:r>
            <a:r>
              <a:rPr lang="fr-FR" dirty="0" err="1">
                <a:effectLst/>
                <a:latin typeface="Calibri" panose="020F0502020204030204" pitchFamily="34" charset="0"/>
                <a:ea typeface="Malgun Gothic" panose="020B0503020000020004" pitchFamily="34" charset="-127"/>
                <a:cs typeface="Calibri" panose="020F0502020204030204" pitchFamily="34" charset="0"/>
              </a:rPr>
              <a:t>Moursli</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Mohammed V in Rabat and Hassan II </a:t>
            </a:r>
            <a:r>
              <a:rPr lang="fr-FR" dirty="0" err="1">
                <a:effectLst/>
                <a:latin typeface="Calibri" panose="020F0502020204030204" pitchFamily="34" charset="0"/>
                <a:ea typeface="Malgun Gothic" panose="020B0503020000020004" pitchFamily="34" charset="-127"/>
                <a:cs typeface="Calibri" panose="020F0502020204030204" pitchFamily="34" charset="0"/>
              </a:rPr>
              <a:t>Academy</a:t>
            </a:r>
            <a:r>
              <a:rPr lang="fr-FR" dirty="0">
                <a:effectLst/>
                <a:latin typeface="Calibri" panose="020F0502020204030204" pitchFamily="34" charset="0"/>
                <a:ea typeface="Malgun Gothic" panose="020B0503020000020004" pitchFamily="34" charset="-127"/>
                <a:cs typeface="Calibri" panose="020F0502020204030204" pitchFamily="34" charset="0"/>
              </a:rPr>
              <a:t>, Rabat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  )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F. Fassi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Mohammed V in Rabat, Rabat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 LOC)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M. </a:t>
            </a:r>
            <a:r>
              <a:rPr lang="fr-FR" dirty="0" err="1">
                <a:effectLst/>
                <a:latin typeface="Calibri" panose="020F0502020204030204" pitchFamily="34" charset="0"/>
                <a:ea typeface="Malgun Gothic" panose="020B0503020000020004" pitchFamily="34" charset="-127"/>
                <a:cs typeface="Calibri" panose="020F0502020204030204" pitchFamily="34" charset="0"/>
              </a:rPr>
              <a:t>Gouighri</a:t>
            </a:r>
            <a:r>
              <a:rPr lang="fr-FR" dirty="0">
                <a:effectLst/>
                <a:latin typeface="Calibri" panose="020F0502020204030204" pitchFamily="34" charset="0"/>
                <a:ea typeface="Malgun Gothic" panose="020B0503020000020004" pitchFamily="34" charset="-127"/>
                <a:cs typeface="Calibri" panose="020F0502020204030204" pitchFamily="34" charset="0"/>
              </a:rPr>
              <a:t> (Ibn </a:t>
            </a:r>
            <a:r>
              <a:rPr lang="fr-FR" dirty="0" err="1">
                <a:effectLst/>
                <a:latin typeface="Calibri" panose="020F0502020204030204" pitchFamily="34" charset="0"/>
                <a:ea typeface="Malgun Gothic" panose="020B0503020000020004" pitchFamily="34" charset="-127"/>
                <a:cs typeface="Calibri" panose="020F0502020204030204" pitchFamily="34" charset="0"/>
              </a:rPr>
              <a:t>Tofail</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Kenitra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LOC)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M. Mansour (Sultan </a:t>
            </a:r>
            <a:r>
              <a:rPr lang="fr-FR" dirty="0" err="1">
                <a:effectLst/>
                <a:latin typeface="Calibri" panose="020F0502020204030204" pitchFamily="34" charset="0"/>
                <a:ea typeface="Malgun Gothic" panose="020B0503020000020004" pitchFamily="34" charset="-127"/>
                <a:cs typeface="Calibri" panose="020F0502020204030204" pitchFamily="34" charset="0"/>
              </a:rPr>
              <a:t>My</a:t>
            </a:r>
            <a:r>
              <a:rPr lang="fr-FR" dirty="0">
                <a:effectLst/>
                <a:latin typeface="Calibri" panose="020F0502020204030204" pitchFamily="34" charset="0"/>
                <a:ea typeface="Malgun Gothic" panose="020B0503020000020004" pitchFamily="34" charset="-127"/>
                <a:cs typeface="Calibri" panose="020F0502020204030204" pitchFamily="34" charset="0"/>
              </a:rPr>
              <a:t> Slimane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Beni Mellal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 LOC)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A. </a:t>
            </a:r>
            <a:r>
              <a:rPr lang="fr-FR" dirty="0" err="1">
                <a:effectLst/>
                <a:latin typeface="Calibri" panose="020F0502020204030204" pitchFamily="34" charset="0"/>
                <a:ea typeface="Malgun Gothic" panose="020B0503020000020004" pitchFamily="34" charset="-127"/>
                <a:cs typeface="Calibri" panose="020F0502020204030204" pitchFamily="34" charset="0"/>
              </a:rPr>
              <a:t>Arhrib</a:t>
            </a:r>
            <a:r>
              <a:rPr lang="fr-FR" dirty="0">
                <a:effectLst/>
                <a:latin typeface="Calibri" panose="020F0502020204030204" pitchFamily="34" charset="0"/>
                <a:ea typeface="Malgun Gothic" panose="020B0503020000020004" pitchFamily="34" charset="-127"/>
                <a:cs typeface="Calibri" panose="020F0502020204030204" pitchFamily="34" charset="0"/>
              </a:rPr>
              <a:t> (Abdelmalek Saadi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Tangier</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 LOC) , </a:t>
            </a:r>
          </a:p>
          <a:p>
            <a:pPr algn="l" rtl="0">
              <a:spcAft>
                <a:spcPts val="600"/>
              </a:spcAft>
            </a:pPr>
            <a:r>
              <a:rPr lang="fr-FR" dirty="0">
                <a:effectLst/>
                <a:latin typeface="Calibri" panose="020F0502020204030204" pitchFamily="34" charset="0"/>
                <a:ea typeface="Malgun Gothic" panose="020B0503020000020004" pitchFamily="34" charset="-127"/>
                <a:cs typeface="Calibri" panose="020F0502020204030204" pitchFamily="34" charset="0"/>
              </a:rPr>
              <a:t>Y. </a:t>
            </a:r>
            <a:r>
              <a:rPr lang="fr-FR" dirty="0" err="1">
                <a:effectLst/>
                <a:latin typeface="Calibri" panose="020F0502020204030204" pitchFamily="34" charset="0"/>
                <a:ea typeface="Malgun Gothic" panose="020B0503020000020004" pitchFamily="34" charset="-127"/>
                <a:cs typeface="Calibri" panose="020F0502020204030204" pitchFamily="34" charset="0"/>
              </a:rPr>
              <a:t>Tayalati</a:t>
            </a:r>
            <a:r>
              <a:rPr lang="fr-FR" dirty="0">
                <a:effectLst/>
                <a:latin typeface="Calibri" panose="020F0502020204030204" pitchFamily="34" charset="0"/>
                <a:ea typeface="Malgun Gothic" panose="020B0503020000020004" pitchFamily="34" charset="-127"/>
                <a:cs typeface="Calibri" panose="020F0502020204030204" pitchFamily="34" charset="0"/>
              </a:rPr>
              <a:t> (</a:t>
            </a:r>
            <a:r>
              <a:rPr lang="fr-FR" dirty="0" err="1">
                <a:effectLst/>
                <a:latin typeface="Calibri" panose="020F0502020204030204" pitchFamily="34" charset="0"/>
                <a:ea typeface="Malgun Gothic" panose="020B0503020000020004" pitchFamily="34" charset="-127"/>
                <a:cs typeface="Calibri" panose="020F0502020204030204" pitchFamily="34" charset="0"/>
              </a:rPr>
              <a:t>University</a:t>
            </a:r>
            <a:r>
              <a:rPr lang="fr-FR" dirty="0">
                <a:effectLst/>
                <a:latin typeface="Calibri" panose="020F0502020204030204" pitchFamily="34" charset="0"/>
                <a:ea typeface="Malgun Gothic" panose="020B0503020000020004" pitchFamily="34" charset="-127"/>
                <a:cs typeface="Calibri" panose="020F0502020204030204" pitchFamily="34" charset="0"/>
              </a:rPr>
              <a:t> Mohammed V in Rabat, Rabat </a:t>
            </a:r>
            <a:r>
              <a:rPr lang="fr-FR" dirty="0" err="1">
                <a:effectLst/>
                <a:latin typeface="Calibri" panose="020F0502020204030204" pitchFamily="34" charset="0"/>
                <a:ea typeface="Malgun Gothic" panose="020B0503020000020004" pitchFamily="34" charset="-127"/>
                <a:cs typeface="Calibri" panose="020F0502020204030204" pitchFamily="34" charset="0"/>
              </a:rPr>
              <a:t>Morocco</a:t>
            </a:r>
            <a:r>
              <a:rPr lang="fr-FR" dirty="0">
                <a:effectLst/>
                <a:latin typeface="Calibri" panose="020F0502020204030204" pitchFamily="34" charset="0"/>
                <a:ea typeface="Malgun Gothic" panose="020B0503020000020004" pitchFamily="34" charset="-127"/>
                <a:cs typeface="Calibri" panose="020F0502020204030204" pitchFamily="34" charset="0"/>
              </a:rPr>
              <a:t>- LOC) , </a:t>
            </a:r>
            <a:endParaRPr lang="en-US"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3" name="Rectangle 2"/>
          <p:cNvSpPr/>
          <p:nvPr/>
        </p:nvSpPr>
        <p:spPr>
          <a:xfrm>
            <a:off x="752475" y="0"/>
            <a:ext cx="10201275" cy="646331"/>
          </a:xfrm>
          <a:prstGeom prst="rect">
            <a:avLst/>
          </a:prstGeom>
        </p:spPr>
        <p:txBody>
          <a:bodyPr wrap="square">
            <a:spAutoFit/>
          </a:bodyPr>
          <a:lstStyle/>
          <a:p>
            <a:pPr algn="ctr">
              <a:spcAft>
                <a:spcPts val="0"/>
              </a:spcAft>
            </a:pPr>
            <a:r>
              <a:rPr lang="fr-FR" b="1" dirty="0">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(ASP2020)</a:t>
            </a:r>
            <a:endParaRPr lang="en-US" sz="1600" b="1" dirty="0">
              <a:solidFill>
                <a:srgbClr val="C00000"/>
              </a:solidFill>
              <a:effectLst/>
              <a:latin typeface="Calibri" panose="020F0502020204030204" pitchFamily="34" charset="0"/>
              <a:ea typeface="Malgun Gothic" panose="020B0503020000020004" pitchFamily="34" charset="-127"/>
              <a:cs typeface="Arial" panose="020B0604020202020204" pitchFamily="34" charset="0"/>
            </a:endParaRPr>
          </a:p>
          <a:p>
            <a:pPr algn="ctr">
              <a:spcAft>
                <a:spcPts val="0"/>
              </a:spcAft>
            </a:pPr>
            <a:r>
              <a:rPr lang="fr-FR" b="1" dirty="0">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Tuesday 2 April 2019, at the Hassan II </a:t>
            </a:r>
            <a:r>
              <a:rPr lang="fr-FR" b="1" dirty="0" err="1">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Academy</a:t>
            </a:r>
            <a:r>
              <a:rPr lang="fr-FR" b="1" dirty="0">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 of Science and </a:t>
            </a:r>
            <a:r>
              <a:rPr lang="fr-FR" b="1" dirty="0" err="1">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Technology</a:t>
            </a:r>
            <a:r>
              <a:rPr lang="fr-FR" b="1" dirty="0">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 - Rabat </a:t>
            </a:r>
            <a:endParaRPr lang="en-US" sz="1600" b="1" dirty="0">
              <a:solidFill>
                <a:srgbClr val="C00000"/>
              </a:solidFill>
              <a:effectLst/>
              <a:latin typeface="Calibri" panose="020F0502020204030204" pitchFamily="34" charset="0"/>
              <a:ea typeface="Malgun Gothic" panose="020B0503020000020004" pitchFamily="34" charset="-127"/>
              <a:cs typeface="Arial" panose="020B0604020202020204" pitchFamily="34" charset="0"/>
            </a:endParaRPr>
          </a:p>
        </p:txBody>
      </p:sp>
    </p:spTree>
    <p:extLst>
      <p:ext uri="{BB962C8B-B14F-4D97-AF65-F5344CB8AC3E}">
        <p14:creationId xmlns:p14="http://schemas.microsoft.com/office/powerpoint/2010/main" val="619299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71636"/>
            <a:ext cx="12192000" cy="6386364"/>
          </a:xfrm>
          <a:prstGeom prst="rect">
            <a:avLst/>
          </a:prstGeom>
        </p:spPr>
        <p:txBody>
          <a:bodyPr wrap="square">
            <a:spAutoFit/>
          </a:bodyPr>
          <a:lstStyle/>
          <a:p>
            <a:pPr algn="l" rtl="0">
              <a:spcAft>
                <a:spcPts val="600"/>
              </a:spcAft>
            </a:pPr>
            <a:r>
              <a:rPr lang="fr-FR" b="1" dirty="0" err="1">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Approval</a:t>
            </a:r>
            <a:r>
              <a:rPr lang="fr-FR" b="1" dirty="0">
                <a:solidFill>
                  <a:srgbClr val="C00000"/>
                </a:solidFill>
                <a:effectLst/>
                <a:latin typeface="Calibri" panose="020F0502020204030204" pitchFamily="34" charset="0"/>
                <a:ea typeface="Malgun Gothic" panose="020B0503020000020004" pitchFamily="34" charset="-127"/>
                <a:cs typeface="Calibri" panose="020F0502020204030204" pitchFamily="34" charset="0"/>
              </a:rPr>
              <a:t> of :           </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Prof. </a:t>
            </a:r>
            <a:r>
              <a:rPr lang="fr-FR" b="1"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Omar Fassi-</a:t>
            </a:r>
            <a:r>
              <a:rPr lang="fr-FR" b="1"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Fehri</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Permanent </a:t>
            </a:r>
            <a:r>
              <a:rPr lang="fr-FR"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Secretary</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of the </a:t>
            </a:r>
            <a:r>
              <a:rPr lang="fr-FR" dirty="0" err="1">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Academy</a:t>
            </a:r>
            <a:r>
              <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a:t>
            </a:r>
          </a:p>
          <a:p>
            <a:pPr algn="l" rtl="0">
              <a:spcAft>
                <a:spcPts val="600"/>
              </a:spcAft>
            </a:pPr>
            <a:r>
              <a:rPr lang="fr-FR" dirty="0">
                <a:solidFill>
                  <a:schemeClr val="tx2"/>
                </a:solidFill>
                <a:latin typeface="Calibri" panose="020F0502020204030204" pitchFamily="34" charset="0"/>
                <a:ea typeface="Malgun Gothic" panose="020B0503020000020004" pitchFamily="34" charset="-127"/>
                <a:cs typeface="Calibri" panose="020F0502020204030204" pitchFamily="34" charset="0"/>
              </a:rPr>
              <a:t>		</a:t>
            </a:r>
            <a:r>
              <a:rPr lang="fr-FR" dirty="0" err="1">
                <a:solidFill>
                  <a:schemeClr val="tx2"/>
                </a:solidFill>
                <a:latin typeface="Calibri" panose="020F0502020204030204" pitchFamily="34" charset="0"/>
                <a:ea typeface="Malgun Gothic" panose="020B0503020000020004" pitchFamily="34" charset="-127"/>
                <a:cs typeface="Calibri" panose="020F0502020204030204" pitchFamily="34" charset="0"/>
              </a:rPr>
              <a:t>Academy’s</a:t>
            </a:r>
            <a:r>
              <a:rPr lang="fr-FR" dirty="0">
                <a:solidFill>
                  <a:schemeClr val="tx2"/>
                </a:solidFill>
                <a:latin typeface="Calibri" panose="020F0502020204030204" pitchFamily="34" charset="0"/>
                <a:ea typeface="Malgun Gothic" panose="020B0503020000020004" pitchFamily="34" charset="-127"/>
                <a:cs typeface="Calibri" panose="020F0502020204030204" pitchFamily="34" charset="0"/>
              </a:rPr>
              <a:t> </a:t>
            </a:r>
            <a:r>
              <a:rPr lang="fr-FR" dirty="0" err="1">
                <a:solidFill>
                  <a:schemeClr val="tx2"/>
                </a:solidFill>
                <a:latin typeface="Calibri" panose="020F0502020204030204" pitchFamily="34" charset="0"/>
                <a:ea typeface="Malgun Gothic" panose="020B0503020000020004" pitchFamily="34" charset="-127"/>
                <a:cs typeface="Calibri" panose="020F0502020204030204" pitchFamily="34" charset="0"/>
              </a:rPr>
              <a:t>Governing</a:t>
            </a:r>
            <a:r>
              <a:rPr lang="fr-FR" dirty="0">
                <a:solidFill>
                  <a:schemeClr val="tx2"/>
                </a:solidFill>
                <a:latin typeface="Calibri" panose="020F0502020204030204" pitchFamily="34" charset="0"/>
                <a:ea typeface="Malgun Gothic" panose="020B0503020000020004" pitchFamily="34" charset="-127"/>
                <a:cs typeface="Calibri" panose="020F0502020204030204" pitchFamily="34" charset="0"/>
              </a:rPr>
              <a:t> Bodies : </a:t>
            </a:r>
            <a:r>
              <a:rPr lang="fr-FR" dirty="0" err="1">
                <a:solidFill>
                  <a:schemeClr val="tx2"/>
                </a:solidFill>
                <a:latin typeface="Calibri" panose="020F0502020204030204" pitchFamily="34" charset="0"/>
                <a:ea typeface="Malgun Gothic" panose="020B0503020000020004" pitchFamily="34" charset="-127"/>
                <a:cs typeface="Calibri" panose="020F0502020204030204" pitchFamily="34" charset="0"/>
              </a:rPr>
              <a:t>Academy</a:t>
            </a:r>
            <a:r>
              <a:rPr lang="fr-FR" dirty="0">
                <a:solidFill>
                  <a:schemeClr val="tx2"/>
                </a:solidFill>
                <a:latin typeface="Calibri" panose="020F0502020204030204" pitchFamily="34" charset="0"/>
                <a:ea typeface="Malgun Gothic" panose="020B0503020000020004" pitchFamily="34" charset="-127"/>
                <a:cs typeface="Calibri" panose="020F0502020204030204" pitchFamily="34" charset="0"/>
              </a:rPr>
              <a:t> Council and Works Commission</a:t>
            </a:r>
          </a:p>
          <a:p>
            <a:pPr algn="l" rtl="0">
              <a:spcAft>
                <a:spcPts val="600"/>
              </a:spcAft>
            </a:pPr>
            <a:endParaRPr lang="fr-FR"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endParaRPr>
          </a:p>
          <a:p>
            <a:pPr algn="l" rtl="0">
              <a:spcAft>
                <a:spcPts val="600"/>
              </a:spcAft>
            </a:pPr>
            <a:r>
              <a:rPr lang="fr-FR" b="1"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 </a:t>
            </a:r>
            <a:r>
              <a:rPr lang="en-US" b="1" dirty="0">
                <a:solidFill>
                  <a:schemeClr val="tx2"/>
                </a:solidFill>
                <a:effectLst/>
                <a:latin typeface="Calibri" panose="020F0502020204030204" pitchFamily="34" charset="0"/>
                <a:ea typeface="Malgun Gothic" panose="020B0503020000020004" pitchFamily="34" charset="-127"/>
                <a:cs typeface="Calibri" panose="020F0502020204030204" pitchFamily="34" charset="0"/>
              </a:rPr>
              <a:t>Moroccan High Energy Physics Cluster </a:t>
            </a:r>
            <a:r>
              <a:rPr lang="en-US" b="1" dirty="0">
                <a:solidFill>
                  <a:srgbClr val="FF0000"/>
                </a:solidFill>
                <a:effectLst/>
                <a:latin typeface="Calibri" panose="020F0502020204030204" pitchFamily="34" charset="0"/>
                <a:ea typeface="Malgun Gothic" panose="020B0503020000020004" pitchFamily="34" charset="-127"/>
                <a:cs typeface="Calibri" panose="020F0502020204030204" pitchFamily="34" charset="0"/>
              </a:rPr>
              <a:t>: Representative of Morocco at ATLAS Experiment and CERN since 1995</a:t>
            </a:r>
            <a:endParaRPr lang="en-US" dirty="0">
              <a:solidFill>
                <a:srgbClr val="FF0000"/>
              </a:solidFill>
              <a:effectLst/>
              <a:latin typeface="Calibri" panose="020F0502020204030204" pitchFamily="34" charset="0"/>
              <a:ea typeface="Malgun Gothic" panose="020B0503020000020004" pitchFamily="34" charset="-127"/>
              <a:cs typeface="Arial" panose="020B0604020202020204" pitchFamily="34" charset="0"/>
            </a:endParaRPr>
          </a:p>
          <a:p>
            <a:pPr algn="l" rtl="0">
              <a:spcAft>
                <a:spcPts val="600"/>
              </a:spcAft>
            </a:pPr>
            <a:r>
              <a:rPr lang="en-US" dirty="0">
                <a:effectLst/>
                <a:latin typeface="Calibri" panose="020F0502020204030204" pitchFamily="34" charset="0"/>
                <a:ea typeface="Malgun Gothic" panose="020B0503020000020004" pitchFamily="34" charset="-127"/>
                <a:cs typeface="Calibri" panose="020F0502020204030204" pitchFamily="34" charset="0"/>
              </a:rPr>
              <a:t>-    Cadi </a:t>
            </a:r>
            <a:r>
              <a:rPr lang="en-US" dirty="0" err="1">
                <a:effectLst/>
                <a:latin typeface="Calibri" panose="020F0502020204030204" pitchFamily="34" charset="0"/>
                <a:ea typeface="Malgun Gothic" panose="020B0503020000020004" pitchFamily="34" charset="-127"/>
                <a:cs typeface="Calibri" panose="020F0502020204030204" pitchFamily="34" charset="0"/>
              </a:rPr>
              <a:t>Ayyad</a:t>
            </a:r>
            <a:r>
              <a:rPr lang="en-US" dirty="0">
                <a:effectLst/>
                <a:latin typeface="Calibri" panose="020F0502020204030204" pitchFamily="34" charset="0"/>
                <a:ea typeface="Malgun Gothic" panose="020B0503020000020004" pitchFamily="34" charset="-127"/>
                <a:cs typeface="Calibri" panose="020F0502020204030204" pitchFamily="34" charset="0"/>
              </a:rPr>
              <a:t> University, Marrakesh   , </a:t>
            </a:r>
          </a:p>
          <a:p>
            <a:pPr algn="l" rtl="0">
              <a:spcAft>
                <a:spcPts val="600"/>
              </a:spcAft>
            </a:pPr>
            <a:r>
              <a:rPr lang="en-US" dirty="0">
                <a:effectLst/>
                <a:latin typeface="Calibri" panose="020F0502020204030204" pitchFamily="34" charset="0"/>
                <a:ea typeface="Malgun Gothic" panose="020B0503020000020004" pitchFamily="34" charset="-127"/>
                <a:cs typeface="Calibri" panose="020F0502020204030204" pitchFamily="34" charset="0"/>
              </a:rPr>
              <a:t>-    University Mohammed V - Rabat</a:t>
            </a:r>
          </a:p>
          <a:p>
            <a:pPr algn="l" rtl="0">
              <a:spcAft>
                <a:spcPts val="600"/>
              </a:spcAft>
            </a:pPr>
            <a:r>
              <a:rPr lang="en-US" dirty="0">
                <a:effectLst/>
                <a:latin typeface="Calibri" panose="020F0502020204030204" pitchFamily="34" charset="0"/>
                <a:ea typeface="Malgun Gothic" panose="020B0503020000020004" pitchFamily="34" charset="-127"/>
                <a:cs typeface="Calibri" panose="020F0502020204030204" pitchFamily="34" charset="0"/>
              </a:rPr>
              <a:t>-    Ibn </a:t>
            </a:r>
            <a:r>
              <a:rPr lang="en-US" dirty="0" err="1">
                <a:effectLst/>
                <a:latin typeface="Calibri" panose="020F0502020204030204" pitchFamily="34" charset="0"/>
                <a:ea typeface="Malgun Gothic" panose="020B0503020000020004" pitchFamily="34" charset="-127"/>
                <a:cs typeface="Calibri" panose="020F0502020204030204" pitchFamily="34" charset="0"/>
              </a:rPr>
              <a:t>Tofail</a:t>
            </a:r>
            <a:r>
              <a:rPr lang="en-US" dirty="0">
                <a:effectLst/>
                <a:latin typeface="Calibri" panose="020F0502020204030204" pitchFamily="34" charset="0"/>
                <a:ea typeface="Malgun Gothic" panose="020B0503020000020004" pitchFamily="34" charset="-127"/>
                <a:cs typeface="Calibri" panose="020F0502020204030204" pitchFamily="34" charset="0"/>
              </a:rPr>
              <a:t> University, </a:t>
            </a:r>
            <a:r>
              <a:rPr lang="en-US" dirty="0" err="1">
                <a:effectLst/>
                <a:latin typeface="Calibri" panose="020F0502020204030204" pitchFamily="34" charset="0"/>
                <a:ea typeface="Malgun Gothic" panose="020B0503020000020004" pitchFamily="34" charset="-127"/>
                <a:cs typeface="Calibri" panose="020F0502020204030204" pitchFamily="34" charset="0"/>
              </a:rPr>
              <a:t>Kenitra</a:t>
            </a:r>
            <a:r>
              <a:rPr lang="en-US" dirty="0">
                <a:effectLst/>
                <a:latin typeface="Calibri" panose="020F0502020204030204" pitchFamily="34" charset="0"/>
                <a:ea typeface="Malgun Gothic" panose="020B0503020000020004" pitchFamily="34" charset="-127"/>
                <a:cs typeface="Calibri" panose="020F0502020204030204" pitchFamily="34" charset="0"/>
              </a:rPr>
              <a:t>, </a:t>
            </a:r>
          </a:p>
          <a:p>
            <a:pPr algn="l" rtl="0">
              <a:spcAft>
                <a:spcPts val="600"/>
              </a:spcAft>
            </a:pPr>
            <a:r>
              <a:rPr lang="en-US" dirty="0">
                <a:effectLst/>
                <a:latin typeface="Calibri" panose="020F0502020204030204" pitchFamily="34" charset="0"/>
                <a:ea typeface="Malgun Gothic" panose="020B0503020000020004" pitchFamily="34" charset="-127"/>
                <a:cs typeface="Calibri" panose="020F0502020204030204" pitchFamily="34" charset="0"/>
              </a:rPr>
              <a:t>-    </a:t>
            </a:r>
            <a:r>
              <a:rPr lang="en-US" dirty="0" err="1">
                <a:effectLst/>
                <a:latin typeface="Calibri" panose="020F0502020204030204" pitchFamily="34" charset="0"/>
                <a:ea typeface="Malgun Gothic" panose="020B0503020000020004" pitchFamily="34" charset="-127"/>
                <a:cs typeface="Calibri" panose="020F0502020204030204" pitchFamily="34" charset="0"/>
              </a:rPr>
              <a:t>Abdelmalek</a:t>
            </a:r>
            <a:r>
              <a:rPr lang="en-US" dirty="0">
                <a:effectLst/>
                <a:latin typeface="Calibri" panose="020F0502020204030204" pitchFamily="34" charset="0"/>
                <a:ea typeface="Malgun Gothic" panose="020B0503020000020004" pitchFamily="34" charset="-127"/>
                <a:cs typeface="Calibri" panose="020F0502020204030204" pitchFamily="34" charset="0"/>
              </a:rPr>
              <a:t> </a:t>
            </a:r>
            <a:r>
              <a:rPr lang="en-US" dirty="0" err="1">
                <a:effectLst/>
                <a:latin typeface="Calibri" panose="020F0502020204030204" pitchFamily="34" charset="0"/>
                <a:ea typeface="Malgun Gothic" panose="020B0503020000020004" pitchFamily="34" charset="-127"/>
                <a:cs typeface="Calibri" panose="020F0502020204030204" pitchFamily="34" charset="0"/>
              </a:rPr>
              <a:t>Saadi</a:t>
            </a:r>
            <a:r>
              <a:rPr lang="en-US" dirty="0">
                <a:effectLst/>
                <a:latin typeface="Calibri" panose="020F0502020204030204" pitchFamily="34" charset="0"/>
                <a:ea typeface="Malgun Gothic" panose="020B0503020000020004" pitchFamily="34" charset="-127"/>
                <a:cs typeface="Calibri" panose="020F0502020204030204" pitchFamily="34" charset="0"/>
              </a:rPr>
              <a:t> University, Tangier , </a:t>
            </a:r>
          </a:p>
          <a:p>
            <a:pPr algn="l" rtl="0">
              <a:spcAft>
                <a:spcPts val="600"/>
              </a:spcAft>
            </a:pPr>
            <a:r>
              <a:rPr lang="en-US" dirty="0">
                <a:effectLst/>
                <a:latin typeface="Calibri" panose="020F0502020204030204" pitchFamily="34" charset="0"/>
                <a:ea typeface="Malgun Gothic" panose="020B0503020000020004" pitchFamily="34" charset="-127"/>
                <a:cs typeface="Calibri" panose="020F0502020204030204" pitchFamily="34" charset="0"/>
              </a:rPr>
              <a:t>-    University Hassan II of Casablanca</a:t>
            </a:r>
          </a:p>
          <a:p>
            <a:pPr marL="285750" indent="-285750" algn="l" rtl="0">
              <a:spcAft>
                <a:spcPts val="600"/>
              </a:spcAft>
              <a:buFontTx/>
              <a:buChar char="-"/>
            </a:pPr>
            <a:r>
              <a:rPr lang="en-US" dirty="0">
                <a:latin typeface="Calibri" panose="020F0502020204030204" pitchFamily="34" charset="0"/>
                <a:ea typeface="Malgun Gothic" panose="020B0503020000020004" pitchFamily="34" charset="-127"/>
                <a:cs typeface="Calibri" panose="020F0502020204030204" pitchFamily="34" charset="0"/>
              </a:rPr>
              <a:t>University Mohammed 1st  of Oujda</a:t>
            </a:r>
          </a:p>
          <a:p>
            <a:pPr marL="285750" indent="-285750" algn="l" rtl="0">
              <a:spcAft>
                <a:spcPts val="600"/>
              </a:spcAft>
              <a:buFontTx/>
              <a:buChar char="-"/>
            </a:pPr>
            <a:r>
              <a:rPr lang="en-US" dirty="0">
                <a:latin typeface="Calibri" panose="020F0502020204030204" pitchFamily="34" charset="0"/>
                <a:ea typeface="Malgun Gothic" panose="020B0503020000020004" pitchFamily="34" charset="-127"/>
                <a:cs typeface="Calibri" panose="020F0502020204030204" pitchFamily="34" charset="0"/>
              </a:rPr>
              <a:t>MASCIR</a:t>
            </a:r>
          </a:p>
          <a:p>
            <a:pPr marL="285750" indent="-285750" algn="l" rtl="0">
              <a:spcAft>
                <a:spcPts val="600"/>
              </a:spcAft>
              <a:buFontTx/>
              <a:buChar char="-"/>
            </a:pPr>
            <a:r>
              <a:rPr lang="en-US" dirty="0">
                <a:effectLst/>
                <a:latin typeface="Calibri" panose="020F0502020204030204" pitchFamily="34" charset="0"/>
                <a:ea typeface="Malgun Gothic" panose="020B0503020000020004" pitchFamily="34" charset="-127"/>
                <a:cs typeface="Calibri" panose="020F0502020204030204" pitchFamily="34" charset="0"/>
              </a:rPr>
              <a:t>University Mohammed VI Polytechnic</a:t>
            </a:r>
          </a:p>
          <a:p>
            <a:pPr algn="l" rtl="0">
              <a:spcAft>
                <a:spcPts val="600"/>
              </a:spcAft>
            </a:pPr>
            <a:r>
              <a:rPr lang="en-US" dirty="0">
                <a:latin typeface="Calibri" panose="020F0502020204030204" pitchFamily="34" charset="0"/>
                <a:ea typeface="Malgun Gothic" panose="020B0503020000020004" pitchFamily="34" charset="-127"/>
                <a:cs typeface="Arial" panose="020B0604020202020204" pitchFamily="34" charset="0"/>
              </a:rPr>
              <a:t>Others institutions : …..</a:t>
            </a:r>
          </a:p>
          <a:p>
            <a:pPr algn="l" rtl="0">
              <a:spcAft>
                <a:spcPts val="600"/>
              </a:spcAft>
            </a:pPr>
            <a:endParaRPr lang="en-US" dirty="0">
              <a:effectLst/>
              <a:latin typeface="Calibri" panose="020F0502020204030204" pitchFamily="34" charset="0"/>
              <a:ea typeface="Malgun Gothic" panose="020B0503020000020004" pitchFamily="34" charset="-127"/>
              <a:cs typeface="Arial" panose="020B0604020202020204" pitchFamily="34" charset="0"/>
            </a:endParaRPr>
          </a:p>
          <a:p>
            <a:pPr marL="285750" indent="-285750" algn="l" rtl="0">
              <a:spcAft>
                <a:spcPts val="600"/>
              </a:spcAft>
              <a:buFontTx/>
              <a:buChar char="-"/>
            </a:pPr>
            <a:r>
              <a:rPr lang="en-US" dirty="0">
                <a:latin typeface="Calibri" panose="020F0502020204030204" pitchFamily="34" charset="0"/>
                <a:ea typeface="Malgun Gothic" panose="020B0503020000020004" pitchFamily="34" charset="-127"/>
                <a:cs typeface="Arial" panose="020B0604020202020204" pitchFamily="34" charset="0"/>
              </a:rPr>
              <a:t>Local Organizing Committee</a:t>
            </a:r>
          </a:p>
          <a:p>
            <a:pPr marL="285750" indent="-285750" algn="l" rtl="0">
              <a:spcAft>
                <a:spcPts val="600"/>
              </a:spcAft>
              <a:buFontTx/>
              <a:buChar char="-"/>
            </a:pPr>
            <a:r>
              <a:rPr lang="en-US" dirty="0">
                <a:latin typeface="Calibri" panose="020F0502020204030204" pitchFamily="34" charset="0"/>
                <a:ea typeface="Malgun Gothic" panose="020B0503020000020004" pitchFamily="34" charset="-127"/>
                <a:cs typeface="Arial" panose="020B0604020202020204" pitchFamily="34" charset="0"/>
              </a:rPr>
              <a:t>Date and duration : 2024</a:t>
            </a:r>
          </a:p>
          <a:p>
            <a:pPr marL="285750" indent="-285750" algn="l" rtl="0">
              <a:spcAft>
                <a:spcPts val="600"/>
              </a:spcAft>
              <a:buFontTx/>
              <a:buChar char="-"/>
            </a:pPr>
            <a:r>
              <a:rPr lang="en-US" dirty="0">
                <a:effectLst/>
                <a:latin typeface="Calibri" panose="020F0502020204030204" pitchFamily="34" charset="0"/>
                <a:ea typeface="Malgun Gothic" panose="020B0503020000020004" pitchFamily="34" charset="-127"/>
                <a:cs typeface="Arial" panose="020B0604020202020204" pitchFamily="34" charset="0"/>
              </a:rPr>
              <a:t>Venue : ???</a:t>
            </a:r>
          </a:p>
          <a:p>
            <a:pPr marL="285750" indent="-285750" algn="l" rtl="0">
              <a:spcAft>
                <a:spcPts val="600"/>
              </a:spcAft>
              <a:buFontTx/>
              <a:buChar char="-"/>
            </a:pPr>
            <a:r>
              <a:rPr lang="en-US" dirty="0">
                <a:latin typeface="Calibri" panose="020F0502020204030204" pitchFamily="34" charset="0"/>
                <a:ea typeface="Malgun Gothic" panose="020B0503020000020004" pitchFamily="34" charset="-127"/>
                <a:cs typeface="Arial" panose="020B0604020202020204" pitchFamily="34" charset="0"/>
              </a:rPr>
              <a:t>Format and scientific program of the school : Same as 2022</a:t>
            </a:r>
            <a:endParaRPr lang="en-US" dirty="0">
              <a:effectLst/>
              <a:latin typeface="Calibri" panose="020F0502020204030204" pitchFamily="34" charset="0"/>
              <a:ea typeface="Malgun Gothic" panose="020B0503020000020004" pitchFamily="34" charset="-127"/>
              <a:cs typeface="Arial" panose="020B0604020202020204" pitchFamily="34" charset="0"/>
            </a:endParaRPr>
          </a:p>
        </p:txBody>
      </p:sp>
      <p:sp>
        <p:nvSpPr>
          <p:cNvPr id="3" name="Rectangle 2"/>
          <p:cNvSpPr/>
          <p:nvPr/>
        </p:nvSpPr>
        <p:spPr>
          <a:xfrm>
            <a:off x="752475" y="0"/>
            <a:ext cx="10201275" cy="369332"/>
          </a:xfrm>
          <a:prstGeom prst="rect">
            <a:avLst/>
          </a:prstGeom>
        </p:spPr>
        <p:txBody>
          <a:bodyPr wrap="square">
            <a:spAutoFit/>
          </a:bodyPr>
          <a:lstStyle/>
          <a:p>
            <a:pPr algn="ctr">
              <a:spcAft>
                <a:spcPts val="0"/>
              </a:spcAft>
            </a:pPr>
            <a:r>
              <a:rPr lang="fr-FR" b="1" dirty="0">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(ASP2024) In </a:t>
            </a:r>
            <a:r>
              <a:rPr lang="fr-FR" b="1" dirty="0" err="1">
                <a:solidFill>
                  <a:srgbClr val="C00000"/>
                </a:solidFill>
                <a:effectLst/>
                <a:latin typeface="Book Antiqua" panose="02040602050305030304" pitchFamily="18" charset="0"/>
                <a:ea typeface="Malgun Gothic" panose="020B0503020000020004" pitchFamily="34" charset="-127"/>
                <a:cs typeface="Arial" panose="020B0604020202020204" pitchFamily="34" charset="0"/>
              </a:rPr>
              <a:t>Morocco</a:t>
            </a:r>
            <a:endParaRPr lang="en-US" sz="1600" b="1" dirty="0">
              <a:solidFill>
                <a:srgbClr val="C00000"/>
              </a:solidFill>
              <a:effectLst/>
              <a:latin typeface="Calibri" panose="020F0502020204030204" pitchFamily="34" charset="0"/>
              <a:ea typeface="Malgun Gothic" panose="020B0503020000020004" pitchFamily="34" charset="-127"/>
              <a:cs typeface="Arial" panose="020B0604020202020204" pitchFamily="34" charset="0"/>
            </a:endParaRPr>
          </a:p>
        </p:txBody>
      </p:sp>
    </p:spTree>
    <p:extLst>
      <p:ext uri="{BB962C8B-B14F-4D97-AF65-F5344CB8AC3E}">
        <p14:creationId xmlns:p14="http://schemas.microsoft.com/office/powerpoint/2010/main" val="2751758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en-US" dirty="0"/>
          </a:p>
        </p:txBody>
      </p:sp>
      <p:sp>
        <p:nvSpPr>
          <p:cNvPr id="3" name="Sous-titre 2"/>
          <p:cNvSpPr>
            <a:spLocks noGrp="1"/>
          </p:cNvSpPr>
          <p:nvPr>
            <p:ph type="subTitle" idx="1"/>
          </p:nvPr>
        </p:nvSpPr>
        <p:spPr/>
        <p:txBody>
          <a:bodyPr/>
          <a:lstStyle/>
          <a:p>
            <a:endParaRPr lang="en-US"/>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ZoneTexte 4"/>
          <p:cNvSpPr txBox="1"/>
          <p:nvPr/>
        </p:nvSpPr>
        <p:spPr>
          <a:xfrm>
            <a:off x="1984880" y="1792943"/>
            <a:ext cx="1615570" cy="523220"/>
          </a:xfrm>
          <a:prstGeom prst="rect">
            <a:avLst/>
          </a:prstGeom>
          <a:noFill/>
        </p:spPr>
        <p:txBody>
          <a:bodyPr wrap="none" rtlCol="0">
            <a:spAutoFit/>
          </a:bodyPr>
          <a:lstStyle/>
          <a:p>
            <a:r>
              <a:rPr lang="fr-FR" sz="2800" b="1" dirty="0">
                <a:solidFill>
                  <a:srgbClr val="FF0000"/>
                </a:solidFill>
              </a:rPr>
              <a:t>A. KETEVI</a:t>
            </a:r>
            <a:endParaRPr lang="en-US" sz="2800" b="1" dirty="0">
              <a:solidFill>
                <a:srgbClr val="FF0000"/>
              </a:solidFill>
            </a:endParaRPr>
          </a:p>
        </p:txBody>
      </p:sp>
      <p:cxnSp>
        <p:nvCxnSpPr>
          <p:cNvPr id="7" name="Connecteur droit avec flèche 6"/>
          <p:cNvCxnSpPr/>
          <p:nvPr/>
        </p:nvCxnSpPr>
        <p:spPr>
          <a:xfrm>
            <a:off x="3495675" y="2238375"/>
            <a:ext cx="1428750" cy="12715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61685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122363"/>
            <a:ext cx="12192000" cy="2387600"/>
          </a:xfrm>
        </p:spPr>
        <p:txBody>
          <a:bodyPr/>
          <a:lstStyle/>
          <a:p>
            <a:r>
              <a:rPr lang="en-US" b="1" dirty="0">
                <a:solidFill>
                  <a:srgbClr val="FF0000"/>
                </a:solidFill>
              </a:rPr>
              <a:t>Moroccan capacity Development</a:t>
            </a:r>
          </a:p>
        </p:txBody>
      </p:sp>
    </p:spTree>
    <p:extLst>
      <p:ext uri="{BB962C8B-B14F-4D97-AF65-F5344CB8AC3E}">
        <p14:creationId xmlns:p14="http://schemas.microsoft.com/office/powerpoint/2010/main" val="1343861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Faculté des Lettres et des Sciences Humaines – Rabat | Systèmes LM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45" y="7937"/>
            <a:ext cx="592328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8" descr="À quoi sert aujourd'hui d'avoir un doctorat au Maroc? , H24inf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10" descr="doctora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Image 4"/>
          <p:cNvPicPr>
            <a:picLocks noChangeAspect="1"/>
          </p:cNvPicPr>
          <p:nvPr/>
        </p:nvPicPr>
        <p:blipFill>
          <a:blip r:embed="rId3"/>
          <a:stretch>
            <a:fillRect/>
          </a:stretch>
        </p:blipFill>
        <p:spPr>
          <a:xfrm>
            <a:off x="6007735" y="160337"/>
            <a:ext cx="5600700" cy="6086475"/>
          </a:xfrm>
          <a:prstGeom prst="rect">
            <a:avLst/>
          </a:prstGeom>
        </p:spPr>
      </p:pic>
    </p:spTree>
    <p:extLst>
      <p:ext uri="{BB962C8B-B14F-4D97-AF65-F5344CB8AC3E}">
        <p14:creationId xmlns:p14="http://schemas.microsoft.com/office/powerpoint/2010/main" val="2461313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335280" y="0"/>
            <a:ext cx="10668000" cy="6858000"/>
          </a:xfrm>
          <a:prstGeom prst="rect">
            <a:avLst/>
          </a:prstGeom>
        </p:spPr>
      </p:pic>
    </p:spTree>
    <p:extLst>
      <p:ext uri="{BB962C8B-B14F-4D97-AF65-F5344CB8AC3E}">
        <p14:creationId xmlns:p14="http://schemas.microsoft.com/office/powerpoint/2010/main" val="1268557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5019040" y="121921"/>
            <a:ext cx="7172960" cy="6329679"/>
          </a:xfrm>
          <a:prstGeom prst="rect">
            <a:avLst/>
          </a:prstGeom>
        </p:spPr>
      </p:pic>
      <p:pic>
        <p:nvPicPr>
          <p:cNvPr id="4" name="Image 3"/>
          <p:cNvPicPr>
            <a:picLocks noChangeAspect="1"/>
          </p:cNvPicPr>
          <p:nvPr/>
        </p:nvPicPr>
        <p:blipFill>
          <a:blip r:embed="rId3"/>
          <a:stretch>
            <a:fillRect/>
          </a:stretch>
        </p:blipFill>
        <p:spPr>
          <a:xfrm>
            <a:off x="214630" y="121920"/>
            <a:ext cx="4977130" cy="6433501"/>
          </a:xfrm>
          <a:prstGeom prst="rect">
            <a:avLst/>
          </a:prstGeom>
        </p:spPr>
      </p:pic>
      <p:sp>
        <p:nvSpPr>
          <p:cNvPr id="5" name="Rectangle 4"/>
          <p:cNvSpPr/>
          <p:nvPr/>
        </p:nvSpPr>
        <p:spPr>
          <a:xfrm>
            <a:off x="2915920" y="18100"/>
            <a:ext cx="9072880" cy="369332"/>
          </a:xfrm>
          <a:prstGeom prst="rect">
            <a:avLst/>
          </a:prstGeom>
        </p:spPr>
        <p:txBody>
          <a:bodyPr wrap="square">
            <a:spAutoFit/>
          </a:bodyPr>
          <a:lstStyle/>
          <a:p>
            <a:r>
              <a:rPr lang="en-US" b="1" dirty="0">
                <a:solidFill>
                  <a:srgbClr val="FF0000"/>
                </a:solidFill>
              </a:rPr>
              <a:t>https://barometre.cnrst.ma/images/pdf/Etude_Production_Scientifique-Edition2021.pdf</a:t>
            </a:r>
          </a:p>
        </p:txBody>
      </p:sp>
    </p:spTree>
    <p:extLst>
      <p:ext uri="{BB962C8B-B14F-4D97-AF65-F5344CB8AC3E}">
        <p14:creationId xmlns:p14="http://schemas.microsoft.com/office/powerpoint/2010/main" val="2259626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octorat"/>
          <p:cNvSpPr>
            <a:spLocks noChangeAspect="1" noChangeArrowheads="1"/>
          </p:cNvSpPr>
          <p:nvPr/>
        </p:nvSpPr>
        <p:spPr bwMode="auto">
          <a:xfrm>
            <a:off x="155574" y="-144463"/>
            <a:ext cx="3776345" cy="377635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p:nvPr/>
        </p:nvSpPr>
        <p:spPr>
          <a:xfrm>
            <a:off x="155574" y="979625"/>
            <a:ext cx="12004375" cy="923330"/>
          </a:xfrm>
          <a:prstGeom prst="rect">
            <a:avLst/>
          </a:prstGeom>
        </p:spPr>
        <p:txBody>
          <a:bodyPr wrap="square">
            <a:spAutoFit/>
          </a:bodyPr>
          <a:lstStyle/>
          <a:p>
            <a:pPr algn="l" fontAlgn="base"/>
            <a:r>
              <a:rPr lang="en-US" b="1" dirty="0">
                <a:solidFill>
                  <a:schemeClr val="tx2"/>
                </a:solidFill>
                <a:latin typeface="segoeui"/>
              </a:rPr>
              <a:t>For the 2019/2020 academic year, approximately 14,500 foreign students continued their studies in Moroccan public higher education institutions, including 12,500 students from 47 African countries have benefited of scholarships from the Kingdom of Morocco.</a:t>
            </a:r>
            <a:endParaRPr lang="fr-FR" b="1" i="0" dirty="0">
              <a:solidFill>
                <a:schemeClr val="tx2"/>
              </a:solidFill>
              <a:effectLst/>
              <a:latin typeface="segoeui"/>
            </a:endParaRPr>
          </a:p>
        </p:txBody>
      </p:sp>
      <p:sp>
        <p:nvSpPr>
          <p:cNvPr id="5" name="ZoneTexte 4"/>
          <p:cNvSpPr txBox="1"/>
          <p:nvPr/>
        </p:nvSpPr>
        <p:spPr>
          <a:xfrm>
            <a:off x="155574" y="610293"/>
            <a:ext cx="5663410" cy="369332"/>
          </a:xfrm>
          <a:prstGeom prst="rect">
            <a:avLst/>
          </a:prstGeom>
          <a:noFill/>
        </p:spPr>
        <p:txBody>
          <a:bodyPr wrap="none" rtlCol="0">
            <a:spAutoFit/>
          </a:bodyPr>
          <a:lstStyle/>
          <a:p>
            <a:pPr algn="l"/>
            <a:r>
              <a:rPr lang="en-US" dirty="0"/>
              <a:t>- </a:t>
            </a:r>
            <a:r>
              <a:rPr lang="en-US" b="1" dirty="0">
                <a:solidFill>
                  <a:srgbClr val="FF0000"/>
                </a:solidFill>
              </a:rPr>
              <a:t>Moroccan Agency for International Cooperation – AMCI </a:t>
            </a:r>
          </a:p>
        </p:txBody>
      </p:sp>
      <p:sp>
        <p:nvSpPr>
          <p:cNvPr id="6" name="ZoneTexte 5"/>
          <p:cNvSpPr txBox="1"/>
          <p:nvPr/>
        </p:nvSpPr>
        <p:spPr>
          <a:xfrm>
            <a:off x="4617614" y="-30163"/>
            <a:ext cx="2835263" cy="707886"/>
          </a:xfrm>
          <a:prstGeom prst="rect">
            <a:avLst/>
          </a:prstGeom>
          <a:noFill/>
        </p:spPr>
        <p:txBody>
          <a:bodyPr wrap="none" rtlCol="0">
            <a:spAutoFit/>
          </a:bodyPr>
          <a:lstStyle/>
          <a:p>
            <a:r>
              <a:rPr lang="en-US" sz="4000" b="1" dirty="0">
                <a:solidFill>
                  <a:schemeClr val="tx2"/>
                </a:solidFill>
              </a:rPr>
              <a:t>Scholarships</a:t>
            </a:r>
          </a:p>
        </p:txBody>
      </p:sp>
      <p:sp>
        <p:nvSpPr>
          <p:cNvPr id="7" name="ZoneTexte 6"/>
          <p:cNvSpPr txBox="1"/>
          <p:nvPr/>
        </p:nvSpPr>
        <p:spPr>
          <a:xfrm>
            <a:off x="0" y="1995168"/>
            <a:ext cx="12192064" cy="1477328"/>
          </a:xfrm>
          <a:prstGeom prst="rect">
            <a:avLst/>
          </a:prstGeom>
          <a:noFill/>
        </p:spPr>
        <p:txBody>
          <a:bodyPr wrap="square" rtlCol="0">
            <a:spAutoFit/>
          </a:bodyPr>
          <a:lstStyle/>
          <a:p>
            <a:pPr marL="285750" indent="-285750" algn="l" rtl="0">
              <a:buFontTx/>
              <a:buChar char="-"/>
            </a:pPr>
            <a:r>
              <a:rPr lang="en-US" b="1" dirty="0">
                <a:solidFill>
                  <a:srgbClr val="C00000"/>
                </a:solidFill>
              </a:rPr>
              <a:t>ASRIC-AU in partnership with Euro-Mediterranean University of Fes (UEMF)</a:t>
            </a:r>
          </a:p>
          <a:p>
            <a:pPr algn="l" rtl="0"/>
            <a:r>
              <a:rPr lang="en-US" dirty="0"/>
              <a:t>      2019, 2021 and 2022 – </a:t>
            </a:r>
            <a:r>
              <a:rPr lang="en-US" b="1" dirty="0">
                <a:solidFill>
                  <a:schemeClr val="tx2"/>
                </a:solidFill>
              </a:rPr>
              <a:t>UEMF offered 30 scholarships for African PhD Students</a:t>
            </a:r>
          </a:p>
          <a:p>
            <a:pPr algn="l"/>
            <a:r>
              <a:rPr lang="en-US" b="1" dirty="0"/>
              <a:t>The scholarship includes; tuition fees of about $9,000, an annual return ticket from the student home country with a maximum contribution of $1,000 during summer vacation, and stipend allowance of $1,000 monthly for 11 months every year.</a:t>
            </a:r>
          </a:p>
          <a:p>
            <a:pPr algn="l"/>
            <a:r>
              <a:rPr lang="en-US" b="1" dirty="0">
                <a:solidFill>
                  <a:schemeClr val="tx2"/>
                </a:solidFill>
              </a:rPr>
              <a:t>                      https://blog.aau.org/call-for-applications-3rd-asric-uemf-phd-scholarships-for-african-students</a:t>
            </a:r>
            <a:r>
              <a:rPr lang="en-US" dirty="0"/>
              <a:t>/</a:t>
            </a:r>
          </a:p>
        </p:txBody>
      </p:sp>
      <p:sp>
        <p:nvSpPr>
          <p:cNvPr id="8" name="ZoneTexte 7"/>
          <p:cNvSpPr txBox="1"/>
          <p:nvPr/>
        </p:nvSpPr>
        <p:spPr>
          <a:xfrm>
            <a:off x="-64038" y="3497187"/>
            <a:ext cx="12256038" cy="1477328"/>
          </a:xfrm>
          <a:prstGeom prst="rect">
            <a:avLst/>
          </a:prstGeom>
          <a:noFill/>
        </p:spPr>
        <p:txBody>
          <a:bodyPr wrap="square" rtlCol="0">
            <a:spAutoFit/>
          </a:bodyPr>
          <a:lstStyle/>
          <a:p>
            <a:pPr marL="285750" indent="-285750" algn="l" rtl="0">
              <a:buFontTx/>
              <a:buChar char="-"/>
            </a:pPr>
            <a:r>
              <a:rPr lang="en-US" b="1" dirty="0">
                <a:solidFill>
                  <a:srgbClr val="C00000"/>
                </a:solidFill>
              </a:rPr>
              <a:t>Hassan II Academy Excellence Allowance</a:t>
            </a:r>
          </a:p>
          <a:p>
            <a:pPr algn="l" rtl="0"/>
            <a:r>
              <a:rPr lang="en-US" b="1" dirty="0"/>
              <a:t>Since 2010 the Academy in partnership with the Ministry of National Education stipend substantial allowance up to 1600 Euros per month, for 10 students, each year, having the best results at the Baccalaureate, up to now </a:t>
            </a:r>
            <a:r>
              <a:rPr lang="en-US" b="1" dirty="0">
                <a:solidFill>
                  <a:srgbClr val="C00000"/>
                </a:solidFill>
              </a:rPr>
              <a:t>108 students </a:t>
            </a:r>
            <a:r>
              <a:rPr lang="en-US" b="1" dirty="0"/>
              <a:t>benefited of this allowance. </a:t>
            </a:r>
            <a:r>
              <a:rPr lang="en-US" b="1" dirty="0">
                <a:solidFill>
                  <a:srgbClr val="C00000"/>
                </a:solidFill>
              </a:rPr>
              <a:t>PHD students </a:t>
            </a:r>
            <a:r>
              <a:rPr lang="en-US" b="1" dirty="0"/>
              <a:t>in the best Universities of the world : Colombia University, University of Berkley, ENS Paris, </a:t>
            </a:r>
            <a:r>
              <a:rPr lang="en-US" b="1" dirty="0" err="1"/>
              <a:t>Ecole</a:t>
            </a:r>
            <a:r>
              <a:rPr lang="en-US" b="1" dirty="0"/>
              <a:t> Centrale, </a:t>
            </a:r>
            <a:r>
              <a:rPr lang="en-US" b="1" dirty="0" err="1"/>
              <a:t>Ecole</a:t>
            </a:r>
            <a:r>
              <a:rPr lang="en-US" b="1" dirty="0"/>
              <a:t> </a:t>
            </a:r>
            <a:r>
              <a:rPr lang="en-US" b="1" dirty="0" err="1"/>
              <a:t>Polytechniaue</a:t>
            </a:r>
            <a:r>
              <a:rPr lang="en-US" b="1" dirty="0"/>
              <a:t>, MIT, ENS </a:t>
            </a:r>
            <a:r>
              <a:rPr lang="en-US" b="1" dirty="0" err="1"/>
              <a:t>Cachan</a:t>
            </a:r>
            <a:r>
              <a:rPr lang="en-US" b="1" dirty="0"/>
              <a:t>, University of Montreal</a:t>
            </a:r>
          </a:p>
        </p:txBody>
      </p:sp>
      <p:sp>
        <p:nvSpPr>
          <p:cNvPr id="9" name="Rectangle 8"/>
          <p:cNvSpPr/>
          <p:nvPr/>
        </p:nvSpPr>
        <p:spPr>
          <a:xfrm>
            <a:off x="61761" y="5021232"/>
            <a:ext cx="12192000" cy="646331"/>
          </a:xfrm>
          <a:prstGeom prst="rect">
            <a:avLst/>
          </a:prstGeom>
        </p:spPr>
        <p:txBody>
          <a:bodyPr wrap="square">
            <a:spAutoFit/>
          </a:bodyPr>
          <a:lstStyle/>
          <a:p>
            <a:pPr marL="285750" indent="-285750" algn="l" rtl="0">
              <a:buFontTx/>
              <a:buChar char="-"/>
            </a:pPr>
            <a:r>
              <a:rPr lang="en-US" b="1" dirty="0">
                <a:solidFill>
                  <a:srgbClr val="C00000"/>
                </a:solidFill>
              </a:rPr>
              <a:t>CNRST Excellence Allowance</a:t>
            </a:r>
          </a:p>
          <a:p>
            <a:pPr algn="l" rtl="0"/>
            <a:r>
              <a:rPr lang="en-US" b="1" dirty="0"/>
              <a:t>300 scholarships offered by the CNRST to the best Master students for PhD studies</a:t>
            </a:r>
            <a:endParaRPr lang="en-US" dirty="0"/>
          </a:p>
        </p:txBody>
      </p:sp>
      <p:sp>
        <p:nvSpPr>
          <p:cNvPr id="10" name="Rectangle 9"/>
          <p:cNvSpPr/>
          <p:nvPr/>
        </p:nvSpPr>
        <p:spPr>
          <a:xfrm>
            <a:off x="-32051" y="6488668"/>
            <a:ext cx="12192000" cy="369332"/>
          </a:xfrm>
          <a:prstGeom prst="rect">
            <a:avLst/>
          </a:prstGeom>
        </p:spPr>
        <p:txBody>
          <a:bodyPr wrap="square">
            <a:spAutoFit/>
          </a:bodyPr>
          <a:lstStyle/>
          <a:p>
            <a:pPr marL="285750" indent="-285750" algn="l" rtl="0">
              <a:buFontTx/>
              <a:buChar char="-"/>
            </a:pPr>
            <a:r>
              <a:rPr lang="en-US" b="1" dirty="0">
                <a:solidFill>
                  <a:srgbClr val="C00000"/>
                </a:solidFill>
              </a:rPr>
              <a:t>Private Institutions : </a:t>
            </a:r>
            <a:r>
              <a:rPr lang="en-US" b="1" dirty="0">
                <a:solidFill>
                  <a:schemeClr val="tx2"/>
                </a:solidFill>
              </a:rPr>
              <a:t>Private Universities, OCP, Foundations</a:t>
            </a:r>
          </a:p>
        </p:txBody>
      </p:sp>
      <p:sp>
        <p:nvSpPr>
          <p:cNvPr id="11" name="Rectangle 10"/>
          <p:cNvSpPr/>
          <p:nvPr/>
        </p:nvSpPr>
        <p:spPr>
          <a:xfrm>
            <a:off x="-32051" y="5667563"/>
            <a:ext cx="12192000" cy="646331"/>
          </a:xfrm>
          <a:prstGeom prst="rect">
            <a:avLst/>
          </a:prstGeom>
        </p:spPr>
        <p:txBody>
          <a:bodyPr wrap="square">
            <a:spAutoFit/>
          </a:bodyPr>
          <a:lstStyle/>
          <a:p>
            <a:pPr marL="285750" indent="-285750" algn="l" rtl="0">
              <a:buFontTx/>
              <a:buChar char="-"/>
            </a:pPr>
            <a:r>
              <a:rPr lang="en-US" b="1" dirty="0">
                <a:solidFill>
                  <a:srgbClr val="C00000"/>
                </a:solidFill>
              </a:rPr>
              <a:t>Ministry of High Education Scientific Research and Innovation : </a:t>
            </a:r>
            <a:r>
              <a:rPr lang="en-US" b="1" dirty="0">
                <a:solidFill>
                  <a:schemeClr val="tx2"/>
                </a:solidFill>
              </a:rPr>
              <a:t>70% (30.000) of Master and PhD students benefit of 150 Euros per Month as Scholarship </a:t>
            </a:r>
          </a:p>
        </p:txBody>
      </p:sp>
    </p:spTree>
    <p:extLst>
      <p:ext uri="{BB962C8B-B14F-4D97-AF65-F5344CB8AC3E}">
        <p14:creationId xmlns:p14="http://schemas.microsoft.com/office/powerpoint/2010/main" val="341959820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931</TotalTime>
  <Words>761</Words>
  <Application>Microsoft Macintosh PowerPoint</Application>
  <PresentationFormat>Widescreen</PresentationFormat>
  <Paragraphs>69</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Malgun Gothic</vt:lpstr>
      <vt:lpstr>Arial</vt:lpstr>
      <vt:lpstr>Book Antiqua</vt:lpstr>
      <vt:lpstr>Calibri</vt:lpstr>
      <vt:lpstr>Calibri Light</vt:lpstr>
      <vt:lpstr>segoeui</vt:lpstr>
      <vt:lpstr>Times New Roman</vt:lpstr>
      <vt:lpstr>Thème Office</vt:lpstr>
      <vt:lpstr>ASP 2022   African School of Physics 2024 in Morocco  and  capacity development in Morocco</vt:lpstr>
      <vt:lpstr>PowerPoint Presentation</vt:lpstr>
      <vt:lpstr>PowerPoint Presentation</vt:lpstr>
      <vt:lpstr>PowerPoint Presentation</vt:lpstr>
      <vt:lpstr>Moroccan capacity Development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 2022   African School of Physics 2024 in Morocco  and  capacity development in Morocco</dc:title>
  <dc:creator>abdeslam hoummada</dc:creator>
  <cp:lastModifiedBy>Ketevi Adikle Assamagan</cp:lastModifiedBy>
  <cp:revision>34</cp:revision>
  <dcterms:created xsi:type="dcterms:W3CDTF">2022-12-02T21:35:28Z</dcterms:created>
  <dcterms:modified xsi:type="dcterms:W3CDTF">2022-12-07T13:39:22Z</dcterms:modified>
</cp:coreProperties>
</file>