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2" r:id="rId1"/>
  </p:sldMasterIdLst>
  <p:notesMasterIdLst>
    <p:notesMasterId r:id="rId27"/>
  </p:notesMasterIdLst>
  <p:handoutMasterIdLst>
    <p:handoutMasterId r:id="rId28"/>
  </p:handoutMasterIdLst>
  <p:sldIdLst>
    <p:sldId id="256" r:id="rId2"/>
    <p:sldId id="312" r:id="rId3"/>
    <p:sldId id="296" r:id="rId4"/>
    <p:sldId id="298" r:id="rId5"/>
    <p:sldId id="297" r:id="rId6"/>
    <p:sldId id="260" r:id="rId7"/>
    <p:sldId id="303" r:id="rId8"/>
    <p:sldId id="313" r:id="rId9"/>
    <p:sldId id="314" r:id="rId10"/>
    <p:sldId id="304" r:id="rId11"/>
    <p:sldId id="305" r:id="rId12"/>
    <p:sldId id="315" r:id="rId13"/>
    <p:sldId id="316" r:id="rId14"/>
    <p:sldId id="317" r:id="rId15"/>
    <p:sldId id="261" r:id="rId16"/>
    <p:sldId id="306" r:id="rId17"/>
    <p:sldId id="263" r:id="rId18"/>
    <p:sldId id="264" r:id="rId19"/>
    <p:sldId id="265" r:id="rId20"/>
    <p:sldId id="266" r:id="rId21"/>
    <p:sldId id="267" r:id="rId22"/>
    <p:sldId id="268" r:id="rId23"/>
    <p:sldId id="308" r:id="rId24"/>
    <p:sldId id="318" r:id="rId25"/>
    <p:sldId id="259" r:id="rId2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15"/>
  </p:normalViewPr>
  <p:slideViewPr>
    <p:cSldViewPr snapToGrid="0">
      <p:cViewPr varScale="1">
        <p:scale>
          <a:sx n="43" d="100"/>
          <a:sy n="43" d="100"/>
        </p:scale>
        <p:origin x="10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159680A-AB27-3A2A-8009-0EFEFE8DDB0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02A49D7-18A8-07EA-92B1-34ED32AFEFD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667A96E6-D8F0-6F66-C7B4-66E0C9B5DF5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AB911B8F-58EB-E77A-FEA9-8458072BF0B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C5BABA2-55D0-824D-B177-7F87B9860D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2B04B768-3347-78E5-D5CD-94AF2A6F845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938B2A1-3288-1C4A-AD29-EC75556DA47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9D2619FE-CE94-812F-AD50-42E534EAA2D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12F264DC-BD9D-1352-4E5D-3B6E55EA5B9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06E68C01-35E0-A24F-4DE9-FFD2A03B65A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6EA5D147-C194-1D48-6E71-39773A2D0A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59C67B9-A9E9-7847-854B-305FC4C844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A333C0F3-6571-D209-99D8-87FCA6784B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3E06123A-ED1B-D432-4CDD-B0916AC85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4D5D409A-2B85-D76D-86DA-43945EE348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8DAB224-0E81-4642-945E-B6FEE58E19F9}" type="slidenum">
              <a:rPr lang="en-US" altLang="en-US" sz="120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1</a:t>
            </a:fld>
            <a:endParaRPr lang="en-US" altLang="en-US" sz="120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C67B9-A9E9-7847-854B-305FC4C844BD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620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C67B9-A9E9-7847-854B-305FC4C844BD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114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C67B9-A9E9-7847-854B-305FC4C844B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837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C67B9-A9E9-7847-854B-305FC4C844B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4871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C67B9-A9E9-7847-854B-305FC4C844BD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90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osg_logo_4c_white">
            <a:extLst>
              <a:ext uri="{FF2B5EF4-FFF2-40B4-BE49-F238E27FC236}">
                <a16:creationId xmlns:a16="http://schemas.microsoft.com/office/drawing/2014/main" id="{DE905E1C-7CDA-35F4-3C15-2129357F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"/>
            <a:ext cx="1393825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2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886200"/>
            <a:ext cx="8128000" cy="1752600"/>
          </a:xfrm>
        </p:spPr>
        <p:txBody>
          <a:bodyPr/>
          <a:lstStyle>
            <a:lvl1pPr marL="0" indent="0" algn="ctr">
              <a:buFont typeface="Times" charset="0"/>
              <a:buNone/>
              <a:defRPr sz="2400" baseline="0">
                <a:solidFill>
                  <a:schemeClr val="hlink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702533-29B3-64F1-0B28-B0EE805112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309855"/>
            <a:ext cx="440436" cy="388804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A7DECF8D-F08B-C062-3A54-AC11F198BC1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9" y="6197599"/>
            <a:ext cx="819627" cy="61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4525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B4FD3EC1-1D3C-4931-0A22-AFB3908D642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F4D98-EBB3-BE41-8EB7-3AE371B06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86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114300"/>
            <a:ext cx="1943100" cy="5905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700" y="114300"/>
            <a:ext cx="5676900" cy="5905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FDE5C8D-1E4B-987D-6915-470E6EC891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0E720-49AA-434C-AF10-D63D7E9E5F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63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47C7655F-3495-CB65-9B32-337352A5A4E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9E427-4B0D-2943-9FA0-83940B9C51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06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5BFD48BF-BD28-9380-D4AB-B64A19BDF68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2A7BE-D646-D54B-92B8-EAFDADA829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943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333500"/>
            <a:ext cx="38100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333500"/>
            <a:ext cx="38100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FB69A44-6352-FF5A-1E16-50D22E6B11A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A7DA0-38A9-3E46-9ACA-0A4A8B9049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78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E396C8CE-EF79-F379-C4E2-C8EAD1C7EF7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7D243-DE14-F843-9380-7FDE5148DE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1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C1BE3C87-BC6D-FED2-A1D8-8A1CE9DCC22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82915-33E2-CF46-AF6E-DEF99E5494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85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3BCDA393-D0FE-D4EF-0939-8AA67FD5E83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57159-E2C8-294A-8E92-4E44AAA519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356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4DFAB770-F6C5-740E-2F49-A3111E91C59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2AF55-3CCA-5D4E-966C-0AE351DDF6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8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4AA3CF0-A549-0829-8272-0E25F9021BB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78D22-89E3-9242-A43F-49FF0F8892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911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:a16="http://schemas.microsoft.com/office/drawing/2014/main" id="{BDCE4F4D-6302-37EB-D77D-52168E4B12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28725" y="114300"/>
            <a:ext cx="6946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7" name="Rectangle 4">
            <a:extLst>
              <a:ext uri="{FF2B5EF4-FFF2-40B4-BE49-F238E27FC236}">
                <a16:creationId xmlns:a16="http://schemas.microsoft.com/office/drawing/2014/main" id="{227E7BA8-6EF1-A6E1-9A0C-1A66627109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333500"/>
            <a:ext cx="77724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10">
            <a:extLst>
              <a:ext uri="{FF2B5EF4-FFF2-40B4-BE49-F238E27FC236}">
                <a16:creationId xmlns:a16="http://schemas.microsoft.com/office/drawing/2014/main" id="{1755682A-4803-9C14-8610-E7FC3A07A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66825" y="6008688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51918" name="Rectangle 14">
            <a:extLst>
              <a:ext uri="{FF2B5EF4-FFF2-40B4-BE49-F238E27FC236}">
                <a16:creationId xmlns:a16="http://schemas.microsoft.com/office/drawing/2014/main" id="{A5439793-EBE3-9B99-8149-6E5767ED055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4900" y="6400800"/>
            <a:ext cx="41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8000"/>
                </a:solidFill>
              </a:defRPr>
            </a:lvl1pPr>
          </a:lstStyle>
          <a:p>
            <a:pPr>
              <a:defRPr/>
            </a:pPr>
            <a:fld id="{44FA3A73-8722-FC41-956E-BFBF58F95C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0" name="Picture 16" descr="osg_logo_4c_white">
            <a:extLst>
              <a:ext uri="{FF2B5EF4-FFF2-40B4-BE49-F238E27FC236}">
                <a16:creationId xmlns:a16="http://schemas.microsoft.com/office/drawing/2014/main" id="{71EC351D-E274-EA92-2BD7-9581851F7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00"/>
            <a:ext cx="1393825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7">
            <a:extLst>
              <a:ext uri="{FF2B5EF4-FFF2-40B4-BE49-F238E27FC236}">
                <a16:creationId xmlns:a16="http://schemas.microsoft.com/office/drawing/2014/main" id="{6B0C4AB2-EC7A-8F2B-61F6-EED96F721E6D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056601" y="6465888"/>
            <a:ext cx="1137424" cy="3841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dirty="0">
                <a:solidFill>
                  <a:srgbClr val="FF8000"/>
                </a:solidFill>
              </a:rPr>
              <a:t>ASP2022</a:t>
            </a:r>
          </a:p>
        </p:txBody>
      </p:sp>
      <p:sp>
        <p:nvSpPr>
          <p:cNvPr id="1032" name="Line 18">
            <a:extLst>
              <a:ext uri="{FF2B5EF4-FFF2-40B4-BE49-F238E27FC236}">
                <a16:creationId xmlns:a16="http://schemas.microsoft.com/office/drawing/2014/main" id="{CA70A528-3EF6-5053-C24F-D1685B555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463" y="1155700"/>
            <a:ext cx="8618537" cy="0"/>
          </a:xfrm>
          <a:prstGeom prst="line">
            <a:avLst/>
          </a:prstGeom>
          <a:noFill/>
          <a:ln w="38100">
            <a:solidFill>
              <a:srgbClr val="FF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BBA874D0-49D0-B079-5B2F-488167F9FFF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9" y="6197599"/>
            <a:ext cx="819627" cy="61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3B98CD-4C8A-2A1A-BD36-E018B78D7BD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309855"/>
            <a:ext cx="440436" cy="3888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rgbClr val="000080"/>
          </a:solidFill>
          <a:latin typeface="Futu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80"/>
        </a:buClr>
        <a:buFont typeface="Times" pitchFamily="2" charset="0"/>
        <a:buChar char="•"/>
        <a:defRPr kumimoji="1" sz="3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Symbol" pitchFamily="2" charset="2"/>
        <a:buChar char=""/>
        <a:defRPr kumimoji="1" sz="2800">
          <a:solidFill>
            <a:srgbClr val="7030A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§"/>
        <a:defRPr kumimoji="1" sz="2400">
          <a:solidFill>
            <a:srgbClr val="00B05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rgbClr val="FF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0000"/>
        </a:buClr>
        <a:buFont typeface="Wingdings" pitchFamily="2" charset="2"/>
        <a:buChar char=""/>
        <a:defRPr kumimoji="1" sz="2000">
          <a:solidFill>
            <a:schemeClr val="accent5">
              <a:lumMod val="50000"/>
            </a:schemeClr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C0000"/>
        </a:buClr>
        <a:buFont typeface="Wingdings" charset="2"/>
        <a:buChar char=""/>
        <a:defRPr kumimoji="1" sz="20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sciencegrid/dosar/blob/master/docs/ASP2018/ASP2018_Materials" TargetMode="External"/><Relationship Id="rId2" Type="http://schemas.openxmlformats.org/officeDocument/2006/relationships/hyperlink" Target="https://osg-htc.org/dosar/ASP2022/ASP2022_Material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hs@nhn.ou.edu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jaehoonyu1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osg-htc.org/dosar/ASP2022/ASP2022_Materials/" TargetMode="External"/><Relationship Id="rId4" Type="http://schemas.openxmlformats.org/officeDocument/2006/relationships/hyperlink" Target="mailto:pskubic@ou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40D2F11B-34C7-4A60-4E29-B5537840C1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46977" y="970612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4000" b="1" dirty="0">
                <a:solidFill>
                  <a:srgbClr val="C00000"/>
                </a:solidFill>
              </a:rPr>
              <a:t>The Landscape of Academic </a:t>
            </a:r>
            <a:br>
              <a:rPr lang="en-US" altLang="en-US" sz="4000" b="1" dirty="0">
                <a:solidFill>
                  <a:srgbClr val="C00000"/>
                </a:solidFill>
              </a:rPr>
            </a:br>
            <a:r>
              <a:rPr lang="en-US" altLang="en-US" sz="4000" b="1" dirty="0">
                <a:solidFill>
                  <a:srgbClr val="C00000"/>
                </a:solidFill>
              </a:rPr>
              <a:t>Research Computing</a:t>
            </a:r>
            <a:br>
              <a:rPr lang="en-US" altLang="en-US" sz="4000" b="1" dirty="0">
                <a:solidFill>
                  <a:srgbClr val="C00000"/>
                </a:solidFill>
              </a:rPr>
            </a:br>
            <a:endParaRPr lang="en-US" altLang="en-US" b="1" dirty="0">
              <a:solidFill>
                <a:srgbClr val="C00000"/>
              </a:solidFill>
            </a:endParaRPr>
          </a:p>
        </p:txBody>
      </p:sp>
      <p:sp>
        <p:nvSpPr>
          <p:cNvPr id="15362" name="Subtitle 2">
            <a:extLst>
              <a:ext uri="{FF2B5EF4-FFF2-40B4-BE49-F238E27FC236}">
                <a16:creationId xmlns:a16="http://schemas.microsoft.com/office/drawing/2014/main" id="{DA4272F5-D966-DD36-A439-3F2DF9EB46F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788568" y="5143033"/>
            <a:ext cx="4171282" cy="1437878"/>
          </a:xfrm>
        </p:spPr>
        <p:txBody>
          <a:bodyPr/>
          <a:lstStyle/>
          <a:p>
            <a:pPr eaLnBrk="1" hangingPunct="1">
              <a:buFont typeface="Times" pitchFamily="2" charset="0"/>
              <a:buNone/>
            </a:pPr>
            <a:r>
              <a:rPr lang="en-US" altLang="en-US" sz="1400" dirty="0" err="1"/>
              <a:t>Jaehoon</a:t>
            </a:r>
            <a:r>
              <a:rPr lang="en-US" altLang="en-US" sz="1400" dirty="0"/>
              <a:t> Yu &lt;jaehoonyu1@gmail.com&gt; </a:t>
            </a:r>
          </a:p>
          <a:p>
            <a:pPr eaLnBrk="1" hangingPunct="1">
              <a:buFont typeface="Times" pitchFamily="2" charset="0"/>
              <a:buNone/>
            </a:pPr>
            <a:r>
              <a:rPr lang="en-US" altLang="en-US" sz="1400" dirty="0"/>
              <a:t>Original slides by: Rob Quick &lt;</a:t>
            </a:r>
            <a:r>
              <a:rPr lang="en-US" altLang="en-US" sz="1400" dirty="0" err="1"/>
              <a:t>rquick@iu.edu</a:t>
            </a:r>
            <a:r>
              <a:rPr lang="en-US" altLang="en-US" sz="1400" dirty="0"/>
              <a:t>&gt;</a:t>
            </a:r>
          </a:p>
          <a:p>
            <a:pPr eaLnBrk="1" hangingPunct="1">
              <a:buFont typeface="Times" pitchFamily="2" charset="0"/>
              <a:buNone/>
            </a:pPr>
            <a:r>
              <a:rPr lang="en-US" altLang="en-US" sz="1400" dirty="0"/>
              <a:t>Some Slides Contributed by the University of Wisconsin </a:t>
            </a:r>
            <a:r>
              <a:rPr lang="en-US" altLang="en-US" sz="1400" dirty="0" err="1"/>
              <a:t>HTCondor</a:t>
            </a:r>
            <a:r>
              <a:rPr lang="en-US" altLang="en-US" sz="1400" dirty="0"/>
              <a:t> Team and Scot </a:t>
            </a:r>
            <a:r>
              <a:rPr lang="en-US" altLang="en-US" sz="1400" dirty="0" err="1"/>
              <a:t>Kronenfeld</a:t>
            </a:r>
            <a:endParaRPr lang="en-US" altLang="en-US" sz="1400" dirty="0"/>
          </a:p>
        </p:txBody>
      </p:sp>
      <p:pic>
        <p:nvPicPr>
          <p:cNvPr id="15363" name="Picture 1">
            <a:extLst>
              <a:ext uri="{FF2B5EF4-FFF2-40B4-BE49-F238E27FC236}">
                <a16:creationId xmlns:a16="http://schemas.microsoft.com/office/drawing/2014/main" id="{D2F6E748-A0A6-9750-12E7-F3F6C4EAD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216" y="36426"/>
            <a:ext cx="1400342" cy="103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>
            <a:extLst>
              <a:ext uri="{FF2B5EF4-FFF2-40B4-BE49-F238E27FC236}">
                <a16:creationId xmlns:a16="http://schemas.microsoft.com/office/drawing/2014/main" id="{87B5F95B-B221-99ED-7481-5C1C5FBADF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6045200"/>
            <a:ext cx="92710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2E1A4B18-CD56-4893-A476-26516555F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0391" y="3459065"/>
            <a:ext cx="314701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Monotype Corsiva" charset="0"/>
              </a:rPr>
              <a:t>Dr. </a:t>
            </a:r>
            <a:r>
              <a:rPr lang="en-US" sz="2000" b="1" dirty="0">
                <a:solidFill>
                  <a:srgbClr val="FF0066"/>
                </a:solidFill>
                <a:latin typeface="Monotype Corsiva" charset="0"/>
              </a:rPr>
              <a:t>Jae</a:t>
            </a:r>
            <a:r>
              <a:rPr lang="en-US" sz="2000" dirty="0">
                <a:solidFill>
                  <a:schemeClr val="accent2"/>
                </a:solidFill>
                <a:latin typeface="Monotype Corsiva" charset="0"/>
              </a:rPr>
              <a:t>hoon </a:t>
            </a:r>
            <a:r>
              <a:rPr lang="en-US" sz="2000" b="1" dirty="0">
                <a:solidFill>
                  <a:srgbClr val="FF0066"/>
                </a:solidFill>
                <a:latin typeface="Monotype Corsiva" charset="0"/>
              </a:rPr>
              <a:t>Yu</a:t>
            </a:r>
          </a:p>
          <a:p>
            <a:pPr algn="ctr"/>
            <a:r>
              <a:rPr lang="en-US" sz="2000" dirty="0">
                <a:solidFill>
                  <a:schemeClr val="accent2"/>
                </a:solidFill>
                <a:latin typeface="Monotype Corsiva" charset="0"/>
              </a:rPr>
              <a:t>Department of Physics</a:t>
            </a:r>
          </a:p>
          <a:p>
            <a:pPr algn="ctr"/>
            <a:r>
              <a:rPr lang="en-US" sz="2000" dirty="0">
                <a:solidFill>
                  <a:schemeClr val="accent2"/>
                </a:solidFill>
                <a:latin typeface="Monotype Corsiva" charset="0"/>
              </a:rPr>
              <a:t>University of Texas at Arlington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1A022537-CA27-4895-B594-3EC8D1480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201" y="2026357"/>
            <a:ext cx="644759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Monotype Corsiva" charset="0"/>
              </a:rPr>
              <a:t>The African School of Fundamental Physics 2022</a:t>
            </a:r>
          </a:p>
          <a:p>
            <a:pPr algn="ctr"/>
            <a:r>
              <a:rPr lang="en-US" dirty="0">
                <a:solidFill>
                  <a:srgbClr val="CC00CC"/>
                </a:solidFill>
                <a:latin typeface="Monotype Corsiva" charset="0"/>
              </a:rPr>
              <a:t>Nelson Mandela University, </a:t>
            </a:r>
            <a:r>
              <a:rPr lang="en-US" dirty="0" err="1">
                <a:solidFill>
                  <a:srgbClr val="CC00CC"/>
                </a:solidFill>
                <a:latin typeface="Monotype Corsiva" charset="0"/>
              </a:rPr>
              <a:t>Gqeberha</a:t>
            </a:r>
            <a:r>
              <a:rPr lang="en-US" dirty="0">
                <a:solidFill>
                  <a:srgbClr val="CC00CC"/>
                </a:solidFill>
                <a:latin typeface="Monotype Corsiva" charset="0"/>
              </a:rPr>
              <a:t>, SA</a:t>
            </a:r>
          </a:p>
          <a:p>
            <a:pPr algn="ctr"/>
            <a:r>
              <a:rPr lang="en-US" dirty="0">
                <a:solidFill>
                  <a:srgbClr val="660066"/>
                </a:solidFill>
                <a:latin typeface="Monotype Corsiva" charset="0"/>
              </a:rPr>
              <a:t>December 7,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5319D458-B2C7-AB50-249F-F130D7C578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8725" y="66800"/>
            <a:ext cx="7637463" cy="1143000"/>
          </a:xfrm>
        </p:spPr>
        <p:txBody>
          <a:bodyPr/>
          <a:lstStyle/>
          <a:p>
            <a:r>
              <a:rPr lang="en-US" altLang="en-US" dirty="0"/>
              <a:t>Option 3: Use a </a:t>
            </a:r>
            <a:r>
              <a:rPr lang="ja-JP" altLang="en-US"/>
              <a:t>“</a:t>
            </a:r>
            <a:r>
              <a:rPr lang="en-US" altLang="ja-JP" dirty="0"/>
              <a:t>supercomputer</a:t>
            </a:r>
            <a:r>
              <a:rPr lang="ja-JP" altLang="en-US"/>
              <a:t>”</a:t>
            </a:r>
            <a:br>
              <a:rPr lang="en-US" altLang="ja-JP" dirty="0"/>
            </a:br>
            <a:r>
              <a:rPr lang="en-US" altLang="ja-JP" dirty="0"/>
              <a:t>aka High Performance Computing(HPC)</a:t>
            </a:r>
            <a:endParaRPr lang="en-US" altLang="en-US" dirty="0"/>
          </a:p>
        </p:txBody>
      </p:sp>
      <p:sp>
        <p:nvSpPr>
          <p:cNvPr id="25602" name="Content Placeholder 2">
            <a:extLst>
              <a:ext uri="{FF2B5EF4-FFF2-40B4-BE49-F238E27FC236}">
                <a16:creationId xmlns:a16="http://schemas.microsoft.com/office/drawing/2014/main" id="{45FD712C-E456-1143-B84F-1B3A2A7DD0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47663" y="1202875"/>
            <a:ext cx="8650287" cy="4686300"/>
          </a:xfrm>
        </p:spPr>
        <p:txBody>
          <a:bodyPr/>
          <a:lstStyle/>
          <a:p>
            <a:r>
              <a:rPr lang="ja-JP" altLang="en-US"/>
              <a:t>“</a:t>
            </a:r>
            <a:r>
              <a:rPr lang="en-US" altLang="ja-JP" dirty="0"/>
              <a:t>Clearly, I need the best, fastest computer to help me out</a:t>
            </a:r>
            <a:r>
              <a:rPr lang="ja-JP" altLang="en-US"/>
              <a:t>”</a:t>
            </a:r>
            <a:endParaRPr lang="en-US" altLang="ja-JP" dirty="0"/>
          </a:p>
          <a:p>
            <a:r>
              <a:rPr lang="en-US" altLang="en-US" dirty="0"/>
              <a:t>Maybe you do…</a:t>
            </a:r>
          </a:p>
          <a:p>
            <a:pPr lvl="1"/>
            <a:r>
              <a:rPr lang="en-US" altLang="en-US" dirty="0"/>
              <a:t>Do you have a highly parallel program?</a:t>
            </a:r>
          </a:p>
          <a:p>
            <a:pPr lvl="2"/>
            <a:r>
              <a:rPr lang="en-US" altLang="en-US" dirty="0"/>
              <a:t>i.e. individual modules must communicate</a:t>
            </a:r>
          </a:p>
          <a:p>
            <a:pPr lvl="1"/>
            <a:r>
              <a:rPr lang="en-US" altLang="en-US" dirty="0"/>
              <a:t>Do you require the fastest network/ disk/ memory?</a:t>
            </a:r>
          </a:p>
          <a:p>
            <a:r>
              <a:rPr lang="en-US" altLang="en-US" dirty="0"/>
              <a:t>Are you willing to:</a:t>
            </a:r>
          </a:p>
          <a:p>
            <a:pPr lvl="1"/>
            <a:r>
              <a:rPr lang="en-US" altLang="en-US" dirty="0"/>
              <a:t>Port your code to a special environment?</a:t>
            </a:r>
          </a:p>
          <a:p>
            <a:pPr lvl="1"/>
            <a:r>
              <a:rPr lang="en-US" altLang="en-US" dirty="0"/>
              <a:t>Request and wait for an allocation?</a:t>
            </a: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54555D5C-2A04-541D-8E25-748646F31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9FCCB12-FAA3-0B4B-A08B-C574EA14C3DB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5604" name="Picture 4" descr="Screen Shot 2014-06-24 at 2.10.18 PM.png">
            <a:extLst>
              <a:ext uri="{FF2B5EF4-FFF2-40B4-BE49-F238E27FC236}">
                <a16:creationId xmlns:a16="http://schemas.microsoft.com/office/drawing/2014/main" id="{4DE14C36-7D3F-F2EA-B9DD-7A66D917E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8182E9F1-FE1F-977E-5AFD-252658F82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8725" y="43050"/>
            <a:ext cx="6946900" cy="1143000"/>
          </a:xfrm>
        </p:spPr>
        <p:txBody>
          <a:bodyPr/>
          <a:lstStyle/>
          <a:p>
            <a:r>
              <a:rPr lang="en-US" altLang="en-US" sz="3600" dirty="0"/>
              <a:t>Option 4: Use lots of </a:t>
            </a:r>
            <a:br>
              <a:rPr lang="en-US" altLang="en-US" sz="3600" dirty="0"/>
            </a:br>
            <a:r>
              <a:rPr lang="en-US" altLang="en-US" sz="3600" dirty="0"/>
              <a:t>commodity computers</a:t>
            </a:r>
          </a:p>
        </p:txBody>
      </p:sp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id="{00951CAA-EDD3-2322-B849-32FE95E58C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24392" y="1286000"/>
            <a:ext cx="7917708" cy="5280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000" dirty="0"/>
              <a:t>Instead of the fastest computer, lots of individual computers</a:t>
            </a:r>
          </a:p>
          <a:p>
            <a:pPr>
              <a:lnSpc>
                <a:spcPct val="90000"/>
              </a:lnSpc>
            </a:pPr>
            <a:r>
              <a:rPr lang="en-US" altLang="en-US" sz="3000" dirty="0"/>
              <a:t>May not be fastest network/disk/memory, but you have a lot of them</a:t>
            </a:r>
          </a:p>
          <a:p>
            <a:pPr>
              <a:lnSpc>
                <a:spcPct val="90000"/>
              </a:lnSpc>
            </a:pPr>
            <a:r>
              <a:rPr lang="en-US" altLang="en-US" sz="3000" dirty="0"/>
              <a:t>Job can be broken down into separate, independent pieces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If I give you more computers, you run more jobs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You care more about </a:t>
            </a:r>
            <a:r>
              <a:rPr lang="en-US" altLang="en-US" sz="2600" b="1" u="sng" dirty="0">
                <a:solidFill>
                  <a:srgbClr val="FF0000"/>
                </a:solidFill>
              </a:rPr>
              <a:t>total quantity </a:t>
            </a:r>
            <a:r>
              <a:rPr lang="en-US" altLang="en-US" sz="2600" dirty="0"/>
              <a:t>of results than instantaneous speed of computation</a:t>
            </a:r>
          </a:p>
          <a:p>
            <a:pPr>
              <a:lnSpc>
                <a:spcPct val="90000"/>
              </a:lnSpc>
            </a:pPr>
            <a:r>
              <a:rPr lang="en-US" altLang="en-US" sz="3000" dirty="0"/>
              <a:t>This is </a:t>
            </a:r>
            <a:r>
              <a:rPr lang="en-US" altLang="en-US" sz="3000" b="1" dirty="0">
                <a:solidFill>
                  <a:srgbClr val="FF0000"/>
                </a:solidFill>
              </a:rPr>
              <a:t>high-throughput computing (HTC)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8CC73842-CEB9-E21F-21C0-AAEED5573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B29714A-A598-D043-BFA3-23835E3487E1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6628" name="Picture 4" descr="Screen Shot 2014-06-24 at 2.10.18 PM.png">
            <a:extLst>
              <a:ext uri="{FF2B5EF4-FFF2-40B4-BE49-F238E27FC236}">
                <a16:creationId xmlns:a16="http://schemas.microsoft.com/office/drawing/2014/main" id="{45E9BBAD-8EB6-3B44-BAA8-B1E2B558A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>
            <a:extLst>
              <a:ext uri="{FF2B5EF4-FFF2-40B4-BE49-F238E27FC236}">
                <a16:creationId xmlns:a16="http://schemas.microsoft.com/office/drawing/2014/main" id="{3A5C1D1F-B833-C813-5FDB-CE1D111EE6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18F3D48D-870E-BA89-F830-3A3C195E36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8725" y="114300"/>
            <a:ext cx="6350000" cy="1143000"/>
          </a:xfrm>
        </p:spPr>
        <p:txBody>
          <a:bodyPr/>
          <a:lstStyle/>
          <a:p>
            <a:r>
              <a:rPr lang="en-US" altLang="en-US"/>
              <a:t>Option 5: Buy (or Borrow) some computing from a Cloud Provider</a:t>
            </a:r>
          </a:p>
        </p:txBody>
      </p:sp>
      <p:sp>
        <p:nvSpPr>
          <p:cNvPr id="27650" name="Content Placeholder 2">
            <a:extLst>
              <a:ext uri="{FF2B5EF4-FFF2-40B4-BE49-F238E27FC236}">
                <a16:creationId xmlns:a16="http://schemas.microsoft.com/office/drawing/2014/main" id="{78C06CBF-53CE-A657-6820-6BBE77DAB0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4700" y="1333500"/>
            <a:ext cx="7772400" cy="5280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600" dirty="0"/>
              <a:t>Unlimited resources (</a:t>
            </a:r>
            <a:r>
              <a:rPr lang="en-US" altLang="en-US" sz="3600" dirty="0">
                <a:solidFill>
                  <a:srgbClr val="FF0000"/>
                </a:solidFill>
              </a:rPr>
              <a:t>if you can afford them</a:t>
            </a:r>
            <a:r>
              <a:rPr lang="en-US" altLang="en-US" sz="3600" dirty="0"/>
              <a:t>)</a:t>
            </a:r>
          </a:p>
          <a:p>
            <a:pPr>
              <a:lnSpc>
                <a:spcPct val="90000"/>
              </a:lnSpc>
            </a:pPr>
            <a:r>
              <a:rPr lang="en-US" altLang="en-US" sz="3600" dirty="0"/>
              <a:t>Full administrative access to OS of the resources you ‘buy’</a:t>
            </a:r>
          </a:p>
          <a:p>
            <a:pPr>
              <a:lnSpc>
                <a:spcPct val="90000"/>
              </a:lnSpc>
            </a:pPr>
            <a:r>
              <a:rPr lang="en-US" altLang="en-US" sz="3600" dirty="0"/>
              <a:t>Specialized VM images reducing effort in porting</a:t>
            </a:r>
          </a:p>
          <a:p>
            <a:pPr>
              <a:lnSpc>
                <a:spcPct val="90000"/>
              </a:lnSpc>
            </a:pPr>
            <a:r>
              <a:rPr lang="en-US" altLang="en-US" sz="3600" dirty="0" err="1"/>
              <a:t>XaaS</a:t>
            </a:r>
            <a:r>
              <a:rPr lang="en-US" altLang="en-US" sz="3600" dirty="0"/>
              <a:t> Business Model </a:t>
            </a:r>
          </a:p>
          <a:p>
            <a:pPr>
              <a:lnSpc>
                <a:spcPct val="90000"/>
              </a:lnSpc>
            </a:pPr>
            <a:endParaRPr lang="en-US" altLang="en-US" sz="3600" dirty="0"/>
          </a:p>
          <a:p>
            <a:pPr>
              <a:lnSpc>
                <a:spcPct val="90000"/>
              </a:lnSpc>
            </a:pPr>
            <a:endParaRPr lang="en-US" altLang="en-US" sz="3600" dirty="0"/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04A0B76C-4429-A300-EAE1-B491F49BBE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9176BD2-B96A-BE45-8E58-CA609E45FFE4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7652" name="Picture 4" descr="Screen Shot 2014-06-24 at 2.10.18 PM.png">
            <a:extLst>
              <a:ext uri="{FF2B5EF4-FFF2-40B4-BE49-F238E27FC236}">
                <a16:creationId xmlns:a16="http://schemas.microsoft.com/office/drawing/2014/main" id="{54333B40-44DA-5F26-C8F0-A317F5532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>
            <a:extLst>
              <a:ext uri="{FF2B5EF4-FFF2-40B4-BE49-F238E27FC236}">
                <a16:creationId xmlns:a16="http://schemas.microsoft.com/office/drawing/2014/main" id="{BDDE73B5-96A4-B2F6-9B61-D87CBD36A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107950"/>
            <a:ext cx="13636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6B745C83-EFF7-0AB2-EA9D-786F007368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These are All Valid Options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E76745C4-4DB7-209A-CDD8-F8DD614877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8758" y="1263650"/>
            <a:ext cx="8466942" cy="4686300"/>
          </a:xfrm>
        </p:spPr>
        <p:txBody>
          <a:bodyPr/>
          <a:lstStyle/>
          <a:p>
            <a:r>
              <a:rPr lang="en-US" altLang="en-US" sz="2800" dirty="0"/>
              <a:t>Remember the problem you have one month to publish results for your conference</a:t>
            </a:r>
          </a:p>
          <a:p>
            <a:pPr lvl="1"/>
            <a:r>
              <a:rPr lang="en-US" altLang="en-US" sz="2400" dirty="0"/>
              <a:t>Option 1: You </a:t>
            </a:r>
            <a:r>
              <a:rPr lang="en-US" altLang="en-US" sz="2400" dirty="0">
                <a:solidFill>
                  <a:srgbClr val="FF0000"/>
                </a:solidFill>
              </a:rPr>
              <a:t>WILL miss </a:t>
            </a:r>
            <a:r>
              <a:rPr lang="en-US" altLang="en-US" sz="2400" dirty="0"/>
              <a:t>your deadline</a:t>
            </a:r>
          </a:p>
          <a:p>
            <a:pPr lvl="1"/>
            <a:r>
              <a:rPr lang="en-US" altLang="en-US" sz="2400" dirty="0"/>
              <a:t>Option 2: You </a:t>
            </a:r>
            <a:r>
              <a:rPr lang="en-US" altLang="en-US" sz="2400" dirty="0">
                <a:solidFill>
                  <a:srgbClr val="FF0000"/>
                </a:solidFill>
              </a:rPr>
              <a:t>might miss </a:t>
            </a:r>
            <a:r>
              <a:rPr lang="en-US" altLang="en-US" sz="2400" dirty="0"/>
              <a:t>your deadline – But if your lucky you’ll make it (or if you know the admin)</a:t>
            </a:r>
          </a:p>
          <a:p>
            <a:pPr lvl="1"/>
            <a:r>
              <a:rPr lang="en-US" altLang="en-US" sz="2400" dirty="0"/>
              <a:t>Option 3: If you have </a:t>
            </a:r>
            <a:r>
              <a:rPr lang="en-US" altLang="en-US" sz="2400" dirty="0">
                <a:solidFill>
                  <a:srgbClr val="FF0000"/>
                </a:solidFill>
              </a:rPr>
              <a:t>parallelized code </a:t>
            </a:r>
            <a:r>
              <a:rPr lang="en-US" altLang="en-US" sz="2400" dirty="0"/>
              <a:t>and can get an allocation you </a:t>
            </a:r>
            <a:r>
              <a:rPr lang="en-US" altLang="en-US" sz="2400" dirty="0">
                <a:solidFill>
                  <a:srgbClr val="FF0000"/>
                </a:solidFill>
              </a:rPr>
              <a:t>have a good chance</a:t>
            </a:r>
          </a:p>
          <a:p>
            <a:pPr lvl="1"/>
            <a:r>
              <a:rPr lang="en-US" altLang="en-US" sz="2400" dirty="0"/>
              <a:t>Option 4: If you can </a:t>
            </a:r>
            <a:r>
              <a:rPr lang="en-US" altLang="en-US" sz="2400" dirty="0">
                <a:solidFill>
                  <a:srgbClr val="FF0000"/>
                </a:solidFill>
              </a:rPr>
              <a:t>serialize your work-flow </a:t>
            </a:r>
            <a:r>
              <a:rPr lang="en-US" altLang="en-US" sz="2400" dirty="0"/>
              <a:t>you </a:t>
            </a:r>
            <a:r>
              <a:rPr lang="en-US" altLang="en-US" sz="2400" dirty="0">
                <a:solidFill>
                  <a:srgbClr val="FF0000"/>
                </a:solidFill>
              </a:rPr>
              <a:t>have a good chance</a:t>
            </a:r>
          </a:p>
          <a:p>
            <a:pPr lvl="1"/>
            <a:r>
              <a:rPr lang="en-US" altLang="en-US" sz="2400" dirty="0"/>
              <a:t>Option 5: You can meet your deadline for a price. Though some efforts are underway to enable academic clouds</a:t>
            </a:r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CACC0361-F2BB-4050-5E10-4493CD99FE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5BD9B4-4EE5-D84D-8D76-D2D353956C4B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8676" name="Picture 4" descr="Screen Shot 2014-06-24 at 2.10.18 PM.png">
            <a:extLst>
              <a:ext uri="{FF2B5EF4-FFF2-40B4-BE49-F238E27FC236}">
                <a16:creationId xmlns:a16="http://schemas.microsoft.com/office/drawing/2014/main" id="{E16757DE-9669-F395-9A64-017692975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>
            <a:extLst>
              <a:ext uri="{FF2B5EF4-FFF2-40B4-BE49-F238E27FC236}">
                <a16:creationId xmlns:a16="http://schemas.microsoft.com/office/drawing/2014/main" id="{08A760DE-BE66-1CA3-88F9-13A9670DE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206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095F7FC9-60F5-C577-0B21-085CF36526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Computing Infrastructures</a:t>
            </a:r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id="{3BE0999A-D420-962C-3105-35ECB1DE19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4700" y="1202875"/>
            <a:ext cx="7772400" cy="4686300"/>
          </a:xfrm>
        </p:spPr>
        <p:txBody>
          <a:bodyPr/>
          <a:lstStyle/>
          <a:p>
            <a:r>
              <a:rPr lang="en-US" altLang="en-US" sz="3100" dirty="0"/>
              <a:t>Local Laptop/Desktop – Short jobs with small data</a:t>
            </a:r>
          </a:p>
          <a:p>
            <a:r>
              <a:rPr lang="en-US" altLang="en-US" sz="3100" dirty="0"/>
              <a:t>Local Cluster – Larger jobs and larger data but subject to availability</a:t>
            </a:r>
          </a:p>
          <a:p>
            <a:r>
              <a:rPr lang="en-US" altLang="en-US" sz="3100" dirty="0"/>
              <a:t>HPC – Prime performance with parallelized code </a:t>
            </a:r>
          </a:p>
          <a:p>
            <a:r>
              <a:rPr lang="en-US" altLang="en-US" sz="3100" dirty="0"/>
              <a:t>HTC – Sustained computing over a long period for serialized workflow</a:t>
            </a:r>
          </a:p>
          <a:p>
            <a:r>
              <a:rPr lang="en-US" altLang="en-US" sz="3100" dirty="0"/>
              <a:t>Cloud – Need deeper permission on an OS and have deeper pockets</a:t>
            </a: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448C9682-EE17-F9EC-6900-D3A0197083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2145A8A-8357-0944-9FD2-F356DF7613DB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9700" name="Picture 4" descr="Screen Shot 2014-06-24 at 2.10.18 PM.png">
            <a:extLst>
              <a:ext uri="{FF2B5EF4-FFF2-40B4-BE49-F238E27FC236}">
                <a16:creationId xmlns:a16="http://schemas.microsoft.com/office/drawing/2014/main" id="{CB110BE4-0A39-6A96-3686-65953EE4A1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>
            <a:extLst>
              <a:ext uri="{FF2B5EF4-FFF2-40B4-BE49-F238E27FC236}">
                <a16:creationId xmlns:a16="http://schemas.microsoft.com/office/drawing/2014/main" id="{E8EF7B78-78D9-3A3C-5E1E-612E44C3A1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59722A-E75A-CBD3-EAD5-0948820797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3150" y="114300"/>
            <a:ext cx="6588125" cy="1143000"/>
          </a:xfrm>
        </p:spPr>
        <p:txBody>
          <a:bodyPr/>
          <a:lstStyle/>
          <a:p>
            <a:r>
              <a:rPr lang="en-US" altLang="en-US"/>
              <a:t>Why focus on high-throughput computing? (HTC)</a:t>
            </a:r>
          </a:p>
        </p:txBody>
      </p:sp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id="{044BA9AC-ADE5-A33F-5F30-18AF891856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 approach to distributed computing that focuses on long-term throughput, not instantaneous computing power</a:t>
            </a:r>
          </a:p>
          <a:p>
            <a:pPr lvl="1"/>
            <a:r>
              <a:rPr lang="en-US" altLang="en-US" dirty="0"/>
              <a:t>We don</a:t>
            </a:r>
            <a:r>
              <a:rPr lang="ja-JP" altLang="en-US"/>
              <a:t>’</a:t>
            </a:r>
            <a:r>
              <a:rPr lang="en-US" altLang="ja-JP" dirty="0"/>
              <a:t>t care about operations per second</a:t>
            </a:r>
          </a:p>
          <a:p>
            <a:pPr lvl="1"/>
            <a:r>
              <a:rPr lang="en-US" altLang="en-US" dirty="0"/>
              <a:t>We care about operations per year</a:t>
            </a:r>
          </a:p>
          <a:p>
            <a:r>
              <a:rPr lang="en-US" altLang="en-US" dirty="0"/>
              <a:t>Implications:</a:t>
            </a:r>
          </a:p>
          <a:p>
            <a:pPr lvl="1"/>
            <a:r>
              <a:rPr lang="en-US" altLang="en-US" dirty="0"/>
              <a:t>Focus on reliability</a:t>
            </a:r>
          </a:p>
          <a:p>
            <a:pPr lvl="1"/>
            <a:r>
              <a:rPr lang="en-US" altLang="en-US" dirty="0"/>
              <a:t>Use all available resources</a:t>
            </a:r>
          </a:p>
          <a:p>
            <a:pPr lvl="2"/>
            <a:r>
              <a:rPr lang="en-US" altLang="en-US" dirty="0"/>
              <a:t>Any Linux based machine can participate</a:t>
            </a: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0A8B40A0-6056-E7CC-36E4-A5CB0DD17E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58AE242-B6F5-DE41-B999-C5BD41C525C6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0724" name="Picture 4" descr="Screen Shot 2014-06-24 at 2.10.18 PM.png">
            <a:extLst>
              <a:ext uri="{FF2B5EF4-FFF2-40B4-BE49-F238E27FC236}">
                <a16:creationId xmlns:a16="http://schemas.microsoft.com/office/drawing/2014/main" id="{8C12989B-4E5F-A6FE-15F3-DD2D1D1B0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>
            <a:extLst>
              <a:ext uri="{FF2B5EF4-FFF2-40B4-BE49-F238E27FC236}">
                <a16:creationId xmlns:a16="http://schemas.microsoft.com/office/drawing/2014/main" id="{3CE9E637-F732-F654-6435-BB3BB4BBB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966F8461-4FF0-CC3E-C482-53500C3DB9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dirty="0"/>
              <a:t>Think about a race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A2240B52-C69B-15F6-AC42-61CE581E81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4700" y="1223963"/>
            <a:ext cx="7772400" cy="4686300"/>
          </a:xfrm>
        </p:spPr>
        <p:txBody>
          <a:bodyPr/>
          <a:lstStyle/>
          <a:p>
            <a:r>
              <a:rPr lang="en-US" altLang="en-US" dirty="0"/>
              <a:t>Assume you can run a 2-minute km</a:t>
            </a:r>
          </a:p>
          <a:p>
            <a:r>
              <a:rPr lang="en-US" altLang="en-US" dirty="0"/>
              <a:t>Does that mean you can run a 80 minute marathon? </a:t>
            </a:r>
          </a:p>
          <a:p>
            <a:r>
              <a:rPr lang="en-US" altLang="en-US" dirty="0"/>
              <a:t>The challenges in </a:t>
            </a:r>
            <a:r>
              <a:rPr lang="en-US" altLang="en-US" dirty="0">
                <a:solidFill>
                  <a:srgbClr val="FF0000"/>
                </a:solidFill>
              </a:rPr>
              <a:t>sustained computation</a:t>
            </a:r>
            <a:r>
              <a:rPr lang="en-US" altLang="en-US" dirty="0"/>
              <a:t> are different than </a:t>
            </a:r>
            <a:r>
              <a:rPr lang="en-US" alt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achieving peak in computation speed</a:t>
            </a:r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9EA74441-93F4-0259-28EA-EAEDD3BE72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42F349C-35F9-5B48-BACB-95794CA5B3B9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1748" name="Picture 4">
            <a:extLst>
              <a:ext uri="{FF2B5EF4-FFF2-40B4-BE49-F238E27FC236}">
                <a16:creationId xmlns:a16="http://schemas.microsoft.com/office/drawing/2014/main" id="{091B9041-FF0F-0DCB-ECAF-AA7724A56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213" y="5022850"/>
            <a:ext cx="2768600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 descr="Screen Shot 2014-06-24 at 2.10.18 PM.png">
            <a:extLst>
              <a:ext uri="{FF2B5EF4-FFF2-40B4-BE49-F238E27FC236}">
                <a16:creationId xmlns:a16="http://schemas.microsoft.com/office/drawing/2014/main" id="{DB86098C-5C5B-6C5C-D8C3-E02E53FD96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>
            <a:extLst>
              <a:ext uri="{FF2B5EF4-FFF2-40B4-BE49-F238E27FC236}">
                <a16:creationId xmlns:a16="http://schemas.microsoft.com/office/drawing/2014/main" id="{5ABB2EC5-2A5E-B796-B2B3-8C8F9C3746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2C867E1D-9818-DF5E-6E00-F49075B461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72466" y="90550"/>
            <a:ext cx="6946900" cy="1143000"/>
          </a:xfrm>
        </p:spPr>
        <p:txBody>
          <a:bodyPr/>
          <a:lstStyle/>
          <a:p>
            <a:r>
              <a:rPr lang="en-US" altLang="en-US" sz="3600"/>
              <a:t>An example problem: BLAST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E296F62E-D590-9F45-66FA-2224F3FEB1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78444" y="1321468"/>
            <a:ext cx="7950200" cy="4991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000" dirty="0"/>
              <a:t>A scientist has: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Question: Does a protein sequence occur in other organisms?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Data: lots of protein sequences from various organisms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Parameters: how to search the database.</a:t>
            </a:r>
            <a:endParaRPr lang="en-US" altLang="en-US" sz="2600" i="1" dirty="0"/>
          </a:p>
          <a:p>
            <a:pPr>
              <a:lnSpc>
                <a:spcPct val="90000"/>
              </a:lnSpc>
            </a:pPr>
            <a:r>
              <a:rPr lang="en-US" altLang="en-US" sz="3000" dirty="0"/>
              <a:t>More throughput means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More protein sequences queried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Larger/more protein data bases examined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/>
              <a:t>More parameter variation</a:t>
            </a:r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8B938602-CF38-A65B-FD61-DF6D31975E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376F87-F54C-F340-9FCA-2E8371B86D28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2772" name="Picture 4" descr="Screen Shot 2014-06-24 at 2.10.18 PM.png">
            <a:extLst>
              <a:ext uri="{FF2B5EF4-FFF2-40B4-BE49-F238E27FC236}">
                <a16:creationId xmlns:a16="http://schemas.microsoft.com/office/drawing/2014/main" id="{EF83E4B9-E47C-8DA0-4FF0-4CB55B81B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>
            <a:extLst>
              <a:ext uri="{FF2B5EF4-FFF2-40B4-BE49-F238E27FC236}">
                <a16:creationId xmlns:a16="http://schemas.microsoft.com/office/drawing/2014/main" id="{FA11B263-B5D5-981F-8567-B55763DA90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7F4FBD3E-6A67-B4DF-0187-7C4CCF3A29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Why is HTC hard?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9695F99D-ACEF-53F6-0B52-FFDFD1B8F6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32508" y="1155371"/>
            <a:ext cx="8466942" cy="4927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/>
              <a:t>The HTC system has to </a:t>
            </a:r>
            <a:r>
              <a:rPr lang="en-US" altLang="en-US" sz="2400" dirty="0">
                <a:solidFill>
                  <a:srgbClr val="FF0000"/>
                </a:solidFill>
              </a:rPr>
              <a:t>keep track </a:t>
            </a:r>
            <a:r>
              <a:rPr lang="en-US" altLang="en-US" sz="2400" dirty="0"/>
              <a:t>of: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Individual tasks  (a.k.a. jobs) &amp; their inputs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Computers that are available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The system has to </a:t>
            </a:r>
            <a:r>
              <a:rPr lang="en-US" altLang="en-US" sz="2400" dirty="0">
                <a:solidFill>
                  <a:srgbClr val="FF0000"/>
                </a:solidFill>
              </a:rPr>
              <a:t>recover from failures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There will be failures! Distributed computers means more chances for failures.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You have to </a:t>
            </a:r>
            <a:r>
              <a:rPr lang="en-US" altLang="en-US" sz="2400" dirty="0">
                <a:solidFill>
                  <a:srgbClr val="FF0000"/>
                </a:solidFill>
              </a:rPr>
              <a:t>share computers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Sharing can be </a:t>
            </a:r>
            <a:r>
              <a:rPr lang="en-US" altLang="en-US" sz="1800" dirty="0">
                <a:solidFill>
                  <a:srgbClr val="FF0000"/>
                </a:solidFill>
              </a:rPr>
              <a:t>within</a:t>
            </a:r>
            <a:r>
              <a:rPr lang="en-US" altLang="en-US" sz="1800" dirty="0"/>
              <a:t> an organization, or </a:t>
            </a:r>
            <a:r>
              <a:rPr lang="en-US" altLang="en-US" sz="1800" dirty="0">
                <a:solidFill>
                  <a:srgbClr val="FF0000"/>
                </a:solidFill>
              </a:rPr>
              <a:t>between</a:t>
            </a:r>
            <a:r>
              <a:rPr lang="en-US" altLang="en-US" sz="1800" dirty="0"/>
              <a:t> orgs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So you have to worry about </a:t>
            </a:r>
            <a:r>
              <a:rPr lang="en-US" altLang="en-US" sz="1800" dirty="0">
                <a:solidFill>
                  <a:srgbClr val="FF0000"/>
                </a:solidFill>
              </a:rPr>
              <a:t>security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And you have to worry about policies on how you share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If you use a lot of computers, you have to handle variety: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Different kinds of computers (arch, OS, speed, etc..)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Different kinds of storage (access methodology, size, speed, </a:t>
            </a:r>
            <a:r>
              <a:rPr lang="en-US" altLang="en-US" sz="2400" dirty="0" err="1"/>
              <a:t>etc</a:t>
            </a:r>
            <a:r>
              <a:rPr lang="en-US" altLang="en-US" sz="2400" dirty="0"/>
              <a:t>…)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Different networks interacting (network problems are hard to debug!)</a:t>
            </a:r>
          </a:p>
        </p:txBody>
      </p:sp>
      <p:sp>
        <p:nvSpPr>
          <p:cNvPr id="33795" name="Slide Number Placeholder 3">
            <a:extLst>
              <a:ext uri="{FF2B5EF4-FFF2-40B4-BE49-F238E27FC236}">
                <a16:creationId xmlns:a16="http://schemas.microsoft.com/office/drawing/2014/main" id="{FA79A2FE-BDC3-1745-747F-61CC27A928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58A053C-57C6-D548-AF54-E09F9D7D7AD0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3796" name="Picture 4" descr="Screen Shot 2014-06-24 at 2.10.18 PM.png">
            <a:extLst>
              <a:ext uri="{FF2B5EF4-FFF2-40B4-BE49-F238E27FC236}">
                <a16:creationId xmlns:a16="http://schemas.microsoft.com/office/drawing/2014/main" id="{418C0A06-85AE-301E-FC84-E3401248F6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5">
            <a:extLst>
              <a:ext uri="{FF2B5EF4-FFF2-40B4-BE49-F238E27FC236}">
                <a16:creationId xmlns:a16="http://schemas.microsoft.com/office/drawing/2014/main" id="{6AE1A238-B691-A07D-4005-DB54EAAFD9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7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1DE94D21-D514-CE15-EDBD-33460E001F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Let’</a:t>
            </a:r>
            <a:r>
              <a:rPr lang="en-US" altLang="ja-JP" dirty="0"/>
              <a:t>s take one step at a time</a:t>
            </a:r>
            <a:endParaRPr lang="en-US" altLang="en-US" dirty="0"/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id="{01F63CF3-20CC-DFFE-AAB6-61553C830A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149600" y="1333500"/>
            <a:ext cx="5994400" cy="4686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500" dirty="0"/>
              <a:t>Can you run one job on one computer?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Can you run one job on another computer?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Can you run 10 jobs on a set of computers?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Can you run a multiple job workflow?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How do we put this all together?</a:t>
            </a:r>
          </a:p>
          <a:p>
            <a:pPr>
              <a:lnSpc>
                <a:spcPct val="80000"/>
              </a:lnSpc>
            </a:pPr>
            <a:endParaRPr lang="en-US" altLang="en-US" sz="2500" dirty="0"/>
          </a:p>
          <a:p>
            <a:pPr>
              <a:lnSpc>
                <a:spcPct val="80000"/>
              </a:lnSpc>
              <a:buFont typeface="Times" pitchFamily="2" charset="0"/>
              <a:buNone/>
            </a:pPr>
            <a:r>
              <a:rPr lang="en-US" altLang="en-US" sz="2500" dirty="0"/>
              <a:t>This is the path we’</a:t>
            </a:r>
            <a:r>
              <a:rPr lang="en-US" altLang="ja-JP" sz="2500" dirty="0"/>
              <a:t>ll take</a:t>
            </a:r>
            <a:endParaRPr lang="en-US" altLang="en-US" sz="2500" dirty="0"/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AF7FA57A-309A-125A-C070-AE3F86FCB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3E3DD09-71F1-1A41-A72B-0AEFB92A7AA2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387E2F-46AF-B13C-1B16-494A357D6A27}"/>
              </a:ext>
            </a:extLst>
          </p:cNvPr>
          <p:cNvSpPr txBox="1">
            <a:spLocks/>
          </p:cNvSpPr>
          <p:nvPr/>
        </p:nvSpPr>
        <p:spPr bwMode="auto">
          <a:xfrm>
            <a:off x="165100" y="1422400"/>
            <a:ext cx="116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r>
              <a:rPr kumimoji="1" lang="en-US" kern="0" dirty="0">
                <a:solidFill>
                  <a:schemeClr val="tx2"/>
                </a:solidFill>
                <a:latin typeface="+mn-lt"/>
                <a:ea typeface="+mn-ea"/>
              </a:rPr>
              <a:t>Small</a:t>
            </a: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r>
              <a:rPr kumimoji="1" lang="en-US" kern="0" dirty="0">
                <a:solidFill>
                  <a:schemeClr val="tx2"/>
                </a:solidFill>
                <a:latin typeface="+mn-lt"/>
                <a:ea typeface="+mn-ea"/>
              </a:rPr>
              <a:t>Large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1AA412D-9E68-32CA-97A8-8B541A71B76F}"/>
              </a:ext>
            </a:extLst>
          </p:cNvPr>
          <p:cNvSpPr txBox="1">
            <a:spLocks/>
          </p:cNvSpPr>
          <p:nvPr/>
        </p:nvSpPr>
        <p:spPr bwMode="auto">
          <a:xfrm>
            <a:off x="1168400" y="1422400"/>
            <a:ext cx="19050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r>
              <a:rPr kumimoji="1" lang="en-US" kern="0" dirty="0">
                <a:solidFill>
                  <a:schemeClr val="tx2"/>
                </a:solidFill>
                <a:latin typeface="+mn-lt"/>
                <a:ea typeface="+mn-ea"/>
              </a:rPr>
              <a:t>Local</a:t>
            </a: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endParaRPr kumimoji="1" lang="en-US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42900" indent="-342900" algn="ctr">
              <a:spcBef>
                <a:spcPct val="20000"/>
              </a:spcBef>
              <a:buClr>
                <a:srgbClr val="000080"/>
              </a:buClr>
              <a:defRPr/>
            </a:pPr>
            <a:r>
              <a:rPr kumimoji="1" lang="en-US" kern="0" dirty="0">
                <a:solidFill>
                  <a:schemeClr val="tx2"/>
                </a:solidFill>
                <a:latin typeface="+mn-lt"/>
                <a:ea typeface="+mn-ea"/>
              </a:rPr>
              <a:t>Distributed</a:t>
            </a:r>
          </a:p>
        </p:txBody>
      </p:sp>
      <p:cxnSp>
        <p:nvCxnSpPr>
          <p:cNvPr id="34822" name="Straight Arrow Connector 8">
            <a:extLst>
              <a:ext uri="{FF2B5EF4-FFF2-40B4-BE49-F238E27FC236}">
                <a16:creationId xmlns:a16="http://schemas.microsoft.com/office/drawing/2014/main" id="{D79A3FDC-9DB3-FF9C-7ED6-6AF419CCC7D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38150" y="3575050"/>
            <a:ext cx="3378200" cy="12700"/>
          </a:xfrm>
          <a:prstGeom prst="straightConnector1">
            <a:avLst/>
          </a:prstGeom>
          <a:noFill/>
          <a:ln w="101600">
            <a:solidFill>
              <a:srgbClr val="23005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823" name="Straight Arrow Connector 9">
            <a:extLst>
              <a:ext uri="{FF2B5EF4-FFF2-40B4-BE49-F238E27FC236}">
                <a16:creationId xmlns:a16="http://schemas.microsoft.com/office/drawing/2014/main" id="{8471C4D6-582B-3880-70EC-B74950E4DE5D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-908050" y="3575050"/>
            <a:ext cx="3378200" cy="12700"/>
          </a:xfrm>
          <a:prstGeom prst="straightConnector1">
            <a:avLst/>
          </a:prstGeom>
          <a:noFill/>
          <a:ln w="101600">
            <a:solidFill>
              <a:srgbClr val="23005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4824" name="Picture 8" descr="Screen Shot 2014-06-24 at 2.10.18 PM.png">
            <a:extLst>
              <a:ext uri="{FF2B5EF4-FFF2-40B4-BE49-F238E27FC236}">
                <a16:creationId xmlns:a16="http://schemas.microsoft.com/office/drawing/2014/main" id="{BDCF81DD-DEDF-FA6B-E456-623D60837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9">
            <a:extLst>
              <a:ext uri="{FF2B5EF4-FFF2-40B4-BE49-F238E27FC236}">
                <a16:creationId xmlns:a16="http://schemas.microsoft.com/office/drawing/2014/main" id="{9028BACF-7F76-2375-230B-817B423190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uiExpand="1" build="p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A3E3363E-CE71-ED97-081C-84D8618404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Follow Along at:</a:t>
            </a: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7C403467-DB6D-882E-734F-881ED8815C1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5262" y="2923451"/>
            <a:ext cx="8580438" cy="603890"/>
          </a:xfrm>
        </p:spPr>
        <p:txBody>
          <a:bodyPr/>
          <a:lstStyle/>
          <a:p>
            <a:pPr lvl="1">
              <a:buFont typeface="Symbol" pitchFamily="2" charset="2"/>
              <a:buNone/>
            </a:pPr>
            <a:r>
              <a:rPr lang="en-US" altLang="en-US" sz="2400" dirty="0">
                <a:solidFill>
                  <a:srgbClr val="99CC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https://osg-htc.org/</a:t>
            </a:r>
            <a:r>
              <a:rPr lang="en-US" altLang="en-US" sz="2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dosar</a:t>
            </a:r>
            <a:r>
              <a:rPr lang="en-US" altLang="en-US" sz="2400" dirty="0">
                <a:solidFill>
                  <a:srgbClr val="99CC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/ASP2022/ASP2022_Materials/</a:t>
            </a:r>
            <a:endParaRPr lang="en-US" altLang="en-US" sz="2400" dirty="0">
              <a:hlinkClick r:id="rId3"/>
            </a:endParaRP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27956279-B8A4-656F-4353-934B60EC93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CA43D87-81A6-A54F-BDAA-774A80AE7206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17412" name="Picture 1" descr="Screen Shot 2014-06-24 at 2.10.18 PM.png">
            <a:extLst>
              <a:ext uri="{FF2B5EF4-FFF2-40B4-BE49-F238E27FC236}">
                <a16:creationId xmlns:a16="http://schemas.microsoft.com/office/drawing/2014/main" id="{1FCB1D4C-1582-02F5-B893-901D501B95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>
            <a:extLst>
              <a:ext uri="{FF2B5EF4-FFF2-40B4-BE49-F238E27FC236}">
                <a16:creationId xmlns:a16="http://schemas.microsoft.com/office/drawing/2014/main" id="{3EC9A3D6-023B-7861-8D1E-8B8BD06125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7D91E88-599B-0E06-AFDB-EA45D94C8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797383"/>
            <a:ext cx="8580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rgbClr val="7030A0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rgbClr val="00B050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rgbClr val="FF0000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charset="2"/>
              <a:buChar char=""/>
              <a:defRPr kumimoji="1" sz="2000">
                <a:solidFill>
                  <a:schemeClr val="tx2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charset="2"/>
              <a:buChar char=""/>
              <a:defRPr kumimoji="1" sz="2000">
                <a:solidFill>
                  <a:schemeClr val="tx2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charset="2"/>
              <a:buChar char=""/>
              <a:defRPr kumimoji="1" sz="2000">
                <a:solidFill>
                  <a:schemeClr val="tx2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charset="2"/>
              <a:buChar char=""/>
              <a:defRPr kumimoji="1" sz="2000">
                <a:solidFill>
                  <a:schemeClr val="tx2"/>
                </a:solidFill>
                <a:latin typeface="+mn-lt"/>
                <a:ea typeface="+mn-ea"/>
              </a:defRPr>
            </a:lvl9pPr>
          </a:lstStyle>
          <a:p>
            <a:pPr lvl="1">
              <a:buFont typeface="Symbol" pitchFamily="2" charset="2"/>
              <a:buNone/>
            </a:pPr>
            <a:r>
              <a:rPr lang="en-US" altLang="en-US" sz="2000" kern="0" dirty="0">
                <a:solidFill>
                  <a:srgbClr val="2F5597"/>
                </a:solidFill>
              </a:rPr>
              <a:t>DOSAR: Distributed Organization for Scientific &amp; Academic Research</a:t>
            </a:r>
            <a:endParaRPr lang="en-US" altLang="en-US" sz="2000" kern="0" dirty="0">
              <a:hlinkClick r:id="rId3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31C65CE5-1198-A12F-BA5F-8A633321AC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/>
              <a:t>Discussion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77E99C04-7F47-54FE-DCEA-D1CFA457F2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For 5 minutes, talk to a neighbor: If you want to run a multi-job workflow in a distributed environment:</a:t>
            </a:r>
          </a:p>
          <a:p>
            <a:pPr marL="1371600" lvl="2" indent="-457200">
              <a:buFont typeface="Futura" panose="020B0602020204020303" pitchFamily="34" charset="-79"/>
              <a:buAutoNum type="arabicParenR"/>
            </a:pPr>
            <a:r>
              <a:rPr lang="en-US" altLang="en-US" dirty="0"/>
              <a:t>What do you (the user) need to provide so a single job can be run?</a:t>
            </a:r>
          </a:p>
          <a:p>
            <a:pPr marL="1371600" lvl="2" indent="-457200">
              <a:buFont typeface="Futura" panose="020B0602020204020303" pitchFamily="34" charset="-79"/>
              <a:buAutoNum type="arabicParenR"/>
            </a:pPr>
            <a:r>
              <a:rPr lang="en-US" altLang="en-US" dirty="0"/>
              <a:t>What does the system need to provide so your single job can be run? </a:t>
            </a:r>
          </a:p>
          <a:p>
            <a:pPr lvl="3"/>
            <a:r>
              <a:rPr lang="en-US" altLang="en-US" dirty="0"/>
              <a:t>Think of this as a set of processes: what needs to happen when the job is given? A </a:t>
            </a:r>
            <a:r>
              <a:rPr lang="ja-JP" altLang="en-US"/>
              <a:t>“</a:t>
            </a:r>
            <a:r>
              <a:rPr lang="en-US" altLang="ja-JP" dirty="0"/>
              <a:t>process</a:t>
            </a:r>
            <a:r>
              <a:rPr lang="ja-JP" altLang="en-US"/>
              <a:t>”</a:t>
            </a:r>
            <a:r>
              <a:rPr lang="en-US" altLang="ja-JP" dirty="0"/>
              <a:t> could be a computer process, or just an abstract task.</a:t>
            </a:r>
            <a:endParaRPr lang="en-US" altLang="en-US" dirty="0"/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A81A9528-BEE7-D8F7-9713-A3BDE63D7B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D667B6D-0A11-B345-AE32-1F082C8D4FD1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5844" name="macaque_pigeon.jpg" descr="/Users/roy/Documents/Pictures For Presentations/macaque_pigeon.jpg">
            <a:extLst>
              <a:ext uri="{FF2B5EF4-FFF2-40B4-BE49-F238E27FC236}">
                <a16:creationId xmlns:a16="http://schemas.microsoft.com/office/drawing/2014/main" id="{55DE8F70-A710-5D65-76B9-904A1448C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7938"/>
            <a:ext cx="2303463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>
            <a:extLst>
              <a:ext uri="{FF2B5EF4-FFF2-40B4-BE49-F238E27FC236}">
                <a16:creationId xmlns:a16="http://schemas.microsoft.com/office/drawing/2014/main" id="{E07EFE62-A299-F8C7-AB8D-1E0F287BAA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E5A2A7A6-11AD-CDEA-19DE-94A03A85B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What does the user provide? </a:t>
            </a:r>
            <a:endParaRPr lang="en-US" altLang="en-US"/>
          </a:p>
        </p:txBody>
      </p:sp>
      <p:sp>
        <p:nvSpPr>
          <p:cNvPr id="36866" name="Content Placeholder 2">
            <a:extLst>
              <a:ext uri="{FF2B5EF4-FFF2-40B4-BE49-F238E27FC236}">
                <a16:creationId xmlns:a16="http://schemas.microsoft.com/office/drawing/2014/main" id="{5C6ADADD-AB15-94E2-C257-73FD009AFA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30316" y="1333500"/>
            <a:ext cx="7950200" cy="51689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700" dirty="0"/>
              <a:t>A </a:t>
            </a:r>
            <a:r>
              <a:rPr lang="ja-JP" altLang="en-US" sz="2700"/>
              <a:t>“</a:t>
            </a:r>
            <a:r>
              <a:rPr lang="en-US" altLang="ja-JP" sz="2700" dirty="0"/>
              <a:t>headless job</a:t>
            </a:r>
            <a:r>
              <a:rPr lang="ja-JP" altLang="en-US" sz="2700"/>
              <a:t>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Not interactive/no GUI: how could you interact with 1000 simultaneous jobs?</a:t>
            </a:r>
          </a:p>
          <a:p>
            <a:pPr>
              <a:lnSpc>
                <a:spcPct val="80000"/>
              </a:lnSpc>
            </a:pPr>
            <a:r>
              <a:rPr lang="en-US" altLang="en-US" sz="2700" dirty="0"/>
              <a:t>A set of input files</a:t>
            </a:r>
          </a:p>
          <a:p>
            <a:pPr>
              <a:lnSpc>
                <a:spcPct val="80000"/>
              </a:lnSpc>
            </a:pPr>
            <a:r>
              <a:rPr lang="en-US" altLang="en-US" sz="2700" dirty="0"/>
              <a:t>A set of output files</a:t>
            </a:r>
          </a:p>
          <a:p>
            <a:pPr>
              <a:lnSpc>
                <a:spcPct val="80000"/>
              </a:lnSpc>
            </a:pPr>
            <a:r>
              <a:rPr lang="en-US" altLang="en-US" sz="2700" dirty="0"/>
              <a:t>A set of parameters (command-line arguments)</a:t>
            </a:r>
          </a:p>
          <a:p>
            <a:pPr>
              <a:lnSpc>
                <a:spcPct val="80000"/>
              </a:lnSpc>
            </a:pPr>
            <a:r>
              <a:rPr lang="en-US" altLang="en-US" sz="2700" dirty="0"/>
              <a:t>Requirements: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Ex: My job requires at least 2GB of RAM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Ex: My job requires Linux</a:t>
            </a:r>
          </a:p>
          <a:p>
            <a:pPr>
              <a:lnSpc>
                <a:spcPct val="80000"/>
              </a:lnSpc>
            </a:pPr>
            <a:r>
              <a:rPr lang="en-US" altLang="en-US" sz="2700" dirty="0"/>
              <a:t>Control/Policy: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Ex: Send me email when the job is done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Ex: Job 2 is more important than Job 1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Ex: Kill my job if it</a:t>
            </a:r>
            <a:r>
              <a:rPr lang="en-US" altLang="ja-JP" sz="2400" dirty="0"/>
              <a:t> runs for more than 6 hours</a:t>
            </a:r>
            <a:endParaRPr lang="en-US" altLang="en-US" sz="2400" dirty="0"/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7B76AAD8-777B-8764-0AF7-B134E6C252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E117884-7F32-7E4D-A32D-C1910DBBE3E5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6868" name="Picture 4" descr="Screen Shot 2014-06-24 at 2.10.18 PM.png">
            <a:extLst>
              <a:ext uri="{FF2B5EF4-FFF2-40B4-BE49-F238E27FC236}">
                <a16:creationId xmlns:a16="http://schemas.microsoft.com/office/drawing/2014/main" id="{FCACECC4-7772-7F76-AC7E-9F346FFE1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>
            <a:extLst>
              <a:ext uri="{FF2B5EF4-FFF2-40B4-BE49-F238E27FC236}">
                <a16:creationId xmlns:a16="http://schemas.microsoft.com/office/drawing/2014/main" id="{CD53BE3C-5C79-15FA-1FF5-E74496FFDB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8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8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8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8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8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68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>
            <a:extLst>
              <a:ext uri="{FF2B5EF4-FFF2-40B4-BE49-F238E27FC236}">
                <a16:creationId xmlns:a16="http://schemas.microsoft.com/office/drawing/2014/main" id="{EAD2A8E7-0BDC-DF03-8BD6-863FF94878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8725" y="31175"/>
            <a:ext cx="6946900" cy="1143000"/>
          </a:xfrm>
        </p:spPr>
        <p:txBody>
          <a:bodyPr/>
          <a:lstStyle/>
          <a:p>
            <a:r>
              <a:rPr lang="en-US" altLang="ja-JP" sz="3600" dirty="0"/>
              <a:t>What does the </a:t>
            </a:r>
            <a:br>
              <a:rPr lang="en-US" altLang="ja-JP" sz="3600" dirty="0"/>
            </a:br>
            <a:r>
              <a:rPr lang="en-US" altLang="ja-JP" sz="3600" dirty="0"/>
              <a:t>system provide? </a:t>
            </a:r>
            <a:endParaRPr lang="en-US" altLang="en-US" sz="3600" dirty="0"/>
          </a:p>
        </p:txBody>
      </p:sp>
      <p:sp>
        <p:nvSpPr>
          <p:cNvPr id="37890" name="Content Placeholder 2">
            <a:extLst>
              <a:ext uri="{FF2B5EF4-FFF2-40B4-BE49-F238E27FC236}">
                <a16:creationId xmlns:a16="http://schemas.microsoft.com/office/drawing/2014/main" id="{028DA6CD-11C1-86F8-CAF9-6DAB026C7E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226624"/>
            <a:ext cx="7772400" cy="4686300"/>
          </a:xfrm>
        </p:spPr>
        <p:txBody>
          <a:bodyPr/>
          <a:lstStyle/>
          <a:p>
            <a:r>
              <a:rPr lang="en-US" altLang="en-US" dirty="0"/>
              <a:t>Methods to:</a:t>
            </a:r>
          </a:p>
          <a:p>
            <a:pPr lvl="1"/>
            <a:r>
              <a:rPr lang="en-US" altLang="en-US" dirty="0"/>
              <a:t>Submit/Cancel job</a:t>
            </a:r>
          </a:p>
          <a:p>
            <a:pPr lvl="1"/>
            <a:r>
              <a:rPr lang="en-US" altLang="en-US" dirty="0"/>
              <a:t>Check on state of job</a:t>
            </a:r>
          </a:p>
          <a:p>
            <a:pPr lvl="1"/>
            <a:r>
              <a:rPr lang="en-US" altLang="en-US" dirty="0"/>
              <a:t>Check on state of available computers</a:t>
            </a:r>
          </a:p>
          <a:p>
            <a:r>
              <a:rPr lang="en-US" altLang="en-US" dirty="0"/>
              <a:t>Processes to:</a:t>
            </a:r>
          </a:p>
          <a:p>
            <a:pPr lvl="1"/>
            <a:r>
              <a:rPr lang="en-US" altLang="en-US" dirty="0"/>
              <a:t>Reliably track set of submitted jobs</a:t>
            </a:r>
          </a:p>
          <a:p>
            <a:pPr lvl="1"/>
            <a:r>
              <a:rPr lang="en-US" altLang="en-US" dirty="0"/>
              <a:t>Reliably track set of available computers</a:t>
            </a:r>
          </a:p>
          <a:p>
            <a:pPr lvl="1"/>
            <a:r>
              <a:rPr lang="en-US" altLang="en-US" dirty="0"/>
              <a:t>Decide which job runs on which computer</a:t>
            </a:r>
          </a:p>
          <a:p>
            <a:pPr lvl="1"/>
            <a:r>
              <a:rPr lang="en-US" altLang="en-US" dirty="0"/>
              <a:t>Manage a single computer</a:t>
            </a:r>
          </a:p>
          <a:p>
            <a:pPr lvl="1"/>
            <a:r>
              <a:rPr lang="en-US" altLang="en-US" dirty="0"/>
              <a:t>Start up a single job</a:t>
            </a:r>
          </a:p>
          <a:p>
            <a:pPr lvl="1"/>
            <a:endParaRPr lang="en-US" altLang="en-US" dirty="0"/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4B92B525-C944-7C76-CB2F-8A241D1B73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C8C967C-A4DE-164E-8F5D-6AD78AD75B57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7892" name="Picture 4" descr="Screen Shot 2014-06-24 at 2.10.18 PM.png">
            <a:extLst>
              <a:ext uri="{FF2B5EF4-FFF2-40B4-BE49-F238E27FC236}">
                <a16:creationId xmlns:a16="http://schemas.microsoft.com/office/drawing/2014/main" id="{8748B70F-CE63-C802-E7D1-6904D0A7F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6">
            <a:extLst>
              <a:ext uri="{FF2B5EF4-FFF2-40B4-BE49-F238E27FC236}">
                <a16:creationId xmlns:a16="http://schemas.microsoft.com/office/drawing/2014/main" id="{E08DA1CC-4DD5-1248-3334-1232A5E95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>
            <a:extLst>
              <a:ext uri="{FF2B5EF4-FFF2-40B4-BE49-F238E27FC236}">
                <a16:creationId xmlns:a16="http://schemas.microsoft.com/office/drawing/2014/main" id="{FBCD405A-C3BA-95F9-A8EA-5F323EAEED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8725" y="114300"/>
            <a:ext cx="6211888" cy="1143000"/>
          </a:xfrm>
        </p:spPr>
        <p:txBody>
          <a:bodyPr/>
          <a:lstStyle/>
          <a:p>
            <a:r>
              <a:rPr lang="en-US" altLang="en-US"/>
              <a:t>Quick UNIX Refresher </a:t>
            </a:r>
            <a:br>
              <a:rPr lang="en-US" altLang="en-US"/>
            </a:br>
            <a:r>
              <a:rPr lang="en-US" altLang="en-US"/>
              <a:t>Before We Start</a:t>
            </a:r>
          </a:p>
        </p:txBody>
      </p:sp>
      <p:sp>
        <p:nvSpPr>
          <p:cNvPr id="38914" name="Content Placeholder 2">
            <a:extLst>
              <a:ext uri="{FF2B5EF4-FFF2-40B4-BE49-F238E27FC236}">
                <a16:creationId xmlns:a16="http://schemas.microsoft.com/office/drawing/2014/main" id="{6192D475-DAE4-EB43-D75A-F0FBDA25CD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44074" y="1333500"/>
            <a:ext cx="8096168" cy="4686300"/>
          </a:xfrm>
        </p:spPr>
        <p:txBody>
          <a:bodyPr/>
          <a:lstStyle/>
          <a:p>
            <a:r>
              <a:rPr lang="en-US" altLang="en-US" sz="3600" b="1" u="sng" dirty="0">
                <a:solidFill>
                  <a:srgbClr val="C00000"/>
                </a:solidFill>
                <a:latin typeface="Consolas" panose="020B0609020204030204" pitchFamily="49" charset="0"/>
              </a:rPr>
              <a:t>$</a:t>
            </a:r>
            <a:r>
              <a:rPr lang="en-US" altLang="en-US" sz="3600" dirty="0">
                <a:latin typeface="Consolas" panose="020B0609020204030204" pitchFamily="49" charset="0"/>
              </a:rPr>
              <a:t> #This symbolizes the prompt. </a:t>
            </a:r>
          </a:p>
          <a:p>
            <a:r>
              <a:rPr lang="en-US" altLang="en-US" sz="3600" b="1" u="sng" dirty="0">
                <a:solidFill>
                  <a:srgbClr val="C00000"/>
                </a:solidFill>
                <a:latin typeface="Consolas" panose="020B0609020204030204" pitchFamily="49" charset="0"/>
              </a:rPr>
              <a:t>nano</a:t>
            </a:r>
            <a:r>
              <a:rPr lang="en-US" altLang="en-US" sz="3600" dirty="0">
                <a:latin typeface="Consolas" panose="020B0609020204030204" pitchFamily="49" charset="0"/>
              </a:rPr>
              <a:t>, vi, emacs, cat &gt;, etc.</a:t>
            </a:r>
          </a:p>
          <a:p>
            <a:r>
              <a:rPr lang="en-US" altLang="en-US" sz="3600" b="1" dirty="0">
                <a:latin typeface="Consolas" panose="020B0609020204030204" pitchFamily="49" charset="0"/>
              </a:rPr>
              <a:t>which, rpm, </a:t>
            </a:r>
            <a:r>
              <a:rPr lang="en-US" altLang="en-US" sz="3600" b="1" dirty="0" err="1">
                <a:latin typeface="Consolas" panose="020B0609020204030204" pitchFamily="49" charset="0"/>
              </a:rPr>
              <a:t>ps</a:t>
            </a:r>
            <a:r>
              <a:rPr lang="en-US" altLang="en-US" sz="3600" dirty="0">
                <a:latin typeface="Consolas" panose="020B0609020204030204" pitchFamily="49" charset="0"/>
              </a:rPr>
              <a:t>, </a:t>
            </a:r>
            <a:r>
              <a:rPr lang="en-US" altLang="en-US" sz="3600" dirty="0" err="1">
                <a:latin typeface="Consolas" panose="020B0609020204030204" pitchFamily="49" charset="0"/>
              </a:rPr>
              <a:t>mkdir</a:t>
            </a:r>
            <a:r>
              <a:rPr lang="en-US" altLang="en-US" sz="3600" dirty="0">
                <a:latin typeface="Consolas" panose="020B0609020204030204" pitchFamily="49" charset="0"/>
              </a:rPr>
              <a:t>, cd, </a:t>
            </a:r>
            <a:r>
              <a:rPr lang="en-US" altLang="en-US" sz="3600" b="1" dirty="0" err="1">
                <a:latin typeface="Consolas" panose="020B0609020204030204" pitchFamily="49" charset="0"/>
              </a:rPr>
              <a:t>gcc</a:t>
            </a:r>
            <a:r>
              <a:rPr lang="en-US" altLang="en-US" sz="3600" dirty="0">
                <a:latin typeface="Consolas" panose="020B0609020204030204" pitchFamily="49" charset="0"/>
              </a:rPr>
              <a:t>, ls </a:t>
            </a:r>
          </a:p>
          <a:p>
            <a:r>
              <a:rPr lang="en-US" altLang="en-US" sz="3600" dirty="0">
                <a:latin typeface="Consolas" panose="020B0609020204030204" pitchFamily="49" charset="0"/>
              </a:rPr>
              <a:t>A variety of condor_* commands</a:t>
            </a:r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667F66D0-94F1-BB3E-D559-EAD5FA69BC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ACAF26E-D911-594C-9B34-89A0EBB2AA46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8916" name="Picture 3" descr="Screen Shot 2014-06-24 at 2.10.18 PM.png">
            <a:extLst>
              <a:ext uri="{FF2B5EF4-FFF2-40B4-BE49-F238E27FC236}">
                <a16:creationId xmlns:a16="http://schemas.microsoft.com/office/drawing/2014/main" id="{432FAB8D-3A1B-DD76-9427-58A4F71318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5">
            <a:extLst>
              <a:ext uri="{FF2B5EF4-FFF2-40B4-BE49-F238E27FC236}">
                <a16:creationId xmlns:a16="http://schemas.microsoft.com/office/drawing/2014/main" id="{871DC4B6-656E-C856-D649-C79C423264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048DD673-F18D-B8BF-7D21-E813EA25E6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8725" y="18044"/>
            <a:ext cx="6291012" cy="1143000"/>
          </a:xfrm>
        </p:spPr>
        <p:txBody>
          <a:bodyPr/>
          <a:lstStyle/>
          <a:p>
            <a:r>
              <a:rPr lang="en-US" altLang="en-US" sz="4400" dirty="0"/>
              <a:t>Where are your lecturers from?</a:t>
            </a: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71B8773E-88AC-FFEA-70DA-C9E6048504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519FF9F-6925-E449-875D-E160F31D0230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9940" name="Picture 4" descr="Screen Shot 2014-06-24 at 2.10.18 PM.png">
            <a:extLst>
              <a:ext uri="{FF2B5EF4-FFF2-40B4-BE49-F238E27FC236}">
                <a16:creationId xmlns:a16="http://schemas.microsoft.com/office/drawing/2014/main" id="{6AAD70CE-D034-84E7-FA81-6056A52C4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>
            <a:extLst>
              <a:ext uri="{FF2B5EF4-FFF2-40B4-BE49-F238E27FC236}">
                <a16:creationId xmlns:a16="http://schemas.microsoft.com/office/drawing/2014/main" id="{0F30DA80-48C0-9D93-71A6-C7938BD9F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44AE5-A463-637D-71D6-209ADB5BC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4330"/>
            <a:ext cx="9136980" cy="563562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655CF73-D2AE-C892-C206-94431BA74FCE}"/>
              </a:ext>
            </a:extLst>
          </p:cNvPr>
          <p:cNvSpPr/>
          <p:nvPr/>
        </p:nvSpPr>
        <p:spPr bwMode="auto">
          <a:xfrm>
            <a:off x="4054642" y="4391525"/>
            <a:ext cx="685800" cy="38501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00493BB-E57C-01A9-2FC9-686E5E15FF3D}"/>
              </a:ext>
            </a:extLst>
          </p:cNvPr>
          <p:cNvSpPr/>
          <p:nvPr/>
        </p:nvSpPr>
        <p:spPr bwMode="auto">
          <a:xfrm>
            <a:off x="3846092" y="5277849"/>
            <a:ext cx="685800" cy="38501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621DD9-9875-2A8F-4FE6-933190C4D0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489" y="5134667"/>
            <a:ext cx="184489" cy="1628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804CA8-031F-DE4E-2B2D-118AE973C2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516" y="4691547"/>
            <a:ext cx="126217" cy="16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6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048DD673-F18D-B8BF-7D21-E813EA25E6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/>
              <a:t>Questions?</a:t>
            </a:r>
          </a:p>
        </p:txBody>
      </p:sp>
      <p:sp>
        <p:nvSpPr>
          <p:cNvPr id="39938" name="Content Placeholder 2">
            <a:extLst>
              <a:ext uri="{FF2B5EF4-FFF2-40B4-BE49-F238E27FC236}">
                <a16:creationId xmlns:a16="http://schemas.microsoft.com/office/drawing/2014/main" id="{195B8BA5-5941-9D98-63E2-9CDC5C8659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Questions? Comments?</a:t>
            </a:r>
          </a:p>
          <a:p>
            <a:pPr lvl="1"/>
            <a:r>
              <a:rPr lang="en-US" altLang="en-US"/>
              <a:t>Feel free to ask us questions now or later:</a:t>
            </a:r>
          </a:p>
          <a:p>
            <a:pPr lvl="1"/>
            <a:r>
              <a:rPr lang="en-US" altLang="en-US"/>
              <a:t>Jaehoon Yu </a:t>
            </a:r>
            <a:r>
              <a:rPr lang="en-US" altLang="en-US">
                <a:hlinkClick r:id="rId2"/>
              </a:rPr>
              <a:t>jaehoonyu1@gmail.com</a:t>
            </a:r>
            <a:endParaRPr lang="en-US" altLang="en-US"/>
          </a:p>
          <a:p>
            <a:pPr lvl="1"/>
            <a:r>
              <a:rPr lang="en-US" altLang="en-US"/>
              <a:t>Horst Severini  </a:t>
            </a:r>
            <a:r>
              <a:rPr lang="en-US" altLang="en-US">
                <a:hlinkClick r:id="rId3"/>
              </a:rPr>
              <a:t>hs@nhn.ou.edu</a:t>
            </a:r>
            <a:endParaRPr lang="en-US" altLang="en-US"/>
          </a:p>
          <a:p>
            <a:pPr lvl="1"/>
            <a:r>
              <a:rPr lang="en-US" altLang="en-US"/>
              <a:t>Pat Skubic </a:t>
            </a:r>
            <a:r>
              <a:rPr lang="en-US" altLang="en-US">
                <a:hlinkClick r:id="rId4"/>
              </a:rPr>
              <a:t>pskubic@ou.edu</a:t>
            </a:r>
            <a:endParaRPr lang="en-US" altLang="en-US"/>
          </a:p>
          <a:p>
            <a:pPr lvl="1">
              <a:buFont typeface="Symbol" pitchFamily="2" charset="2"/>
              <a:buNone/>
            </a:pPr>
            <a:r>
              <a:rPr lang="en-US" altLang="en-US"/>
              <a:t>Exercises start here:</a:t>
            </a:r>
          </a:p>
          <a:p>
            <a:pPr lvl="1">
              <a:buFont typeface="Symbol" pitchFamily="2" charset="2"/>
              <a:buNone/>
            </a:pPr>
            <a:r>
              <a:rPr lang="en-US" altLang="en-US" sz="2000">
                <a:solidFill>
                  <a:srgbClr val="2F5597"/>
                </a:solidFill>
                <a:hlinkClick r:id="rId5"/>
              </a:rPr>
              <a:t>https://osg-htc.org/dosar/ASP2022/ASP2022_Materials/</a:t>
            </a:r>
            <a:endParaRPr lang="en-US" altLang="en-US" sz="2000">
              <a:solidFill>
                <a:srgbClr val="2F5597"/>
              </a:solidFill>
            </a:endParaRPr>
          </a:p>
          <a:p>
            <a:pPr lvl="1">
              <a:buFont typeface="Symbol" pitchFamily="2" charset="2"/>
              <a:buNone/>
            </a:pPr>
            <a:r>
              <a:rPr lang="en-US" altLang="en-US"/>
              <a:t>Presentations are also available from this URL. </a:t>
            </a:r>
          </a:p>
          <a:p>
            <a:endParaRPr lang="en-US" altLang="en-US"/>
          </a:p>
          <a:p>
            <a:pPr>
              <a:buFont typeface="Times" pitchFamily="2" charset="0"/>
              <a:buNone/>
            </a:pPr>
            <a:r>
              <a:rPr lang="en-US" altLang="en-US"/>
              <a:t> </a:t>
            </a: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71B8773E-88AC-FFEA-70DA-C9E6048504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519FF9F-6925-E449-875D-E160F31D0230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39940" name="Picture 4" descr="Screen Shot 2014-06-24 at 2.10.18 PM.png">
            <a:extLst>
              <a:ext uri="{FF2B5EF4-FFF2-40B4-BE49-F238E27FC236}">
                <a16:creationId xmlns:a16="http://schemas.microsoft.com/office/drawing/2014/main" id="{6AAD70CE-D034-84E7-FA81-6056A52C43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>
            <a:extLst>
              <a:ext uri="{FF2B5EF4-FFF2-40B4-BE49-F238E27FC236}">
                <a16:creationId xmlns:a16="http://schemas.microsoft.com/office/drawing/2014/main" id="{0F30DA80-48C0-9D93-71A6-C7938BD9F9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artoon-powerpoint-torture.png">
            <a:extLst>
              <a:ext uri="{FF2B5EF4-FFF2-40B4-BE49-F238E27FC236}">
                <a16:creationId xmlns:a16="http://schemas.microsoft.com/office/drawing/2014/main" id="{967B9FB7-FFE3-3621-BE85-3DB9F0DEB3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2773698"/>
            <a:ext cx="7499350" cy="362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3" name="Title 1">
            <a:extLst>
              <a:ext uri="{FF2B5EF4-FFF2-40B4-BE49-F238E27FC236}">
                <a16:creationId xmlns:a16="http://schemas.microsoft.com/office/drawing/2014/main" id="{2FE41A59-B061-843F-D9F4-5C655A182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Overview of day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77D0F970-F67B-F20D-8089-692CD290D2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4700" y="1155700"/>
            <a:ext cx="7772400" cy="4686300"/>
          </a:xfrm>
        </p:spPr>
        <p:txBody>
          <a:bodyPr/>
          <a:lstStyle/>
          <a:p>
            <a:r>
              <a:rPr lang="en-US" altLang="en-US" dirty="0"/>
              <a:t>Lectures alternating with exercises</a:t>
            </a:r>
          </a:p>
          <a:p>
            <a:pPr lvl="1"/>
            <a:r>
              <a:rPr lang="en-US" altLang="en-US" dirty="0"/>
              <a:t>Emphasis on lots of hands-on exercises</a:t>
            </a:r>
          </a:p>
          <a:p>
            <a:pPr lvl="1"/>
            <a:r>
              <a:rPr lang="en-US" altLang="en-US" dirty="0"/>
              <a:t>Hopefully overcome PowerPoint fatigue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4E16526D-4CBF-DC2E-5F24-F40B4C21BA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57F720E-13CB-554A-BABC-D44415D50BD4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18437" name="Picture 5" descr="Screen Shot 2014-06-24 at 2.10.18 PM.png">
            <a:extLst>
              <a:ext uri="{FF2B5EF4-FFF2-40B4-BE49-F238E27FC236}">
                <a16:creationId xmlns:a16="http://schemas.microsoft.com/office/drawing/2014/main" id="{8F6C334C-9009-CC71-1556-9C001836F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6688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611D74CC-5F43-2EE7-068B-0CDAC13E96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59666FC0-323A-7C17-627A-BCB2F01344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thoughts on the exercises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75881900-4BF8-AFFC-F92B-36FCD653EE3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74700" y="1155700"/>
            <a:ext cx="8204200" cy="4686300"/>
          </a:xfrm>
        </p:spPr>
        <p:txBody>
          <a:bodyPr/>
          <a:lstStyle/>
          <a:p>
            <a:r>
              <a:rPr lang="en-US" altLang="en-US" dirty="0"/>
              <a:t>It</a:t>
            </a:r>
            <a:r>
              <a:rPr lang="ja-JP" altLang="en-US"/>
              <a:t>’</a:t>
            </a:r>
            <a:r>
              <a:rPr lang="en-US" altLang="ja-JP" dirty="0"/>
              <a:t>s okay to </a:t>
            </a:r>
            <a:r>
              <a:rPr lang="en-US" altLang="ja-JP" dirty="0">
                <a:solidFill>
                  <a:srgbClr val="FF0000"/>
                </a:solidFill>
              </a:rPr>
              <a:t>move ahead on exercises </a:t>
            </a:r>
            <a:r>
              <a:rPr lang="en-US" altLang="ja-JP" dirty="0"/>
              <a:t>if you have time</a:t>
            </a:r>
          </a:p>
          <a:p>
            <a:r>
              <a:rPr lang="en-US" altLang="en-US" dirty="0"/>
              <a:t>It</a:t>
            </a:r>
            <a:r>
              <a:rPr lang="ja-JP" altLang="en-US"/>
              <a:t>’</a:t>
            </a:r>
            <a:r>
              <a:rPr lang="en-US" altLang="ja-JP" dirty="0"/>
              <a:t>s okay to </a:t>
            </a:r>
            <a:r>
              <a:rPr lang="en-US" altLang="ja-JP" dirty="0">
                <a:solidFill>
                  <a:srgbClr val="FF0000"/>
                </a:solidFill>
              </a:rPr>
              <a:t>take longer on them </a:t>
            </a:r>
            <a:r>
              <a:rPr lang="en-US" altLang="ja-JP" dirty="0"/>
              <a:t>if you need to</a:t>
            </a:r>
          </a:p>
          <a:p>
            <a:r>
              <a:rPr lang="en-US" altLang="en-US" dirty="0"/>
              <a:t>If you move along quickly, try the </a:t>
            </a:r>
            <a:r>
              <a:rPr lang="ja-JP" altLang="en-US"/>
              <a:t>“</a:t>
            </a:r>
            <a:r>
              <a:rPr lang="en-US" altLang="ja-JP" dirty="0">
                <a:solidFill>
                  <a:srgbClr val="FF0000"/>
                </a:solidFill>
              </a:rPr>
              <a:t>On Your Own</a:t>
            </a:r>
            <a:r>
              <a:rPr lang="ja-JP" altLang="en-US"/>
              <a:t>”</a:t>
            </a:r>
            <a:r>
              <a:rPr lang="en-US" altLang="ja-JP" dirty="0"/>
              <a:t> sections and </a:t>
            </a:r>
            <a:r>
              <a:rPr lang="ja-JP" altLang="en-US"/>
              <a:t>“</a:t>
            </a:r>
            <a:r>
              <a:rPr lang="en-US" altLang="ja-JP" dirty="0"/>
              <a:t>Challenges</a:t>
            </a:r>
            <a:r>
              <a:rPr lang="ja-JP" altLang="en-US"/>
              <a:t>”</a:t>
            </a:r>
            <a:endParaRPr lang="en-US" altLang="ja-JP" dirty="0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23859299-0016-D34F-F6F7-540DC8555B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FFFFCB-3B57-FB44-843F-FCC9E1752C1A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19460" name="Picture 4" descr="Screen Shot 2014-06-24 at 2.10.18 PM.png">
            <a:extLst>
              <a:ext uri="{FF2B5EF4-FFF2-40B4-BE49-F238E27FC236}">
                <a16:creationId xmlns:a16="http://schemas.microsoft.com/office/drawing/2014/main" id="{2783DEE3-70A0-FD24-9506-F57F9DF1D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>
            <a:extLst>
              <a:ext uri="{FF2B5EF4-FFF2-40B4-BE49-F238E27FC236}">
                <a16:creationId xmlns:a16="http://schemas.microsoft.com/office/drawing/2014/main" id="{2775FC1E-03CE-2FFF-CE8B-6166794CE6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313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F0115279-ED15-1B4B-8C97-DC9F6BA9D2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Most important!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F7CCE011-4951-FC8F-8A05-2B34EAAC089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Please ask questions!</a:t>
            </a:r>
          </a:p>
          <a:p>
            <a:pPr marL="457200" lvl="1" indent="0">
              <a:buFont typeface="Symbol" pitchFamily="2" charset="2"/>
              <a:buNone/>
            </a:pPr>
            <a:r>
              <a:rPr lang="en-US" altLang="en-US" dirty="0"/>
              <a:t>…during the lectures</a:t>
            </a:r>
          </a:p>
          <a:p>
            <a:pPr marL="457200" lvl="1" indent="0">
              <a:buFont typeface="Symbol" pitchFamily="2" charset="2"/>
              <a:buNone/>
            </a:pPr>
            <a:r>
              <a:rPr lang="en-US" altLang="en-US" dirty="0"/>
              <a:t>…during the exercises</a:t>
            </a:r>
          </a:p>
          <a:p>
            <a:pPr marL="457200" lvl="1" indent="0">
              <a:buFont typeface="Symbol" pitchFamily="2" charset="2"/>
              <a:buNone/>
            </a:pPr>
            <a:r>
              <a:rPr lang="en-US" altLang="en-US" dirty="0"/>
              <a:t>…during the breaks</a:t>
            </a:r>
          </a:p>
          <a:p>
            <a:pPr marL="457200" lvl="1" indent="0">
              <a:buFont typeface="Symbol" pitchFamily="2" charset="2"/>
              <a:buNone/>
            </a:pPr>
            <a:r>
              <a:rPr lang="en-US" altLang="en-US" dirty="0"/>
              <a:t>…during the meals</a:t>
            </a:r>
          </a:p>
          <a:p>
            <a:pPr marL="457200" lvl="1" indent="0">
              <a:buFont typeface="Symbol" pitchFamily="2" charset="2"/>
              <a:buNone/>
            </a:pPr>
            <a:r>
              <a:rPr lang="en-US" altLang="en-US" dirty="0"/>
              <a:t>…via email after we depart </a:t>
            </a:r>
          </a:p>
          <a:p>
            <a:pPr marL="457200" lvl="1" indent="0">
              <a:buFont typeface="Symbol" pitchFamily="2" charset="2"/>
              <a:buNone/>
            </a:pPr>
            <a:r>
              <a:rPr lang="en-US" altLang="en-US" dirty="0"/>
              <a:t>If we don’</a:t>
            </a:r>
            <a:r>
              <a:rPr lang="en-US" altLang="ja-JP" dirty="0"/>
              <a:t>t know the answers, we’ll find the right people to answer your questions.</a:t>
            </a:r>
            <a:endParaRPr lang="en-US" altLang="en-US" dirty="0"/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B06CAECD-F71B-EA3F-E027-5DAC28FB37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AABDE9F-4D27-FE40-8F9C-3A2C72EE51DF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0484" name="Picture 4" descr="Screen Shot 2014-06-24 at 2.10.18 PM.png">
            <a:extLst>
              <a:ext uri="{FF2B5EF4-FFF2-40B4-BE49-F238E27FC236}">
                <a16:creationId xmlns:a16="http://schemas.microsoft.com/office/drawing/2014/main" id="{93ECCFBF-176B-31CA-FCE7-0715CEE43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>
            <a:extLst>
              <a:ext uri="{FF2B5EF4-FFF2-40B4-BE49-F238E27FC236}">
                <a16:creationId xmlns:a16="http://schemas.microsoft.com/office/drawing/2014/main" id="{41F01172-429E-BE91-75C7-E2ADE978A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>
            <a:extLst>
              <a:ext uri="{FF2B5EF4-FFF2-40B4-BE49-F238E27FC236}">
                <a16:creationId xmlns:a16="http://schemas.microsoft.com/office/drawing/2014/main" id="{25AFE02A-7B05-FB8A-5D7C-CFE09505D9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dirty="0"/>
              <a:t>Goals for this lecture</a:t>
            </a:r>
          </a:p>
        </p:txBody>
      </p:sp>
      <p:sp>
        <p:nvSpPr>
          <p:cNvPr id="21506" name="Content Placeholder 2">
            <a:extLst>
              <a:ext uri="{FF2B5EF4-FFF2-40B4-BE49-F238E27FC236}">
                <a16:creationId xmlns:a16="http://schemas.microsoft.com/office/drawing/2014/main" id="{B3835D5C-8585-C673-D7BA-E6A9474E95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Define Local, Clustered, High Throughput Computing (HTC), High Performance Computing (HPC), and Cloud Computing (</a:t>
            </a:r>
            <a:r>
              <a:rPr lang="en-US" altLang="en-US" dirty="0" err="1"/>
              <a:t>XaaS</a:t>
            </a:r>
            <a:r>
              <a:rPr lang="en-US" altLang="en-US" dirty="0"/>
              <a:t> – </a:t>
            </a:r>
            <a:r>
              <a:rPr lang="en-US" altLang="en-US" dirty="0">
                <a:solidFill>
                  <a:srgbClr val="FF0000"/>
                </a:solidFill>
              </a:rPr>
              <a:t>Anything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a</a:t>
            </a:r>
            <a:r>
              <a:rPr lang="en-US" altLang="en-US" dirty="0"/>
              <a:t>s </a:t>
            </a:r>
            <a:r>
              <a:rPr lang="en-US" altLang="en-US" dirty="0">
                <a:solidFill>
                  <a:srgbClr val="FF0000"/>
                </a:solidFill>
              </a:rPr>
              <a:t>a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S</a:t>
            </a:r>
            <a:r>
              <a:rPr lang="en-US" altLang="en-US" dirty="0"/>
              <a:t>ervice)</a:t>
            </a:r>
          </a:p>
          <a:p>
            <a:r>
              <a:rPr lang="en-US" altLang="en-US" dirty="0"/>
              <a:t>Shared, Allocated, and Purchased resources</a:t>
            </a:r>
          </a:p>
          <a:p>
            <a:r>
              <a:rPr lang="en-US" altLang="en-US" dirty="0"/>
              <a:t>What is </a:t>
            </a:r>
            <a:r>
              <a:rPr lang="en-US" altLang="en-US" dirty="0" err="1"/>
              <a:t>HTCondor</a:t>
            </a:r>
            <a:r>
              <a:rPr lang="en-US" altLang="en-US" dirty="0"/>
              <a:t>? And why are we using it in this school?</a:t>
            </a:r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49DE1EDF-8F7C-2070-30D4-1E577496F8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2D7FF55-00F5-9A4C-B4E6-1B0CCBDA0755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1508" name="Picture 5" descr="Screen Shot 2014-06-24 at 2.10.18 PM.png">
            <a:extLst>
              <a:ext uri="{FF2B5EF4-FFF2-40B4-BE49-F238E27FC236}">
                <a16:creationId xmlns:a16="http://schemas.microsoft.com/office/drawing/2014/main" id="{EA43BD7E-B54E-5EDF-009D-F7C9C6BAD2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>
            <a:extLst>
              <a:ext uri="{FF2B5EF4-FFF2-40B4-BE49-F238E27FC236}">
                <a16:creationId xmlns:a16="http://schemas.microsoft.com/office/drawing/2014/main" id="{E8FEEF47-9811-4B5D-3695-4CC574976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D8670D78-6B51-E709-A323-167A9F423A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setup: You have a problem</a:t>
            </a:r>
          </a:p>
        </p:txBody>
      </p:sp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C7162B2F-EEEB-125E-7DE7-D8FFB2A64C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Your science computing is complex!</a:t>
            </a:r>
          </a:p>
          <a:p>
            <a:pPr lvl="1"/>
            <a:r>
              <a:rPr lang="en-US" altLang="en-US" dirty="0"/>
              <a:t>Monte Carlo simulations, image analysis, genetic algorithm, simulation… </a:t>
            </a:r>
          </a:p>
          <a:p>
            <a:r>
              <a:rPr lang="en-US" altLang="en-US" dirty="0"/>
              <a:t>It will take a year to get the results on your laptop, but the conference is in a week.</a:t>
            </a:r>
          </a:p>
          <a:p>
            <a:r>
              <a:rPr lang="en-US" altLang="en-US" dirty="0"/>
              <a:t>What do you do?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684FFD9D-EF3A-6E9A-9CB4-B4CCD81D89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F2FF456-184D-E94C-8CC3-B02BEC7ADEE1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2533" name="Picture 5">
            <a:extLst>
              <a:ext uri="{FF2B5EF4-FFF2-40B4-BE49-F238E27FC236}">
                <a16:creationId xmlns:a16="http://schemas.microsoft.com/office/drawing/2014/main" id="{7ABF31E7-5C12-1A73-0039-C7BB30329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28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>
            <a:extLst>
              <a:ext uri="{FF2B5EF4-FFF2-40B4-BE49-F238E27FC236}">
                <a16:creationId xmlns:a16="http://schemas.microsoft.com/office/drawing/2014/main" id="{5EE6C174-5D11-1F7E-51D7-DB2A04DBD5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Option 1: Wait a year</a:t>
            </a:r>
          </a:p>
        </p:txBody>
      </p:sp>
      <p:pic>
        <p:nvPicPr>
          <p:cNvPr id="23554" name="Content Placeholder 5">
            <a:extLst>
              <a:ext uri="{FF2B5EF4-FFF2-40B4-BE49-F238E27FC236}">
                <a16:creationId xmlns:a16="http://schemas.microsoft.com/office/drawing/2014/main" id="{EF8500AA-E38A-4DCA-B380-80A7529E74C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2256" y="1360487"/>
            <a:ext cx="6059488" cy="4794250"/>
          </a:xfrm>
        </p:spPr>
      </p:pic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E6F1830B-1024-03B8-14F1-5A5BD0D8F0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0780E22-F294-5F4B-930E-12CF275396C9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3556" name="Picture 4" descr="Screen Shot 2014-06-24 at 2.10.18 PM.png">
            <a:extLst>
              <a:ext uri="{FF2B5EF4-FFF2-40B4-BE49-F238E27FC236}">
                <a16:creationId xmlns:a16="http://schemas.microsoft.com/office/drawing/2014/main" id="{4887E321-74AE-7DCC-6E12-90BAF01674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>
            <a:extLst>
              <a:ext uri="{FF2B5EF4-FFF2-40B4-BE49-F238E27FC236}">
                <a16:creationId xmlns:a16="http://schemas.microsoft.com/office/drawing/2014/main" id="{75ABD54E-D336-3FCE-0523-F2825A8EB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>
            <a:extLst>
              <a:ext uri="{FF2B5EF4-FFF2-40B4-BE49-F238E27FC236}">
                <a16:creationId xmlns:a16="http://schemas.microsoft.com/office/drawing/2014/main" id="{E4257126-9D39-BB5A-9F1D-142EB34A1B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6850" y="54925"/>
            <a:ext cx="6946900" cy="1143000"/>
          </a:xfrm>
        </p:spPr>
        <p:txBody>
          <a:bodyPr/>
          <a:lstStyle/>
          <a:p>
            <a:r>
              <a:rPr lang="en-US" altLang="en-US" sz="3600" dirty="0"/>
              <a:t>Option 2: Local Clustered Computing</a:t>
            </a:r>
          </a:p>
        </p:txBody>
      </p:sp>
      <p:sp>
        <p:nvSpPr>
          <p:cNvPr id="24578" name="Content Placeholder 2">
            <a:extLst>
              <a:ext uri="{FF2B5EF4-FFF2-40B4-BE49-F238E27FC236}">
                <a16:creationId xmlns:a16="http://schemas.microsoft.com/office/drawing/2014/main" id="{8252E3F0-A3DA-48EE-2646-414B9681991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600" dirty="0">
                <a:solidFill>
                  <a:srgbClr val="00B050"/>
                </a:solidFill>
              </a:rPr>
              <a:t>Easy access to additional nodes</a:t>
            </a:r>
          </a:p>
          <a:p>
            <a:r>
              <a:rPr lang="en-US" altLang="en-US" sz="3600" dirty="0">
                <a:solidFill>
                  <a:srgbClr val="00B050"/>
                </a:solidFill>
              </a:rPr>
              <a:t>Local support for porting to environment (maybe) </a:t>
            </a:r>
          </a:p>
          <a:p>
            <a:r>
              <a:rPr lang="en-US" altLang="en-US" sz="3600" dirty="0">
                <a:solidFill>
                  <a:srgbClr val="FF0000"/>
                </a:solidFill>
              </a:rPr>
              <a:t>Often a single type of resource </a:t>
            </a:r>
          </a:p>
          <a:p>
            <a:r>
              <a:rPr lang="en-US" altLang="en-US" sz="3600" dirty="0">
                <a:solidFill>
                  <a:srgbClr val="FF0000"/>
                </a:solidFill>
              </a:rPr>
              <a:t>Often running at capacity</a:t>
            </a: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4E587B42-85AB-4254-A5B3-BD9E843FF9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80"/>
              </a:buClr>
              <a:buFont typeface="Times" pitchFamily="2" charset="0"/>
              <a:buChar char="•"/>
              <a:defRPr kumimoji="1" sz="32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C0000"/>
              </a:buClr>
              <a:buFont typeface="Symbol" pitchFamily="2" charset="2"/>
              <a:buChar char=""/>
              <a:defRPr kumimoji="1" sz="28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§"/>
              <a:defRPr kumimoji="1"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0000"/>
              </a:buClr>
              <a:buFont typeface="Wingdings" pitchFamily="2" charset="2"/>
              <a:buChar char=""/>
              <a:defRPr kumimoji="1" sz="20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4830174-AF9D-EF43-A223-C009E6F8855D}" type="slidenum">
              <a:rPr kumimoji="0" lang="en-US" altLang="en-US" sz="1400">
                <a:solidFill>
                  <a:srgbClr val="FF8000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kumimoji="0" lang="en-US" altLang="en-US" sz="1400">
              <a:solidFill>
                <a:srgbClr val="FF8000"/>
              </a:solidFill>
            </a:endParaRPr>
          </a:p>
        </p:txBody>
      </p:sp>
      <p:pic>
        <p:nvPicPr>
          <p:cNvPr id="24580" name="Picture 4" descr="Screen Shot 2014-06-24 at 2.10.18 PM.png">
            <a:extLst>
              <a:ext uri="{FF2B5EF4-FFF2-40B4-BE49-F238E27FC236}">
                <a16:creationId xmlns:a16="http://schemas.microsoft.com/office/drawing/2014/main" id="{73CA9E5F-F339-4A57-2E80-EFD75932E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2400"/>
            <a:ext cx="173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>
            <a:extLst>
              <a:ext uri="{FF2B5EF4-FFF2-40B4-BE49-F238E27FC236}">
                <a16:creationId xmlns:a16="http://schemas.microsoft.com/office/drawing/2014/main" id="{BFC3DB37-C220-3AF4-8789-FCF0775713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8" y="107950"/>
            <a:ext cx="13636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uiExpand="1" build="p"/>
    </p:bldLst>
  </p:timing>
</p:sld>
</file>

<file path=ppt/theme/theme1.xml><?xml version="1.0" encoding="utf-8"?>
<a:theme xmlns:a="http://schemas.openxmlformats.org/drawingml/2006/main" name="OSG-Summer-School-Template">
  <a:themeElements>
    <a:clrScheme name="">
      <a:dk1>
        <a:srgbClr val="000000"/>
      </a:dk1>
      <a:lt1>
        <a:srgbClr val="FFFFFF"/>
      </a:lt1>
      <a:dk2>
        <a:srgbClr val="23005F"/>
      </a:dk2>
      <a:lt2>
        <a:srgbClr val="808080"/>
      </a:lt2>
      <a:accent1>
        <a:srgbClr val="C70000"/>
      </a:accent1>
      <a:accent2>
        <a:srgbClr val="5554FF"/>
      </a:accent2>
      <a:accent3>
        <a:srgbClr val="FFFFFF"/>
      </a:accent3>
      <a:accent4>
        <a:srgbClr val="000000"/>
      </a:accent4>
      <a:accent5>
        <a:srgbClr val="E0AAAA"/>
      </a:accent5>
      <a:accent6>
        <a:srgbClr val="4C4BE7"/>
      </a:accent6>
      <a:hlink>
        <a:srgbClr val="111A99"/>
      </a:hlink>
      <a:folHlink>
        <a:srgbClr val="99CC00"/>
      </a:folHlink>
    </a:clrScheme>
    <a:fontScheme name="Japanese Art">
      <a:majorFont>
        <a:latin typeface="Futura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apanese Art 1">
        <a:dk1>
          <a:srgbClr val="000000"/>
        </a:dk1>
        <a:lt1>
          <a:srgbClr val="D9C641"/>
        </a:lt1>
        <a:dk2>
          <a:srgbClr val="23005F"/>
        </a:dk2>
        <a:lt2>
          <a:srgbClr val="808080"/>
        </a:lt2>
        <a:accent1>
          <a:srgbClr val="C70000"/>
        </a:accent1>
        <a:accent2>
          <a:srgbClr val="5554FF"/>
        </a:accent2>
        <a:accent3>
          <a:srgbClr val="E9DFB0"/>
        </a:accent3>
        <a:accent4>
          <a:srgbClr val="000000"/>
        </a:accent4>
        <a:accent5>
          <a:srgbClr val="E0AAAA"/>
        </a:accent5>
        <a:accent6>
          <a:srgbClr val="4C4B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OSG-Summer-School-Template.pot</Template>
  <TotalTime>15407</TotalTime>
  <Words>1446</Words>
  <Application>Microsoft Office PowerPoint</Application>
  <PresentationFormat>On-screen Show (4:3)</PresentationFormat>
  <Paragraphs>217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Consolas</vt:lpstr>
      <vt:lpstr>Futura</vt:lpstr>
      <vt:lpstr>Monotype Corsiva</vt:lpstr>
      <vt:lpstr>Symbol</vt:lpstr>
      <vt:lpstr>Times</vt:lpstr>
      <vt:lpstr>Times New Roman</vt:lpstr>
      <vt:lpstr>Wingdings</vt:lpstr>
      <vt:lpstr>OSG-Summer-School-Template</vt:lpstr>
      <vt:lpstr>The Landscape of Academic  Research Computing </vt:lpstr>
      <vt:lpstr>Follow Along at:</vt:lpstr>
      <vt:lpstr>Overview of day</vt:lpstr>
      <vt:lpstr>Some thoughts on the exercises</vt:lpstr>
      <vt:lpstr>Most important!</vt:lpstr>
      <vt:lpstr>Goals for this lecture</vt:lpstr>
      <vt:lpstr>The setup: You have a problem</vt:lpstr>
      <vt:lpstr>Option 1: Wait a year</vt:lpstr>
      <vt:lpstr>Option 2: Local Clustered Computing</vt:lpstr>
      <vt:lpstr>Option 3: Use a “supercomputer” aka High Performance Computing(HPC)</vt:lpstr>
      <vt:lpstr>Option 4: Use lots of  commodity computers</vt:lpstr>
      <vt:lpstr>Option 5: Buy (or Borrow) some computing from a Cloud Provider</vt:lpstr>
      <vt:lpstr>These are All Valid Options</vt:lpstr>
      <vt:lpstr>Computing Infrastructures</vt:lpstr>
      <vt:lpstr>Why focus on high-throughput computing? (HTC)</vt:lpstr>
      <vt:lpstr>Think about a race</vt:lpstr>
      <vt:lpstr>An example problem: BLAST</vt:lpstr>
      <vt:lpstr>Why is HTC hard?</vt:lpstr>
      <vt:lpstr>Let’s take one step at a time</vt:lpstr>
      <vt:lpstr>Discussion</vt:lpstr>
      <vt:lpstr>What does the user provide? </vt:lpstr>
      <vt:lpstr>What does the  system provide? </vt:lpstr>
      <vt:lpstr>Quick UNIX Refresher  Before We Start</vt:lpstr>
      <vt:lpstr>Where are your lecturers from?</vt:lpstr>
      <vt:lpstr>Questions?</vt:lpstr>
    </vt:vector>
  </TitlesOfParts>
  <Manager>OSG Resource Managers</Manager>
  <Company>University of Wisconsin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Alain Roy</dc:creator>
  <cp:keywords/>
  <cp:lastModifiedBy>Administrator</cp:lastModifiedBy>
  <cp:revision>150</cp:revision>
  <cp:lastPrinted>2016-08-01T15:13:21Z</cp:lastPrinted>
  <dcterms:created xsi:type="dcterms:W3CDTF">2012-07-17T15:27:19Z</dcterms:created>
  <dcterms:modified xsi:type="dcterms:W3CDTF">2022-12-07T11:34:28Z</dcterms:modified>
</cp:coreProperties>
</file>