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68" r:id="rId1"/>
  </p:sldMasterIdLst>
  <p:notesMasterIdLst>
    <p:notesMasterId r:id="rId63"/>
  </p:notesMasterIdLst>
  <p:handoutMasterIdLst>
    <p:handoutMasterId r:id="rId64"/>
  </p:handoutMasterIdLst>
  <p:sldIdLst>
    <p:sldId id="611" r:id="rId2"/>
    <p:sldId id="2801" r:id="rId3"/>
    <p:sldId id="2802" r:id="rId4"/>
    <p:sldId id="2808" r:id="rId5"/>
    <p:sldId id="2803" r:id="rId6"/>
    <p:sldId id="2805" r:id="rId7"/>
    <p:sldId id="2804" r:id="rId8"/>
    <p:sldId id="2806" r:id="rId9"/>
    <p:sldId id="2807" r:id="rId10"/>
    <p:sldId id="2639" r:id="rId11"/>
    <p:sldId id="2646" r:id="rId12"/>
    <p:sldId id="2644" r:id="rId13"/>
    <p:sldId id="2645" r:id="rId14"/>
    <p:sldId id="2647" r:id="rId15"/>
    <p:sldId id="2648" r:id="rId16"/>
    <p:sldId id="2638" r:id="rId17"/>
    <p:sldId id="2640" r:id="rId18"/>
    <p:sldId id="2642" r:id="rId19"/>
    <p:sldId id="2641" r:id="rId20"/>
    <p:sldId id="2643" r:id="rId21"/>
    <p:sldId id="2650" r:id="rId22"/>
    <p:sldId id="2649" r:id="rId23"/>
    <p:sldId id="2651" r:id="rId24"/>
    <p:sldId id="2814" r:id="rId25"/>
    <p:sldId id="2652" r:id="rId26"/>
    <p:sldId id="2653" r:id="rId27"/>
    <p:sldId id="2654" r:id="rId28"/>
    <p:sldId id="2655" r:id="rId29"/>
    <p:sldId id="2656" r:id="rId30"/>
    <p:sldId id="2809" r:id="rId31"/>
    <p:sldId id="2796" r:id="rId32"/>
    <p:sldId id="2800" r:id="rId33"/>
    <p:sldId id="2673" r:id="rId34"/>
    <p:sldId id="2425" r:id="rId35"/>
    <p:sldId id="2709" r:id="rId36"/>
    <p:sldId id="2722" r:id="rId37"/>
    <p:sldId id="2738" r:id="rId38"/>
    <p:sldId id="2739" r:id="rId39"/>
    <p:sldId id="2733" r:id="rId40"/>
    <p:sldId id="2734" r:id="rId41"/>
    <p:sldId id="2664" r:id="rId42"/>
    <p:sldId id="2816" r:id="rId43"/>
    <p:sldId id="2657" r:id="rId44"/>
    <p:sldId id="2815" r:id="rId45"/>
    <p:sldId id="2684" r:id="rId46"/>
    <p:sldId id="2810" r:id="rId47"/>
    <p:sldId id="2088" r:id="rId48"/>
    <p:sldId id="2086" r:id="rId49"/>
    <p:sldId id="2752" r:id="rId50"/>
    <p:sldId id="2725" r:id="rId51"/>
    <p:sldId id="2090" r:id="rId52"/>
    <p:sldId id="2811" r:id="rId53"/>
    <p:sldId id="2812" r:id="rId54"/>
    <p:sldId id="2813" r:id="rId55"/>
    <p:sldId id="2754" r:id="rId56"/>
    <p:sldId id="2660" r:id="rId57"/>
    <p:sldId id="2550" r:id="rId58"/>
    <p:sldId id="2557" r:id="rId59"/>
    <p:sldId id="2632" r:id="rId60"/>
    <p:sldId id="2634" r:id="rId61"/>
    <p:sldId id="2635" r:id="rId62"/>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charset="0"/>
        <a:ea typeface="ＭＳ Ｐゴシック" charset="0"/>
        <a:cs typeface="ＭＳ Ｐゴシック" charset="0"/>
      </a:defRPr>
    </a:lvl1pPr>
    <a:lvl2pPr marL="457200" algn="l" rtl="0" eaLnBrk="0" fontAlgn="base" hangingPunct="0">
      <a:spcBef>
        <a:spcPct val="0"/>
      </a:spcBef>
      <a:spcAft>
        <a:spcPct val="0"/>
      </a:spcAft>
      <a:defRPr sz="2400" kern="1200">
        <a:solidFill>
          <a:schemeClr val="tx1"/>
        </a:solidFill>
        <a:latin typeface="Times" charset="0"/>
        <a:ea typeface="ＭＳ Ｐゴシック" charset="0"/>
        <a:cs typeface="ＭＳ Ｐゴシック" charset="0"/>
      </a:defRPr>
    </a:lvl2pPr>
    <a:lvl3pPr marL="914400" algn="l" rtl="0" eaLnBrk="0" fontAlgn="base" hangingPunct="0">
      <a:spcBef>
        <a:spcPct val="0"/>
      </a:spcBef>
      <a:spcAft>
        <a:spcPct val="0"/>
      </a:spcAft>
      <a:defRPr sz="2400" kern="1200">
        <a:solidFill>
          <a:schemeClr val="tx1"/>
        </a:solidFill>
        <a:latin typeface="Times" charset="0"/>
        <a:ea typeface="ＭＳ Ｐゴシック" charset="0"/>
        <a:cs typeface="ＭＳ Ｐゴシック" charset="0"/>
      </a:defRPr>
    </a:lvl3pPr>
    <a:lvl4pPr marL="1371600" algn="l" rtl="0" eaLnBrk="0" fontAlgn="base" hangingPunct="0">
      <a:spcBef>
        <a:spcPct val="0"/>
      </a:spcBef>
      <a:spcAft>
        <a:spcPct val="0"/>
      </a:spcAft>
      <a:defRPr sz="2400" kern="1200">
        <a:solidFill>
          <a:schemeClr val="tx1"/>
        </a:solidFill>
        <a:latin typeface="Times" charset="0"/>
        <a:ea typeface="ＭＳ Ｐゴシック" charset="0"/>
        <a:cs typeface="ＭＳ Ｐゴシック" charset="0"/>
      </a:defRPr>
    </a:lvl4pPr>
    <a:lvl5pPr marL="1828800" algn="l" rtl="0" eaLnBrk="0" fontAlgn="base" hangingPunct="0">
      <a:spcBef>
        <a:spcPct val="0"/>
      </a:spcBef>
      <a:spcAft>
        <a:spcPct val="0"/>
      </a:spcAft>
      <a:defRPr sz="2400" kern="1200">
        <a:solidFill>
          <a:schemeClr val="tx1"/>
        </a:solidFill>
        <a:latin typeface="Times" charset="0"/>
        <a:ea typeface="ＭＳ Ｐゴシック" charset="0"/>
        <a:cs typeface="ＭＳ Ｐゴシック" charset="0"/>
      </a:defRPr>
    </a:lvl5pPr>
    <a:lvl6pPr marL="2286000" algn="l" defTabSz="457200" rtl="0" eaLnBrk="1" latinLnBrk="0" hangingPunct="1">
      <a:defRPr sz="2400" kern="1200">
        <a:solidFill>
          <a:schemeClr val="tx1"/>
        </a:solidFill>
        <a:latin typeface="Times" charset="0"/>
        <a:ea typeface="ＭＳ Ｐゴシック" charset="0"/>
        <a:cs typeface="ＭＳ Ｐゴシック" charset="0"/>
      </a:defRPr>
    </a:lvl6pPr>
    <a:lvl7pPr marL="2743200" algn="l" defTabSz="457200" rtl="0" eaLnBrk="1" latinLnBrk="0" hangingPunct="1">
      <a:defRPr sz="2400" kern="1200">
        <a:solidFill>
          <a:schemeClr val="tx1"/>
        </a:solidFill>
        <a:latin typeface="Times" charset="0"/>
        <a:ea typeface="ＭＳ Ｐゴシック" charset="0"/>
        <a:cs typeface="ＭＳ Ｐゴシック" charset="0"/>
      </a:defRPr>
    </a:lvl7pPr>
    <a:lvl8pPr marL="3200400" algn="l" defTabSz="457200" rtl="0" eaLnBrk="1" latinLnBrk="0" hangingPunct="1">
      <a:defRPr sz="2400" kern="1200">
        <a:solidFill>
          <a:schemeClr val="tx1"/>
        </a:solidFill>
        <a:latin typeface="Times" charset="0"/>
        <a:ea typeface="ＭＳ Ｐゴシック" charset="0"/>
        <a:cs typeface="ＭＳ Ｐゴシック" charset="0"/>
      </a:defRPr>
    </a:lvl8pPr>
    <a:lvl9pPr marL="3657600" algn="l" defTabSz="457200" rtl="0" eaLnBrk="1" latinLnBrk="0" hangingPunct="1">
      <a:defRPr sz="2400" kern="1200">
        <a:solidFill>
          <a:schemeClr val="tx1"/>
        </a:solidFill>
        <a:latin typeface="Times"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uca serafini" initials="ls" lastIdx="3" clrIdx="0"/>
</p:cmAuthorLst>
</file>

<file path=ppt/presProps.xml><?xml version="1.0" encoding="utf-8"?>
<p:presentationPr xmlns:a="http://schemas.openxmlformats.org/drawingml/2006/main" xmlns:r="http://schemas.openxmlformats.org/officeDocument/2006/relationships" xmlns:p="http://schemas.openxmlformats.org/presentationml/2006/main">
  <p:prnPr/>
  <p:clrMru>
    <a:srgbClr val="8DD37C"/>
    <a:srgbClr val="86D174"/>
    <a:srgbClr val="ACDF9D"/>
    <a:srgbClr val="FBF773"/>
    <a:srgbClr val="00FF00"/>
    <a:srgbClr val="FF0000"/>
    <a:srgbClr val="00FFFF"/>
    <a:srgbClr val="FFE7C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6140" autoAdjust="0"/>
    <p:restoredTop sz="95728" autoAdjust="0"/>
  </p:normalViewPr>
  <p:slideViewPr>
    <p:cSldViewPr>
      <p:cViewPr varScale="1">
        <p:scale>
          <a:sx n="106" d="100"/>
          <a:sy n="106" d="100"/>
        </p:scale>
        <p:origin x="1792" y="176"/>
      </p:cViewPr>
      <p:guideLst>
        <p:guide orient="horz" pos="2160"/>
        <p:guide pos="2880"/>
      </p:guideLst>
    </p:cSldViewPr>
  </p:slideViewPr>
  <p:outlineViewPr>
    <p:cViewPr>
      <p:scale>
        <a:sx n="33" d="100"/>
        <a:sy n="33" d="100"/>
      </p:scale>
      <p:origin x="0" y="0"/>
    </p:cViewPr>
  </p:outlineViewPr>
  <p:notesTextViewPr>
    <p:cViewPr>
      <p:scale>
        <a:sx n="50" d="100"/>
        <a:sy n="50" d="100"/>
      </p:scale>
      <p:origin x="0" y="0"/>
    </p:cViewPr>
  </p:notesTextViewPr>
  <p:sorterViewPr>
    <p:cViewPr>
      <p:scale>
        <a:sx n="1" d="1"/>
        <a:sy n="1" d="1"/>
      </p:scale>
      <p:origin x="0" y="0"/>
    </p:cViewPr>
  </p:sorterViewPr>
  <p:notesViewPr>
    <p:cSldViewPr>
      <p:cViewPr varScale="1">
        <p:scale>
          <a:sx n="91" d="100"/>
          <a:sy n="91" d="100"/>
        </p:scale>
        <p:origin x="-2840" y="-10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notesMaster" Target="notesMasters/notesMaster1.xml"/><Relationship Id="rId68"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handoutMaster" Target="handoutMasters/handoutMaster1.xml"/><Relationship Id="rId69"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053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pitchFamily="-111" charset="0"/>
                <a:ea typeface="+mn-ea"/>
                <a:cs typeface="+mn-cs"/>
              </a:defRPr>
            </a:lvl1pPr>
          </a:lstStyle>
          <a:p>
            <a:pPr>
              <a:defRPr/>
            </a:pPr>
            <a:endParaRPr lang="en-US"/>
          </a:p>
        </p:txBody>
      </p:sp>
      <p:sp>
        <p:nvSpPr>
          <p:cNvPr id="150531"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pitchFamily="-111" charset="0"/>
                <a:ea typeface="+mn-ea"/>
                <a:cs typeface="+mn-cs"/>
              </a:defRPr>
            </a:lvl1pPr>
          </a:lstStyle>
          <a:p>
            <a:pPr>
              <a:defRPr/>
            </a:pPr>
            <a:endParaRPr lang="en-US"/>
          </a:p>
        </p:txBody>
      </p:sp>
      <p:sp>
        <p:nvSpPr>
          <p:cNvPr id="150532"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pitchFamily="-111" charset="0"/>
                <a:ea typeface="+mn-ea"/>
                <a:cs typeface="+mn-cs"/>
              </a:defRPr>
            </a:lvl1pPr>
          </a:lstStyle>
          <a:p>
            <a:pPr>
              <a:defRPr/>
            </a:pPr>
            <a:endParaRPr lang="en-US"/>
          </a:p>
        </p:txBody>
      </p:sp>
      <p:sp>
        <p:nvSpPr>
          <p:cNvPr id="150533"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9A634021-B89B-CD4A-AC29-AA2D5A86F81B}" type="slidenum">
              <a:rPr lang="en-US"/>
              <a:pPr>
                <a:defRPr/>
              </a:pPr>
              <a:t>‹#›</a:t>
            </a:fld>
            <a:endParaRPr lang="en-US"/>
          </a:p>
        </p:txBody>
      </p:sp>
    </p:spTree>
    <p:extLst>
      <p:ext uri="{BB962C8B-B14F-4D97-AF65-F5344CB8AC3E}">
        <p14:creationId xmlns:p14="http://schemas.microsoft.com/office/powerpoint/2010/main" val="14085962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93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Times" pitchFamily="-111" charset="0"/>
                <a:ea typeface="+mn-ea"/>
                <a:cs typeface="+mn-cs"/>
              </a:defRPr>
            </a:lvl1pPr>
          </a:lstStyle>
          <a:p>
            <a:pPr>
              <a:defRPr/>
            </a:pPr>
            <a:endParaRPr lang="en-GB"/>
          </a:p>
        </p:txBody>
      </p:sp>
      <p:sp>
        <p:nvSpPr>
          <p:cNvPr id="39939"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Times" pitchFamily="-111" charset="0"/>
                <a:ea typeface="+mn-ea"/>
                <a:cs typeface="+mn-cs"/>
              </a:defRPr>
            </a:lvl1pPr>
          </a:lstStyle>
          <a:p>
            <a:pPr>
              <a:defRPr/>
            </a:pPr>
            <a:endParaRPr lang="en-GB"/>
          </a:p>
        </p:txBody>
      </p:sp>
      <p:sp>
        <p:nvSpPr>
          <p:cNvPr id="1741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Lst>
        </p:spPr>
      </p:sp>
      <p:sp>
        <p:nvSpPr>
          <p:cNvPr id="3994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3994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Times" pitchFamily="-111" charset="0"/>
                <a:ea typeface="+mn-ea"/>
                <a:cs typeface="+mn-cs"/>
              </a:defRPr>
            </a:lvl1pPr>
          </a:lstStyle>
          <a:p>
            <a:pPr>
              <a:defRPr/>
            </a:pPr>
            <a:endParaRPr lang="en-GB"/>
          </a:p>
        </p:txBody>
      </p:sp>
      <p:sp>
        <p:nvSpPr>
          <p:cNvPr id="3994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FD15EBF4-07BD-8E49-92C6-FE53D8C64376}" type="slidenum">
              <a:rPr lang="en-GB"/>
              <a:pPr>
                <a:defRPr/>
              </a:pPr>
              <a:t>‹#›</a:t>
            </a:fld>
            <a:endParaRPr lang="en-GB"/>
          </a:p>
        </p:txBody>
      </p:sp>
    </p:spTree>
    <p:extLst>
      <p:ext uri="{BB962C8B-B14F-4D97-AF65-F5344CB8AC3E}">
        <p14:creationId xmlns:p14="http://schemas.microsoft.com/office/powerpoint/2010/main" val="1021455295"/>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Times" pitchFamily="-111" charset="0"/>
        <a:ea typeface="ＭＳ Ｐゴシック" pitchFamily="-111" charset="-128"/>
        <a:cs typeface="ＭＳ Ｐゴシック" pitchFamily="-111" charset="-128"/>
      </a:defRPr>
    </a:lvl1pPr>
    <a:lvl2pPr marL="457200" algn="l" rtl="0" eaLnBrk="0" fontAlgn="base" hangingPunct="0">
      <a:spcBef>
        <a:spcPct val="30000"/>
      </a:spcBef>
      <a:spcAft>
        <a:spcPct val="0"/>
      </a:spcAft>
      <a:defRPr sz="1200" kern="1200">
        <a:solidFill>
          <a:schemeClr val="tx1"/>
        </a:solidFill>
        <a:latin typeface="Times" pitchFamily="-111" charset="0"/>
        <a:ea typeface="ＭＳ Ｐゴシック" pitchFamily="-111" charset="-128"/>
        <a:cs typeface="+mn-cs"/>
      </a:defRPr>
    </a:lvl2pPr>
    <a:lvl3pPr marL="914400" algn="l" rtl="0" eaLnBrk="0" fontAlgn="base" hangingPunct="0">
      <a:spcBef>
        <a:spcPct val="30000"/>
      </a:spcBef>
      <a:spcAft>
        <a:spcPct val="0"/>
      </a:spcAft>
      <a:defRPr sz="1200" kern="1200">
        <a:solidFill>
          <a:schemeClr val="tx1"/>
        </a:solidFill>
        <a:latin typeface="Times" pitchFamily="-111" charset="0"/>
        <a:ea typeface="ＭＳ Ｐゴシック" pitchFamily="-111" charset="-128"/>
        <a:cs typeface="+mn-cs"/>
      </a:defRPr>
    </a:lvl3pPr>
    <a:lvl4pPr marL="1371600" algn="l" rtl="0" eaLnBrk="0" fontAlgn="base" hangingPunct="0">
      <a:spcBef>
        <a:spcPct val="30000"/>
      </a:spcBef>
      <a:spcAft>
        <a:spcPct val="0"/>
      </a:spcAft>
      <a:defRPr sz="1200" kern="1200">
        <a:solidFill>
          <a:schemeClr val="tx1"/>
        </a:solidFill>
        <a:latin typeface="Times" pitchFamily="-111" charset="0"/>
        <a:ea typeface="ＭＳ Ｐゴシック" pitchFamily="-111" charset="-128"/>
        <a:cs typeface="+mn-cs"/>
      </a:defRPr>
    </a:lvl4pPr>
    <a:lvl5pPr marL="1828800" algn="l" rtl="0" eaLnBrk="0" fontAlgn="base" hangingPunct="0">
      <a:spcBef>
        <a:spcPct val="30000"/>
      </a:spcBef>
      <a:spcAft>
        <a:spcPct val="0"/>
      </a:spcAft>
      <a:defRPr sz="1200" kern="1200">
        <a:solidFill>
          <a:schemeClr val="tx1"/>
        </a:solidFill>
        <a:latin typeface="Times" pitchFamily="-111" charset="0"/>
        <a:ea typeface="ＭＳ Ｐゴシック" pitchFamily="-111"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A94B0E32-AAB3-1A46-BE49-7BF58329C142}" type="slidenum">
              <a:rPr lang="en-GB" sz="1200"/>
              <a:pPr/>
              <a:t>1</a:t>
            </a:fld>
            <a:endParaRPr lang="en-GB" sz="1200"/>
          </a:p>
        </p:txBody>
      </p:sp>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it-IT">
              <a:latin typeface="Times" charset="0"/>
              <a:ea typeface="ＭＳ Ｐゴシック" charset="0"/>
              <a:cs typeface="ＭＳ Ｐゴシック"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E6F60376-3215-7A4C-98F8-FE8FE1BE5177}" type="slidenum">
              <a:rPr lang="it-IT" sz="1200"/>
              <a:pPr/>
              <a:t>49</a:t>
            </a:fld>
            <a:endParaRPr lang="it-IT" sz="1200"/>
          </a:p>
        </p:txBody>
      </p:sp>
      <p:sp>
        <p:nvSpPr>
          <p:cNvPr id="32770" name="Rectangle 1026"/>
          <p:cNvSpPr>
            <a:spLocks noGrp="1" noRot="1" noChangeAspect="1" noChangeArrowheads="1"/>
          </p:cNvSpPr>
          <p:nvPr>
            <p:ph type="sldImg"/>
          </p:nvPr>
        </p:nvSpPr>
        <p:spPr>
          <a:solidFill>
            <a:srgbClr val="FFFFFF"/>
          </a:solidFill>
          <a:ln/>
        </p:spPr>
      </p:sp>
      <p:sp>
        <p:nvSpPr>
          <p:cNvPr id="32771" name="Rectangle 1027"/>
          <p:cNvSpPr>
            <a:spLocks noGrp="1" noChangeArrowheads="1"/>
          </p:cNvSpPr>
          <p:nvPr>
            <p:ph type="body" idx="1"/>
          </p:nvPr>
        </p:nvSpPr>
        <p:spPr>
          <a:solidFill>
            <a:srgbClr val="FFFFFF"/>
          </a:solidFill>
          <a:ln>
            <a:solidFill>
              <a:srgbClr val="000000"/>
            </a:solidFill>
          </a:ln>
          <a:extLst>
            <a:ext uri="{FAA26D3D-D897-4be2-8F04-BA451C77F1D7}">
              <ma14:placeholderFlag xmlns="" xmlns:ma14="http://schemas.microsoft.com/office/mac/drawingml/2011/main" val="1"/>
            </a:ext>
          </a:extLst>
        </p:spPr>
        <p:txBody>
          <a:bodyPr/>
          <a:lstStyle/>
          <a:p>
            <a:endParaRPr lang="it-IT">
              <a:latin typeface="Times" charset="0"/>
              <a:ea typeface="ＭＳ Ｐゴシック" charset="0"/>
              <a:cs typeface="ＭＳ Ｐゴシック" charset="0"/>
            </a:endParaRPr>
          </a:p>
        </p:txBody>
      </p:sp>
    </p:spTree>
    <p:extLst>
      <p:ext uri="{BB962C8B-B14F-4D97-AF65-F5344CB8AC3E}">
        <p14:creationId xmlns:p14="http://schemas.microsoft.com/office/powerpoint/2010/main" val="32505717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E6F60376-3215-7A4C-98F8-FE8FE1BE5177}" type="slidenum">
              <a:rPr lang="it-IT" sz="1200"/>
              <a:pPr/>
              <a:t>50</a:t>
            </a:fld>
            <a:endParaRPr lang="it-IT" sz="1200"/>
          </a:p>
        </p:txBody>
      </p:sp>
      <p:sp>
        <p:nvSpPr>
          <p:cNvPr id="32770" name="Rectangle 1026"/>
          <p:cNvSpPr>
            <a:spLocks noGrp="1" noRot="1" noChangeAspect="1" noChangeArrowheads="1"/>
          </p:cNvSpPr>
          <p:nvPr>
            <p:ph type="sldImg"/>
          </p:nvPr>
        </p:nvSpPr>
        <p:spPr>
          <a:solidFill>
            <a:srgbClr val="FFFFFF"/>
          </a:solidFill>
          <a:ln/>
        </p:spPr>
      </p:sp>
      <p:sp>
        <p:nvSpPr>
          <p:cNvPr id="32771" name="Rectangle 1027"/>
          <p:cNvSpPr>
            <a:spLocks noGrp="1" noChangeArrowheads="1"/>
          </p:cNvSpPr>
          <p:nvPr>
            <p:ph type="body" idx="1"/>
          </p:nvPr>
        </p:nvSpPr>
        <p:spPr>
          <a:solidFill>
            <a:srgbClr val="FFFFFF"/>
          </a:solidFill>
          <a:ln>
            <a:solidFill>
              <a:srgbClr val="000000"/>
            </a:solidFill>
          </a:ln>
          <a:extLst>
            <a:ext uri="{FAA26D3D-D897-4be2-8F04-BA451C77F1D7}">
              <ma14:placeholderFlag xmlns:ma14="http://schemas.microsoft.com/office/mac/drawingml/2011/main" xmlns="" val="1"/>
            </a:ext>
          </a:extLst>
        </p:spPr>
        <p:txBody>
          <a:bodyPr/>
          <a:lstStyle/>
          <a:p>
            <a:endParaRPr lang="it-IT">
              <a:latin typeface="Times" charset="0"/>
              <a:ea typeface="ＭＳ Ｐゴシック" charset="0"/>
              <a:cs typeface="ＭＳ Ｐゴシック" charset="0"/>
            </a:endParaRPr>
          </a:p>
        </p:txBody>
      </p:sp>
    </p:spTree>
    <p:extLst>
      <p:ext uri="{BB962C8B-B14F-4D97-AF65-F5344CB8AC3E}">
        <p14:creationId xmlns:p14="http://schemas.microsoft.com/office/powerpoint/2010/main" val="27523478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E6F60376-3215-7A4C-98F8-FE8FE1BE5177}" type="slidenum">
              <a:rPr lang="it-IT" sz="1200"/>
              <a:pPr/>
              <a:t>51</a:t>
            </a:fld>
            <a:endParaRPr lang="it-IT" sz="1200"/>
          </a:p>
        </p:txBody>
      </p:sp>
      <p:sp>
        <p:nvSpPr>
          <p:cNvPr id="32770" name="Rectangle 1026"/>
          <p:cNvSpPr>
            <a:spLocks noGrp="1" noRot="1" noChangeAspect="1" noChangeArrowheads="1"/>
          </p:cNvSpPr>
          <p:nvPr>
            <p:ph type="sldImg"/>
          </p:nvPr>
        </p:nvSpPr>
        <p:spPr>
          <a:solidFill>
            <a:srgbClr val="FFFFFF"/>
          </a:solidFill>
          <a:ln/>
        </p:spPr>
      </p:sp>
      <p:sp>
        <p:nvSpPr>
          <p:cNvPr id="32771" name="Rectangle 1027"/>
          <p:cNvSpPr>
            <a:spLocks noGrp="1" noChangeArrowheads="1"/>
          </p:cNvSpPr>
          <p:nvPr>
            <p:ph type="body" idx="1"/>
          </p:nvPr>
        </p:nvSpPr>
        <p:spPr>
          <a:solidFill>
            <a:srgbClr val="FFFFFF"/>
          </a:solidFill>
          <a:ln>
            <a:solidFill>
              <a:srgbClr val="000000"/>
            </a:solidFill>
          </a:ln>
          <a:extLst>
            <a:ext uri="{FAA26D3D-D897-4be2-8F04-BA451C77F1D7}">
              <ma14:placeholderFlag xmlns="" xmlns:ma14="http://schemas.microsoft.com/office/mac/drawingml/2011/main" val="1"/>
            </a:ext>
          </a:extLst>
        </p:spPr>
        <p:txBody>
          <a:bodyPr/>
          <a:lstStyle/>
          <a:p>
            <a:endParaRPr lang="it-IT">
              <a:latin typeface="Times" charset="0"/>
              <a:ea typeface="ＭＳ Ｐゴシック" charset="0"/>
              <a:cs typeface="ＭＳ Ｐゴシック" charset="0"/>
            </a:endParaRPr>
          </a:p>
        </p:txBody>
      </p:sp>
    </p:spTree>
    <p:extLst>
      <p:ext uri="{BB962C8B-B14F-4D97-AF65-F5344CB8AC3E}">
        <p14:creationId xmlns:p14="http://schemas.microsoft.com/office/powerpoint/2010/main" val="36380724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A94B0E32-AAB3-1A46-BE49-7BF58329C142}" type="slidenum">
              <a:rPr lang="en-GB" sz="1200"/>
              <a:pPr/>
              <a:t>2</a:t>
            </a:fld>
            <a:endParaRPr lang="en-GB" sz="1200"/>
          </a:p>
        </p:txBody>
      </p:sp>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endParaRPr lang="it-IT">
              <a:latin typeface="Times" charset="0"/>
              <a:ea typeface="ＭＳ Ｐゴシック" charset="0"/>
              <a:cs typeface="ＭＳ Ｐゴシック" charset="0"/>
            </a:endParaRPr>
          </a:p>
        </p:txBody>
      </p:sp>
    </p:spTree>
    <p:extLst>
      <p:ext uri="{BB962C8B-B14F-4D97-AF65-F5344CB8AC3E}">
        <p14:creationId xmlns:p14="http://schemas.microsoft.com/office/powerpoint/2010/main" val="19775390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1E49730-E499-B04E-8B4C-9215A5893410}" type="slidenum">
              <a:rPr lang="en-US" smtClean="0"/>
              <a:t>33</a:t>
            </a:fld>
            <a:endParaRPr lang="en-US"/>
          </a:p>
        </p:txBody>
      </p:sp>
    </p:spTree>
    <p:extLst>
      <p:ext uri="{BB962C8B-B14F-4D97-AF65-F5344CB8AC3E}">
        <p14:creationId xmlns:p14="http://schemas.microsoft.com/office/powerpoint/2010/main" val="9457413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A94B0E32-AAB3-1A46-BE49-7BF58329C142}" type="slidenum">
              <a:rPr lang="en-GB" sz="1200"/>
              <a:pPr/>
              <a:t>34</a:t>
            </a:fld>
            <a:endParaRPr lang="en-GB" sz="1200"/>
          </a:p>
        </p:txBody>
      </p:sp>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it-IT">
              <a:latin typeface="Times" charset="0"/>
              <a:ea typeface="ＭＳ Ｐゴシック" charset="0"/>
              <a:cs typeface="ＭＳ Ｐゴシック" charset="0"/>
            </a:endParaRPr>
          </a:p>
        </p:txBody>
      </p:sp>
    </p:spTree>
    <p:extLst>
      <p:ext uri="{BB962C8B-B14F-4D97-AF65-F5344CB8AC3E}">
        <p14:creationId xmlns:p14="http://schemas.microsoft.com/office/powerpoint/2010/main" val="19208631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1E49730-E499-B04E-8B4C-9215A5893410}" type="slidenum">
              <a:rPr lang="en-US" smtClean="0"/>
              <a:t>36</a:t>
            </a:fld>
            <a:endParaRPr lang="en-US"/>
          </a:p>
        </p:txBody>
      </p:sp>
    </p:spTree>
    <p:extLst>
      <p:ext uri="{BB962C8B-B14F-4D97-AF65-F5344CB8AC3E}">
        <p14:creationId xmlns:p14="http://schemas.microsoft.com/office/powerpoint/2010/main" val="3570382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pPr>
              <a:defRPr/>
            </a:pPr>
            <a:fld id="{221579A1-4FDA-8C4C-A7A1-03C4EC5310DA}" type="slidenum">
              <a:rPr lang="en-GB"/>
              <a:pPr>
                <a:defRPr/>
              </a:pPr>
              <a:t>45</a:t>
            </a:fld>
            <a:endParaRPr lang="en-GB"/>
          </a:p>
        </p:txBody>
      </p:sp>
    </p:spTree>
    <p:extLst>
      <p:ext uri="{BB962C8B-B14F-4D97-AF65-F5344CB8AC3E}">
        <p14:creationId xmlns:p14="http://schemas.microsoft.com/office/powerpoint/2010/main" val="11510035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pPr>
              <a:defRPr/>
            </a:pPr>
            <a:fld id="{221579A1-4FDA-8C4C-A7A1-03C4EC5310DA}" type="slidenum">
              <a:rPr lang="en-GB"/>
              <a:pPr>
                <a:defRPr/>
              </a:pPr>
              <a:t>46</a:t>
            </a:fld>
            <a:endParaRPr lang="en-GB"/>
          </a:p>
        </p:txBody>
      </p:sp>
    </p:spTree>
    <p:extLst>
      <p:ext uri="{BB962C8B-B14F-4D97-AF65-F5344CB8AC3E}">
        <p14:creationId xmlns:p14="http://schemas.microsoft.com/office/powerpoint/2010/main" val="36158519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E6F60376-3215-7A4C-98F8-FE8FE1BE5177}" type="slidenum">
              <a:rPr lang="it-IT" sz="1200"/>
              <a:pPr/>
              <a:t>47</a:t>
            </a:fld>
            <a:endParaRPr lang="it-IT" sz="1200"/>
          </a:p>
        </p:txBody>
      </p:sp>
      <p:sp>
        <p:nvSpPr>
          <p:cNvPr id="32770" name="Rectangle 1026"/>
          <p:cNvSpPr>
            <a:spLocks noGrp="1" noRot="1" noChangeAspect="1" noChangeArrowheads="1"/>
          </p:cNvSpPr>
          <p:nvPr>
            <p:ph type="sldImg"/>
          </p:nvPr>
        </p:nvSpPr>
        <p:spPr>
          <a:solidFill>
            <a:srgbClr val="FFFFFF"/>
          </a:solidFill>
          <a:ln/>
        </p:spPr>
      </p:sp>
      <p:sp>
        <p:nvSpPr>
          <p:cNvPr id="32771" name="Rectangle 1027"/>
          <p:cNvSpPr>
            <a:spLocks noGrp="1" noChangeArrowheads="1"/>
          </p:cNvSpPr>
          <p:nvPr>
            <p:ph type="body" idx="1"/>
          </p:nvPr>
        </p:nvSpPr>
        <p:spPr>
          <a:solidFill>
            <a:srgbClr val="FFFFFF"/>
          </a:solidFill>
          <a:ln>
            <a:solidFill>
              <a:srgbClr val="000000"/>
            </a:solidFill>
          </a:ln>
          <a:extLst>
            <a:ext uri="{FAA26D3D-D897-4be2-8F04-BA451C77F1D7}">
              <ma14:placeholderFlag xmlns:ma14="http://schemas.microsoft.com/office/mac/drawingml/2011/main" xmlns="" val="1"/>
            </a:ext>
          </a:extLst>
        </p:spPr>
        <p:txBody>
          <a:bodyPr/>
          <a:lstStyle/>
          <a:p>
            <a:endParaRPr lang="it-IT">
              <a:latin typeface="Times" charset="0"/>
              <a:ea typeface="ＭＳ Ｐゴシック" charset="0"/>
              <a:cs typeface="ＭＳ Ｐゴシック" charset="0"/>
            </a:endParaRPr>
          </a:p>
        </p:txBody>
      </p:sp>
    </p:spTree>
    <p:extLst>
      <p:ext uri="{BB962C8B-B14F-4D97-AF65-F5344CB8AC3E}">
        <p14:creationId xmlns:p14="http://schemas.microsoft.com/office/powerpoint/2010/main" val="21671791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fld id="{E6F60376-3215-7A4C-98F8-FE8FE1BE5177}" type="slidenum">
              <a:rPr lang="it-IT" sz="1200"/>
              <a:pPr/>
              <a:t>48</a:t>
            </a:fld>
            <a:endParaRPr lang="it-IT" sz="1200"/>
          </a:p>
        </p:txBody>
      </p:sp>
      <p:sp>
        <p:nvSpPr>
          <p:cNvPr id="32770" name="Rectangle 1026"/>
          <p:cNvSpPr>
            <a:spLocks noGrp="1" noRot="1" noChangeAspect="1" noChangeArrowheads="1"/>
          </p:cNvSpPr>
          <p:nvPr>
            <p:ph type="sldImg"/>
          </p:nvPr>
        </p:nvSpPr>
        <p:spPr>
          <a:solidFill>
            <a:srgbClr val="FFFFFF"/>
          </a:solidFill>
          <a:ln/>
        </p:spPr>
      </p:sp>
      <p:sp>
        <p:nvSpPr>
          <p:cNvPr id="32771" name="Rectangle 1027"/>
          <p:cNvSpPr>
            <a:spLocks noGrp="1" noChangeArrowheads="1"/>
          </p:cNvSpPr>
          <p:nvPr>
            <p:ph type="body" idx="1"/>
          </p:nvPr>
        </p:nvSpPr>
        <p:spPr>
          <a:solidFill>
            <a:srgbClr val="FFFFFF"/>
          </a:solidFill>
          <a:ln>
            <a:solidFill>
              <a:srgbClr val="000000"/>
            </a:solidFill>
          </a:ln>
          <a:extLst>
            <a:ext uri="{FAA26D3D-D897-4be2-8F04-BA451C77F1D7}">
              <ma14:placeholderFlag xmlns:ma14="http://schemas.microsoft.com/office/mac/drawingml/2011/main" xmlns="" val="1"/>
            </a:ext>
          </a:extLst>
        </p:spPr>
        <p:txBody>
          <a:bodyPr/>
          <a:lstStyle/>
          <a:p>
            <a:endParaRPr lang="it-IT">
              <a:latin typeface="Times" charset="0"/>
              <a:ea typeface="ＭＳ Ｐゴシック" charset="0"/>
              <a:cs typeface="ＭＳ Ｐゴシック" charset="0"/>
            </a:endParaRPr>
          </a:p>
        </p:txBody>
      </p:sp>
    </p:spTree>
    <p:extLst>
      <p:ext uri="{BB962C8B-B14F-4D97-AF65-F5344CB8AC3E}">
        <p14:creationId xmlns:p14="http://schemas.microsoft.com/office/powerpoint/2010/main" val="21029933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a:t>Fare clic per modificare stile</a:t>
            </a:r>
          </a:p>
        </p:txBody>
      </p:sp>
      <p:sp>
        <p:nvSpPr>
          <p:cNvPr id="3" name="Sottotitolo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it-IT"/>
              <a:t>Fare clic per modificare lo stile del sottotitolo dello schema</a:t>
            </a:r>
          </a:p>
        </p:txBody>
      </p:sp>
      <p:sp>
        <p:nvSpPr>
          <p:cNvPr id="4" name="Rectangle 4"/>
          <p:cNvSpPr>
            <a:spLocks noGrp="1" noChangeArrowheads="1"/>
          </p:cNvSpPr>
          <p:nvPr>
            <p:ph type="dt" sz="half" idx="10"/>
          </p:nvPr>
        </p:nvSpPr>
        <p:spPr/>
        <p:txBody>
          <a:bodyPr/>
          <a:lstStyle>
            <a:lvl1pPr>
              <a:defRPr/>
            </a:lvl1pPr>
          </a:lstStyle>
          <a:p>
            <a:pPr>
              <a:defRPr/>
            </a:pPr>
            <a:r>
              <a:rPr lang="it-IT"/>
              <a:t>Politecnico di Milano, 19 dicembre 2017</a:t>
            </a:r>
            <a:endParaRPr lang="en-US"/>
          </a:p>
        </p:txBody>
      </p:sp>
    </p:spTree>
    <p:extLst>
      <p:ext uri="{BB962C8B-B14F-4D97-AF65-F5344CB8AC3E}">
        <p14:creationId xmlns:p14="http://schemas.microsoft.com/office/powerpoint/2010/main" val="38279609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stile</a:t>
            </a:r>
          </a:p>
        </p:txBody>
      </p:sp>
      <p:sp>
        <p:nvSpPr>
          <p:cNvPr id="3" name="Segnaposto testo verticale 2"/>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p:cNvSpPr>
            <a:spLocks noGrp="1" noChangeArrowheads="1"/>
          </p:cNvSpPr>
          <p:nvPr>
            <p:ph type="dt" sz="half" idx="10"/>
          </p:nvPr>
        </p:nvSpPr>
        <p:spPr/>
        <p:txBody>
          <a:bodyPr/>
          <a:lstStyle>
            <a:lvl1pPr>
              <a:defRPr/>
            </a:lvl1pPr>
          </a:lstStyle>
          <a:p>
            <a:pPr>
              <a:defRPr/>
            </a:pPr>
            <a:r>
              <a:rPr lang="it-IT"/>
              <a:t>Politecnico di Milano, 19 dicembre 2017</a:t>
            </a:r>
            <a:endParaRPr lang="en-US"/>
          </a:p>
        </p:txBody>
      </p:sp>
    </p:spTree>
    <p:extLst>
      <p:ext uri="{BB962C8B-B14F-4D97-AF65-F5344CB8AC3E}">
        <p14:creationId xmlns:p14="http://schemas.microsoft.com/office/powerpoint/2010/main" val="3589477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itolo verticale e testo">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515100" y="609600"/>
            <a:ext cx="1943100" cy="5486400"/>
          </a:xfrm>
        </p:spPr>
        <p:txBody>
          <a:bodyPr vert="eaVert"/>
          <a:lstStyle/>
          <a:p>
            <a:r>
              <a:rPr lang="it-IT"/>
              <a:t>Fare clic per modificare stile</a:t>
            </a:r>
          </a:p>
        </p:txBody>
      </p:sp>
      <p:sp>
        <p:nvSpPr>
          <p:cNvPr id="3" name="Segnaposto testo verticale 2"/>
          <p:cNvSpPr>
            <a:spLocks noGrp="1"/>
          </p:cNvSpPr>
          <p:nvPr>
            <p:ph type="body" orient="vert" idx="1"/>
          </p:nvPr>
        </p:nvSpPr>
        <p:spPr>
          <a:xfrm>
            <a:off x="685800" y="609600"/>
            <a:ext cx="5676900" cy="5486400"/>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p:cNvSpPr>
            <a:spLocks noGrp="1" noChangeArrowheads="1"/>
          </p:cNvSpPr>
          <p:nvPr>
            <p:ph type="dt" sz="half" idx="10"/>
          </p:nvPr>
        </p:nvSpPr>
        <p:spPr/>
        <p:txBody>
          <a:bodyPr/>
          <a:lstStyle>
            <a:lvl1pPr>
              <a:defRPr/>
            </a:lvl1pPr>
          </a:lstStyle>
          <a:p>
            <a:pPr>
              <a:defRPr/>
            </a:pPr>
            <a:r>
              <a:rPr lang="it-IT"/>
              <a:t>Politecnico di Milano, 19 dicembre 2017</a:t>
            </a:r>
            <a:endParaRPr lang="en-US"/>
          </a:p>
        </p:txBody>
      </p:sp>
    </p:spTree>
    <p:extLst>
      <p:ext uri="{BB962C8B-B14F-4D97-AF65-F5344CB8AC3E}">
        <p14:creationId xmlns:p14="http://schemas.microsoft.com/office/powerpoint/2010/main" val="28958841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objOnly" preserve="1">
  <p:cSld name="Contenuto">
    <p:spTree>
      <p:nvGrpSpPr>
        <p:cNvPr id="1" name=""/>
        <p:cNvGrpSpPr/>
        <p:nvPr/>
      </p:nvGrpSpPr>
      <p:grpSpPr>
        <a:xfrm>
          <a:off x="0" y="0"/>
          <a:ext cx="0" cy="0"/>
          <a:chOff x="0" y="0"/>
          <a:chExt cx="0" cy="0"/>
        </a:xfrm>
      </p:grpSpPr>
      <p:sp>
        <p:nvSpPr>
          <p:cNvPr id="2" name="Segnaposto contenuto 1"/>
          <p:cNvSpPr>
            <a:spLocks noGrp="1"/>
          </p:cNvSpPr>
          <p:nvPr>
            <p:ph/>
          </p:nvPr>
        </p:nvSpPr>
        <p:spPr>
          <a:xfrm>
            <a:off x="685800" y="609600"/>
            <a:ext cx="7772400" cy="5486400"/>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3" name="Rectangle 4"/>
          <p:cNvSpPr>
            <a:spLocks noGrp="1" noChangeArrowheads="1"/>
          </p:cNvSpPr>
          <p:nvPr>
            <p:ph type="dt" sz="half" idx="10"/>
          </p:nvPr>
        </p:nvSpPr>
        <p:spPr/>
        <p:txBody>
          <a:bodyPr/>
          <a:lstStyle>
            <a:lvl1pPr>
              <a:defRPr/>
            </a:lvl1pPr>
          </a:lstStyle>
          <a:p>
            <a:pPr>
              <a:defRPr/>
            </a:pPr>
            <a:r>
              <a:rPr lang="it-IT"/>
              <a:t>Politecnico di Milano, 19 dicembre 2017</a:t>
            </a:r>
            <a:endParaRPr lang="en-US"/>
          </a:p>
        </p:txBody>
      </p:sp>
    </p:spTree>
    <p:extLst>
      <p:ext uri="{BB962C8B-B14F-4D97-AF65-F5344CB8AC3E}">
        <p14:creationId xmlns:p14="http://schemas.microsoft.com/office/powerpoint/2010/main" val="135860927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clipArtAndTx" preserve="1">
  <p:cSld name="Titolo, ClipArt e testo">
    <p:spTree>
      <p:nvGrpSpPr>
        <p:cNvPr id="1" name=""/>
        <p:cNvGrpSpPr/>
        <p:nvPr/>
      </p:nvGrpSpPr>
      <p:grpSpPr>
        <a:xfrm>
          <a:off x="0" y="0"/>
          <a:ext cx="0" cy="0"/>
          <a:chOff x="0" y="0"/>
          <a:chExt cx="0" cy="0"/>
        </a:xfrm>
      </p:grpSpPr>
      <p:sp>
        <p:nvSpPr>
          <p:cNvPr id="2" name="Titolo 1"/>
          <p:cNvSpPr>
            <a:spLocks noGrp="1"/>
          </p:cNvSpPr>
          <p:nvPr>
            <p:ph type="title"/>
          </p:nvPr>
        </p:nvSpPr>
        <p:spPr>
          <a:xfrm>
            <a:off x="685800" y="609600"/>
            <a:ext cx="7772400" cy="1143000"/>
          </a:xfrm>
        </p:spPr>
        <p:txBody>
          <a:bodyPr/>
          <a:lstStyle/>
          <a:p>
            <a:r>
              <a:rPr lang="it-IT"/>
              <a:t>Fare clic per modificare stile</a:t>
            </a:r>
          </a:p>
        </p:txBody>
      </p:sp>
      <p:sp>
        <p:nvSpPr>
          <p:cNvPr id="3" name="Segnaposto ClipArt 2"/>
          <p:cNvSpPr>
            <a:spLocks noGrp="1"/>
          </p:cNvSpPr>
          <p:nvPr>
            <p:ph type="clipArt" sz="half" idx="1"/>
          </p:nvPr>
        </p:nvSpPr>
        <p:spPr>
          <a:xfrm>
            <a:off x="685800" y="1981200"/>
            <a:ext cx="3810000" cy="4114800"/>
          </a:xfrm>
        </p:spPr>
        <p:txBody>
          <a:bodyPr/>
          <a:lstStyle/>
          <a:p>
            <a:pPr lvl="0"/>
            <a:endParaRPr lang="it-IT" noProof="0"/>
          </a:p>
        </p:txBody>
      </p:sp>
      <p:sp>
        <p:nvSpPr>
          <p:cNvPr id="4" name="Segnaposto testo 3"/>
          <p:cNvSpPr>
            <a:spLocks noGrp="1"/>
          </p:cNvSpPr>
          <p:nvPr>
            <p:ph type="body" sz="half" idx="2"/>
          </p:nvPr>
        </p:nvSpPr>
        <p:spPr>
          <a:xfrm>
            <a:off x="4648200" y="1981200"/>
            <a:ext cx="3810000" cy="4114800"/>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Rectangle 4"/>
          <p:cNvSpPr>
            <a:spLocks noGrp="1" noChangeArrowheads="1"/>
          </p:cNvSpPr>
          <p:nvPr>
            <p:ph type="dt" sz="half" idx="10"/>
          </p:nvPr>
        </p:nvSpPr>
        <p:spPr/>
        <p:txBody>
          <a:bodyPr/>
          <a:lstStyle>
            <a:lvl1pPr>
              <a:defRPr/>
            </a:lvl1pPr>
          </a:lstStyle>
          <a:p>
            <a:pPr>
              <a:defRPr/>
            </a:pPr>
            <a:r>
              <a:rPr lang="it-IT"/>
              <a:t>Politecnico di Milano, 19 dicembre 2017</a:t>
            </a:r>
            <a:endParaRPr lang="en-US"/>
          </a:p>
        </p:txBody>
      </p:sp>
    </p:spTree>
    <p:extLst>
      <p:ext uri="{BB962C8B-B14F-4D97-AF65-F5344CB8AC3E}">
        <p14:creationId xmlns:p14="http://schemas.microsoft.com/office/powerpoint/2010/main" val="39890659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stile</a:t>
            </a:r>
          </a:p>
        </p:txBody>
      </p:sp>
      <p:sp>
        <p:nvSpPr>
          <p:cNvPr id="3" name="Segnaposto contenuto 2"/>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Rectangle 4"/>
          <p:cNvSpPr>
            <a:spLocks noGrp="1" noChangeArrowheads="1"/>
          </p:cNvSpPr>
          <p:nvPr>
            <p:ph type="dt" sz="half" idx="10"/>
          </p:nvPr>
        </p:nvSpPr>
        <p:spPr/>
        <p:txBody>
          <a:bodyPr/>
          <a:lstStyle>
            <a:lvl1pPr>
              <a:defRPr/>
            </a:lvl1pPr>
          </a:lstStyle>
          <a:p>
            <a:pPr>
              <a:defRPr/>
            </a:pPr>
            <a:r>
              <a:rPr lang="it-IT"/>
              <a:t>Politecnico di Milano, 19 dicembre 2017</a:t>
            </a:r>
            <a:endParaRPr lang="en-US"/>
          </a:p>
        </p:txBody>
      </p:sp>
    </p:spTree>
    <p:extLst>
      <p:ext uri="{BB962C8B-B14F-4D97-AF65-F5344CB8AC3E}">
        <p14:creationId xmlns:p14="http://schemas.microsoft.com/office/powerpoint/2010/main" val="33062361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a:t>Fare clic per modificare stile</a:t>
            </a:r>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a:t>Fare clic per modificare gli stili del testo dello schema</a:t>
            </a:r>
          </a:p>
        </p:txBody>
      </p:sp>
      <p:sp>
        <p:nvSpPr>
          <p:cNvPr id="4" name="Rectangle 4"/>
          <p:cNvSpPr>
            <a:spLocks noGrp="1" noChangeArrowheads="1"/>
          </p:cNvSpPr>
          <p:nvPr>
            <p:ph type="dt" sz="half" idx="10"/>
          </p:nvPr>
        </p:nvSpPr>
        <p:spPr/>
        <p:txBody>
          <a:bodyPr/>
          <a:lstStyle>
            <a:lvl1pPr>
              <a:defRPr/>
            </a:lvl1pPr>
          </a:lstStyle>
          <a:p>
            <a:pPr>
              <a:defRPr/>
            </a:pPr>
            <a:r>
              <a:rPr lang="it-IT"/>
              <a:t>Politecnico di Milano, 19 dicembre 2017</a:t>
            </a:r>
            <a:endParaRPr lang="en-US"/>
          </a:p>
        </p:txBody>
      </p:sp>
    </p:spTree>
    <p:extLst>
      <p:ext uri="{BB962C8B-B14F-4D97-AF65-F5344CB8AC3E}">
        <p14:creationId xmlns:p14="http://schemas.microsoft.com/office/powerpoint/2010/main" val="19992753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Contenuto 2">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stile</a:t>
            </a:r>
          </a:p>
        </p:txBody>
      </p:sp>
      <p:sp>
        <p:nvSpPr>
          <p:cNvPr id="3" name="Segnaposto contenuto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Rectangle 4"/>
          <p:cNvSpPr>
            <a:spLocks noGrp="1" noChangeArrowheads="1"/>
          </p:cNvSpPr>
          <p:nvPr>
            <p:ph type="dt" sz="half" idx="10"/>
          </p:nvPr>
        </p:nvSpPr>
        <p:spPr/>
        <p:txBody>
          <a:bodyPr/>
          <a:lstStyle>
            <a:lvl1pPr>
              <a:defRPr/>
            </a:lvl1pPr>
          </a:lstStyle>
          <a:p>
            <a:pPr>
              <a:defRPr/>
            </a:pPr>
            <a:r>
              <a:rPr lang="it-IT"/>
              <a:t>Politecnico di Milano, 19 dicembre 2017</a:t>
            </a:r>
            <a:endParaRPr lang="en-US"/>
          </a:p>
        </p:txBody>
      </p:sp>
    </p:spTree>
    <p:extLst>
      <p:ext uri="{BB962C8B-B14F-4D97-AF65-F5344CB8AC3E}">
        <p14:creationId xmlns:p14="http://schemas.microsoft.com/office/powerpoint/2010/main" val="17917708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p:spPr>
        <p:txBody>
          <a:bodyPr/>
          <a:lstStyle>
            <a:lvl1pPr>
              <a:defRPr/>
            </a:lvl1pPr>
          </a:lstStyle>
          <a:p>
            <a:r>
              <a:rPr lang="it-IT"/>
              <a:t>Fare clic per modificare stile</a:t>
            </a:r>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Rectangle 4"/>
          <p:cNvSpPr>
            <a:spLocks noGrp="1" noChangeArrowheads="1"/>
          </p:cNvSpPr>
          <p:nvPr>
            <p:ph type="dt" sz="half" idx="10"/>
          </p:nvPr>
        </p:nvSpPr>
        <p:spPr/>
        <p:txBody>
          <a:bodyPr/>
          <a:lstStyle>
            <a:lvl1pPr>
              <a:defRPr/>
            </a:lvl1pPr>
          </a:lstStyle>
          <a:p>
            <a:pPr>
              <a:defRPr/>
            </a:pPr>
            <a:r>
              <a:rPr lang="it-IT"/>
              <a:t>Politecnico di Milano, 19 dicembre 2017</a:t>
            </a:r>
            <a:endParaRPr lang="en-US"/>
          </a:p>
        </p:txBody>
      </p:sp>
    </p:spTree>
    <p:extLst>
      <p:ext uri="{BB962C8B-B14F-4D97-AF65-F5344CB8AC3E}">
        <p14:creationId xmlns:p14="http://schemas.microsoft.com/office/powerpoint/2010/main" val="15624398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stile</a:t>
            </a:r>
          </a:p>
        </p:txBody>
      </p:sp>
      <p:sp>
        <p:nvSpPr>
          <p:cNvPr id="3" name="Rectangle 4"/>
          <p:cNvSpPr>
            <a:spLocks noGrp="1" noChangeArrowheads="1"/>
          </p:cNvSpPr>
          <p:nvPr>
            <p:ph type="dt" sz="half" idx="10"/>
          </p:nvPr>
        </p:nvSpPr>
        <p:spPr/>
        <p:txBody>
          <a:bodyPr/>
          <a:lstStyle>
            <a:lvl1pPr>
              <a:defRPr/>
            </a:lvl1pPr>
          </a:lstStyle>
          <a:p>
            <a:pPr>
              <a:defRPr/>
            </a:pPr>
            <a:r>
              <a:rPr lang="it-IT"/>
              <a:t>Politecnico di Milano, 19 dicembre 2017</a:t>
            </a:r>
            <a:endParaRPr lang="en-US"/>
          </a:p>
        </p:txBody>
      </p:sp>
    </p:spTree>
    <p:extLst>
      <p:ext uri="{BB962C8B-B14F-4D97-AF65-F5344CB8AC3E}">
        <p14:creationId xmlns:p14="http://schemas.microsoft.com/office/powerpoint/2010/main" val="9327071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uot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a:defRPr/>
            </a:lvl1pPr>
          </a:lstStyle>
          <a:p>
            <a:pPr>
              <a:defRPr/>
            </a:pPr>
            <a:r>
              <a:rPr lang="it-IT"/>
              <a:t>Politecnico di Milano, 19 dicembre 2017</a:t>
            </a:r>
            <a:endParaRPr lang="en-US"/>
          </a:p>
        </p:txBody>
      </p:sp>
    </p:spTree>
    <p:extLst>
      <p:ext uri="{BB962C8B-B14F-4D97-AF65-F5344CB8AC3E}">
        <p14:creationId xmlns:p14="http://schemas.microsoft.com/office/powerpoint/2010/main" val="14875609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a:t>Fare clic per modificare stile</a:t>
            </a:r>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Rectangle 4"/>
          <p:cNvSpPr>
            <a:spLocks noGrp="1" noChangeArrowheads="1"/>
          </p:cNvSpPr>
          <p:nvPr>
            <p:ph type="dt" sz="half" idx="10"/>
          </p:nvPr>
        </p:nvSpPr>
        <p:spPr/>
        <p:txBody>
          <a:bodyPr/>
          <a:lstStyle>
            <a:lvl1pPr>
              <a:defRPr/>
            </a:lvl1pPr>
          </a:lstStyle>
          <a:p>
            <a:pPr>
              <a:defRPr/>
            </a:pPr>
            <a:r>
              <a:rPr lang="it-IT"/>
              <a:t>Politecnico di Milano, 19 dicembre 2017</a:t>
            </a:r>
            <a:endParaRPr lang="en-US"/>
          </a:p>
        </p:txBody>
      </p:sp>
    </p:spTree>
    <p:extLst>
      <p:ext uri="{BB962C8B-B14F-4D97-AF65-F5344CB8AC3E}">
        <p14:creationId xmlns:p14="http://schemas.microsoft.com/office/powerpoint/2010/main" val="31661561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a:t>Fare clic per modificare stile</a:t>
            </a:r>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gli stili del testo dello schema</a:t>
            </a:r>
          </a:p>
        </p:txBody>
      </p:sp>
      <p:sp>
        <p:nvSpPr>
          <p:cNvPr id="5" name="Rectangle 4"/>
          <p:cNvSpPr>
            <a:spLocks noGrp="1" noChangeArrowheads="1"/>
          </p:cNvSpPr>
          <p:nvPr>
            <p:ph type="dt" sz="half" idx="10"/>
          </p:nvPr>
        </p:nvSpPr>
        <p:spPr/>
        <p:txBody>
          <a:bodyPr/>
          <a:lstStyle>
            <a:lvl1pPr>
              <a:defRPr/>
            </a:lvl1pPr>
          </a:lstStyle>
          <a:p>
            <a:pPr>
              <a:defRPr/>
            </a:pPr>
            <a:r>
              <a:rPr lang="it-IT"/>
              <a:t>Politecnico di Milano, 19 dicembre 2017</a:t>
            </a:r>
            <a:endParaRPr lang="en-US"/>
          </a:p>
        </p:txBody>
      </p:sp>
    </p:spTree>
    <p:extLst>
      <p:ext uri="{BB962C8B-B14F-4D97-AF65-F5344CB8AC3E}">
        <p14:creationId xmlns:p14="http://schemas.microsoft.com/office/powerpoint/2010/main" val="30649420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6612" name="Rectangle 4"/>
          <p:cNvSpPr>
            <a:spLocks noGrp="1" noChangeArrowheads="1"/>
          </p:cNvSpPr>
          <p:nvPr>
            <p:ph type="dt" sz="half" idx="2"/>
          </p:nvPr>
        </p:nvSpPr>
        <p:spPr bwMode="auto">
          <a:xfrm>
            <a:off x="0" y="6553200"/>
            <a:ext cx="67056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r>
              <a:rPr lang="it-IT"/>
              <a:t>Politecnico di Milano, 19 dicembre 2017</a:t>
            </a:r>
            <a:endParaRPr lang="en-US"/>
          </a:p>
        </p:txBody>
      </p:sp>
      <p:pic>
        <p:nvPicPr>
          <p:cNvPr id="1029" name="Picture 14"/>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0" y="0"/>
            <a:ext cx="914400" cy="609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030" name="Picture 15"/>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371600" y="0"/>
            <a:ext cx="1828800" cy="609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31" name="WordArt 16"/>
          <p:cNvSpPr>
            <a:spLocks noChangeArrowheads="1" noChangeShapeType="1" noTextEdit="1"/>
          </p:cNvSpPr>
          <p:nvPr/>
        </p:nvSpPr>
        <p:spPr bwMode="auto">
          <a:xfrm>
            <a:off x="6629400" y="152400"/>
            <a:ext cx="2362200" cy="457200"/>
          </a:xfrm>
          <a:prstGeom prst="rect">
            <a:avLst/>
          </a:prstGeom>
        </p:spPr>
        <p:txBody>
          <a:bodyPr wrap="none" fromWordArt="1">
            <a:prstTxWarp prst="textTriangle">
              <a:avLst>
                <a:gd name="adj" fmla="val 50000"/>
              </a:avLst>
            </a:prstTxWarp>
            <a:scene3d>
              <a:camera prst="legacyObliqueTopLeft"/>
              <a:lightRig rig="legacyNormal3" dir="r"/>
            </a:scene3d>
            <a:sp3d extrusionH="201600" prstMaterial="legacyMatte">
              <a:extrusionClr>
                <a:srgbClr val="0066CC"/>
              </a:extrusionClr>
            </a:sp3d>
          </a:bodyPr>
          <a:lstStyle/>
          <a:p>
            <a:pPr algn="ctr"/>
            <a:r>
              <a:rPr lang="it-IT" sz="3600" b="1" kern="10" normalizeH="1">
                <a:ln w="9525">
                  <a:round/>
                  <a:headEnd/>
                  <a:tailEnd/>
                </a:ln>
                <a:solidFill>
                  <a:srgbClr val="FF0000">
                    <a:alpha val="98038"/>
                  </a:srgbClr>
                </a:solidFill>
                <a:latin typeface="Times New Roman"/>
                <a:ea typeface="Times New Roman"/>
                <a:cs typeface="Times New Roman"/>
              </a:rPr>
              <a:t>PLASMON X</a:t>
            </a:r>
          </a:p>
        </p:txBody>
      </p:sp>
      <p:pic>
        <p:nvPicPr>
          <p:cNvPr id="1032" name="Picture 17"/>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3962400" y="0"/>
            <a:ext cx="1600200" cy="584200"/>
          </a:xfrm>
          <a:prstGeom prst="rect">
            <a:avLst/>
          </a:prstGeom>
          <a:noFill/>
          <a:ln w="9525">
            <a:solidFill>
              <a:srgbClr val="E80000"/>
            </a:solidFill>
            <a:miter lim="800000"/>
            <a:headEnd/>
            <a:tailEnd/>
          </a:ln>
          <a:extLst>
            <a:ext uri="{909E8E84-426E-40dd-AFC4-6F175D3DCCD1}">
              <a14:hiddenFill xmlns=""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92501" r:id="rId1"/>
    <p:sldLayoutId id="2147492502" r:id="rId2"/>
    <p:sldLayoutId id="2147492503" r:id="rId3"/>
    <p:sldLayoutId id="2147492504" r:id="rId4"/>
    <p:sldLayoutId id="2147492505" r:id="rId5"/>
    <p:sldLayoutId id="2147492506" r:id="rId6"/>
    <p:sldLayoutId id="2147492507" r:id="rId7"/>
    <p:sldLayoutId id="2147492508" r:id="rId8"/>
    <p:sldLayoutId id="2147492509" r:id="rId9"/>
    <p:sldLayoutId id="2147492510" r:id="rId10"/>
    <p:sldLayoutId id="2147492511" r:id="rId11"/>
    <p:sldLayoutId id="2147492512" r:id="rId12"/>
    <p:sldLayoutId id="2147492513" r:id="rId13"/>
  </p:sldLayoutIdLst>
  <p:hf sldNum="0" hdr="0" ftr="0"/>
  <p:txStyles>
    <p:titleStyle>
      <a:lvl1pPr algn="ctr" rtl="0" eaLnBrk="0" fontAlgn="base" hangingPunct="0">
        <a:spcBef>
          <a:spcPct val="0"/>
        </a:spcBef>
        <a:spcAft>
          <a:spcPct val="0"/>
        </a:spcAft>
        <a:defRPr sz="4400">
          <a:solidFill>
            <a:schemeClr val="tx2"/>
          </a:solidFill>
          <a:latin typeface="+mj-lt"/>
          <a:ea typeface="ＭＳ Ｐゴシック" pitchFamily="-111" charset="-128"/>
          <a:cs typeface="ＭＳ Ｐゴシック" pitchFamily="-111" charset="-128"/>
        </a:defRPr>
      </a:lvl1pPr>
      <a:lvl2pPr algn="ctr" rtl="0" eaLnBrk="0" fontAlgn="base" hangingPunct="0">
        <a:spcBef>
          <a:spcPct val="0"/>
        </a:spcBef>
        <a:spcAft>
          <a:spcPct val="0"/>
        </a:spcAft>
        <a:defRPr sz="4400">
          <a:solidFill>
            <a:schemeClr val="tx2"/>
          </a:solidFill>
          <a:latin typeface="Times" pitchFamily="-111" charset="0"/>
          <a:ea typeface="ＭＳ Ｐゴシック" pitchFamily="-111" charset="-128"/>
          <a:cs typeface="ＭＳ Ｐゴシック" pitchFamily="-111" charset="-128"/>
        </a:defRPr>
      </a:lvl2pPr>
      <a:lvl3pPr algn="ctr" rtl="0" eaLnBrk="0" fontAlgn="base" hangingPunct="0">
        <a:spcBef>
          <a:spcPct val="0"/>
        </a:spcBef>
        <a:spcAft>
          <a:spcPct val="0"/>
        </a:spcAft>
        <a:defRPr sz="4400">
          <a:solidFill>
            <a:schemeClr val="tx2"/>
          </a:solidFill>
          <a:latin typeface="Times" pitchFamily="-111" charset="0"/>
          <a:ea typeface="ＭＳ Ｐゴシック" pitchFamily="-111" charset="-128"/>
          <a:cs typeface="ＭＳ Ｐゴシック" pitchFamily="-111" charset="-128"/>
        </a:defRPr>
      </a:lvl3pPr>
      <a:lvl4pPr algn="ctr" rtl="0" eaLnBrk="0" fontAlgn="base" hangingPunct="0">
        <a:spcBef>
          <a:spcPct val="0"/>
        </a:spcBef>
        <a:spcAft>
          <a:spcPct val="0"/>
        </a:spcAft>
        <a:defRPr sz="4400">
          <a:solidFill>
            <a:schemeClr val="tx2"/>
          </a:solidFill>
          <a:latin typeface="Times" pitchFamily="-111" charset="0"/>
          <a:ea typeface="ＭＳ Ｐゴシック" pitchFamily="-111" charset="-128"/>
          <a:cs typeface="ＭＳ Ｐゴシック" pitchFamily="-111" charset="-128"/>
        </a:defRPr>
      </a:lvl4pPr>
      <a:lvl5pPr algn="ctr" rtl="0" eaLnBrk="0" fontAlgn="base" hangingPunct="0">
        <a:spcBef>
          <a:spcPct val="0"/>
        </a:spcBef>
        <a:spcAft>
          <a:spcPct val="0"/>
        </a:spcAft>
        <a:defRPr sz="4400">
          <a:solidFill>
            <a:schemeClr val="tx2"/>
          </a:solidFill>
          <a:latin typeface="Times" pitchFamily="-111" charset="0"/>
          <a:ea typeface="ＭＳ Ｐゴシック" pitchFamily="-111" charset="-128"/>
          <a:cs typeface="ＭＳ Ｐゴシック" pitchFamily="-111" charset="-128"/>
        </a:defRPr>
      </a:lvl5pPr>
      <a:lvl6pPr marL="457200" algn="ctr" rtl="0" fontAlgn="base">
        <a:spcBef>
          <a:spcPct val="0"/>
        </a:spcBef>
        <a:spcAft>
          <a:spcPct val="0"/>
        </a:spcAft>
        <a:defRPr sz="4400">
          <a:solidFill>
            <a:schemeClr val="tx2"/>
          </a:solidFill>
          <a:latin typeface="Times" pitchFamily="-111" charset="0"/>
        </a:defRPr>
      </a:lvl6pPr>
      <a:lvl7pPr marL="914400" algn="ctr" rtl="0" fontAlgn="base">
        <a:spcBef>
          <a:spcPct val="0"/>
        </a:spcBef>
        <a:spcAft>
          <a:spcPct val="0"/>
        </a:spcAft>
        <a:defRPr sz="4400">
          <a:solidFill>
            <a:schemeClr val="tx2"/>
          </a:solidFill>
          <a:latin typeface="Times" pitchFamily="-111" charset="0"/>
        </a:defRPr>
      </a:lvl7pPr>
      <a:lvl8pPr marL="1371600" algn="ctr" rtl="0" fontAlgn="base">
        <a:spcBef>
          <a:spcPct val="0"/>
        </a:spcBef>
        <a:spcAft>
          <a:spcPct val="0"/>
        </a:spcAft>
        <a:defRPr sz="4400">
          <a:solidFill>
            <a:schemeClr val="tx2"/>
          </a:solidFill>
          <a:latin typeface="Times" pitchFamily="-111" charset="0"/>
        </a:defRPr>
      </a:lvl8pPr>
      <a:lvl9pPr marL="1828800" algn="ctr" rtl="0" fontAlgn="base">
        <a:spcBef>
          <a:spcPct val="0"/>
        </a:spcBef>
        <a:spcAft>
          <a:spcPct val="0"/>
        </a:spcAft>
        <a:defRPr sz="4400">
          <a:solidFill>
            <a:schemeClr val="tx2"/>
          </a:solidFill>
          <a:latin typeface="Times" pitchFamily="-111"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ＭＳ Ｐゴシック" pitchFamily="-111" charset="-128"/>
          <a:cs typeface="ＭＳ Ｐゴシック" pitchFamily="-111" charset="-128"/>
        </a:defRPr>
      </a:lvl1pPr>
      <a:lvl2pPr marL="742950" indent="-285750" algn="l" rtl="0" eaLnBrk="0" fontAlgn="base" hangingPunct="0">
        <a:spcBef>
          <a:spcPct val="20000"/>
        </a:spcBef>
        <a:spcAft>
          <a:spcPct val="0"/>
        </a:spcAft>
        <a:buChar char="–"/>
        <a:defRPr sz="2800">
          <a:solidFill>
            <a:schemeClr val="tx1"/>
          </a:solidFill>
          <a:latin typeface="+mn-lt"/>
          <a:ea typeface="ＭＳ Ｐゴシック" pitchFamily="-111" charset="-128"/>
        </a:defRPr>
      </a:lvl2pPr>
      <a:lvl3pPr marL="1143000" indent="-228600" algn="l" rtl="0" eaLnBrk="0" fontAlgn="base" hangingPunct="0">
        <a:spcBef>
          <a:spcPct val="20000"/>
        </a:spcBef>
        <a:spcAft>
          <a:spcPct val="0"/>
        </a:spcAft>
        <a:buChar char="•"/>
        <a:defRPr sz="2400">
          <a:solidFill>
            <a:schemeClr val="tx1"/>
          </a:solidFill>
          <a:latin typeface="+mn-lt"/>
          <a:ea typeface="ＭＳ Ｐゴシック" pitchFamily="-111" charset="-128"/>
        </a:defRPr>
      </a:lvl3pPr>
      <a:lvl4pPr marL="1600200" indent="-228600" algn="l" rtl="0" eaLnBrk="0" fontAlgn="base" hangingPunct="0">
        <a:spcBef>
          <a:spcPct val="20000"/>
        </a:spcBef>
        <a:spcAft>
          <a:spcPct val="0"/>
        </a:spcAft>
        <a:buChar char="–"/>
        <a:defRPr sz="2000">
          <a:solidFill>
            <a:schemeClr val="tx1"/>
          </a:solidFill>
          <a:latin typeface="+mn-lt"/>
          <a:ea typeface="ＭＳ Ｐゴシック" pitchFamily="-111" charset="-128"/>
        </a:defRPr>
      </a:lvl4pPr>
      <a:lvl5pPr marL="2057400" indent="-228600" algn="l" rtl="0" eaLnBrk="0" fontAlgn="base" hangingPunct="0">
        <a:spcBef>
          <a:spcPct val="20000"/>
        </a:spcBef>
        <a:spcAft>
          <a:spcPct val="0"/>
        </a:spcAft>
        <a:buChar char="»"/>
        <a:defRPr sz="2000">
          <a:solidFill>
            <a:schemeClr val="tx1"/>
          </a:solidFill>
          <a:latin typeface="+mn-lt"/>
          <a:ea typeface="ＭＳ Ｐゴシック" pitchFamily="-111" charset="-128"/>
        </a:defRPr>
      </a:lvl5pPr>
      <a:lvl6pPr marL="2514600" indent="-228600" algn="l" rtl="0" fontAlgn="base">
        <a:spcBef>
          <a:spcPct val="20000"/>
        </a:spcBef>
        <a:spcAft>
          <a:spcPct val="0"/>
        </a:spcAft>
        <a:buChar char="»"/>
        <a:defRPr sz="2000">
          <a:solidFill>
            <a:schemeClr val="tx1"/>
          </a:solidFill>
          <a:latin typeface="+mn-lt"/>
          <a:ea typeface="ＭＳ Ｐゴシック" pitchFamily="-111" charset="-128"/>
        </a:defRPr>
      </a:lvl6pPr>
      <a:lvl7pPr marL="2971800" indent="-228600" algn="l" rtl="0" fontAlgn="base">
        <a:spcBef>
          <a:spcPct val="20000"/>
        </a:spcBef>
        <a:spcAft>
          <a:spcPct val="0"/>
        </a:spcAft>
        <a:buChar char="»"/>
        <a:defRPr sz="2000">
          <a:solidFill>
            <a:schemeClr val="tx1"/>
          </a:solidFill>
          <a:latin typeface="+mn-lt"/>
          <a:ea typeface="ＭＳ Ｐゴシック" pitchFamily="-111" charset="-128"/>
        </a:defRPr>
      </a:lvl7pPr>
      <a:lvl8pPr marL="3429000" indent="-228600" algn="l" rtl="0" fontAlgn="base">
        <a:spcBef>
          <a:spcPct val="20000"/>
        </a:spcBef>
        <a:spcAft>
          <a:spcPct val="0"/>
        </a:spcAft>
        <a:buChar char="»"/>
        <a:defRPr sz="2000">
          <a:solidFill>
            <a:schemeClr val="tx1"/>
          </a:solidFill>
          <a:latin typeface="+mn-lt"/>
          <a:ea typeface="ＭＳ Ｐゴシック" pitchFamily="-111" charset="-128"/>
        </a:defRPr>
      </a:lvl8pPr>
      <a:lvl9pPr marL="3886200" indent="-228600" algn="l" rtl="0" fontAlgn="base">
        <a:spcBef>
          <a:spcPct val="20000"/>
        </a:spcBef>
        <a:spcAft>
          <a:spcPct val="0"/>
        </a:spcAft>
        <a:buChar char="»"/>
        <a:defRPr sz="2000">
          <a:solidFill>
            <a:schemeClr val="tx1"/>
          </a:solidFill>
          <a:latin typeface="+mn-lt"/>
          <a:ea typeface="ＭＳ Ｐゴシック" pitchFamily="-111" charset="-128"/>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hyperlink" Target="mailto:luca.serafini@mi.infn.it"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73.png"/><Relationship Id="rId4" Type="http://schemas.openxmlformats.org/officeDocument/2006/relationships/image" Target="../media/image12.jpeg"/></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16.jpeg"/><Relationship Id="rId4" Type="http://schemas.openxmlformats.org/officeDocument/2006/relationships/image" Target="../media/image15.jpeg"/></Relationships>
</file>

<file path=ppt/slides/_rels/slide1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19.jpeg"/><Relationship Id="rId4" Type="http://schemas.openxmlformats.org/officeDocument/2006/relationships/image" Target="../media/image18.jpeg"/></Relationships>
</file>

<file path=ppt/slides/_rels/slide1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22.jpeg"/><Relationship Id="rId4" Type="http://schemas.openxmlformats.org/officeDocument/2006/relationships/image" Target="../media/image21.jpeg"/></Relationships>
</file>

<file path=ppt/slides/_rels/slide15.xml.rels><?xml version="1.0" encoding="UTF-8" standalone="yes"?>
<Relationships xmlns="http://schemas.openxmlformats.org/package/2006/relationships"><Relationship Id="rId3" Type="http://schemas.openxmlformats.org/officeDocument/2006/relationships/image" Target="../media/image22.jpeg"/><Relationship Id="rId7" Type="http://schemas.openxmlformats.org/officeDocument/2006/relationships/image" Target="../media/image21.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23.jpeg"/></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24.png"/><Relationship Id="rId2" Type="http://schemas.openxmlformats.org/officeDocument/2006/relationships/image" Target="../media/image24.jpeg"/><Relationship Id="rId1" Type="http://schemas.openxmlformats.org/officeDocument/2006/relationships/slideLayout" Target="../slideLayouts/slideLayout7.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60.png"/></Relationships>
</file>

<file path=ppt/slides/_rels/slide17.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5.png"/><Relationship Id="rId7" Type="http://schemas.openxmlformats.org/officeDocument/2006/relationships/image" Target="../media/image26.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250.png"/><Relationship Id="rId11" Type="http://schemas.openxmlformats.org/officeDocument/2006/relationships/image" Target="../media/image30.png"/><Relationship Id="rId5" Type="http://schemas.openxmlformats.org/officeDocument/2006/relationships/image" Target="../media/image120.png"/><Relationship Id="rId10" Type="http://schemas.openxmlformats.org/officeDocument/2006/relationships/image" Target="../media/image29.png"/><Relationship Id="rId4" Type="http://schemas.openxmlformats.org/officeDocument/2006/relationships/image" Target="../media/image110.png"/><Relationship Id="rId9" Type="http://schemas.openxmlformats.org/officeDocument/2006/relationships/image" Target="../media/image28.png"/></Relationships>
</file>

<file path=ppt/slides/_rels/slide18.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31.png"/><Relationship Id="rId7" Type="http://schemas.openxmlformats.org/officeDocument/2006/relationships/image" Target="../media/image310.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220.png"/><Relationship Id="rId5" Type="http://schemas.openxmlformats.org/officeDocument/2006/relationships/image" Target="../media/image210.png"/><Relationship Id="rId4" Type="http://schemas.openxmlformats.org/officeDocument/2006/relationships/image" Target="../media/image200.png"/><Relationship Id="rId9" Type="http://schemas.openxmlformats.org/officeDocument/2006/relationships/image" Target="../media/image33.png"/></Relationships>
</file>

<file path=ppt/slides/_rels/slide1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40.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281.png"/><Relationship Id="rId7" Type="http://schemas.openxmlformats.org/officeDocument/2006/relationships/image" Target="../media/image37.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291.png"/><Relationship Id="rId9" Type="http://schemas.openxmlformats.org/officeDocument/2006/relationships/image" Target="../media/image39.png"/></Relationships>
</file>

<file path=ppt/slides/_rels/slide22.xml.rels><?xml version="1.0" encoding="UTF-8" standalone="yes"?>
<Relationships xmlns="http://schemas.openxmlformats.org/package/2006/relationships"><Relationship Id="rId3" Type="http://schemas.openxmlformats.org/officeDocument/2006/relationships/image" Target="../media/image280.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290.png"/></Relationships>
</file>

<file path=ppt/slides/_rels/slide2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360.png"/><Relationship Id="rId7" Type="http://schemas.openxmlformats.org/officeDocument/2006/relationships/image" Target="../media/image45.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370.png"/></Relationships>
</file>

<file path=ppt/slides/_rels/slide26.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420.png"/><Relationship Id="rId7" Type="http://schemas.openxmlformats.org/officeDocument/2006/relationships/image" Target="../media/image48.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46.png"/><Relationship Id="rId5" Type="http://schemas.openxmlformats.org/officeDocument/2006/relationships/image" Target="../media/image47.png"/><Relationship Id="rId4" Type="http://schemas.openxmlformats.org/officeDocument/2006/relationships/image" Target="../media/image430.png"/></Relationships>
</file>

<file path=ppt/slides/_rels/slide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44.tiff"/><Relationship Id="rId1" Type="http://schemas.openxmlformats.org/officeDocument/2006/relationships/slideLayout" Target="../slideLayouts/slideLayout7.xml"/><Relationship Id="rId4" Type="http://schemas.openxmlformats.org/officeDocument/2006/relationships/image" Target="../media/image49.png"/></Relationships>
</file>

<file path=ppt/slides/_rels/slide29.xml.rels><?xml version="1.0" encoding="UTF-8" standalone="yes"?>
<Relationships xmlns="http://schemas.openxmlformats.org/package/2006/relationships"><Relationship Id="rId3" Type="http://schemas.openxmlformats.org/officeDocument/2006/relationships/image" Target="../media/image500.pn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51.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0.png"/><Relationship Id="rId1" Type="http://schemas.openxmlformats.org/officeDocument/2006/relationships/slideLayout" Target="../slideLayouts/slideLayout7.xml"/><Relationship Id="rId4" Type="http://schemas.openxmlformats.org/officeDocument/2006/relationships/image" Target="../media/image52.png"/></Relationships>
</file>

<file path=ppt/slides/_rels/slide31.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56.png"/><Relationship Id="rId4" Type="http://schemas.openxmlformats.org/officeDocument/2006/relationships/hyperlink" Target="https://2022.congresso.sif.it/talk/520" TargetMode="External"/></Relationships>
</file>

<file path=ppt/slides/_rels/slide34.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8.png"/></Relationships>
</file>

<file path=ppt/slides/_rels/slide35.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62.png"/><Relationship Id="rId4" Type="http://schemas.openxmlformats.org/officeDocument/2006/relationships/image" Target="../media/image61.png"/></Relationships>
</file>

<file path=ppt/slides/_rels/slide36.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64.png"/></Relationships>
</file>

<file path=ppt/slides/_rels/slide37.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72.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71.png"/><Relationship Id="rId5" Type="http://schemas.openxmlformats.org/officeDocument/2006/relationships/image" Target="../media/image70.png"/><Relationship Id="rId4" Type="http://schemas.openxmlformats.org/officeDocument/2006/relationships/image" Target="../media/image69.jpg"/></Relationships>
</file>

<file path=ppt/slides/_rels/slide47.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76.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11.xml"/><Relationship Id="rId1" Type="http://schemas.openxmlformats.org/officeDocument/2006/relationships/slideLayout" Target="../slideLayouts/slideLayout12.xml"/><Relationship Id="rId4" Type="http://schemas.openxmlformats.org/officeDocument/2006/relationships/image" Target="../media/image76.png"/></Relationships>
</file>

<file path=ppt/slides/_rels/slide51.xml.rels><?xml version="1.0" encoding="UTF-8" standalone="yes"?>
<Relationships xmlns="http://schemas.openxmlformats.org/package/2006/relationships"><Relationship Id="rId3" Type="http://schemas.openxmlformats.org/officeDocument/2006/relationships/image" Target="NULL"/><Relationship Id="rId2" Type="http://schemas.openxmlformats.org/officeDocument/2006/relationships/notesSlide" Target="../notesSlides/notesSlide12.xml"/><Relationship Id="rId1" Type="http://schemas.openxmlformats.org/officeDocument/2006/relationships/slideLayout" Target="../slideLayouts/slideLayout12.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80.tiff"/><Relationship Id="rId2" Type="http://schemas.openxmlformats.org/officeDocument/2006/relationships/image" Target="../media/image79.tiff"/><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58.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8" Type="http://schemas.openxmlformats.org/officeDocument/2006/relationships/image" Target="../media/image88.png"/><Relationship Id="rId3" Type="http://schemas.openxmlformats.org/officeDocument/2006/relationships/image" Target="../media/image83.png"/><Relationship Id="rId7" Type="http://schemas.openxmlformats.org/officeDocument/2006/relationships/image" Target="../media/image87.png"/><Relationship Id="rId2" Type="http://schemas.openxmlformats.org/officeDocument/2006/relationships/image" Target="../media/image82.png"/><Relationship Id="rId1" Type="http://schemas.openxmlformats.org/officeDocument/2006/relationships/slideLayout" Target="../slideLayouts/slideLayout2.xml"/><Relationship Id="rId6" Type="http://schemas.openxmlformats.org/officeDocument/2006/relationships/image" Target="../media/image86.png"/><Relationship Id="rId11" Type="http://schemas.openxmlformats.org/officeDocument/2006/relationships/image" Target="../media/image91.png"/><Relationship Id="rId5" Type="http://schemas.openxmlformats.org/officeDocument/2006/relationships/image" Target="../media/image85.png"/><Relationship Id="rId10" Type="http://schemas.openxmlformats.org/officeDocument/2006/relationships/image" Target="../media/image90.png"/><Relationship Id="rId4" Type="http://schemas.openxmlformats.org/officeDocument/2006/relationships/image" Target="../media/image84.png"/><Relationship Id="rId9" Type="http://schemas.openxmlformats.org/officeDocument/2006/relationships/image" Target="../media/image89.png"/></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00.png"/><Relationship Id="rId7" Type="http://schemas.openxmlformats.org/officeDocument/2006/relationships/image" Target="../media/image14.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433" name="Rectangle 2"/>
          <p:cNvSpPr>
            <a:spLocks noGrp="1" noChangeArrowheads="1"/>
          </p:cNvSpPr>
          <p:nvPr>
            <p:ph type="title"/>
          </p:nvPr>
        </p:nvSpPr>
        <p:spPr>
          <a:xfrm>
            <a:off x="230469" y="116632"/>
            <a:ext cx="8806027" cy="1224136"/>
          </a:xfrm>
        </p:spPr>
        <p:txBody>
          <a:bodyPr/>
          <a:lstStyle/>
          <a:p>
            <a:r>
              <a:rPr lang="en-US" sz="2800" b="1" i="1">
                <a:solidFill>
                  <a:srgbClr val="FF0000"/>
                </a:solidFill>
                <a:latin typeface="Times" charset="0"/>
                <a:ea typeface="ＭＳ Ｐゴシック" charset="0"/>
                <a:cs typeface="ＭＳ Ｐゴシック" charset="0"/>
              </a:rPr>
              <a:t>Energy Recovery Linacs and</a:t>
            </a:r>
            <a:br>
              <a:rPr lang="en-US" sz="2800" b="1" i="1">
                <a:solidFill>
                  <a:srgbClr val="FF0000"/>
                </a:solidFill>
                <a:latin typeface="Times" charset="0"/>
                <a:ea typeface="ＭＳ Ｐゴシック" charset="0"/>
                <a:cs typeface="ＭＳ Ｐゴシック" charset="0"/>
              </a:rPr>
            </a:br>
            <a:r>
              <a:rPr lang="en-US" sz="2800" b="1" i="1">
                <a:solidFill>
                  <a:srgbClr val="FF0000"/>
                </a:solidFill>
                <a:latin typeface="Times" charset="0"/>
                <a:ea typeface="ＭＳ Ｐゴシック" charset="0"/>
                <a:cs typeface="ＭＳ Ｐゴシック" charset="0"/>
              </a:rPr>
              <a:t>Super-Conducting Radio-Frequency Cavities</a:t>
            </a:r>
            <a:endParaRPr lang="en-US" sz="2800" b="1" i="1">
              <a:solidFill>
                <a:srgbClr val="FF0000"/>
              </a:solidFill>
              <a:latin typeface="Helvetica" charset="0"/>
              <a:ea typeface="ＭＳ Ｐゴシック" charset="0"/>
              <a:cs typeface="ＭＳ Ｐゴシック" charset="0"/>
            </a:endParaRPr>
          </a:p>
        </p:txBody>
      </p:sp>
      <p:sp>
        <p:nvSpPr>
          <p:cNvPr id="30724" name="Rectangle 13"/>
          <p:cNvSpPr>
            <a:spLocks noChangeArrowheads="1"/>
          </p:cNvSpPr>
          <p:nvPr/>
        </p:nvSpPr>
        <p:spPr bwMode="auto">
          <a:xfrm>
            <a:off x="359532" y="3175361"/>
            <a:ext cx="8424936" cy="274865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marL="342900" indent="-342900" eaLnBrk="1" hangingPunct="1">
              <a:lnSpc>
                <a:spcPct val="120000"/>
              </a:lnSpc>
              <a:spcBef>
                <a:spcPct val="20000"/>
              </a:spcBef>
              <a:buFont typeface="Arial" charset="0"/>
              <a:buChar char="•"/>
            </a:pPr>
            <a:r>
              <a:rPr lang="en-US" b="1"/>
              <a:t>Super-conducting Radio-Frequency Cavities</a:t>
            </a:r>
          </a:p>
          <a:p>
            <a:pPr marL="342900" indent="-342900" eaLnBrk="1" hangingPunct="1">
              <a:lnSpc>
                <a:spcPct val="120000"/>
              </a:lnSpc>
              <a:spcBef>
                <a:spcPct val="20000"/>
              </a:spcBef>
              <a:buFont typeface="Arial" charset="0"/>
              <a:buChar char="•"/>
            </a:pPr>
            <a:r>
              <a:rPr lang="en-US" b="1">
                <a:solidFill>
                  <a:srgbClr val="008000"/>
                </a:solidFill>
              </a:rPr>
              <a:t>E.M. Fields in Radio-Frequency Cavities: multi-cell resonant modes</a:t>
            </a:r>
          </a:p>
          <a:p>
            <a:pPr marL="342900" indent="-342900" eaLnBrk="1" hangingPunct="1">
              <a:lnSpc>
                <a:spcPct val="120000"/>
              </a:lnSpc>
              <a:spcBef>
                <a:spcPct val="20000"/>
              </a:spcBef>
              <a:buFont typeface="Arial" charset="0"/>
              <a:buChar char="•"/>
            </a:pPr>
            <a:r>
              <a:rPr lang="en-US" b="1"/>
              <a:t>Symmetric Acceleration using Standing Waves</a:t>
            </a:r>
          </a:p>
          <a:p>
            <a:pPr marL="342900" indent="-342900" eaLnBrk="1" hangingPunct="1">
              <a:lnSpc>
                <a:spcPct val="120000"/>
              </a:lnSpc>
              <a:spcBef>
                <a:spcPct val="20000"/>
              </a:spcBef>
              <a:buFont typeface="Arial" charset="0"/>
              <a:buChar char="•"/>
            </a:pPr>
            <a:r>
              <a:rPr lang="en-US" b="1">
                <a:solidFill>
                  <a:srgbClr val="0000FF"/>
                </a:solidFill>
              </a:rPr>
              <a:t>Energy Recovery in RF Super-conducting Cavities</a:t>
            </a:r>
          </a:p>
        </p:txBody>
      </p:sp>
      <p:sp>
        <p:nvSpPr>
          <p:cNvPr id="18435" name="CasellaDiTesto 6"/>
          <p:cNvSpPr txBox="1">
            <a:spLocks noChangeArrowheads="1"/>
          </p:cNvSpPr>
          <p:nvPr/>
        </p:nvSpPr>
        <p:spPr bwMode="auto">
          <a:xfrm>
            <a:off x="9334500" y="-12700"/>
            <a:ext cx="184150" cy="461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endParaRPr lang="it-IT"/>
          </a:p>
        </p:txBody>
      </p:sp>
      <p:pic>
        <p:nvPicPr>
          <p:cNvPr id="18437" name="Immagine 2" descr="infn-new.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838200" cy="8207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8438" name="Text Box 4"/>
          <p:cNvSpPr txBox="1">
            <a:spLocks noChangeArrowheads="1"/>
          </p:cNvSpPr>
          <p:nvPr/>
        </p:nvSpPr>
        <p:spPr bwMode="auto">
          <a:xfrm>
            <a:off x="230469" y="1414517"/>
            <a:ext cx="8640960" cy="6463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algn="ctr"/>
            <a:r>
              <a:rPr lang="en-US" sz="1800" i="1" u="sng"/>
              <a:t>Luca Serafini</a:t>
            </a:r>
            <a:r>
              <a:rPr lang="en-US" sz="1800" i="1"/>
              <a:t> –  INFN-Milan and University of Milan</a:t>
            </a:r>
          </a:p>
          <a:p>
            <a:pPr algn="ctr"/>
            <a:r>
              <a:rPr lang="en-US" sz="1800" i="1">
                <a:hlinkClick r:id="rId4"/>
              </a:rPr>
              <a:t>luca.serafini@mi.infn.it</a:t>
            </a:r>
            <a:endParaRPr lang="en-US" sz="1800" i="1"/>
          </a:p>
        </p:txBody>
      </p:sp>
      <p:sp>
        <p:nvSpPr>
          <p:cNvPr id="8" name="Rectangle 2"/>
          <p:cNvSpPr txBox="1">
            <a:spLocks noChangeArrowheads="1"/>
          </p:cNvSpPr>
          <p:nvPr/>
        </p:nvSpPr>
        <p:spPr bwMode="auto">
          <a:xfrm>
            <a:off x="1885566" y="2276872"/>
            <a:ext cx="4824536" cy="720080"/>
          </a:xfrm>
          <a:prstGeom prst="rect">
            <a:avLst/>
          </a:prstGeom>
          <a:noFill/>
          <a:ln>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a:solidFill>
                  <a:schemeClr val="tx2"/>
                </a:solidFill>
                <a:latin typeface="+mj-lt"/>
                <a:ea typeface="ＭＳ Ｐゴシック" pitchFamily="-111" charset="-128"/>
                <a:cs typeface="ＭＳ Ｐゴシック" pitchFamily="-111" charset="-128"/>
              </a:defRPr>
            </a:lvl1pPr>
            <a:lvl2pPr algn="ctr" rtl="0" eaLnBrk="0" fontAlgn="base" hangingPunct="0">
              <a:spcBef>
                <a:spcPct val="0"/>
              </a:spcBef>
              <a:spcAft>
                <a:spcPct val="0"/>
              </a:spcAft>
              <a:defRPr sz="4400">
                <a:solidFill>
                  <a:schemeClr val="tx2"/>
                </a:solidFill>
                <a:latin typeface="Times" pitchFamily="-111" charset="0"/>
                <a:ea typeface="ＭＳ Ｐゴシック" pitchFamily="-111" charset="-128"/>
                <a:cs typeface="ＭＳ Ｐゴシック" pitchFamily="-111" charset="-128"/>
              </a:defRPr>
            </a:lvl2pPr>
            <a:lvl3pPr algn="ctr" rtl="0" eaLnBrk="0" fontAlgn="base" hangingPunct="0">
              <a:spcBef>
                <a:spcPct val="0"/>
              </a:spcBef>
              <a:spcAft>
                <a:spcPct val="0"/>
              </a:spcAft>
              <a:defRPr sz="4400">
                <a:solidFill>
                  <a:schemeClr val="tx2"/>
                </a:solidFill>
                <a:latin typeface="Times" pitchFamily="-111" charset="0"/>
                <a:ea typeface="ＭＳ Ｐゴシック" pitchFamily="-111" charset="-128"/>
                <a:cs typeface="ＭＳ Ｐゴシック" pitchFamily="-111" charset="-128"/>
              </a:defRPr>
            </a:lvl3pPr>
            <a:lvl4pPr algn="ctr" rtl="0" eaLnBrk="0" fontAlgn="base" hangingPunct="0">
              <a:spcBef>
                <a:spcPct val="0"/>
              </a:spcBef>
              <a:spcAft>
                <a:spcPct val="0"/>
              </a:spcAft>
              <a:defRPr sz="4400">
                <a:solidFill>
                  <a:schemeClr val="tx2"/>
                </a:solidFill>
                <a:latin typeface="Times" pitchFamily="-111" charset="0"/>
                <a:ea typeface="ＭＳ Ｐゴシック" pitchFamily="-111" charset="-128"/>
                <a:cs typeface="ＭＳ Ｐゴシック" pitchFamily="-111" charset="-128"/>
              </a:defRPr>
            </a:lvl4pPr>
            <a:lvl5pPr algn="ctr" rtl="0" eaLnBrk="0" fontAlgn="base" hangingPunct="0">
              <a:spcBef>
                <a:spcPct val="0"/>
              </a:spcBef>
              <a:spcAft>
                <a:spcPct val="0"/>
              </a:spcAft>
              <a:defRPr sz="4400">
                <a:solidFill>
                  <a:schemeClr val="tx2"/>
                </a:solidFill>
                <a:latin typeface="Times" pitchFamily="-111" charset="0"/>
                <a:ea typeface="ＭＳ Ｐゴシック" pitchFamily="-111" charset="-128"/>
                <a:cs typeface="ＭＳ Ｐゴシック" pitchFamily="-111" charset="-128"/>
              </a:defRPr>
            </a:lvl5pPr>
            <a:lvl6pPr marL="457200" algn="ctr" rtl="0" fontAlgn="base">
              <a:spcBef>
                <a:spcPct val="0"/>
              </a:spcBef>
              <a:spcAft>
                <a:spcPct val="0"/>
              </a:spcAft>
              <a:defRPr sz="4400">
                <a:solidFill>
                  <a:schemeClr val="tx2"/>
                </a:solidFill>
                <a:latin typeface="Times" pitchFamily="-111" charset="0"/>
              </a:defRPr>
            </a:lvl6pPr>
            <a:lvl7pPr marL="914400" algn="ctr" rtl="0" fontAlgn="base">
              <a:spcBef>
                <a:spcPct val="0"/>
              </a:spcBef>
              <a:spcAft>
                <a:spcPct val="0"/>
              </a:spcAft>
              <a:defRPr sz="4400">
                <a:solidFill>
                  <a:schemeClr val="tx2"/>
                </a:solidFill>
                <a:latin typeface="Times" pitchFamily="-111" charset="0"/>
              </a:defRPr>
            </a:lvl7pPr>
            <a:lvl8pPr marL="1371600" algn="ctr" rtl="0" fontAlgn="base">
              <a:spcBef>
                <a:spcPct val="0"/>
              </a:spcBef>
              <a:spcAft>
                <a:spcPct val="0"/>
              </a:spcAft>
              <a:defRPr sz="4400">
                <a:solidFill>
                  <a:schemeClr val="tx2"/>
                </a:solidFill>
                <a:latin typeface="Times" pitchFamily="-111" charset="0"/>
              </a:defRPr>
            </a:lvl8pPr>
            <a:lvl9pPr marL="1828800" algn="ctr" rtl="0" fontAlgn="base">
              <a:spcBef>
                <a:spcPct val="0"/>
              </a:spcBef>
              <a:spcAft>
                <a:spcPct val="0"/>
              </a:spcAft>
              <a:defRPr sz="4400">
                <a:solidFill>
                  <a:schemeClr val="tx2"/>
                </a:solidFill>
                <a:latin typeface="Times" pitchFamily="-111" charset="0"/>
              </a:defRPr>
            </a:lvl9pPr>
          </a:lstStyle>
          <a:p>
            <a:r>
              <a:rPr lang="it-IT" sz="2800" b="1" i="1">
                <a:solidFill>
                  <a:schemeClr val="tx1"/>
                </a:solidFill>
                <a:latin typeface="Times" charset="0"/>
                <a:ea typeface="ＭＳ Ｐゴシック" charset="0"/>
                <a:cs typeface="ＭＳ Ｐゴシック" charset="0"/>
              </a:rPr>
              <a:t>Seminar Outline</a:t>
            </a:r>
            <a:endParaRPr lang="en-US" sz="2800" b="1" i="1">
              <a:solidFill>
                <a:schemeClr val="tx1"/>
              </a:solidFill>
              <a:latin typeface="Helvetica" charset="0"/>
              <a:ea typeface="ＭＳ Ｐゴシック" charset="0"/>
              <a:cs typeface="ＭＳ Ｐゴシック" charset="0"/>
            </a:endParaRPr>
          </a:p>
        </p:txBody>
      </p:sp>
      <p:sp>
        <p:nvSpPr>
          <p:cNvPr id="2" name="TextBox 1">
            <a:extLst>
              <a:ext uri="{FF2B5EF4-FFF2-40B4-BE49-F238E27FC236}">
                <a16:creationId xmlns:a16="http://schemas.microsoft.com/office/drawing/2014/main" id="{FB3702E9-D462-40E8-BC5A-AF8D2D37D68D}"/>
              </a:ext>
            </a:extLst>
          </p:cNvPr>
          <p:cNvSpPr txBox="1"/>
          <p:nvPr/>
        </p:nvSpPr>
        <p:spPr>
          <a:xfrm>
            <a:off x="35496" y="6444044"/>
            <a:ext cx="6264696" cy="369332"/>
          </a:xfrm>
          <a:prstGeom prst="rect">
            <a:avLst/>
          </a:prstGeom>
          <a:noFill/>
        </p:spPr>
        <p:txBody>
          <a:bodyPr wrap="square">
            <a:spAutoFit/>
          </a:bodyPr>
          <a:lstStyle/>
          <a:p>
            <a:r>
              <a:rPr lang="en-IT" sz="1800" i="1"/>
              <a:t>7th African School of Physics - Port Elizabeth (ZA) - Dec. 2022</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72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072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072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072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4"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0834" name="Immagine 2" descr="infn-new.gi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838200" cy="8207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64310" y="1333762"/>
            <a:ext cx="6642100" cy="2020695"/>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43276" y="3741300"/>
            <a:ext cx="6084168" cy="2425057"/>
          </a:xfrm>
          <a:prstGeom prst="rect">
            <a:avLst/>
          </a:prstGeom>
        </p:spPr>
      </p:pic>
      <p:sp>
        <p:nvSpPr>
          <p:cNvPr id="6" name="Rectangle 5"/>
          <p:cNvSpPr/>
          <p:nvPr/>
        </p:nvSpPr>
        <p:spPr>
          <a:xfrm>
            <a:off x="838200" y="552494"/>
            <a:ext cx="8054280" cy="461665"/>
          </a:xfrm>
          <a:prstGeom prst="rect">
            <a:avLst/>
          </a:prstGeom>
        </p:spPr>
        <p:txBody>
          <a:bodyPr wrap="square">
            <a:spAutoFit/>
          </a:bodyPr>
          <a:lstStyle/>
          <a:p>
            <a:r>
              <a:rPr lang="en-US">
                <a:effectLst/>
                <a:latin typeface="Helvetica" charset="0"/>
              </a:rPr>
              <a:t>The Superconducting TESLA Radio-Frequency Cavities</a:t>
            </a:r>
          </a:p>
        </p:txBody>
      </p:sp>
      <mc:AlternateContent xmlns:mc="http://schemas.openxmlformats.org/markup-compatibility/2006" xmlns:a14="http://schemas.microsoft.com/office/drawing/2010/main">
        <mc:Choice Requires="a14">
          <p:sp>
            <p:nvSpPr>
              <p:cNvPr id="3" name="Rectangle 2"/>
              <p:cNvSpPr/>
              <p:nvPr/>
            </p:nvSpPr>
            <p:spPr>
              <a:xfrm>
                <a:off x="6981504" y="3573016"/>
                <a:ext cx="1649811" cy="830997"/>
              </a:xfrm>
              <a:prstGeom prst="rect">
                <a:avLst/>
              </a:prstGeom>
            </p:spPr>
            <p:txBody>
              <a:bodyPr wrap="none">
                <a:spAutoFit/>
              </a:bodyPr>
              <a:lstStyle/>
              <a:p>
                <a:r>
                  <a:rPr lang="it-IT" i="1">
                    <a:latin typeface="Symbol" charset="2"/>
                    <a:ea typeface="Symbol" charset="2"/>
                    <a:cs typeface="Symbol" charset="2"/>
                  </a:rPr>
                  <a:t>n</a:t>
                </a:r>
                <a:r>
                  <a:rPr lang="it-IT" i="1">
                    <a:latin typeface="Cambria Math" charset="0"/>
                    <a:ea typeface="Cambria Math" charset="0"/>
                    <a:cs typeface="Cambria Math" charset="0"/>
                  </a:rPr>
                  <a:t>=1.3 GHz </a:t>
                </a:r>
              </a:p>
              <a:p>
                <a:r>
                  <a:rPr lang="it-IT" i="1">
                    <a:latin typeface="Symbol" charset="2"/>
                    <a:ea typeface="Symbol" charset="2"/>
                    <a:cs typeface="Symbol" charset="2"/>
                  </a:rPr>
                  <a:t>l</a:t>
                </a:r>
                <a:r>
                  <a:rPr lang="it-IT" i="1">
                    <a:latin typeface="Cambria Math" charset="0"/>
                    <a:ea typeface="Cambria Math" charset="0"/>
                    <a:cs typeface="Cambria Math" charset="0"/>
                  </a:rPr>
                  <a:t>=0.23 m</a:t>
                </a:r>
                <a14:m>
                  <m:oMath xmlns:m="http://schemas.openxmlformats.org/officeDocument/2006/math">
                    <m:r>
                      <a:rPr lang="it-IT" i="1">
                        <a:latin typeface="Cambria Math" charset="0"/>
                        <a:ea typeface="Cambria Math" charset="0"/>
                        <a:cs typeface="Cambria Math" charset="0"/>
                      </a:rPr>
                      <m:t>  </m:t>
                    </m:r>
                  </m:oMath>
                </a14:m>
                <a:endParaRPr lang="en-US"/>
              </a:p>
            </p:txBody>
          </p:sp>
        </mc:Choice>
        <mc:Fallback xmlns="">
          <p:sp>
            <p:nvSpPr>
              <p:cNvPr id="3" name="Rectangle 2"/>
              <p:cNvSpPr>
                <a:spLocks noRot="1" noChangeAspect="1" noMove="1" noResize="1" noEditPoints="1" noAdjustHandles="1" noChangeArrowheads="1" noChangeShapeType="1" noTextEdit="1"/>
              </p:cNvSpPr>
              <p:nvPr/>
            </p:nvSpPr>
            <p:spPr>
              <a:xfrm>
                <a:off x="6981504" y="3573016"/>
                <a:ext cx="1649811" cy="830997"/>
              </a:xfrm>
              <a:prstGeom prst="rect">
                <a:avLst/>
              </a:prstGeom>
              <a:blipFill rotWithShape="0">
                <a:blip r:embed="rId5"/>
                <a:stretch>
                  <a:fillRect l="-5535" t="-13235" r="-4797" b="-72794"/>
                </a:stretch>
              </a:blipFill>
            </p:spPr>
            <p:txBody>
              <a:bodyPr/>
              <a:lstStyle/>
              <a:p>
                <a:r>
                  <a:rPr lang="en-US">
                    <a:noFill/>
                  </a:rPr>
                  <a:t> </a:t>
                </a:r>
              </a:p>
            </p:txBody>
          </p:sp>
        </mc:Fallback>
      </mc:AlternateContent>
      <p:cxnSp>
        <p:nvCxnSpPr>
          <p:cNvPr id="7" name="Straight Arrow Connector 6"/>
          <p:cNvCxnSpPr/>
          <p:nvPr/>
        </p:nvCxnSpPr>
        <p:spPr bwMode="auto">
          <a:xfrm>
            <a:off x="2685160" y="6381328"/>
            <a:ext cx="3600400" cy="0"/>
          </a:xfrm>
          <a:prstGeom prst="straightConnector1">
            <a:avLst/>
          </a:prstGeom>
          <a:solidFill>
            <a:schemeClr val="accent1"/>
          </a:solidFill>
          <a:ln w="9525" cap="flat" cmpd="sng" algn="ctr">
            <a:solidFill>
              <a:schemeClr val="tx1"/>
            </a:solidFill>
            <a:prstDash val="solid"/>
            <a:round/>
            <a:headEnd type="triangle"/>
            <a:tailEnd type="triangle"/>
          </a:ln>
          <a:effectLst/>
        </p:spPr>
      </p:cxnSp>
      <p:sp>
        <p:nvSpPr>
          <p:cNvPr id="8" name="TextBox 7"/>
          <p:cNvSpPr txBox="1"/>
          <p:nvPr/>
        </p:nvSpPr>
        <p:spPr>
          <a:xfrm>
            <a:off x="3995936" y="5935524"/>
            <a:ext cx="654346" cy="461665"/>
          </a:xfrm>
          <a:prstGeom prst="rect">
            <a:avLst/>
          </a:prstGeom>
          <a:noFill/>
        </p:spPr>
        <p:txBody>
          <a:bodyPr wrap="none" rtlCol="0">
            <a:spAutoFit/>
          </a:bodyPr>
          <a:lstStyle/>
          <a:p>
            <a:r>
              <a:rPr lang="en-US"/>
              <a:t>1 m</a:t>
            </a:r>
          </a:p>
        </p:txBody>
      </p:sp>
    </p:spTree>
    <p:extLst>
      <p:ext uri="{BB962C8B-B14F-4D97-AF65-F5344CB8AC3E}">
        <p14:creationId xmlns:p14="http://schemas.microsoft.com/office/powerpoint/2010/main" val="5540117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0834" name="Immagine 2" descr="infn-new.gi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838200" cy="8207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extBox 1"/>
          <p:cNvSpPr txBox="1"/>
          <p:nvPr/>
        </p:nvSpPr>
        <p:spPr>
          <a:xfrm>
            <a:off x="1097772" y="410369"/>
            <a:ext cx="6819879" cy="1569660"/>
          </a:xfrm>
          <a:prstGeom prst="rect">
            <a:avLst/>
          </a:prstGeom>
          <a:noFill/>
        </p:spPr>
        <p:txBody>
          <a:bodyPr wrap="none" rtlCol="0">
            <a:spAutoFit/>
          </a:bodyPr>
          <a:lstStyle/>
          <a:p>
            <a:pPr algn="ctr"/>
            <a:r>
              <a:rPr lang="en-US"/>
              <a:t>Why RF Super-conductivity is strategic? Because RF</a:t>
            </a:r>
          </a:p>
          <a:p>
            <a:pPr algn="ctr"/>
            <a:r>
              <a:rPr lang="en-US"/>
              <a:t>Super-conducting cavities exhibit a much much lower</a:t>
            </a:r>
          </a:p>
          <a:p>
            <a:pPr algn="ctr"/>
            <a:r>
              <a:rPr lang="en-US"/>
              <a:t>power dissipation on their metallic surface w.r.t.</a:t>
            </a:r>
          </a:p>
          <a:p>
            <a:pPr algn="ctr"/>
            <a:r>
              <a:rPr lang="en-US"/>
              <a:t>normal (Copper-made) cavities.</a:t>
            </a:r>
          </a:p>
        </p:txBody>
      </p:sp>
      <p:grpSp>
        <p:nvGrpSpPr>
          <p:cNvPr id="4" name="Group 3"/>
          <p:cNvGrpSpPr/>
          <p:nvPr/>
        </p:nvGrpSpPr>
        <p:grpSpPr>
          <a:xfrm>
            <a:off x="260502" y="2276872"/>
            <a:ext cx="8528297" cy="4204320"/>
            <a:chOff x="260502" y="2348880"/>
            <a:chExt cx="8528297" cy="4204320"/>
          </a:xfrm>
        </p:grpSpPr>
        <p:sp>
          <p:nvSpPr>
            <p:cNvPr id="3" name="TextBox 2"/>
            <p:cNvSpPr txBox="1"/>
            <p:nvPr/>
          </p:nvSpPr>
          <p:spPr>
            <a:xfrm>
              <a:off x="260502" y="2348880"/>
              <a:ext cx="8528297" cy="830997"/>
            </a:xfrm>
            <a:prstGeom prst="rect">
              <a:avLst/>
            </a:prstGeom>
            <a:noFill/>
          </p:spPr>
          <p:txBody>
            <a:bodyPr wrap="none" rtlCol="0">
              <a:spAutoFit/>
            </a:bodyPr>
            <a:lstStyle/>
            <a:p>
              <a:r>
                <a:rPr lang="en-US"/>
                <a:t>The material mostly used for RF-SC cavities is Niobium, which has</a:t>
              </a:r>
            </a:p>
            <a:p>
              <a:r>
                <a:rPr lang="en-US"/>
                <a:t>a “transition temperature” to super-conductivity at </a:t>
              </a:r>
              <a:r>
                <a:rPr lang="en-US" i="1"/>
                <a:t>T</a:t>
              </a:r>
              <a:r>
                <a:rPr lang="en-US" i="1" baseline="-25000"/>
                <a:t>c</a:t>
              </a:r>
              <a:r>
                <a:rPr lang="en-US" i="1"/>
                <a:t>=9.2 K</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1560" y="3366601"/>
              <a:ext cx="7596336" cy="3186599"/>
            </a:xfrm>
            <a:prstGeom prst="rect">
              <a:avLst/>
            </a:prstGeom>
          </p:spPr>
        </p:pic>
      </p:grpSp>
      <p:sp>
        <p:nvSpPr>
          <p:cNvPr id="6" name="TextBox 5">
            <a:extLst>
              <a:ext uri="{FF2B5EF4-FFF2-40B4-BE49-F238E27FC236}">
                <a16:creationId xmlns:a16="http://schemas.microsoft.com/office/drawing/2014/main" id="{EA61FC13-DA58-0CF9-53E3-4957680E76E1}"/>
              </a:ext>
            </a:extLst>
          </p:cNvPr>
          <p:cNvSpPr txBox="1"/>
          <p:nvPr/>
        </p:nvSpPr>
        <p:spPr>
          <a:xfrm>
            <a:off x="35496" y="6444044"/>
            <a:ext cx="6264696" cy="369332"/>
          </a:xfrm>
          <a:prstGeom prst="rect">
            <a:avLst/>
          </a:prstGeom>
          <a:noFill/>
        </p:spPr>
        <p:txBody>
          <a:bodyPr wrap="square">
            <a:spAutoFit/>
          </a:bodyPr>
          <a:lstStyle/>
          <a:p>
            <a:r>
              <a:rPr lang="en-IT" sz="1800" i="1"/>
              <a:t>7th African School of Physics - Port Elizabeth (ZA) - Dec. 2022</a:t>
            </a:r>
          </a:p>
        </p:txBody>
      </p:sp>
    </p:spTree>
    <p:extLst>
      <p:ext uri="{BB962C8B-B14F-4D97-AF65-F5344CB8AC3E}">
        <p14:creationId xmlns:p14="http://schemas.microsoft.com/office/powerpoint/2010/main" val="7066308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0834" name="Immagine 2" descr="infn-new.gi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838200" cy="8207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9100" y="2679359"/>
            <a:ext cx="8227513" cy="3612079"/>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51720" y="368349"/>
            <a:ext cx="5544616" cy="2082702"/>
          </a:xfrm>
          <a:prstGeom prst="rect">
            <a:avLst/>
          </a:prstGeom>
        </p:spPr>
      </p:pic>
      <p:sp>
        <p:nvSpPr>
          <p:cNvPr id="6" name="Rectangle 5"/>
          <p:cNvSpPr/>
          <p:nvPr/>
        </p:nvSpPr>
        <p:spPr bwMode="auto">
          <a:xfrm>
            <a:off x="2195736" y="368349"/>
            <a:ext cx="1800200" cy="252339"/>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pitchFamily="-111" charset="0"/>
            </a:endParaRPr>
          </a:p>
        </p:txBody>
      </p:sp>
      <p:sp>
        <p:nvSpPr>
          <p:cNvPr id="9" name="Rectangle 8"/>
          <p:cNvSpPr/>
          <p:nvPr/>
        </p:nvSpPr>
        <p:spPr bwMode="auto">
          <a:xfrm>
            <a:off x="4889746" y="2174078"/>
            <a:ext cx="2706589" cy="276973"/>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pitchFamily="-111" charset="0"/>
            </a:endParaRPr>
          </a:p>
        </p:txBody>
      </p:sp>
      <p:sp>
        <p:nvSpPr>
          <p:cNvPr id="10" name="Rectangle 9"/>
          <p:cNvSpPr/>
          <p:nvPr/>
        </p:nvSpPr>
        <p:spPr bwMode="auto">
          <a:xfrm>
            <a:off x="4788024" y="3645024"/>
            <a:ext cx="3240360" cy="2088232"/>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pitchFamily="-111" charset="0"/>
            </a:endParaRPr>
          </a:p>
        </p:txBody>
      </p:sp>
      <p:sp>
        <p:nvSpPr>
          <p:cNvPr id="11" name="Rectangle 10"/>
          <p:cNvSpPr/>
          <p:nvPr/>
        </p:nvSpPr>
        <p:spPr bwMode="auto">
          <a:xfrm>
            <a:off x="4067944" y="6052174"/>
            <a:ext cx="4555105" cy="255991"/>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pitchFamily="-111" charset="0"/>
            </a:endParaRPr>
          </a:p>
        </p:txBody>
      </p:sp>
      <p:sp>
        <p:nvSpPr>
          <p:cNvPr id="7" name="TextBox 6"/>
          <p:cNvSpPr txBox="1"/>
          <p:nvPr/>
        </p:nvSpPr>
        <p:spPr>
          <a:xfrm>
            <a:off x="5652894" y="1052736"/>
            <a:ext cx="287258" cy="461665"/>
          </a:xfrm>
          <a:prstGeom prst="rect">
            <a:avLst/>
          </a:prstGeom>
          <a:noFill/>
        </p:spPr>
        <p:txBody>
          <a:bodyPr wrap="none" rtlCol="0">
            <a:spAutoFit/>
          </a:bodyPr>
          <a:lstStyle/>
          <a:p>
            <a:r>
              <a:rPr lang="en-US"/>
              <a:t>-</a:t>
            </a:r>
          </a:p>
        </p:txBody>
      </p:sp>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32856" y="3797388"/>
            <a:ext cx="4432029" cy="1668276"/>
          </a:xfrm>
          <a:prstGeom prst="rect">
            <a:avLst/>
          </a:prstGeom>
        </p:spPr>
      </p:pic>
      <p:sp>
        <p:nvSpPr>
          <p:cNvPr id="2" name="TextBox 1">
            <a:extLst>
              <a:ext uri="{FF2B5EF4-FFF2-40B4-BE49-F238E27FC236}">
                <a16:creationId xmlns:a16="http://schemas.microsoft.com/office/drawing/2014/main" id="{47A6D9BB-42B8-3F58-8A92-4CB000BAE6C0}"/>
              </a:ext>
            </a:extLst>
          </p:cNvPr>
          <p:cNvSpPr txBox="1"/>
          <p:nvPr/>
        </p:nvSpPr>
        <p:spPr>
          <a:xfrm>
            <a:off x="35496" y="6444044"/>
            <a:ext cx="6264696" cy="369332"/>
          </a:xfrm>
          <a:prstGeom prst="rect">
            <a:avLst/>
          </a:prstGeom>
          <a:noFill/>
        </p:spPr>
        <p:txBody>
          <a:bodyPr wrap="square">
            <a:spAutoFit/>
          </a:bodyPr>
          <a:lstStyle/>
          <a:p>
            <a:r>
              <a:rPr lang="en-IT" sz="1800" i="1"/>
              <a:t>7th African School of Physics - Port Elizabeth (ZA) - Dec. 2022</a:t>
            </a:r>
          </a:p>
        </p:txBody>
      </p:sp>
    </p:spTree>
    <p:extLst>
      <p:ext uri="{BB962C8B-B14F-4D97-AF65-F5344CB8AC3E}">
        <p14:creationId xmlns:p14="http://schemas.microsoft.com/office/powerpoint/2010/main" val="978008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0834" name="Immagine 2" descr="infn-new.gi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838200" cy="8207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1600" y="227627"/>
            <a:ext cx="4310976" cy="3581648"/>
          </a:xfrm>
          <a:prstGeom prst="rect">
            <a:avLst/>
          </a:prstGeom>
        </p:spPr>
      </p:pic>
      <p:sp>
        <p:nvSpPr>
          <p:cNvPr id="5" name="Rectangle 4"/>
          <p:cNvSpPr/>
          <p:nvPr/>
        </p:nvSpPr>
        <p:spPr bwMode="auto">
          <a:xfrm>
            <a:off x="2411760" y="3787510"/>
            <a:ext cx="2870816" cy="20723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pitchFamily="-111" charset="0"/>
            </a:endParaRPr>
          </a:p>
        </p:txBody>
      </p:sp>
      <p:sp>
        <p:nvSpPr>
          <p:cNvPr id="8" name="Rectangle 7"/>
          <p:cNvSpPr/>
          <p:nvPr/>
        </p:nvSpPr>
        <p:spPr bwMode="auto">
          <a:xfrm>
            <a:off x="2411760" y="3590092"/>
            <a:ext cx="2736304" cy="219183"/>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pitchFamily="-111" charset="0"/>
            </a:endParaRPr>
          </a:p>
        </p:txBody>
      </p:sp>
      <p:sp>
        <p:nvSpPr>
          <p:cNvPr id="9" name="Rectangle 8"/>
          <p:cNvSpPr/>
          <p:nvPr/>
        </p:nvSpPr>
        <p:spPr bwMode="auto">
          <a:xfrm>
            <a:off x="419100" y="4186913"/>
            <a:ext cx="2424708" cy="214517"/>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pitchFamily="-111" charset="0"/>
            </a:endParaRPr>
          </a:p>
        </p:txBody>
      </p:sp>
      <p:grpSp>
        <p:nvGrpSpPr>
          <p:cNvPr id="10" name="Group 9"/>
          <p:cNvGrpSpPr/>
          <p:nvPr/>
        </p:nvGrpSpPr>
        <p:grpSpPr>
          <a:xfrm>
            <a:off x="419100" y="3809275"/>
            <a:ext cx="8627903" cy="3016076"/>
            <a:chOff x="419100" y="3809275"/>
            <a:chExt cx="8627903" cy="3016076"/>
          </a:xfrm>
        </p:grpSpPr>
        <p:grpSp>
          <p:nvGrpSpPr>
            <p:cNvPr id="6" name="Group 5"/>
            <p:cNvGrpSpPr/>
            <p:nvPr/>
          </p:nvGrpSpPr>
          <p:grpSpPr>
            <a:xfrm>
              <a:off x="419100" y="3809275"/>
              <a:ext cx="8627903" cy="3016076"/>
              <a:chOff x="419100" y="3809275"/>
              <a:chExt cx="8627903" cy="3016076"/>
            </a:xfrm>
          </p:grpSpPr>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76056" y="3809275"/>
                <a:ext cx="3970947" cy="3016076"/>
              </a:xfrm>
              <a:prstGeom prst="rect">
                <a:avLst/>
              </a:prstGeom>
            </p:spPr>
          </p:pic>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19100" y="4192163"/>
                <a:ext cx="4863476" cy="896340"/>
              </a:xfrm>
              <a:prstGeom prst="rect">
                <a:avLst/>
              </a:prstGeom>
            </p:spPr>
          </p:pic>
        </p:grpSp>
        <p:sp>
          <p:nvSpPr>
            <p:cNvPr id="7" name="TextBox 6"/>
            <p:cNvSpPr txBox="1"/>
            <p:nvPr/>
          </p:nvSpPr>
          <p:spPr>
            <a:xfrm>
              <a:off x="7061529" y="4109505"/>
              <a:ext cx="684803" cy="369332"/>
            </a:xfrm>
            <a:prstGeom prst="rect">
              <a:avLst/>
            </a:prstGeom>
            <a:noFill/>
          </p:spPr>
          <p:txBody>
            <a:bodyPr wrap="none" rtlCol="0">
              <a:spAutoFit/>
            </a:bodyPr>
            <a:lstStyle/>
            <a:p>
              <a:r>
                <a:rPr lang="en-US" sz="1800" i="1"/>
                <a:t>4.2 K</a:t>
              </a:r>
            </a:p>
          </p:txBody>
        </p:sp>
        <p:sp>
          <p:nvSpPr>
            <p:cNvPr id="12" name="TextBox 11"/>
            <p:cNvSpPr txBox="1"/>
            <p:nvPr/>
          </p:nvSpPr>
          <p:spPr>
            <a:xfrm>
              <a:off x="7236296" y="5317313"/>
              <a:ext cx="511679" cy="369332"/>
            </a:xfrm>
            <a:prstGeom prst="rect">
              <a:avLst/>
            </a:prstGeom>
            <a:noFill/>
          </p:spPr>
          <p:txBody>
            <a:bodyPr wrap="none" rtlCol="0">
              <a:spAutoFit/>
            </a:bodyPr>
            <a:lstStyle/>
            <a:p>
              <a:r>
                <a:rPr lang="en-US" sz="1800" i="1"/>
                <a:t>2 K</a:t>
              </a:r>
            </a:p>
          </p:txBody>
        </p:sp>
      </p:grpSp>
    </p:spTree>
    <p:extLst>
      <p:ext uri="{BB962C8B-B14F-4D97-AF65-F5344CB8AC3E}">
        <p14:creationId xmlns:p14="http://schemas.microsoft.com/office/powerpoint/2010/main" val="9141312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0834" name="Immagine 2" descr="infn-new.gi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838200" cy="8207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1600" y="908720"/>
            <a:ext cx="7202512" cy="2726963"/>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3688" y="332656"/>
            <a:ext cx="5880100" cy="533400"/>
          </a:xfrm>
          <a:prstGeom prst="rect">
            <a:avLst/>
          </a:prstGeom>
        </p:spPr>
      </p:pic>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03286" y="4512249"/>
            <a:ext cx="4343400" cy="1435100"/>
          </a:xfrm>
          <a:prstGeom prst="rect">
            <a:avLst/>
          </a:prstGeom>
        </p:spPr>
      </p:pic>
      <p:sp>
        <p:nvSpPr>
          <p:cNvPr id="7" name="TextBox 6"/>
          <p:cNvSpPr txBox="1"/>
          <p:nvPr/>
        </p:nvSpPr>
        <p:spPr>
          <a:xfrm>
            <a:off x="1734645" y="4056243"/>
            <a:ext cx="3146439" cy="461665"/>
          </a:xfrm>
          <a:prstGeom prst="rect">
            <a:avLst/>
          </a:prstGeom>
          <a:noFill/>
        </p:spPr>
        <p:txBody>
          <a:bodyPr wrap="none" rtlCol="0">
            <a:spAutoFit/>
          </a:bodyPr>
          <a:lstStyle/>
          <a:p>
            <a:r>
              <a:rPr lang="en-US"/>
              <a:t>Resonant Mode TM</a:t>
            </a:r>
            <a:r>
              <a:rPr lang="en-US" baseline="-25000"/>
              <a:t>010-</a:t>
            </a:r>
            <a:r>
              <a:rPr lang="en-US" baseline="-25000">
                <a:latin typeface="Symbol" charset="2"/>
                <a:ea typeface="Symbol" charset="2"/>
                <a:cs typeface="Symbol" charset="2"/>
              </a:rPr>
              <a:t>p</a:t>
            </a:r>
          </a:p>
        </p:txBody>
      </p:sp>
      <mc:AlternateContent xmlns:mc="http://schemas.openxmlformats.org/markup-compatibility/2006" xmlns:a14="http://schemas.microsoft.com/office/drawing/2010/main">
        <mc:Choice Requires="a14">
          <p:sp>
            <p:nvSpPr>
              <p:cNvPr id="8" name="TextBox 7"/>
              <p:cNvSpPr txBox="1"/>
              <p:nvPr/>
            </p:nvSpPr>
            <p:spPr>
              <a:xfrm>
                <a:off x="6012160" y="4039020"/>
                <a:ext cx="3109826" cy="2001638"/>
              </a:xfrm>
              <a:prstGeom prst="rect">
                <a:avLst/>
              </a:prstGeom>
              <a:noFill/>
            </p:spPr>
            <p:txBody>
              <a:bodyPr wrap="none" lIns="0" tIns="0" rIns="0" bIns="0" rtlCol="0">
                <a:spAutoFit/>
              </a:bodyPr>
              <a:lstStyle/>
              <a:p>
                <a:r>
                  <a:rPr lang="it-IT" i="1"/>
                  <a:t>k</a:t>
                </a:r>
                <a14:m>
                  <m:oMath xmlns:m="http://schemas.openxmlformats.org/officeDocument/2006/math">
                    <m:r>
                      <a:rPr lang="it-IT" b="0" i="1">
                        <a:latin typeface="Cambria Math" charset="0"/>
                      </a:rPr>
                      <m:t> </m:t>
                    </m:r>
                    <m:r>
                      <a:rPr lang="mr-IN" i="1">
                        <a:latin typeface="Cambria Math" charset="0"/>
                      </a:rPr>
                      <m:t>=</m:t>
                    </m:r>
                    <m:f>
                      <m:fPr>
                        <m:ctrlPr>
                          <a:rPr lang="mr-IN" i="1">
                            <a:latin typeface="Cambria Math" panose="02040503050406030204" pitchFamily="18" charset="0"/>
                          </a:rPr>
                        </m:ctrlPr>
                      </m:fPr>
                      <m:num>
                        <m:r>
                          <a:rPr lang="mr-IN" i="1">
                            <a:latin typeface="Cambria Math" charset="0"/>
                            <a:ea typeface="Cambria Math" charset="0"/>
                            <a:cs typeface="Cambria Math" charset="0"/>
                          </a:rPr>
                          <m:t>𝜔</m:t>
                        </m:r>
                      </m:num>
                      <m:den>
                        <m:r>
                          <a:rPr lang="it-IT" b="0" i="1">
                            <a:latin typeface="Cambria Math" charset="0"/>
                            <a:ea typeface="Cambria Math" charset="0"/>
                            <a:cs typeface="Cambria Math" charset="0"/>
                          </a:rPr>
                          <m:t>𝑐</m:t>
                        </m:r>
                      </m:den>
                    </m:f>
                    <m:r>
                      <a:rPr lang="it-IT" b="0" i="1">
                        <a:latin typeface="Cambria Math" charset="0"/>
                        <a:ea typeface="Cambria Math" charset="0"/>
                        <a:cs typeface="Cambria Math" charset="0"/>
                      </a:rPr>
                      <m:t> =</m:t>
                    </m:r>
                    <m:f>
                      <m:fPr>
                        <m:ctrlPr>
                          <a:rPr lang="mr-IN" i="1">
                            <a:latin typeface="Cambria Math" panose="02040503050406030204" pitchFamily="18" charset="0"/>
                          </a:rPr>
                        </m:ctrlPr>
                      </m:fPr>
                      <m:num>
                        <m:r>
                          <a:rPr lang="it-IT" i="1">
                            <a:latin typeface="Cambria Math" charset="0"/>
                          </a:rPr>
                          <m:t>2</m:t>
                        </m:r>
                        <m:r>
                          <a:rPr lang="it-IT" i="1">
                            <a:latin typeface="Cambria Math" charset="0"/>
                            <a:ea typeface="Cambria Math" charset="0"/>
                            <a:cs typeface="Cambria Math" charset="0"/>
                          </a:rPr>
                          <m:t>𝜋</m:t>
                        </m:r>
                        <m:r>
                          <a:rPr lang="it-IT" i="1">
                            <a:latin typeface="Cambria Math" charset="0"/>
                            <a:ea typeface="Cambria Math" charset="0"/>
                            <a:cs typeface="Cambria Math" charset="0"/>
                          </a:rPr>
                          <m:t>𝑣</m:t>
                        </m:r>
                      </m:num>
                      <m:den>
                        <m:r>
                          <a:rPr lang="it-IT" b="0" i="1">
                            <a:latin typeface="Cambria Math" charset="0"/>
                            <a:ea typeface="Cambria Math" charset="0"/>
                            <a:cs typeface="Cambria Math" charset="0"/>
                          </a:rPr>
                          <m:t>𝑐</m:t>
                        </m:r>
                      </m:den>
                    </m:f>
                    <m:r>
                      <a:rPr lang="it-IT" b="0" i="1">
                        <a:latin typeface="Cambria Math" charset="0"/>
                        <a:ea typeface="Cambria Math" charset="0"/>
                        <a:cs typeface="Cambria Math" charset="0"/>
                      </a:rPr>
                      <m:t>=</m:t>
                    </m:r>
                    <m:f>
                      <m:fPr>
                        <m:ctrlPr>
                          <a:rPr lang="mr-IN" i="1">
                            <a:latin typeface="Cambria Math" panose="02040503050406030204" pitchFamily="18" charset="0"/>
                          </a:rPr>
                        </m:ctrlPr>
                      </m:fPr>
                      <m:num>
                        <m:r>
                          <a:rPr lang="it-IT" b="0" i="1">
                            <a:latin typeface="Cambria Math" charset="0"/>
                          </a:rPr>
                          <m:t>2</m:t>
                        </m:r>
                        <m:r>
                          <a:rPr lang="it-IT" b="0" i="1">
                            <a:latin typeface="Cambria Math" charset="0"/>
                            <a:ea typeface="Cambria Math" charset="0"/>
                            <a:cs typeface="Cambria Math" charset="0"/>
                          </a:rPr>
                          <m:t>𝜋</m:t>
                        </m:r>
                        <m:r>
                          <a:rPr lang="it-IT" b="0" i="1">
                            <a:latin typeface="Cambria Math" charset="0"/>
                            <a:ea typeface="Cambria Math" charset="0"/>
                            <a:cs typeface="Cambria Math" charset="0"/>
                          </a:rPr>
                          <m:t>𝑣</m:t>
                        </m:r>
                      </m:num>
                      <m:den>
                        <m:r>
                          <a:rPr lang="mr-IN" i="1">
                            <a:latin typeface="Cambria Math" charset="0"/>
                            <a:ea typeface="Cambria Math" charset="0"/>
                            <a:cs typeface="Cambria Math" charset="0"/>
                          </a:rPr>
                          <m:t>𝜆</m:t>
                        </m:r>
                      </m:den>
                    </m:f>
                  </m:oMath>
                </a14:m>
                <a:endParaRPr lang="it-IT" b="0" i="1">
                  <a:latin typeface="Cambria Math" charset="0"/>
                  <a:ea typeface="Cambria Math" charset="0"/>
                  <a:cs typeface="Cambria Math" charset="0"/>
                </a:endParaRPr>
              </a:p>
              <a:p>
                <a:endParaRPr lang="it-IT" i="1">
                  <a:latin typeface="Cambria Math" charset="0"/>
                  <a:ea typeface="Cambria Math" charset="0"/>
                  <a:cs typeface="Cambria Math" charset="0"/>
                </a:endParaRPr>
              </a:p>
              <a:p>
                <a:r>
                  <a:rPr lang="it-IT" i="1">
                    <a:latin typeface="Cambria Math" charset="0"/>
                    <a:ea typeface="Cambria Math" charset="0"/>
                    <a:cs typeface="Cambria Math" charset="0"/>
                  </a:rPr>
                  <a:t>p</a:t>
                </a:r>
                <a:r>
                  <a:rPr lang="it-IT" b="0" i="1">
                    <a:latin typeface="Cambria Math" charset="0"/>
                    <a:ea typeface="Cambria Math" charset="0"/>
                    <a:cs typeface="Cambria Math" charset="0"/>
                  </a:rPr>
                  <a:t>hase velocity = c</a:t>
                </a:r>
              </a:p>
              <a:p>
                <a:endParaRPr lang="it-IT" b="0" i="1">
                  <a:latin typeface="Cambria Math" charset="0"/>
                  <a:ea typeface="Cambria Math" charset="0"/>
                  <a:cs typeface="Cambria Math" charset="0"/>
                </a:endParaRPr>
              </a:p>
              <a:p>
                <a:r>
                  <a:rPr lang="it-IT" i="1">
                    <a:latin typeface="Symbol" charset="2"/>
                    <a:ea typeface="Symbol" charset="2"/>
                    <a:cs typeface="Symbol" charset="2"/>
                  </a:rPr>
                  <a:t>n</a:t>
                </a:r>
                <a:r>
                  <a:rPr lang="it-IT" i="1">
                    <a:latin typeface="Cambria Math" charset="0"/>
                    <a:ea typeface="Cambria Math" charset="0"/>
                    <a:cs typeface="Cambria Math" charset="0"/>
                  </a:rPr>
                  <a:t>=1.3 GHz  ; </a:t>
                </a:r>
                <a:r>
                  <a:rPr lang="it-IT" i="1">
                    <a:latin typeface="Symbol" charset="2"/>
                    <a:ea typeface="Symbol" charset="2"/>
                    <a:cs typeface="Symbol" charset="2"/>
                  </a:rPr>
                  <a:t>l</a:t>
                </a:r>
                <a:r>
                  <a:rPr lang="it-IT" i="1">
                    <a:latin typeface="Cambria Math" charset="0"/>
                    <a:ea typeface="Cambria Math" charset="0"/>
                    <a:cs typeface="Cambria Math" charset="0"/>
                  </a:rPr>
                  <a:t>=0.23 m</a:t>
                </a:r>
                <a14:m>
                  <m:oMath xmlns:m="http://schemas.openxmlformats.org/officeDocument/2006/math">
                    <m:r>
                      <a:rPr lang="it-IT" b="0" i="1">
                        <a:latin typeface="Cambria Math" charset="0"/>
                        <a:ea typeface="Cambria Math" charset="0"/>
                        <a:cs typeface="Cambria Math" charset="0"/>
                      </a:rPr>
                      <m:t>  </m:t>
                    </m:r>
                  </m:oMath>
                </a14:m>
                <a:endParaRPr lang="en-US"/>
              </a:p>
            </p:txBody>
          </p:sp>
        </mc:Choice>
        <mc:Fallback xmlns="">
          <p:sp>
            <p:nvSpPr>
              <p:cNvPr id="8" name="TextBox 7"/>
              <p:cNvSpPr txBox="1">
                <a:spLocks noRot="1" noChangeAspect="1" noMove="1" noResize="1" noEditPoints="1" noAdjustHandles="1" noChangeArrowheads="1" noChangeShapeType="1" noTextEdit="1"/>
              </p:cNvSpPr>
              <p:nvPr/>
            </p:nvSpPr>
            <p:spPr>
              <a:xfrm>
                <a:off x="6012160" y="4039020"/>
                <a:ext cx="3109826" cy="2001638"/>
              </a:xfrm>
              <a:prstGeom prst="rect">
                <a:avLst/>
              </a:prstGeom>
              <a:blipFill rotWithShape="0">
                <a:blip r:embed="rId6"/>
                <a:stretch>
                  <a:fillRect l="-5882" t="-915" r="-4314" b="-32012"/>
                </a:stretch>
              </a:blipFill>
            </p:spPr>
            <p:txBody>
              <a:bodyPr/>
              <a:lstStyle/>
              <a:p>
                <a:r>
                  <a:rPr lang="en-US">
                    <a:noFill/>
                  </a:rPr>
                  <a:t> </a:t>
                </a:r>
              </a:p>
            </p:txBody>
          </p:sp>
        </mc:Fallback>
      </mc:AlternateContent>
      <p:sp>
        <p:nvSpPr>
          <p:cNvPr id="5" name="TextBox 4"/>
          <p:cNvSpPr txBox="1"/>
          <p:nvPr/>
        </p:nvSpPr>
        <p:spPr>
          <a:xfrm>
            <a:off x="1593223" y="6034084"/>
            <a:ext cx="3116559" cy="461665"/>
          </a:xfrm>
          <a:prstGeom prst="rect">
            <a:avLst/>
          </a:prstGeom>
          <a:noFill/>
        </p:spPr>
        <p:txBody>
          <a:bodyPr wrap="none" rtlCol="0">
            <a:spAutoFit/>
          </a:bodyPr>
          <a:lstStyle/>
          <a:p>
            <a:r>
              <a:rPr lang="en-US"/>
              <a:t>9 cells = 4.5 </a:t>
            </a:r>
            <a:r>
              <a:rPr lang="en-US">
                <a:latin typeface="Symbol" charset="2"/>
                <a:ea typeface="Symbol" charset="2"/>
                <a:cs typeface="Symbol" charset="2"/>
              </a:rPr>
              <a:t>l</a:t>
            </a:r>
            <a:r>
              <a:rPr lang="en-US"/>
              <a:t> = 1.04 m</a:t>
            </a:r>
          </a:p>
        </p:txBody>
      </p:sp>
    </p:spTree>
    <p:extLst>
      <p:ext uri="{BB962C8B-B14F-4D97-AF65-F5344CB8AC3E}">
        <p14:creationId xmlns:p14="http://schemas.microsoft.com/office/powerpoint/2010/main" val="39888348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0834" name="Immagine 2" descr="infn-new.gi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838200" cy="8207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91022" y="1196752"/>
            <a:ext cx="4343400" cy="1435100"/>
          </a:xfrm>
          <a:prstGeom prst="rect">
            <a:avLst/>
          </a:prstGeom>
        </p:spPr>
      </p:pic>
      <p:sp>
        <p:nvSpPr>
          <p:cNvPr id="5" name="TextBox 4"/>
          <p:cNvSpPr txBox="1"/>
          <p:nvPr/>
        </p:nvSpPr>
        <p:spPr>
          <a:xfrm>
            <a:off x="2989438" y="437955"/>
            <a:ext cx="3146439" cy="461665"/>
          </a:xfrm>
          <a:prstGeom prst="rect">
            <a:avLst/>
          </a:prstGeom>
          <a:noFill/>
        </p:spPr>
        <p:txBody>
          <a:bodyPr wrap="none" rtlCol="0">
            <a:spAutoFit/>
          </a:bodyPr>
          <a:lstStyle/>
          <a:p>
            <a:r>
              <a:rPr lang="en-US"/>
              <a:t>Resonant Mode TM</a:t>
            </a:r>
            <a:r>
              <a:rPr lang="en-US" baseline="-25000"/>
              <a:t>010-</a:t>
            </a:r>
            <a:r>
              <a:rPr lang="en-US" baseline="-25000">
                <a:latin typeface="Symbol" charset="2"/>
                <a:ea typeface="Symbol" charset="2"/>
                <a:cs typeface="Symbol" charset="2"/>
              </a:rPr>
              <a:t>p</a:t>
            </a:r>
          </a:p>
        </p:txBody>
      </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19672" y="3861048"/>
            <a:ext cx="4369420" cy="2429330"/>
          </a:xfrm>
          <a:prstGeom prst="rect">
            <a:avLst/>
          </a:prstGeom>
        </p:spPr>
      </p:pic>
      <p:cxnSp>
        <p:nvCxnSpPr>
          <p:cNvPr id="6" name="Straight Arrow Connector 5"/>
          <p:cNvCxnSpPr/>
          <p:nvPr/>
        </p:nvCxnSpPr>
        <p:spPr bwMode="auto">
          <a:xfrm>
            <a:off x="1219917" y="1772816"/>
            <a:ext cx="648072" cy="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8" name="Straight Arrow Connector 7"/>
          <p:cNvCxnSpPr/>
          <p:nvPr/>
        </p:nvCxnSpPr>
        <p:spPr bwMode="auto">
          <a:xfrm flipV="1">
            <a:off x="1219917" y="1196752"/>
            <a:ext cx="0" cy="576064"/>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9" name="TextBox 8"/>
          <p:cNvSpPr txBox="1"/>
          <p:nvPr/>
        </p:nvSpPr>
        <p:spPr>
          <a:xfrm>
            <a:off x="1851157" y="1683469"/>
            <a:ext cx="320922" cy="461665"/>
          </a:xfrm>
          <a:prstGeom prst="rect">
            <a:avLst/>
          </a:prstGeom>
          <a:noFill/>
        </p:spPr>
        <p:txBody>
          <a:bodyPr wrap="none" rtlCol="0">
            <a:spAutoFit/>
          </a:bodyPr>
          <a:lstStyle/>
          <a:p>
            <a:r>
              <a:rPr lang="en-US"/>
              <a:t>z</a:t>
            </a:r>
          </a:p>
        </p:txBody>
      </p:sp>
      <p:sp>
        <p:nvSpPr>
          <p:cNvPr id="10" name="TextBox 9"/>
          <p:cNvSpPr txBox="1"/>
          <p:nvPr/>
        </p:nvSpPr>
        <p:spPr>
          <a:xfrm>
            <a:off x="1219917" y="946243"/>
            <a:ext cx="287258" cy="461665"/>
          </a:xfrm>
          <a:prstGeom prst="rect">
            <a:avLst/>
          </a:prstGeom>
          <a:noFill/>
        </p:spPr>
        <p:txBody>
          <a:bodyPr wrap="none" rtlCol="0">
            <a:spAutoFit/>
          </a:bodyPr>
          <a:lstStyle/>
          <a:p>
            <a:r>
              <a:rPr lang="en-US"/>
              <a:t>r</a:t>
            </a:r>
          </a:p>
        </p:txBody>
      </p:sp>
      <mc:AlternateContent xmlns:mc="http://schemas.openxmlformats.org/markup-compatibility/2006" xmlns:a14="http://schemas.microsoft.com/office/drawing/2010/main">
        <mc:Choice Requires="a14">
          <p:sp>
            <p:nvSpPr>
              <p:cNvPr id="11" name="TextBox 10"/>
              <p:cNvSpPr txBox="1"/>
              <p:nvPr/>
            </p:nvSpPr>
            <p:spPr>
              <a:xfrm>
                <a:off x="5868144" y="3962830"/>
                <a:ext cx="2727670" cy="38125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a:rPr lang="it-IT" b="0" i="1">
                              <a:latin typeface="Cambria Math" charset="0"/>
                            </a:rPr>
                            <m:t>𝐸</m:t>
                          </m:r>
                        </m:e>
                        <m:sub>
                          <m:r>
                            <a:rPr lang="it-IT" b="0" i="1">
                              <a:latin typeface="Cambria Math" charset="0"/>
                            </a:rPr>
                            <m:t>𝑧</m:t>
                          </m:r>
                        </m:sub>
                      </m:sSub>
                      <m:d>
                        <m:dPr>
                          <m:ctrlPr>
                            <a:rPr lang="mr-IN" i="1">
                              <a:latin typeface="Cambria Math" panose="02040503050406030204" pitchFamily="18" charset="0"/>
                            </a:rPr>
                          </m:ctrlPr>
                        </m:dPr>
                        <m:e>
                          <m:r>
                            <a:rPr lang="it-IT" b="0" i="1">
                              <a:latin typeface="Cambria Math" charset="0"/>
                            </a:rPr>
                            <m:t>𝑟</m:t>
                          </m:r>
                          <m:r>
                            <a:rPr lang="it-IT" b="0" i="1">
                              <a:latin typeface="Cambria Math" charset="0"/>
                            </a:rPr>
                            <m:t>,</m:t>
                          </m:r>
                          <m:r>
                            <a:rPr lang="it-IT" b="0" i="1">
                              <a:latin typeface="Cambria Math" charset="0"/>
                            </a:rPr>
                            <m:t>𝑧</m:t>
                          </m:r>
                          <m:r>
                            <a:rPr lang="it-IT" b="0" i="1">
                              <a:latin typeface="Cambria Math" charset="0"/>
                            </a:rPr>
                            <m:t>,</m:t>
                          </m:r>
                          <m:r>
                            <a:rPr lang="it-IT" b="0" i="1">
                              <a:latin typeface="Cambria Math" charset="0"/>
                            </a:rPr>
                            <m:t>𝑡</m:t>
                          </m:r>
                        </m:e>
                      </m:d>
                      <m:r>
                        <a:rPr lang="it-IT" b="0" i="1">
                          <a:latin typeface="Cambria Math" charset="0"/>
                        </a:rPr>
                        <m:t>=</m:t>
                      </m:r>
                      <m:sSubSup>
                        <m:sSubSupPr>
                          <m:ctrlPr>
                            <a:rPr lang="en-US" b="0" i="1">
                              <a:latin typeface="Cambria Math" panose="02040503050406030204" pitchFamily="18" charset="0"/>
                            </a:rPr>
                          </m:ctrlPr>
                        </m:sSubSupPr>
                        <m:e>
                          <m:r>
                            <a:rPr lang="it-IT" b="0" i="1">
                              <a:latin typeface="Cambria Math" charset="0"/>
                            </a:rPr>
                            <m:t>𝐸</m:t>
                          </m:r>
                        </m:e>
                        <m:sub>
                          <m:r>
                            <a:rPr lang="it-IT" b="0" i="1">
                              <a:latin typeface="Cambria Math" charset="0"/>
                            </a:rPr>
                            <m:t>𝑧</m:t>
                          </m:r>
                        </m:sub>
                        <m:sup>
                          <m:r>
                            <a:rPr lang="en-US" b="0" i="1">
                              <a:latin typeface="Cambria Math" charset="0"/>
                              <a:ea typeface="Cambria Math" charset="0"/>
                              <a:cs typeface="Cambria Math" charset="0"/>
                            </a:rPr>
                            <m:t>𝜋</m:t>
                          </m:r>
                        </m:sup>
                      </m:sSubSup>
                      <m:sSup>
                        <m:sSupPr>
                          <m:ctrlPr>
                            <a:rPr lang="en-US" i="1">
                              <a:latin typeface="Cambria Math" panose="02040503050406030204" pitchFamily="18" charset="0"/>
                            </a:rPr>
                          </m:ctrlPr>
                        </m:sSupPr>
                        <m:e>
                          <m:r>
                            <a:rPr lang="it-IT" b="0" i="1">
                              <a:latin typeface="Cambria Math" charset="0"/>
                            </a:rPr>
                            <m:t>𝑒</m:t>
                          </m:r>
                        </m:e>
                        <m:sup>
                          <m:r>
                            <a:rPr lang="it-IT" b="0" i="1">
                              <a:latin typeface="Cambria Math" charset="0"/>
                            </a:rPr>
                            <m:t>𝑖</m:t>
                          </m:r>
                          <m:r>
                            <a:rPr lang="it-IT" b="0" i="1">
                              <a:latin typeface="Cambria Math" charset="0"/>
                              <a:ea typeface="Cambria Math" charset="0"/>
                              <a:cs typeface="Cambria Math" charset="0"/>
                            </a:rPr>
                            <m:t>𝜔</m:t>
                          </m:r>
                          <m:r>
                            <a:rPr lang="it-IT" b="0" i="1">
                              <a:latin typeface="Cambria Math" charset="0"/>
                              <a:ea typeface="Cambria Math" charset="0"/>
                              <a:cs typeface="Cambria Math" charset="0"/>
                            </a:rPr>
                            <m:t>𝑡</m:t>
                          </m:r>
                        </m:sup>
                      </m:sSup>
                    </m:oMath>
                  </m:oMathPara>
                </a14:m>
                <a:endParaRPr lang="en-US"/>
              </a:p>
            </p:txBody>
          </p:sp>
        </mc:Choice>
        <mc:Fallback xmlns="">
          <p:sp>
            <p:nvSpPr>
              <p:cNvPr id="11" name="TextBox 10"/>
              <p:cNvSpPr txBox="1">
                <a:spLocks noRot="1" noChangeAspect="1" noMove="1" noResize="1" noEditPoints="1" noAdjustHandles="1" noChangeArrowheads="1" noChangeShapeType="1" noTextEdit="1"/>
              </p:cNvSpPr>
              <p:nvPr/>
            </p:nvSpPr>
            <p:spPr>
              <a:xfrm>
                <a:off x="5868144" y="3962830"/>
                <a:ext cx="2727670" cy="381258"/>
              </a:xfrm>
              <a:prstGeom prst="rect">
                <a:avLst/>
              </a:prstGeom>
              <a:blipFill rotWithShape="0">
                <a:blip r:embed="rId5"/>
                <a:stretch>
                  <a:fillRect l="-224" t="-3175" b="-952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TextBox 13"/>
              <p:cNvSpPr txBox="1"/>
              <p:nvPr/>
            </p:nvSpPr>
            <p:spPr>
              <a:xfrm>
                <a:off x="5902361" y="4703926"/>
                <a:ext cx="2630079" cy="38125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a:rPr lang="it-IT" b="0" i="1">
                              <a:latin typeface="Cambria Math" charset="0"/>
                            </a:rPr>
                            <m:t>𝐸</m:t>
                          </m:r>
                        </m:e>
                        <m:sub>
                          <m:r>
                            <a:rPr lang="it-IT" b="0" i="1">
                              <a:latin typeface="Cambria Math" charset="0"/>
                            </a:rPr>
                            <m:t>𝑟</m:t>
                          </m:r>
                        </m:sub>
                      </m:sSub>
                      <m:d>
                        <m:dPr>
                          <m:ctrlPr>
                            <a:rPr lang="mr-IN" i="1">
                              <a:latin typeface="Cambria Math" panose="02040503050406030204" pitchFamily="18" charset="0"/>
                            </a:rPr>
                          </m:ctrlPr>
                        </m:dPr>
                        <m:e>
                          <m:r>
                            <a:rPr lang="it-IT" b="0" i="1">
                              <a:latin typeface="Cambria Math" charset="0"/>
                            </a:rPr>
                            <m:t>𝑟</m:t>
                          </m:r>
                          <m:r>
                            <a:rPr lang="it-IT" b="0" i="1">
                              <a:latin typeface="Cambria Math" charset="0"/>
                            </a:rPr>
                            <m:t>,</m:t>
                          </m:r>
                          <m:r>
                            <a:rPr lang="it-IT" b="0" i="1">
                              <a:latin typeface="Cambria Math" charset="0"/>
                            </a:rPr>
                            <m:t>𝑧</m:t>
                          </m:r>
                          <m:r>
                            <a:rPr lang="it-IT" b="0" i="1">
                              <a:latin typeface="Cambria Math" charset="0"/>
                            </a:rPr>
                            <m:t>,</m:t>
                          </m:r>
                          <m:r>
                            <a:rPr lang="it-IT" b="0" i="1">
                              <a:latin typeface="Cambria Math" charset="0"/>
                            </a:rPr>
                            <m:t>𝑡</m:t>
                          </m:r>
                        </m:e>
                      </m:d>
                      <m:r>
                        <a:rPr lang="it-IT" b="0" i="1">
                          <a:latin typeface="Cambria Math" charset="0"/>
                        </a:rPr>
                        <m:t>=</m:t>
                      </m:r>
                      <m:sSubSup>
                        <m:sSubSupPr>
                          <m:ctrlPr>
                            <a:rPr lang="en-US" b="0" i="1">
                              <a:latin typeface="Cambria Math" panose="02040503050406030204" pitchFamily="18" charset="0"/>
                            </a:rPr>
                          </m:ctrlPr>
                        </m:sSubSupPr>
                        <m:e>
                          <m:r>
                            <a:rPr lang="it-IT" b="0" i="1">
                              <a:latin typeface="Cambria Math" charset="0"/>
                            </a:rPr>
                            <m:t>𝐸</m:t>
                          </m:r>
                        </m:e>
                        <m:sub>
                          <m:r>
                            <a:rPr lang="it-IT" b="0" i="1">
                              <a:latin typeface="Cambria Math" charset="0"/>
                            </a:rPr>
                            <m:t>𝑟</m:t>
                          </m:r>
                        </m:sub>
                        <m:sup>
                          <m:r>
                            <a:rPr lang="en-US" b="0" i="1">
                              <a:latin typeface="Cambria Math" charset="0"/>
                              <a:ea typeface="Cambria Math" charset="0"/>
                              <a:cs typeface="Cambria Math" charset="0"/>
                            </a:rPr>
                            <m:t>𝜋</m:t>
                          </m:r>
                        </m:sup>
                      </m:sSubSup>
                      <m:sSup>
                        <m:sSupPr>
                          <m:ctrlPr>
                            <a:rPr lang="en-US" i="1">
                              <a:latin typeface="Cambria Math" panose="02040503050406030204" pitchFamily="18" charset="0"/>
                            </a:rPr>
                          </m:ctrlPr>
                        </m:sSupPr>
                        <m:e>
                          <m:r>
                            <a:rPr lang="it-IT" b="0" i="1">
                              <a:latin typeface="Cambria Math" charset="0"/>
                            </a:rPr>
                            <m:t>𝑒</m:t>
                          </m:r>
                        </m:e>
                        <m:sup>
                          <m:r>
                            <a:rPr lang="it-IT" b="0" i="1">
                              <a:latin typeface="Cambria Math" charset="0"/>
                            </a:rPr>
                            <m:t>𝑖</m:t>
                          </m:r>
                          <m:r>
                            <a:rPr lang="it-IT" b="0" i="1">
                              <a:latin typeface="Cambria Math" charset="0"/>
                              <a:ea typeface="Cambria Math" charset="0"/>
                              <a:cs typeface="Cambria Math" charset="0"/>
                            </a:rPr>
                            <m:t>𝜔</m:t>
                          </m:r>
                          <m:r>
                            <a:rPr lang="it-IT" b="0" i="1">
                              <a:latin typeface="Cambria Math" charset="0"/>
                              <a:ea typeface="Cambria Math" charset="0"/>
                              <a:cs typeface="Cambria Math" charset="0"/>
                            </a:rPr>
                            <m:t>𝑡</m:t>
                          </m:r>
                        </m:sup>
                      </m:sSup>
                    </m:oMath>
                  </m:oMathPara>
                </a14:m>
                <a:endParaRPr lang="en-US"/>
              </a:p>
            </p:txBody>
          </p:sp>
        </mc:Choice>
        <mc:Fallback xmlns="">
          <p:sp>
            <p:nvSpPr>
              <p:cNvPr id="14" name="TextBox 13"/>
              <p:cNvSpPr txBox="1">
                <a:spLocks noRot="1" noChangeAspect="1" noMove="1" noResize="1" noEditPoints="1" noAdjustHandles="1" noChangeArrowheads="1" noChangeShapeType="1" noTextEdit="1"/>
              </p:cNvSpPr>
              <p:nvPr/>
            </p:nvSpPr>
            <p:spPr>
              <a:xfrm>
                <a:off x="5902361" y="4703926"/>
                <a:ext cx="2630079" cy="381258"/>
              </a:xfrm>
              <a:prstGeom prst="rect">
                <a:avLst/>
              </a:prstGeom>
              <a:blipFill rotWithShape="0">
                <a:blip r:embed="rId6"/>
                <a:stretch>
                  <a:fillRect l="-2083" t="-3226" r="-463" b="-967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 name="TextBox 15"/>
              <p:cNvSpPr txBox="1"/>
              <p:nvPr/>
            </p:nvSpPr>
            <p:spPr>
              <a:xfrm>
                <a:off x="5928618" y="5527862"/>
                <a:ext cx="2787365" cy="43486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a:rPr lang="it-IT" b="0" i="1">
                              <a:latin typeface="Cambria Math" charset="0"/>
                            </a:rPr>
                            <m:t>𝐻</m:t>
                          </m:r>
                        </m:e>
                        <m:sub>
                          <m:r>
                            <a:rPr lang="en-US" i="1">
                              <a:latin typeface="Cambria Math" charset="0"/>
                              <a:ea typeface="Cambria Math" charset="0"/>
                              <a:cs typeface="Cambria Math" charset="0"/>
                            </a:rPr>
                            <m:t>𝜑</m:t>
                          </m:r>
                        </m:sub>
                      </m:sSub>
                      <m:d>
                        <m:dPr>
                          <m:ctrlPr>
                            <a:rPr lang="mr-IN" i="1">
                              <a:latin typeface="Cambria Math" panose="02040503050406030204" pitchFamily="18" charset="0"/>
                            </a:rPr>
                          </m:ctrlPr>
                        </m:dPr>
                        <m:e>
                          <m:r>
                            <a:rPr lang="it-IT" b="0" i="1">
                              <a:latin typeface="Cambria Math" charset="0"/>
                            </a:rPr>
                            <m:t>𝑟</m:t>
                          </m:r>
                          <m:r>
                            <a:rPr lang="it-IT" b="0" i="1">
                              <a:latin typeface="Cambria Math" charset="0"/>
                            </a:rPr>
                            <m:t>,</m:t>
                          </m:r>
                          <m:r>
                            <a:rPr lang="it-IT" b="0" i="1">
                              <a:latin typeface="Cambria Math" charset="0"/>
                            </a:rPr>
                            <m:t>𝑧</m:t>
                          </m:r>
                          <m:r>
                            <a:rPr lang="it-IT" b="0" i="1">
                              <a:latin typeface="Cambria Math" charset="0"/>
                            </a:rPr>
                            <m:t>,</m:t>
                          </m:r>
                          <m:r>
                            <a:rPr lang="it-IT" b="0" i="1">
                              <a:latin typeface="Cambria Math" charset="0"/>
                            </a:rPr>
                            <m:t>𝑡</m:t>
                          </m:r>
                        </m:e>
                      </m:d>
                      <m:r>
                        <a:rPr lang="it-IT" b="0" i="1">
                          <a:latin typeface="Cambria Math" charset="0"/>
                        </a:rPr>
                        <m:t>=</m:t>
                      </m:r>
                      <m:sSubSup>
                        <m:sSubSupPr>
                          <m:ctrlPr>
                            <a:rPr lang="en-US" b="0" i="1">
                              <a:latin typeface="Cambria Math" panose="02040503050406030204" pitchFamily="18" charset="0"/>
                            </a:rPr>
                          </m:ctrlPr>
                        </m:sSubSupPr>
                        <m:e>
                          <m:r>
                            <a:rPr lang="it-IT" b="0" i="1">
                              <a:latin typeface="Cambria Math" charset="0"/>
                            </a:rPr>
                            <m:t>𝐻</m:t>
                          </m:r>
                        </m:e>
                        <m:sub>
                          <m:r>
                            <a:rPr lang="en-US" b="0" i="1">
                              <a:latin typeface="Cambria Math" charset="0"/>
                              <a:ea typeface="Cambria Math" charset="0"/>
                              <a:cs typeface="Cambria Math" charset="0"/>
                            </a:rPr>
                            <m:t>𝜑</m:t>
                          </m:r>
                        </m:sub>
                        <m:sup>
                          <m:r>
                            <a:rPr lang="en-US" b="0" i="1">
                              <a:latin typeface="Cambria Math" charset="0"/>
                              <a:ea typeface="Cambria Math" charset="0"/>
                              <a:cs typeface="Cambria Math" charset="0"/>
                            </a:rPr>
                            <m:t>𝜋</m:t>
                          </m:r>
                        </m:sup>
                      </m:sSubSup>
                      <m:sSup>
                        <m:sSupPr>
                          <m:ctrlPr>
                            <a:rPr lang="en-US" i="1">
                              <a:latin typeface="Cambria Math" panose="02040503050406030204" pitchFamily="18" charset="0"/>
                            </a:rPr>
                          </m:ctrlPr>
                        </m:sSupPr>
                        <m:e>
                          <m:r>
                            <a:rPr lang="it-IT" b="0" i="1">
                              <a:latin typeface="Cambria Math" charset="0"/>
                            </a:rPr>
                            <m:t>𝑒</m:t>
                          </m:r>
                        </m:e>
                        <m:sup>
                          <m:r>
                            <a:rPr lang="it-IT" b="0" i="1">
                              <a:latin typeface="Cambria Math" charset="0"/>
                            </a:rPr>
                            <m:t>𝑖</m:t>
                          </m:r>
                          <m:r>
                            <a:rPr lang="it-IT" b="0" i="1">
                              <a:latin typeface="Cambria Math" charset="0"/>
                              <a:ea typeface="Cambria Math" charset="0"/>
                              <a:cs typeface="Cambria Math" charset="0"/>
                            </a:rPr>
                            <m:t>𝜔</m:t>
                          </m:r>
                          <m:r>
                            <a:rPr lang="it-IT" b="0" i="1">
                              <a:latin typeface="Cambria Math" charset="0"/>
                              <a:ea typeface="Cambria Math" charset="0"/>
                              <a:cs typeface="Cambria Math" charset="0"/>
                            </a:rPr>
                            <m:t>𝑡</m:t>
                          </m:r>
                        </m:sup>
                      </m:sSup>
                    </m:oMath>
                  </m:oMathPara>
                </a14:m>
                <a:endParaRPr lang="en-US"/>
              </a:p>
            </p:txBody>
          </p:sp>
        </mc:Choice>
        <mc:Fallback xmlns="">
          <p:sp>
            <p:nvSpPr>
              <p:cNvPr id="16" name="TextBox 15"/>
              <p:cNvSpPr txBox="1">
                <a:spLocks noRot="1" noChangeAspect="1" noMove="1" noResize="1" noEditPoints="1" noAdjustHandles="1" noChangeArrowheads="1" noChangeShapeType="1" noTextEdit="1"/>
              </p:cNvSpPr>
              <p:nvPr/>
            </p:nvSpPr>
            <p:spPr>
              <a:xfrm>
                <a:off x="5928618" y="5527862"/>
                <a:ext cx="2787365" cy="434863"/>
              </a:xfrm>
              <a:prstGeom prst="rect">
                <a:avLst/>
              </a:prstGeom>
              <a:blipFill rotWithShape="0">
                <a:blip r:embed="rId7"/>
                <a:stretch>
                  <a:fillRect/>
                </a:stretch>
              </a:blipFill>
            </p:spPr>
            <p:txBody>
              <a:bodyPr/>
              <a:lstStyle/>
              <a:p>
                <a:r>
                  <a:rPr lang="en-US">
                    <a:noFill/>
                  </a:rPr>
                  <a:t> </a:t>
                </a:r>
              </a:p>
            </p:txBody>
          </p:sp>
        </mc:Fallback>
      </mc:AlternateContent>
      <p:sp>
        <p:nvSpPr>
          <p:cNvPr id="12" name="TextBox 11"/>
          <p:cNvSpPr txBox="1"/>
          <p:nvPr/>
        </p:nvSpPr>
        <p:spPr>
          <a:xfrm>
            <a:off x="2771800" y="2698151"/>
            <a:ext cx="1484702" cy="461665"/>
          </a:xfrm>
          <a:prstGeom prst="rect">
            <a:avLst/>
          </a:prstGeom>
          <a:noFill/>
        </p:spPr>
        <p:txBody>
          <a:bodyPr wrap="none" rtlCol="0">
            <a:spAutoFit/>
          </a:bodyPr>
          <a:lstStyle/>
          <a:p>
            <a:r>
              <a:rPr lang="en-US"/>
              <a:t>d=</a:t>
            </a:r>
            <a:r>
              <a:rPr lang="en-US">
                <a:latin typeface="Symbol" charset="2"/>
                <a:ea typeface="Symbol" charset="2"/>
                <a:cs typeface="Symbol" charset="2"/>
              </a:rPr>
              <a:t>l</a:t>
            </a:r>
            <a:r>
              <a:rPr lang="en-US"/>
              <a:t>/2=</a:t>
            </a:r>
            <a:r>
              <a:rPr lang="en-US">
                <a:latin typeface="Symbol" charset="2"/>
                <a:ea typeface="Symbol" charset="2"/>
                <a:cs typeface="Symbol" charset="2"/>
              </a:rPr>
              <a:t>p</a:t>
            </a:r>
            <a:r>
              <a:rPr lang="en-US"/>
              <a:t>/k</a:t>
            </a:r>
          </a:p>
        </p:txBody>
      </p:sp>
      <p:sp>
        <p:nvSpPr>
          <p:cNvPr id="18" name="TextBox 17"/>
          <p:cNvSpPr txBox="1"/>
          <p:nvPr/>
        </p:nvSpPr>
        <p:spPr>
          <a:xfrm>
            <a:off x="3785104" y="6322367"/>
            <a:ext cx="1555234" cy="461665"/>
          </a:xfrm>
          <a:prstGeom prst="rect">
            <a:avLst/>
          </a:prstGeom>
          <a:noFill/>
        </p:spPr>
        <p:txBody>
          <a:bodyPr wrap="none" rtlCol="0">
            <a:spAutoFit/>
          </a:bodyPr>
          <a:lstStyle/>
          <a:p>
            <a:r>
              <a:rPr lang="en-US" i="1"/>
              <a:t>k’=k ; </a:t>
            </a:r>
            <a:r>
              <a:rPr lang="en-US" i="1">
                <a:latin typeface="Symbol" charset="2"/>
                <a:ea typeface="Symbol" charset="2"/>
                <a:cs typeface="Symbol" charset="2"/>
              </a:rPr>
              <a:t>k</a:t>
            </a:r>
            <a:r>
              <a:rPr lang="en-US" i="1"/>
              <a:t>=1</a:t>
            </a:r>
          </a:p>
        </p:txBody>
      </p:sp>
      <p:cxnSp>
        <p:nvCxnSpPr>
          <p:cNvPr id="17" name="Straight Arrow Connector 16"/>
          <p:cNvCxnSpPr/>
          <p:nvPr/>
        </p:nvCxnSpPr>
        <p:spPr bwMode="auto">
          <a:xfrm>
            <a:off x="2915816" y="1772816"/>
            <a:ext cx="504056" cy="0"/>
          </a:xfrm>
          <a:prstGeom prst="straightConnector1">
            <a:avLst/>
          </a:prstGeom>
          <a:solidFill>
            <a:schemeClr val="accent1"/>
          </a:solidFill>
          <a:ln w="19050" cap="flat" cmpd="sng" algn="ctr">
            <a:solidFill>
              <a:schemeClr val="tx1"/>
            </a:solidFill>
            <a:prstDash val="solid"/>
            <a:round/>
            <a:headEnd type="triangle"/>
            <a:tailEnd type="triangle"/>
          </a:ln>
          <a:effectLst/>
        </p:spPr>
      </p:cxnSp>
      <p:sp>
        <p:nvSpPr>
          <p:cNvPr id="22" name="TextBox 21"/>
          <p:cNvSpPr txBox="1"/>
          <p:nvPr/>
        </p:nvSpPr>
        <p:spPr>
          <a:xfrm>
            <a:off x="2989438" y="1391056"/>
            <a:ext cx="338554" cy="461665"/>
          </a:xfrm>
          <a:prstGeom prst="rect">
            <a:avLst/>
          </a:prstGeom>
          <a:noFill/>
        </p:spPr>
        <p:txBody>
          <a:bodyPr wrap="none" rtlCol="0">
            <a:spAutoFit/>
          </a:bodyPr>
          <a:lstStyle/>
          <a:p>
            <a:r>
              <a:rPr lang="en-US"/>
              <a:t>d</a:t>
            </a:r>
          </a:p>
        </p:txBody>
      </p:sp>
      <p:sp>
        <p:nvSpPr>
          <p:cNvPr id="3" name="TextBox 2"/>
          <p:cNvSpPr txBox="1"/>
          <p:nvPr/>
        </p:nvSpPr>
        <p:spPr>
          <a:xfrm>
            <a:off x="207112" y="3347700"/>
            <a:ext cx="5949064" cy="369332"/>
          </a:xfrm>
          <a:prstGeom prst="rect">
            <a:avLst/>
          </a:prstGeom>
          <a:noFill/>
        </p:spPr>
        <p:txBody>
          <a:bodyPr wrap="none" rtlCol="0">
            <a:spAutoFit/>
          </a:bodyPr>
          <a:lstStyle/>
          <a:p>
            <a:r>
              <a:rPr lang="en-US" sz="1800" i="1"/>
              <a:t>Solution of Maxwell Eq. with periodical boundary contitions</a:t>
            </a:r>
          </a:p>
        </p:txBody>
      </p:sp>
      <p:sp>
        <p:nvSpPr>
          <p:cNvPr id="19" name="Rectangle 18"/>
          <p:cNvSpPr/>
          <p:nvPr/>
        </p:nvSpPr>
        <p:spPr bwMode="auto">
          <a:xfrm>
            <a:off x="2123728" y="2260379"/>
            <a:ext cx="464650" cy="37147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pitchFamily="-111" charset="0"/>
            </a:endParaRPr>
          </a:p>
        </p:txBody>
      </p:sp>
      <p:sp>
        <p:nvSpPr>
          <p:cNvPr id="20" name="Rectangle 19"/>
          <p:cNvSpPr/>
          <p:nvPr/>
        </p:nvSpPr>
        <p:spPr bwMode="auto">
          <a:xfrm>
            <a:off x="6473275" y="2295980"/>
            <a:ext cx="464650" cy="37147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pitchFamily="-111" charset="0"/>
            </a:endParaRPr>
          </a:p>
        </p:txBody>
      </p:sp>
    </p:spTree>
    <p:extLst>
      <p:ext uri="{BB962C8B-B14F-4D97-AF65-F5344CB8AC3E}">
        <p14:creationId xmlns:p14="http://schemas.microsoft.com/office/powerpoint/2010/main" val="17382701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32201" y="1612800"/>
            <a:ext cx="4974341" cy="1349139"/>
          </a:xfrm>
          <a:prstGeom prst="rect">
            <a:avLst/>
          </a:prstGeom>
          <a:solidFill>
            <a:schemeClr val="bg1"/>
          </a:solidFill>
        </p:spPr>
      </p:pic>
      <p:pic>
        <p:nvPicPr>
          <p:cNvPr id="120834" name="Immagine 2" descr="infn-new.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838200" cy="8207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nvGrpSpPr>
          <p:cNvPr id="3" name="Group 2"/>
          <p:cNvGrpSpPr/>
          <p:nvPr/>
        </p:nvGrpSpPr>
        <p:grpSpPr>
          <a:xfrm>
            <a:off x="1475656" y="1124744"/>
            <a:ext cx="1224136" cy="1224136"/>
            <a:chOff x="1475656" y="1124744"/>
            <a:chExt cx="1224136" cy="1224136"/>
          </a:xfrm>
        </p:grpSpPr>
        <p:sp>
          <p:nvSpPr>
            <p:cNvPr id="2" name="Arc 1"/>
            <p:cNvSpPr/>
            <p:nvPr/>
          </p:nvSpPr>
          <p:spPr bwMode="auto">
            <a:xfrm>
              <a:off x="1475656" y="1124744"/>
              <a:ext cx="1224136" cy="1224136"/>
            </a:xfrm>
            <a:prstGeom prst="arc">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pitchFamily="-111" charset="0"/>
              </a:endParaRPr>
            </a:p>
          </p:txBody>
        </p:sp>
        <p:sp>
          <p:nvSpPr>
            <p:cNvPr id="5" name="Arc 4"/>
            <p:cNvSpPr/>
            <p:nvPr/>
          </p:nvSpPr>
          <p:spPr bwMode="auto">
            <a:xfrm rot="16200000">
              <a:off x="1475656" y="1124744"/>
              <a:ext cx="1224136" cy="1224136"/>
            </a:xfrm>
            <a:prstGeom prst="arc">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pitchFamily="-111" charset="0"/>
              </a:endParaRPr>
            </a:p>
          </p:txBody>
        </p:sp>
      </p:grpSp>
      <p:grpSp>
        <p:nvGrpSpPr>
          <p:cNvPr id="7" name="Group 6"/>
          <p:cNvGrpSpPr/>
          <p:nvPr/>
        </p:nvGrpSpPr>
        <p:grpSpPr>
          <a:xfrm>
            <a:off x="2699792" y="1124744"/>
            <a:ext cx="1224136" cy="1224136"/>
            <a:chOff x="1475656" y="1124744"/>
            <a:chExt cx="1224136" cy="1224136"/>
          </a:xfrm>
        </p:grpSpPr>
        <p:sp>
          <p:nvSpPr>
            <p:cNvPr id="8" name="Arc 7"/>
            <p:cNvSpPr/>
            <p:nvPr/>
          </p:nvSpPr>
          <p:spPr bwMode="auto">
            <a:xfrm>
              <a:off x="1475656" y="1124744"/>
              <a:ext cx="1224136" cy="1224136"/>
            </a:xfrm>
            <a:prstGeom prst="arc">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pitchFamily="-111" charset="0"/>
              </a:endParaRPr>
            </a:p>
          </p:txBody>
        </p:sp>
        <p:sp>
          <p:nvSpPr>
            <p:cNvPr id="9" name="Arc 8"/>
            <p:cNvSpPr/>
            <p:nvPr/>
          </p:nvSpPr>
          <p:spPr bwMode="auto">
            <a:xfrm rot="16200000">
              <a:off x="1475656" y="1124744"/>
              <a:ext cx="1224136" cy="1224136"/>
            </a:xfrm>
            <a:prstGeom prst="arc">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pitchFamily="-111" charset="0"/>
              </a:endParaRPr>
            </a:p>
          </p:txBody>
        </p:sp>
      </p:grpSp>
      <p:grpSp>
        <p:nvGrpSpPr>
          <p:cNvPr id="10" name="Group 9"/>
          <p:cNvGrpSpPr/>
          <p:nvPr/>
        </p:nvGrpSpPr>
        <p:grpSpPr>
          <a:xfrm>
            <a:off x="3923928" y="1124744"/>
            <a:ext cx="1224136" cy="1224136"/>
            <a:chOff x="1475656" y="1124744"/>
            <a:chExt cx="1224136" cy="1224136"/>
          </a:xfrm>
        </p:grpSpPr>
        <p:sp>
          <p:nvSpPr>
            <p:cNvPr id="11" name="Arc 10"/>
            <p:cNvSpPr/>
            <p:nvPr/>
          </p:nvSpPr>
          <p:spPr bwMode="auto">
            <a:xfrm>
              <a:off x="1475656" y="1124744"/>
              <a:ext cx="1224136" cy="1224136"/>
            </a:xfrm>
            <a:prstGeom prst="arc">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pitchFamily="-111" charset="0"/>
              </a:endParaRPr>
            </a:p>
          </p:txBody>
        </p:sp>
        <p:sp>
          <p:nvSpPr>
            <p:cNvPr id="12" name="Arc 11"/>
            <p:cNvSpPr/>
            <p:nvPr/>
          </p:nvSpPr>
          <p:spPr bwMode="auto">
            <a:xfrm rot="16200000">
              <a:off x="1475656" y="1124744"/>
              <a:ext cx="1224136" cy="1224136"/>
            </a:xfrm>
            <a:prstGeom prst="arc">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pitchFamily="-111" charset="0"/>
              </a:endParaRPr>
            </a:p>
          </p:txBody>
        </p:sp>
      </p:grpSp>
      <p:grpSp>
        <p:nvGrpSpPr>
          <p:cNvPr id="13" name="Group 12"/>
          <p:cNvGrpSpPr/>
          <p:nvPr/>
        </p:nvGrpSpPr>
        <p:grpSpPr>
          <a:xfrm>
            <a:off x="5148064" y="1124744"/>
            <a:ext cx="1224136" cy="1224136"/>
            <a:chOff x="1475656" y="1124744"/>
            <a:chExt cx="1224136" cy="1224136"/>
          </a:xfrm>
        </p:grpSpPr>
        <p:sp>
          <p:nvSpPr>
            <p:cNvPr id="14" name="Arc 13"/>
            <p:cNvSpPr/>
            <p:nvPr/>
          </p:nvSpPr>
          <p:spPr bwMode="auto">
            <a:xfrm>
              <a:off x="1475656" y="1124744"/>
              <a:ext cx="1224136" cy="1224136"/>
            </a:xfrm>
            <a:prstGeom prst="arc">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pitchFamily="-111" charset="0"/>
              </a:endParaRPr>
            </a:p>
          </p:txBody>
        </p:sp>
        <p:sp>
          <p:nvSpPr>
            <p:cNvPr id="15" name="Arc 14"/>
            <p:cNvSpPr/>
            <p:nvPr/>
          </p:nvSpPr>
          <p:spPr bwMode="auto">
            <a:xfrm rot="16200000">
              <a:off x="1475656" y="1124744"/>
              <a:ext cx="1224136" cy="1224136"/>
            </a:xfrm>
            <a:prstGeom prst="arc">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pitchFamily="-111" charset="0"/>
              </a:endParaRPr>
            </a:p>
          </p:txBody>
        </p:sp>
      </p:grpSp>
      <p:cxnSp>
        <p:nvCxnSpPr>
          <p:cNvPr id="6" name="Straight Arrow Connector 5"/>
          <p:cNvCxnSpPr/>
          <p:nvPr/>
        </p:nvCxnSpPr>
        <p:spPr bwMode="auto">
          <a:xfrm>
            <a:off x="1475656" y="2276872"/>
            <a:ext cx="5616624" cy="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18" name="Curved Right Arrow 17"/>
          <p:cNvSpPr/>
          <p:nvPr/>
        </p:nvSpPr>
        <p:spPr bwMode="auto">
          <a:xfrm rot="16200000">
            <a:off x="1943708" y="1304764"/>
            <a:ext cx="288032" cy="1224136"/>
          </a:xfrm>
          <a:prstGeom prst="curvedRight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pitchFamily="-111" charset="0"/>
            </a:endParaRPr>
          </a:p>
        </p:txBody>
      </p:sp>
      <p:sp>
        <p:nvSpPr>
          <p:cNvPr id="21" name="Curved Right Arrow 20"/>
          <p:cNvSpPr/>
          <p:nvPr/>
        </p:nvSpPr>
        <p:spPr bwMode="auto">
          <a:xfrm rot="5400000" flipH="1">
            <a:off x="3167844" y="1304764"/>
            <a:ext cx="288032" cy="1224136"/>
          </a:xfrm>
          <a:prstGeom prst="curvedRight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pitchFamily="-111" charset="0"/>
            </a:endParaRPr>
          </a:p>
        </p:txBody>
      </p:sp>
      <p:sp>
        <p:nvSpPr>
          <p:cNvPr id="23" name="Curved Right Arrow 22"/>
          <p:cNvSpPr/>
          <p:nvPr/>
        </p:nvSpPr>
        <p:spPr bwMode="auto">
          <a:xfrm rot="16200000">
            <a:off x="4391980" y="1304765"/>
            <a:ext cx="288032" cy="1224136"/>
          </a:xfrm>
          <a:prstGeom prst="curvedRight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pitchFamily="-111" charset="0"/>
            </a:endParaRPr>
          </a:p>
        </p:txBody>
      </p:sp>
      <p:sp>
        <p:nvSpPr>
          <p:cNvPr id="24" name="Curved Right Arrow 23"/>
          <p:cNvSpPr/>
          <p:nvPr/>
        </p:nvSpPr>
        <p:spPr bwMode="auto">
          <a:xfrm rot="5400000" flipH="1">
            <a:off x="5616116" y="1304764"/>
            <a:ext cx="288032" cy="1224136"/>
          </a:xfrm>
          <a:prstGeom prst="curvedRight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pitchFamily="-111" charset="0"/>
            </a:endParaRPr>
          </a:p>
        </p:txBody>
      </p:sp>
      <p:sp>
        <p:nvSpPr>
          <p:cNvPr id="20" name="TextBox 19"/>
          <p:cNvSpPr txBox="1"/>
          <p:nvPr/>
        </p:nvSpPr>
        <p:spPr>
          <a:xfrm>
            <a:off x="1606351" y="1331476"/>
            <a:ext cx="1021433" cy="369332"/>
          </a:xfrm>
          <a:prstGeom prst="rect">
            <a:avLst/>
          </a:prstGeom>
          <a:noFill/>
        </p:spPr>
        <p:txBody>
          <a:bodyPr wrap="none" rtlCol="0">
            <a:spAutoFit/>
          </a:bodyPr>
          <a:lstStyle/>
          <a:p>
            <a:r>
              <a:rPr lang="en-US" sz="1800" i="1">
                <a:solidFill>
                  <a:srgbClr val="0070C0"/>
                </a:solidFill>
              </a:rPr>
              <a:t>E</a:t>
            </a:r>
            <a:r>
              <a:rPr lang="en-US" sz="1800" i="1" baseline="-25000">
                <a:solidFill>
                  <a:srgbClr val="0070C0"/>
                </a:solidFill>
              </a:rPr>
              <a:t>z</a:t>
            </a:r>
            <a:r>
              <a:rPr lang="en-US" sz="1800" i="1">
                <a:solidFill>
                  <a:srgbClr val="0070C0"/>
                </a:solidFill>
              </a:rPr>
              <a:t>(z,t=0)</a:t>
            </a:r>
          </a:p>
        </p:txBody>
      </p:sp>
      <p:sp>
        <p:nvSpPr>
          <p:cNvPr id="22" name="TextBox 21"/>
          <p:cNvSpPr txBox="1"/>
          <p:nvPr/>
        </p:nvSpPr>
        <p:spPr>
          <a:xfrm>
            <a:off x="1115616" y="2276872"/>
            <a:ext cx="627095" cy="461665"/>
          </a:xfrm>
          <a:prstGeom prst="rect">
            <a:avLst/>
          </a:prstGeom>
          <a:noFill/>
        </p:spPr>
        <p:txBody>
          <a:bodyPr wrap="none" rtlCol="0">
            <a:spAutoFit/>
          </a:bodyPr>
          <a:lstStyle/>
          <a:p>
            <a:r>
              <a:rPr lang="en-US" i="1">
                <a:latin typeface="+mj-lt"/>
                <a:ea typeface="Symbol" charset="2"/>
                <a:cs typeface="Symbol" charset="2"/>
              </a:rPr>
              <a:t>z</a:t>
            </a:r>
            <a:r>
              <a:rPr lang="en-US" i="1">
                <a:latin typeface="Symbol" charset="2"/>
                <a:ea typeface="Symbol" charset="2"/>
                <a:cs typeface="Symbol" charset="2"/>
              </a:rPr>
              <a:t>=0</a:t>
            </a:r>
          </a:p>
        </p:txBody>
      </p:sp>
      <p:sp>
        <p:nvSpPr>
          <p:cNvPr id="27" name="TextBox 26"/>
          <p:cNvSpPr txBox="1"/>
          <p:nvPr/>
        </p:nvSpPr>
        <p:spPr>
          <a:xfrm>
            <a:off x="2267744" y="2276872"/>
            <a:ext cx="880369" cy="461665"/>
          </a:xfrm>
          <a:prstGeom prst="rect">
            <a:avLst/>
          </a:prstGeom>
          <a:noFill/>
        </p:spPr>
        <p:txBody>
          <a:bodyPr wrap="none" rtlCol="0">
            <a:spAutoFit/>
          </a:bodyPr>
          <a:lstStyle/>
          <a:p>
            <a:r>
              <a:rPr lang="en-US" i="1">
                <a:latin typeface="+mj-lt"/>
                <a:ea typeface="Symbol" charset="2"/>
                <a:cs typeface="Symbol" charset="2"/>
              </a:rPr>
              <a:t>z</a:t>
            </a:r>
            <a:r>
              <a:rPr lang="en-US" i="1">
                <a:latin typeface="Symbol" charset="2"/>
                <a:ea typeface="Symbol" charset="2"/>
                <a:cs typeface="Symbol" charset="2"/>
              </a:rPr>
              <a:t>=l/2</a:t>
            </a:r>
          </a:p>
        </p:txBody>
      </p:sp>
      <p:sp>
        <p:nvSpPr>
          <p:cNvPr id="28" name="TextBox 27"/>
          <p:cNvSpPr txBox="1"/>
          <p:nvPr/>
        </p:nvSpPr>
        <p:spPr>
          <a:xfrm>
            <a:off x="3570438" y="2276872"/>
            <a:ext cx="641522" cy="461665"/>
          </a:xfrm>
          <a:prstGeom prst="rect">
            <a:avLst/>
          </a:prstGeom>
          <a:noFill/>
        </p:spPr>
        <p:txBody>
          <a:bodyPr wrap="none" rtlCol="0">
            <a:spAutoFit/>
          </a:bodyPr>
          <a:lstStyle/>
          <a:p>
            <a:r>
              <a:rPr lang="en-US" i="1">
                <a:latin typeface="+mj-lt"/>
                <a:ea typeface="Symbol" charset="2"/>
                <a:cs typeface="Symbol" charset="2"/>
              </a:rPr>
              <a:t>z</a:t>
            </a:r>
            <a:r>
              <a:rPr lang="en-US" i="1">
                <a:latin typeface="Symbol" charset="2"/>
                <a:ea typeface="Symbol" charset="2"/>
                <a:cs typeface="Symbol" charset="2"/>
              </a:rPr>
              <a:t>=l</a:t>
            </a:r>
          </a:p>
        </p:txBody>
      </p:sp>
      <p:sp>
        <p:nvSpPr>
          <p:cNvPr id="29" name="TextBox 28"/>
          <p:cNvSpPr txBox="1"/>
          <p:nvPr/>
        </p:nvSpPr>
        <p:spPr>
          <a:xfrm>
            <a:off x="4689871" y="2276872"/>
            <a:ext cx="1034257" cy="461665"/>
          </a:xfrm>
          <a:prstGeom prst="rect">
            <a:avLst/>
          </a:prstGeom>
          <a:noFill/>
        </p:spPr>
        <p:txBody>
          <a:bodyPr wrap="none" rtlCol="0">
            <a:spAutoFit/>
          </a:bodyPr>
          <a:lstStyle/>
          <a:p>
            <a:r>
              <a:rPr lang="en-US" i="1">
                <a:latin typeface="+mj-lt"/>
                <a:ea typeface="Symbol" charset="2"/>
                <a:cs typeface="Symbol" charset="2"/>
              </a:rPr>
              <a:t>z</a:t>
            </a:r>
            <a:r>
              <a:rPr lang="en-US" i="1">
                <a:latin typeface="Symbol" charset="2"/>
                <a:ea typeface="Symbol" charset="2"/>
                <a:cs typeface="Symbol" charset="2"/>
              </a:rPr>
              <a:t>=3l/2</a:t>
            </a:r>
          </a:p>
        </p:txBody>
      </p:sp>
      <p:sp>
        <p:nvSpPr>
          <p:cNvPr id="33" name="TextBox 32"/>
          <p:cNvSpPr txBox="1"/>
          <p:nvPr/>
        </p:nvSpPr>
        <p:spPr>
          <a:xfrm>
            <a:off x="6008837" y="2247255"/>
            <a:ext cx="795411" cy="461665"/>
          </a:xfrm>
          <a:prstGeom prst="rect">
            <a:avLst/>
          </a:prstGeom>
          <a:noFill/>
        </p:spPr>
        <p:txBody>
          <a:bodyPr wrap="none" rtlCol="0">
            <a:spAutoFit/>
          </a:bodyPr>
          <a:lstStyle/>
          <a:p>
            <a:r>
              <a:rPr lang="en-US" i="1">
                <a:latin typeface="+mj-lt"/>
                <a:ea typeface="Symbol" charset="2"/>
                <a:cs typeface="Symbol" charset="2"/>
              </a:rPr>
              <a:t>z</a:t>
            </a:r>
            <a:r>
              <a:rPr lang="en-US" i="1">
                <a:latin typeface="Symbol" charset="2"/>
                <a:ea typeface="Symbol" charset="2"/>
                <a:cs typeface="Symbol" charset="2"/>
              </a:rPr>
              <a:t>=2l</a:t>
            </a:r>
          </a:p>
        </p:txBody>
      </p:sp>
      <p:grpSp>
        <p:nvGrpSpPr>
          <p:cNvPr id="36" name="Group 35"/>
          <p:cNvGrpSpPr/>
          <p:nvPr/>
        </p:nvGrpSpPr>
        <p:grpSpPr>
          <a:xfrm>
            <a:off x="251520" y="1196752"/>
            <a:ext cx="1224136" cy="1224136"/>
            <a:chOff x="1475656" y="1124744"/>
            <a:chExt cx="1224136" cy="1224136"/>
          </a:xfrm>
        </p:grpSpPr>
        <p:sp>
          <p:nvSpPr>
            <p:cNvPr id="37" name="Arc 36"/>
            <p:cNvSpPr/>
            <p:nvPr/>
          </p:nvSpPr>
          <p:spPr bwMode="auto">
            <a:xfrm>
              <a:off x="1475656" y="1124744"/>
              <a:ext cx="1224136" cy="1224136"/>
            </a:xfrm>
            <a:prstGeom prst="arc">
              <a:avLst/>
            </a:prstGeom>
            <a:noFill/>
            <a:ln w="9525" cap="flat" cmpd="sng" algn="ctr">
              <a:solidFill>
                <a:schemeClr val="tx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pitchFamily="-111" charset="0"/>
              </a:endParaRPr>
            </a:p>
          </p:txBody>
        </p:sp>
        <p:sp>
          <p:nvSpPr>
            <p:cNvPr id="38" name="Arc 37"/>
            <p:cNvSpPr/>
            <p:nvPr/>
          </p:nvSpPr>
          <p:spPr bwMode="auto">
            <a:xfrm rot="16200000">
              <a:off x="1475656" y="1124744"/>
              <a:ext cx="1224136" cy="1224136"/>
            </a:xfrm>
            <a:prstGeom prst="arc">
              <a:avLst/>
            </a:prstGeom>
            <a:noFill/>
            <a:ln w="9525" cap="flat" cmpd="sng" algn="ctr">
              <a:solidFill>
                <a:schemeClr val="tx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pitchFamily="-111" charset="0"/>
              </a:endParaRPr>
            </a:p>
          </p:txBody>
        </p:sp>
      </p:grpSp>
      <p:grpSp>
        <p:nvGrpSpPr>
          <p:cNvPr id="39" name="Group 38"/>
          <p:cNvGrpSpPr/>
          <p:nvPr/>
        </p:nvGrpSpPr>
        <p:grpSpPr>
          <a:xfrm>
            <a:off x="6392319" y="1112622"/>
            <a:ext cx="1224136" cy="1224136"/>
            <a:chOff x="1475656" y="1124744"/>
            <a:chExt cx="1224136" cy="1224136"/>
          </a:xfrm>
        </p:grpSpPr>
        <p:sp>
          <p:nvSpPr>
            <p:cNvPr id="40" name="Arc 39"/>
            <p:cNvSpPr/>
            <p:nvPr/>
          </p:nvSpPr>
          <p:spPr bwMode="auto">
            <a:xfrm>
              <a:off x="1475656" y="1124744"/>
              <a:ext cx="1224136" cy="1224136"/>
            </a:xfrm>
            <a:prstGeom prst="arc">
              <a:avLst/>
            </a:prstGeom>
            <a:noFill/>
            <a:ln w="9525" cap="flat" cmpd="sng" algn="ctr">
              <a:solidFill>
                <a:schemeClr val="tx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pitchFamily="-111" charset="0"/>
              </a:endParaRPr>
            </a:p>
          </p:txBody>
        </p:sp>
        <p:sp>
          <p:nvSpPr>
            <p:cNvPr id="41" name="Arc 40"/>
            <p:cNvSpPr/>
            <p:nvPr/>
          </p:nvSpPr>
          <p:spPr bwMode="auto">
            <a:xfrm rot="16200000">
              <a:off x="1475656" y="1124744"/>
              <a:ext cx="1224136" cy="1224136"/>
            </a:xfrm>
            <a:prstGeom prst="arc">
              <a:avLst/>
            </a:prstGeom>
            <a:noFill/>
            <a:ln w="9525" cap="flat" cmpd="sng" algn="ctr">
              <a:solidFill>
                <a:schemeClr val="tx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pitchFamily="-111" charset="0"/>
              </a:endParaRPr>
            </a:p>
          </p:txBody>
        </p:sp>
      </p:grpSp>
      <p:sp>
        <p:nvSpPr>
          <p:cNvPr id="25" name="TextBox 24"/>
          <p:cNvSpPr txBox="1"/>
          <p:nvPr/>
        </p:nvSpPr>
        <p:spPr>
          <a:xfrm>
            <a:off x="3707904" y="476672"/>
            <a:ext cx="3146439" cy="461665"/>
          </a:xfrm>
          <a:prstGeom prst="rect">
            <a:avLst/>
          </a:prstGeom>
          <a:noFill/>
        </p:spPr>
        <p:txBody>
          <a:bodyPr wrap="none" rtlCol="0">
            <a:spAutoFit/>
          </a:bodyPr>
          <a:lstStyle/>
          <a:p>
            <a:r>
              <a:rPr lang="en-US"/>
              <a:t>Resonant Mode TM</a:t>
            </a:r>
            <a:r>
              <a:rPr lang="en-US" baseline="-25000"/>
              <a:t>010-</a:t>
            </a:r>
            <a:r>
              <a:rPr lang="en-US" baseline="-25000">
                <a:latin typeface="Symbol" charset="2"/>
                <a:ea typeface="Symbol" charset="2"/>
                <a:cs typeface="Symbol" charset="2"/>
              </a:rPr>
              <a:t>p</a:t>
            </a:r>
          </a:p>
        </p:txBody>
      </p:sp>
      <p:sp>
        <p:nvSpPr>
          <p:cNvPr id="43" name="TextBox 42"/>
          <p:cNvSpPr txBox="1"/>
          <p:nvPr/>
        </p:nvSpPr>
        <p:spPr>
          <a:xfrm>
            <a:off x="1991551" y="3097696"/>
            <a:ext cx="4414991" cy="461665"/>
          </a:xfrm>
          <a:prstGeom prst="rect">
            <a:avLst/>
          </a:prstGeom>
          <a:noFill/>
        </p:spPr>
        <p:txBody>
          <a:bodyPr wrap="none" rtlCol="0">
            <a:spAutoFit/>
          </a:bodyPr>
          <a:lstStyle/>
          <a:p>
            <a:r>
              <a:rPr lang="en-US" i="1">
                <a:latin typeface="+mj-lt"/>
                <a:ea typeface="Symbol" charset="2"/>
                <a:cs typeface="Symbol" charset="2"/>
              </a:rPr>
              <a:t>E</a:t>
            </a:r>
            <a:r>
              <a:rPr lang="en-US" i="1" baseline="-25000">
                <a:latin typeface="+mj-lt"/>
                <a:ea typeface="Symbol" charset="2"/>
                <a:cs typeface="Symbol" charset="2"/>
              </a:rPr>
              <a:t>z</a:t>
            </a:r>
            <a:r>
              <a:rPr lang="en-US" i="1">
                <a:latin typeface="+mj-lt"/>
                <a:ea typeface="Symbol" charset="2"/>
                <a:cs typeface="Symbol" charset="2"/>
              </a:rPr>
              <a:t>(r=0, z, t) </a:t>
            </a:r>
            <a:r>
              <a:rPr lang="en-US" i="1">
                <a:latin typeface="Symbol" charset="2"/>
                <a:ea typeface="Symbol" charset="2"/>
                <a:cs typeface="Symbol" charset="2"/>
              </a:rPr>
              <a:t>= E</a:t>
            </a:r>
            <a:r>
              <a:rPr lang="en-US" i="1" baseline="-25000">
                <a:latin typeface="Symbol" charset="2"/>
                <a:ea typeface="Symbol" charset="2"/>
                <a:cs typeface="Symbol" charset="2"/>
              </a:rPr>
              <a:t>0 </a:t>
            </a:r>
            <a:r>
              <a:rPr lang="en-US" i="1">
                <a:latin typeface="+mj-lt"/>
                <a:ea typeface="Symbol" charset="2"/>
                <a:cs typeface="Symbol" charset="2"/>
              </a:rPr>
              <a:t>sin(kz)cos</a:t>
            </a:r>
            <a:r>
              <a:rPr lang="en-US" i="1">
                <a:latin typeface="Symbol" charset="2"/>
                <a:ea typeface="Symbol" charset="2"/>
                <a:cs typeface="Symbol" charset="2"/>
              </a:rPr>
              <a:t>(w</a:t>
            </a:r>
            <a:r>
              <a:rPr lang="en-US" i="1">
                <a:latin typeface="+mj-lt"/>
                <a:ea typeface="Symbol" charset="2"/>
                <a:cs typeface="Symbol" charset="2"/>
              </a:rPr>
              <a:t>t-</a:t>
            </a:r>
            <a:r>
              <a:rPr lang="en-US" i="1">
                <a:latin typeface="Symbol" charset="2"/>
                <a:ea typeface="Symbol" charset="2"/>
                <a:cs typeface="Symbol" charset="2"/>
              </a:rPr>
              <a:t>f</a:t>
            </a:r>
            <a:r>
              <a:rPr lang="en-US" i="1" baseline="-25000">
                <a:latin typeface="Symbol" charset="2"/>
                <a:ea typeface="Symbol" charset="2"/>
                <a:cs typeface="Symbol" charset="2"/>
              </a:rPr>
              <a:t>0</a:t>
            </a:r>
            <a:r>
              <a:rPr lang="en-US" i="1">
                <a:latin typeface="Symbol" charset="2"/>
                <a:ea typeface="Symbol" charset="2"/>
                <a:cs typeface="Symbol" charset="2"/>
              </a:rPr>
              <a:t>)</a:t>
            </a:r>
          </a:p>
        </p:txBody>
      </p:sp>
      <mc:AlternateContent xmlns:mc="http://schemas.openxmlformats.org/markup-compatibility/2006" xmlns:a14="http://schemas.microsoft.com/office/drawing/2010/main">
        <mc:Choice Requires="a14">
          <p:sp>
            <p:nvSpPr>
              <p:cNvPr id="44" name="TextBox 43"/>
              <p:cNvSpPr txBox="1"/>
              <p:nvPr/>
            </p:nvSpPr>
            <p:spPr>
              <a:xfrm>
                <a:off x="3311860" y="3801480"/>
                <a:ext cx="1457194" cy="524311"/>
              </a:xfrm>
              <a:prstGeom prst="rect">
                <a:avLst/>
              </a:prstGeom>
              <a:noFill/>
            </p:spPr>
            <p:txBody>
              <a:bodyPr wrap="none" lIns="0" tIns="0" rIns="0" bIns="0" rtlCol="0">
                <a:spAutoFit/>
              </a:bodyPr>
              <a:lstStyle/>
              <a:p>
                <a:r>
                  <a:rPr lang="it-IT" i="1"/>
                  <a:t>k</a:t>
                </a:r>
                <a14:m>
                  <m:oMath xmlns:m="http://schemas.openxmlformats.org/officeDocument/2006/math">
                    <m:r>
                      <a:rPr lang="it-IT" b="0" i="1">
                        <a:latin typeface="Cambria Math" charset="0"/>
                      </a:rPr>
                      <m:t> </m:t>
                    </m:r>
                    <m:r>
                      <a:rPr lang="mr-IN" i="1">
                        <a:latin typeface="Cambria Math" charset="0"/>
                      </a:rPr>
                      <m:t>=</m:t>
                    </m:r>
                    <m:f>
                      <m:fPr>
                        <m:ctrlPr>
                          <a:rPr lang="mr-IN" i="1">
                            <a:latin typeface="Cambria Math" panose="02040503050406030204" pitchFamily="18" charset="0"/>
                          </a:rPr>
                        </m:ctrlPr>
                      </m:fPr>
                      <m:num>
                        <m:r>
                          <a:rPr lang="mr-IN" i="1">
                            <a:latin typeface="Cambria Math" charset="0"/>
                            <a:ea typeface="Cambria Math" charset="0"/>
                            <a:cs typeface="Cambria Math" charset="0"/>
                          </a:rPr>
                          <m:t>𝜔</m:t>
                        </m:r>
                      </m:num>
                      <m:den>
                        <m:r>
                          <a:rPr lang="it-IT" b="0" i="1">
                            <a:latin typeface="Cambria Math" charset="0"/>
                            <a:ea typeface="Cambria Math" charset="0"/>
                            <a:cs typeface="Cambria Math" charset="0"/>
                          </a:rPr>
                          <m:t>𝑐</m:t>
                        </m:r>
                      </m:den>
                    </m:f>
                    <m:r>
                      <a:rPr lang="it-IT" b="0" i="1">
                        <a:latin typeface="Cambria Math" charset="0"/>
                        <a:ea typeface="Cambria Math" charset="0"/>
                        <a:cs typeface="Cambria Math" charset="0"/>
                      </a:rPr>
                      <m:t> =</m:t>
                    </m:r>
                    <m:f>
                      <m:fPr>
                        <m:ctrlPr>
                          <a:rPr lang="mr-IN" i="1">
                            <a:latin typeface="Cambria Math" panose="02040503050406030204" pitchFamily="18" charset="0"/>
                          </a:rPr>
                        </m:ctrlPr>
                      </m:fPr>
                      <m:num>
                        <m:r>
                          <a:rPr lang="it-IT" b="0" i="1">
                            <a:latin typeface="Cambria Math" charset="0"/>
                          </a:rPr>
                          <m:t>2</m:t>
                        </m:r>
                        <m:r>
                          <a:rPr lang="it-IT" b="0" i="1">
                            <a:latin typeface="Cambria Math" charset="0"/>
                            <a:ea typeface="Cambria Math" charset="0"/>
                            <a:cs typeface="Cambria Math" charset="0"/>
                          </a:rPr>
                          <m:t>𝜋</m:t>
                        </m:r>
                      </m:num>
                      <m:den>
                        <m:r>
                          <a:rPr lang="mr-IN" i="1">
                            <a:latin typeface="Cambria Math" charset="0"/>
                            <a:ea typeface="Cambria Math" charset="0"/>
                            <a:cs typeface="Cambria Math" charset="0"/>
                          </a:rPr>
                          <m:t>𝜆</m:t>
                        </m:r>
                      </m:den>
                    </m:f>
                  </m:oMath>
                </a14:m>
                <a:endParaRPr lang="en-US"/>
              </a:p>
            </p:txBody>
          </p:sp>
        </mc:Choice>
        <mc:Fallback xmlns="">
          <p:sp>
            <p:nvSpPr>
              <p:cNvPr id="44" name="TextBox 43"/>
              <p:cNvSpPr txBox="1">
                <a:spLocks noRot="1" noChangeAspect="1" noMove="1" noResize="1" noEditPoints="1" noAdjustHandles="1" noChangeArrowheads="1" noChangeShapeType="1" noTextEdit="1"/>
              </p:cNvSpPr>
              <p:nvPr/>
            </p:nvSpPr>
            <p:spPr>
              <a:xfrm>
                <a:off x="3311860" y="3801480"/>
                <a:ext cx="1457194" cy="524311"/>
              </a:xfrm>
              <a:prstGeom prst="rect">
                <a:avLst/>
              </a:prstGeom>
              <a:blipFill rotWithShape="0">
                <a:blip r:embed="rId4"/>
                <a:stretch>
                  <a:fillRect l="-12552" t="-3488" b="-19767"/>
                </a:stretch>
              </a:blipFill>
            </p:spPr>
            <p:txBody>
              <a:bodyPr/>
              <a:lstStyle/>
              <a:p>
                <a:r>
                  <a:rPr lang="en-US">
                    <a:noFill/>
                  </a:rPr>
                  <a:t> </a:t>
                </a:r>
              </a:p>
            </p:txBody>
          </p:sp>
        </mc:Fallback>
      </mc:AlternateContent>
      <p:grpSp>
        <p:nvGrpSpPr>
          <p:cNvPr id="46" name="Group 45"/>
          <p:cNvGrpSpPr/>
          <p:nvPr/>
        </p:nvGrpSpPr>
        <p:grpSpPr>
          <a:xfrm>
            <a:off x="7627885" y="1112622"/>
            <a:ext cx="1224136" cy="1224136"/>
            <a:chOff x="1475656" y="1124744"/>
            <a:chExt cx="1224136" cy="1224136"/>
          </a:xfrm>
        </p:grpSpPr>
        <p:sp>
          <p:nvSpPr>
            <p:cNvPr id="47" name="Arc 46"/>
            <p:cNvSpPr/>
            <p:nvPr/>
          </p:nvSpPr>
          <p:spPr bwMode="auto">
            <a:xfrm>
              <a:off x="1475656" y="1124744"/>
              <a:ext cx="1224136" cy="1224136"/>
            </a:xfrm>
            <a:prstGeom prst="arc">
              <a:avLst/>
            </a:prstGeom>
            <a:noFill/>
            <a:ln w="9525" cap="flat" cmpd="sng" algn="ctr">
              <a:solidFill>
                <a:schemeClr val="tx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pitchFamily="-111" charset="0"/>
              </a:endParaRPr>
            </a:p>
          </p:txBody>
        </p:sp>
        <p:sp>
          <p:nvSpPr>
            <p:cNvPr id="48" name="Arc 47"/>
            <p:cNvSpPr/>
            <p:nvPr/>
          </p:nvSpPr>
          <p:spPr bwMode="auto">
            <a:xfrm rot="16200000">
              <a:off x="1475656" y="1124744"/>
              <a:ext cx="1224136" cy="1224136"/>
            </a:xfrm>
            <a:prstGeom prst="arc">
              <a:avLst/>
            </a:prstGeom>
            <a:noFill/>
            <a:ln w="9525" cap="flat" cmpd="sng" algn="ctr">
              <a:solidFill>
                <a:schemeClr val="tx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pitchFamily="-111" charset="0"/>
              </a:endParaRPr>
            </a:p>
          </p:txBody>
        </p:sp>
      </p:grpSp>
      <p:grpSp>
        <p:nvGrpSpPr>
          <p:cNvPr id="4" name="Group 3"/>
          <p:cNvGrpSpPr/>
          <p:nvPr/>
        </p:nvGrpSpPr>
        <p:grpSpPr>
          <a:xfrm>
            <a:off x="251520" y="4601369"/>
            <a:ext cx="8635860" cy="1939434"/>
            <a:chOff x="35496" y="4601369"/>
            <a:chExt cx="8923892" cy="1939434"/>
          </a:xfrm>
        </p:grpSpPr>
        <p:sp>
          <p:nvSpPr>
            <p:cNvPr id="42" name="TextBox 41"/>
            <p:cNvSpPr txBox="1"/>
            <p:nvPr/>
          </p:nvSpPr>
          <p:spPr>
            <a:xfrm>
              <a:off x="1606351" y="4601369"/>
              <a:ext cx="5370381" cy="461665"/>
            </a:xfrm>
            <a:prstGeom prst="rect">
              <a:avLst/>
            </a:prstGeom>
            <a:noFill/>
          </p:spPr>
          <p:txBody>
            <a:bodyPr wrap="none" rtlCol="0">
              <a:spAutoFit/>
            </a:bodyPr>
            <a:lstStyle/>
            <a:p>
              <a:r>
                <a:rPr lang="en-US"/>
                <a:t>relativistic electron travelling along z-axis</a:t>
              </a:r>
            </a:p>
          </p:txBody>
        </p:sp>
        <mc:AlternateContent xmlns:mc="http://schemas.openxmlformats.org/markup-compatibility/2006" xmlns:a14="http://schemas.microsoft.com/office/drawing/2010/main">
          <mc:Choice Requires="a14">
            <p:sp>
              <p:nvSpPr>
                <p:cNvPr id="50" name="TextBox 49"/>
                <p:cNvSpPr txBox="1"/>
                <p:nvPr/>
              </p:nvSpPr>
              <p:spPr>
                <a:xfrm>
                  <a:off x="35496" y="5157192"/>
                  <a:ext cx="4406143" cy="136755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mr-IN" i="1">
                                <a:latin typeface="Cambria Math" panose="02040503050406030204" pitchFamily="18" charset="0"/>
                              </a:rPr>
                            </m:ctrlPr>
                          </m:dPr>
                          <m:e>
                            <m:eqArr>
                              <m:eqArrPr>
                                <m:ctrlPr>
                                  <a:rPr lang="mr-IN" i="1">
                                    <a:latin typeface="Cambria Math" panose="02040503050406030204" pitchFamily="18" charset="0"/>
                                  </a:rPr>
                                </m:ctrlPr>
                              </m:eqArrPr>
                              <m:e>
                                <m:sSub>
                                  <m:sSubPr>
                                    <m:ctrlPr>
                                      <a:rPr lang="en-US" b="0" i="1">
                                        <a:latin typeface="Cambria Math" panose="02040503050406030204" pitchFamily="18" charset="0"/>
                                      </a:rPr>
                                    </m:ctrlPr>
                                  </m:sSubPr>
                                  <m:e>
                                    <m:r>
                                      <a:rPr lang="it-IT" b="0" i="1">
                                        <a:latin typeface="Cambria Math" charset="0"/>
                                      </a:rPr>
                                      <m:t>𝑝</m:t>
                                    </m:r>
                                  </m:e>
                                  <m:sub>
                                    <m:r>
                                      <a:rPr lang="it-IT" b="0" i="1">
                                        <a:latin typeface="Cambria Math" charset="0"/>
                                      </a:rPr>
                                      <m:t>𝑥</m:t>
                                    </m:r>
                                  </m:sub>
                                </m:sSub>
                                <m:r>
                                  <a:rPr lang="it-IT" b="0" i="1">
                                    <a:latin typeface="Cambria Math" charset="0"/>
                                  </a:rPr>
                                  <m:t>=</m:t>
                                </m:r>
                                <m:sSub>
                                  <m:sSubPr>
                                    <m:ctrlPr>
                                      <a:rPr lang="en-US" b="0" i="1">
                                        <a:latin typeface="Cambria Math" panose="02040503050406030204" pitchFamily="18" charset="0"/>
                                      </a:rPr>
                                    </m:ctrlPr>
                                  </m:sSubPr>
                                  <m:e>
                                    <m:r>
                                      <a:rPr lang="it-IT" b="0" i="1">
                                        <a:latin typeface="Cambria Math" charset="0"/>
                                      </a:rPr>
                                      <m:t>𝑚</m:t>
                                    </m:r>
                                  </m:e>
                                  <m:sub>
                                    <m:r>
                                      <a:rPr lang="it-IT" b="0" i="1">
                                        <a:latin typeface="Cambria Math" charset="0"/>
                                      </a:rPr>
                                      <m:t>0</m:t>
                                    </m:r>
                                  </m:sub>
                                </m:sSub>
                                <m:r>
                                  <a:rPr lang="it-IT" b="0" i="1">
                                    <a:latin typeface="Cambria Math" charset="0"/>
                                  </a:rPr>
                                  <m:t>𝑐</m:t>
                                </m:r>
                                <m:sSub>
                                  <m:sSubPr>
                                    <m:ctrlPr>
                                      <a:rPr lang="en-US" b="0" i="1">
                                        <a:latin typeface="Cambria Math" panose="02040503050406030204" pitchFamily="18" charset="0"/>
                                      </a:rPr>
                                    </m:ctrlPr>
                                  </m:sSubPr>
                                  <m:e>
                                    <m:r>
                                      <a:rPr lang="en-US" b="0" i="1">
                                        <a:latin typeface="Cambria Math" charset="0"/>
                                        <a:ea typeface="Cambria Math" charset="0"/>
                                        <a:cs typeface="Cambria Math" charset="0"/>
                                      </a:rPr>
                                      <m:t>𝛽</m:t>
                                    </m:r>
                                  </m:e>
                                  <m:sub>
                                    <m:r>
                                      <a:rPr lang="it-IT" b="0" i="1">
                                        <a:latin typeface="Cambria Math" charset="0"/>
                                      </a:rPr>
                                      <m:t>𝑥</m:t>
                                    </m:r>
                                  </m:sub>
                                </m:sSub>
                                <m:r>
                                  <a:rPr lang="en-US" b="0" i="1">
                                    <a:latin typeface="Cambria Math" charset="0"/>
                                    <a:ea typeface="Cambria Math" charset="0"/>
                                    <a:cs typeface="Cambria Math" charset="0"/>
                                  </a:rPr>
                                  <m:t>𝛾</m:t>
                                </m:r>
                                <m:r>
                                  <a:rPr lang="it-IT" b="0" i="1">
                                    <a:latin typeface="Cambria Math" charset="0"/>
                                  </a:rPr>
                                  <m:t>=0</m:t>
                                </m:r>
                              </m:e>
                              <m:e>
                                <m:sSub>
                                  <m:sSubPr>
                                    <m:ctrlPr>
                                      <a:rPr lang="en-US" i="1">
                                        <a:latin typeface="Cambria Math" panose="02040503050406030204" pitchFamily="18" charset="0"/>
                                      </a:rPr>
                                    </m:ctrlPr>
                                  </m:sSubPr>
                                  <m:e>
                                    <m:r>
                                      <a:rPr lang="it-IT" i="1">
                                        <a:latin typeface="Cambria Math" charset="0"/>
                                      </a:rPr>
                                      <m:t>𝑝</m:t>
                                    </m:r>
                                  </m:e>
                                  <m:sub>
                                    <m:r>
                                      <a:rPr lang="it-IT" b="0" i="1">
                                        <a:latin typeface="Cambria Math" charset="0"/>
                                      </a:rPr>
                                      <m:t>𝑦</m:t>
                                    </m:r>
                                  </m:sub>
                                </m:sSub>
                                <m:r>
                                  <a:rPr lang="it-IT" i="1">
                                    <a:latin typeface="Cambria Math" charset="0"/>
                                  </a:rPr>
                                  <m:t>=</m:t>
                                </m:r>
                                <m:sSub>
                                  <m:sSubPr>
                                    <m:ctrlPr>
                                      <a:rPr lang="en-US" i="1">
                                        <a:latin typeface="Cambria Math" panose="02040503050406030204" pitchFamily="18" charset="0"/>
                                      </a:rPr>
                                    </m:ctrlPr>
                                  </m:sSubPr>
                                  <m:e>
                                    <m:r>
                                      <a:rPr lang="it-IT" i="1">
                                        <a:latin typeface="Cambria Math" charset="0"/>
                                      </a:rPr>
                                      <m:t>𝑚</m:t>
                                    </m:r>
                                  </m:e>
                                  <m:sub>
                                    <m:r>
                                      <a:rPr lang="it-IT" i="1">
                                        <a:latin typeface="Cambria Math" charset="0"/>
                                      </a:rPr>
                                      <m:t>0</m:t>
                                    </m:r>
                                  </m:sub>
                                </m:sSub>
                                <m:r>
                                  <a:rPr lang="it-IT" i="1">
                                    <a:latin typeface="Cambria Math" charset="0"/>
                                  </a:rPr>
                                  <m:t>𝑐</m:t>
                                </m:r>
                                <m:sSub>
                                  <m:sSubPr>
                                    <m:ctrlPr>
                                      <a:rPr lang="en-US" i="1">
                                        <a:latin typeface="Cambria Math" panose="02040503050406030204" pitchFamily="18" charset="0"/>
                                      </a:rPr>
                                    </m:ctrlPr>
                                  </m:sSubPr>
                                  <m:e>
                                    <m:r>
                                      <a:rPr lang="en-US" i="1">
                                        <a:latin typeface="Cambria Math" charset="0"/>
                                        <a:ea typeface="Cambria Math" charset="0"/>
                                        <a:cs typeface="Cambria Math" charset="0"/>
                                      </a:rPr>
                                      <m:t>𝛽</m:t>
                                    </m:r>
                                  </m:e>
                                  <m:sub>
                                    <m:r>
                                      <a:rPr lang="it-IT" b="0" i="1">
                                        <a:latin typeface="Cambria Math" charset="0"/>
                                        <a:ea typeface="Cambria Math" charset="0"/>
                                        <a:cs typeface="Cambria Math" charset="0"/>
                                      </a:rPr>
                                      <m:t>𝑦</m:t>
                                    </m:r>
                                  </m:sub>
                                </m:sSub>
                                <m:r>
                                  <a:rPr lang="en-US" i="1">
                                    <a:latin typeface="Cambria Math" charset="0"/>
                                    <a:ea typeface="Cambria Math" charset="0"/>
                                    <a:cs typeface="Cambria Math" charset="0"/>
                                  </a:rPr>
                                  <m:t>𝛾</m:t>
                                </m:r>
                                <m:r>
                                  <a:rPr lang="it-IT" i="1">
                                    <a:latin typeface="Cambria Math" charset="0"/>
                                  </a:rPr>
                                  <m:t>=0</m:t>
                                </m:r>
                              </m:e>
                              <m:e>
                                <m:sSub>
                                  <m:sSubPr>
                                    <m:ctrlPr>
                                      <a:rPr lang="en-US" i="1">
                                        <a:latin typeface="Cambria Math" panose="02040503050406030204" pitchFamily="18" charset="0"/>
                                      </a:rPr>
                                    </m:ctrlPr>
                                  </m:sSubPr>
                                  <m:e>
                                    <m:r>
                                      <a:rPr lang="it-IT" i="1">
                                        <a:latin typeface="Cambria Math" charset="0"/>
                                      </a:rPr>
                                      <m:t>𝑝</m:t>
                                    </m:r>
                                  </m:e>
                                  <m:sub>
                                    <m:r>
                                      <a:rPr lang="it-IT" b="0" i="1">
                                        <a:latin typeface="Cambria Math" charset="0"/>
                                      </a:rPr>
                                      <m:t>𝑧</m:t>
                                    </m:r>
                                  </m:sub>
                                </m:sSub>
                                <m:r>
                                  <a:rPr lang="it-IT" i="1">
                                    <a:latin typeface="Cambria Math" charset="0"/>
                                  </a:rPr>
                                  <m:t>=</m:t>
                                </m:r>
                                <m:sSub>
                                  <m:sSubPr>
                                    <m:ctrlPr>
                                      <a:rPr lang="en-US" i="1">
                                        <a:latin typeface="Cambria Math" panose="02040503050406030204" pitchFamily="18" charset="0"/>
                                      </a:rPr>
                                    </m:ctrlPr>
                                  </m:sSubPr>
                                  <m:e>
                                    <m:r>
                                      <a:rPr lang="it-IT" i="1">
                                        <a:latin typeface="Cambria Math" charset="0"/>
                                      </a:rPr>
                                      <m:t>𝑚</m:t>
                                    </m:r>
                                  </m:e>
                                  <m:sub>
                                    <m:r>
                                      <a:rPr lang="it-IT" i="1">
                                        <a:latin typeface="Cambria Math" charset="0"/>
                                      </a:rPr>
                                      <m:t>0</m:t>
                                    </m:r>
                                  </m:sub>
                                </m:sSub>
                                <m:r>
                                  <a:rPr lang="it-IT" i="1">
                                    <a:latin typeface="Cambria Math" charset="0"/>
                                  </a:rPr>
                                  <m:t>𝑐</m:t>
                                </m:r>
                                <m:sSub>
                                  <m:sSubPr>
                                    <m:ctrlPr>
                                      <a:rPr lang="en-US" i="1">
                                        <a:latin typeface="Cambria Math" panose="02040503050406030204" pitchFamily="18" charset="0"/>
                                      </a:rPr>
                                    </m:ctrlPr>
                                  </m:sSubPr>
                                  <m:e>
                                    <m:r>
                                      <a:rPr lang="en-US" i="1">
                                        <a:latin typeface="Cambria Math" charset="0"/>
                                        <a:ea typeface="Cambria Math" charset="0"/>
                                        <a:cs typeface="Cambria Math" charset="0"/>
                                      </a:rPr>
                                      <m:t>𝛽</m:t>
                                    </m:r>
                                  </m:e>
                                  <m:sub>
                                    <m:r>
                                      <a:rPr lang="it-IT" b="0" i="1">
                                        <a:latin typeface="Cambria Math" charset="0"/>
                                        <a:ea typeface="Cambria Math" charset="0"/>
                                        <a:cs typeface="Cambria Math" charset="0"/>
                                      </a:rPr>
                                      <m:t>𝑧</m:t>
                                    </m:r>
                                  </m:sub>
                                </m:sSub>
                                <m:r>
                                  <a:rPr lang="en-US" i="1">
                                    <a:latin typeface="Cambria Math" charset="0"/>
                                    <a:ea typeface="Cambria Math" charset="0"/>
                                    <a:cs typeface="Cambria Math" charset="0"/>
                                  </a:rPr>
                                  <m:t>𝛾</m:t>
                                </m:r>
                                <m:r>
                                  <a:rPr lang="it-IT" b="0" i="1">
                                    <a:latin typeface="Cambria Math" charset="0"/>
                                    <a:ea typeface="Cambria Math" charset="0"/>
                                    <a:cs typeface="Cambria Math" charset="0"/>
                                  </a:rPr>
                                  <m:t>=</m:t>
                                </m:r>
                                <m:sSub>
                                  <m:sSubPr>
                                    <m:ctrlPr>
                                      <a:rPr lang="en-US" i="1">
                                        <a:latin typeface="Cambria Math" panose="02040503050406030204" pitchFamily="18" charset="0"/>
                                      </a:rPr>
                                    </m:ctrlPr>
                                  </m:sSubPr>
                                  <m:e>
                                    <m:r>
                                      <a:rPr lang="it-IT" i="1">
                                        <a:latin typeface="Cambria Math" charset="0"/>
                                      </a:rPr>
                                      <m:t>𝑚</m:t>
                                    </m:r>
                                  </m:e>
                                  <m:sub>
                                    <m:r>
                                      <a:rPr lang="it-IT" i="1">
                                        <a:latin typeface="Cambria Math" charset="0"/>
                                      </a:rPr>
                                      <m:t>0</m:t>
                                    </m:r>
                                  </m:sub>
                                </m:sSub>
                                <m:r>
                                  <a:rPr lang="it-IT" i="1">
                                    <a:latin typeface="Cambria Math" charset="0"/>
                                  </a:rPr>
                                  <m:t>𝑐</m:t>
                                </m:r>
                                <m:r>
                                  <a:rPr lang="it-IT" i="1">
                                    <a:latin typeface="Cambria Math" charset="0"/>
                                    <a:ea typeface="Cambria Math" charset="0"/>
                                    <a:cs typeface="Cambria Math" charset="0"/>
                                  </a:rPr>
                                  <m:t>𝛽</m:t>
                                </m:r>
                                <m:r>
                                  <a:rPr lang="en-US" i="1">
                                    <a:latin typeface="Cambria Math" charset="0"/>
                                    <a:ea typeface="Cambria Math" charset="0"/>
                                    <a:cs typeface="Cambria Math" charset="0"/>
                                  </a:rPr>
                                  <m:t>𝛾</m:t>
                                </m:r>
                                <m:r>
                                  <a:rPr lang="en-US" i="1">
                                    <a:latin typeface="Cambria Math" charset="0"/>
                                    <a:ea typeface="Cambria Math" charset="0"/>
                                    <a:cs typeface="Cambria Math" charset="0"/>
                                  </a:rPr>
                                  <m:t>≅</m:t>
                                </m:r>
                                <m:sSub>
                                  <m:sSubPr>
                                    <m:ctrlPr>
                                      <a:rPr lang="en-US" i="1">
                                        <a:latin typeface="Cambria Math" panose="02040503050406030204" pitchFamily="18" charset="0"/>
                                      </a:rPr>
                                    </m:ctrlPr>
                                  </m:sSubPr>
                                  <m:e>
                                    <m:r>
                                      <a:rPr lang="it-IT" i="1">
                                        <a:latin typeface="Cambria Math" charset="0"/>
                                      </a:rPr>
                                      <m:t>𝑚</m:t>
                                    </m:r>
                                  </m:e>
                                  <m:sub>
                                    <m:r>
                                      <a:rPr lang="it-IT" i="1">
                                        <a:latin typeface="Cambria Math" charset="0"/>
                                      </a:rPr>
                                      <m:t>0</m:t>
                                    </m:r>
                                  </m:sub>
                                </m:sSub>
                                <m:r>
                                  <a:rPr lang="it-IT" i="1">
                                    <a:latin typeface="Cambria Math" charset="0"/>
                                  </a:rPr>
                                  <m:t>𝑐</m:t>
                                </m:r>
                                <m:r>
                                  <a:rPr lang="en-US" i="1">
                                    <a:latin typeface="Cambria Math" charset="0"/>
                                    <a:ea typeface="Cambria Math" charset="0"/>
                                    <a:cs typeface="Cambria Math" charset="0"/>
                                  </a:rPr>
                                  <m:t>𝛾</m:t>
                                </m:r>
                              </m:e>
                            </m:eqArr>
                          </m:e>
                        </m:d>
                      </m:oMath>
                    </m:oMathPara>
                  </a14:m>
                  <a:endParaRPr lang="en-US"/>
                </a:p>
              </p:txBody>
            </p:sp>
          </mc:Choice>
          <mc:Fallback xmlns="">
            <p:sp>
              <p:nvSpPr>
                <p:cNvPr id="50" name="TextBox 49"/>
                <p:cNvSpPr txBox="1">
                  <a:spLocks noRot="1" noChangeAspect="1" noMove="1" noResize="1" noEditPoints="1" noAdjustHandles="1" noChangeArrowheads="1" noChangeShapeType="1" noTextEdit="1"/>
                </p:cNvSpPr>
                <p:nvPr/>
              </p:nvSpPr>
              <p:spPr>
                <a:xfrm>
                  <a:off x="35496" y="5157192"/>
                  <a:ext cx="4406143" cy="1367554"/>
                </a:xfrm>
                <a:prstGeom prst="rect">
                  <a:avLst/>
                </a:prstGeom>
                <a:blipFill rotWithShape="0">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5" name="TextBox 44"/>
                <p:cNvSpPr txBox="1"/>
                <p:nvPr/>
              </p:nvSpPr>
              <p:spPr>
                <a:xfrm>
                  <a:off x="4535996" y="5107141"/>
                  <a:ext cx="2260171" cy="143366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it-IT" b="0" i="1">
                            <a:latin typeface="Cambria Math" charset="0"/>
                            <a:ea typeface="Cambria Math" charset="0"/>
                            <a:cs typeface="Cambria Math" charset="0"/>
                          </a:rPr>
                          <m:t>𝛾</m:t>
                        </m:r>
                        <m:r>
                          <a:rPr lang="it-IT" b="0" i="1">
                            <a:latin typeface="Cambria Math" charset="0"/>
                          </a:rPr>
                          <m:t> </m:t>
                        </m:r>
                        <m:r>
                          <a:rPr lang="mr-IN" i="1">
                            <a:latin typeface="Cambria Math" charset="0"/>
                          </a:rPr>
                          <m:t>=</m:t>
                        </m:r>
                        <m:f>
                          <m:fPr>
                            <m:ctrlPr>
                              <a:rPr lang="mr-IN" i="1">
                                <a:latin typeface="Cambria Math" panose="02040503050406030204" pitchFamily="18" charset="0"/>
                              </a:rPr>
                            </m:ctrlPr>
                          </m:fPr>
                          <m:num>
                            <m:r>
                              <a:rPr lang="it-IT" b="0" i="1">
                                <a:latin typeface="Cambria Math" charset="0"/>
                              </a:rPr>
                              <m:t>1</m:t>
                            </m:r>
                          </m:num>
                          <m:den>
                            <m:rad>
                              <m:radPr>
                                <m:degHide m:val="on"/>
                                <m:ctrlPr>
                                  <a:rPr lang="mr-IN" i="1">
                                    <a:latin typeface="Cambria Math" panose="02040503050406030204" pitchFamily="18" charset="0"/>
                                  </a:rPr>
                                </m:ctrlPr>
                              </m:radPr>
                              <m:deg/>
                              <m:e>
                                <m:r>
                                  <a:rPr lang="it-IT" b="0" i="1">
                                    <a:latin typeface="Cambria Math" charset="0"/>
                                  </a:rPr>
                                  <m:t>1−</m:t>
                                </m:r>
                                <m:sSubSup>
                                  <m:sSubSupPr>
                                    <m:ctrlPr>
                                      <a:rPr lang="en-US" b="0" i="1">
                                        <a:latin typeface="Cambria Math" panose="02040503050406030204" pitchFamily="18" charset="0"/>
                                      </a:rPr>
                                    </m:ctrlPr>
                                  </m:sSubSupPr>
                                  <m:e>
                                    <m:r>
                                      <a:rPr lang="en-US" b="0" i="1">
                                        <a:latin typeface="Cambria Math" charset="0"/>
                                        <a:ea typeface="Cambria Math" charset="0"/>
                                        <a:cs typeface="Cambria Math" charset="0"/>
                                      </a:rPr>
                                      <m:t>𝛽</m:t>
                                    </m:r>
                                  </m:e>
                                  <m:sub>
                                    <m:r>
                                      <a:rPr lang="it-IT" b="0" i="1">
                                        <a:latin typeface="Cambria Math" charset="0"/>
                                      </a:rPr>
                                      <m:t>𝑧</m:t>
                                    </m:r>
                                  </m:sub>
                                  <m:sup>
                                    <m:r>
                                      <a:rPr lang="it-IT" b="0" i="1">
                                        <a:latin typeface="Cambria Math" charset="0"/>
                                      </a:rPr>
                                      <m:t>2</m:t>
                                    </m:r>
                                  </m:sup>
                                </m:sSubSup>
                              </m:e>
                            </m:rad>
                          </m:den>
                        </m:f>
                        <m:r>
                          <a:rPr lang="it-IT" b="0" i="1">
                            <a:latin typeface="Cambria Math" charset="0"/>
                          </a:rPr>
                          <m:t> </m:t>
                        </m:r>
                      </m:oMath>
                    </m:oMathPara>
                  </a14:m>
                  <a:endParaRPr lang="it-IT" b="0" i="1">
                    <a:latin typeface="Cambria Math" charset="0"/>
                  </a:endParaRPr>
                </a:p>
                <a:p>
                  <a:endParaRPr lang="it-IT" sz="1400" b="0" i="1">
                    <a:latin typeface="Cambria Math" charset="0"/>
                  </a:endParaRPr>
                </a:p>
                <a:p>
                  <a:pPr/>
                  <a14:m>
                    <m:oMathPara xmlns:m="http://schemas.openxmlformats.org/officeDocument/2006/math">
                      <m:oMathParaPr>
                        <m:jc m:val="centerGroup"/>
                      </m:oMathParaPr>
                      <m:oMath xmlns:m="http://schemas.openxmlformats.org/officeDocument/2006/math">
                        <m:r>
                          <a:rPr lang="it-IT" b="0" i="1">
                            <a:latin typeface="Cambria Math" charset="0"/>
                            <a:ea typeface="Cambria Math" charset="0"/>
                            <a:cs typeface="Cambria Math" charset="0"/>
                          </a:rPr>
                          <m:t>𝛾</m:t>
                        </m:r>
                        <m:r>
                          <a:rPr lang="it-IT" b="0" i="1">
                            <a:latin typeface="Cambria Math" charset="0"/>
                            <a:ea typeface="Cambria Math" charset="0"/>
                            <a:cs typeface="Cambria Math" charset="0"/>
                          </a:rPr>
                          <m:t>≫1   ;  </m:t>
                        </m:r>
                        <m:sSub>
                          <m:sSubPr>
                            <m:ctrlPr>
                              <a:rPr lang="en-US" i="1">
                                <a:latin typeface="Cambria Math" panose="02040503050406030204" pitchFamily="18" charset="0"/>
                              </a:rPr>
                            </m:ctrlPr>
                          </m:sSubPr>
                          <m:e>
                            <m:r>
                              <a:rPr lang="it-IT" b="0" i="1">
                                <a:latin typeface="Cambria Math" charset="0"/>
                              </a:rPr>
                              <m:t> </m:t>
                            </m:r>
                            <m:r>
                              <a:rPr lang="en-US" i="1">
                                <a:latin typeface="Cambria Math" charset="0"/>
                                <a:ea typeface="Cambria Math" charset="0"/>
                                <a:cs typeface="Cambria Math" charset="0"/>
                              </a:rPr>
                              <m:t>𝛽</m:t>
                            </m:r>
                          </m:e>
                          <m:sub>
                            <m:r>
                              <a:rPr lang="it-IT" i="1">
                                <a:latin typeface="Cambria Math" charset="0"/>
                                <a:ea typeface="Cambria Math" charset="0"/>
                                <a:cs typeface="Cambria Math" charset="0"/>
                              </a:rPr>
                              <m:t>𝑧</m:t>
                            </m:r>
                          </m:sub>
                        </m:sSub>
                        <m:r>
                          <a:rPr lang="it-IT" i="1">
                            <a:latin typeface="Cambria Math" charset="0"/>
                            <a:ea typeface="Cambria Math" charset="0"/>
                            <a:cs typeface="Cambria Math" charset="0"/>
                          </a:rPr>
                          <m:t>≅</m:t>
                        </m:r>
                        <m:r>
                          <a:rPr lang="it-IT" b="0" i="1">
                            <a:latin typeface="Cambria Math" charset="0"/>
                            <a:ea typeface="Cambria Math" charset="0"/>
                            <a:cs typeface="Cambria Math" charset="0"/>
                          </a:rPr>
                          <m:t>1</m:t>
                        </m:r>
                      </m:oMath>
                    </m:oMathPara>
                  </a14:m>
                  <a:endParaRPr lang="en-US"/>
                </a:p>
              </p:txBody>
            </p:sp>
          </mc:Choice>
          <mc:Fallback xmlns="">
            <p:sp>
              <p:nvSpPr>
                <p:cNvPr id="45" name="TextBox 44"/>
                <p:cNvSpPr txBox="1">
                  <a:spLocks noRot="1" noChangeAspect="1" noMove="1" noResize="1" noEditPoints="1" noAdjustHandles="1" noChangeArrowheads="1" noChangeShapeType="1" noTextEdit="1"/>
                </p:cNvSpPr>
                <p:nvPr/>
              </p:nvSpPr>
              <p:spPr>
                <a:xfrm>
                  <a:off x="4535996" y="5107141"/>
                  <a:ext cx="2260171" cy="1433662"/>
                </a:xfrm>
                <a:prstGeom prst="rect">
                  <a:avLst/>
                </a:prstGeom>
                <a:blipFill rotWithShape="0">
                  <a:blip r:embed="rId6"/>
                  <a:stretch>
                    <a:fillRect l="-809" r="-1078" b="-4468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9" name="TextBox 48"/>
                <p:cNvSpPr txBox="1"/>
                <p:nvPr/>
              </p:nvSpPr>
              <p:spPr>
                <a:xfrm>
                  <a:off x="6796167" y="5735710"/>
                  <a:ext cx="2163221" cy="369332"/>
                </a:xfrm>
                <a:prstGeom prst="rect">
                  <a:avLst/>
                </a:prstGeom>
                <a:noFill/>
              </p:spPr>
              <p:txBody>
                <a:bodyPr wrap="none" lIns="0" tIns="0" rIns="0" bIns="0" rtlCol="0">
                  <a:spAutoFit/>
                </a:bodyPr>
                <a:lstStyle/>
                <a:p>
                  <a:r>
                    <a:rPr lang="it-IT" i="1"/>
                    <a:t>E</a:t>
                  </a:r>
                  <a14:m>
                    <m:oMath xmlns:m="http://schemas.openxmlformats.org/officeDocument/2006/math">
                      <m:r>
                        <a:rPr lang="it-IT" i="1">
                          <a:latin typeface="Cambria Math" charset="0"/>
                        </a:rPr>
                        <m:t>=</m:t>
                      </m:r>
                      <m:d>
                        <m:dPr>
                          <m:ctrlPr>
                            <a:rPr lang="mr-IN" i="1">
                              <a:latin typeface="Cambria Math" panose="02040503050406030204" pitchFamily="18" charset="0"/>
                            </a:rPr>
                          </m:ctrlPr>
                        </m:dPr>
                        <m:e>
                          <m:r>
                            <a:rPr lang="it-IT" b="0" i="1">
                              <a:latin typeface="Cambria Math" charset="0"/>
                            </a:rPr>
                            <m:t>1+</m:t>
                          </m:r>
                          <m:r>
                            <a:rPr lang="it-IT" b="0" i="1">
                              <a:latin typeface="Cambria Math" charset="0"/>
                              <a:ea typeface="Cambria Math" charset="0"/>
                              <a:cs typeface="Cambria Math" charset="0"/>
                            </a:rPr>
                            <m:t>𝛾</m:t>
                          </m:r>
                        </m:e>
                      </m:d>
                      <m:sSub>
                        <m:sSubPr>
                          <m:ctrlPr>
                            <a:rPr lang="en-US" i="1">
                              <a:latin typeface="Cambria Math" panose="02040503050406030204" pitchFamily="18" charset="0"/>
                            </a:rPr>
                          </m:ctrlPr>
                        </m:sSubPr>
                        <m:e>
                          <m:r>
                            <a:rPr lang="it-IT" b="0" i="1">
                              <a:latin typeface="Cambria Math" charset="0"/>
                            </a:rPr>
                            <m:t>𝑚</m:t>
                          </m:r>
                        </m:e>
                        <m:sub>
                          <m:r>
                            <a:rPr lang="it-IT" b="0" i="1">
                              <a:latin typeface="Cambria Math" charset="0"/>
                            </a:rPr>
                            <m:t>0</m:t>
                          </m:r>
                        </m:sub>
                      </m:sSub>
                      <m:sSup>
                        <m:sSupPr>
                          <m:ctrlPr>
                            <a:rPr lang="en-US" i="1">
                              <a:latin typeface="Cambria Math" panose="02040503050406030204" pitchFamily="18" charset="0"/>
                            </a:rPr>
                          </m:ctrlPr>
                        </m:sSupPr>
                        <m:e>
                          <m:r>
                            <a:rPr lang="it-IT" b="0" i="1">
                              <a:latin typeface="Cambria Math" charset="0"/>
                            </a:rPr>
                            <m:t>𝑐</m:t>
                          </m:r>
                        </m:e>
                        <m:sup>
                          <m:r>
                            <a:rPr lang="it-IT" b="0" i="1">
                              <a:latin typeface="Cambria Math" charset="0"/>
                            </a:rPr>
                            <m:t>2</m:t>
                          </m:r>
                        </m:sup>
                      </m:sSup>
                    </m:oMath>
                  </a14:m>
                  <a:endParaRPr lang="en-US"/>
                </a:p>
              </p:txBody>
            </p:sp>
          </mc:Choice>
          <mc:Fallback xmlns="">
            <p:sp>
              <p:nvSpPr>
                <p:cNvPr id="49" name="TextBox 48"/>
                <p:cNvSpPr txBox="1">
                  <a:spLocks noRot="1" noChangeAspect="1" noMove="1" noResize="1" noEditPoints="1" noAdjustHandles="1" noChangeArrowheads="1" noChangeShapeType="1" noTextEdit="1"/>
                </p:cNvSpPr>
                <p:nvPr/>
              </p:nvSpPr>
              <p:spPr>
                <a:xfrm>
                  <a:off x="6796167" y="5735710"/>
                  <a:ext cx="2163221" cy="369332"/>
                </a:xfrm>
                <a:prstGeom prst="rect">
                  <a:avLst/>
                </a:prstGeom>
                <a:blipFill rotWithShape="0">
                  <a:blip r:embed="rId7"/>
                  <a:stretch>
                    <a:fillRect l="-8732" t="-26667" r="-2254" b="-50000"/>
                  </a:stretch>
                </a:blipFill>
              </p:spPr>
              <p:txBody>
                <a:bodyPr/>
                <a:lstStyle/>
                <a:p>
                  <a:r>
                    <a:rPr lang="en-US">
                      <a:noFill/>
                    </a:rPr>
                    <a:t> </a:t>
                  </a:r>
                </a:p>
              </p:txBody>
            </p:sp>
          </mc:Fallback>
        </mc:AlternateContent>
      </p:grpSp>
      <p:cxnSp>
        <p:nvCxnSpPr>
          <p:cNvPr id="16" name="Straight Connector 15"/>
          <p:cNvCxnSpPr/>
          <p:nvPr/>
        </p:nvCxnSpPr>
        <p:spPr bwMode="auto">
          <a:xfrm>
            <a:off x="81988" y="2276872"/>
            <a:ext cx="1393668" cy="0"/>
          </a:xfrm>
          <a:prstGeom prst="line">
            <a:avLst/>
          </a:prstGeom>
          <a:solidFill>
            <a:schemeClr val="accent1"/>
          </a:solidFill>
          <a:ln w="9525" cap="flat" cmpd="sng" algn="ctr">
            <a:solidFill>
              <a:schemeClr val="tx1"/>
            </a:solidFill>
            <a:prstDash val="sysDot"/>
            <a:round/>
            <a:headEnd type="none" w="med" len="med"/>
            <a:tailEnd type="none" w="med" len="med"/>
          </a:ln>
          <a:effectLst/>
        </p:spPr>
      </p:cxnSp>
      <p:cxnSp>
        <p:nvCxnSpPr>
          <p:cNvPr id="51" name="Straight Connector 50"/>
          <p:cNvCxnSpPr/>
          <p:nvPr/>
        </p:nvCxnSpPr>
        <p:spPr bwMode="auto">
          <a:xfrm>
            <a:off x="7135735" y="2273296"/>
            <a:ext cx="1716286" cy="3576"/>
          </a:xfrm>
          <a:prstGeom prst="line">
            <a:avLst/>
          </a:prstGeom>
          <a:solidFill>
            <a:schemeClr val="accent1"/>
          </a:solidFill>
          <a:ln w="9525" cap="flat" cmpd="sng" algn="ctr">
            <a:solidFill>
              <a:schemeClr val="tx1"/>
            </a:solidFill>
            <a:prstDash val="sysDot"/>
            <a:round/>
            <a:headEnd type="none" w="med" len="med"/>
            <a:tailEnd type="none" w="med" len="med"/>
          </a:ln>
          <a:effectLst/>
        </p:spPr>
      </p:cxnSp>
      <p:cxnSp>
        <p:nvCxnSpPr>
          <p:cNvPr id="30" name="Straight Connector 29"/>
          <p:cNvCxnSpPr/>
          <p:nvPr/>
        </p:nvCxnSpPr>
        <p:spPr bwMode="auto">
          <a:xfrm>
            <a:off x="6372200" y="2122358"/>
            <a:ext cx="0" cy="29853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53" name="Straight Connector 52"/>
          <p:cNvCxnSpPr/>
          <p:nvPr/>
        </p:nvCxnSpPr>
        <p:spPr bwMode="auto">
          <a:xfrm>
            <a:off x="5148064" y="2122358"/>
            <a:ext cx="0" cy="29853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54" name="Straight Connector 53"/>
          <p:cNvCxnSpPr/>
          <p:nvPr/>
        </p:nvCxnSpPr>
        <p:spPr bwMode="auto">
          <a:xfrm>
            <a:off x="3923928" y="2122358"/>
            <a:ext cx="0" cy="29853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55" name="Straight Connector 54"/>
          <p:cNvCxnSpPr/>
          <p:nvPr/>
        </p:nvCxnSpPr>
        <p:spPr bwMode="auto">
          <a:xfrm>
            <a:off x="2699792" y="2122358"/>
            <a:ext cx="0" cy="29853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56" name="Straight Connector 55"/>
          <p:cNvCxnSpPr/>
          <p:nvPr/>
        </p:nvCxnSpPr>
        <p:spPr bwMode="auto">
          <a:xfrm>
            <a:off x="1475656" y="2122358"/>
            <a:ext cx="0" cy="29853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57" name="TextBox 56"/>
          <p:cNvSpPr txBox="1"/>
          <p:nvPr/>
        </p:nvSpPr>
        <p:spPr>
          <a:xfrm>
            <a:off x="7075420" y="1844824"/>
            <a:ext cx="304892" cy="461665"/>
          </a:xfrm>
          <a:prstGeom prst="rect">
            <a:avLst/>
          </a:prstGeom>
          <a:noFill/>
        </p:spPr>
        <p:txBody>
          <a:bodyPr wrap="none" rtlCol="0">
            <a:spAutoFit/>
          </a:bodyPr>
          <a:lstStyle/>
          <a:p>
            <a:r>
              <a:rPr lang="en-US" i="1">
                <a:latin typeface="+mj-lt"/>
                <a:ea typeface="Symbol" charset="2"/>
                <a:cs typeface="Symbol" charset="2"/>
              </a:rPr>
              <a:t>z</a:t>
            </a:r>
            <a:endParaRPr lang="en-US" i="1">
              <a:latin typeface="Symbol" charset="2"/>
              <a:ea typeface="Symbol" charset="2"/>
              <a:cs typeface="Symbol" charset="2"/>
            </a:endParaRPr>
          </a:p>
        </p:txBody>
      </p:sp>
    </p:spTree>
    <p:extLst>
      <p:ext uri="{BB962C8B-B14F-4D97-AF65-F5344CB8AC3E}">
        <p14:creationId xmlns:p14="http://schemas.microsoft.com/office/powerpoint/2010/main" val="19338117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0834" name="Immagine 2" descr="infn-new.gi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838200" cy="8207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mc:AlternateContent xmlns:mc="http://schemas.openxmlformats.org/markup-compatibility/2006" xmlns:a14="http://schemas.microsoft.com/office/drawing/2010/main">
        <mc:Choice Requires="a14">
          <p:sp>
            <p:nvSpPr>
              <p:cNvPr id="4" name="TextBox 3"/>
              <p:cNvSpPr txBox="1"/>
              <p:nvPr/>
            </p:nvSpPr>
            <p:spPr>
              <a:xfrm>
                <a:off x="2483768" y="410369"/>
                <a:ext cx="4244688" cy="369332"/>
              </a:xfrm>
              <a:prstGeom prst="rect">
                <a:avLst/>
              </a:prstGeom>
              <a:noFill/>
            </p:spPr>
            <p:txBody>
              <a:bodyPr wrap="none" lIns="0" tIns="0" rIns="0" bIns="0" rtlCol="0">
                <a:spAutoFit/>
              </a:bodyPr>
              <a:lstStyle/>
              <a:p>
                <a:r>
                  <a:rPr lang="it-IT" i="1"/>
                  <a:t>electron equation of motion z</a:t>
                </a:r>
                <a14:m>
                  <m:oMath xmlns:m="http://schemas.openxmlformats.org/officeDocument/2006/math">
                    <m:r>
                      <a:rPr lang="it-IT" b="0" i="1">
                        <a:latin typeface="Cambria Math" charset="0"/>
                      </a:rPr>
                      <m:t> </m:t>
                    </m:r>
                    <m:r>
                      <a:rPr lang="mr-IN" i="1">
                        <a:latin typeface="Cambria Math" charset="0"/>
                      </a:rPr>
                      <m:t>=</m:t>
                    </m:r>
                    <m:r>
                      <a:rPr lang="it-IT" i="1">
                        <a:latin typeface="Cambria Math" charset="0"/>
                      </a:rPr>
                      <m:t>𝑐</m:t>
                    </m:r>
                    <m:r>
                      <a:rPr lang="it-IT" b="0" i="1">
                        <a:latin typeface="Cambria Math" charset="0"/>
                      </a:rPr>
                      <m:t>𝑡</m:t>
                    </m:r>
                  </m:oMath>
                </a14:m>
                <a:endParaRPr lang="en-US"/>
              </a:p>
            </p:txBody>
          </p:sp>
        </mc:Choice>
        <mc:Fallback xmlns="">
          <p:sp>
            <p:nvSpPr>
              <p:cNvPr id="4" name="TextBox 3"/>
              <p:cNvSpPr txBox="1">
                <a:spLocks noRot="1" noChangeAspect="1" noMove="1" noResize="1" noEditPoints="1" noAdjustHandles="1" noChangeArrowheads="1" noChangeShapeType="1" noTextEdit="1"/>
              </p:cNvSpPr>
              <p:nvPr/>
            </p:nvSpPr>
            <p:spPr>
              <a:xfrm>
                <a:off x="2483768" y="410369"/>
                <a:ext cx="4244688" cy="369332"/>
              </a:xfrm>
              <a:prstGeom prst="rect">
                <a:avLst/>
              </a:prstGeom>
              <a:blipFill>
                <a:blip r:embed="rId3"/>
                <a:stretch>
                  <a:fillRect l="-4478" t="-26667" r="-1194" b="-46667"/>
                </a:stretch>
              </a:blipFill>
            </p:spPr>
            <p:txBody>
              <a:bodyPr/>
              <a:lstStyle/>
              <a:p>
                <a:r>
                  <a:rPr lang="en-IT">
                    <a:noFill/>
                  </a:rPr>
                  <a:t> </a:t>
                </a:r>
              </a:p>
            </p:txBody>
          </p:sp>
        </mc:Fallback>
      </mc:AlternateContent>
      <mc:AlternateContent xmlns:mc="http://schemas.openxmlformats.org/markup-compatibility/2006" xmlns:a14="http://schemas.microsoft.com/office/drawing/2010/main">
        <mc:Choice Requires="a14">
          <p:sp>
            <p:nvSpPr>
              <p:cNvPr id="2" name="Rectangle 1"/>
              <p:cNvSpPr/>
              <p:nvPr/>
            </p:nvSpPr>
            <p:spPr>
              <a:xfrm>
                <a:off x="1403648" y="1281906"/>
                <a:ext cx="1674176" cy="79355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f>
                        <m:fPr>
                          <m:ctrlPr>
                            <a:rPr lang="mr-IN" i="1">
                              <a:latin typeface="Cambria Math" panose="02040503050406030204" pitchFamily="18" charset="0"/>
                              <a:ea typeface="Cambria Math" charset="0"/>
                              <a:cs typeface="Cambria Math" charset="0"/>
                            </a:rPr>
                          </m:ctrlPr>
                        </m:fPr>
                        <m:num>
                          <m:r>
                            <a:rPr lang="it-IT" b="0" i="1">
                              <a:latin typeface="Cambria Math" charset="0"/>
                              <a:ea typeface="Cambria Math" charset="0"/>
                              <a:cs typeface="Cambria Math" charset="0"/>
                            </a:rPr>
                            <m:t>𝑑</m:t>
                          </m:r>
                          <m:sSub>
                            <m:sSubPr>
                              <m:ctrlPr>
                                <a:rPr lang="en-US" b="0" i="1">
                                  <a:latin typeface="Cambria Math" panose="02040503050406030204" pitchFamily="18" charset="0"/>
                                  <a:ea typeface="Cambria Math" charset="0"/>
                                  <a:cs typeface="Cambria Math" charset="0"/>
                                </a:rPr>
                              </m:ctrlPr>
                            </m:sSubPr>
                            <m:e>
                              <m:r>
                                <a:rPr lang="it-IT" b="0" i="1">
                                  <a:latin typeface="Cambria Math" charset="0"/>
                                  <a:ea typeface="Cambria Math" charset="0"/>
                                  <a:cs typeface="Cambria Math" charset="0"/>
                                </a:rPr>
                                <m:t>𝑝</m:t>
                              </m:r>
                            </m:e>
                            <m:sub>
                              <m:r>
                                <a:rPr lang="it-IT" b="0" i="1">
                                  <a:latin typeface="Cambria Math" charset="0"/>
                                  <a:ea typeface="Cambria Math" charset="0"/>
                                  <a:cs typeface="Cambria Math" charset="0"/>
                                </a:rPr>
                                <m:t>𝑧</m:t>
                              </m:r>
                            </m:sub>
                          </m:sSub>
                        </m:num>
                        <m:den>
                          <m:r>
                            <a:rPr lang="it-IT" b="0" i="1">
                              <a:latin typeface="Cambria Math" charset="0"/>
                              <a:ea typeface="Cambria Math" charset="0"/>
                              <a:cs typeface="Cambria Math" charset="0"/>
                            </a:rPr>
                            <m:t>𝑑𝑡</m:t>
                          </m:r>
                        </m:den>
                      </m:f>
                      <m:r>
                        <a:rPr lang="it-IT" i="1">
                          <a:latin typeface="Cambria Math" charset="0"/>
                        </a:rPr>
                        <m:t> </m:t>
                      </m:r>
                      <m:r>
                        <a:rPr lang="mr-IN" i="1">
                          <a:latin typeface="Cambria Math" charset="0"/>
                        </a:rPr>
                        <m:t>=</m:t>
                      </m:r>
                      <m:r>
                        <a:rPr lang="it-IT" i="1">
                          <a:latin typeface="Cambria Math" charset="0"/>
                        </a:rPr>
                        <m:t>𝑒</m:t>
                      </m:r>
                      <m:sSub>
                        <m:sSubPr>
                          <m:ctrlPr>
                            <a:rPr lang="en-US" i="1">
                              <a:latin typeface="Cambria Math" panose="02040503050406030204" pitchFamily="18" charset="0"/>
                            </a:rPr>
                          </m:ctrlPr>
                        </m:sSubPr>
                        <m:e>
                          <m:r>
                            <a:rPr lang="it-IT" i="1">
                              <a:latin typeface="Cambria Math" charset="0"/>
                            </a:rPr>
                            <m:t>𝐸</m:t>
                          </m:r>
                        </m:e>
                        <m:sub>
                          <m:r>
                            <a:rPr lang="it-IT" b="0" i="1">
                              <a:latin typeface="Cambria Math" charset="0"/>
                            </a:rPr>
                            <m:t>𝑧</m:t>
                          </m:r>
                        </m:sub>
                      </m:sSub>
                    </m:oMath>
                  </m:oMathPara>
                </a14:m>
                <a:endParaRPr lang="it-IT" i="1">
                  <a:latin typeface="Cambria Math" charset="0"/>
                </a:endParaRPr>
              </a:p>
            </p:txBody>
          </p:sp>
        </mc:Choice>
        <mc:Fallback xmlns="">
          <p:sp>
            <p:nvSpPr>
              <p:cNvPr id="2" name="Rectangle 1"/>
              <p:cNvSpPr>
                <a:spLocks noRot="1" noChangeAspect="1" noMove="1" noResize="1" noEditPoints="1" noAdjustHandles="1" noChangeArrowheads="1" noChangeShapeType="1" noTextEdit="1"/>
              </p:cNvSpPr>
              <p:nvPr/>
            </p:nvSpPr>
            <p:spPr>
              <a:xfrm>
                <a:off x="1403648" y="1281906"/>
                <a:ext cx="1674176" cy="793551"/>
              </a:xfrm>
              <a:prstGeom prst="rect">
                <a:avLst/>
              </a:prstGeom>
              <a:blipFill rotWithShape="0">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 name="Rectangle 2"/>
              <p:cNvSpPr/>
              <p:nvPr/>
            </p:nvSpPr>
            <p:spPr>
              <a:xfrm>
                <a:off x="3635896" y="1412775"/>
                <a:ext cx="4104456" cy="662682"/>
              </a:xfrm>
              <a:prstGeom prst="rect">
                <a:avLst/>
              </a:prstGeom>
            </p:spPr>
            <p:txBody>
              <a:bodyPr wrap="square">
                <a:spAutoFit/>
              </a:bodyPr>
              <a:lstStyle/>
              <a:p>
                <a14:m>
                  <m:oMath xmlns:m="http://schemas.openxmlformats.org/officeDocument/2006/math">
                    <m:f>
                      <m:fPr>
                        <m:ctrlPr>
                          <a:rPr lang="mr-IN" i="1">
                            <a:latin typeface="Cambria Math" panose="02040503050406030204" pitchFamily="18" charset="0"/>
                          </a:rPr>
                        </m:ctrlPr>
                      </m:fPr>
                      <m:num>
                        <m:r>
                          <a:rPr lang="it-IT" b="0" i="1">
                            <a:latin typeface="Cambria Math" charset="0"/>
                          </a:rPr>
                          <m:t>𝑑</m:t>
                        </m:r>
                        <m:r>
                          <a:rPr lang="it-IT" b="0" i="1">
                            <a:latin typeface="Cambria Math" charset="0"/>
                            <a:ea typeface="Cambria Math" charset="0"/>
                            <a:cs typeface="Cambria Math" charset="0"/>
                          </a:rPr>
                          <m:t>𝛾</m:t>
                        </m:r>
                      </m:num>
                      <m:den>
                        <m:r>
                          <a:rPr lang="it-IT" b="0" i="1">
                            <a:latin typeface="Cambria Math" charset="0"/>
                          </a:rPr>
                          <m:t>𝑑𝑡</m:t>
                        </m:r>
                      </m:den>
                    </m:f>
                  </m:oMath>
                </a14:m>
                <a:r>
                  <a:rPr lang="it-IT"/>
                  <a:t> = </a:t>
                </a:r>
                <a14:m>
                  <m:oMath xmlns:m="http://schemas.openxmlformats.org/officeDocument/2006/math">
                    <m:f>
                      <m:fPr>
                        <m:ctrlPr>
                          <a:rPr lang="mr-IN" i="1">
                            <a:latin typeface="Cambria Math" panose="02040503050406030204" pitchFamily="18" charset="0"/>
                          </a:rPr>
                        </m:ctrlPr>
                      </m:fPr>
                      <m:num>
                        <m:r>
                          <a:rPr lang="it-IT" i="1">
                            <a:latin typeface="Cambria Math" charset="0"/>
                          </a:rPr>
                          <m:t>𝑒</m:t>
                        </m:r>
                        <m:sSub>
                          <m:sSubPr>
                            <m:ctrlPr>
                              <a:rPr lang="en-US" i="1">
                                <a:latin typeface="Cambria Math" panose="02040503050406030204" pitchFamily="18" charset="0"/>
                              </a:rPr>
                            </m:ctrlPr>
                          </m:sSubPr>
                          <m:e>
                            <m:r>
                              <a:rPr lang="it-IT" i="1">
                                <a:latin typeface="Cambria Math" charset="0"/>
                              </a:rPr>
                              <m:t>𝐸</m:t>
                            </m:r>
                          </m:e>
                          <m:sub>
                            <m:r>
                              <a:rPr lang="it-IT" b="0" i="1">
                                <a:latin typeface="Cambria Math" charset="0"/>
                              </a:rPr>
                              <m:t>𝑧</m:t>
                            </m:r>
                          </m:sub>
                        </m:sSub>
                      </m:num>
                      <m:den>
                        <m:sSub>
                          <m:sSubPr>
                            <m:ctrlPr>
                              <a:rPr lang="en-US" i="1">
                                <a:latin typeface="Cambria Math" panose="02040503050406030204" pitchFamily="18" charset="0"/>
                              </a:rPr>
                            </m:ctrlPr>
                          </m:sSubPr>
                          <m:e>
                            <m:r>
                              <a:rPr lang="it-IT" i="1">
                                <a:latin typeface="Cambria Math" charset="0"/>
                              </a:rPr>
                              <m:t>𝑚</m:t>
                            </m:r>
                          </m:e>
                          <m:sub>
                            <m:r>
                              <a:rPr lang="it-IT" i="1">
                                <a:latin typeface="Cambria Math" charset="0"/>
                              </a:rPr>
                              <m:t>0</m:t>
                            </m:r>
                          </m:sub>
                        </m:sSub>
                        <m:r>
                          <a:rPr lang="it-IT" i="1">
                            <a:latin typeface="Cambria Math" charset="0"/>
                          </a:rPr>
                          <m:t>𝑐</m:t>
                        </m:r>
                      </m:den>
                    </m:f>
                  </m:oMath>
                </a14:m>
                <a:r>
                  <a:rPr lang="en-US"/>
                  <a:t> = </a:t>
                </a:r>
                <a14:m>
                  <m:oMath xmlns:m="http://schemas.openxmlformats.org/officeDocument/2006/math">
                    <m:f>
                      <m:fPr>
                        <m:ctrlPr>
                          <a:rPr lang="mr-IN" i="1">
                            <a:latin typeface="Cambria Math" panose="02040503050406030204" pitchFamily="18" charset="0"/>
                          </a:rPr>
                        </m:ctrlPr>
                      </m:fPr>
                      <m:num>
                        <m:r>
                          <a:rPr lang="it-IT" i="1">
                            <a:latin typeface="Cambria Math" charset="0"/>
                          </a:rPr>
                          <m:t>𝑒</m:t>
                        </m:r>
                        <m:sSub>
                          <m:sSubPr>
                            <m:ctrlPr>
                              <a:rPr lang="en-US" i="1">
                                <a:latin typeface="Cambria Math" panose="02040503050406030204" pitchFamily="18" charset="0"/>
                              </a:rPr>
                            </m:ctrlPr>
                          </m:sSubPr>
                          <m:e>
                            <m:r>
                              <a:rPr lang="it-IT" i="1">
                                <a:latin typeface="Cambria Math" charset="0"/>
                              </a:rPr>
                              <m:t>𝐸</m:t>
                            </m:r>
                          </m:e>
                          <m:sub>
                            <m:r>
                              <a:rPr lang="it-IT" b="0" i="1">
                                <a:latin typeface="Cambria Math" charset="0"/>
                              </a:rPr>
                              <m:t>0</m:t>
                            </m:r>
                          </m:sub>
                        </m:sSub>
                      </m:num>
                      <m:den>
                        <m:sSub>
                          <m:sSubPr>
                            <m:ctrlPr>
                              <a:rPr lang="en-US" i="1">
                                <a:latin typeface="Cambria Math" panose="02040503050406030204" pitchFamily="18" charset="0"/>
                              </a:rPr>
                            </m:ctrlPr>
                          </m:sSubPr>
                          <m:e>
                            <m:r>
                              <a:rPr lang="it-IT" i="1">
                                <a:latin typeface="Cambria Math" charset="0"/>
                              </a:rPr>
                              <m:t>𝑚</m:t>
                            </m:r>
                          </m:e>
                          <m:sub>
                            <m:r>
                              <a:rPr lang="it-IT" i="1">
                                <a:latin typeface="Cambria Math" charset="0"/>
                              </a:rPr>
                              <m:t>0</m:t>
                            </m:r>
                          </m:sub>
                        </m:sSub>
                        <m:r>
                          <a:rPr lang="it-IT" i="1">
                            <a:latin typeface="Cambria Math" charset="0"/>
                          </a:rPr>
                          <m:t>𝑐</m:t>
                        </m:r>
                      </m:den>
                    </m:f>
                  </m:oMath>
                </a14:m>
                <a:r>
                  <a:rPr lang="en-US" i="1">
                    <a:ea typeface="Symbol" charset="2"/>
                    <a:cs typeface="Symbol" charset="2"/>
                  </a:rPr>
                  <a:t>sin(kz)cos</a:t>
                </a:r>
                <a:r>
                  <a:rPr lang="en-US" i="1">
                    <a:latin typeface="Symbol" charset="2"/>
                    <a:ea typeface="Symbol" charset="2"/>
                    <a:cs typeface="Symbol" charset="2"/>
                  </a:rPr>
                  <a:t>(w</a:t>
                </a:r>
                <a:r>
                  <a:rPr lang="en-US" i="1">
                    <a:ea typeface="Symbol" charset="2"/>
                    <a:cs typeface="Symbol" charset="2"/>
                  </a:rPr>
                  <a:t>t-</a:t>
                </a:r>
                <a:r>
                  <a:rPr lang="en-US" i="1">
                    <a:latin typeface="Symbol" charset="2"/>
                    <a:ea typeface="Symbol" charset="2"/>
                    <a:cs typeface="Symbol" charset="2"/>
                  </a:rPr>
                  <a:t>f</a:t>
                </a:r>
                <a:r>
                  <a:rPr lang="en-US" i="1" baseline="-25000">
                    <a:latin typeface="Symbol" charset="2"/>
                    <a:ea typeface="Symbol" charset="2"/>
                    <a:cs typeface="Symbol" charset="2"/>
                  </a:rPr>
                  <a:t>0</a:t>
                </a:r>
                <a:r>
                  <a:rPr lang="en-US" i="1">
                    <a:latin typeface="Symbol" charset="2"/>
                    <a:ea typeface="Symbol" charset="2"/>
                    <a:cs typeface="Symbol" charset="2"/>
                  </a:rPr>
                  <a:t>)</a:t>
                </a:r>
              </a:p>
            </p:txBody>
          </p:sp>
        </mc:Choice>
        <mc:Fallback xmlns="">
          <p:sp>
            <p:nvSpPr>
              <p:cNvPr id="3" name="Rectangle 2"/>
              <p:cNvSpPr>
                <a:spLocks noRot="1" noChangeAspect="1" noMove="1" noResize="1" noEditPoints="1" noAdjustHandles="1" noChangeArrowheads="1" noChangeShapeType="1" noTextEdit="1"/>
              </p:cNvSpPr>
              <p:nvPr/>
            </p:nvSpPr>
            <p:spPr>
              <a:xfrm>
                <a:off x="3635896" y="1412775"/>
                <a:ext cx="4104456" cy="662682"/>
              </a:xfrm>
              <a:prstGeom prst="rect">
                <a:avLst/>
              </a:prstGeom>
              <a:blipFill rotWithShape="0">
                <a:blip r:embed="rId5"/>
                <a:stretch>
                  <a:fillRect r="-1632" b="-2778"/>
                </a:stretch>
              </a:blipFill>
            </p:spPr>
            <p:txBody>
              <a:bodyPr/>
              <a:lstStyle/>
              <a:p>
                <a:r>
                  <a:rPr lang="en-US">
                    <a:noFill/>
                  </a:rPr>
                  <a:t> </a:t>
                </a:r>
              </a:p>
            </p:txBody>
          </p:sp>
        </mc:Fallback>
      </mc:AlternateContent>
      <p:grpSp>
        <p:nvGrpSpPr>
          <p:cNvPr id="5" name="Group 4"/>
          <p:cNvGrpSpPr/>
          <p:nvPr/>
        </p:nvGrpSpPr>
        <p:grpSpPr>
          <a:xfrm>
            <a:off x="3566115" y="396305"/>
            <a:ext cx="5542389" cy="3032695"/>
            <a:chOff x="3566115" y="396305"/>
            <a:chExt cx="5542389" cy="3032695"/>
          </a:xfrm>
        </p:grpSpPr>
        <p:sp>
          <p:nvSpPr>
            <p:cNvPr id="6" name="Curved Left Arrow 5"/>
            <p:cNvSpPr/>
            <p:nvPr/>
          </p:nvSpPr>
          <p:spPr bwMode="auto">
            <a:xfrm>
              <a:off x="7020272" y="396305"/>
              <a:ext cx="1584176" cy="3032695"/>
            </a:xfrm>
            <a:prstGeom prst="curvedLeftArrow">
              <a:avLst/>
            </a:prstGeom>
            <a:solidFill>
              <a:schemeClr val="accent1"/>
            </a:solidFill>
            <a:ln w="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pitchFamily="-111" charset="0"/>
              </a:endParaRPr>
            </a:p>
          </p:txBody>
        </p:sp>
        <mc:AlternateContent xmlns:mc="http://schemas.openxmlformats.org/markup-compatibility/2006" xmlns:a14="http://schemas.microsoft.com/office/drawing/2010/main">
          <mc:Choice Requires="a14">
            <p:sp>
              <p:nvSpPr>
                <p:cNvPr id="9" name="Rectangle 8"/>
                <p:cNvSpPr/>
                <p:nvPr/>
              </p:nvSpPr>
              <p:spPr>
                <a:xfrm>
                  <a:off x="3566115" y="2672427"/>
                  <a:ext cx="3489254" cy="662682"/>
                </a:xfrm>
                <a:prstGeom prst="rect">
                  <a:avLst/>
                </a:prstGeom>
              </p:spPr>
              <p:txBody>
                <a:bodyPr wrap="square">
                  <a:spAutoFit/>
                </a:bodyPr>
                <a:lstStyle/>
                <a:p>
                  <a14:m>
                    <m:oMath xmlns:m="http://schemas.openxmlformats.org/officeDocument/2006/math">
                      <m:f>
                        <m:fPr>
                          <m:ctrlPr>
                            <a:rPr lang="mr-IN" i="1">
                              <a:latin typeface="Cambria Math" panose="02040503050406030204" pitchFamily="18" charset="0"/>
                            </a:rPr>
                          </m:ctrlPr>
                        </m:fPr>
                        <m:num>
                          <m:r>
                            <a:rPr lang="it-IT" b="0" i="1">
                              <a:latin typeface="Cambria Math" charset="0"/>
                            </a:rPr>
                            <m:t>𝑑</m:t>
                          </m:r>
                          <m:r>
                            <a:rPr lang="it-IT" b="0" i="1">
                              <a:latin typeface="Cambria Math" charset="0"/>
                              <a:ea typeface="Cambria Math" charset="0"/>
                              <a:cs typeface="Cambria Math" charset="0"/>
                            </a:rPr>
                            <m:t>𝛾</m:t>
                          </m:r>
                        </m:num>
                        <m:den>
                          <m:r>
                            <a:rPr lang="it-IT" b="0" i="1">
                              <a:latin typeface="Cambria Math" charset="0"/>
                            </a:rPr>
                            <m:t>𝑑𝑡</m:t>
                          </m:r>
                        </m:den>
                      </m:f>
                    </m:oMath>
                  </a14:m>
                  <a:r>
                    <a:rPr lang="it-IT"/>
                    <a:t> = </a:t>
                  </a:r>
                  <a14:m>
                    <m:oMath xmlns:m="http://schemas.openxmlformats.org/officeDocument/2006/math">
                      <m:f>
                        <m:fPr>
                          <m:ctrlPr>
                            <a:rPr lang="mr-IN" i="1">
                              <a:latin typeface="Cambria Math" panose="02040503050406030204" pitchFamily="18" charset="0"/>
                            </a:rPr>
                          </m:ctrlPr>
                        </m:fPr>
                        <m:num>
                          <m:r>
                            <a:rPr lang="it-IT" i="1">
                              <a:latin typeface="Cambria Math" charset="0"/>
                            </a:rPr>
                            <m:t>𝑒</m:t>
                          </m:r>
                          <m:sSub>
                            <m:sSubPr>
                              <m:ctrlPr>
                                <a:rPr lang="en-US" i="1">
                                  <a:latin typeface="Cambria Math" panose="02040503050406030204" pitchFamily="18" charset="0"/>
                                </a:rPr>
                              </m:ctrlPr>
                            </m:sSubPr>
                            <m:e>
                              <m:r>
                                <a:rPr lang="it-IT" i="1">
                                  <a:latin typeface="Cambria Math" charset="0"/>
                                </a:rPr>
                                <m:t>𝐸</m:t>
                              </m:r>
                            </m:e>
                            <m:sub>
                              <m:r>
                                <a:rPr lang="it-IT" b="0" i="1">
                                  <a:latin typeface="Cambria Math" charset="0"/>
                                </a:rPr>
                                <m:t>0</m:t>
                              </m:r>
                            </m:sub>
                          </m:sSub>
                        </m:num>
                        <m:den>
                          <m:sSub>
                            <m:sSubPr>
                              <m:ctrlPr>
                                <a:rPr lang="en-US" i="1">
                                  <a:latin typeface="Cambria Math" panose="02040503050406030204" pitchFamily="18" charset="0"/>
                                </a:rPr>
                              </m:ctrlPr>
                            </m:sSubPr>
                            <m:e>
                              <m:r>
                                <a:rPr lang="it-IT" i="1">
                                  <a:latin typeface="Cambria Math" charset="0"/>
                                </a:rPr>
                                <m:t>𝑚</m:t>
                              </m:r>
                            </m:e>
                            <m:sub>
                              <m:r>
                                <a:rPr lang="it-IT" i="1">
                                  <a:latin typeface="Cambria Math" charset="0"/>
                                </a:rPr>
                                <m:t>0</m:t>
                              </m:r>
                            </m:sub>
                          </m:sSub>
                          <m:r>
                            <a:rPr lang="it-IT" i="1">
                              <a:latin typeface="Cambria Math" charset="0"/>
                            </a:rPr>
                            <m:t>𝑐</m:t>
                          </m:r>
                        </m:den>
                      </m:f>
                    </m:oMath>
                  </a14:m>
                  <a:r>
                    <a:rPr lang="en-US" i="1">
                      <a:ea typeface="Symbol" charset="2"/>
                      <a:cs typeface="Symbol" charset="2"/>
                    </a:rPr>
                    <a:t>sin(</a:t>
                  </a:r>
                  <a:r>
                    <a:rPr lang="en-US" i="1">
                      <a:latin typeface="Symbol" charset="2"/>
                      <a:ea typeface="Symbol" charset="2"/>
                      <a:cs typeface="Symbol" charset="2"/>
                    </a:rPr>
                    <a:t>w</a:t>
                  </a:r>
                  <a:r>
                    <a:rPr lang="en-US" i="1">
                      <a:ea typeface="Symbol" charset="2"/>
                      <a:cs typeface="Symbol" charset="2"/>
                    </a:rPr>
                    <a:t>t)cos</a:t>
                  </a:r>
                  <a:r>
                    <a:rPr lang="en-US" i="1">
                      <a:latin typeface="Symbol" charset="2"/>
                      <a:ea typeface="Symbol" charset="2"/>
                      <a:cs typeface="Symbol" charset="2"/>
                    </a:rPr>
                    <a:t>(w</a:t>
                  </a:r>
                  <a:r>
                    <a:rPr lang="en-US" i="1">
                      <a:ea typeface="Symbol" charset="2"/>
                      <a:cs typeface="Symbol" charset="2"/>
                    </a:rPr>
                    <a:t>t-</a:t>
                  </a:r>
                  <a:r>
                    <a:rPr lang="en-US" i="1">
                      <a:latin typeface="Symbol" charset="2"/>
                      <a:ea typeface="Symbol" charset="2"/>
                      <a:cs typeface="Symbol" charset="2"/>
                    </a:rPr>
                    <a:t>f</a:t>
                  </a:r>
                  <a:r>
                    <a:rPr lang="en-US" i="1" baseline="-25000">
                      <a:latin typeface="Symbol" charset="2"/>
                      <a:ea typeface="Symbol" charset="2"/>
                      <a:cs typeface="Symbol" charset="2"/>
                    </a:rPr>
                    <a:t>0</a:t>
                  </a:r>
                  <a:r>
                    <a:rPr lang="en-US" i="1">
                      <a:latin typeface="Symbol" charset="2"/>
                      <a:ea typeface="Symbol" charset="2"/>
                      <a:cs typeface="Symbol" charset="2"/>
                    </a:rPr>
                    <a:t>)</a:t>
                  </a:r>
                </a:p>
              </p:txBody>
            </p:sp>
          </mc:Choice>
          <mc:Fallback xmlns="">
            <p:sp>
              <p:nvSpPr>
                <p:cNvPr id="9" name="Rectangle 8"/>
                <p:cNvSpPr>
                  <a:spLocks noRot="1" noChangeAspect="1" noMove="1" noResize="1" noEditPoints="1" noAdjustHandles="1" noChangeArrowheads="1" noChangeShapeType="1" noTextEdit="1"/>
                </p:cNvSpPr>
                <p:nvPr/>
              </p:nvSpPr>
              <p:spPr>
                <a:xfrm>
                  <a:off x="3566115" y="2672427"/>
                  <a:ext cx="3489254" cy="662682"/>
                </a:xfrm>
                <a:prstGeom prst="rect">
                  <a:avLst/>
                </a:prstGeom>
                <a:blipFill rotWithShape="0">
                  <a:blip r:embed="rId6"/>
                  <a:stretch>
                    <a:fillRect b="-183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Rectangle 6"/>
                <p:cNvSpPr/>
                <p:nvPr/>
              </p:nvSpPr>
              <p:spPr>
                <a:xfrm>
                  <a:off x="7944403" y="1513283"/>
                  <a:ext cx="1164101" cy="461665"/>
                </a:xfrm>
                <a:prstGeom prst="rect">
                  <a:avLst/>
                </a:prstGeom>
              </p:spPr>
              <p:txBody>
                <a:bodyPr wrap="none">
                  <a:spAutoFit/>
                </a:bodyPr>
                <a:lstStyle/>
                <a:p>
                  <a:r>
                    <a:rPr lang="it-IT" i="1"/>
                    <a:t>kz</a:t>
                  </a:r>
                  <a14:m>
                    <m:oMath xmlns:m="http://schemas.openxmlformats.org/officeDocument/2006/math">
                      <m:r>
                        <a:rPr lang="it-IT" i="1">
                          <a:latin typeface="Cambria Math" charset="0"/>
                        </a:rPr>
                        <m:t> </m:t>
                      </m:r>
                      <m:r>
                        <a:rPr lang="mr-IN" i="1">
                          <a:latin typeface="Cambria Math" charset="0"/>
                        </a:rPr>
                        <m:t>=</m:t>
                      </m:r>
                      <m:r>
                        <m:rPr>
                          <m:nor/>
                        </m:rPr>
                        <a:rPr lang="en-US" i="1">
                          <a:latin typeface="Symbol" charset="2"/>
                          <a:ea typeface="Symbol" charset="2"/>
                          <a:cs typeface="Symbol" charset="2"/>
                        </a:rPr>
                        <m:t>w</m:t>
                      </m:r>
                      <m:r>
                        <a:rPr lang="it-IT" i="1">
                          <a:latin typeface="Cambria Math" charset="0"/>
                        </a:rPr>
                        <m:t>𝑡</m:t>
                      </m:r>
                    </m:oMath>
                  </a14:m>
                  <a:endParaRPr lang="en-US"/>
                </a:p>
              </p:txBody>
            </p:sp>
          </mc:Choice>
          <mc:Fallback xmlns="">
            <p:sp>
              <p:nvSpPr>
                <p:cNvPr id="7" name="Rectangle 6"/>
                <p:cNvSpPr>
                  <a:spLocks noRot="1" noChangeAspect="1" noMove="1" noResize="1" noEditPoints="1" noAdjustHandles="1" noChangeArrowheads="1" noChangeShapeType="1" noTextEdit="1"/>
                </p:cNvSpPr>
                <p:nvPr/>
              </p:nvSpPr>
              <p:spPr>
                <a:xfrm>
                  <a:off x="7944403" y="1513283"/>
                  <a:ext cx="1164101" cy="461665"/>
                </a:xfrm>
                <a:prstGeom prst="rect">
                  <a:avLst/>
                </a:prstGeom>
                <a:blipFill rotWithShape="0">
                  <a:blip r:embed="rId7"/>
                  <a:stretch>
                    <a:fillRect l="-7853" t="-102632" b="-130263"/>
                  </a:stretch>
                </a:blipFill>
              </p:spPr>
              <p:txBody>
                <a:bodyPr/>
                <a:lstStyle/>
                <a:p>
                  <a:r>
                    <a:rPr lang="en-US">
                      <a:noFill/>
                    </a:rPr>
                    <a:t> </a:t>
                  </a:r>
                </a:p>
              </p:txBody>
            </p:sp>
          </mc:Fallback>
        </mc:AlternateContent>
      </p:grpSp>
      <p:grpSp>
        <p:nvGrpSpPr>
          <p:cNvPr id="8" name="Group 7"/>
          <p:cNvGrpSpPr/>
          <p:nvPr/>
        </p:nvGrpSpPr>
        <p:grpSpPr>
          <a:xfrm>
            <a:off x="899592" y="3545784"/>
            <a:ext cx="8064896" cy="2347110"/>
            <a:chOff x="899592" y="3545784"/>
            <a:chExt cx="8064896" cy="2347110"/>
          </a:xfrm>
        </p:grpSpPr>
        <mc:AlternateContent xmlns:mc="http://schemas.openxmlformats.org/markup-compatibility/2006" xmlns:a14="http://schemas.microsoft.com/office/drawing/2010/main">
          <mc:Choice Requires="a14">
            <p:sp>
              <p:nvSpPr>
                <p:cNvPr id="11" name="Rectangle 10"/>
                <p:cNvSpPr/>
                <p:nvPr/>
              </p:nvSpPr>
              <p:spPr>
                <a:xfrm>
                  <a:off x="899592" y="3545784"/>
                  <a:ext cx="8064896" cy="768544"/>
                </a:xfrm>
                <a:prstGeom prst="rect">
                  <a:avLst/>
                </a:prstGeom>
              </p:spPr>
              <p:txBody>
                <a:bodyPr wrap="square">
                  <a:spAutoFit/>
                </a:bodyPr>
                <a:lstStyle/>
                <a:p>
                  <a14:m>
                    <m:oMath xmlns:m="http://schemas.openxmlformats.org/officeDocument/2006/math">
                      <m:r>
                        <a:rPr lang="it-IT" i="1">
                          <a:latin typeface="Cambria Math" charset="0"/>
                          <a:ea typeface="Cambria Math" charset="0"/>
                          <a:cs typeface="Cambria Math" charset="0"/>
                        </a:rPr>
                        <m:t>𝛾</m:t>
                      </m:r>
                      <m:r>
                        <a:rPr lang="it-IT" b="0" i="1">
                          <a:latin typeface="Cambria Math" charset="0"/>
                          <a:ea typeface="Cambria Math" charset="0"/>
                          <a:cs typeface="Cambria Math" charset="0"/>
                        </a:rPr>
                        <m:t> </m:t>
                      </m:r>
                    </m:oMath>
                  </a14:m>
                  <a:r>
                    <a:rPr lang="it-IT"/>
                    <a:t>= </a:t>
                  </a:r>
                  <a14:m>
                    <m:oMath xmlns:m="http://schemas.openxmlformats.org/officeDocument/2006/math">
                      <m:sSub>
                        <m:sSubPr>
                          <m:ctrlPr>
                            <a:rPr lang="en-US" i="1">
                              <a:latin typeface="Cambria Math" panose="02040503050406030204" pitchFamily="18" charset="0"/>
                            </a:rPr>
                          </m:ctrlPr>
                        </m:sSubPr>
                        <m:e>
                          <m:r>
                            <a:rPr lang="it-IT" i="1">
                              <a:latin typeface="Cambria Math" charset="0"/>
                              <a:ea typeface="Cambria Math" charset="0"/>
                              <a:cs typeface="Cambria Math" charset="0"/>
                            </a:rPr>
                            <m:t>𝛾</m:t>
                          </m:r>
                        </m:e>
                        <m:sub>
                          <m:r>
                            <a:rPr lang="it-IT" b="0" i="1">
                              <a:latin typeface="Cambria Math" charset="0"/>
                            </a:rPr>
                            <m:t>0</m:t>
                          </m:r>
                        </m:sub>
                      </m:sSub>
                      <m:r>
                        <a:rPr lang="it-IT" b="0" i="1">
                          <a:latin typeface="Cambria Math" charset="0"/>
                        </a:rPr>
                        <m:t>+</m:t>
                      </m:r>
                    </m:oMath>
                  </a14:m>
                  <a:r>
                    <a:rPr lang="it-IT"/>
                    <a:t> </a:t>
                  </a:r>
                  <a14:m>
                    <m:oMath xmlns:m="http://schemas.openxmlformats.org/officeDocument/2006/math">
                      <m:f>
                        <m:fPr>
                          <m:ctrlPr>
                            <a:rPr lang="mr-IN" i="1">
                              <a:latin typeface="Cambria Math" panose="02040503050406030204" pitchFamily="18" charset="0"/>
                            </a:rPr>
                          </m:ctrlPr>
                        </m:fPr>
                        <m:num>
                          <m:r>
                            <a:rPr lang="it-IT" i="1">
                              <a:latin typeface="Cambria Math" charset="0"/>
                            </a:rPr>
                            <m:t>𝑒</m:t>
                          </m:r>
                          <m:sSub>
                            <m:sSubPr>
                              <m:ctrlPr>
                                <a:rPr lang="en-US" i="1">
                                  <a:latin typeface="Cambria Math" panose="02040503050406030204" pitchFamily="18" charset="0"/>
                                </a:rPr>
                              </m:ctrlPr>
                            </m:sSubPr>
                            <m:e>
                              <m:r>
                                <a:rPr lang="it-IT" i="1">
                                  <a:latin typeface="Cambria Math" charset="0"/>
                                </a:rPr>
                                <m:t>𝐸</m:t>
                              </m:r>
                            </m:e>
                            <m:sub>
                              <m:r>
                                <a:rPr lang="it-IT" b="0" i="1">
                                  <a:latin typeface="Cambria Math" charset="0"/>
                                </a:rPr>
                                <m:t>0</m:t>
                              </m:r>
                            </m:sub>
                          </m:sSub>
                        </m:num>
                        <m:den>
                          <m:sSub>
                            <m:sSubPr>
                              <m:ctrlPr>
                                <a:rPr lang="en-US" i="1">
                                  <a:latin typeface="Cambria Math" panose="02040503050406030204" pitchFamily="18" charset="0"/>
                                </a:rPr>
                              </m:ctrlPr>
                            </m:sSubPr>
                            <m:e>
                              <m:r>
                                <a:rPr lang="it-IT" i="1">
                                  <a:latin typeface="Cambria Math" charset="0"/>
                                </a:rPr>
                                <m:t>𝑚</m:t>
                              </m:r>
                            </m:e>
                            <m:sub>
                              <m:r>
                                <a:rPr lang="it-IT" i="1">
                                  <a:latin typeface="Cambria Math" charset="0"/>
                                </a:rPr>
                                <m:t>0</m:t>
                              </m:r>
                            </m:sub>
                          </m:sSub>
                          <m:r>
                            <a:rPr lang="it-IT" i="1">
                              <a:latin typeface="Cambria Math" charset="0"/>
                            </a:rPr>
                            <m:t>𝑐</m:t>
                          </m:r>
                        </m:den>
                      </m:f>
                      <m:nary>
                        <m:naryPr>
                          <m:ctrlPr>
                            <a:rPr lang="is-IS" i="1">
                              <a:latin typeface="Cambria Math" panose="02040503050406030204" pitchFamily="18" charset="0"/>
                            </a:rPr>
                          </m:ctrlPr>
                        </m:naryPr>
                        <m:sub>
                          <m:r>
                            <m:rPr>
                              <m:brk m:alnAt="23"/>
                            </m:rPr>
                            <a:rPr lang="it-IT" b="0" i="1">
                              <a:latin typeface="Cambria Math" charset="0"/>
                            </a:rPr>
                            <m:t>0</m:t>
                          </m:r>
                        </m:sub>
                        <m:sup>
                          <m:r>
                            <a:rPr lang="it-IT" b="0" i="1">
                              <a:latin typeface="Cambria Math" charset="0"/>
                            </a:rPr>
                            <m:t>𝑛𝑇</m:t>
                          </m:r>
                          <m:r>
                            <a:rPr lang="it-IT" b="0" i="1">
                              <a:latin typeface="Cambria Math" charset="0"/>
                            </a:rPr>
                            <m:t>=</m:t>
                          </m:r>
                          <m:f>
                            <m:fPr>
                              <m:ctrlPr>
                                <a:rPr lang="mr-IN" b="0" i="1">
                                  <a:latin typeface="Cambria Math" panose="02040503050406030204" pitchFamily="18" charset="0"/>
                                </a:rPr>
                              </m:ctrlPr>
                            </m:fPr>
                            <m:num>
                              <m:r>
                                <a:rPr lang="it-IT" b="0" i="1">
                                  <a:latin typeface="Cambria Math" charset="0"/>
                                </a:rPr>
                                <m:t>2</m:t>
                              </m:r>
                              <m:r>
                                <a:rPr lang="it-IT" b="0" i="1">
                                  <a:latin typeface="Cambria Math" charset="0"/>
                                  <a:ea typeface="Cambria Math" charset="0"/>
                                  <a:cs typeface="Cambria Math" charset="0"/>
                                </a:rPr>
                                <m:t>𝜋</m:t>
                              </m:r>
                              <m:r>
                                <a:rPr lang="it-IT" b="0" i="1">
                                  <a:latin typeface="Cambria Math" charset="0"/>
                                  <a:ea typeface="Cambria Math" charset="0"/>
                                  <a:cs typeface="Cambria Math" charset="0"/>
                                </a:rPr>
                                <m:t>𝑛</m:t>
                              </m:r>
                            </m:num>
                            <m:den>
                              <m:r>
                                <a:rPr lang="mr-IN" b="0" i="1">
                                  <a:latin typeface="Cambria Math" charset="0"/>
                                  <a:ea typeface="Cambria Math" charset="0"/>
                                  <a:cs typeface="Cambria Math" charset="0"/>
                                </a:rPr>
                                <m:t>𝜔</m:t>
                              </m:r>
                            </m:den>
                          </m:f>
                        </m:sup>
                        <m:e>
                          <m:r>
                            <m:rPr>
                              <m:nor/>
                            </m:rPr>
                            <a:rPr lang="en-US" i="1">
                              <a:ea typeface="Symbol" charset="2"/>
                              <a:cs typeface="Symbol" charset="2"/>
                            </a:rPr>
                            <m:t>sin</m:t>
                          </m:r>
                          <m:r>
                            <m:rPr>
                              <m:nor/>
                            </m:rPr>
                            <a:rPr lang="en-US" i="1">
                              <a:ea typeface="Symbol" charset="2"/>
                              <a:cs typeface="Symbol" charset="2"/>
                            </a:rPr>
                            <m:t>(</m:t>
                          </m:r>
                          <m:r>
                            <m:rPr>
                              <m:nor/>
                            </m:rPr>
                            <a:rPr lang="en-US" i="1">
                              <a:latin typeface="Symbol" charset="2"/>
                              <a:ea typeface="Symbol" charset="2"/>
                              <a:cs typeface="Symbol" charset="2"/>
                            </a:rPr>
                            <m:t>w</m:t>
                          </m:r>
                          <m:r>
                            <m:rPr>
                              <m:nor/>
                            </m:rPr>
                            <a:rPr lang="en-US" i="1">
                              <a:ea typeface="Symbol" charset="2"/>
                              <a:cs typeface="Symbol" charset="2"/>
                            </a:rPr>
                            <m:t>t</m:t>
                          </m:r>
                          <m:r>
                            <m:rPr>
                              <m:nor/>
                            </m:rPr>
                            <a:rPr lang="en-US" i="1">
                              <a:ea typeface="Symbol" charset="2"/>
                              <a:cs typeface="Symbol" charset="2"/>
                            </a:rPr>
                            <m:t>)</m:t>
                          </m:r>
                          <m:r>
                            <m:rPr>
                              <m:nor/>
                            </m:rPr>
                            <a:rPr lang="en-US" i="1">
                              <a:ea typeface="Symbol" charset="2"/>
                              <a:cs typeface="Symbol" charset="2"/>
                            </a:rPr>
                            <m:t>cos</m:t>
                          </m:r>
                          <m:r>
                            <m:rPr>
                              <m:nor/>
                            </m:rPr>
                            <a:rPr lang="en-US" i="1">
                              <a:latin typeface="Symbol" charset="2"/>
                              <a:ea typeface="Symbol" charset="2"/>
                              <a:cs typeface="Symbol" charset="2"/>
                            </a:rPr>
                            <m:t>(</m:t>
                          </m:r>
                          <m:r>
                            <m:rPr>
                              <m:nor/>
                            </m:rPr>
                            <a:rPr lang="en-US" i="1">
                              <a:latin typeface="Symbol" charset="2"/>
                              <a:ea typeface="Symbol" charset="2"/>
                              <a:cs typeface="Symbol" charset="2"/>
                            </a:rPr>
                            <m:t>w</m:t>
                          </m:r>
                          <m:r>
                            <m:rPr>
                              <m:nor/>
                            </m:rPr>
                            <a:rPr lang="en-US" i="1">
                              <a:ea typeface="Symbol" charset="2"/>
                              <a:cs typeface="Symbol" charset="2"/>
                            </a:rPr>
                            <m:t>t</m:t>
                          </m:r>
                          <m:r>
                            <m:rPr>
                              <m:nor/>
                            </m:rPr>
                            <a:rPr lang="en-US" i="1">
                              <a:ea typeface="Symbol" charset="2"/>
                              <a:cs typeface="Symbol" charset="2"/>
                            </a:rPr>
                            <m:t>−</m:t>
                          </m:r>
                          <m:r>
                            <m:rPr>
                              <m:nor/>
                            </m:rPr>
                            <a:rPr lang="en-US" i="1">
                              <a:latin typeface="Symbol" charset="2"/>
                              <a:ea typeface="Symbol" charset="2"/>
                              <a:cs typeface="Symbol" charset="2"/>
                            </a:rPr>
                            <m:t>f</m:t>
                          </m:r>
                          <m:r>
                            <m:rPr>
                              <m:nor/>
                            </m:rPr>
                            <a:rPr lang="en-US" i="1" baseline="-25000">
                              <a:latin typeface="Symbol" charset="2"/>
                              <a:ea typeface="Symbol" charset="2"/>
                              <a:cs typeface="Symbol" charset="2"/>
                            </a:rPr>
                            <m:t>0</m:t>
                          </m:r>
                          <m:r>
                            <m:rPr>
                              <m:nor/>
                            </m:rPr>
                            <a:rPr lang="en-US" i="1">
                              <a:latin typeface="Symbol" charset="2"/>
                              <a:ea typeface="Symbol" charset="2"/>
                              <a:cs typeface="Symbol" charset="2"/>
                            </a:rPr>
                            <m:t>)</m:t>
                          </m:r>
                        </m:e>
                      </m:nary>
                    </m:oMath>
                  </a14:m>
                  <a:r>
                    <a:rPr lang="en-US" i="1">
                      <a:latin typeface="Symbol" charset="2"/>
                      <a:ea typeface="Symbol" charset="2"/>
                      <a:cs typeface="Symbol" charset="2"/>
                    </a:rPr>
                    <a:t>  =  </a:t>
                  </a:r>
                  <a14:m>
                    <m:oMath xmlns:m="http://schemas.openxmlformats.org/officeDocument/2006/math">
                      <m:sSub>
                        <m:sSubPr>
                          <m:ctrlPr>
                            <a:rPr lang="en-US" i="1">
                              <a:latin typeface="Cambria Math" panose="02040503050406030204" pitchFamily="18" charset="0"/>
                            </a:rPr>
                          </m:ctrlPr>
                        </m:sSubPr>
                        <m:e>
                          <m:r>
                            <a:rPr lang="it-IT" i="1">
                              <a:latin typeface="Cambria Math" charset="0"/>
                              <a:ea typeface="Cambria Math" charset="0"/>
                              <a:cs typeface="Cambria Math" charset="0"/>
                            </a:rPr>
                            <m:t>𝛾</m:t>
                          </m:r>
                        </m:e>
                        <m:sub>
                          <m:r>
                            <a:rPr lang="it-IT" i="1">
                              <a:latin typeface="Cambria Math" charset="0"/>
                            </a:rPr>
                            <m:t>0</m:t>
                          </m:r>
                        </m:sub>
                      </m:sSub>
                      <m:r>
                        <a:rPr lang="it-IT" i="1">
                          <a:latin typeface="Cambria Math" charset="0"/>
                        </a:rPr>
                        <m:t>+</m:t>
                      </m:r>
                    </m:oMath>
                  </a14:m>
                  <a:r>
                    <a:rPr lang="it-IT"/>
                    <a:t> </a:t>
                  </a:r>
                  <a14:m>
                    <m:oMath xmlns:m="http://schemas.openxmlformats.org/officeDocument/2006/math">
                      <m:f>
                        <m:fPr>
                          <m:ctrlPr>
                            <a:rPr lang="mr-IN" i="1">
                              <a:latin typeface="Cambria Math" panose="02040503050406030204" pitchFamily="18" charset="0"/>
                            </a:rPr>
                          </m:ctrlPr>
                        </m:fPr>
                        <m:num>
                          <m:r>
                            <a:rPr lang="it-IT" i="1">
                              <a:latin typeface="Cambria Math" charset="0"/>
                            </a:rPr>
                            <m:t>𝑒</m:t>
                          </m:r>
                          <m:sSub>
                            <m:sSubPr>
                              <m:ctrlPr>
                                <a:rPr lang="en-US" i="1">
                                  <a:latin typeface="Cambria Math" panose="02040503050406030204" pitchFamily="18" charset="0"/>
                                </a:rPr>
                              </m:ctrlPr>
                            </m:sSubPr>
                            <m:e>
                              <m:r>
                                <a:rPr lang="it-IT" i="1">
                                  <a:latin typeface="Cambria Math" charset="0"/>
                                </a:rPr>
                                <m:t>𝐸</m:t>
                              </m:r>
                            </m:e>
                            <m:sub>
                              <m:r>
                                <a:rPr lang="it-IT" i="1">
                                  <a:latin typeface="Cambria Math" charset="0"/>
                                </a:rPr>
                                <m:t>0</m:t>
                              </m:r>
                            </m:sub>
                          </m:sSub>
                        </m:num>
                        <m:den>
                          <m:sSub>
                            <m:sSubPr>
                              <m:ctrlPr>
                                <a:rPr lang="en-US" i="1">
                                  <a:latin typeface="Cambria Math" panose="02040503050406030204" pitchFamily="18" charset="0"/>
                                </a:rPr>
                              </m:ctrlPr>
                            </m:sSubPr>
                            <m:e>
                              <m:r>
                                <a:rPr lang="it-IT" i="1">
                                  <a:latin typeface="Cambria Math" charset="0"/>
                                </a:rPr>
                                <m:t>𝑚</m:t>
                              </m:r>
                            </m:e>
                            <m:sub>
                              <m:r>
                                <a:rPr lang="it-IT" i="1">
                                  <a:latin typeface="Cambria Math" charset="0"/>
                                </a:rPr>
                                <m:t>0</m:t>
                              </m:r>
                            </m:sub>
                          </m:sSub>
                          <m:sSup>
                            <m:sSupPr>
                              <m:ctrlPr>
                                <a:rPr lang="it-IT" i="1">
                                  <a:latin typeface="Cambria Math" panose="02040503050406030204" pitchFamily="18" charset="0"/>
                                </a:rPr>
                              </m:ctrlPr>
                            </m:sSupPr>
                            <m:e>
                              <m:r>
                                <a:rPr lang="it-IT" b="0" i="1">
                                  <a:latin typeface="Cambria Math" charset="0"/>
                                </a:rPr>
                                <m:t>𝑐</m:t>
                              </m:r>
                            </m:e>
                            <m:sup>
                              <m:r>
                                <a:rPr lang="it-IT" b="0" i="1">
                                  <a:latin typeface="Cambria Math" charset="0"/>
                                </a:rPr>
                                <m:t>2</m:t>
                              </m:r>
                            </m:sup>
                          </m:sSup>
                        </m:den>
                      </m:f>
                      <m:f>
                        <m:fPr>
                          <m:ctrlPr>
                            <a:rPr lang="mr-IN" i="1">
                              <a:latin typeface="Cambria Math" panose="02040503050406030204" pitchFamily="18" charset="0"/>
                            </a:rPr>
                          </m:ctrlPr>
                        </m:fPr>
                        <m:num>
                          <m:r>
                            <a:rPr lang="it-IT" b="0" i="1">
                              <a:latin typeface="Cambria Math" charset="0"/>
                            </a:rPr>
                            <m:t>𝑛</m:t>
                          </m:r>
                          <m:r>
                            <a:rPr lang="mr-IN" i="1">
                              <a:latin typeface="Cambria Math" charset="0"/>
                              <a:ea typeface="Cambria Math" charset="0"/>
                              <a:cs typeface="Cambria Math" charset="0"/>
                            </a:rPr>
                            <m:t>𝜆</m:t>
                          </m:r>
                        </m:num>
                        <m:den>
                          <m:r>
                            <a:rPr lang="it-IT" b="0" i="1">
                              <a:latin typeface="Cambria Math" charset="0"/>
                            </a:rPr>
                            <m:t>2</m:t>
                          </m:r>
                        </m:den>
                      </m:f>
                      <m:r>
                        <a:rPr lang="it-IT" b="0" i="1">
                          <a:latin typeface="Cambria Math" charset="0"/>
                        </a:rPr>
                        <m:t>𝑠𝑖𝑛</m:t>
                      </m:r>
                      <m:sSub>
                        <m:sSubPr>
                          <m:ctrlPr>
                            <a:rPr lang="en-US" b="0" i="1">
                              <a:latin typeface="Cambria Math" panose="02040503050406030204" pitchFamily="18" charset="0"/>
                            </a:rPr>
                          </m:ctrlPr>
                        </m:sSubPr>
                        <m:e>
                          <m:r>
                            <a:rPr lang="en-US" b="0" i="1">
                              <a:latin typeface="Cambria Math" charset="0"/>
                              <a:ea typeface="Cambria Math" charset="0"/>
                              <a:cs typeface="Cambria Math" charset="0"/>
                            </a:rPr>
                            <m:t>𝜙</m:t>
                          </m:r>
                        </m:e>
                        <m:sub>
                          <m:r>
                            <a:rPr lang="it-IT" b="0" i="1">
                              <a:latin typeface="Cambria Math" charset="0"/>
                            </a:rPr>
                            <m:t>0</m:t>
                          </m:r>
                        </m:sub>
                      </m:sSub>
                    </m:oMath>
                  </a14:m>
                  <a:endParaRPr lang="en-US" i="1">
                    <a:latin typeface="Symbol" charset="2"/>
                    <a:ea typeface="Symbol" charset="2"/>
                    <a:cs typeface="Symbol" charset="2"/>
                  </a:endParaRPr>
                </a:p>
              </p:txBody>
            </p:sp>
          </mc:Choice>
          <mc:Fallback xmlns="">
            <p:sp>
              <p:nvSpPr>
                <p:cNvPr id="11" name="Rectangle 10"/>
                <p:cNvSpPr>
                  <a:spLocks noRot="1" noChangeAspect="1" noMove="1" noResize="1" noEditPoints="1" noAdjustHandles="1" noChangeArrowheads="1" noChangeShapeType="1" noTextEdit="1"/>
                </p:cNvSpPr>
                <p:nvPr/>
              </p:nvSpPr>
              <p:spPr>
                <a:xfrm>
                  <a:off x="899592" y="3545784"/>
                  <a:ext cx="8064896" cy="768544"/>
                </a:xfrm>
                <a:prstGeom prst="rect">
                  <a:avLst/>
                </a:prstGeom>
                <a:blipFill rotWithShape="0">
                  <a:blip r:embed="rId8"/>
                  <a:stretch>
                    <a:fillRect b="-158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Rectangle 11"/>
                <p:cNvSpPr/>
                <p:nvPr/>
              </p:nvSpPr>
              <p:spPr>
                <a:xfrm>
                  <a:off x="3883173" y="4502029"/>
                  <a:ext cx="1466171" cy="461665"/>
                </a:xfrm>
                <a:prstGeom prst="rect">
                  <a:avLst/>
                </a:prstGeom>
              </p:spPr>
              <p:txBody>
                <a:bodyPr wrap="none">
                  <a:spAutoFit/>
                </a:bodyPr>
                <a:lstStyle/>
                <a:p>
                  <a:r>
                    <a:rPr lang="it-IT" i="1"/>
                    <a:t>n</a:t>
                  </a:r>
                  <a14:m>
                    <m:oMath xmlns:m="http://schemas.openxmlformats.org/officeDocument/2006/math">
                      <m:r>
                        <a:rPr lang="mr-IN" i="1">
                          <a:latin typeface="Cambria Math" charset="0"/>
                          <a:ea typeface="Cambria Math" charset="0"/>
                          <a:cs typeface="Cambria Math" charset="0"/>
                        </a:rPr>
                        <m:t>𝜆</m:t>
                      </m:r>
                      <m:r>
                        <a:rPr lang="mr-IN" i="1">
                          <a:latin typeface="Cambria Math" charset="0"/>
                        </a:rPr>
                        <m:t>=</m:t>
                      </m:r>
                      <m:sSub>
                        <m:sSubPr>
                          <m:ctrlPr>
                            <a:rPr lang="en-US" i="1">
                              <a:latin typeface="Cambria Math" panose="02040503050406030204" pitchFamily="18" charset="0"/>
                            </a:rPr>
                          </m:ctrlPr>
                        </m:sSubPr>
                        <m:e>
                          <m:r>
                            <a:rPr lang="it-IT" b="0" i="1">
                              <a:latin typeface="Cambria Math" charset="0"/>
                            </a:rPr>
                            <m:t>𝐿</m:t>
                          </m:r>
                        </m:e>
                        <m:sub>
                          <m:r>
                            <a:rPr lang="it-IT" b="0" i="1">
                              <a:latin typeface="Cambria Math" charset="0"/>
                            </a:rPr>
                            <m:t>𝑐𝑎𝑣</m:t>
                          </m:r>
                        </m:sub>
                      </m:sSub>
                    </m:oMath>
                  </a14:m>
                  <a:endParaRPr lang="en-US"/>
                </a:p>
              </p:txBody>
            </p:sp>
          </mc:Choice>
          <mc:Fallback xmlns="">
            <p:sp>
              <p:nvSpPr>
                <p:cNvPr id="12" name="Rectangle 11"/>
                <p:cNvSpPr>
                  <a:spLocks noRot="1" noChangeAspect="1" noMove="1" noResize="1" noEditPoints="1" noAdjustHandles="1" noChangeArrowheads="1" noChangeShapeType="1" noTextEdit="1"/>
                </p:cNvSpPr>
                <p:nvPr/>
              </p:nvSpPr>
              <p:spPr>
                <a:xfrm>
                  <a:off x="3883173" y="4502029"/>
                  <a:ext cx="1466171" cy="461665"/>
                </a:xfrm>
                <a:prstGeom prst="rect">
                  <a:avLst/>
                </a:prstGeom>
                <a:blipFill rotWithShape="0">
                  <a:blip r:embed="rId9"/>
                  <a:stretch>
                    <a:fillRect l="-6224" t="-10667" b="-3066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Rectangle 12"/>
                <p:cNvSpPr/>
                <p:nvPr/>
              </p:nvSpPr>
              <p:spPr>
                <a:xfrm>
                  <a:off x="2427563" y="5230212"/>
                  <a:ext cx="4564254" cy="662682"/>
                </a:xfrm>
                <a:prstGeom prst="rect">
                  <a:avLst/>
                </a:prstGeom>
              </p:spPr>
              <p:txBody>
                <a:bodyPr wrap="square">
                  <a:spAutoFit/>
                </a:bodyPr>
                <a:lstStyle/>
                <a:p>
                  <a14:m>
                    <m:oMath xmlns:m="http://schemas.openxmlformats.org/officeDocument/2006/math">
                      <m:r>
                        <a:rPr lang="it-IT" i="1">
                          <a:latin typeface="Cambria Math" charset="0"/>
                          <a:ea typeface="Cambria Math" charset="0"/>
                          <a:cs typeface="Cambria Math" charset="0"/>
                        </a:rPr>
                        <m:t>𝛾</m:t>
                      </m:r>
                      <m:r>
                        <a:rPr lang="it-IT" b="0" i="1">
                          <a:latin typeface="Cambria Math" charset="0"/>
                          <a:ea typeface="Cambria Math" charset="0"/>
                          <a:cs typeface="Cambria Math" charset="0"/>
                        </a:rPr>
                        <m:t> </m:t>
                      </m:r>
                      <m:r>
                        <a:rPr lang="it-IT" b="0" i="0">
                          <a:latin typeface="Cambria Math" charset="0"/>
                          <a:ea typeface="Cambria Math" charset="0"/>
                          <a:cs typeface="Cambria Math" charset="0"/>
                        </a:rPr>
                        <m:t>−</m:t>
                      </m:r>
                    </m:oMath>
                  </a14:m>
                  <a:r>
                    <a:rPr lang="it-IT"/>
                    <a:t> </a:t>
                  </a:r>
                  <a14:m>
                    <m:oMath xmlns:m="http://schemas.openxmlformats.org/officeDocument/2006/math">
                      <m:sSub>
                        <m:sSubPr>
                          <m:ctrlPr>
                            <a:rPr lang="en-US" i="1">
                              <a:latin typeface="Cambria Math" panose="02040503050406030204" pitchFamily="18" charset="0"/>
                            </a:rPr>
                          </m:ctrlPr>
                        </m:sSubPr>
                        <m:e>
                          <m:r>
                            <a:rPr lang="it-IT" i="1">
                              <a:latin typeface="Cambria Math" charset="0"/>
                              <a:ea typeface="Cambria Math" charset="0"/>
                              <a:cs typeface="Cambria Math" charset="0"/>
                            </a:rPr>
                            <m:t>𝛾</m:t>
                          </m:r>
                        </m:e>
                        <m:sub>
                          <m:r>
                            <a:rPr lang="it-IT" b="0" i="1">
                              <a:latin typeface="Cambria Math" charset="0"/>
                            </a:rPr>
                            <m:t>0</m:t>
                          </m:r>
                        </m:sub>
                      </m:sSub>
                      <m:r>
                        <a:rPr lang="it-IT" b="0" i="1">
                          <a:latin typeface="Cambria Math" charset="0"/>
                        </a:rPr>
                        <m:t>= </m:t>
                      </m:r>
                      <m:r>
                        <m:rPr>
                          <m:sty m:val="p"/>
                        </m:rPr>
                        <a:rPr lang="en-US" i="1">
                          <a:latin typeface="Cambria Math" charset="0"/>
                          <a:ea typeface="Symbol" charset="2"/>
                          <a:cs typeface="Symbol" charset="2"/>
                        </a:rPr>
                        <m:t>Δ</m:t>
                      </m:r>
                      <m:r>
                        <a:rPr lang="en-US" i="1">
                          <a:latin typeface="Cambria Math" charset="0"/>
                          <a:ea typeface="Cambria Math" charset="0"/>
                          <a:cs typeface="Cambria Math" charset="0"/>
                        </a:rPr>
                        <m:t>𝛾</m:t>
                      </m:r>
                      <m:r>
                        <a:rPr lang="it-IT" b="0" i="1">
                          <a:latin typeface="Cambria Math" charset="0"/>
                          <a:ea typeface="Cambria Math" charset="0"/>
                          <a:cs typeface="Cambria Math" charset="0"/>
                        </a:rPr>
                        <m:t>= </m:t>
                      </m:r>
                      <m:f>
                        <m:fPr>
                          <m:ctrlPr>
                            <a:rPr lang="mr-IN" i="1">
                              <a:latin typeface="Cambria Math" panose="02040503050406030204" pitchFamily="18" charset="0"/>
                            </a:rPr>
                          </m:ctrlPr>
                        </m:fPr>
                        <m:num>
                          <m:r>
                            <a:rPr lang="it-IT" i="1">
                              <a:latin typeface="Cambria Math" charset="0"/>
                            </a:rPr>
                            <m:t>𝑒</m:t>
                          </m:r>
                          <m:sSub>
                            <m:sSubPr>
                              <m:ctrlPr>
                                <a:rPr lang="en-US" i="1">
                                  <a:latin typeface="Cambria Math" panose="02040503050406030204" pitchFamily="18" charset="0"/>
                                </a:rPr>
                              </m:ctrlPr>
                            </m:sSubPr>
                            <m:e>
                              <m:r>
                                <a:rPr lang="it-IT" i="1">
                                  <a:latin typeface="Cambria Math" charset="0"/>
                                </a:rPr>
                                <m:t>𝐸</m:t>
                              </m:r>
                            </m:e>
                            <m:sub>
                              <m:r>
                                <a:rPr lang="it-IT" i="1">
                                  <a:latin typeface="Cambria Math" charset="0"/>
                                </a:rPr>
                                <m:t>0</m:t>
                              </m:r>
                            </m:sub>
                          </m:sSub>
                        </m:num>
                        <m:den>
                          <m:sSub>
                            <m:sSubPr>
                              <m:ctrlPr>
                                <a:rPr lang="en-US" i="1">
                                  <a:latin typeface="Cambria Math" panose="02040503050406030204" pitchFamily="18" charset="0"/>
                                </a:rPr>
                              </m:ctrlPr>
                            </m:sSubPr>
                            <m:e>
                              <m:r>
                                <a:rPr lang="it-IT" b="0" i="1">
                                  <a:latin typeface="Cambria Math" charset="0"/>
                                </a:rPr>
                                <m:t>2</m:t>
                              </m:r>
                              <m:r>
                                <a:rPr lang="it-IT" i="1">
                                  <a:latin typeface="Cambria Math" charset="0"/>
                                </a:rPr>
                                <m:t>𝑚</m:t>
                              </m:r>
                            </m:e>
                            <m:sub>
                              <m:r>
                                <a:rPr lang="it-IT" i="1">
                                  <a:latin typeface="Cambria Math" charset="0"/>
                                </a:rPr>
                                <m:t>0</m:t>
                              </m:r>
                            </m:sub>
                          </m:sSub>
                          <m:sSup>
                            <m:sSupPr>
                              <m:ctrlPr>
                                <a:rPr lang="it-IT" i="1">
                                  <a:latin typeface="Cambria Math" panose="02040503050406030204" pitchFamily="18" charset="0"/>
                                </a:rPr>
                              </m:ctrlPr>
                            </m:sSupPr>
                            <m:e>
                              <m:r>
                                <a:rPr lang="it-IT" b="0" i="1">
                                  <a:latin typeface="Cambria Math" charset="0"/>
                                </a:rPr>
                                <m:t>𝑐</m:t>
                              </m:r>
                            </m:e>
                            <m:sup>
                              <m:r>
                                <a:rPr lang="it-IT" b="0" i="1">
                                  <a:latin typeface="Cambria Math" charset="0"/>
                                </a:rPr>
                                <m:t>2</m:t>
                              </m:r>
                            </m:sup>
                          </m:sSup>
                        </m:den>
                      </m:f>
                      <m:sSub>
                        <m:sSubPr>
                          <m:ctrlPr>
                            <a:rPr lang="en-US" i="1">
                              <a:latin typeface="Cambria Math" panose="02040503050406030204" pitchFamily="18" charset="0"/>
                            </a:rPr>
                          </m:ctrlPr>
                        </m:sSubPr>
                        <m:e>
                          <m:r>
                            <a:rPr lang="it-IT" i="1">
                              <a:latin typeface="Cambria Math" charset="0"/>
                            </a:rPr>
                            <m:t>𝐿</m:t>
                          </m:r>
                        </m:e>
                        <m:sub>
                          <m:r>
                            <a:rPr lang="it-IT" i="1">
                              <a:latin typeface="Cambria Math" charset="0"/>
                            </a:rPr>
                            <m:t>𝑐𝑎𝑣</m:t>
                          </m:r>
                        </m:sub>
                      </m:sSub>
                      <m:r>
                        <a:rPr lang="it-IT" b="0" i="1">
                          <a:latin typeface="Cambria Math" charset="0"/>
                        </a:rPr>
                        <m:t>𝑠𝑖𝑛</m:t>
                      </m:r>
                      <m:sSub>
                        <m:sSubPr>
                          <m:ctrlPr>
                            <a:rPr lang="en-US" b="0" i="1">
                              <a:latin typeface="Cambria Math" panose="02040503050406030204" pitchFamily="18" charset="0"/>
                            </a:rPr>
                          </m:ctrlPr>
                        </m:sSubPr>
                        <m:e>
                          <m:r>
                            <a:rPr lang="en-US" b="0" i="1">
                              <a:latin typeface="Cambria Math" charset="0"/>
                              <a:ea typeface="Cambria Math" charset="0"/>
                              <a:cs typeface="Cambria Math" charset="0"/>
                            </a:rPr>
                            <m:t>𝜙</m:t>
                          </m:r>
                        </m:e>
                        <m:sub>
                          <m:r>
                            <a:rPr lang="it-IT" b="0" i="1">
                              <a:latin typeface="Cambria Math" charset="0"/>
                            </a:rPr>
                            <m:t>0</m:t>
                          </m:r>
                        </m:sub>
                      </m:sSub>
                    </m:oMath>
                  </a14:m>
                  <a:endParaRPr lang="en-US" i="1">
                    <a:latin typeface="Symbol" charset="2"/>
                    <a:ea typeface="Symbol" charset="2"/>
                    <a:cs typeface="Symbol" charset="2"/>
                  </a:endParaRPr>
                </a:p>
              </p:txBody>
            </p:sp>
          </mc:Choice>
          <mc:Fallback xmlns="">
            <p:sp>
              <p:nvSpPr>
                <p:cNvPr id="13" name="Rectangle 12"/>
                <p:cNvSpPr>
                  <a:spLocks noRot="1" noChangeAspect="1" noMove="1" noResize="1" noEditPoints="1" noAdjustHandles="1" noChangeArrowheads="1" noChangeShapeType="1" noTextEdit="1"/>
                </p:cNvSpPr>
                <p:nvPr/>
              </p:nvSpPr>
              <p:spPr>
                <a:xfrm>
                  <a:off x="2427563" y="5230212"/>
                  <a:ext cx="4564254" cy="662682"/>
                </a:xfrm>
                <a:prstGeom prst="rect">
                  <a:avLst/>
                </a:prstGeom>
                <a:blipFill rotWithShape="0">
                  <a:blip r:embed="rId10"/>
                  <a:stretch>
                    <a:fillRect/>
                  </a:stretch>
                </a:blipFill>
              </p:spPr>
              <p:txBody>
                <a:bodyPr/>
                <a:lstStyle/>
                <a:p>
                  <a:r>
                    <a:rPr lang="en-US">
                      <a:noFill/>
                    </a:rPr>
                    <a:t> </a:t>
                  </a:r>
                </a:p>
              </p:txBody>
            </p:sp>
          </mc:Fallback>
        </mc:AlternateContent>
      </p:grpSp>
      <p:grpSp>
        <p:nvGrpSpPr>
          <p:cNvPr id="10" name="Group 9"/>
          <p:cNvGrpSpPr/>
          <p:nvPr/>
        </p:nvGrpSpPr>
        <p:grpSpPr>
          <a:xfrm>
            <a:off x="251520" y="5895779"/>
            <a:ext cx="8597761" cy="781368"/>
            <a:chOff x="107504" y="5895779"/>
            <a:chExt cx="8741777" cy="781368"/>
          </a:xfrm>
        </p:grpSpPr>
        <mc:AlternateContent xmlns:mc="http://schemas.openxmlformats.org/markup-compatibility/2006" xmlns:a14="http://schemas.microsoft.com/office/drawing/2010/main">
          <mc:Choice Requires="a14">
            <p:sp>
              <p:nvSpPr>
                <p:cNvPr id="14" name="Rectangle 13"/>
                <p:cNvSpPr/>
                <p:nvPr/>
              </p:nvSpPr>
              <p:spPr>
                <a:xfrm>
                  <a:off x="5349344" y="5895779"/>
                  <a:ext cx="3499937" cy="781368"/>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m:rPr>
                            <m:sty m:val="p"/>
                          </m:rPr>
                          <a:rPr lang="en-US" i="1">
                            <a:latin typeface="Cambria Math" charset="0"/>
                            <a:ea typeface="Symbol" charset="2"/>
                            <a:cs typeface="Symbol" charset="2"/>
                          </a:rPr>
                          <m:t>Δ</m:t>
                        </m:r>
                        <m:r>
                          <a:rPr lang="it-IT" b="0" i="1">
                            <a:latin typeface="Cambria Math" charset="0"/>
                            <a:ea typeface="Cambria Math" charset="0"/>
                            <a:cs typeface="Cambria Math" charset="0"/>
                          </a:rPr>
                          <m:t>𝐸</m:t>
                        </m:r>
                        <m:r>
                          <a:rPr lang="it-IT" b="0" i="1">
                            <a:latin typeface="Cambria Math" charset="0"/>
                            <a:ea typeface="Cambria Math" charset="0"/>
                            <a:cs typeface="Cambria Math" charset="0"/>
                          </a:rPr>
                          <m:t>= </m:t>
                        </m:r>
                        <m:f>
                          <m:fPr>
                            <m:ctrlPr>
                              <a:rPr lang="mr-IN" i="1">
                                <a:latin typeface="Cambria Math" panose="02040503050406030204" pitchFamily="18" charset="0"/>
                              </a:rPr>
                            </m:ctrlPr>
                          </m:fPr>
                          <m:num>
                            <m:r>
                              <a:rPr lang="it-IT" i="1">
                                <a:latin typeface="Cambria Math" charset="0"/>
                              </a:rPr>
                              <m:t>𝑒</m:t>
                            </m:r>
                            <m:sSub>
                              <m:sSubPr>
                                <m:ctrlPr>
                                  <a:rPr lang="en-US" i="1">
                                    <a:latin typeface="Cambria Math" panose="02040503050406030204" pitchFamily="18" charset="0"/>
                                  </a:rPr>
                                </m:ctrlPr>
                              </m:sSubPr>
                              <m:e>
                                <m:r>
                                  <a:rPr lang="it-IT" i="1">
                                    <a:latin typeface="Cambria Math" charset="0"/>
                                  </a:rPr>
                                  <m:t>𝐸</m:t>
                                </m:r>
                              </m:e>
                              <m:sub>
                                <m:r>
                                  <a:rPr lang="it-IT" i="1">
                                    <a:latin typeface="Cambria Math" charset="0"/>
                                  </a:rPr>
                                  <m:t>0</m:t>
                                </m:r>
                              </m:sub>
                            </m:sSub>
                          </m:num>
                          <m:den>
                            <m:r>
                              <a:rPr lang="it-IT" b="0" i="1">
                                <a:latin typeface="Cambria Math" charset="0"/>
                              </a:rPr>
                              <m:t>2</m:t>
                            </m:r>
                          </m:den>
                        </m:f>
                        <m:sSub>
                          <m:sSubPr>
                            <m:ctrlPr>
                              <a:rPr lang="en-US" i="1">
                                <a:latin typeface="Cambria Math" panose="02040503050406030204" pitchFamily="18" charset="0"/>
                              </a:rPr>
                            </m:ctrlPr>
                          </m:sSubPr>
                          <m:e>
                            <m:r>
                              <a:rPr lang="it-IT" i="1">
                                <a:latin typeface="Cambria Math" charset="0"/>
                              </a:rPr>
                              <m:t>𝐿</m:t>
                            </m:r>
                          </m:e>
                          <m:sub>
                            <m:r>
                              <a:rPr lang="it-IT" i="1">
                                <a:latin typeface="Cambria Math" charset="0"/>
                              </a:rPr>
                              <m:t>𝑐𝑎𝑣</m:t>
                            </m:r>
                          </m:sub>
                        </m:sSub>
                        <m:r>
                          <a:rPr lang="it-IT" b="0" i="1">
                            <a:latin typeface="Cambria Math" charset="0"/>
                          </a:rPr>
                          <m:t>𝑠𝑖𝑛</m:t>
                        </m:r>
                        <m:sSub>
                          <m:sSubPr>
                            <m:ctrlPr>
                              <a:rPr lang="en-US" b="0" i="1">
                                <a:latin typeface="Cambria Math" panose="02040503050406030204" pitchFamily="18" charset="0"/>
                              </a:rPr>
                            </m:ctrlPr>
                          </m:sSubPr>
                          <m:e>
                            <m:r>
                              <a:rPr lang="en-US" b="0" i="1">
                                <a:latin typeface="Cambria Math" charset="0"/>
                                <a:ea typeface="Cambria Math" charset="0"/>
                                <a:cs typeface="Cambria Math" charset="0"/>
                              </a:rPr>
                              <m:t>𝜙</m:t>
                            </m:r>
                          </m:e>
                          <m:sub>
                            <m:r>
                              <a:rPr lang="it-IT" b="0" i="1">
                                <a:latin typeface="Cambria Math" charset="0"/>
                              </a:rPr>
                              <m:t>0</m:t>
                            </m:r>
                          </m:sub>
                        </m:sSub>
                      </m:oMath>
                    </m:oMathPara>
                  </a14:m>
                  <a:endParaRPr lang="en-US" i="1">
                    <a:latin typeface="Symbol" charset="2"/>
                    <a:ea typeface="Symbol" charset="2"/>
                    <a:cs typeface="Symbol" charset="2"/>
                  </a:endParaRPr>
                </a:p>
              </p:txBody>
            </p:sp>
          </mc:Choice>
          <mc:Fallback xmlns="">
            <p:sp>
              <p:nvSpPr>
                <p:cNvPr id="14" name="Rectangle 13"/>
                <p:cNvSpPr>
                  <a:spLocks noRot="1" noChangeAspect="1" noMove="1" noResize="1" noEditPoints="1" noAdjustHandles="1" noChangeArrowheads="1" noChangeShapeType="1" noTextEdit="1"/>
                </p:cNvSpPr>
                <p:nvPr/>
              </p:nvSpPr>
              <p:spPr>
                <a:xfrm>
                  <a:off x="5349344" y="5895779"/>
                  <a:ext cx="3499937" cy="781368"/>
                </a:xfrm>
                <a:prstGeom prst="rect">
                  <a:avLst/>
                </a:prstGeom>
                <a:blipFill rotWithShape="0">
                  <a:blip r:embed="rId11"/>
                  <a:stretch>
                    <a:fillRect/>
                  </a:stretch>
                </a:blipFill>
              </p:spPr>
              <p:txBody>
                <a:bodyPr/>
                <a:lstStyle/>
                <a:p>
                  <a:r>
                    <a:rPr lang="en-US">
                      <a:noFill/>
                    </a:rPr>
                    <a:t> </a:t>
                  </a:r>
                </a:p>
              </p:txBody>
            </p:sp>
          </mc:Fallback>
        </mc:AlternateContent>
        <p:sp>
          <p:nvSpPr>
            <p:cNvPr id="15" name="TextBox 14"/>
            <p:cNvSpPr txBox="1"/>
            <p:nvPr/>
          </p:nvSpPr>
          <p:spPr>
            <a:xfrm>
              <a:off x="107504" y="6124467"/>
              <a:ext cx="3763203" cy="369332"/>
            </a:xfrm>
            <a:prstGeom prst="rect">
              <a:avLst/>
            </a:prstGeom>
            <a:noFill/>
          </p:spPr>
          <p:txBody>
            <a:bodyPr wrap="none" lIns="0" tIns="0" rIns="0" bIns="0" rtlCol="0">
              <a:spAutoFit/>
            </a:bodyPr>
            <a:lstStyle/>
            <a:p>
              <a:r>
                <a:rPr lang="it-IT" i="1"/>
                <a:t>electron gain (loss) of energy:</a:t>
              </a:r>
              <a:endParaRPr lang="en-US"/>
            </a:p>
          </p:txBody>
        </p:sp>
      </p:grpSp>
    </p:spTree>
    <p:extLst>
      <p:ext uri="{BB962C8B-B14F-4D97-AF65-F5344CB8AC3E}">
        <p14:creationId xmlns:p14="http://schemas.microsoft.com/office/powerpoint/2010/main" val="19336540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0834" name="Immagine 2" descr="infn-new.gi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838200" cy="8207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mc:AlternateContent xmlns:mc="http://schemas.openxmlformats.org/markup-compatibility/2006" xmlns:a14="http://schemas.microsoft.com/office/drawing/2010/main">
        <mc:Choice Requires="a14">
          <p:sp>
            <p:nvSpPr>
              <p:cNvPr id="4" name="TextBox 3"/>
              <p:cNvSpPr txBox="1"/>
              <p:nvPr/>
            </p:nvSpPr>
            <p:spPr>
              <a:xfrm>
                <a:off x="1648237" y="362077"/>
                <a:ext cx="5847626" cy="369332"/>
              </a:xfrm>
              <a:prstGeom prst="rect">
                <a:avLst/>
              </a:prstGeom>
              <a:noFill/>
            </p:spPr>
            <p:txBody>
              <a:bodyPr wrap="none" lIns="0" tIns="0" rIns="0" bIns="0" rtlCol="0">
                <a:spAutoFit/>
              </a:bodyPr>
              <a:lstStyle/>
              <a:p>
                <a:r>
                  <a:rPr lang="it-IT" i="1"/>
                  <a:t>if electron travels “backward”,  then  z</a:t>
                </a:r>
                <a14:m>
                  <m:oMath xmlns:m="http://schemas.openxmlformats.org/officeDocument/2006/math">
                    <m:r>
                      <a:rPr lang="it-IT" b="0" i="1" baseline="-25000">
                        <a:latin typeface="Cambria Math" charset="0"/>
                      </a:rPr>
                      <m:t>−</m:t>
                    </m:r>
                    <m:r>
                      <a:rPr lang="it-IT" b="0" i="1">
                        <a:latin typeface="Cambria Math" charset="0"/>
                      </a:rPr>
                      <m:t> </m:t>
                    </m:r>
                    <m:r>
                      <a:rPr lang="mr-IN" i="1">
                        <a:latin typeface="Cambria Math" charset="0"/>
                      </a:rPr>
                      <m:t>=</m:t>
                    </m:r>
                    <m:r>
                      <a:rPr lang="it-IT" b="0" i="1">
                        <a:latin typeface="Cambria Math" charset="0"/>
                      </a:rPr>
                      <m:t>−</m:t>
                    </m:r>
                    <m:r>
                      <a:rPr lang="it-IT" i="1">
                        <a:latin typeface="Cambria Math" charset="0"/>
                      </a:rPr>
                      <m:t>𝑐</m:t>
                    </m:r>
                    <m:r>
                      <a:rPr lang="it-IT" b="0" i="1">
                        <a:latin typeface="Cambria Math" charset="0"/>
                      </a:rPr>
                      <m:t>𝑡</m:t>
                    </m:r>
                  </m:oMath>
                </a14:m>
                <a:endParaRPr lang="en-US"/>
              </a:p>
            </p:txBody>
          </p:sp>
        </mc:Choice>
        <mc:Fallback xmlns="">
          <p:sp>
            <p:nvSpPr>
              <p:cNvPr id="4" name="TextBox 3"/>
              <p:cNvSpPr txBox="1">
                <a:spLocks noRot="1" noChangeAspect="1" noMove="1" noResize="1" noEditPoints="1" noAdjustHandles="1" noChangeArrowheads="1" noChangeShapeType="1" noTextEdit="1"/>
              </p:cNvSpPr>
              <p:nvPr/>
            </p:nvSpPr>
            <p:spPr>
              <a:xfrm>
                <a:off x="1648237" y="362077"/>
                <a:ext cx="5847626" cy="369332"/>
              </a:xfrm>
              <a:prstGeom prst="rect">
                <a:avLst/>
              </a:prstGeom>
              <a:blipFill>
                <a:blip r:embed="rId3"/>
                <a:stretch>
                  <a:fillRect l="-3030" t="-23333" r="-433" b="-50000"/>
                </a:stretch>
              </a:blipFill>
            </p:spPr>
            <p:txBody>
              <a:bodyPr/>
              <a:lstStyle/>
              <a:p>
                <a:r>
                  <a:rPr lang="en-IT">
                    <a:noFill/>
                  </a:rPr>
                  <a:t> </a:t>
                </a:r>
              </a:p>
            </p:txBody>
          </p:sp>
        </mc:Fallback>
      </mc:AlternateContent>
      <mc:AlternateContent xmlns:mc="http://schemas.openxmlformats.org/markup-compatibility/2006" xmlns:a14="http://schemas.microsoft.com/office/drawing/2010/main">
        <mc:Choice Requires="a14">
          <p:sp>
            <p:nvSpPr>
              <p:cNvPr id="9" name="Rectangle 8"/>
              <p:cNvSpPr/>
              <p:nvPr/>
            </p:nvSpPr>
            <p:spPr>
              <a:xfrm>
                <a:off x="3183210" y="1807255"/>
                <a:ext cx="3808606" cy="662682"/>
              </a:xfrm>
              <a:prstGeom prst="rect">
                <a:avLst/>
              </a:prstGeom>
            </p:spPr>
            <p:txBody>
              <a:bodyPr wrap="square">
                <a:spAutoFit/>
              </a:bodyPr>
              <a:lstStyle/>
              <a:p>
                <a14:m>
                  <m:oMath xmlns:m="http://schemas.openxmlformats.org/officeDocument/2006/math">
                    <m:f>
                      <m:fPr>
                        <m:ctrlPr>
                          <a:rPr lang="mr-IN" i="1">
                            <a:latin typeface="Cambria Math" panose="02040503050406030204" pitchFamily="18" charset="0"/>
                          </a:rPr>
                        </m:ctrlPr>
                      </m:fPr>
                      <m:num>
                        <m:r>
                          <a:rPr lang="it-IT" b="0" i="1">
                            <a:latin typeface="Cambria Math" charset="0"/>
                          </a:rPr>
                          <m:t>𝑑</m:t>
                        </m:r>
                        <m:sSub>
                          <m:sSubPr>
                            <m:ctrlPr>
                              <a:rPr lang="en-US" b="0" i="1">
                                <a:latin typeface="Cambria Math" panose="02040503050406030204" pitchFamily="18" charset="0"/>
                                <a:ea typeface="Cambria Math" charset="0"/>
                                <a:cs typeface="Cambria Math" charset="0"/>
                              </a:rPr>
                            </m:ctrlPr>
                          </m:sSubPr>
                          <m:e>
                            <m:r>
                              <a:rPr lang="it-IT" i="1">
                                <a:latin typeface="Cambria Math" charset="0"/>
                                <a:ea typeface="Cambria Math" charset="0"/>
                                <a:cs typeface="Cambria Math" charset="0"/>
                              </a:rPr>
                              <m:t>𝛾</m:t>
                            </m:r>
                          </m:e>
                          <m:sub>
                            <m:r>
                              <a:rPr lang="it-IT" b="0" i="1">
                                <a:latin typeface="Cambria Math" charset="0"/>
                                <a:ea typeface="Cambria Math" charset="0"/>
                                <a:cs typeface="Cambria Math" charset="0"/>
                              </a:rPr>
                              <m:t>−</m:t>
                            </m:r>
                          </m:sub>
                        </m:sSub>
                      </m:num>
                      <m:den>
                        <m:r>
                          <a:rPr lang="it-IT" b="0" i="1">
                            <a:latin typeface="Cambria Math" charset="0"/>
                          </a:rPr>
                          <m:t>𝑑𝑡</m:t>
                        </m:r>
                      </m:den>
                    </m:f>
                  </m:oMath>
                </a14:m>
                <a:r>
                  <a:rPr lang="it-IT"/>
                  <a:t> = </a:t>
                </a:r>
                <a14:m>
                  <m:oMath xmlns:m="http://schemas.openxmlformats.org/officeDocument/2006/math">
                    <m:f>
                      <m:fPr>
                        <m:ctrlPr>
                          <a:rPr lang="mr-IN" i="1">
                            <a:latin typeface="Cambria Math" panose="02040503050406030204" pitchFamily="18" charset="0"/>
                          </a:rPr>
                        </m:ctrlPr>
                      </m:fPr>
                      <m:num>
                        <m:r>
                          <a:rPr lang="it-IT" i="1">
                            <a:latin typeface="Cambria Math" charset="0"/>
                          </a:rPr>
                          <m:t>𝑒</m:t>
                        </m:r>
                        <m:sSub>
                          <m:sSubPr>
                            <m:ctrlPr>
                              <a:rPr lang="en-US" i="1">
                                <a:latin typeface="Cambria Math" panose="02040503050406030204" pitchFamily="18" charset="0"/>
                              </a:rPr>
                            </m:ctrlPr>
                          </m:sSubPr>
                          <m:e>
                            <m:r>
                              <a:rPr lang="it-IT" i="1">
                                <a:latin typeface="Cambria Math" charset="0"/>
                              </a:rPr>
                              <m:t>𝐸</m:t>
                            </m:r>
                          </m:e>
                          <m:sub>
                            <m:r>
                              <a:rPr lang="it-IT" b="0" i="1">
                                <a:latin typeface="Cambria Math" charset="0"/>
                              </a:rPr>
                              <m:t>0</m:t>
                            </m:r>
                          </m:sub>
                        </m:sSub>
                      </m:num>
                      <m:den>
                        <m:sSub>
                          <m:sSubPr>
                            <m:ctrlPr>
                              <a:rPr lang="en-US" i="1">
                                <a:latin typeface="Cambria Math" panose="02040503050406030204" pitchFamily="18" charset="0"/>
                              </a:rPr>
                            </m:ctrlPr>
                          </m:sSubPr>
                          <m:e>
                            <m:r>
                              <a:rPr lang="it-IT" i="1">
                                <a:latin typeface="Cambria Math" charset="0"/>
                              </a:rPr>
                              <m:t>𝑚</m:t>
                            </m:r>
                          </m:e>
                          <m:sub>
                            <m:r>
                              <a:rPr lang="it-IT" i="1">
                                <a:latin typeface="Cambria Math" charset="0"/>
                              </a:rPr>
                              <m:t>0</m:t>
                            </m:r>
                          </m:sub>
                        </m:sSub>
                        <m:r>
                          <a:rPr lang="it-IT" i="1">
                            <a:latin typeface="Cambria Math" charset="0"/>
                          </a:rPr>
                          <m:t>𝑐</m:t>
                        </m:r>
                      </m:den>
                    </m:f>
                  </m:oMath>
                </a14:m>
                <a:r>
                  <a:rPr lang="en-US" i="1">
                    <a:ea typeface="Symbol" charset="2"/>
                    <a:cs typeface="Symbol" charset="2"/>
                  </a:rPr>
                  <a:t>sin(-</a:t>
                </a:r>
                <a:r>
                  <a:rPr lang="en-US" i="1">
                    <a:latin typeface="Symbol" charset="2"/>
                    <a:ea typeface="Symbol" charset="2"/>
                    <a:cs typeface="Symbol" charset="2"/>
                  </a:rPr>
                  <a:t>w</a:t>
                </a:r>
                <a:r>
                  <a:rPr lang="en-US" i="1">
                    <a:ea typeface="Symbol" charset="2"/>
                    <a:cs typeface="Symbol" charset="2"/>
                  </a:rPr>
                  <a:t>t)cos</a:t>
                </a:r>
                <a:r>
                  <a:rPr lang="en-US" i="1">
                    <a:latin typeface="Symbol" charset="2"/>
                    <a:ea typeface="Symbol" charset="2"/>
                    <a:cs typeface="Symbol" charset="2"/>
                  </a:rPr>
                  <a:t>(w</a:t>
                </a:r>
                <a:r>
                  <a:rPr lang="en-US" i="1">
                    <a:ea typeface="Symbol" charset="2"/>
                    <a:cs typeface="Symbol" charset="2"/>
                  </a:rPr>
                  <a:t>t-</a:t>
                </a:r>
                <a:r>
                  <a:rPr lang="en-US" i="1">
                    <a:latin typeface="Symbol" charset="2"/>
                    <a:ea typeface="Symbol" charset="2"/>
                    <a:cs typeface="Symbol" charset="2"/>
                  </a:rPr>
                  <a:t>f</a:t>
                </a:r>
                <a:r>
                  <a:rPr lang="en-US" i="1" baseline="-25000">
                    <a:latin typeface="Symbol" charset="2"/>
                    <a:ea typeface="Symbol" charset="2"/>
                    <a:cs typeface="Symbol" charset="2"/>
                  </a:rPr>
                  <a:t>-0</a:t>
                </a:r>
                <a:r>
                  <a:rPr lang="en-US" i="1">
                    <a:latin typeface="Symbol" charset="2"/>
                    <a:ea typeface="Symbol" charset="2"/>
                    <a:cs typeface="Symbol" charset="2"/>
                  </a:rPr>
                  <a:t>)</a:t>
                </a:r>
              </a:p>
            </p:txBody>
          </p:sp>
        </mc:Choice>
        <mc:Fallback xmlns="">
          <p:sp>
            <p:nvSpPr>
              <p:cNvPr id="9" name="Rectangle 8"/>
              <p:cNvSpPr>
                <a:spLocks noRot="1" noChangeAspect="1" noMove="1" noResize="1" noEditPoints="1" noAdjustHandles="1" noChangeArrowheads="1" noChangeShapeType="1" noTextEdit="1"/>
              </p:cNvSpPr>
              <p:nvPr/>
            </p:nvSpPr>
            <p:spPr>
              <a:xfrm>
                <a:off x="3183210" y="1807255"/>
                <a:ext cx="3808606" cy="662682"/>
              </a:xfrm>
              <a:prstGeom prst="rect">
                <a:avLst/>
              </a:prstGeom>
              <a:blipFill rotWithShape="0">
                <a:blip r:embed="rId4"/>
                <a:stretch>
                  <a:fillRect b="-183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Rectangle 6"/>
              <p:cNvSpPr/>
              <p:nvPr/>
            </p:nvSpPr>
            <p:spPr>
              <a:xfrm>
                <a:off x="4270685" y="1158356"/>
                <a:ext cx="1549783" cy="461665"/>
              </a:xfrm>
              <a:prstGeom prst="rect">
                <a:avLst/>
              </a:prstGeom>
            </p:spPr>
            <p:txBody>
              <a:bodyPr wrap="none">
                <a:spAutoFit/>
              </a:bodyPr>
              <a:lstStyle/>
              <a:p>
                <a:r>
                  <a:rPr lang="it-IT" i="1"/>
                  <a:t>k</a:t>
                </a:r>
                <a14:m>
                  <m:oMath xmlns:m="http://schemas.openxmlformats.org/officeDocument/2006/math">
                    <m:sSub>
                      <m:sSubPr>
                        <m:ctrlPr>
                          <a:rPr lang="en-US" i="1">
                            <a:latin typeface="Cambria Math" panose="02040503050406030204" pitchFamily="18" charset="0"/>
                          </a:rPr>
                        </m:ctrlPr>
                      </m:sSubPr>
                      <m:e>
                        <m:r>
                          <a:rPr lang="it-IT" b="0" i="1">
                            <a:latin typeface="Cambria Math" charset="0"/>
                          </a:rPr>
                          <m:t>𝑧</m:t>
                        </m:r>
                      </m:e>
                      <m:sub>
                        <m:r>
                          <a:rPr lang="it-IT" b="0" i="1">
                            <a:latin typeface="Cambria Math" charset="0"/>
                          </a:rPr>
                          <m:t>−</m:t>
                        </m:r>
                      </m:sub>
                    </m:sSub>
                    <m:r>
                      <a:rPr lang="it-IT" i="1">
                        <a:latin typeface="Cambria Math" charset="0"/>
                      </a:rPr>
                      <m:t> </m:t>
                    </m:r>
                    <m:r>
                      <a:rPr lang="mr-IN" i="1">
                        <a:latin typeface="Cambria Math" charset="0"/>
                      </a:rPr>
                      <m:t>=</m:t>
                    </m:r>
                    <m:r>
                      <m:rPr>
                        <m:nor/>
                      </m:rPr>
                      <a:rPr lang="it-IT" b="0" i="1">
                        <a:latin typeface="Cambria Math" charset="0"/>
                      </a:rPr>
                      <m:t>−</m:t>
                    </m:r>
                    <m:r>
                      <m:rPr>
                        <m:nor/>
                      </m:rPr>
                      <a:rPr lang="en-US" i="1">
                        <a:latin typeface="Symbol" charset="2"/>
                        <a:ea typeface="Symbol" charset="2"/>
                        <a:cs typeface="Symbol" charset="2"/>
                      </a:rPr>
                      <m:t>w</m:t>
                    </m:r>
                    <m:r>
                      <a:rPr lang="it-IT" i="1">
                        <a:latin typeface="Cambria Math" charset="0"/>
                      </a:rPr>
                      <m:t>𝑡</m:t>
                    </m:r>
                  </m:oMath>
                </a14:m>
                <a:endParaRPr lang="en-US"/>
              </a:p>
            </p:txBody>
          </p:sp>
        </mc:Choice>
        <mc:Fallback xmlns="">
          <p:sp>
            <p:nvSpPr>
              <p:cNvPr id="7" name="Rectangle 6"/>
              <p:cNvSpPr>
                <a:spLocks noRot="1" noChangeAspect="1" noMove="1" noResize="1" noEditPoints="1" noAdjustHandles="1" noChangeArrowheads="1" noChangeShapeType="1" noTextEdit="1"/>
              </p:cNvSpPr>
              <p:nvPr/>
            </p:nvSpPr>
            <p:spPr>
              <a:xfrm>
                <a:off x="4270685" y="1158356"/>
                <a:ext cx="1549783" cy="461665"/>
              </a:xfrm>
              <a:prstGeom prst="rect">
                <a:avLst/>
              </a:prstGeom>
              <a:blipFill rotWithShape="0">
                <a:blip r:embed="rId5"/>
                <a:stretch>
                  <a:fillRect l="-6299" t="-102632" b="-13026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Rectangle 10"/>
              <p:cNvSpPr/>
              <p:nvPr/>
            </p:nvSpPr>
            <p:spPr>
              <a:xfrm>
                <a:off x="107504" y="2708920"/>
                <a:ext cx="8928992" cy="768544"/>
              </a:xfrm>
              <a:prstGeom prst="rect">
                <a:avLst/>
              </a:prstGeom>
            </p:spPr>
            <p:txBody>
              <a:bodyPr wrap="square">
                <a:spAutoFit/>
              </a:bodyPr>
              <a:lstStyle/>
              <a:p>
                <a14:m>
                  <m:oMath xmlns:m="http://schemas.openxmlformats.org/officeDocument/2006/math">
                    <m:sSub>
                      <m:sSubPr>
                        <m:ctrlPr>
                          <a:rPr lang="en-US" i="1">
                            <a:latin typeface="Cambria Math" panose="02040503050406030204" pitchFamily="18" charset="0"/>
                            <a:ea typeface="Cambria Math" charset="0"/>
                            <a:cs typeface="Cambria Math" charset="0"/>
                          </a:rPr>
                        </m:ctrlPr>
                      </m:sSubPr>
                      <m:e>
                        <m:r>
                          <a:rPr lang="it-IT" i="1">
                            <a:latin typeface="Cambria Math" charset="0"/>
                            <a:ea typeface="Cambria Math" charset="0"/>
                            <a:cs typeface="Cambria Math" charset="0"/>
                          </a:rPr>
                          <m:t>𝛾</m:t>
                        </m:r>
                      </m:e>
                      <m:sub>
                        <m:r>
                          <a:rPr lang="it-IT" i="1">
                            <a:latin typeface="Cambria Math" charset="0"/>
                            <a:ea typeface="Cambria Math" charset="0"/>
                            <a:cs typeface="Cambria Math" charset="0"/>
                          </a:rPr>
                          <m:t>−</m:t>
                        </m:r>
                      </m:sub>
                    </m:sSub>
                  </m:oMath>
                </a14:m>
                <a:r>
                  <a:rPr lang="it-IT"/>
                  <a:t>= </a:t>
                </a:r>
                <a14:m>
                  <m:oMath xmlns:m="http://schemas.openxmlformats.org/officeDocument/2006/math">
                    <m:sSub>
                      <m:sSubPr>
                        <m:ctrlPr>
                          <a:rPr lang="en-US" i="1">
                            <a:latin typeface="Cambria Math" panose="02040503050406030204" pitchFamily="18" charset="0"/>
                          </a:rPr>
                        </m:ctrlPr>
                      </m:sSubPr>
                      <m:e>
                        <m:r>
                          <a:rPr lang="it-IT" i="1">
                            <a:latin typeface="Cambria Math" charset="0"/>
                            <a:ea typeface="Cambria Math" charset="0"/>
                            <a:cs typeface="Cambria Math" charset="0"/>
                          </a:rPr>
                          <m:t>𝛾</m:t>
                        </m:r>
                      </m:e>
                      <m:sub>
                        <m:r>
                          <a:rPr lang="it-IT" b="0" i="1">
                            <a:latin typeface="Cambria Math" charset="0"/>
                            <a:ea typeface="Cambria Math" charset="0"/>
                            <a:cs typeface="Cambria Math" charset="0"/>
                          </a:rPr>
                          <m:t>−</m:t>
                        </m:r>
                        <m:r>
                          <a:rPr lang="it-IT" b="0" i="1">
                            <a:latin typeface="Cambria Math" charset="0"/>
                          </a:rPr>
                          <m:t>0</m:t>
                        </m:r>
                      </m:sub>
                    </m:sSub>
                    <m:r>
                      <a:rPr lang="it-IT" b="0" i="1">
                        <a:latin typeface="Cambria Math" charset="0"/>
                      </a:rPr>
                      <m:t>+</m:t>
                    </m:r>
                  </m:oMath>
                </a14:m>
                <a:r>
                  <a:rPr lang="it-IT"/>
                  <a:t> </a:t>
                </a:r>
                <a14:m>
                  <m:oMath xmlns:m="http://schemas.openxmlformats.org/officeDocument/2006/math">
                    <m:f>
                      <m:fPr>
                        <m:ctrlPr>
                          <a:rPr lang="mr-IN" i="1">
                            <a:latin typeface="Cambria Math" panose="02040503050406030204" pitchFamily="18" charset="0"/>
                          </a:rPr>
                        </m:ctrlPr>
                      </m:fPr>
                      <m:num>
                        <m:r>
                          <a:rPr lang="it-IT" i="1">
                            <a:latin typeface="Cambria Math" charset="0"/>
                          </a:rPr>
                          <m:t>𝑒</m:t>
                        </m:r>
                        <m:sSub>
                          <m:sSubPr>
                            <m:ctrlPr>
                              <a:rPr lang="en-US" i="1">
                                <a:latin typeface="Cambria Math" panose="02040503050406030204" pitchFamily="18" charset="0"/>
                              </a:rPr>
                            </m:ctrlPr>
                          </m:sSubPr>
                          <m:e>
                            <m:r>
                              <a:rPr lang="it-IT" i="1">
                                <a:latin typeface="Cambria Math" charset="0"/>
                              </a:rPr>
                              <m:t>𝐸</m:t>
                            </m:r>
                          </m:e>
                          <m:sub>
                            <m:r>
                              <a:rPr lang="it-IT" b="0" i="1">
                                <a:latin typeface="Cambria Math" charset="0"/>
                              </a:rPr>
                              <m:t>0</m:t>
                            </m:r>
                          </m:sub>
                        </m:sSub>
                      </m:num>
                      <m:den>
                        <m:sSub>
                          <m:sSubPr>
                            <m:ctrlPr>
                              <a:rPr lang="en-US" i="1">
                                <a:latin typeface="Cambria Math" panose="02040503050406030204" pitchFamily="18" charset="0"/>
                              </a:rPr>
                            </m:ctrlPr>
                          </m:sSubPr>
                          <m:e>
                            <m:r>
                              <a:rPr lang="it-IT" i="1">
                                <a:latin typeface="Cambria Math" charset="0"/>
                              </a:rPr>
                              <m:t>𝑚</m:t>
                            </m:r>
                          </m:e>
                          <m:sub>
                            <m:r>
                              <a:rPr lang="it-IT" i="1">
                                <a:latin typeface="Cambria Math" charset="0"/>
                              </a:rPr>
                              <m:t>0</m:t>
                            </m:r>
                          </m:sub>
                        </m:sSub>
                        <m:r>
                          <a:rPr lang="it-IT" i="1">
                            <a:latin typeface="Cambria Math" charset="0"/>
                          </a:rPr>
                          <m:t>𝑐</m:t>
                        </m:r>
                      </m:den>
                    </m:f>
                    <m:nary>
                      <m:naryPr>
                        <m:ctrlPr>
                          <a:rPr lang="is-IS" i="1">
                            <a:latin typeface="Cambria Math" panose="02040503050406030204" pitchFamily="18" charset="0"/>
                          </a:rPr>
                        </m:ctrlPr>
                      </m:naryPr>
                      <m:sub>
                        <m:r>
                          <m:rPr>
                            <m:brk m:alnAt="23"/>
                          </m:rPr>
                          <a:rPr lang="it-IT" b="0" i="1">
                            <a:latin typeface="Cambria Math" charset="0"/>
                          </a:rPr>
                          <m:t>0</m:t>
                        </m:r>
                      </m:sub>
                      <m:sup>
                        <m:r>
                          <a:rPr lang="it-IT" b="0" i="1">
                            <a:latin typeface="Cambria Math" charset="0"/>
                          </a:rPr>
                          <m:t>𝑛𝑇</m:t>
                        </m:r>
                        <m:r>
                          <a:rPr lang="it-IT" b="0" i="1">
                            <a:latin typeface="Cambria Math" charset="0"/>
                          </a:rPr>
                          <m:t>=</m:t>
                        </m:r>
                        <m:f>
                          <m:fPr>
                            <m:ctrlPr>
                              <a:rPr lang="mr-IN" b="0" i="1">
                                <a:latin typeface="Cambria Math" panose="02040503050406030204" pitchFamily="18" charset="0"/>
                              </a:rPr>
                            </m:ctrlPr>
                          </m:fPr>
                          <m:num>
                            <m:r>
                              <a:rPr lang="it-IT" b="0" i="1">
                                <a:latin typeface="Cambria Math" charset="0"/>
                              </a:rPr>
                              <m:t>2</m:t>
                            </m:r>
                            <m:r>
                              <a:rPr lang="it-IT" b="0" i="1">
                                <a:latin typeface="Cambria Math" charset="0"/>
                                <a:ea typeface="Cambria Math" charset="0"/>
                                <a:cs typeface="Cambria Math" charset="0"/>
                              </a:rPr>
                              <m:t>𝜋</m:t>
                            </m:r>
                            <m:r>
                              <a:rPr lang="it-IT" b="0" i="1">
                                <a:latin typeface="Cambria Math" charset="0"/>
                                <a:ea typeface="Cambria Math" charset="0"/>
                                <a:cs typeface="Cambria Math" charset="0"/>
                              </a:rPr>
                              <m:t>𝑛</m:t>
                            </m:r>
                          </m:num>
                          <m:den>
                            <m:r>
                              <a:rPr lang="mr-IN" b="0" i="1">
                                <a:latin typeface="Cambria Math" charset="0"/>
                                <a:ea typeface="Cambria Math" charset="0"/>
                                <a:cs typeface="Cambria Math" charset="0"/>
                              </a:rPr>
                              <m:t>𝜔</m:t>
                            </m:r>
                          </m:den>
                        </m:f>
                      </m:sup>
                      <m:e>
                        <m:r>
                          <m:rPr>
                            <m:nor/>
                          </m:rPr>
                          <a:rPr lang="en-US" i="1">
                            <a:ea typeface="Symbol" charset="2"/>
                            <a:cs typeface="Symbol" charset="2"/>
                          </a:rPr>
                          <m:t>sin</m:t>
                        </m:r>
                        <m:r>
                          <m:rPr>
                            <m:nor/>
                          </m:rPr>
                          <a:rPr lang="en-US" i="1">
                            <a:ea typeface="Symbol" charset="2"/>
                            <a:cs typeface="Symbol" charset="2"/>
                          </a:rPr>
                          <m:t>(</m:t>
                        </m:r>
                        <m:r>
                          <m:rPr>
                            <m:nor/>
                          </m:rPr>
                          <a:rPr lang="it-IT" b="0" i="1">
                            <a:ea typeface="Symbol" charset="2"/>
                            <a:cs typeface="Symbol" charset="2"/>
                          </a:rPr>
                          <m:t>−</m:t>
                        </m:r>
                        <m:r>
                          <m:rPr>
                            <m:nor/>
                          </m:rPr>
                          <a:rPr lang="en-US" i="1">
                            <a:latin typeface="Symbol" charset="2"/>
                            <a:ea typeface="Symbol" charset="2"/>
                            <a:cs typeface="Symbol" charset="2"/>
                          </a:rPr>
                          <m:t>w</m:t>
                        </m:r>
                        <m:r>
                          <m:rPr>
                            <m:nor/>
                          </m:rPr>
                          <a:rPr lang="en-US" i="1">
                            <a:ea typeface="Symbol" charset="2"/>
                            <a:cs typeface="Symbol" charset="2"/>
                          </a:rPr>
                          <m:t>t</m:t>
                        </m:r>
                        <m:r>
                          <m:rPr>
                            <m:nor/>
                          </m:rPr>
                          <a:rPr lang="en-US" i="1">
                            <a:ea typeface="Symbol" charset="2"/>
                            <a:cs typeface="Symbol" charset="2"/>
                          </a:rPr>
                          <m:t>)</m:t>
                        </m:r>
                        <m:r>
                          <m:rPr>
                            <m:nor/>
                          </m:rPr>
                          <a:rPr lang="en-US" i="1">
                            <a:ea typeface="Symbol" charset="2"/>
                            <a:cs typeface="Symbol" charset="2"/>
                          </a:rPr>
                          <m:t>cos</m:t>
                        </m:r>
                        <m:r>
                          <m:rPr>
                            <m:nor/>
                          </m:rPr>
                          <a:rPr lang="en-US" i="1">
                            <a:latin typeface="Symbol" charset="2"/>
                            <a:ea typeface="Symbol" charset="2"/>
                            <a:cs typeface="Symbol" charset="2"/>
                          </a:rPr>
                          <m:t>(</m:t>
                        </m:r>
                        <m:r>
                          <m:rPr>
                            <m:nor/>
                          </m:rPr>
                          <a:rPr lang="en-US" i="1">
                            <a:latin typeface="Symbol" charset="2"/>
                            <a:ea typeface="Symbol" charset="2"/>
                            <a:cs typeface="Symbol" charset="2"/>
                          </a:rPr>
                          <m:t>w</m:t>
                        </m:r>
                        <m:r>
                          <m:rPr>
                            <m:nor/>
                          </m:rPr>
                          <a:rPr lang="en-US" i="1">
                            <a:ea typeface="Symbol" charset="2"/>
                            <a:cs typeface="Symbol" charset="2"/>
                          </a:rPr>
                          <m:t>t</m:t>
                        </m:r>
                        <m:r>
                          <m:rPr>
                            <m:nor/>
                          </m:rPr>
                          <a:rPr lang="en-US" i="1">
                            <a:ea typeface="Symbol" charset="2"/>
                            <a:cs typeface="Symbol" charset="2"/>
                          </a:rPr>
                          <m:t>−</m:t>
                        </m:r>
                        <m:r>
                          <m:rPr>
                            <m:nor/>
                          </m:rPr>
                          <a:rPr lang="en-US" i="1">
                            <a:latin typeface="Symbol" charset="2"/>
                            <a:ea typeface="Symbol" charset="2"/>
                            <a:cs typeface="Symbol" charset="2"/>
                          </a:rPr>
                          <m:t>f</m:t>
                        </m:r>
                        <m:r>
                          <m:rPr>
                            <m:nor/>
                          </m:rPr>
                          <a:rPr lang="it-IT" b="0" i="1" baseline="-25000">
                            <a:latin typeface="Symbol" charset="2"/>
                            <a:ea typeface="Symbol" charset="2"/>
                            <a:cs typeface="Symbol" charset="2"/>
                          </a:rPr>
                          <m:t>−</m:t>
                        </m:r>
                        <m:r>
                          <m:rPr>
                            <m:nor/>
                          </m:rPr>
                          <a:rPr lang="en-US" i="1" baseline="-25000">
                            <a:latin typeface="Symbol" charset="2"/>
                            <a:ea typeface="Symbol" charset="2"/>
                            <a:cs typeface="Symbol" charset="2"/>
                          </a:rPr>
                          <m:t>0</m:t>
                        </m:r>
                        <m:r>
                          <m:rPr>
                            <m:nor/>
                          </m:rPr>
                          <a:rPr lang="en-US" i="1">
                            <a:latin typeface="Symbol" charset="2"/>
                            <a:ea typeface="Symbol" charset="2"/>
                            <a:cs typeface="Symbol" charset="2"/>
                          </a:rPr>
                          <m:t>)</m:t>
                        </m:r>
                      </m:e>
                    </m:nary>
                  </m:oMath>
                </a14:m>
                <a:r>
                  <a:rPr lang="en-US" i="1">
                    <a:latin typeface="Symbol" charset="2"/>
                    <a:ea typeface="Symbol" charset="2"/>
                    <a:cs typeface="Symbol" charset="2"/>
                  </a:rPr>
                  <a:t>  =  </a:t>
                </a:r>
                <a14:m>
                  <m:oMath xmlns:m="http://schemas.openxmlformats.org/officeDocument/2006/math">
                    <m:sSub>
                      <m:sSubPr>
                        <m:ctrlPr>
                          <a:rPr lang="en-US" i="1">
                            <a:latin typeface="Cambria Math" panose="02040503050406030204" pitchFamily="18" charset="0"/>
                          </a:rPr>
                        </m:ctrlPr>
                      </m:sSubPr>
                      <m:e>
                        <m:r>
                          <a:rPr lang="it-IT" i="1">
                            <a:latin typeface="Cambria Math" charset="0"/>
                            <a:ea typeface="Cambria Math" charset="0"/>
                            <a:cs typeface="Cambria Math" charset="0"/>
                          </a:rPr>
                          <m:t>𝛾</m:t>
                        </m:r>
                      </m:e>
                      <m:sub>
                        <m:r>
                          <a:rPr lang="it-IT" b="0" i="1">
                            <a:latin typeface="Cambria Math" charset="0"/>
                            <a:ea typeface="Cambria Math" charset="0"/>
                            <a:cs typeface="Cambria Math" charset="0"/>
                          </a:rPr>
                          <m:t>−</m:t>
                        </m:r>
                        <m:r>
                          <a:rPr lang="it-IT" i="1">
                            <a:latin typeface="Cambria Math" charset="0"/>
                          </a:rPr>
                          <m:t>0</m:t>
                        </m:r>
                      </m:sub>
                    </m:sSub>
                    <m:r>
                      <a:rPr lang="it-IT" b="0" i="1">
                        <a:latin typeface="Cambria Math" charset="0"/>
                      </a:rPr>
                      <m:t>−</m:t>
                    </m:r>
                  </m:oMath>
                </a14:m>
                <a:r>
                  <a:rPr lang="it-IT"/>
                  <a:t> </a:t>
                </a:r>
                <a14:m>
                  <m:oMath xmlns:m="http://schemas.openxmlformats.org/officeDocument/2006/math">
                    <m:f>
                      <m:fPr>
                        <m:ctrlPr>
                          <a:rPr lang="mr-IN" i="1">
                            <a:latin typeface="Cambria Math" panose="02040503050406030204" pitchFamily="18" charset="0"/>
                          </a:rPr>
                        </m:ctrlPr>
                      </m:fPr>
                      <m:num>
                        <m:r>
                          <a:rPr lang="it-IT" i="1">
                            <a:latin typeface="Cambria Math" charset="0"/>
                          </a:rPr>
                          <m:t>𝑒</m:t>
                        </m:r>
                        <m:sSub>
                          <m:sSubPr>
                            <m:ctrlPr>
                              <a:rPr lang="en-US" i="1">
                                <a:latin typeface="Cambria Math" panose="02040503050406030204" pitchFamily="18" charset="0"/>
                              </a:rPr>
                            </m:ctrlPr>
                          </m:sSubPr>
                          <m:e>
                            <m:r>
                              <a:rPr lang="it-IT" i="1">
                                <a:latin typeface="Cambria Math" charset="0"/>
                              </a:rPr>
                              <m:t>𝐸</m:t>
                            </m:r>
                          </m:e>
                          <m:sub>
                            <m:r>
                              <a:rPr lang="it-IT" i="1">
                                <a:latin typeface="Cambria Math" charset="0"/>
                              </a:rPr>
                              <m:t>0</m:t>
                            </m:r>
                          </m:sub>
                        </m:sSub>
                      </m:num>
                      <m:den>
                        <m:sSub>
                          <m:sSubPr>
                            <m:ctrlPr>
                              <a:rPr lang="en-US" i="1">
                                <a:latin typeface="Cambria Math" panose="02040503050406030204" pitchFamily="18" charset="0"/>
                              </a:rPr>
                            </m:ctrlPr>
                          </m:sSubPr>
                          <m:e>
                            <m:r>
                              <a:rPr lang="it-IT" i="1">
                                <a:latin typeface="Cambria Math" charset="0"/>
                              </a:rPr>
                              <m:t>𝑚</m:t>
                            </m:r>
                          </m:e>
                          <m:sub>
                            <m:r>
                              <a:rPr lang="it-IT" i="1">
                                <a:latin typeface="Cambria Math" charset="0"/>
                              </a:rPr>
                              <m:t>0</m:t>
                            </m:r>
                          </m:sub>
                        </m:sSub>
                        <m:sSup>
                          <m:sSupPr>
                            <m:ctrlPr>
                              <a:rPr lang="it-IT" i="1">
                                <a:latin typeface="Cambria Math" panose="02040503050406030204" pitchFamily="18" charset="0"/>
                              </a:rPr>
                            </m:ctrlPr>
                          </m:sSupPr>
                          <m:e>
                            <m:r>
                              <a:rPr lang="it-IT" b="0" i="1">
                                <a:latin typeface="Cambria Math" charset="0"/>
                              </a:rPr>
                              <m:t>𝑐</m:t>
                            </m:r>
                          </m:e>
                          <m:sup>
                            <m:r>
                              <a:rPr lang="it-IT" b="0" i="1">
                                <a:latin typeface="Cambria Math" charset="0"/>
                              </a:rPr>
                              <m:t>2</m:t>
                            </m:r>
                          </m:sup>
                        </m:sSup>
                      </m:den>
                    </m:f>
                    <m:f>
                      <m:fPr>
                        <m:ctrlPr>
                          <a:rPr lang="mr-IN" i="1">
                            <a:latin typeface="Cambria Math" panose="02040503050406030204" pitchFamily="18" charset="0"/>
                          </a:rPr>
                        </m:ctrlPr>
                      </m:fPr>
                      <m:num>
                        <m:r>
                          <a:rPr lang="it-IT" b="0" i="1">
                            <a:latin typeface="Cambria Math" charset="0"/>
                          </a:rPr>
                          <m:t>𝑛</m:t>
                        </m:r>
                        <m:r>
                          <a:rPr lang="mr-IN" i="1">
                            <a:latin typeface="Cambria Math" charset="0"/>
                            <a:ea typeface="Cambria Math" charset="0"/>
                            <a:cs typeface="Cambria Math" charset="0"/>
                          </a:rPr>
                          <m:t>𝜆</m:t>
                        </m:r>
                      </m:num>
                      <m:den>
                        <m:r>
                          <a:rPr lang="it-IT" b="0" i="1">
                            <a:latin typeface="Cambria Math" charset="0"/>
                          </a:rPr>
                          <m:t>2</m:t>
                        </m:r>
                      </m:den>
                    </m:f>
                    <m:r>
                      <a:rPr lang="it-IT" b="0" i="1">
                        <a:latin typeface="Cambria Math" charset="0"/>
                      </a:rPr>
                      <m:t>𝑠𝑖𝑛</m:t>
                    </m:r>
                    <m:sSub>
                      <m:sSubPr>
                        <m:ctrlPr>
                          <a:rPr lang="en-US" b="0" i="1">
                            <a:latin typeface="Cambria Math" panose="02040503050406030204" pitchFamily="18" charset="0"/>
                          </a:rPr>
                        </m:ctrlPr>
                      </m:sSubPr>
                      <m:e>
                        <m:r>
                          <a:rPr lang="en-US" b="0" i="1">
                            <a:latin typeface="Cambria Math" charset="0"/>
                            <a:ea typeface="Cambria Math" charset="0"/>
                            <a:cs typeface="Cambria Math" charset="0"/>
                          </a:rPr>
                          <m:t>𝜙</m:t>
                        </m:r>
                      </m:e>
                      <m:sub>
                        <m:r>
                          <a:rPr lang="it-IT" b="0" i="1">
                            <a:latin typeface="Cambria Math" charset="0"/>
                            <a:ea typeface="Cambria Math" charset="0"/>
                            <a:cs typeface="Cambria Math" charset="0"/>
                          </a:rPr>
                          <m:t>−</m:t>
                        </m:r>
                        <m:r>
                          <a:rPr lang="it-IT" b="0" i="1">
                            <a:latin typeface="Cambria Math" charset="0"/>
                          </a:rPr>
                          <m:t>0</m:t>
                        </m:r>
                      </m:sub>
                    </m:sSub>
                  </m:oMath>
                </a14:m>
                <a:endParaRPr lang="en-US" i="1">
                  <a:latin typeface="Symbol" charset="2"/>
                  <a:ea typeface="Symbol" charset="2"/>
                  <a:cs typeface="Symbol" charset="2"/>
                </a:endParaRPr>
              </a:p>
            </p:txBody>
          </p:sp>
        </mc:Choice>
        <mc:Fallback xmlns="">
          <p:sp>
            <p:nvSpPr>
              <p:cNvPr id="11" name="Rectangle 10"/>
              <p:cNvSpPr>
                <a:spLocks noRot="1" noChangeAspect="1" noMove="1" noResize="1" noEditPoints="1" noAdjustHandles="1" noChangeArrowheads="1" noChangeShapeType="1" noTextEdit="1"/>
              </p:cNvSpPr>
              <p:nvPr/>
            </p:nvSpPr>
            <p:spPr>
              <a:xfrm>
                <a:off x="107504" y="2708920"/>
                <a:ext cx="8928992" cy="768544"/>
              </a:xfrm>
              <a:prstGeom prst="rect">
                <a:avLst/>
              </a:prstGeom>
              <a:blipFill rotWithShape="0">
                <a:blip r:embed="rId6"/>
                <a:stretch>
                  <a:fillRect b="-1587"/>
                </a:stretch>
              </a:blipFill>
            </p:spPr>
            <p:txBody>
              <a:bodyPr/>
              <a:lstStyle/>
              <a:p>
                <a:r>
                  <a:rPr lang="en-US">
                    <a:noFill/>
                  </a:rPr>
                  <a:t> </a:t>
                </a:r>
              </a:p>
            </p:txBody>
          </p:sp>
        </mc:Fallback>
      </mc:AlternateContent>
      <p:grpSp>
        <p:nvGrpSpPr>
          <p:cNvPr id="2" name="Group 1"/>
          <p:cNvGrpSpPr/>
          <p:nvPr/>
        </p:nvGrpSpPr>
        <p:grpSpPr>
          <a:xfrm>
            <a:off x="2427562" y="3717032"/>
            <a:ext cx="4564254" cy="1861488"/>
            <a:chOff x="2427562" y="3717032"/>
            <a:chExt cx="4564254" cy="1861488"/>
          </a:xfrm>
        </p:grpSpPr>
        <mc:AlternateContent xmlns:mc="http://schemas.openxmlformats.org/markup-compatibility/2006" xmlns:a14="http://schemas.microsoft.com/office/drawing/2010/main">
          <mc:Choice Requires="a14">
            <p:sp>
              <p:nvSpPr>
                <p:cNvPr id="13" name="Rectangle 12"/>
                <p:cNvSpPr/>
                <p:nvPr/>
              </p:nvSpPr>
              <p:spPr>
                <a:xfrm>
                  <a:off x="2427562" y="3717032"/>
                  <a:ext cx="4564254" cy="846514"/>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m:rPr>
                            <m:sty m:val="p"/>
                          </m:rPr>
                          <a:rPr lang="en-US" i="1">
                            <a:latin typeface="Cambria Math" charset="0"/>
                            <a:ea typeface="Symbol" charset="2"/>
                            <a:cs typeface="Symbol" charset="2"/>
                          </a:rPr>
                          <m:t>Δ</m:t>
                        </m:r>
                        <m:sSub>
                          <m:sSubPr>
                            <m:ctrlPr>
                              <a:rPr lang="en-US" i="1">
                                <a:latin typeface="Cambria Math" panose="02040503050406030204" pitchFamily="18" charset="0"/>
                                <a:ea typeface="Cambria Math" charset="0"/>
                                <a:cs typeface="Cambria Math" charset="0"/>
                              </a:rPr>
                            </m:ctrlPr>
                          </m:sSubPr>
                          <m:e>
                            <m:r>
                              <a:rPr lang="it-IT" i="1">
                                <a:latin typeface="Cambria Math" charset="0"/>
                                <a:ea typeface="Cambria Math" charset="0"/>
                                <a:cs typeface="Cambria Math" charset="0"/>
                              </a:rPr>
                              <m:t>𝛾</m:t>
                            </m:r>
                          </m:e>
                          <m:sub>
                            <m:r>
                              <a:rPr lang="it-IT" i="1">
                                <a:latin typeface="Cambria Math" charset="0"/>
                                <a:ea typeface="Cambria Math" charset="0"/>
                                <a:cs typeface="Cambria Math" charset="0"/>
                              </a:rPr>
                              <m:t>−</m:t>
                            </m:r>
                          </m:sub>
                        </m:sSub>
                        <m:r>
                          <a:rPr lang="it-IT" b="0" i="1">
                            <a:latin typeface="Cambria Math" charset="0"/>
                            <a:ea typeface="Cambria Math" charset="0"/>
                            <a:cs typeface="Cambria Math" charset="0"/>
                          </a:rPr>
                          <m:t>=−</m:t>
                        </m:r>
                        <m:f>
                          <m:fPr>
                            <m:ctrlPr>
                              <a:rPr lang="mr-IN" i="1">
                                <a:latin typeface="Cambria Math" panose="02040503050406030204" pitchFamily="18" charset="0"/>
                              </a:rPr>
                            </m:ctrlPr>
                          </m:fPr>
                          <m:num>
                            <m:r>
                              <a:rPr lang="it-IT" i="1">
                                <a:latin typeface="Cambria Math" charset="0"/>
                              </a:rPr>
                              <m:t>𝑒</m:t>
                            </m:r>
                            <m:sSub>
                              <m:sSubPr>
                                <m:ctrlPr>
                                  <a:rPr lang="en-US" i="1">
                                    <a:latin typeface="Cambria Math" panose="02040503050406030204" pitchFamily="18" charset="0"/>
                                  </a:rPr>
                                </m:ctrlPr>
                              </m:sSubPr>
                              <m:e>
                                <m:r>
                                  <a:rPr lang="it-IT" i="1">
                                    <a:latin typeface="Cambria Math" charset="0"/>
                                  </a:rPr>
                                  <m:t>𝐸</m:t>
                                </m:r>
                              </m:e>
                              <m:sub>
                                <m:r>
                                  <a:rPr lang="it-IT" i="1">
                                    <a:latin typeface="Cambria Math" charset="0"/>
                                  </a:rPr>
                                  <m:t>0</m:t>
                                </m:r>
                              </m:sub>
                            </m:sSub>
                          </m:num>
                          <m:den>
                            <m:sSub>
                              <m:sSubPr>
                                <m:ctrlPr>
                                  <a:rPr lang="en-US" i="1">
                                    <a:latin typeface="Cambria Math" panose="02040503050406030204" pitchFamily="18" charset="0"/>
                                  </a:rPr>
                                </m:ctrlPr>
                              </m:sSubPr>
                              <m:e>
                                <m:r>
                                  <a:rPr lang="it-IT" b="0" i="1">
                                    <a:latin typeface="Cambria Math" charset="0"/>
                                  </a:rPr>
                                  <m:t>2</m:t>
                                </m:r>
                                <m:r>
                                  <a:rPr lang="it-IT" i="1">
                                    <a:latin typeface="Cambria Math" charset="0"/>
                                  </a:rPr>
                                  <m:t>𝑚</m:t>
                                </m:r>
                              </m:e>
                              <m:sub>
                                <m:r>
                                  <a:rPr lang="it-IT" i="1">
                                    <a:latin typeface="Cambria Math" charset="0"/>
                                  </a:rPr>
                                  <m:t>0</m:t>
                                </m:r>
                              </m:sub>
                            </m:sSub>
                            <m:sSup>
                              <m:sSupPr>
                                <m:ctrlPr>
                                  <a:rPr lang="it-IT" i="1">
                                    <a:latin typeface="Cambria Math" panose="02040503050406030204" pitchFamily="18" charset="0"/>
                                  </a:rPr>
                                </m:ctrlPr>
                              </m:sSupPr>
                              <m:e>
                                <m:r>
                                  <a:rPr lang="it-IT" b="0" i="1">
                                    <a:latin typeface="Cambria Math" charset="0"/>
                                  </a:rPr>
                                  <m:t>𝑐</m:t>
                                </m:r>
                              </m:e>
                              <m:sup>
                                <m:r>
                                  <a:rPr lang="it-IT" b="0" i="1">
                                    <a:latin typeface="Cambria Math" charset="0"/>
                                  </a:rPr>
                                  <m:t>2</m:t>
                                </m:r>
                              </m:sup>
                            </m:sSup>
                          </m:den>
                        </m:f>
                        <m:sSub>
                          <m:sSubPr>
                            <m:ctrlPr>
                              <a:rPr lang="en-US" i="1">
                                <a:latin typeface="Cambria Math" panose="02040503050406030204" pitchFamily="18" charset="0"/>
                              </a:rPr>
                            </m:ctrlPr>
                          </m:sSubPr>
                          <m:e>
                            <m:r>
                              <a:rPr lang="it-IT" i="1">
                                <a:latin typeface="Cambria Math" charset="0"/>
                              </a:rPr>
                              <m:t>𝐿</m:t>
                            </m:r>
                          </m:e>
                          <m:sub>
                            <m:r>
                              <a:rPr lang="it-IT" i="1">
                                <a:latin typeface="Cambria Math" charset="0"/>
                              </a:rPr>
                              <m:t>𝑐𝑎𝑣</m:t>
                            </m:r>
                          </m:sub>
                        </m:sSub>
                        <m:r>
                          <a:rPr lang="it-IT" b="0" i="1">
                            <a:latin typeface="Cambria Math" charset="0"/>
                          </a:rPr>
                          <m:t>𝑠𝑖𝑛</m:t>
                        </m:r>
                        <m:sSub>
                          <m:sSubPr>
                            <m:ctrlPr>
                              <a:rPr lang="en-US" b="0" i="1">
                                <a:latin typeface="Cambria Math" panose="02040503050406030204" pitchFamily="18" charset="0"/>
                              </a:rPr>
                            </m:ctrlPr>
                          </m:sSubPr>
                          <m:e>
                            <m:r>
                              <a:rPr lang="en-US" b="0" i="1">
                                <a:latin typeface="Cambria Math" charset="0"/>
                                <a:ea typeface="Cambria Math" charset="0"/>
                                <a:cs typeface="Cambria Math" charset="0"/>
                              </a:rPr>
                              <m:t>𝜙</m:t>
                            </m:r>
                          </m:e>
                          <m:sub>
                            <m:r>
                              <a:rPr lang="it-IT" b="0" i="1">
                                <a:latin typeface="Cambria Math" charset="0"/>
                                <a:ea typeface="Cambria Math" charset="0"/>
                                <a:cs typeface="Cambria Math" charset="0"/>
                              </a:rPr>
                              <m:t>−</m:t>
                            </m:r>
                            <m:r>
                              <a:rPr lang="it-IT" b="0" i="1">
                                <a:latin typeface="Cambria Math" charset="0"/>
                              </a:rPr>
                              <m:t>0</m:t>
                            </m:r>
                          </m:sub>
                        </m:sSub>
                      </m:oMath>
                    </m:oMathPara>
                  </a14:m>
                  <a:endParaRPr lang="en-US" i="1">
                    <a:latin typeface="Symbol" charset="2"/>
                    <a:ea typeface="Symbol" charset="2"/>
                    <a:cs typeface="Symbol" charset="2"/>
                  </a:endParaRPr>
                </a:p>
              </p:txBody>
            </p:sp>
          </mc:Choice>
          <mc:Fallback xmlns="">
            <p:sp>
              <p:nvSpPr>
                <p:cNvPr id="13" name="Rectangle 12"/>
                <p:cNvSpPr>
                  <a:spLocks noRot="1" noChangeAspect="1" noMove="1" noResize="1" noEditPoints="1" noAdjustHandles="1" noChangeArrowheads="1" noChangeShapeType="1" noTextEdit="1"/>
                </p:cNvSpPr>
                <p:nvPr/>
              </p:nvSpPr>
              <p:spPr>
                <a:xfrm>
                  <a:off x="2427562" y="3717032"/>
                  <a:ext cx="4564254" cy="846514"/>
                </a:xfrm>
                <a:prstGeom prst="rect">
                  <a:avLst/>
                </a:prstGeom>
                <a:blipFill rotWithShape="0">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Rectangle 13"/>
                <p:cNvSpPr/>
                <p:nvPr/>
              </p:nvSpPr>
              <p:spPr>
                <a:xfrm>
                  <a:off x="2959720" y="4797152"/>
                  <a:ext cx="3499937" cy="781368"/>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m:rPr>
                            <m:sty m:val="p"/>
                          </m:rPr>
                          <a:rPr lang="en-US" i="1">
                            <a:latin typeface="Cambria Math" charset="0"/>
                            <a:ea typeface="Symbol" charset="2"/>
                            <a:cs typeface="Symbol" charset="2"/>
                          </a:rPr>
                          <m:t>Δ</m:t>
                        </m:r>
                        <m:sSub>
                          <m:sSubPr>
                            <m:ctrlPr>
                              <a:rPr lang="en-US" b="0" i="1">
                                <a:latin typeface="Cambria Math" panose="02040503050406030204" pitchFamily="18" charset="0"/>
                                <a:ea typeface="Cambria Math" charset="0"/>
                                <a:cs typeface="Cambria Math" charset="0"/>
                              </a:rPr>
                            </m:ctrlPr>
                          </m:sSubPr>
                          <m:e>
                            <m:r>
                              <a:rPr lang="it-IT" i="1">
                                <a:latin typeface="Cambria Math" charset="0"/>
                                <a:ea typeface="Cambria Math" charset="0"/>
                                <a:cs typeface="Cambria Math" charset="0"/>
                              </a:rPr>
                              <m:t>𝐸</m:t>
                            </m:r>
                          </m:e>
                          <m:sub>
                            <m:r>
                              <a:rPr lang="it-IT" b="0" i="1">
                                <a:latin typeface="Cambria Math" charset="0"/>
                                <a:ea typeface="Cambria Math" charset="0"/>
                                <a:cs typeface="Cambria Math" charset="0"/>
                              </a:rPr>
                              <m:t>−</m:t>
                            </m:r>
                          </m:sub>
                        </m:sSub>
                        <m:r>
                          <a:rPr lang="it-IT" b="0" i="1">
                            <a:latin typeface="Cambria Math" charset="0"/>
                            <a:ea typeface="Cambria Math" charset="0"/>
                            <a:cs typeface="Cambria Math" charset="0"/>
                          </a:rPr>
                          <m:t>=−</m:t>
                        </m:r>
                        <m:f>
                          <m:fPr>
                            <m:ctrlPr>
                              <a:rPr lang="mr-IN" i="1">
                                <a:latin typeface="Cambria Math" panose="02040503050406030204" pitchFamily="18" charset="0"/>
                              </a:rPr>
                            </m:ctrlPr>
                          </m:fPr>
                          <m:num>
                            <m:r>
                              <a:rPr lang="it-IT" i="1">
                                <a:latin typeface="Cambria Math" charset="0"/>
                              </a:rPr>
                              <m:t>𝑒</m:t>
                            </m:r>
                            <m:sSub>
                              <m:sSubPr>
                                <m:ctrlPr>
                                  <a:rPr lang="en-US" i="1">
                                    <a:latin typeface="Cambria Math" panose="02040503050406030204" pitchFamily="18" charset="0"/>
                                  </a:rPr>
                                </m:ctrlPr>
                              </m:sSubPr>
                              <m:e>
                                <m:r>
                                  <a:rPr lang="it-IT" i="1">
                                    <a:latin typeface="Cambria Math" charset="0"/>
                                  </a:rPr>
                                  <m:t>𝐸</m:t>
                                </m:r>
                              </m:e>
                              <m:sub>
                                <m:r>
                                  <a:rPr lang="it-IT" i="1">
                                    <a:latin typeface="Cambria Math" charset="0"/>
                                  </a:rPr>
                                  <m:t>0</m:t>
                                </m:r>
                              </m:sub>
                            </m:sSub>
                          </m:num>
                          <m:den>
                            <m:r>
                              <a:rPr lang="it-IT" b="0" i="1">
                                <a:latin typeface="Cambria Math" charset="0"/>
                              </a:rPr>
                              <m:t>2</m:t>
                            </m:r>
                          </m:den>
                        </m:f>
                        <m:sSub>
                          <m:sSubPr>
                            <m:ctrlPr>
                              <a:rPr lang="en-US" i="1">
                                <a:latin typeface="Cambria Math" panose="02040503050406030204" pitchFamily="18" charset="0"/>
                              </a:rPr>
                            </m:ctrlPr>
                          </m:sSubPr>
                          <m:e>
                            <m:r>
                              <a:rPr lang="it-IT" i="1">
                                <a:latin typeface="Cambria Math" charset="0"/>
                              </a:rPr>
                              <m:t>𝐿</m:t>
                            </m:r>
                          </m:e>
                          <m:sub>
                            <m:r>
                              <a:rPr lang="it-IT" i="1">
                                <a:latin typeface="Cambria Math" charset="0"/>
                              </a:rPr>
                              <m:t>𝑐𝑎𝑣</m:t>
                            </m:r>
                          </m:sub>
                        </m:sSub>
                        <m:r>
                          <a:rPr lang="it-IT" b="0" i="1">
                            <a:latin typeface="Cambria Math" charset="0"/>
                          </a:rPr>
                          <m:t>𝑠𝑖𝑛</m:t>
                        </m:r>
                        <m:sSub>
                          <m:sSubPr>
                            <m:ctrlPr>
                              <a:rPr lang="en-US" b="0" i="1">
                                <a:latin typeface="Cambria Math" panose="02040503050406030204" pitchFamily="18" charset="0"/>
                              </a:rPr>
                            </m:ctrlPr>
                          </m:sSubPr>
                          <m:e>
                            <m:r>
                              <a:rPr lang="en-US" b="0" i="1">
                                <a:latin typeface="Cambria Math" charset="0"/>
                                <a:ea typeface="Cambria Math" charset="0"/>
                                <a:cs typeface="Cambria Math" charset="0"/>
                              </a:rPr>
                              <m:t>𝜙</m:t>
                            </m:r>
                          </m:e>
                          <m:sub>
                            <m:r>
                              <a:rPr lang="it-IT" b="0" i="1">
                                <a:latin typeface="Cambria Math" charset="0"/>
                                <a:ea typeface="Cambria Math" charset="0"/>
                                <a:cs typeface="Cambria Math" charset="0"/>
                              </a:rPr>
                              <m:t>−</m:t>
                            </m:r>
                            <m:r>
                              <a:rPr lang="it-IT" b="0" i="1">
                                <a:latin typeface="Cambria Math" charset="0"/>
                              </a:rPr>
                              <m:t>0</m:t>
                            </m:r>
                          </m:sub>
                        </m:sSub>
                      </m:oMath>
                    </m:oMathPara>
                  </a14:m>
                  <a:endParaRPr lang="en-US" i="1">
                    <a:latin typeface="Symbol" charset="2"/>
                    <a:ea typeface="Symbol" charset="2"/>
                    <a:cs typeface="Symbol" charset="2"/>
                  </a:endParaRPr>
                </a:p>
              </p:txBody>
            </p:sp>
          </mc:Choice>
          <mc:Fallback xmlns="">
            <p:sp>
              <p:nvSpPr>
                <p:cNvPr id="14" name="Rectangle 13"/>
                <p:cNvSpPr>
                  <a:spLocks noRot="1" noChangeAspect="1" noMove="1" noResize="1" noEditPoints="1" noAdjustHandles="1" noChangeArrowheads="1" noChangeShapeType="1" noTextEdit="1"/>
                </p:cNvSpPr>
                <p:nvPr/>
              </p:nvSpPr>
              <p:spPr>
                <a:xfrm>
                  <a:off x="2959720" y="4797152"/>
                  <a:ext cx="3499937" cy="781368"/>
                </a:xfrm>
                <a:prstGeom prst="rect">
                  <a:avLst/>
                </a:prstGeom>
                <a:blipFill rotWithShape="0">
                  <a:blip r:embed="rId8"/>
                  <a:stretch>
                    <a:fillRect/>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16" name="TextBox 15"/>
              <p:cNvSpPr txBox="1"/>
              <p:nvPr/>
            </p:nvSpPr>
            <p:spPr>
              <a:xfrm>
                <a:off x="467544" y="5661248"/>
                <a:ext cx="8236165" cy="738664"/>
              </a:xfrm>
              <a:prstGeom prst="rect">
                <a:avLst/>
              </a:prstGeom>
              <a:noFill/>
            </p:spPr>
            <p:txBody>
              <a:bodyPr wrap="none" lIns="0" tIns="0" rIns="0" bIns="0" rtlCol="0">
                <a:spAutoFit/>
              </a:bodyPr>
              <a:lstStyle/>
              <a:p>
                <a:r>
                  <a:rPr lang="it-IT" i="1"/>
                  <a:t>also an electron traveling “backward” can gain or loose energy,</a:t>
                </a:r>
              </a:p>
              <a:p>
                <a:r>
                  <a:rPr lang="it-IT" i="1"/>
                  <a:t>depending on the value of its injection phase </a:t>
                </a:r>
                <a14:m>
                  <m:oMath xmlns:m="http://schemas.openxmlformats.org/officeDocument/2006/math">
                    <m:sSub>
                      <m:sSubPr>
                        <m:ctrlPr>
                          <a:rPr lang="en-US" i="1">
                            <a:latin typeface="Cambria Math" panose="02040503050406030204" pitchFamily="18" charset="0"/>
                          </a:rPr>
                        </m:ctrlPr>
                      </m:sSubPr>
                      <m:e>
                        <m:r>
                          <a:rPr lang="en-US" i="1">
                            <a:latin typeface="Cambria Math" charset="0"/>
                            <a:ea typeface="Cambria Math" charset="0"/>
                            <a:cs typeface="Cambria Math" charset="0"/>
                          </a:rPr>
                          <m:t>𝜙</m:t>
                        </m:r>
                      </m:e>
                      <m:sub>
                        <m:r>
                          <a:rPr lang="it-IT" b="0" i="1">
                            <a:latin typeface="Cambria Math" charset="0"/>
                            <a:ea typeface="Cambria Math" charset="0"/>
                            <a:cs typeface="Cambria Math" charset="0"/>
                          </a:rPr>
                          <m:t>−</m:t>
                        </m:r>
                        <m:r>
                          <a:rPr lang="it-IT" i="1">
                            <a:latin typeface="Cambria Math" charset="0"/>
                          </a:rPr>
                          <m:t>0</m:t>
                        </m:r>
                      </m:sub>
                    </m:sSub>
                  </m:oMath>
                </a14:m>
                <a:endParaRPr lang="en-US"/>
              </a:p>
            </p:txBody>
          </p:sp>
        </mc:Choice>
        <mc:Fallback xmlns="">
          <p:sp>
            <p:nvSpPr>
              <p:cNvPr id="16" name="TextBox 15"/>
              <p:cNvSpPr txBox="1">
                <a:spLocks noRot="1" noChangeAspect="1" noMove="1" noResize="1" noEditPoints="1" noAdjustHandles="1" noChangeArrowheads="1" noChangeShapeType="1" noTextEdit="1"/>
              </p:cNvSpPr>
              <p:nvPr/>
            </p:nvSpPr>
            <p:spPr>
              <a:xfrm>
                <a:off x="467544" y="5661248"/>
                <a:ext cx="8236165" cy="738664"/>
              </a:xfrm>
              <a:prstGeom prst="rect">
                <a:avLst/>
              </a:prstGeom>
              <a:blipFill>
                <a:blip r:embed="rId9"/>
                <a:stretch>
                  <a:fillRect l="-2154" t="-11667" b="-23333"/>
                </a:stretch>
              </a:blipFill>
            </p:spPr>
            <p:txBody>
              <a:bodyPr/>
              <a:lstStyle/>
              <a:p>
                <a:r>
                  <a:rPr lang="en-IT">
                    <a:noFill/>
                  </a:rPr>
                  <a:t> </a:t>
                </a:r>
              </a:p>
            </p:txBody>
          </p:sp>
        </mc:Fallback>
      </mc:AlternateContent>
    </p:spTree>
    <p:extLst>
      <p:ext uri="{BB962C8B-B14F-4D97-AF65-F5344CB8AC3E}">
        <p14:creationId xmlns:p14="http://schemas.microsoft.com/office/powerpoint/2010/main" val="16580217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0834" name="Immagine 2" descr="infn-new.gi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838200" cy="8207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nvGrpSpPr>
          <p:cNvPr id="2" name="Group 1"/>
          <p:cNvGrpSpPr/>
          <p:nvPr/>
        </p:nvGrpSpPr>
        <p:grpSpPr>
          <a:xfrm>
            <a:off x="4758" y="840321"/>
            <a:ext cx="9103310" cy="2977675"/>
            <a:chOff x="4758" y="840321"/>
            <a:chExt cx="9103310" cy="2977675"/>
          </a:xfrm>
        </p:grpSpPr>
        <p:sp>
          <p:nvSpPr>
            <p:cNvPr id="4" name="TextBox 3"/>
            <p:cNvSpPr txBox="1"/>
            <p:nvPr/>
          </p:nvSpPr>
          <p:spPr>
            <a:xfrm>
              <a:off x="312661" y="840321"/>
              <a:ext cx="8614281" cy="1107996"/>
            </a:xfrm>
            <a:prstGeom prst="rect">
              <a:avLst/>
            </a:prstGeom>
            <a:noFill/>
          </p:spPr>
          <p:txBody>
            <a:bodyPr wrap="none" lIns="0" tIns="0" rIns="0" bIns="0" rtlCol="0">
              <a:spAutoFit/>
            </a:bodyPr>
            <a:lstStyle/>
            <a:p>
              <a:pPr algn="ctr"/>
              <a:r>
                <a:rPr lang="it-IT" i="1"/>
                <a:t>Therefore a standing wave can accelerate electrons (charge particles)</a:t>
              </a:r>
            </a:p>
            <a:p>
              <a:pPr algn="ctr"/>
              <a:r>
                <a:rPr lang="it-IT" i="1"/>
                <a:t>in both directions, “forward” and “backward”:</a:t>
              </a:r>
            </a:p>
            <a:p>
              <a:pPr algn="ctr"/>
              <a:r>
                <a:rPr lang="it-IT" i="1"/>
                <a:t>how is it possible?</a:t>
              </a:r>
              <a:endParaRPr lang="en-US"/>
            </a:p>
          </p:txBody>
        </p:sp>
        <mc:AlternateContent xmlns:mc="http://schemas.openxmlformats.org/markup-compatibility/2006" xmlns:a14="http://schemas.microsoft.com/office/drawing/2010/main">
          <mc:Choice Requires="a14">
            <p:sp>
              <p:nvSpPr>
                <p:cNvPr id="5" name="Rectangle 4"/>
                <p:cNvSpPr/>
                <p:nvPr/>
              </p:nvSpPr>
              <p:spPr>
                <a:xfrm>
                  <a:off x="4758" y="2060848"/>
                  <a:ext cx="9103310" cy="1757148"/>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d>
                          <m:dPr>
                            <m:begChr m:val="{"/>
                            <m:endChr m:val=""/>
                            <m:ctrlPr>
                              <a:rPr lang="mr-IN" i="1">
                                <a:latin typeface="Cambria Math" panose="02040503050406030204" pitchFamily="18" charset="0"/>
                                <a:ea typeface="Symbol" charset="2"/>
                                <a:cs typeface="Symbol" charset="2"/>
                              </a:rPr>
                            </m:ctrlPr>
                          </m:dPr>
                          <m:e>
                            <m:eqArr>
                              <m:eqArrPr>
                                <m:ctrlPr>
                                  <a:rPr lang="mr-IN" i="1">
                                    <a:latin typeface="Cambria Math" panose="02040503050406030204" pitchFamily="18" charset="0"/>
                                    <a:ea typeface="Symbol" charset="2"/>
                                    <a:cs typeface="Symbol" charset="2"/>
                                  </a:rPr>
                                </m:ctrlPr>
                              </m:eqArrPr>
                              <m:e>
                                <m:r>
                                  <m:rPr>
                                    <m:sty m:val="p"/>
                                  </m:rPr>
                                  <a:rPr lang="en-US" i="1">
                                    <a:latin typeface="Cambria Math" charset="0"/>
                                    <a:ea typeface="Symbol" charset="2"/>
                                    <a:cs typeface="Symbol" charset="2"/>
                                  </a:rPr>
                                  <m:t>Δ</m:t>
                                </m:r>
                                <m:r>
                                  <a:rPr lang="it-IT" b="0" i="1">
                                    <a:latin typeface="Cambria Math" charset="0"/>
                                    <a:ea typeface="Cambria Math" charset="0"/>
                                    <a:cs typeface="Cambria Math" charset="0"/>
                                  </a:rPr>
                                  <m:t>𝐸</m:t>
                                </m:r>
                                <m:r>
                                  <a:rPr lang="it-IT" i="1">
                                    <a:latin typeface="Cambria Math" charset="0"/>
                                    <a:ea typeface="Cambria Math" charset="0"/>
                                    <a:cs typeface="Cambria Math" charset="0"/>
                                  </a:rPr>
                                  <m:t>= </m:t>
                                </m:r>
                                <m:f>
                                  <m:fPr>
                                    <m:ctrlPr>
                                      <a:rPr lang="mr-IN" i="1">
                                        <a:latin typeface="Cambria Math" panose="02040503050406030204" pitchFamily="18" charset="0"/>
                                      </a:rPr>
                                    </m:ctrlPr>
                                  </m:fPr>
                                  <m:num>
                                    <m:r>
                                      <a:rPr lang="it-IT" i="1">
                                        <a:latin typeface="Cambria Math" charset="0"/>
                                      </a:rPr>
                                      <m:t>𝑒</m:t>
                                    </m:r>
                                    <m:sSub>
                                      <m:sSubPr>
                                        <m:ctrlPr>
                                          <a:rPr lang="en-US" i="1">
                                            <a:latin typeface="Cambria Math" panose="02040503050406030204" pitchFamily="18" charset="0"/>
                                          </a:rPr>
                                        </m:ctrlPr>
                                      </m:sSubPr>
                                      <m:e>
                                        <m:r>
                                          <a:rPr lang="it-IT" i="1">
                                            <a:latin typeface="Cambria Math" charset="0"/>
                                          </a:rPr>
                                          <m:t>𝐸</m:t>
                                        </m:r>
                                      </m:e>
                                      <m:sub>
                                        <m:r>
                                          <a:rPr lang="it-IT" i="1">
                                            <a:latin typeface="Cambria Math" charset="0"/>
                                          </a:rPr>
                                          <m:t>0</m:t>
                                        </m:r>
                                      </m:sub>
                                    </m:sSub>
                                  </m:num>
                                  <m:den>
                                    <m:r>
                                      <a:rPr lang="it-IT" i="1">
                                        <a:latin typeface="Cambria Math" charset="0"/>
                                      </a:rPr>
                                      <m:t>2</m:t>
                                    </m:r>
                                  </m:den>
                                </m:f>
                                <m:sSub>
                                  <m:sSubPr>
                                    <m:ctrlPr>
                                      <a:rPr lang="en-US" i="1">
                                        <a:latin typeface="Cambria Math" panose="02040503050406030204" pitchFamily="18" charset="0"/>
                                      </a:rPr>
                                    </m:ctrlPr>
                                  </m:sSubPr>
                                  <m:e>
                                    <m:r>
                                      <a:rPr lang="it-IT" i="1">
                                        <a:latin typeface="Cambria Math" charset="0"/>
                                      </a:rPr>
                                      <m:t>𝐿</m:t>
                                    </m:r>
                                  </m:e>
                                  <m:sub>
                                    <m:r>
                                      <a:rPr lang="it-IT" i="1">
                                        <a:latin typeface="Cambria Math" charset="0"/>
                                      </a:rPr>
                                      <m:t>𝑐𝑎𝑣</m:t>
                                    </m:r>
                                  </m:sub>
                                </m:sSub>
                                <m:r>
                                  <a:rPr lang="it-IT" i="1">
                                    <a:latin typeface="Cambria Math" charset="0"/>
                                  </a:rPr>
                                  <m:t>𝑠𝑖𝑛</m:t>
                                </m:r>
                                <m:sSub>
                                  <m:sSubPr>
                                    <m:ctrlPr>
                                      <a:rPr lang="en-US" i="1">
                                        <a:latin typeface="Cambria Math" panose="02040503050406030204" pitchFamily="18" charset="0"/>
                                      </a:rPr>
                                    </m:ctrlPr>
                                  </m:sSubPr>
                                  <m:e>
                                    <m:r>
                                      <a:rPr lang="en-US" i="1">
                                        <a:latin typeface="Cambria Math" charset="0"/>
                                        <a:ea typeface="Cambria Math" charset="0"/>
                                        <a:cs typeface="Cambria Math" charset="0"/>
                                      </a:rPr>
                                      <m:t>𝜙</m:t>
                                    </m:r>
                                  </m:e>
                                  <m:sub>
                                    <m:r>
                                      <a:rPr lang="it-IT" i="1">
                                        <a:latin typeface="Cambria Math" charset="0"/>
                                      </a:rPr>
                                      <m:t>0</m:t>
                                    </m:r>
                                  </m:sub>
                                </m:sSub>
                                <m:r>
                                  <a:rPr lang="it-IT" b="0" i="1">
                                    <a:latin typeface="Cambria Math" charset="0"/>
                                  </a:rPr>
                                  <m:t> ;</m:t>
                                </m:r>
                                <m:sSub>
                                  <m:sSubPr>
                                    <m:ctrlPr>
                                      <a:rPr lang="en-US" i="1">
                                        <a:latin typeface="Cambria Math" panose="02040503050406030204" pitchFamily="18" charset="0"/>
                                      </a:rPr>
                                    </m:ctrlPr>
                                  </m:sSubPr>
                                  <m:e>
                                    <m:r>
                                      <a:rPr lang="it-IT" b="0" i="1">
                                        <a:latin typeface="Cambria Math" charset="0"/>
                                      </a:rPr>
                                      <m:t>  </m:t>
                                    </m:r>
                                    <m:r>
                                      <a:rPr lang="en-US" i="1">
                                        <a:latin typeface="Cambria Math" charset="0"/>
                                        <a:ea typeface="Cambria Math" charset="0"/>
                                        <a:cs typeface="Cambria Math" charset="0"/>
                                      </a:rPr>
                                      <m:t>𝜙</m:t>
                                    </m:r>
                                  </m:e>
                                  <m:sub>
                                    <m:r>
                                      <a:rPr lang="it-IT" i="1">
                                        <a:latin typeface="Cambria Math" charset="0"/>
                                      </a:rPr>
                                      <m:t>0</m:t>
                                    </m:r>
                                  </m:sub>
                                </m:sSub>
                                <m:r>
                                  <a:rPr lang="it-IT" b="0" i="1">
                                    <a:latin typeface="Cambria Math" charset="0"/>
                                  </a:rPr>
                                  <m:t>=</m:t>
                                </m:r>
                                <m:f>
                                  <m:fPr>
                                    <m:ctrlPr>
                                      <a:rPr lang="mr-IN" b="0" i="1">
                                        <a:latin typeface="Cambria Math" panose="02040503050406030204" pitchFamily="18" charset="0"/>
                                      </a:rPr>
                                    </m:ctrlPr>
                                  </m:fPr>
                                  <m:num>
                                    <m:r>
                                      <a:rPr lang="mr-IN" b="0" i="1">
                                        <a:latin typeface="Cambria Math" charset="0"/>
                                        <a:ea typeface="Cambria Math" charset="0"/>
                                        <a:cs typeface="Cambria Math" charset="0"/>
                                      </a:rPr>
                                      <m:t>𝜋</m:t>
                                    </m:r>
                                  </m:num>
                                  <m:den>
                                    <m:r>
                                      <a:rPr lang="it-IT" b="0" i="1">
                                        <a:latin typeface="Cambria Math" charset="0"/>
                                      </a:rPr>
                                      <m:t>2</m:t>
                                    </m:r>
                                  </m:den>
                                </m:f>
                                <m:r>
                                  <a:rPr lang="it-IT" b="0" i="1">
                                    <a:latin typeface="Cambria Math" charset="0"/>
                                  </a:rPr>
                                  <m:t> </m:t>
                                </m:r>
                                <m:r>
                                  <a:rPr lang="it-IT" b="0" i="1">
                                    <a:latin typeface="Cambria Math" charset="0"/>
                                  </a:rPr>
                                  <m:t>𝑎𝑐𝑐𝑒𝑙</m:t>
                                </m:r>
                                <m:r>
                                  <a:rPr lang="it-IT" b="0" i="1">
                                    <a:latin typeface="Cambria Math" panose="02040503050406030204" pitchFamily="18" charset="0"/>
                                  </a:rPr>
                                  <m:t>.</m:t>
                                </m:r>
                                <m:r>
                                  <a:rPr lang="it-IT" b="0" i="1">
                                    <a:latin typeface="Cambria Math" charset="0"/>
                                  </a:rPr>
                                  <m:t>,</m:t>
                                </m:r>
                                <m:sSub>
                                  <m:sSubPr>
                                    <m:ctrlPr>
                                      <a:rPr lang="en-US" i="1">
                                        <a:latin typeface="Cambria Math" panose="02040503050406030204" pitchFamily="18" charset="0"/>
                                      </a:rPr>
                                    </m:ctrlPr>
                                  </m:sSubPr>
                                  <m:e>
                                    <m:r>
                                      <a:rPr lang="it-IT" b="0" i="1">
                                        <a:latin typeface="Cambria Math" charset="0"/>
                                      </a:rPr>
                                      <m:t>  </m:t>
                                    </m:r>
                                    <m:r>
                                      <a:rPr lang="en-US" i="1">
                                        <a:latin typeface="Cambria Math" charset="0"/>
                                        <a:ea typeface="Cambria Math" charset="0"/>
                                        <a:cs typeface="Cambria Math" charset="0"/>
                                      </a:rPr>
                                      <m:t>𝜙</m:t>
                                    </m:r>
                                  </m:e>
                                  <m:sub>
                                    <m:r>
                                      <a:rPr lang="it-IT" i="1">
                                        <a:latin typeface="Cambria Math" charset="0"/>
                                      </a:rPr>
                                      <m:t>0</m:t>
                                    </m:r>
                                  </m:sub>
                                </m:sSub>
                                <m:r>
                                  <a:rPr lang="it-IT" i="1">
                                    <a:latin typeface="Cambria Math" charset="0"/>
                                  </a:rPr>
                                  <m:t>=</m:t>
                                </m:r>
                                <m:r>
                                  <a:rPr lang="it-IT" b="0" i="1">
                                    <a:latin typeface="Cambria Math" charset="0"/>
                                  </a:rPr>
                                  <m:t>−</m:t>
                                </m:r>
                                <m:f>
                                  <m:fPr>
                                    <m:ctrlPr>
                                      <a:rPr lang="mr-IN" i="1">
                                        <a:latin typeface="Cambria Math" panose="02040503050406030204" pitchFamily="18" charset="0"/>
                                      </a:rPr>
                                    </m:ctrlPr>
                                  </m:fPr>
                                  <m:num>
                                    <m:r>
                                      <a:rPr lang="mr-IN" i="1">
                                        <a:latin typeface="Cambria Math" charset="0"/>
                                        <a:ea typeface="Cambria Math" charset="0"/>
                                        <a:cs typeface="Cambria Math" charset="0"/>
                                      </a:rPr>
                                      <m:t>𝜋</m:t>
                                    </m:r>
                                  </m:num>
                                  <m:den>
                                    <m:r>
                                      <a:rPr lang="it-IT" i="1">
                                        <a:latin typeface="Cambria Math" charset="0"/>
                                      </a:rPr>
                                      <m:t>2</m:t>
                                    </m:r>
                                  </m:den>
                                </m:f>
                                <m:r>
                                  <a:rPr lang="it-IT" b="0" i="1">
                                    <a:latin typeface="Cambria Math" charset="0"/>
                                  </a:rPr>
                                  <m:t>  </m:t>
                                </m:r>
                                <m:r>
                                  <a:rPr lang="it-IT" b="0" i="1">
                                    <a:latin typeface="Cambria Math" charset="0"/>
                                  </a:rPr>
                                  <m:t>𝑑𝑒𝑐𝑒𝑙𝑒𝑟</m:t>
                                </m:r>
                                <m:r>
                                  <a:rPr lang="it-IT" b="0" i="1">
                                    <a:latin typeface="Cambria Math" panose="02040503050406030204" pitchFamily="18" charset="0"/>
                                  </a:rPr>
                                  <m:t>. </m:t>
                                </m:r>
                              </m:e>
                              <m:e>
                                <m:r>
                                  <m:rPr>
                                    <m:sty m:val="p"/>
                                  </m:rPr>
                                  <a:rPr lang="en-US" i="1">
                                    <a:latin typeface="Cambria Math" charset="0"/>
                                    <a:ea typeface="Symbol" charset="2"/>
                                    <a:cs typeface="Symbol" charset="2"/>
                                  </a:rPr>
                                  <m:t>Δ</m:t>
                                </m:r>
                                <m:sSub>
                                  <m:sSubPr>
                                    <m:ctrlPr>
                                      <a:rPr lang="en-US" i="1">
                                        <a:latin typeface="Cambria Math" panose="02040503050406030204" pitchFamily="18" charset="0"/>
                                        <a:ea typeface="Cambria Math" charset="0"/>
                                        <a:cs typeface="Cambria Math" charset="0"/>
                                      </a:rPr>
                                    </m:ctrlPr>
                                  </m:sSubPr>
                                  <m:e>
                                    <m:r>
                                      <a:rPr lang="it-IT" i="1">
                                        <a:latin typeface="Cambria Math" charset="0"/>
                                        <a:ea typeface="Cambria Math" charset="0"/>
                                        <a:cs typeface="Cambria Math" charset="0"/>
                                      </a:rPr>
                                      <m:t>𝐸</m:t>
                                    </m:r>
                                  </m:e>
                                  <m:sub>
                                    <m:r>
                                      <a:rPr lang="it-IT" i="1">
                                        <a:latin typeface="Cambria Math" charset="0"/>
                                        <a:ea typeface="Cambria Math" charset="0"/>
                                        <a:cs typeface="Cambria Math" charset="0"/>
                                      </a:rPr>
                                      <m:t>−</m:t>
                                    </m:r>
                                  </m:sub>
                                </m:sSub>
                                <m:r>
                                  <a:rPr lang="it-IT" i="1">
                                    <a:latin typeface="Cambria Math" charset="0"/>
                                    <a:ea typeface="Cambria Math" charset="0"/>
                                    <a:cs typeface="Cambria Math" charset="0"/>
                                  </a:rPr>
                                  <m:t>=</m:t>
                                </m:r>
                                <m:r>
                                  <a:rPr lang="it-IT" b="0" i="1">
                                    <a:latin typeface="Cambria Math" charset="0"/>
                                    <a:ea typeface="Cambria Math" charset="0"/>
                                    <a:cs typeface="Cambria Math" charset="0"/>
                                  </a:rPr>
                                  <m:t>−</m:t>
                                </m:r>
                                <m:f>
                                  <m:fPr>
                                    <m:ctrlPr>
                                      <a:rPr lang="mr-IN" i="1">
                                        <a:latin typeface="Cambria Math" panose="02040503050406030204" pitchFamily="18" charset="0"/>
                                      </a:rPr>
                                    </m:ctrlPr>
                                  </m:fPr>
                                  <m:num>
                                    <m:r>
                                      <a:rPr lang="it-IT" i="1">
                                        <a:latin typeface="Cambria Math" charset="0"/>
                                      </a:rPr>
                                      <m:t>𝑒</m:t>
                                    </m:r>
                                    <m:sSub>
                                      <m:sSubPr>
                                        <m:ctrlPr>
                                          <a:rPr lang="en-US" i="1">
                                            <a:latin typeface="Cambria Math" panose="02040503050406030204" pitchFamily="18" charset="0"/>
                                          </a:rPr>
                                        </m:ctrlPr>
                                      </m:sSubPr>
                                      <m:e>
                                        <m:r>
                                          <a:rPr lang="it-IT" i="1">
                                            <a:latin typeface="Cambria Math" charset="0"/>
                                          </a:rPr>
                                          <m:t>𝐸</m:t>
                                        </m:r>
                                      </m:e>
                                      <m:sub>
                                        <m:r>
                                          <a:rPr lang="it-IT" i="1">
                                            <a:latin typeface="Cambria Math" charset="0"/>
                                          </a:rPr>
                                          <m:t>0</m:t>
                                        </m:r>
                                      </m:sub>
                                    </m:sSub>
                                  </m:num>
                                  <m:den>
                                    <m:r>
                                      <a:rPr lang="it-IT" i="1">
                                        <a:latin typeface="Cambria Math" charset="0"/>
                                      </a:rPr>
                                      <m:t>2</m:t>
                                    </m:r>
                                  </m:den>
                                </m:f>
                                <m:sSub>
                                  <m:sSubPr>
                                    <m:ctrlPr>
                                      <a:rPr lang="en-US" i="1">
                                        <a:latin typeface="Cambria Math" panose="02040503050406030204" pitchFamily="18" charset="0"/>
                                      </a:rPr>
                                    </m:ctrlPr>
                                  </m:sSubPr>
                                  <m:e>
                                    <m:r>
                                      <a:rPr lang="it-IT" i="1">
                                        <a:latin typeface="Cambria Math" charset="0"/>
                                      </a:rPr>
                                      <m:t>𝐿</m:t>
                                    </m:r>
                                  </m:e>
                                  <m:sub>
                                    <m:r>
                                      <a:rPr lang="it-IT" i="1">
                                        <a:latin typeface="Cambria Math" charset="0"/>
                                      </a:rPr>
                                      <m:t>𝑐𝑎𝑣</m:t>
                                    </m:r>
                                  </m:sub>
                                </m:sSub>
                                <m:r>
                                  <a:rPr lang="it-IT" i="1">
                                    <a:latin typeface="Cambria Math" charset="0"/>
                                  </a:rPr>
                                  <m:t>𝑠𝑖𝑛</m:t>
                                </m:r>
                                <m:sSub>
                                  <m:sSubPr>
                                    <m:ctrlPr>
                                      <a:rPr lang="en-US" i="1">
                                        <a:latin typeface="Cambria Math" panose="02040503050406030204" pitchFamily="18" charset="0"/>
                                      </a:rPr>
                                    </m:ctrlPr>
                                  </m:sSubPr>
                                  <m:e>
                                    <m:r>
                                      <a:rPr lang="en-US" i="1">
                                        <a:latin typeface="Cambria Math" charset="0"/>
                                        <a:ea typeface="Cambria Math" charset="0"/>
                                        <a:cs typeface="Cambria Math" charset="0"/>
                                      </a:rPr>
                                      <m:t>𝜙</m:t>
                                    </m:r>
                                  </m:e>
                                  <m:sub>
                                    <m:r>
                                      <a:rPr lang="it-IT" i="1">
                                        <a:latin typeface="Cambria Math" charset="0"/>
                                        <a:ea typeface="Cambria Math" charset="0"/>
                                        <a:cs typeface="Cambria Math" charset="0"/>
                                      </a:rPr>
                                      <m:t>−</m:t>
                                    </m:r>
                                    <m:r>
                                      <a:rPr lang="it-IT" i="1">
                                        <a:latin typeface="Cambria Math" charset="0"/>
                                      </a:rPr>
                                      <m:t>0</m:t>
                                    </m:r>
                                  </m:sub>
                                </m:sSub>
                                <m:r>
                                  <a:rPr lang="it-IT" b="0" i="1">
                                    <a:latin typeface="Cambria Math" charset="0"/>
                                  </a:rPr>
                                  <m:t> </m:t>
                                </m:r>
                                <m:r>
                                  <a:rPr lang="it-IT" i="1">
                                    <a:latin typeface="Cambria Math" charset="0"/>
                                  </a:rPr>
                                  <m:t>;</m:t>
                                </m:r>
                                <m:sSub>
                                  <m:sSubPr>
                                    <m:ctrlPr>
                                      <a:rPr lang="en-US" i="1">
                                        <a:latin typeface="Cambria Math" panose="02040503050406030204" pitchFamily="18" charset="0"/>
                                      </a:rPr>
                                    </m:ctrlPr>
                                  </m:sSubPr>
                                  <m:e>
                                    <m:r>
                                      <a:rPr lang="it-IT" i="1">
                                        <a:latin typeface="Cambria Math" charset="0"/>
                                      </a:rPr>
                                      <m:t>  </m:t>
                                    </m:r>
                                    <m:r>
                                      <a:rPr lang="en-US" i="1">
                                        <a:latin typeface="Cambria Math" charset="0"/>
                                        <a:ea typeface="Cambria Math" charset="0"/>
                                        <a:cs typeface="Cambria Math" charset="0"/>
                                      </a:rPr>
                                      <m:t>𝜙</m:t>
                                    </m:r>
                                  </m:e>
                                  <m:sub>
                                    <m:r>
                                      <a:rPr lang="it-IT" b="0" i="1">
                                        <a:latin typeface="Cambria Math" charset="0"/>
                                        <a:ea typeface="Cambria Math" charset="0"/>
                                        <a:cs typeface="Cambria Math" charset="0"/>
                                      </a:rPr>
                                      <m:t>−</m:t>
                                    </m:r>
                                    <m:r>
                                      <a:rPr lang="it-IT" i="1">
                                        <a:latin typeface="Cambria Math" charset="0"/>
                                      </a:rPr>
                                      <m:t>0</m:t>
                                    </m:r>
                                  </m:sub>
                                </m:sSub>
                                <m:r>
                                  <a:rPr lang="it-IT" i="1">
                                    <a:latin typeface="Cambria Math" charset="0"/>
                                  </a:rPr>
                                  <m:t>=</m:t>
                                </m:r>
                                <m:r>
                                  <a:rPr lang="it-IT" b="0" i="1">
                                    <a:latin typeface="Cambria Math" charset="0"/>
                                  </a:rPr>
                                  <m:t>−</m:t>
                                </m:r>
                                <m:f>
                                  <m:fPr>
                                    <m:ctrlPr>
                                      <a:rPr lang="mr-IN" i="1">
                                        <a:latin typeface="Cambria Math" panose="02040503050406030204" pitchFamily="18" charset="0"/>
                                      </a:rPr>
                                    </m:ctrlPr>
                                  </m:fPr>
                                  <m:num>
                                    <m:r>
                                      <a:rPr lang="mr-IN" i="1">
                                        <a:latin typeface="Cambria Math" charset="0"/>
                                        <a:ea typeface="Cambria Math" charset="0"/>
                                        <a:cs typeface="Cambria Math" charset="0"/>
                                      </a:rPr>
                                      <m:t>𝜋</m:t>
                                    </m:r>
                                  </m:num>
                                  <m:den>
                                    <m:r>
                                      <a:rPr lang="it-IT" i="1">
                                        <a:latin typeface="Cambria Math" charset="0"/>
                                      </a:rPr>
                                      <m:t>2</m:t>
                                    </m:r>
                                  </m:den>
                                </m:f>
                                <m:r>
                                  <a:rPr lang="it-IT" b="0" i="1">
                                    <a:latin typeface="Cambria Math" charset="0"/>
                                  </a:rPr>
                                  <m:t> </m:t>
                                </m:r>
                                <m:r>
                                  <a:rPr lang="it-IT" i="1">
                                    <a:latin typeface="Cambria Math" charset="0"/>
                                  </a:rPr>
                                  <m:t>𝑎𝑐𝑐𝑒𝑙</m:t>
                                </m:r>
                                <m:r>
                                  <a:rPr lang="it-IT" b="0" i="1">
                                    <a:latin typeface="Cambria Math" panose="02040503050406030204" pitchFamily="18" charset="0"/>
                                  </a:rPr>
                                  <m:t>.</m:t>
                                </m:r>
                                <m:r>
                                  <a:rPr lang="it-IT" i="1">
                                    <a:latin typeface="Cambria Math" charset="0"/>
                                  </a:rPr>
                                  <m:t>,</m:t>
                                </m:r>
                                <m:sSub>
                                  <m:sSubPr>
                                    <m:ctrlPr>
                                      <a:rPr lang="en-US" i="1">
                                        <a:latin typeface="Cambria Math" panose="02040503050406030204" pitchFamily="18" charset="0"/>
                                      </a:rPr>
                                    </m:ctrlPr>
                                  </m:sSubPr>
                                  <m:e>
                                    <m:r>
                                      <a:rPr lang="it-IT" i="1">
                                        <a:latin typeface="Cambria Math" charset="0"/>
                                      </a:rPr>
                                      <m:t>  </m:t>
                                    </m:r>
                                    <m:r>
                                      <a:rPr lang="en-US" i="1">
                                        <a:latin typeface="Cambria Math" charset="0"/>
                                        <a:ea typeface="Cambria Math" charset="0"/>
                                        <a:cs typeface="Cambria Math" charset="0"/>
                                      </a:rPr>
                                      <m:t>𝜙</m:t>
                                    </m:r>
                                  </m:e>
                                  <m:sub>
                                    <m:r>
                                      <a:rPr lang="it-IT" b="0" i="1">
                                        <a:latin typeface="Cambria Math" charset="0"/>
                                        <a:ea typeface="Cambria Math" charset="0"/>
                                        <a:cs typeface="Cambria Math" charset="0"/>
                                      </a:rPr>
                                      <m:t>−</m:t>
                                    </m:r>
                                    <m:r>
                                      <a:rPr lang="it-IT" i="1">
                                        <a:latin typeface="Cambria Math" charset="0"/>
                                      </a:rPr>
                                      <m:t>0</m:t>
                                    </m:r>
                                  </m:sub>
                                </m:sSub>
                                <m:r>
                                  <a:rPr lang="it-IT" i="1">
                                    <a:latin typeface="Cambria Math" charset="0"/>
                                  </a:rPr>
                                  <m:t>=</m:t>
                                </m:r>
                                <m:f>
                                  <m:fPr>
                                    <m:ctrlPr>
                                      <a:rPr lang="mr-IN" i="1">
                                        <a:latin typeface="Cambria Math" panose="02040503050406030204" pitchFamily="18" charset="0"/>
                                      </a:rPr>
                                    </m:ctrlPr>
                                  </m:fPr>
                                  <m:num>
                                    <m:r>
                                      <a:rPr lang="mr-IN" i="1">
                                        <a:latin typeface="Cambria Math" charset="0"/>
                                        <a:ea typeface="Cambria Math" charset="0"/>
                                        <a:cs typeface="Cambria Math" charset="0"/>
                                      </a:rPr>
                                      <m:t>𝜋</m:t>
                                    </m:r>
                                  </m:num>
                                  <m:den>
                                    <m:r>
                                      <a:rPr lang="it-IT" i="1">
                                        <a:latin typeface="Cambria Math" charset="0"/>
                                      </a:rPr>
                                      <m:t>2</m:t>
                                    </m:r>
                                  </m:den>
                                </m:f>
                                <m:r>
                                  <a:rPr lang="it-IT" i="1">
                                    <a:latin typeface="Cambria Math" charset="0"/>
                                  </a:rPr>
                                  <m:t>  </m:t>
                                </m:r>
                                <m:r>
                                  <a:rPr lang="it-IT" i="1">
                                    <a:latin typeface="Cambria Math" charset="0"/>
                                  </a:rPr>
                                  <m:t>𝑑𝑒𝑐𝑒𝑙</m:t>
                                </m:r>
                                <m:r>
                                  <a:rPr lang="it-IT" b="0" i="1">
                                    <a:latin typeface="Cambria Math" panose="02040503050406030204" pitchFamily="18" charset="0"/>
                                  </a:rPr>
                                  <m:t>.</m:t>
                                </m:r>
                              </m:e>
                            </m:eqArr>
                          </m:e>
                        </m:d>
                      </m:oMath>
                    </m:oMathPara>
                  </a14:m>
                  <a:endParaRPr lang="en-US" i="1">
                    <a:latin typeface="Symbol" charset="2"/>
                    <a:ea typeface="Symbol" charset="2"/>
                    <a:cs typeface="Symbol" charset="2"/>
                  </a:endParaRPr>
                </a:p>
              </p:txBody>
            </p:sp>
          </mc:Choice>
          <mc:Fallback xmlns="">
            <p:sp>
              <p:nvSpPr>
                <p:cNvPr id="5" name="Rectangle 4"/>
                <p:cNvSpPr>
                  <a:spLocks noRot="1" noChangeAspect="1" noMove="1" noResize="1" noEditPoints="1" noAdjustHandles="1" noChangeArrowheads="1" noChangeShapeType="1" noTextEdit="1"/>
                </p:cNvSpPr>
                <p:nvPr/>
              </p:nvSpPr>
              <p:spPr>
                <a:xfrm>
                  <a:off x="4758" y="2060848"/>
                  <a:ext cx="9103310" cy="1757148"/>
                </a:xfrm>
                <a:prstGeom prst="rect">
                  <a:avLst/>
                </a:prstGeom>
                <a:blipFill>
                  <a:blip r:embed="rId3"/>
                  <a:stretch>
                    <a:fillRect/>
                  </a:stretch>
                </a:blipFill>
              </p:spPr>
              <p:txBody>
                <a:bodyPr/>
                <a:lstStyle/>
                <a:p>
                  <a:r>
                    <a:rPr lang="en-IT">
                      <a:noFill/>
                    </a:rPr>
                    <a:t> </a:t>
                  </a:r>
                </a:p>
              </p:txBody>
            </p:sp>
          </mc:Fallback>
        </mc:AlternateContent>
      </p:grpSp>
      <p:grpSp>
        <p:nvGrpSpPr>
          <p:cNvPr id="3" name="Group 2"/>
          <p:cNvGrpSpPr/>
          <p:nvPr/>
        </p:nvGrpSpPr>
        <p:grpSpPr>
          <a:xfrm>
            <a:off x="418190" y="4293096"/>
            <a:ext cx="8403261" cy="1846659"/>
            <a:chOff x="418190" y="4293096"/>
            <a:chExt cx="8403261" cy="1846659"/>
          </a:xfrm>
        </p:grpSpPr>
        <p:sp>
          <p:nvSpPr>
            <p:cNvPr id="6" name="TextBox 5"/>
            <p:cNvSpPr txBox="1"/>
            <p:nvPr/>
          </p:nvSpPr>
          <p:spPr>
            <a:xfrm>
              <a:off x="418190" y="4293096"/>
              <a:ext cx="8403261" cy="1846659"/>
            </a:xfrm>
            <a:prstGeom prst="rect">
              <a:avLst/>
            </a:prstGeom>
            <a:noFill/>
          </p:spPr>
          <p:txBody>
            <a:bodyPr wrap="none" lIns="0" tIns="0" rIns="0" bIns="0" rtlCol="0">
              <a:spAutoFit/>
            </a:bodyPr>
            <a:lstStyle/>
            <a:p>
              <a:pPr algn="ctr"/>
              <a:r>
                <a:rPr lang="it-IT" i="1"/>
                <a:t>This is possible since the standing wave of RF mode TM</a:t>
              </a:r>
              <a:r>
                <a:rPr lang="it-IT" i="1" baseline="-25000"/>
                <a:t>010-</a:t>
              </a:r>
              <a:r>
                <a:rPr lang="it-IT" i="1" baseline="-25000">
                  <a:latin typeface="Symbol" charset="2"/>
                  <a:ea typeface="Symbol" charset="2"/>
                  <a:cs typeface="Symbol" charset="2"/>
                </a:rPr>
                <a:t>p</a:t>
              </a:r>
              <a:r>
                <a:rPr lang="it-IT" i="1"/>
                <a:t> </a:t>
              </a:r>
            </a:p>
            <a:p>
              <a:pPr algn="ctr"/>
              <a:endParaRPr lang="it-IT" i="1"/>
            </a:p>
            <a:p>
              <a:pPr algn="ctr"/>
              <a:endParaRPr lang="it-IT" i="1"/>
            </a:p>
            <a:p>
              <a:pPr algn="ctr"/>
              <a:r>
                <a:rPr lang="it-IT" i="1"/>
                <a:t>actually is composed by two traveling waves that counter-propagate</a:t>
              </a:r>
            </a:p>
            <a:p>
              <a:pPr algn="ctr"/>
              <a:r>
                <a:rPr lang="it-IT" i="1"/>
                <a:t>with equal amplitude but opposite phase</a:t>
              </a:r>
            </a:p>
          </p:txBody>
        </p:sp>
        <p:sp>
          <p:nvSpPr>
            <p:cNvPr id="7" name="TextBox 6"/>
            <p:cNvSpPr txBox="1"/>
            <p:nvPr/>
          </p:nvSpPr>
          <p:spPr>
            <a:xfrm>
              <a:off x="3244195" y="4827273"/>
              <a:ext cx="2624436" cy="461665"/>
            </a:xfrm>
            <a:prstGeom prst="rect">
              <a:avLst/>
            </a:prstGeom>
            <a:noFill/>
          </p:spPr>
          <p:txBody>
            <a:bodyPr wrap="none" rtlCol="0">
              <a:spAutoFit/>
            </a:bodyPr>
            <a:lstStyle/>
            <a:p>
              <a:r>
                <a:rPr lang="en-US" i="1">
                  <a:latin typeface="Symbol" charset="2"/>
                  <a:ea typeface="Symbol" charset="2"/>
                  <a:cs typeface="Symbol" charset="2"/>
                </a:rPr>
                <a:t>E</a:t>
              </a:r>
              <a:r>
                <a:rPr lang="en-US" i="1" baseline="-25000">
                  <a:latin typeface="Symbol" charset="2"/>
                  <a:ea typeface="Symbol" charset="2"/>
                  <a:cs typeface="Symbol" charset="2"/>
                </a:rPr>
                <a:t>0 </a:t>
              </a:r>
              <a:r>
                <a:rPr lang="en-US" i="1">
                  <a:latin typeface="+mj-lt"/>
                  <a:ea typeface="Symbol" charset="2"/>
                  <a:cs typeface="Symbol" charset="2"/>
                </a:rPr>
                <a:t>sin(kz)cos</a:t>
              </a:r>
              <a:r>
                <a:rPr lang="en-US" i="1">
                  <a:latin typeface="Symbol" charset="2"/>
                  <a:ea typeface="Symbol" charset="2"/>
                  <a:cs typeface="Symbol" charset="2"/>
                </a:rPr>
                <a:t>(w</a:t>
              </a:r>
              <a:r>
                <a:rPr lang="en-US" i="1">
                  <a:latin typeface="+mj-lt"/>
                  <a:ea typeface="Symbol" charset="2"/>
                  <a:cs typeface="Symbol" charset="2"/>
                </a:rPr>
                <a:t>t-</a:t>
              </a:r>
              <a:r>
                <a:rPr lang="en-US" i="1">
                  <a:latin typeface="Symbol" charset="2"/>
                  <a:ea typeface="Symbol" charset="2"/>
                  <a:cs typeface="Symbol" charset="2"/>
                </a:rPr>
                <a:t>f</a:t>
              </a:r>
              <a:r>
                <a:rPr lang="en-US" i="1" baseline="-25000">
                  <a:latin typeface="Symbol" charset="2"/>
                  <a:ea typeface="Symbol" charset="2"/>
                  <a:cs typeface="Symbol" charset="2"/>
                </a:rPr>
                <a:t>0</a:t>
              </a:r>
              <a:r>
                <a:rPr lang="en-US" i="1">
                  <a:latin typeface="Symbol" charset="2"/>
                  <a:ea typeface="Symbol" charset="2"/>
                  <a:cs typeface="Symbol" charset="2"/>
                </a:rPr>
                <a:t>)</a:t>
              </a:r>
            </a:p>
          </p:txBody>
        </p:sp>
      </p:grpSp>
      <p:sp>
        <p:nvSpPr>
          <p:cNvPr id="8" name="TextBox 7">
            <a:extLst>
              <a:ext uri="{FF2B5EF4-FFF2-40B4-BE49-F238E27FC236}">
                <a16:creationId xmlns:a16="http://schemas.microsoft.com/office/drawing/2014/main" id="{8643DF4B-A435-F3A3-4D1C-29E19B63EA29}"/>
              </a:ext>
            </a:extLst>
          </p:cNvPr>
          <p:cNvSpPr txBox="1"/>
          <p:nvPr/>
        </p:nvSpPr>
        <p:spPr>
          <a:xfrm>
            <a:off x="35496" y="6444044"/>
            <a:ext cx="6264696" cy="369332"/>
          </a:xfrm>
          <a:prstGeom prst="rect">
            <a:avLst/>
          </a:prstGeom>
          <a:noFill/>
        </p:spPr>
        <p:txBody>
          <a:bodyPr wrap="square">
            <a:spAutoFit/>
          </a:bodyPr>
          <a:lstStyle/>
          <a:p>
            <a:r>
              <a:rPr lang="en-IT" sz="1800" i="1"/>
              <a:t>7th African School of Physics - Port Elizabeth (ZA) - Dec. 2022</a:t>
            </a:r>
          </a:p>
        </p:txBody>
      </p:sp>
    </p:spTree>
    <p:extLst>
      <p:ext uri="{BB962C8B-B14F-4D97-AF65-F5344CB8AC3E}">
        <p14:creationId xmlns:p14="http://schemas.microsoft.com/office/powerpoint/2010/main" val="10529832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433" name="Rectangle 2"/>
          <p:cNvSpPr>
            <a:spLocks noGrp="1" noChangeArrowheads="1"/>
          </p:cNvSpPr>
          <p:nvPr>
            <p:ph type="title"/>
          </p:nvPr>
        </p:nvSpPr>
        <p:spPr>
          <a:xfrm>
            <a:off x="230469" y="116632"/>
            <a:ext cx="8806027" cy="1440160"/>
          </a:xfrm>
        </p:spPr>
        <p:txBody>
          <a:bodyPr/>
          <a:lstStyle/>
          <a:p>
            <a:r>
              <a:rPr lang="en-US" sz="2800" b="1" i="1">
                <a:solidFill>
                  <a:srgbClr val="FF0000"/>
                </a:solidFill>
                <a:latin typeface="Times" charset="0"/>
                <a:ea typeface="ＭＳ Ｐゴシック" charset="0"/>
                <a:cs typeface="ＭＳ Ｐゴシック" charset="0"/>
              </a:rPr>
              <a:t>Why Energy Recovery Linacs ?</a:t>
            </a:r>
            <a:br>
              <a:rPr lang="en-US" sz="2800" b="1" i="1">
                <a:solidFill>
                  <a:srgbClr val="FF0000"/>
                </a:solidFill>
                <a:latin typeface="Times" charset="0"/>
                <a:ea typeface="ＭＳ Ｐゴシック" charset="0"/>
                <a:cs typeface="ＭＳ Ｐゴシック" charset="0"/>
              </a:rPr>
            </a:br>
            <a:r>
              <a:rPr lang="en-US" sz="2800" b="1" i="1">
                <a:solidFill>
                  <a:srgbClr val="FF0000"/>
                </a:solidFill>
                <a:latin typeface="Times" charset="0"/>
                <a:ea typeface="ＭＳ Ｐゴシック" charset="0"/>
                <a:cs typeface="ＭＳ Ｐゴシック" charset="0"/>
              </a:rPr>
              <a:t>New Generation of Particle Accelerators</a:t>
            </a:r>
            <a:br>
              <a:rPr lang="en-US" sz="2800" b="1" i="1">
                <a:solidFill>
                  <a:srgbClr val="FF0000"/>
                </a:solidFill>
                <a:latin typeface="Times" charset="0"/>
                <a:ea typeface="ＭＳ Ｐゴシック" charset="0"/>
                <a:cs typeface="ＭＳ Ｐゴシック" charset="0"/>
              </a:rPr>
            </a:br>
            <a:r>
              <a:rPr lang="en-US" sz="2800" b="1" i="1">
                <a:solidFill>
                  <a:srgbClr val="FF0000"/>
                </a:solidFill>
                <a:latin typeface="Times" charset="0"/>
                <a:ea typeface="ＭＳ Ｐゴシック" charset="0"/>
                <a:cs typeface="ＭＳ Ｐゴシック" charset="0"/>
              </a:rPr>
              <a:t>towards Energy Sustainability</a:t>
            </a:r>
            <a:endParaRPr lang="en-US" sz="2800" b="1" i="1">
              <a:solidFill>
                <a:srgbClr val="FF0000"/>
              </a:solidFill>
              <a:latin typeface="Helvetica" charset="0"/>
              <a:ea typeface="ＭＳ Ｐゴシック" charset="0"/>
              <a:cs typeface="ＭＳ Ｐゴシック" charset="0"/>
            </a:endParaRPr>
          </a:p>
        </p:txBody>
      </p:sp>
      <p:sp>
        <p:nvSpPr>
          <p:cNvPr id="30724" name="Rectangle 13"/>
          <p:cNvSpPr>
            <a:spLocks noChangeArrowheads="1"/>
          </p:cNvSpPr>
          <p:nvPr/>
        </p:nvSpPr>
        <p:spPr bwMode="auto">
          <a:xfrm>
            <a:off x="230469" y="1947858"/>
            <a:ext cx="8424936" cy="43707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eaLnBrk="1" hangingPunct="1">
              <a:lnSpc>
                <a:spcPct val="120000"/>
              </a:lnSpc>
              <a:spcBef>
                <a:spcPct val="20000"/>
              </a:spcBef>
              <a:buFont typeface="Arial" charset="0"/>
              <a:buChar char="•"/>
            </a:pPr>
            <a:r>
              <a:rPr lang="en-US" b="1"/>
              <a:t>Unfortunately Particle Accelerators are very inefficient in transforming AC power (electrical bills…) into particle beam power</a:t>
            </a:r>
          </a:p>
          <a:p>
            <a:pPr marL="342900" indent="-342900" eaLnBrk="1" hangingPunct="1">
              <a:lnSpc>
                <a:spcPct val="120000"/>
              </a:lnSpc>
              <a:spcBef>
                <a:spcPct val="20000"/>
              </a:spcBef>
              <a:buFont typeface="Arial" charset="0"/>
              <a:buChar char="•"/>
            </a:pPr>
            <a:r>
              <a:rPr lang="en-US" b="1">
                <a:solidFill>
                  <a:srgbClr val="008000"/>
                </a:solidFill>
              </a:rPr>
              <a:t>Particle Accelerators for High Energy Physics request an impressive amount of AC power (LHC 120 MW,  like a mid-size city with 1 million citizens)</a:t>
            </a:r>
          </a:p>
          <a:p>
            <a:pPr marL="342900" indent="-342900" eaLnBrk="1" hangingPunct="1">
              <a:lnSpc>
                <a:spcPct val="120000"/>
              </a:lnSpc>
              <a:spcBef>
                <a:spcPct val="20000"/>
              </a:spcBef>
              <a:buFont typeface="Arial" charset="0"/>
              <a:buChar char="•"/>
            </a:pPr>
            <a:r>
              <a:rPr lang="en-US" b="1">
                <a:solidFill>
                  <a:srgbClr val="0000FF"/>
                </a:solidFill>
              </a:rPr>
              <a:t>Energy Recovery Linacs aim at a new generation of Particle Accelerators achieving much lower AC power consumption for the same beam power delivered to users/experiments</a:t>
            </a:r>
          </a:p>
        </p:txBody>
      </p:sp>
      <p:sp>
        <p:nvSpPr>
          <p:cNvPr id="18435" name="CasellaDiTesto 6"/>
          <p:cNvSpPr txBox="1">
            <a:spLocks noChangeArrowheads="1"/>
          </p:cNvSpPr>
          <p:nvPr/>
        </p:nvSpPr>
        <p:spPr bwMode="auto">
          <a:xfrm>
            <a:off x="9334500" y="-12700"/>
            <a:ext cx="184150"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endParaRPr lang="it-IT"/>
          </a:p>
        </p:txBody>
      </p:sp>
      <p:pic>
        <p:nvPicPr>
          <p:cNvPr id="18437" name="Immagine 2" descr="infn-new.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838200" cy="820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extBox 1">
            <a:extLst>
              <a:ext uri="{FF2B5EF4-FFF2-40B4-BE49-F238E27FC236}">
                <a16:creationId xmlns:a16="http://schemas.microsoft.com/office/drawing/2014/main" id="{FB3702E9-D462-40E8-BC5A-AF8D2D37D68D}"/>
              </a:ext>
            </a:extLst>
          </p:cNvPr>
          <p:cNvSpPr txBox="1"/>
          <p:nvPr/>
        </p:nvSpPr>
        <p:spPr>
          <a:xfrm>
            <a:off x="35496" y="6444044"/>
            <a:ext cx="6264696" cy="369332"/>
          </a:xfrm>
          <a:prstGeom prst="rect">
            <a:avLst/>
          </a:prstGeom>
          <a:noFill/>
        </p:spPr>
        <p:txBody>
          <a:bodyPr wrap="square">
            <a:spAutoFit/>
          </a:bodyPr>
          <a:lstStyle/>
          <a:p>
            <a:r>
              <a:rPr lang="en-IT" sz="1800" i="1"/>
              <a:t>7th African School of Physics - Port Elizabeth (ZA) - Dec. 2022</a:t>
            </a:r>
          </a:p>
        </p:txBody>
      </p:sp>
    </p:spTree>
    <p:extLst>
      <p:ext uri="{BB962C8B-B14F-4D97-AF65-F5344CB8AC3E}">
        <p14:creationId xmlns:p14="http://schemas.microsoft.com/office/powerpoint/2010/main" val="24401291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72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072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072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4"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0834" name="Immagine 2" descr="infn-new.gi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838200" cy="8207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 name="TextBox 4"/>
          <p:cNvSpPr txBox="1"/>
          <p:nvPr/>
        </p:nvSpPr>
        <p:spPr>
          <a:xfrm>
            <a:off x="1547662" y="1484784"/>
            <a:ext cx="6264697" cy="1015663"/>
          </a:xfrm>
          <a:prstGeom prst="rect">
            <a:avLst/>
          </a:prstGeom>
          <a:noFill/>
        </p:spPr>
        <p:txBody>
          <a:bodyPr wrap="square" rtlCol="0">
            <a:spAutoFit/>
          </a:bodyPr>
          <a:lstStyle/>
          <a:p>
            <a:pPr algn="ctr"/>
            <a:r>
              <a:rPr lang="en-US" i="1">
                <a:latin typeface="Symbol" charset="2"/>
                <a:ea typeface="Symbol" charset="2"/>
                <a:cs typeface="Symbol" charset="2"/>
              </a:rPr>
              <a:t>E</a:t>
            </a:r>
            <a:r>
              <a:rPr lang="en-US" i="1" baseline="-25000">
                <a:latin typeface="Symbol" charset="2"/>
                <a:ea typeface="Symbol" charset="2"/>
                <a:cs typeface="Symbol" charset="2"/>
              </a:rPr>
              <a:t>0 </a:t>
            </a:r>
            <a:r>
              <a:rPr lang="en-US" i="1">
                <a:latin typeface="+mj-lt"/>
                <a:ea typeface="Symbol" charset="2"/>
                <a:cs typeface="Symbol" charset="2"/>
              </a:rPr>
              <a:t>sin(kz)cos</a:t>
            </a:r>
            <a:r>
              <a:rPr lang="en-US" i="1">
                <a:latin typeface="Symbol" charset="2"/>
                <a:ea typeface="Symbol" charset="2"/>
                <a:cs typeface="Symbol" charset="2"/>
              </a:rPr>
              <a:t>(w</a:t>
            </a:r>
            <a:r>
              <a:rPr lang="en-US" i="1">
                <a:latin typeface="+mj-lt"/>
                <a:ea typeface="Symbol" charset="2"/>
                <a:cs typeface="Symbol" charset="2"/>
              </a:rPr>
              <a:t>t-</a:t>
            </a:r>
            <a:r>
              <a:rPr lang="en-US" i="1">
                <a:latin typeface="Symbol" charset="2"/>
                <a:ea typeface="Symbol" charset="2"/>
                <a:cs typeface="Symbol" charset="2"/>
              </a:rPr>
              <a:t>f</a:t>
            </a:r>
            <a:r>
              <a:rPr lang="en-US" i="1" baseline="-25000">
                <a:latin typeface="Symbol" charset="2"/>
                <a:ea typeface="Symbol" charset="2"/>
                <a:cs typeface="Symbol" charset="2"/>
              </a:rPr>
              <a:t>0</a:t>
            </a:r>
            <a:r>
              <a:rPr lang="en-US" i="1">
                <a:latin typeface="Symbol" charset="2"/>
                <a:ea typeface="Symbol" charset="2"/>
                <a:cs typeface="Symbol" charset="2"/>
              </a:rPr>
              <a:t>)   =</a:t>
            </a:r>
          </a:p>
          <a:p>
            <a:pPr algn="ctr"/>
            <a:endParaRPr lang="en-US" sz="1200" i="1">
              <a:latin typeface="Symbol" charset="2"/>
              <a:ea typeface="Symbol" charset="2"/>
              <a:cs typeface="Symbol" charset="2"/>
            </a:endParaRPr>
          </a:p>
          <a:p>
            <a:pPr algn="ctr"/>
            <a:r>
              <a:rPr lang="en-US" i="1">
                <a:latin typeface="Symbol" charset="2"/>
                <a:ea typeface="Symbol" charset="2"/>
                <a:cs typeface="Symbol" charset="2"/>
              </a:rPr>
              <a:t>(1/2) E</a:t>
            </a:r>
            <a:r>
              <a:rPr lang="en-US" i="1" baseline="-25000">
                <a:latin typeface="Symbol" charset="2"/>
                <a:ea typeface="Symbol" charset="2"/>
                <a:cs typeface="Symbol" charset="2"/>
              </a:rPr>
              <a:t>0 </a:t>
            </a:r>
            <a:r>
              <a:rPr lang="en-US" i="1">
                <a:ea typeface="Symbol" charset="2"/>
                <a:cs typeface="Symbol" charset="2"/>
              </a:rPr>
              <a:t>sin(kz-</a:t>
            </a:r>
            <a:r>
              <a:rPr lang="en-US" i="1">
                <a:latin typeface="Symbol" charset="2"/>
                <a:ea typeface="Symbol" charset="2"/>
                <a:cs typeface="Symbol" charset="2"/>
              </a:rPr>
              <a:t>w</a:t>
            </a:r>
            <a:r>
              <a:rPr lang="en-US" i="1">
                <a:ea typeface="Symbol" charset="2"/>
                <a:cs typeface="Symbol" charset="2"/>
              </a:rPr>
              <a:t>t+</a:t>
            </a:r>
            <a:r>
              <a:rPr lang="en-US" i="1">
                <a:latin typeface="Symbol" charset="2"/>
                <a:ea typeface="Symbol" charset="2"/>
                <a:cs typeface="Symbol" charset="2"/>
              </a:rPr>
              <a:t>f</a:t>
            </a:r>
            <a:r>
              <a:rPr lang="en-US" i="1" baseline="-25000">
                <a:latin typeface="Symbol" charset="2"/>
                <a:ea typeface="Symbol" charset="2"/>
                <a:cs typeface="Symbol" charset="2"/>
              </a:rPr>
              <a:t>0</a:t>
            </a:r>
            <a:r>
              <a:rPr lang="en-US" i="1">
                <a:latin typeface="Symbol" charset="2"/>
                <a:ea typeface="Symbol" charset="2"/>
                <a:cs typeface="Symbol" charset="2"/>
              </a:rPr>
              <a:t>)  + (1/2) E</a:t>
            </a:r>
            <a:r>
              <a:rPr lang="en-US" i="1" baseline="-25000">
                <a:latin typeface="Symbol" charset="2"/>
                <a:ea typeface="Symbol" charset="2"/>
                <a:cs typeface="Symbol" charset="2"/>
              </a:rPr>
              <a:t>0 </a:t>
            </a:r>
            <a:r>
              <a:rPr lang="en-US" i="1">
                <a:ea typeface="Symbol" charset="2"/>
                <a:cs typeface="Symbol" charset="2"/>
              </a:rPr>
              <a:t>sin(kz+</a:t>
            </a:r>
            <a:r>
              <a:rPr lang="en-US" i="1">
                <a:latin typeface="Symbol" charset="2"/>
                <a:ea typeface="Symbol" charset="2"/>
                <a:cs typeface="Symbol" charset="2"/>
              </a:rPr>
              <a:t>w</a:t>
            </a:r>
            <a:r>
              <a:rPr lang="en-US" i="1">
                <a:ea typeface="Symbol" charset="2"/>
                <a:cs typeface="Symbol" charset="2"/>
              </a:rPr>
              <a:t>t-</a:t>
            </a:r>
            <a:r>
              <a:rPr lang="en-US" i="1">
                <a:latin typeface="Symbol" charset="2"/>
                <a:ea typeface="Symbol" charset="2"/>
                <a:cs typeface="Symbol" charset="2"/>
              </a:rPr>
              <a:t>f</a:t>
            </a:r>
            <a:r>
              <a:rPr lang="en-US" i="1" baseline="-25000">
                <a:latin typeface="Symbol" charset="2"/>
                <a:ea typeface="Symbol" charset="2"/>
                <a:cs typeface="Symbol" charset="2"/>
              </a:rPr>
              <a:t>0</a:t>
            </a:r>
            <a:r>
              <a:rPr lang="en-US" i="1">
                <a:latin typeface="Symbol" charset="2"/>
                <a:ea typeface="Symbol" charset="2"/>
                <a:cs typeface="Symbol" charset="2"/>
              </a:rPr>
              <a:t>) </a:t>
            </a:r>
          </a:p>
        </p:txBody>
      </p:sp>
      <p:sp>
        <p:nvSpPr>
          <p:cNvPr id="2" name="TextBox 1"/>
          <p:cNvSpPr txBox="1"/>
          <p:nvPr/>
        </p:nvSpPr>
        <p:spPr>
          <a:xfrm>
            <a:off x="3559605" y="589905"/>
            <a:ext cx="1952779" cy="461665"/>
          </a:xfrm>
          <a:prstGeom prst="rect">
            <a:avLst/>
          </a:prstGeom>
          <a:noFill/>
        </p:spPr>
        <p:txBody>
          <a:bodyPr wrap="none" rtlCol="0">
            <a:spAutoFit/>
          </a:bodyPr>
          <a:lstStyle/>
          <a:p>
            <a:r>
              <a:rPr lang="en-US">
                <a:solidFill>
                  <a:srgbClr val="FF0000"/>
                </a:solidFill>
              </a:rPr>
              <a:t>standing wave</a:t>
            </a:r>
          </a:p>
        </p:txBody>
      </p:sp>
      <p:cxnSp>
        <p:nvCxnSpPr>
          <p:cNvPr id="6" name="Straight Arrow Connector 5"/>
          <p:cNvCxnSpPr/>
          <p:nvPr/>
        </p:nvCxnSpPr>
        <p:spPr bwMode="auto">
          <a:xfrm flipH="1">
            <a:off x="4139952" y="1051570"/>
            <a:ext cx="504056" cy="505222"/>
          </a:xfrm>
          <a:prstGeom prst="straightConnector1">
            <a:avLst/>
          </a:prstGeom>
          <a:solidFill>
            <a:schemeClr val="accent1"/>
          </a:solidFill>
          <a:ln w="41275" cap="flat" cmpd="sng" algn="ctr">
            <a:solidFill>
              <a:srgbClr val="FF0000"/>
            </a:solidFill>
            <a:prstDash val="solid"/>
            <a:round/>
            <a:headEnd type="none" w="med" len="med"/>
            <a:tailEnd type="triangle"/>
          </a:ln>
          <a:effectLst/>
        </p:spPr>
      </p:cxnSp>
      <p:sp>
        <p:nvSpPr>
          <p:cNvPr id="10" name="TextBox 9"/>
          <p:cNvSpPr txBox="1"/>
          <p:nvPr/>
        </p:nvSpPr>
        <p:spPr>
          <a:xfrm>
            <a:off x="395536" y="3246075"/>
            <a:ext cx="3130985" cy="830997"/>
          </a:xfrm>
          <a:prstGeom prst="rect">
            <a:avLst/>
          </a:prstGeom>
          <a:noFill/>
        </p:spPr>
        <p:txBody>
          <a:bodyPr wrap="none" rtlCol="0">
            <a:spAutoFit/>
          </a:bodyPr>
          <a:lstStyle/>
          <a:p>
            <a:r>
              <a:rPr lang="en-US">
                <a:solidFill>
                  <a:srgbClr val="00B050"/>
                </a:solidFill>
              </a:rPr>
              <a:t>forward traveling wave,</a:t>
            </a:r>
          </a:p>
          <a:p>
            <a:r>
              <a:rPr lang="en-US">
                <a:solidFill>
                  <a:srgbClr val="00B050"/>
                </a:solidFill>
              </a:rPr>
              <a:t>synchronous to z = ct</a:t>
            </a:r>
          </a:p>
        </p:txBody>
      </p:sp>
      <p:cxnSp>
        <p:nvCxnSpPr>
          <p:cNvPr id="11" name="Straight Arrow Connector 10"/>
          <p:cNvCxnSpPr/>
          <p:nvPr/>
        </p:nvCxnSpPr>
        <p:spPr bwMode="auto">
          <a:xfrm flipV="1">
            <a:off x="2195736" y="2500447"/>
            <a:ext cx="936104" cy="856545"/>
          </a:xfrm>
          <a:prstGeom prst="straightConnector1">
            <a:avLst/>
          </a:prstGeom>
          <a:solidFill>
            <a:schemeClr val="accent1"/>
          </a:solidFill>
          <a:ln w="41275" cap="flat" cmpd="sng" algn="ctr">
            <a:solidFill>
              <a:srgbClr val="00B050"/>
            </a:solidFill>
            <a:prstDash val="solid"/>
            <a:round/>
            <a:headEnd type="none" w="med" len="med"/>
            <a:tailEnd type="triangle"/>
          </a:ln>
          <a:effectLst/>
        </p:spPr>
      </p:cxnSp>
      <p:cxnSp>
        <p:nvCxnSpPr>
          <p:cNvPr id="15" name="Straight Arrow Connector 14"/>
          <p:cNvCxnSpPr/>
          <p:nvPr/>
        </p:nvCxnSpPr>
        <p:spPr bwMode="auto">
          <a:xfrm flipH="1" flipV="1">
            <a:off x="6156176" y="2500447"/>
            <a:ext cx="864096" cy="1360601"/>
          </a:xfrm>
          <a:prstGeom prst="straightConnector1">
            <a:avLst/>
          </a:prstGeom>
          <a:solidFill>
            <a:schemeClr val="accent1"/>
          </a:solidFill>
          <a:ln w="41275" cap="flat" cmpd="sng" algn="ctr">
            <a:solidFill>
              <a:schemeClr val="tx1"/>
            </a:solidFill>
            <a:prstDash val="solid"/>
            <a:round/>
            <a:headEnd type="none" w="med" len="med"/>
            <a:tailEnd type="triangle"/>
          </a:ln>
          <a:effectLst/>
        </p:spPr>
      </p:cxnSp>
      <p:sp>
        <p:nvSpPr>
          <p:cNvPr id="18" name="TextBox 17"/>
          <p:cNvSpPr txBox="1"/>
          <p:nvPr/>
        </p:nvSpPr>
        <p:spPr>
          <a:xfrm>
            <a:off x="5454779" y="3861048"/>
            <a:ext cx="3352200" cy="830997"/>
          </a:xfrm>
          <a:prstGeom prst="rect">
            <a:avLst/>
          </a:prstGeom>
          <a:noFill/>
        </p:spPr>
        <p:txBody>
          <a:bodyPr wrap="none" rtlCol="0">
            <a:spAutoFit/>
          </a:bodyPr>
          <a:lstStyle/>
          <a:p>
            <a:r>
              <a:rPr lang="en-US"/>
              <a:t>backward traveling wave,</a:t>
            </a:r>
          </a:p>
          <a:p>
            <a:r>
              <a:rPr lang="en-US"/>
              <a:t>synchronous to z = -ct</a:t>
            </a:r>
          </a:p>
        </p:txBody>
      </p:sp>
      <p:grpSp>
        <p:nvGrpSpPr>
          <p:cNvPr id="3" name="Group 2"/>
          <p:cNvGrpSpPr/>
          <p:nvPr/>
        </p:nvGrpSpPr>
        <p:grpSpPr>
          <a:xfrm>
            <a:off x="1799692" y="1897877"/>
            <a:ext cx="4068452" cy="3979395"/>
            <a:chOff x="1799692" y="1897877"/>
            <a:chExt cx="4068452" cy="3979395"/>
          </a:xfrm>
        </p:grpSpPr>
        <mc:AlternateContent xmlns:mc="http://schemas.openxmlformats.org/markup-compatibility/2006" xmlns:a14="http://schemas.microsoft.com/office/drawing/2010/main">
          <mc:Choice Requires="a14">
            <p:sp>
              <p:nvSpPr>
                <p:cNvPr id="19" name="Rectangle 18"/>
                <p:cNvSpPr/>
                <p:nvPr/>
              </p:nvSpPr>
              <p:spPr>
                <a:xfrm>
                  <a:off x="2267744" y="5085184"/>
                  <a:ext cx="3499937" cy="781368"/>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m:rPr>
                            <m:sty m:val="p"/>
                          </m:rPr>
                          <a:rPr lang="en-US" i="1">
                            <a:latin typeface="Cambria Math" charset="0"/>
                            <a:ea typeface="Symbol" charset="2"/>
                            <a:cs typeface="Symbol" charset="2"/>
                          </a:rPr>
                          <m:t>Δ</m:t>
                        </m:r>
                        <m:r>
                          <a:rPr lang="it-IT" b="0" i="1">
                            <a:latin typeface="Cambria Math" charset="0"/>
                            <a:ea typeface="Cambria Math" charset="0"/>
                            <a:cs typeface="Cambria Math" charset="0"/>
                          </a:rPr>
                          <m:t>𝐸</m:t>
                        </m:r>
                        <m:r>
                          <a:rPr lang="it-IT" b="0" i="1">
                            <a:latin typeface="Cambria Math" charset="0"/>
                            <a:ea typeface="Cambria Math" charset="0"/>
                            <a:cs typeface="Cambria Math" charset="0"/>
                          </a:rPr>
                          <m:t>=</m:t>
                        </m:r>
                        <m:r>
                          <a:rPr lang="it-IT" i="1">
                            <a:latin typeface="Cambria Math" charset="0"/>
                          </a:rPr>
                          <m:t>𝑒</m:t>
                        </m:r>
                        <m:r>
                          <a:rPr lang="it-IT" b="0" i="1">
                            <a:latin typeface="Cambria Math" charset="0"/>
                          </a:rPr>
                          <m:t>  </m:t>
                        </m:r>
                        <m:f>
                          <m:fPr>
                            <m:ctrlPr>
                              <a:rPr lang="mr-IN" i="1">
                                <a:latin typeface="Cambria Math" panose="02040503050406030204" pitchFamily="18" charset="0"/>
                              </a:rPr>
                            </m:ctrlPr>
                          </m:fPr>
                          <m:num>
                            <m:sSub>
                              <m:sSubPr>
                                <m:ctrlPr>
                                  <a:rPr lang="en-US" i="1">
                                    <a:latin typeface="Cambria Math" panose="02040503050406030204" pitchFamily="18" charset="0"/>
                                  </a:rPr>
                                </m:ctrlPr>
                              </m:sSubPr>
                              <m:e>
                                <m:r>
                                  <a:rPr lang="it-IT" i="1">
                                    <a:latin typeface="Cambria Math" charset="0"/>
                                  </a:rPr>
                                  <m:t>𝐸</m:t>
                                </m:r>
                              </m:e>
                              <m:sub>
                                <m:r>
                                  <a:rPr lang="it-IT" i="1">
                                    <a:latin typeface="Cambria Math" charset="0"/>
                                  </a:rPr>
                                  <m:t>0</m:t>
                                </m:r>
                              </m:sub>
                            </m:sSub>
                          </m:num>
                          <m:den>
                            <m:r>
                              <a:rPr lang="it-IT" i="1">
                                <a:latin typeface="Cambria Math" charset="0"/>
                              </a:rPr>
                              <m:t>2</m:t>
                            </m:r>
                          </m:den>
                        </m:f>
                        <m:r>
                          <a:rPr lang="it-IT" b="0" i="1">
                            <a:latin typeface="Cambria Math" charset="0"/>
                          </a:rPr>
                          <m:t>  </m:t>
                        </m:r>
                        <m:r>
                          <a:rPr lang="it-IT" i="1">
                            <a:latin typeface="Cambria Math" charset="0"/>
                          </a:rPr>
                          <m:t>𝑠𝑖𝑛</m:t>
                        </m:r>
                        <m:sSub>
                          <m:sSubPr>
                            <m:ctrlPr>
                              <a:rPr lang="en-US" i="1">
                                <a:latin typeface="Cambria Math" panose="02040503050406030204" pitchFamily="18" charset="0"/>
                              </a:rPr>
                            </m:ctrlPr>
                          </m:sSubPr>
                          <m:e>
                            <m:r>
                              <a:rPr lang="en-US" i="1">
                                <a:latin typeface="Cambria Math" charset="0"/>
                                <a:ea typeface="Cambria Math" charset="0"/>
                                <a:cs typeface="Cambria Math" charset="0"/>
                              </a:rPr>
                              <m:t>𝜙</m:t>
                            </m:r>
                          </m:e>
                          <m:sub>
                            <m:r>
                              <a:rPr lang="it-IT" i="1">
                                <a:latin typeface="Cambria Math" charset="0"/>
                              </a:rPr>
                              <m:t>0</m:t>
                            </m:r>
                          </m:sub>
                        </m:sSub>
                        <m:sSub>
                          <m:sSubPr>
                            <m:ctrlPr>
                              <a:rPr lang="en-US" i="1">
                                <a:latin typeface="Cambria Math" panose="02040503050406030204" pitchFamily="18" charset="0"/>
                              </a:rPr>
                            </m:ctrlPr>
                          </m:sSubPr>
                          <m:e>
                            <m:r>
                              <a:rPr lang="it-IT" b="0" i="1">
                                <a:latin typeface="Cambria Math" charset="0"/>
                              </a:rPr>
                              <m:t>  </m:t>
                            </m:r>
                            <m:r>
                              <a:rPr lang="it-IT" i="1">
                                <a:latin typeface="Cambria Math" charset="0"/>
                              </a:rPr>
                              <m:t>𝐿</m:t>
                            </m:r>
                          </m:e>
                          <m:sub>
                            <m:r>
                              <a:rPr lang="it-IT" i="1">
                                <a:latin typeface="Cambria Math" charset="0"/>
                              </a:rPr>
                              <m:t>𝑐𝑎𝑣</m:t>
                            </m:r>
                          </m:sub>
                        </m:sSub>
                      </m:oMath>
                    </m:oMathPara>
                  </a14:m>
                  <a:endParaRPr lang="en-US" i="1">
                    <a:latin typeface="Symbol" charset="2"/>
                    <a:ea typeface="Symbol" charset="2"/>
                    <a:cs typeface="Symbol" charset="2"/>
                  </a:endParaRPr>
                </a:p>
              </p:txBody>
            </p:sp>
          </mc:Choice>
          <mc:Fallback xmlns="">
            <p:sp>
              <p:nvSpPr>
                <p:cNvPr id="19" name="Rectangle 18"/>
                <p:cNvSpPr>
                  <a:spLocks noRot="1" noChangeAspect="1" noMove="1" noResize="1" noEditPoints="1" noAdjustHandles="1" noChangeArrowheads="1" noChangeShapeType="1" noTextEdit="1"/>
                </p:cNvSpPr>
                <p:nvPr/>
              </p:nvSpPr>
              <p:spPr>
                <a:xfrm>
                  <a:off x="2267744" y="5085184"/>
                  <a:ext cx="3499937" cy="781368"/>
                </a:xfrm>
                <a:prstGeom prst="rect">
                  <a:avLst/>
                </a:prstGeom>
                <a:blipFill rotWithShape="0">
                  <a:blip r:embed="rId3"/>
                  <a:stretch>
                    <a:fillRect/>
                  </a:stretch>
                </a:blipFill>
              </p:spPr>
              <p:txBody>
                <a:bodyPr/>
                <a:lstStyle/>
                <a:p>
                  <a:r>
                    <a:rPr lang="en-US">
                      <a:noFill/>
                    </a:rPr>
                    <a:t> </a:t>
                  </a:r>
                </a:p>
              </p:txBody>
            </p:sp>
          </mc:Fallback>
        </mc:AlternateContent>
        <p:sp>
          <p:nvSpPr>
            <p:cNvPr id="16" name="Oval 15"/>
            <p:cNvSpPr/>
            <p:nvPr/>
          </p:nvSpPr>
          <p:spPr bwMode="auto">
            <a:xfrm>
              <a:off x="3419873" y="5085184"/>
              <a:ext cx="648072" cy="792088"/>
            </a:xfrm>
            <a:prstGeom prst="ellipse">
              <a:avLst/>
            </a:prstGeom>
            <a:solidFill>
              <a:srgbClr val="FFFF00">
                <a:alpha val="60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pitchFamily="-111" charset="0"/>
              </a:endParaRPr>
            </a:p>
          </p:txBody>
        </p:sp>
        <p:sp>
          <p:nvSpPr>
            <p:cNvPr id="21" name="TextBox 20"/>
            <p:cNvSpPr txBox="1"/>
            <p:nvPr/>
          </p:nvSpPr>
          <p:spPr>
            <a:xfrm>
              <a:off x="2157582" y="4221088"/>
              <a:ext cx="3172664" cy="923330"/>
            </a:xfrm>
            <a:prstGeom prst="rect">
              <a:avLst/>
            </a:prstGeom>
            <a:noFill/>
          </p:spPr>
          <p:txBody>
            <a:bodyPr wrap="none" rtlCol="0">
              <a:spAutoFit/>
            </a:bodyPr>
            <a:lstStyle/>
            <a:p>
              <a:pPr algn="ctr"/>
              <a:r>
                <a:rPr lang="en-US" sz="1800" i="1"/>
                <a:t>amplitude of the traveling wave</a:t>
              </a:r>
            </a:p>
            <a:p>
              <a:pPr algn="ctr"/>
              <a:r>
                <a:rPr lang="en-US" sz="1800" i="1"/>
                <a:t>component synchronous</a:t>
              </a:r>
            </a:p>
            <a:p>
              <a:pPr algn="ctr"/>
              <a:r>
                <a:rPr lang="en-US" sz="1800" i="1"/>
                <a:t>with the electron</a:t>
              </a:r>
            </a:p>
          </p:txBody>
        </p:sp>
        <p:cxnSp>
          <p:nvCxnSpPr>
            <p:cNvPr id="22" name="Straight Arrow Connector 21"/>
            <p:cNvCxnSpPr/>
            <p:nvPr/>
          </p:nvCxnSpPr>
          <p:spPr bwMode="auto">
            <a:xfrm flipV="1">
              <a:off x="4067945" y="2689965"/>
              <a:ext cx="1062561" cy="1590231"/>
            </a:xfrm>
            <a:prstGeom prst="straightConnector1">
              <a:avLst/>
            </a:prstGeom>
            <a:solidFill>
              <a:schemeClr val="accent1"/>
            </a:solidFill>
            <a:ln w="19050" cap="flat" cmpd="sng" algn="ctr">
              <a:solidFill>
                <a:schemeClr val="tx1"/>
              </a:solidFill>
              <a:prstDash val="sysDot"/>
              <a:round/>
              <a:headEnd type="none" w="med" len="med"/>
              <a:tailEnd type="triangle"/>
            </a:ln>
            <a:effectLst/>
          </p:spPr>
        </p:cxnSp>
        <p:sp>
          <p:nvSpPr>
            <p:cNvPr id="25" name="Oval 24"/>
            <p:cNvSpPr/>
            <p:nvPr/>
          </p:nvSpPr>
          <p:spPr bwMode="auto">
            <a:xfrm>
              <a:off x="4860032" y="1897877"/>
              <a:ext cx="1008112" cy="792088"/>
            </a:xfrm>
            <a:prstGeom prst="ellipse">
              <a:avLst/>
            </a:prstGeom>
            <a:solidFill>
              <a:srgbClr val="FFFF00">
                <a:alpha val="60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pitchFamily="-111" charset="0"/>
              </a:endParaRPr>
            </a:p>
          </p:txBody>
        </p:sp>
        <p:sp>
          <p:nvSpPr>
            <p:cNvPr id="17" name="Oval 16"/>
            <p:cNvSpPr/>
            <p:nvPr/>
          </p:nvSpPr>
          <p:spPr bwMode="auto">
            <a:xfrm>
              <a:off x="1799692" y="1907834"/>
              <a:ext cx="1008112" cy="792088"/>
            </a:xfrm>
            <a:prstGeom prst="ellipse">
              <a:avLst/>
            </a:prstGeom>
            <a:solidFill>
              <a:srgbClr val="FFFF00">
                <a:alpha val="60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pitchFamily="-111" charset="0"/>
              </a:endParaRPr>
            </a:p>
          </p:txBody>
        </p:sp>
        <p:cxnSp>
          <p:nvCxnSpPr>
            <p:cNvPr id="20" name="Straight Arrow Connector 19"/>
            <p:cNvCxnSpPr/>
            <p:nvPr/>
          </p:nvCxnSpPr>
          <p:spPr bwMode="auto">
            <a:xfrm flipH="1" flipV="1">
              <a:off x="2769692" y="2572456"/>
              <a:ext cx="1248021" cy="1704091"/>
            </a:xfrm>
            <a:prstGeom prst="straightConnector1">
              <a:avLst/>
            </a:prstGeom>
            <a:solidFill>
              <a:schemeClr val="accent1"/>
            </a:solidFill>
            <a:ln w="19050" cap="flat" cmpd="sng" algn="ctr">
              <a:solidFill>
                <a:schemeClr val="tx1"/>
              </a:solidFill>
              <a:prstDash val="sysDot"/>
              <a:round/>
              <a:headEnd type="none" w="med" len="med"/>
              <a:tailEnd type="triangle"/>
            </a:ln>
            <a:effectLst/>
          </p:spPr>
        </p:cxnSp>
      </p:grpSp>
      <p:sp>
        <p:nvSpPr>
          <p:cNvPr id="4" name="TextBox 3">
            <a:extLst>
              <a:ext uri="{FF2B5EF4-FFF2-40B4-BE49-F238E27FC236}">
                <a16:creationId xmlns:a16="http://schemas.microsoft.com/office/drawing/2014/main" id="{F5A95DF5-DB7A-D26B-BC18-B4626174E45E}"/>
              </a:ext>
            </a:extLst>
          </p:cNvPr>
          <p:cNvSpPr txBox="1"/>
          <p:nvPr/>
        </p:nvSpPr>
        <p:spPr>
          <a:xfrm>
            <a:off x="35496" y="6444044"/>
            <a:ext cx="6264696" cy="369332"/>
          </a:xfrm>
          <a:prstGeom prst="rect">
            <a:avLst/>
          </a:prstGeom>
          <a:noFill/>
        </p:spPr>
        <p:txBody>
          <a:bodyPr wrap="square">
            <a:spAutoFit/>
          </a:bodyPr>
          <a:lstStyle/>
          <a:p>
            <a:r>
              <a:rPr lang="en-IT" sz="1800" i="1"/>
              <a:t>7th African School of Physics - Port Elizabeth (ZA) - Dec. 2022</a:t>
            </a:r>
          </a:p>
        </p:txBody>
      </p:sp>
    </p:spTree>
    <p:extLst>
      <p:ext uri="{BB962C8B-B14F-4D97-AF65-F5344CB8AC3E}">
        <p14:creationId xmlns:p14="http://schemas.microsoft.com/office/powerpoint/2010/main" val="5822681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0834" name="Immagine 2" descr="infn-new.gi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838200" cy="8207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mc:AlternateContent xmlns:mc="http://schemas.openxmlformats.org/markup-compatibility/2006" xmlns:a14="http://schemas.microsoft.com/office/drawing/2010/main">
        <mc:Choice Requires="a14">
          <p:sp>
            <p:nvSpPr>
              <p:cNvPr id="4" name="Rectangle 3"/>
              <p:cNvSpPr/>
              <p:nvPr/>
            </p:nvSpPr>
            <p:spPr>
              <a:xfrm>
                <a:off x="6186576" y="552058"/>
                <a:ext cx="2463016" cy="781368"/>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m:rPr>
                          <m:sty m:val="p"/>
                        </m:rPr>
                        <a:rPr lang="en-US" i="1">
                          <a:latin typeface="Cambria Math" charset="0"/>
                          <a:ea typeface="Symbol" charset="2"/>
                          <a:cs typeface="Symbol" charset="2"/>
                        </a:rPr>
                        <m:t>Δ</m:t>
                      </m:r>
                      <m:r>
                        <a:rPr lang="it-IT" b="0" i="1">
                          <a:latin typeface="Cambria Math" charset="0"/>
                          <a:ea typeface="Cambria Math" charset="0"/>
                          <a:cs typeface="Cambria Math" charset="0"/>
                        </a:rPr>
                        <m:t>𝐸</m:t>
                      </m:r>
                      <m:r>
                        <a:rPr lang="it-IT" b="0" i="1">
                          <a:latin typeface="Cambria Math" charset="0"/>
                          <a:ea typeface="Cambria Math" charset="0"/>
                          <a:cs typeface="Cambria Math" charset="0"/>
                        </a:rPr>
                        <m:t>= </m:t>
                      </m:r>
                      <m:f>
                        <m:fPr>
                          <m:ctrlPr>
                            <a:rPr lang="mr-IN" i="1">
                              <a:latin typeface="Cambria Math" panose="02040503050406030204" pitchFamily="18" charset="0"/>
                            </a:rPr>
                          </m:ctrlPr>
                        </m:fPr>
                        <m:num>
                          <m:r>
                            <a:rPr lang="it-IT" i="1">
                              <a:latin typeface="Cambria Math" charset="0"/>
                            </a:rPr>
                            <m:t>𝑒</m:t>
                          </m:r>
                          <m:sSub>
                            <m:sSubPr>
                              <m:ctrlPr>
                                <a:rPr lang="en-US" i="1">
                                  <a:latin typeface="Cambria Math" panose="02040503050406030204" pitchFamily="18" charset="0"/>
                                </a:rPr>
                              </m:ctrlPr>
                            </m:sSubPr>
                            <m:e>
                              <m:r>
                                <a:rPr lang="it-IT" i="1">
                                  <a:latin typeface="Cambria Math" charset="0"/>
                                </a:rPr>
                                <m:t>𝐸</m:t>
                              </m:r>
                            </m:e>
                            <m:sub>
                              <m:r>
                                <a:rPr lang="it-IT" i="1">
                                  <a:latin typeface="Cambria Math" charset="0"/>
                                </a:rPr>
                                <m:t>0</m:t>
                              </m:r>
                            </m:sub>
                          </m:sSub>
                        </m:num>
                        <m:den>
                          <m:r>
                            <a:rPr lang="it-IT" b="0" i="1">
                              <a:latin typeface="Cambria Math" charset="0"/>
                            </a:rPr>
                            <m:t>2</m:t>
                          </m:r>
                        </m:den>
                      </m:f>
                      <m:sSub>
                        <m:sSubPr>
                          <m:ctrlPr>
                            <a:rPr lang="en-US" i="1">
                              <a:latin typeface="Cambria Math" panose="02040503050406030204" pitchFamily="18" charset="0"/>
                            </a:rPr>
                          </m:ctrlPr>
                        </m:sSubPr>
                        <m:e>
                          <m:r>
                            <a:rPr lang="it-IT" i="1">
                              <a:latin typeface="Cambria Math" charset="0"/>
                            </a:rPr>
                            <m:t>𝐿</m:t>
                          </m:r>
                        </m:e>
                        <m:sub>
                          <m:r>
                            <a:rPr lang="it-IT" i="1">
                              <a:latin typeface="Cambria Math" charset="0"/>
                            </a:rPr>
                            <m:t>𝑐𝑎𝑣</m:t>
                          </m:r>
                        </m:sub>
                      </m:sSub>
                    </m:oMath>
                  </m:oMathPara>
                </a14:m>
                <a:endParaRPr lang="en-US" i="1">
                  <a:latin typeface="Symbol" charset="2"/>
                  <a:ea typeface="Symbol" charset="2"/>
                  <a:cs typeface="Symbol" charset="2"/>
                </a:endParaRPr>
              </a:p>
            </p:txBody>
          </p:sp>
        </mc:Choice>
        <mc:Fallback xmlns="">
          <p:sp>
            <p:nvSpPr>
              <p:cNvPr id="4" name="Rectangle 3"/>
              <p:cNvSpPr>
                <a:spLocks noRot="1" noChangeAspect="1" noMove="1" noResize="1" noEditPoints="1" noAdjustHandles="1" noChangeArrowheads="1" noChangeShapeType="1" noTextEdit="1"/>
              </p:cNvSpPr>
              <p:nvPr/>
            </p:nvSpPr>
            <p:spPr>
              <a:xfrm>
                <a:off x="6186576" y="552058"/>
                <a:ext cx="2463016" cy="781368"/>
              </a:xfrm>
              <a:prstGeom prst="rect">
                <a:avLst/>
              </a:prstGeom>
              <a:blipFill rotWithShape="0">
                <a:blip r:embed="rId3"/>
                <a:stretch>
                  <a:fillRect/>
                </a:stretch>
              </a:blipFill>
            </p:spPr>
            <p:txBody>
              <a:bodyPr/>
              <a:lstStyle/>
              <a:p>
                <a:r>
                  <a:rPr lang="en-US">
                    <a:noFill/>
                  </a:rPr>
                  <a:t> </a:t>
                </a:r>
              </a:p>
            </p:txBody>
          </p:sp>
        </mc:Fallback>
      </mc:AlternateContent>
      <p:sp>
        <p:nvSpPr>
          <p:cNvPr id="5" name="TextBox 4"/>
          <p:cNvSpPr txBox="1"/>
          <p:nvPr/>
        </p:nvSpPr>
        <p:spPr>
          <a:xfrm>
            <a:off x="1296946" y="471005"/>
            <a:ext cx="4756046" cy="369332"/>
          </a:xfrm>
          <a:prstGeom prst="rect">
            <a:avLst/>
          </a:prstGeom>
          <a:noFill/>
        </p:spPr>
        <p:txBody>
          <a:bodyPr wrap="none" lIns="0" tIns="0" rIns="0" bIns="0" rtlCol="0">
            <a:spAutoFit/>
          </a:bodyPr>
          <a:lstStyle/>
          <a:p>
            <a:r>
              <a:rPr lang="it-IT" i="1"/>
              <a:t>Maximum energy gain of  </a:t>
            </a:r>
            <a:r>
              <a:rPr lang="it-IT" b="1" i="1"/>
              <a:t>an electron</a:t>
            </a:r>
            <a:r>
              <a:rPr lang="it-IT" i="1"/>
              <a:t>:</a:t>
            </a:r>
            <a:endParaRPr lang="en-US"/>
          </a:p>
        </p:txBody>
      </p:sp>
      <p:sp>
        <p:nvSpPr>
          <p:cNvPr id="6" name="TextBox 5"/>
          <p:cNvSpPr txBox="1"/>
          <p:nvPr/>
        </p:nvSpPr>
        <p:spPr>
          <a:xfrm>
            <a:off x="376236" y="1476191"/>
            <a:ext cx="8391528" cy="369332"/>
          </a:xfrm>
          <a:prstGeom prst="rect">
            <a:avLst/>
          </a:prstGeom>
          <a:noFill/>
        </p:spPr>
        <p:txBody>
          <a:bodyPr wrap="none" lIns="0" tIns="0" rIns="0" bIns="0" rtlCol="0">
            <a:spAutoFit/>
          </a:bodyPr>
          <a:lstStyle/>
          <a:p>
            <a:r>
              <a:rPr lang="it-IT" i="1"/>
              <a:t>Maximum energy gain of a bunch of electrons (</a:t>
            </a:r>
            <a:r>
              <a:rPr lang="it-IT" b="1" i="1"/>
              <a:t>bunch</a:t>
            </a:r>
            <a:r>
              <a:rPr lang="it-IT" i="1"/>
              <a:t>) of charge Q</a:t>
            </a:r>
            <a:r>
              <a:rPr lang="it-IT" i="1" baseline="-25000"/>
              <a:t>b</a:t>
            </a:r>
            <a:r>
              <a:rPr lang="it-IT" i="1"/>
              <a:t>:</a:t>
            </a:r>
            <a:endParaRPr lang="en-US"/>
          </a:p>
        </p:txBody>
      </p:sp>
      <mc:AlternateContent xmlns:mc="http://schemas.openxmlformats.org/markup-compatibility/2006" xmlns:a14="http://schemas.microsoft.com/office/drawing/2010/main">
        <mc:Choice Requires="a14">
          <p:sp>
            <p:nvSpPr>
              <p:cNvPr id="7" name="Rectangle 6"/>
              <p:cNvSpPr/>
              <p:nvPr/>
            </p:nvSpPr>
            <p:spPr>
              <a:xfrm>
                <a:off x="2981753" y="1935217"/>
                <a:ext cx="2463016" cy="783804"/>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m:rPr>
                          <m:sty m:val="p"/>
                        </m:rPr>
                        <a:rPr lang="en-US" i="1">
                          <a:latin typeface="Cambria Math" charset="0"/>
                          <a:ea typeface="Symbol" charset="2"/>
                          <a:cs typeface="Symbol" charset="2"/>
                        </a:rPr>
                        <m:t>Δ</m:t>
                      </m:r>
                      <m:r>
                        <a:rPr lang="it-IT" b="0" i="1">
                          <a:latin typeface="Cambria Math" charset="0"/>
                          <a:ea typeface="Cambria Math" charset="0"/>
                          <a:cs typeface="Cambria Math" charset="0"/>
                        </a:rPr>
                        <m:t>𝐸</m:t>
                      </m:r>
                      <m:r>
                        <a:rPr lang="it-IT" b="0" i="1">
                          <a:latin typeface="Cambria Math" charset="0"/>
                          <a:ea typeface="Cambria Math" charset="0"/>
                          <a:cs typeface="Cambria Math" charset="0"/>
                        </a:rPr>
                        <m:t>= </m:t>
                      </m:r>
                      <m:f>
                        <m:fPr>
                          <m:ctrlPr>
                            <a:rPr lang="mr-IN" i="1">
                              <a:latin typeface="Cambria Math" panose="02040503050406030204" pitchFamily="18" charset="0"/>
                            </a:rPr>
                          </m:ctrlPr>
                        </m:fPr>
                        <m:num>
                          <m:sSub>
                            <m:sSubPr>
                              <m:ctrlPr>
                                <a:rPr lang="en-US" i="1">
                                  <a:latin typeface="Cambria Math" panose="02040503050406030204" pitchFamily="18" charset="0"/>
                                </a:rPr>
                              </m:ctrlPr>
                            </m:sSubPr>
                            <m:e>
                              <m:r>
                                <a:rPr lang="it-IT" b="0" i="1">
                                  <a:latin typeface="Cambria Math" charset="0"/>
                                </a:rPr>
                                <m:t>𝑄</m:t>
                              </m:r>
                            </m:e>
                            <m:sub>
                              <m:r>
                                <a:rPr lang="it-IT" b="0" i="1">
                                  <a:latin typeface="Cambria Math" charset="0"/>
                                </a:rPr>
                                <m:t>𝑏</m:t>
                              </m:r>
                            </m:sub>
                          </m:sSub>
                          <m:sSub>
                            <m:sSubPr>
                              <m:ctrlPr>
                                <a:rPr lang="en-US" i="1">
                                  <a:latin typeface="Cambria Math" panose="02040503050406030204" pitchFamily="18" charset="0"/>
                                </a:rPr>
                              </m:ctrlPr>
                            </m:sSubPr>
                            <m:e>
                              <m:r>
                                <a:rPr lang="it-IT" i="1">
                                  <a:latin typeface="Cambria Math" charset="0"/>
                                </a:rPr>
                                <m:t>𝐸</m:t>
                              </m:r>
                            </m:e>
                            <m:sub>
                              <m:r>
                                <a:rPr lang="it-IT" i="1">
                                  <a:latin typeface="Cambria Math" charset="0"/>
                                </a:rPr>
                                <m:t>0</m:t>
                              </m:r>
                            </m:sub>
                          </m:sSub>
                        </m:num>
                        <m:den>
                          <m:r>
                            <a:rPr lang="it-IT" b="0" i="1">
                              <a:latin typeface="Cambria Math" charset="0"/>
                            </a:rPr>
                            <m:t>2</m:t>
                          </m:r>
                        </m:den>
                      </m:f>
                      <m:sSub>
                        <m:sSubPr>
                          <m:ctrlPr>
                            <a:rPr lang="en-US" i="1">
                              <a:latin typeface="Cambria Math" panose="02040503050406030204" pitchFamily="18" charset="0"/>
                            </a:rPr>
                          </m:ctrlPr>
                        </m:sSubPr>
                        <m:e>
                          <m:r>
                            <a:rPr lang="it-IT" i="1">
                              <a:latin typeface="Cambria Math" charset="0"/>
                            </a:rPr>
                            <m:t>𝐿</m:t>
                          </m:r>
                        </m:e>
                        <m:sub>
                          <m:r>
                            <a:rPr lang="it-IT" i="1">
                              <a:latin typeface="Cambria Math" charset="0"/>
                            </a:rPr>
                            <m:t>𝑐𝑎𝑣</m:t>
                          </m:r>
                        </m:sub>
                      </m:sSub>
                    </m:oMath>
                  </m:oMathPara>
                </a14:m>
                <a:endParaRPr lang="en-US" i="1">
                  <a:latin typeface="Symbol" charset="2"/>
                  <a:ea typeface="Symbol" charset="2"/>
                  <a:cs typeface="Symbol" charset="2"/>
                </a:endParaRPr>
              </a:p>
            </p:txBody>
          </p:sp>
        </mc:Choice>
        <mc:Fallback xmlns="">
          <p:sp>
            <p:nvSpPr>
              <p:cNvPr id="7" name="Rectangle 6"/>
              <p:cNvSpPr>
                <a:spLocks noRot="1" noChangeAspect="1" noMove="1" noResize="1" noEditPoints="1" noAdjustHandles="1" noChangeArrowheads="1" noChangeShapeType="1" noTextEdit="1"/>
              </p:cNvSpPr>
              <p:nvPr/>
            </p:nvSpPr>
            <p:spPr>
              <a:xfrm>
                <a:off x="2981753" y="1935217"/>
                <a:ext cx="2463016" cy="783804"/>
              </a:xfrm>
              <a:prstGeom prst="rect">
                <a:avLst/>
              </a:prstGeom>
              <a:blipFill rotWithShape="0">
                <a:blip r:embed="rId4"/>
                <a:stretch>
                  <a:fillRect/>
                </a:stretch>
              </a:blipFill>
            </p:spPr>
            <p:txBody>
              <a:bodyPr/>
              <a:lstStyle/>
              <a:p>
                <a:r>
                  <a:rPr lang="en-US">
                    <a:noFill/>
                  </a:rPr>
                  <a:t> </a:t>
                </a:r>
              </a:p>
            </p:txBody>
          </p:sp>
        </mc:Fallback>
      </mc:AlternateContent>
      <p:grpSp>
        <p:nvGrpSpPr>
          <p:cNvPr id="2" name="Group 1"/>
          <p:cNvGrpSpPr/>
          <p:nvPr/>
        </p:nvGrpSpPr>
        <p:grpSpPr>
          <a:xfrm>
            <a:off x="137371" y="2726952"/>
            <a:ext cx="8670643" cy="1326026"/>
            <a:chOff x="137371" y="2726952"/>
            <a:chExt cx="8670643" cy="1326026"/>
          </a:xfrm>
        </p:grpSpPr>
        <p:sp>
          <p:nvSpPr>
            <p:cNvPr id="8" name="TextBox 7"/>
            <p:cNvSpPr txBox="1"/>
            <p:nvPr/>
          </p:nvSpPr>
          <p:spPr>
            <a:xfrm>
              <a:off x="137371" y="2726952"/>
              <a:ext cx="8670643" cy="738664"/>
            </a:xfrm>
            <a:prstGeom prst="rect">
              <a:avLst/>
            </a:prstGeom>
            <a:noFill/>
          </p:spPr>
          <p:txBody>
            <a:bodyPr wrap="none" lIns="0" tIns="0" rIns="0" bIns="0" rtlCol="0">
              <a:spAutoFit/>
            </a:bodyPr>
            <a:lstStyle/>
            <a:p>
              <a:r>
                <a:rPr lang="it-IT" i="1"/>
                <a:t>If I have a </a:t>
              </a:r>
              <a:r>
                <a:rPr lang="it-IT" b="1" i="1"/>
                <a:t>beam</a:t>
              </a:r>
              <a:r>
                <a:rPr lang="it-IT" i="1"/>
                <a:t> of electrons made by bunches that repeat in time at a</a:t>
              </a:r>
            </a:p>
            <a:p>
              <a:r>
                <a:rPr lang="it-IT" b="1" i="1"/>
                <a:t>repetition rate f</a:t>
              </a:r>
              <a:r>
                <a:rPr lang="it-IT" i="1"/>
                <a:t>, this will carry an </a:t>
              </a:r>
              <a:r>
                <a:rPr lang="it-IT" b="1" i="1"/>
                <a:t>average current </a:t>
              </a:r>
              <a:r>
                <a:rPr lang="it-IT" i="1"/>
                <a:t>equal to:</a:t>
              </a:r>
              <a:endParaRPr lang="en-US"/>
            </a:p>
          </p:txBody>
        </p:sp>
        <mc:AlternateContent xmlns:mc="http://schemas.openxmlformats.org/markup-compatibility/2006" xmlns:a14="http://schemas.microsoft.com/office/drawing/2010/main">
          <mc:Choice Requires="a14">
            <p:sp>
              <p:nvSpPr>
                <p:cNvPr id="9" name="Rectangle 8"/>
                <p:cNvSpPr/>
                <p:nvPr/>
              </p:nvSpPr>
              <p:spPr>
                <a:xfrm>
                  <a:off x="4386376" y="3591313"/>
                  <a:ext cx="1800200" cy="461665"/>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d>
                          <m:dPr>
                            <m:begChr m:val="⟨"/>
                            <m:endChr m:val="⟩"/>
                            <m:ctrlPr>
                              <a:rPr lang="it-IT" b="0" i="1">
                                <a:latin typeface="Cambria Math" panose="02040503050406030204" pitchFamily="18" charset="0"/>
                                <a:ea typeface="Cambria Math" charset="0"/>
                                <a:cs typeface="Cambria Math" charset="0"/>
                              </a:rPr>
                            </m:ctrlPr>
                          </m:dPr>
                          <m:e>
                            <m:r>
                              <a:rPr lang="it-IT" b="0" i="1">
                                <a:latin typeface="Cambria Math" charset="0"/>
                                <a:ea typeface="Cambria Math" charset="0"/>
                                <a:cs typeface="Cambria Math" charset="0"/>
                              </a:rPr>
                              <m:t>𝐼</m:t>
                            </m:r>
                          </m:e>
                        </m:d>
                        <m:r>
                          <a:rPr lang="it-IT" b="0" i="1">
                            <a:latin typeface="Cambria Math" charset="0"/>
                            <a:ea typeface="Cambria Math" charset="0"/>
                            <a:cs typeface="Cambria Math" charset="0"/>
                          </a:rPr>
                          <m:t>=</m:t>
                        </m:r>
                        <m:sSub>
                          <m:sSubPr>
                            <m:ctrlPr>
                              <a:rPr lang="en-US" i="1">
                                <a:latin typeface="Cambria Math" panose="02040503050406030204" pitchFamily="18" charset="0"/>
                              </a:rPr>
                            </m:ctrlPr>
                          </m:sSubPr>
                          <m:e>
                            <m:r>
                              <a:rPr lang="it-IT" i="1">
                                <a:latin typeface="Cambria Math" charset="0"/>
                              </a:rPr>
                              <m:t>𝑄</m:t>
                            </m:r>
                          </m:e>
                          <m:sub>
                            <m:r>
                              <a:rPr lang="it-IT" i="1">
                                <a:latin typeface="Cambria Math" charset="0"/>
                              </a:rPr>
                              <m:t>𝑏</m:t>
                            </m:r>
                          </m:sub>
                        </m:sSub>
                        <m:r>
                          <a:rPr lang="it-IT" i="1">
                            <a:latin typeface="Cambria Math" charset="0"/>
                          </a:rPr>
                          <m:t>𝑓</m:t>
                        </m:r>
                      </m:oMath>
                    </m:oMathPara>
                  </a14:m>
                  <a:endParaRPr lang="en-US" i="1">
                    <a:latin typeface="Symbol" charset="2"/>
                    <a:ea typeface="Symbol" charset="2"/>
                    <a:cs typeface="Symbol" charset="2"/>
                  </a:endParaRPr>
                </a:p>
              </p:txBody>
            </p:sp>
          </mc:Choice>
          <mc:Fallback xmlns="">
            <p:sp>
              <p:nvSpPr>
                <p:cNvPr id="9" name="Rectangle 8"/>
                <p:cNvSpPr>
                  <a:spLocks noRot="1" noChangeAspect="1" noMove="1" noResize="1" noEditPoints="1" noAdjustHandles="1" noChangeArrowheads="1" noChangeShapeType="1" noTextEdit="1"/>
                </p:cNvSpPr>
                <p:nvPr/>
              </p:nvSpPr>
              <p:spPr>
                <a:xfrm>
                  <a:off x="4386376" y="3591313"/>
                  <a:ext cx="1800200" cy="461665"/>
                </a:xfrm>
                <a:prstGeom prst="rect">
                  <a:avLst/>
                </a:prstGeom>
                <a:blipFill rotWithShape="0">
                  <a:blip r:embed="rId5"/>
                  <a:stretch>
                    <a:fillRect b="-19737"/>
                  </a:stretch>
                </a:blipFill>
              </p:spPr>
              <p:txBody>
                <a:bodyPr/>
                <a:lstStyle/>
                <a:p>
                  <a:r>
                    <a:rPr lang="en-US">
                      <a:noFill/>
                    </a:rPr>
                    <a:t> </a:t>
                  </a:r>
                </a:p>
              </p:txBody>
            </p:sp>
          </mc:Fallback>
        </mc:AlternateContent>
      </p:grpSp>
      <p:grpSp>
        <p:nvGrpSpPr>
          <p:cNvPr id="3" name="Group 2"/>
          <p:cNvGrpSpPr/>
          <p:nvPr/>
        </p:nvGrpSpPr>
        <p:grpSpPr>
          <a:xfrm>
            <a:off x="130432" y="4214338"/>
            <a:ext cx="8849589" cy="2533688"/>
            <a:chOff x="130432" y="4214338"/>
            <a:chExt cx="8849589" cy="2533688"/>
          </a:xfrm>
        </p:grpSpPr>
        <mc:AlternateContent xmlns:mc="http://schemas.openxmlformats.org/markup-compatibility/2006" xmlns:a14="http://schemas.microsoft.com/office/drawing/2010/main">
          <mc:Choice Requires="a14">
            <p:sp>
              <p:nvSpPr>
                <p:cNvPr id="10" name="Rectangle 9"/>
                <p:cNvSpPr/>
                <p:nvPr/>
              </p:nvSpPr>
              <p:spPr>
                <a:xfrm>
                  <a:off x="3674969" y="4715716"/>
                  <a:ext cx="3539600" cy="804707"/>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ea typeface="Symbol" charset="2"/>
                                <a:cs typeface="Symbol" charset="2"/>
                              </a:rPr>
                            </m:ctrlPr>
                          </m:sSubPr>
                          <m:e>
                            <m:r>
                              <a:rPr lang="it-IT" b="0" i="1">
                                <a:latin typeface="Cambria Math" charset="0"/>
                                <a:ea typeface="Symbol" charset="2"/>
                                <a:cs typeface="Symbol" charset="2"/>
                              </a:rPr>
                              <m:t>𝑃</m:t>
                            </m:r>
                          </m:e>
                          <m:sub>
                            <m:r>
                              <a:rPr lang="it-IT" b="0" i="1">
                                <a:latin typeface="Cambria Math" charset="0"/>
                                <a:ea typeface="Symbol" charset="2"/>
                                <a:cs typeface="Symbol" charset="2"/>
                              </a:rPr>
                              <m:t>𝑏</m:t>
                            </m:r>
                          </m:sub>
                        </m:sSub>
                        <m:r>
                          <a:rPr lang="it-IT" b="0" i="1">
                            <a:latin typeface="Cambria Math" charset="0"/>
                            <a:ea typeface="Cambria Math" charset="0"/>
                            <a:cs typeface="Cambria Math" charset="0"/>
                          </a:rPr>
                          <m:t>=</m:t>
                        </m:r>
                        <m:sSub>
                          <m:sSubPr>
                            <m:ctrlPr>
                              <a:rPr lang="en-US" i="1">
                                <a:latin typeface="Cambria Math" panose="02040503050406030204" pitchFamily="18" charset="0"/>
                                <a:ea typeface="Symbol" charset="2"/>
                                <a:cs typeface="Symbol" charset="2"/>
                              </a:rPr>
                            </m:ctrlPr>
                          </m:sSubPr>
                          <m:e>
                            <m:r>
                              <a:rPr lang="it-IT" i="1">
                                <a:latin typeface="Cambria Math" charset="0"/>
                                <a:ea typeface="Symbol" charset="2"/>
                                <a:cs typeface="Symbol" charset="2"/>
                              </a:rPr>
                              <m:t>𝑃</m:t>
                            </m:r>
                          </m:e>
                          <m:sub>
                            <m:r>
                              <a:rPr lang="it-IT" b="0" i="1">
                                <a:latin typeface="Cambria Math" charset="0"/>
                                <a:ea typeface="Symbol" charset="2"/>
                                <a:cs typeface="Symbol" charset="2"/>
                              </a:rPr>
                              <m:t>𝑖</m:t>
                            </m:r>
                          </m:sub>
                        </m:sSub>
                        <m:r>
                          <a:rPr lang="it-IT" b="0" i="1">
                            <a:latin typeface="Cambria Math" charset="0"/>
                            <a:ea typeface="Symbol" charset="2"/>
                            <a:cs typeface="Symbol" charset="2"/>
                          </a:rPr>
                          <m:t>+</m:t>
                        </m:r>
                        <m:f>
                          <m:fPr>
                            <m:ctrlPr>
                              <a:rPr lang="mr-IN" i="1">
                                <a:latin typeface="Cambria Math" panose="02040503050406030204" pitchFamily="18" charset="0"/>
                              </a:rPr>
                            </m:ctrlPr>
                          </m:fPr>
                          <m:num>
                            <m:d>
                              <m:dPr>
                                <m:begChr m:val="⟨"/>
                                <m:endChr m:val="⟩"/>
                                <m:ctrlPr>
                                  <a:rPr lang="mr-IN" i="1">
                                    <a:latin typeface="Cambria Math" panose="02040503050406030204" pitchFamily="18" charset="0"/>
                                  </a:rPr>
                                </m:ctrlPr>
                              </m:dPr>
                              <m:e>
                                <m:r>
                                  <a:rPr lang="it-IT" b="0" i="1">
                                    <a:latin typeface="Cambria Math" charset="0"/>
                                  </a:rPr>
                                  <m:t>𝐼</m:t>
                                </m:r>
                              </m:e>
                            </m:d>
                            <m:sSub>
                              <m:sSubPr>
                                <m:ctrlPr>
                                  <a:rPr lang="en-US" i="1">
                                    <a:latin typeface="Cambria Math" panose="02040503050406030204" pitchFamily="18" charset="0"/>
                                  </a:rPr>
                                </m:ctrlPr>
                              </m:sSubPr>
                              <m:e>
                                <m:r>
                                  <a:rPr lang="it-IT" i="1">
                                    <a:latin typeface="Cambria Math" charset="0"/>
                                  </a:rPr>
                                  <m:t>𝐸</m:t>
                                </m:r>
                              </m:e>
                              <m:sub>
                                <m:r>
                                  <a:rPr lang="it-IT" i="1">
                                    <a:latin typeface="Cambria Math" charset="0"/>
                                  </a:rPr>
                                  <m:t>0</m:t>
                                </m:r>
                              </m:sub>
                            </m:sSub>
                          </m:num>
                          <m:den>
                            <m:r>
                              <a:rPr lang="it-IT" b="0" i="1">
                                <a:latin typeface="Cambria Math" charset="0"/>
                              </a:rPr>
                              <m:t>2</m:t>
                            </m:r>
                          </m:den>
                        </m:f>
                        <m:sSub>
                          <m:sSubPr>
                            <m:ctrlPr>
                              <a:rPr lang="en-US" i="1">
                                <a:latin typeface="Cambria Math" panose="02040503050406030204" pitchFamily="18" charset="0"/>
                              </a:rPr>
                            </m:ctrlPr>
                          </m:sSubPr>
                          <m:e>
                            <m:r>
                              <a:rPr lang="it-IT" i="1">
                                <a:latin typeface="Cambria Math" charset="0"/>
                              </a:rPr>
                              <m:t>𝐿</m:t>
                            </m:r>
                          </m:e>
                          <m:sub>
                            <m:r>
                              <a:rPr lang="it-IT" i="1">
                                <a:latin typeface="Cambria Math" charset="0"/>
                              </a:rPr>
                              <m:t>𝑐𝑎𝑣</m:t>
                            </m:r>
                          </m:sub>
                        </m:sSub>
                      </m:oMath>
                    </m:oMathPara>
                  </a14:m>
                  <a:endParaRPr lang="en-US" i="1">
                    <a:latin typeface="Symbol" charset="2"/>
                    <a:ea typeface="Symbol" charset="2"/>
                    <a:cs typeface="Symbol" charset="2"/>
                  </a:endParaRPr>
                </a:p>
              </p:txBody>
            </p:sp>
          </mc:Choice>
          <mc:Fallback xmlns="">
            <p:sp>
              <p:nvSpPr>
                <p:cNvPr id="10" name="Rectangle 9"/>
                <p:cNvSpPr>
                  <a:spLocks noRot="1" noChangeAspect="1" noMove="1" noResize="1" noEditPoints="1" noAdjustHandles="1" noChangeArrowheads="1" noChangeShapeType="1" noTextEdit="1"/>
                </p:cNvSpPr>
                <p:nvPr/>
              </p:nvSpPr>
              <p:spPr>
                <a:xfrm>
                  <a:off x="3674969" y="4715716"/>
                  <a:ext cx="3539600" cy="804707"/>
                </a:xfrm>
                <a:prstGeom prst="rect">
                  <a:avLst/>
                </a:prstGeom>
                <a:blipFill rotWithShape="0">
                  <a:blip r:embed="rId6"/>
                  <a:stretch>
                    <a:fillRect/>
                  </a:stretch>
                </a:blipFill>
              </p:spPr>
              <p:txBody>
                <a:bodyPr/>
                <a:lstStyle/>
                <a:p>
                  <a:r>
                    <a:rPr lang="en-US">
                      <a:noFill/>
                    </a:rPr>
                    <a:t> </a:t>
                  </a:r>
                </a:p>
              </p:txBody>
            </p:sp>
          </mc:Fallback>
        </mc:AlternateContent>
        <p:sp>
          <p:nvSpPr>
            <p:cNvPr id="11" name="TextBox 10"/>
            <p:cNvSpPr txBox="1"/>
            <p:nvPr/>
          </p:nvSpPr>
          <p:spPr>
            <a:xfrm>
              <a:off x="130432" y="4214338"/>
              <a:ext cx="8287462" cy="369332"/>
            </a:xfrm>
            <a:prstGeom prst="rect">
              <a:avLst/>
            </a:prstGeom>
            <a:noFill/>
          </p:spPr>
          <p:txBody>
            <a:bodyPr wrap="none" lIns="0" tIns="0" rIns="0" bIns="0" rtlCol="0">
              <a:spAutoFit/>
            </a:bodyPr>
            <a:lstStyle/>
            <a:p>
              <a:r>
                <a:rPr lang="it-IT" i="1"/>
                <a:t>so the electron beam will carry an average Power P</a:t>
              </a:r>
              <a:r>
                <a:rPr lang="it-IT" i="1" baseline="-25000"/>
                <a:t>b</a:t>
              </a:r>
              <a:r>
                <a:rPr lang="it-IT" i="1"/>
                <a:t> at Cavity exit</a:t>
              </a:r>
            </a:p>
          </p:txBody>
        </p:sp>
        <mc:AlternateContent xmlns:mc="http://schemas.openxmlformats.org/markup-compatibility/2006" xmlns:a14="http://schemas.microsoft.com/office/drawing/2010/main">
          <mc:Choice Requires="a14">
            <p:sp>
              <p:nvSpPr>
                <p:cNvPr id="12" name="Rectangle 11"/>
                <p:cNvSpPr/>
                <p:nvPr/>
              </p:nvSpPr>
              <p:spPr>
                <a:xfrm>
                  <a:off x="478989" y="5494549"/>
                  <a:ext cx="7743796" cy="369332"/>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1800" i="1">
                                <a:latin typeface="Cambria Math" panose="02040503050406030204" pitchFamily="18" charset="0"/>
                                <a:ea typeface="Symbol" charset="2"/>
                                <a:cs typeface="Symbol" charset="2"/>
                              </a:rPr>
                            </m:ctrlPr>
                          </m:sSubPr>
                          <m:e>
                            <m:r>
                              <a:rPr lang="it-IT" sz="1800" b="0" i="1">
                                <a:latin typeface="Cambria Math" charset="0"/>
                                <a:ea typeface="Symbol" charset="2"/>
                                <a:cs typeface="Symbol" charset="2"/>
                              </a:rPr>
                              <m:t>𝑃</m:t>
                            </m:r>
                          </m:e>
                          <m:sub>
                            <m:r>
                              <a:rPr lang="it-IT" sz="1800" b="0" i="1">
                                <a:latin typeface="Cambria Math" charset="0"/>
                                <a:ea typeface="Symbol" charset="2"/>
                                <a:cs typeface="Symbol" charset="2"/>
                              </a:rPr>
                              <m:t>𝑖</m:t>
                            </m:r>
                          </m:sub>
                        </m:sSub>
                        <m:r>
                          <a:rPr lang="it-IT" sz="1800" b="0" i="1">
                            <a:latin typeface="Cambria Math" charset="0"/>
                            <a:ea typeface="Symbol" charset="2"/>
                            <a:cs typeface="Symbol" charset="2"/>
                          </a:rPr>
                          <m:t>=</m:t>
                        </m:r>
                        <m:r>
                          <a:rPr lang="it-IT" sz="1800" b="0" i="1">
                            <a:latin typeface="Cambria Math" panose="02040503050406030204" pitchFamily="18" charset="0"/>
                            <a:ea typeface="Symbol" charset="2"/>
                            <a:cs typeface="Symbol" charset="2"/>
                          </a:rPr>
                          <m:t>𝑝𝑜𝑤𝑒𝑟</m:t>
                        </m:r>
                        <m:r>
                          <a:rPr lang="it-IT" sz="1800" b="0" i="1">
                            <a:latin typeface="Cambria Math" panose="02040503050406030204" pitchFamily="18" charset="0"/>
                            <a:ea typeface="Symbol" charset="2"/>
                            <a:cs typeface="Symbol" charset="2"/>
                          </a:rPr>
                          <m:t> </m:t>
                        </m:r>
                        <m:r>
                          <a:rPr lang="it-IT" sz="1800" b="0" i="1">
                            <a:latin typeface="Cambria Math" panose="02040503050406030204" pitchFamily="18" charset="0"/>
                            <a:ea typeface="Symbol" charset="2"/>
                            <a:cs typeface="Symbol" charset="2"/>
                          </a:rPr>
                          <m:t>𝑐𝑎𝑟𝑟𝑖𝑒𝑑</m:t>
                        </m:r>
                        <m:r>
                          <a:rPr lang="it-IT" sz="1800" b="0" i="1">
                            <a:latin typeface="Cambria Math" panose="02040503050406030204" pitchFamily="18" charset="0"/>
                            <a:ea typeface="Symbol" charset="2"/>
                            <a:cs typeface="Symbol" charset="2"/>
                          </a:rPr>
                          <m:t> </m:t>
                        </m:r>
                        <m:r>
                          <a:rPr lang="it-IT" sz="1800" b="0" i="1">
                            <a:latin typeface="Cambria Math" panose="02040503050406030204" pitchFamily="18" charset="0"/>
                            <a:ea typeface="Symbol" charset="2"/>
                            <a:cs typeface="Symbol" charset="2"/>
                          </a:rPr>
                          <m:t>𝑏𝑦</m:t>
                        </m:r>
                        <m:r>
                          <a:rPr lang="it-IT" sz="1800" b="0" i="1">
                            <a:latin typeface="Cambria Math" panose="02040503050406030204" pitchFamily="18" charset="0"/>
                            <a:ea typeface="Symbol" charset="2"/>
                            <a:cs typeface="Symbol" charset="2"/>
                          </a:rPr>
                          <m:t> </m:t>
                        </m:r>
                        <m:r>
                          <a:rPr lang="it-IT" sz="1800" b="0" i="1">
                            <a:latin typeface="Cambria Math" panose="02040503050406030204" pitchFamily="18" charset="0"/>
                            <a:ea typeface="Symbol" charset="2"/>
                            <a:cs typeface="Symbol" charset="2"/>
                          </a:rPr>
                          <m:t>𝑡h𝑒</m:t>
                        </m:r>
                        <m:r>
                          <a:rPr lang="it-IT" sz="1800" b="0" i="1">
                            <a:latin typeface="Cambria Math" panose="02040503050406030204" pitchFamily="18" charset="0"/>
                            <a:ea typeface="Symbol" charset="2"/>
                            <a:cs typeface="Symbol" charset="2"/>
                          </a:rPr>
                          <m:t> </m:t>
                        </m:r>
                        <m:r>
                          <a:rPr lang="it-IT" sz="1800" b="0" i="1">
                            <a:latin typeface="Cambria Math" charset="0"/>
                            <a:ea typeface="Symbol" charset="2"/>
                            <a:cs typeface="Symbol" charset="2"/>
                          </a:rPr>
                          <m:t>𝑒𝑙𝑒</m:t>
                        </m:r>
                        <m:r>
                          <a:rPr lang="it-IT" sz="1800" b="0" i="1">
                            <a:latin typeface="Cambria Math" panose="02040503050406030204" pitchFamily="18" charset="0"/>
                            <a:ea typeface="Symbol" charset="2"/>
                            <a:cs typeface="Symbol" charset="2"/>
                          </a:rPr>
                          <m:t>𝑐</m:t>
                        </m:r>
                        <m:r>
                          <a:rPr lang="it-IT" sz="1800" b="0" i="1">
                            <a:latin typeface="Cambria Math" charset="0"/>
                            <a:ea typeface="Symbol" charset="2"/>
                            <a:cs typeface="Symbol" charset="2"/>
                          </a:rPr>
                          <m:t>𝑡𝑟𝑜𝑛</m:t>
                        </m:r>
                        <m:r>
                          <a:rPr lang="it-IT" sz="1800" b="0" i="1">
                            <a:latin typeface="Cambria Math" panose="02040503050406030204" pitchFamily="18" charset="0"/>
                            <a:ea typeface="Symbol" charset="2"/>
                            <a:cs typeface="Symbol" charset="2"/>
                          </a:rPr>
                          <m:t> </m:t>
                        </m:r>
                        <m:r>
                          <a:rPr lang="it-IT" sz="1800" b="0" i="1">
                            <a:latin typeface="Cambria Math" panose="02040503050406030204" pitchFamily="18" charset="0"/>
                            <a:ea typeface="Symbol" charset="2"/>
                            <a:cs typeface="Symbol" charset="2"/>
                          </a:rPr>
                          <m:t>𝑏𝑒𝑚</m:t>
                        </m:r>
                        <m:r>
                          <a:rPr lang="it-IT" sz="1800" b="0" i="1">
                            <a:latin typeface="Cambria Math" charset="0"/>
                            <a:ea typeface="Symbol" charset="2"/>
                            <a:cs typeface="Symbol" charset="2"/>
                          </a:rPr>
                          <m:t> </m:t>
                        </m:r>
                        <m:r>
                          <a:rPr lang="it-IT" sz="1800" b="0" i="1">
                            <a:latin typeface="Cambria Math" panose="02040503050406030204" pitchFamily="18" charset="0"/>
                            <a:ea typeface="Symbol" charset="2"/>
                            <a:cs typeface="Symbol" charset="2"/>
                          </a:rPr>
                          <m:t>𝑎𝑡</m:t>
                        </m:r>
                        <m:r>
                          <a:rPr lang="it-IT" sz="1800" b="0" i="1">
                            <a:latin typeface="Cambria Math" panose="02040503050406030204" pitchFamily="18" charset="0"/>
                            <a:ea typeface="Symbol" charset="2"/>
                            <a:cs typeface="Symbol" charset="2"/>
                          </a:rPr>
                          <m:t> </m:t>
                        </m:r>
                        <m:r>
                          <a:rPr lang="it-IT" sz="1800" b="0" i="1">
                            <a:latin typeface="Cambria Math" charset="0"/>
                            <a:ea typeface="Symbol" charset="2"/>
                            <a:cs typeface="Symbol" charset="2"/>
                          </a:rPr>
                          <m:t>𝑐𝑎𝑣𝑖𝑡</m:t>
                        </m:r>
                        <m:r>
                          <a:rPr lang="it-IT" sz="1800" b="0" i="1">
                            <a:latin typeface="Cambria Math" panose="02040503050406030204" pitchFamily="18" charset="0"/>
                            <a:ea typeface="Symbol" charset="2"/>
                            <a:cs typeface="Symbol" charset="2"/>
                          </a:rPr>
                          <m:t>𝑦</m:t>
                        </m:r>
                        <m:r>
                          <a:rPr lang="it-IT" sz="1800" b="0" i="1">
                            <a:latin typeface="Cambria Math" panose="02040503050406030204" pitchFamily="18" charset="0"/>
                            <a:ea typeface="Symbol" charset="2"/>
                            <a:cs typeface="Symbol" charset="2"/>
                          </a:rPr>
                          <m:t> </m:t>
                        </m:r>
                        <m:r>
                          <a:rPr lang="it-IT" sz="1800" b="0" i="1">
                            <a:latin typeface="Cambria Math" panose="02040503050406030204" pitchFamily="18" charset="0"/>
                            <a:ea typeface="Symbol" charset="2"/>
                            <a:cs typeface="Symbol" charset="2"/>
                          </a:rPr>
                          <m:t>𝑒𝑛𝑡𝑟𝑎𝑛𝑐𝑒</m:t>
                        </m:r>
                      </m:oMath>
                    </m:oMathPara>
                  </a14:m>
                  <a:endParaRPr lang="en-US" sz="1800" i="1">
                    <a:latin typeface="Symbol" charset="2"/>
                    <a:ea typeface="Symbol" charset="2"/>
                    <a:cs typeface="Symbol" charset="2"/>
                  </a:endParaRPr>
                </a:p>
              </p:txBody>
            </p:sp>
          </mc:Choice>
          <mc:Fallback xmlns="">
            <p:sp>
              <p:nvSpPr>
                <p:cNvPr id="12" name="Rectangle 11"/>
                <p:cNvSpPr>
                  <a:spLocks noRot="1" noChangeAspect="1" noMove="1" noResize="1" noEditPoints="1" noAdjustHandles="1" noChangeArrowheads="1" noChangeShapeType="1" noTextEdit="1"/>
                </p:cNvSpPr>
                <p:nvPr/>
              </p:nvSpPr>
              <p:spPr>
                <a:xfrm>
                  <a:off x="478989" y="5494549"/>
                  <a:ext cx="7743796" cy="369332"/>
                </a:xfrm>
                <a:prstGeom prst="rect">
                  <a:avLst/>
                </a:prstGeom>
                <a:blipFill>
                  <a:blip r:embed="rId7"/>
                  <a:stretch>
                    <a:fillRect b="-20000"/>
                  </a:stretch>
                </a:blipFill>
              </p:spPr>
              <p:txBody>
                <a:bodyPr/>
                <a:lstStyle/>
                <a:p>
                  <a:r>
                    <a:rPr lang="en-IT">
                      <a:noFill/>
                    </a:rPr>
                    <a:t> </a:t>
                  </a:r>
                </a:p>
              </p:txBody>
            </p:sp>
          </mc:Fallback>
        </mc:AlternateContent>
        <mc:AlternateContent xmlns:mc="http://schemas.openxmlformats.org/markup-compatibility/2006" xmlns:a14="http://schemas.microsoft.com/office/drawing/2010/main">
          <mc:Choice Requires="a14">
            <p:sp>
              <p:nvSpPr>
                <p:cNvPr id="13" name="Rectangle 12"/>
                <p:cNvSpPr/>
                <p:nvPr/>
              </p:nvSpPr>
              <p:spPr>
                <a:xfrm>
                  <a:off x="2981753" y="5943319"/>
                  <a:ext cx="2631521" cy="804707"/>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ea typeface="Symbol" charset="2"/>
                                <a:cs typeface="Symbol" charset="2"/>
                              </a:rPr>
                            </m:ctrlPr>
                          </m:sSubPr>
                          <m:e>
                            <m:r>
                              <a:rPr lang="en-US" i="1">
                                <a:latin typeface="Cambria Math" charset="0"/>
                                <a:ea typeface="Cambria Math" charset="0"/>
                                <a:cs typeface="Cambria Math" charset="0"/>
                              </a:rPr>
                              <m:t>∆</m:t>
                            </m:r>
                            <m:r>
                              <a:rPr lang="it-IT" b="0" i="1">
                                <a:latin typeface="Cambria Math" charset="0"/>
                                <a:ea typeface="Symbol" charset="2"/>
                                <a:cs typeface="Symbol" charset="2"/>
                              </a:rPr>
                              <m:t>𝑃</m:t>
                            </m:r>
                          </m:e>
                          <m:sub>
                            <m:r>
                              <a:rPr lang="it-IT" b="0" i="1">
                                <a:latin typeface="Cambria Math" charset="0"/>
                                <a:ea typeface="Symbol" charset="2"/>
                                <a:cs typeface="Symbol" charset="2"/>
                              </a:rPr>
                              <m:t>𝑏</m:t>
                            </m:r>
                          </m:sub>
                        </m:sSub>
                        <m:r>
                          <a:rPr lang="it-IT" b="0" i="1">
                            <a:latin typeface="Cambria Math" charset="0"/>
                            <a:ea typeface="Cambria Math" charset="0"/>
                            <a:cs typeface="Cambria Math" charset="0"/>
                          </a:rPr>
                          <m:t>=</m:t>
                        </m:r>
                        <m:f>
                          <m:fPr>
                            <m:ctrlPr>
                              <a:rPr lang="mr-IN" i="1">
                                <a:latin typeface="Cambria Math" panose="02040503050406030204" pitchFamily="18" charset="0"/>
                              </a:rPr>
                            </m:ctrlPr>
                          </m:fPr>
                          <m:num>
                            <m:d>
                              <m:dPr>
                                <m:begChr m:val="⟨"/>
                                <m:endChr m:val="⟩"/>
                                <m:ctrlPr>
                                  <a:rPr lang="mr-IN" i="1">
                                    <a:latin typeface="Cambria Math" panose="02040503050406030204" pitchFamily="18" charset="0"/>
                                  </a:rPr>
                                </m:ctrlPr>
                              </m:dPr>
                              <m:e>
                                <m:r>
                                  <a:rPr lang="it-IT" b="0" i="1">
                                    <a:latin typeface="Cambria Math" charset="0"/>
                                  </a:rPr>
                                  <m:t>𝐼</m:t>
                                </m:r>
                              </m:e>
                            </m:d>
                            <m:sSub>
                              <m:sSubPr>
                                <m:ctrlPr>
                                  <a:rPr lang="en-US" i="1">
                                    <a:latin typeface="Cambria Math" panose="02040503050406030204" pitchFamily="18" charset="0"/>
                                  </a:rPr>
                                </m:ctrlPr>
                              </m:sSubPr>
                              <m:e>
                                <m:r>
                                  <a:rPr lang="it-IT" i="1">
                                    <a:latin typeface="Cambria Math" charset="0"/>
                                  </a:rPr>
                                  <m:t>𝐸</m:t>
                                </m:r>
                              </m:e>
                              <m:sub>
                                <m:r>
                                  <a:rPr lang="it-IT" i="1">
                                    <a:latin typeface="Cambria Math" charset="0"/>
                                  </a:rPr>
                                  <m:t>0</m:t>
                                </m:r>
                              </m:sub>
                            </m:sSub>
                          </m:num>
                          <m:den>
                            <m:r>
                              <a:rPr lang="it-IT" b="0" i="1">
                                <a:latin typeface="Cambria Math" charset="0"/>
                              </a:rPr>
                              <m:t>2</m:t>
                            </m:r>
                          </m:den>
                        </m:f>
                        <m:sSub>
                          <m:sSubPr>
                            <m:ctrlPr>
                              <a:rPr lang="en-US" i="1">
                                <a:latin typeface="Cambria Math" panose="02040503050406030204" pitchFamily="18" charset="0"/>
                              </a:rPr>
                            </m:ctrlPr>
                          </m:sSubPr>
                          <m:e>
                            <m:r>
                              <a:rPr lang="it-IT" i="1">
                                <a:latin typeface="Cambria Math" charset="0"/>
                              </a:rPr>
                              <m:t>𝐿</m:t>
                            </m:r>
                          </m:e>
                          <m:sub>
                            <m:r>
                              <a:rPr lang="it-IT" i="1">
                                <a:latin typeface="Cambria Math" charset="0"/>
                              </a:rPr>
                              <m:t>𝑐𝑎𝑣</m:t>
                            </m:r>
                          </m:sub>
                        </m:sSub>
                      </m:oMath>
                    </m:oMathPara>
                  </a14:m>
                  <a:endParaRPr lang="en-US" i="1">
                    <a:latin typeface="Symbol" charset="2"/>
                    <a:ea typeface="Symbol" charset="2"/>
                    <a:cs typeface="Symbol" charset="2"/>
                  </a:endParaRPr>
                </a:p>
              </p:txBody>
            </p:sp>
          </mc:Choice>
          <mc:Fallback xmlns="">
            <p:sp>
              <p:nvSpPr>
                <p:cNvPr id="13" name="Rectangle 12"/>
                <p:cNvSpPr>
                  <a:spLocks noRot="1" noChangeAspect="1" noMove="1" noResize="1" noEditPoints="1" noAdjustHandles="1" noChangeArrowheads="1" noChangeShapeType="1" noTextEdit="1"/>
                </p:cNvSpPr>
                <p:nvPr/>
              </p:nvSpPr>
              <p:spPr>
                <a:xfrm>
                  <a:off x="2981753" y="5943319"/>
                  <a:ext cx="2631521" cy="804707"/>
                </a:xfrm>
                <a:prstGeom prst="rect">
                  <a:avLst/>
                </a:prstGeom>
                <a:blipFill rotWithShape="0">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Rectangle 13"/>
                <p:cNvSpPr/>
                <p:nvPr/>
              </p:nvSpPr>
              <p:spPr>
                <a:xfrm>
                  <a:off x="5158661" y="6022508"/>
                  <a:ext cx="3821360" cy="646331"/>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it-IT" sz="1800" b="0" i="1">
                            <a:latin typeface="Cambria Math" panose="02040503050406030204" pitchFamily="18" charset="0"/>
                            <a:ea typeface="Symbol" charset="2"/>
                            <a:cs typeface="Symbol" charset="2"/>
                          </a:rPr>
                          <m:t>𝑝𝑜𝑤𝑒𝑟</m:t>
                        </m:r>
                        <m:r>
                          <a:rPr lang="it-IT" sz="1800" b="0" i="1">
                            <a:latin typeface="Cambria Math" panose="02040503050406030204" pitchFamily="18" charset="0"/>
                            <a:ea typeface="Symbol" charset="2"/>
                            <a:cs typeface="Symbol" charset="2"/>
                          </a:rPr>
                          <m:t> </m:t>
                        </m:r>
                        <m:r>
                          <a:rPr lang="it-IT" sz="1800" b="0" i="1">
                            <a:latin typeface="Cambria Math" charset="0"/>
                            <a:ea typeface="Symbol" charset="2"/>
                            <a:cs typeface="Symbol" charset="2"/>
                          </a:rPr>
                          <m:t>𝑡𝑟𝑎</m:t>
                        </m:r>
                        <m:r>
                          <a:rPr lang="it-IT" sz="1800" b="0" i="1">
                            <a:latin typeface="Cambria Math" panose="02040503050406030204" pitchFamily="18" charset="0"/>
                            <a:ea typeface="Symbol" charset="2"/>
                            <a:cs typeface="Symbol" charset="2"/>
                          </a:rPr>
                          <m:t>𝑛</m:t>
                        </m:r>
                        <m:r>
                          <a:rPr lang="it-IT" sz="1800" b="0" i="1">
                            <a:latin typeface="Cambria Math" charset="0"/>
                            <a:ea typeface="Symbol" charset="2"/>
                            <a:cs typeface="Symbol" charset="2"/>
                          </a:rPr>
                          <m:t>𝑠𝑓𝑒𝑟</m:t>
                        </m:r>
                        <m:r>
                          <a:rPr lang="it-IT" sz="1800" b="0" i="1">
                            <a:latin typeface="Cambria Math" panose="02040503050406030204" pitchFamily="18" charset="0"/>
                            <a:ea typeface="Symbol" charset="2"/>
                            <a:cs typeface="Symbol" charset="2"/>
                          </a:rPr>
                          <m:t>𝑟𝑒𝑑</m:t>
                        </m:r>
                        <m:r>
                          <a:rPr lang="it-IT" sz="1800" b="0" i="1">
                            <a:latin typeface="Cambria Math" panose="02040503050406030204" pitchFamily="18" charset="0"/>
                            <a:ea typeface="Symbol" charset="2"/>
                            <a:cs typeface="Symbol" charset="2"/>
                          </a:rPr>
                          <m:t> </m:t>
                        </m:r>
                        <m:r>
                          <a:rPr lang="it-IT" sz="1800" b="0" i="1">
                            <a:latin typeface="Cambria Math" panose="02040503050406030204" pitchFamily="18" charset="0"/>
                            <a:ea typeface="Symbol" charset="2"/>
                            <a:cs typeface="Symbol" charset="2"/>
                          </a:rPr>
                          <m:t>𝑡𝑜</m:t>
                        </m:r>
                        <m:r>
                          <a:rPr lang="it-IT" sz="1800" b="0" i="1">
                            <a:latin typeface="Cambria Math" charset="0"/>
                            <a:ea typeface="Symbol" charset="2"/>
                            <a:cs typeface="Symbol" charset="2"/>
                          </a:rPr>
                          <m:t> </m:t>
                        </m:r>
                        <m:r>
                          <a:rPr lang="it-IT" sz="1800" b="0" i="1">
                            <a:latin typeface="Cambria Math" panose="02040503050406030204" pitchFamily="18" charset="0"/>
                            <a:ea typeface="Symbol" charset="2"/>
                            <a:cs typeface="Symbol" charset="2"/>
                          </a:rPr>
                          <m:t>𝑡h𝑒</m:t>
                        </m:r>
                      </m:oMath>
                    </m:oMathPara>
                  </a14:m>
                  <a:endParaRPr lang="it-IT" sz="1800" b="0" i="1">
                    <a:latin typeface="Cambria Math" panose="02040503050406030204" pitchFamily="18" charset="0"/>
                    <a:ea typeface="Symbol" charset="2"/>
                    <a:cs typeface="Symbol" charset="2"/>
                  </a:endParaRPr>
                </a:p>
                <a:p>
                  <a:pPr/>
                  <a14:m>
                    <m:oMathPara xmlns:m="http://schemas.openxmlformats.org/officeDocument/2006/math">
                      <m:oMathParaPr>
                        <m:jc m:val="centerGroup"/>
                      </m:oMathParaPr>
                      <m:oMath xmlns:m="http://schemas.openxmlformats.org/officeDocument/2006/math">
                        <m:r>
                          <a:rPr lang="it-IT" sz="1800" b="0" i="1">
                            <a:latin typeface="Cambria Math" panose="02040503050406030204" pitchFamily="18" charset="0"/>
                            <a:ea typeface="Symbol" charset="2"/>
                            <a:cs typeface="Symbol" charset="2"/>
                          </a:rPr>
                          <m:t>𝑒𝑙𝑒𝑐𝑡𝑟𝑜𝑛</m:t>
                        </m:r>
                        <m:r>
                          <a:rPr lang="it-IT" sz="1800" b="0" i="1">
                            <a:latin typeface="Cambria Math" panose="02040503050406030204" pitchFamily="18" charset="0"/>
                            <a:ea typeface="Symbol" charset="2"/>
                            <a:cs typeface="Symbol" charset="2"/>
                          </a:rPr>
                          <m:t> </m:t>
                        </m:r>
                        <m:r>
                          <a:rPr lang="it-IT" sz="1800" b="0" i="1">
                            <a:latin typeface="Cambria Math" panose="02040503050406030204" pitchFamily="18" charset="0"/>
                            <a:ea typeface="Symbol" charset="2"/>
                            <a:cs typeface="Symbol" charset="2"/>
                          </a:rPr>
                          <m:t>𝑏𝑒𝑎𝑚</m:t>
                        </m:r>
                        <m:r>
                          <a:rPr lang="it-IT" sz="1800" b="0" i="1">
                            <a:latin typeface="Cambria Math" charset="0"/>
                            <a:ea typeface="Symbol" charset="2"/>
                            <a:cs typeface="Symbol" charset="2"/>
                          </a:rPr>
                          <m:t> </m:t>
                        </m:r>
                        <m:r>
                          <a:rPr lang="it-IT" sz="1800" b="0" i="1">
                            <a:latin typeface="Cambria Math" panose="02040503050406030204" pitchFamily="18" charset="0"/>
                            <a:ea typeface="Symbol" charset="2"/>
                            <a:cs typeface="Symbol" charset="2"/>
                          </a:rPr>
                          <m:t>𝑏𝑦</m:t>
                        </m:r>
                        <m:r>
                          <a:rPr lang="it-IT" sz="1800" b="0" i="1">
                            <a:latin typeface="Cambria Math" panose="02040503050406030204" pitchFamily="18" charset="0"/>
                            <a:ea typeface="Symbol" charset="2"/>
                            <a:cs typeface="Symbol" charset="2"/>
                          </a:rPr>
                          <m:t> </m:t>
                        </m:r>
                        <m:r>
                          <a:rPr lang="it-IT" sz="1800" b="0" i="1">
                            <a:latin typeface="Cambria Math" panose="02040503050406030204" pitchFamily="18" charset="0"/>
                            <a:ea typeface="Symbol" charset="2"/>
                            <a:cs typeface="Symbol" charset="2"/>
                          </a:rPr>
                          <m:t>𝑡h𝑒</m:t>
                        </m:r>
                        <m:r>
                          <a:rPr lang="it-IT" sz="1800" b="0" i="1">
                            <a:latin typeface="Cambria Math" panose="02040503050406030204" pitchFamily="18" charset="0"/>
                            <a:ea typeface="Symbol" charset="2"/>
                            <a:cs typeface="Symbol" charset="2"/>
                          </a:rPr>
                          <m:t> </m:t>
                        </m:r>
                        <m:r>
                          <a:rPr lang="it-IT" sz="1800" b="0" i="1">
                            <a:latin typeface="Cambria Math" panose="02040503050406030204" pitchFamily="18" charset="0"/>
                            <a:ea typeface="Symbol" charset="2"/>
                            <a:cs typeface="Symbol" charset="2"/>
                          </a:rPr>
                          <m:t>𝑅𝐹</m:t>
                        </m:r>
                        <m:r>
                          <a:rPr lang="it-IT" sz="1800" b="0" i="1">
                            <a:latin typeface="Cambria Math" charset="0"/>
                            <a:ea typeface="Symbol" charset="2"/>
                            <a:cs typeface="Symbol" charset="2"/>
                          </a:rPr>
                          <m:t> </m:t>
                        </m:r>
                        <m:r>
                          <a:rPr lang="it-IT" sz="1800" b="0" i="1">
                            <a:latin typeface="Cambria Math" charset="0"/>
                            <a:ea typeface="Symbol" charset="2"/>
                            <a:cs typeface="Symbol" charset="2"/>
                          </a:rPr>
                          <m:t>𝑐𝑎𝑣𝑖𝑡𝑦</m:t>
                        </m:r>
                      </m:oMath>
                    </m:oMathPara>
                  </a14:m>
                  <a:endParaRPr lang="en-US" sz="1800" i="1">
                    <a:latin typeface="Symbol" charset="2"/>
                    <a:ea typeface="Symbol" charset="2"/>
                    <a:cs typeface="Symbol" charset="2"/>
                  </a:endParaRPr>
                </a:p>
              </p:txBody>
            </p:sp>
          </mc:Choice>
          <mc:Fallback xmlns="">
            <p:sp>
              <p:nvSpPr>
                <p:cNvPr id="14" name="Rectangle 13"/>
                <p:cNvSpPr>
                  <a:spLocks noRot="1" noChangeAspect="1" noMove="1" noResize="1" noEditPoints="1" noAdjustHandles="1" noChangeArrowheads="1" noChangeShapeType="1" noTextEdit="1"/>
                </p:cNvSpPr>
                <p:nvPr/>
              </p:nvSpPr>
              <p:spPr>
                <a:xfrm>
                  <a:off x="5158661" y="6022508"/>
                  <a:ext cx="3821360" cy="646331"/>
                </a:xfrm>
                <a:prstGeom prst="rect">
                  <a:avLst/>
                </a:prstGeom>
                <a:blipFill>
                  <a:blip r:embed="rId9"/>
                  <a:stretch>
                    <a:fillRect b="-7692"/>
                  </a:stretch>
                </a:blipFill>
              </p:spPr>
              <p:txBody>
                <a:bodyPr/>
                <a:lstStyle/>
                <a:p>
                  <a:r>
                    <a:rPr lang="en-IT">
                      <a:noFill/>
                    </a:rPr>
                    <a:t> </a:t>
                  </a:r>
                </a:p>
              </p:txBody>
            </p:sp>
          </mc:Fallback>
        </mc:AlternateContent>
      </p:grpSp>
    </p:spTree>
    <p:extLst>
      <p:ext uri="{BB962C8B-B14F-4D97-AF65-F5344CB8AC3E}">
        <p14:creationId xmlns:p14="http://schemas.microsoft.com/office/powerpoint/2010/main" val="4315600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0834" name="Immagine 2" descr="infn-new.gi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838200" cy="8207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extBox 1"/>
          <p:cNvSpPr txBox="1"/>
          <p:nvPr/>
        </p:nvSpPr>
        <p:spPr>
          <a:xfrm>
            <a:off x="1293580" y="764704"/>
            <a:ext cx="6297493" cy="1200329"/>
          </a:xfrm>
          <a:prstGeom prst="rect">
            <a:avLst/>
          </a:prstGeom>
          <a:noFill/>
        </p:spPr>
        <p:txBody>
          <a:bodyPr wrap="none" rtlCol="0">
            <a:spAutoFit/>
          </a:bodyPr>
          <a:lstStyle/>
          <a:p>
            <a:pPr algn="ctr"/>
            <a:r>
              <a:rPr lang="en-US"/>
              <a:t>Energy Budget of a Radio-Frequency Cavity:</a:t>
            </a:r>
          </a:p>
          <a:p>
            <a:pPr algn="ctr"/>
            <a:r>
              <a:rPr lang="en-US"/>
              <a:t>stored Energy U, dissipated Power on the walls P,</a:t>
            </a:r>
          </a:p>
          <a:p>
            <a:pPr algn="ctr"/>
            <a:r>
              <a:rPr lang="en-US"/>
              <a:t>Quality Factor Q</a:t>
            </a:r>
            <a:r>
              <a:rPr lang="en-US" baseline="-25000"/>
              <a:t>0</a:t>
            </a:r>
            <a:r>
              <a:rPr lang="en-US"/>
              <a:t>   </a:t>
            </a:r>
          </a:p>
        </p:txBody>
      </p:sp>
      <mc:AlternateContent xmlns:mc="http://schemas.openxmlformats.org/markup-compatibility/2006" xmlns:a14="http://schemas.microsoft.com/office/drawing/2010/main">
        <mc:Choice Requires="a14">
          <p:sp>
            <p:nvSpPr>
              <p:cNvPr id="5" name="Rectangle 4"/>
              <p:cNvSpPr/>
              <p:nvPr/>
            </p:nvSpPr>
            <p:spPr>
              <a:xfrm>
                <a:off x="2555776" y="2199271"/>
                <a:ext cx="3499937" cy="1060931"/>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it-IT" i="1">
                          <a:latin typeface="Cambria Math" charset="0"/>
                          <a:ea typeface="Symbol" charset="2"/>
                          <a:cs typeface="Symbol" charset="2"/>
                        </a:rPr>
                        <m:t>𝑈</m:t>
                      </m:r>
                      <m:r>
                        <a:rPr lang="it-IT" b="0" i="1">
                          <a:latin typeface="Cambria Math" charset="0"/>
                          <a:ea typeface="Cambria Math" charset="0"/>
                          <a:cs typeface="Cambria Math" charset="0"/>
                        </a:rPr>
                        <m:t>=</m:t>
                      </m:r>
                      <m:f>
                        <m:fPr>
                          <m:ctrlPr>
                            <a:rPr lang="mr-IN" i="1">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charset="0"/>
                                  <a:ea typeface="Cambria Math" charset="0"/>
                                  <a:cs typeface="Cambria Math" charset="0"/>
                                </a:rPr>
                                <m:t>𝜀</m:t>
                              </m:r>
                            </m:e>
                            <m:sub>
                              <m:r>
                                <a:rPr lang="it-IT" i="1">
                                  <a:latin typeface="Cambria Math" charset="0"/>
                                </a:rPr>
                                <m:t>0</m:t>
                              </m:r>
                            </m:sub>
                          </m:sSub>
                        </m:num>
                        <m:den>
                          <m:r>
                            <a:rPr lang="it-IT" b="0" i="1">
                              <a:latin typeface="Cambria Math" charset="0"/>
                            </a:rPr>
                            <m:t>2</m:t>
                          </m:r>
                        </m:den>
                      </m:f>
                      <m:nary>
                        <m:naryPr>
                          <m:chr m:val="∭"/>
                          <m:limLoc m:val="undOvr"/>
                          <m:subHide m:val="on"/>
                          <m:supHide m:val="on"/>
                          <m:ctrlPr>
                            <a:rPr lang="it-IT" b="0" i="1">
                              <a:latin typeface="Cambria Math" panose="02040503050406030204" pitchFamily="18" charset="0"/>
                            </a:rPr>
                          </m:ctrlPr>
                        </m:naryPr>
                        <m:sub/>
                        <m:sup/>
                        <m:e>
                          <m:sSup>
                            <m:sSupPr>
                              <m:ctrlPr>
                                <a:rPr lang="it-IT" i="1">
                                  <a:latin typeface="Cambria Math" panose="02040503050406030204" pitchFamily="18" charset="0"/>
                                </a:rPr>
                              </m:ctrlPr>
                            </m:sSupPr>
                            <m:e>
                              <m:r>
                                <a:rPr lang="it-IT" i="1">
                                  <a:latin typeface="Cambria Math" charset="0"/>
                                </a:rPr>
                                <m:t>𝐸</m:t>
                              </m:r>
                            </m:e>
                            <m:sup>
                              <m:r>
                                <a:rPr lang="it-IT" i="1">
                                  <a:latin typeface="Cambria Math" charset="0"/>
                                </a:rPr>
                                <m:t>2</m:t>
                              </m:r>
                            </m:sup>
                          </m:sSup>
                          <m:r>
                            <a:rPr lang="it-IT" i="1">
                              <a:latin typeface="Cambria Math" charset="0"/>
                            </a:rPr>
                            <m:t>𝑑𝑣</m:t>
                          </m:r>
                        </m:e>
                      </m:nary>
                    </m:oMath>
                  </m:oMathPara>
                </a14:m>
                <a:endParaRPr lang="en-US" i="1">
                  <a:latin typeface="Symbol" charset="2"/>
                  <a:ea typeface="Symbol" charset="2"/>
                  <a:cs typeface="Symbol" charset="2"/>
                </a:endParaRPr>
              </a:p>
            </p:txBody>
          </p:sp>
        </mc:Choice>
        <mc:Fallback xmlns="">
          <p:sp>
            <p:nvSpPr>
              <p:cNvPr id="5" name="Rectangle 4"/>
              <p:cNvSpPr>
                <a:spLocks noRot="1" noChangeAspect="1" noMove="1" noResize="1" noEditPoints="1" noAdjustHandles="1" noChangeArrowheads="1" noChangeShapeType="1" noTextEdit="1"/>
              </p:cNvSpPr>
              <p:nvPr/>
            </p:nvSpPr>
            <p:spPr>
              <a:xfrm>
                <a:off x="2555776" y="2199271"/>
                <a:ext cx="3499937" cy="1060931"/>
              </a:xfrm>
              <a:prstGeom prst="rect">
                <a:avLst/>
              </a:prstGeom>
              <a:blipFill rotWithShape="0">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Rectangle 5"/>
              <p:cNvSpPr/>
              <p:nvPr/>
            </p:nvSpPr>
            <p:spPr>
              <a:xfrm>
                <a:off x="2656729" y="3481974"/>
                <a:ext cx="3298030" cy="1065035"/>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it-IT" b="0" i="1">
                          <a:latin typeface="Cambria Math" charset="0"/>
                          <a:ea typeface="Cambria Math" charset="0"/>
                          <a:cs typeface="Cambria Math" charset="0"/>
                        </a:rPr>
                        <m:t>𝑃</m:t>
                      </m:r>
                      <m:r>
                        <a:rPr lang="it-IT" b="0" i="1">
                          <a:latin typeface="Cambria Math" charset="0"/>
                          <a:ea typeface="Cambria Math" charset="0"/>
                          <a:cs typeface="Cambria Math" charset="0"/>
                        </a:rPr>
                        <m:t>=</m:t>
                      </m:r>
                      <m:f>
                        <m:fPr>
                          <m:ctrlPr>
                            <a:rPr lang="mr-IN" i="1">
                              <a:latin typeface="Cambria Math" panose="02040503050406030204" pitchFamily="18" charset="0"/>
                            </a:rPr>
                          </m:ctrlPr>
                        </m:fPr>
                        <m:num>
                          <m:sSubSup>
                            <m:sSubSupPr>
                              <m:ctrlPr>
                                <a:rPr lang="en-US" i="1">
                                  <a:latin typeface="Cambria Math" panose="02040503050406030204" pitchFamily="18" charset="0"/>
                                </a:rPr>
                              </m:ctrlPr>
                            </m:sSubSupPr>
                            <m:e>
                              <m:r>
                                <a:rPr lang="it-IT" b="0" i="1">
                                  <a:latin typeface="Cambria Math" charset="0"/>
                                </a:rPr>
                                <m:t>𝑅</m:t>
                              </m:r>
                            </m:e>
                            <m:sub>
                              <m:r>
                                <a:rPr lang="it-IT" b="0" i="1">
                                  <a:latin typeface="Cambria Math" charset="0"/>
                                </a:rPr>
                                <m:t>𝑆</m:t>
                              </m:r>
                            </m:sub>
                            <m:sup>
                              <m:r>
                                <a:rPr lang="it-IT" b="0" i="1">
                                  <a:latin typeface="Cambria Math" charset="0"/>
                                </a:rPr>
                                <m:t>𝑆𝐶</m:t>
                              </m:r>
                            </m:sup>
                          </m:sSubSup>
                        </m:num>
                        <m:den>
                          <m:r>
                            <a:rPr lang="it-IT" b="0" i="1">
                              <a:latin typeface="Cambria Math" charset="0"/>
                            </a:rPr>
                            <m:t>2</m:t>
                          </m:r>
                        </m:den>
                      </m:f>
                      <m:nary>
                        <m:naryPr>
                          <m:chr m:val="∬"/>
                          <m:limLoc m:val="undOvr"/>
                          <m:subHide m:val="on"/>
                          <m:supHide m:val="on"/>
                          <m:ctrlPr>
                            <a:rPr lang="it-IT" b="0" i="1">
                              <a:latin typeface="Cambria Math" panose="02040503050406030204" pitchFamily="18" charset="0"/>
                            </a:rPr>
                          </m:ctrlPr>
                        </m:naryPr>
                        <m:sub/>
                        <m:sup/>
                        <m:e>
                          <m:sSup>
                            <m:sSupPr>
                              <m:ctrlPr>
                                <a:rPr lang="it-IT" i="1">
                                  <a:latin typeface="Cambria Math" panose="02040503050406030204" pitchFamily="18" charset="0"/>
                                </a:rPr>
                              </m:ctrlPr>
                            </m:sSupPr>
                            <m:e>
                              <m:r>
                                <a:rPr lang="it-IT" i="1">
                                  <a:latin typeface="Cambria Math" charset="0"/>
                                </a:rPr>
                                <m:t>𝐻</m:t>
                              </m:r>
                            </m:e>
                            <m:sup>
                              <m:r>
                                <a:rPr lang="it-IT" i="1">
                                  <a:latin typeface="Cambria Math" charset="0"/>
                                </a:rPr>
                                <m:t>2</m:t>
                              </m:r>
                            </m:sup>
                          </m:sSup>
                          <m:r>
                            <a:rPr lang="it-IT" i="1">
                              <a:latin typeface="Cambria Math" charset="0"/>
                            </a:rPr>
                            <m:t>𝑑𝑎</m:t>
                          </m:r>
                        </m:e>
                      </m:nary>
                    </m:oMath>
                  </m:oMathPara>
                </a14:m>
                <a:endParaRPr lang="en-US" i="1">
                  <a:latin typeface="Symbol" charset="2"/>
                  <a:ea typeface="Symbol" charset="2"/>
                  <a:cs typeface="Symbol" charset="2"/>
                </a:endParaRPr>
              </a:p>
            </p:txBody>
          </p:sp>
        </mc:Choice>
        <mc:Fallback xmlns="">
          <p:sp>
            <p:nvSpPr>
              <p:cNvPr id="6" name="Rectangle 5"/>
              <p:cNvSpPr>
                <a:spLocks noRot="1" noChangeAspect="1" noMove="1" noResize="1" noEditPoints="1" noAdjustHandles="1" noChangeArrowheads="1" noChangeShapeType="1" noTextEdit="1"/>
              </p:cNvSpPr>
              <p:nvPr/>
            </p:nvSpPr>
            <p:spPr>
              <a:xfrm>
                <a:off x="2656729" y="3481974"/>
                <a:ext cx="3298030" cy="1065035"/>
              </a:xfrm>
              <a:prstGeom prst="rect">
                <a:avLst/>
              </a:prstGeom>
              <a:blipFill rotWithShape="0">
                <a:blip r:embed="rId4"/>
                <a:stretch>
                  <a:fillRect/>
                </a:stretch>
              </a:blipFill>
            </p:spPr>
            <p:txBody>
              <a:bodyPr/>
              <a:lstStyle/>
              <a:p>
                <a:r>
                  <a:rPr lang="en-US">
                    <a:noFill/>
                  </a:rPr>
                  <a:t> </a:t>
                </a:r>
              </a:p>
            </p:txBody>
          </p:sp>
        </mc:Fallback>
      </mc:AlternateContent>
      <p:grpSp>
        <p:nvGrpSpPr>
          <p:cNvPr id="3" name="Group 2"/>
          <p:cNvGrpSpPr/>
          <p:nvPr/>
        </p:nvGrpSpPr>
        <p:grpSpPr>
          <a:xfrm>
            <a:off x="179512" y="4581128"/>
            <a:ext cx="8712968" cy="1618944"/>
            <a:chOff x="179512" y="4712484"/>
            <a:chExt cx="8712968" cy="1618944"/>
          </a:xfrm>
        </p:grpSpPr>
        <mc:AlternateContent xmlns:mc="http://schemas.openxmlformats.org/markup-compatibility/2006" xmlns:a14="http://schemas.microsoft.com/office/drawing/2010/main">
          <mc:Choice Requires="a14">
            <p:sp>
              <p:nvSpPr>
                <p:cNvPr id="7" name="Rectangle 6"/>
                <p:cNvSpPr/>
                <p:nvPr/>
              </p:nvSpPr>
              <p:spPr>
                <a:xfrm>
                  <a:off x="179512" y="4712484"/>
                  <a:ext cx="8712968" cy="660630"/>
                </a:xfrm>
                <a:prstGeom prst="rect">
                  <a:avLst/>
                </a:prstGeom>
              </p:spPr>
              <p:txBody>
                <a:bodyPr wrap="square">
                  <a:spAutoFit/>
                </a:bodyPr>
                <a:lstStyle/>
                <a:p>
                  <a14:m>
                    <m:oMath xmlns:m="http://schemas.openxmlformats.org/officeDocument/2006/math">
                      <m:sSub>
                        <m:sSubPr>
                          <m:ctrlPr>
                            <a:rPr lang="en-US" b="0" i="1">
                              <a:latin typeface="Cambria Math" panose="02040503050406030204" pitchFamily="18" charset="0"/>
                              <a:ea typeface="Cambria Math" charset="0"/>
                              <a:cs typeface="Cambria Math" charset="0"/>
                            </a:rPr>
                          </m:ctrlPr>
                        </m:sSubPr>
                        <m:e>
                          <m:r>
                            <a:rPr lang="it-IT" b="0" i="1">
                              <a:latin typeface="Cambria Math" charset="0"/>
                              <a:ea typeface="Cambria Math" charset="0"/>
                              <a:cs typeface="Cambria Math" charset="0"/>
                            </a:rPr>
                            <m:t>𝑄</m:t>
                          </m:r>
                        </m:e>
                        <m:sub>
                          <m:r>
                            <a:rPr lang="it-IT" b="0" i="1">
                              <a:latin typeface="Cambria Math" charset="0"/>
                              <a:ea typeface="Cambria Math" charset="0"/>
                              <a:cs typeface="Cambria Math" charset="0"/>
                            </a:rPr>
                            <m:t>0</m:t>
                          </m:r>
                        </m:sub>
                      </m:sSub>
                      <m:r>
                        <a:rPr lang="en-US" b="0" i="1">
                          <a:latin typeface="Cambria Math" charset="0"/>
                          <a:ea typeface="Cambria Math" charset="0"/>
                          <a:cs typeface="Cambria Math" charset="0"/>
                        </a:rPr>
                        <m:t>≡</m:t>
                      </m:r>
                      <m:r>
                        <a:rPr lang="it-IT" b="0" i="1">
                          <a:latin typeface="Cambria Math" charset="0"/>
                          <a:ea typeface="Cambria Math" charset="0"/>
                          <a:cs typeface="Cambria Math" charset="0"/>
                        </a:rPr>
                        <m:t>−</m:t>
                      </m:r>
                      <m:f>
                        <m:fPr>
                          <m:ctrlPr>
                            <a:rPr lang="mr-IN" i="1">
                              <a:latin typeface="Cambria Math" panose="02040503050406030204" pitchFamily="18" charset="0"/>
                            </a:rPr>
                          </m:ctrlPr>
                        </m:fPr>
                        <m:num>
                          <m:r>
                            <a:rPr lang="mr-IN" i="1">
                              <a:latin typeface="Cambria Math" charset="0"/>
                              <a:ea typeface="Cambria Math" charset="0"/>
                              <a:cs typeface="Cambria Math" charset="0"/>
                            </a:rPr>
                            <m:t>𝜔</m:t>
                          </m:r>
                          <m:r>
                            <a:rPr lang="it-IT" b="0" i="1">
                              <a:latin typeface="Cambria Math" charset="0"/>
                            </a:rPr>
                            <m:t>𝑈</m:t>
                          </m:r>
                        </m:num>
                        <m:den>
                          <m:r>
                            <a:rPr lang="it-IT" b="0" i="1">
                              <a:latin typeface="Cambria Math" charset="0"/>
                            </a:rPr>
                            <m:t>𝑃</m:t>
                          </m:r>
                        </m:den>
                      </m:f>
                    </m:oMath>
                  </a14:m>
                  <a:r>
                    <a:rPr lang="en-US" i="1">
                      <a:latin typeface="Symbol" charset="2"/>
                      <a:ea typeface="Symbol" charset="2"/>
                      <a:cs typeface="Symbol" charset="2"/>
                    </a:rPr>
                    <a:t>   ; </a:t>
                  </a:r>
                  <a14:m>
                    <m:oMath xmlns:m="http://schemas.openxmlformats.org/officeDocument/2006/math">
                      <m:sSub>
                        <m:sSubPr>
                          <m:ctrlPr>
                            <a:rPr lang="en-US" i="1">
                              <a:latin typeface="Cambria Math" panose="02040503050406030204" pitchFamily="18" charset="0"/>
                              <a:ea typeface="Cambria Math" charset="0"/>
                              <a:cs typeface="Cambria Math" charset="0"/>
                            </a:rPr>
                          </m:ctrlPr>
                        </m:sSubPr>
                        <m:e>
                          <m:r>
                            <a:rPr lang="it-IT" i="1">
                              <a:latin typeface="Cambria Math" charset="0"/>
                              <a:ea typeface="Cambria Math" charset="0"/>
                              <a:cs typeface="Cambria Math" charset="0"/>
                            </a:rPr>
                            <m:t>𝑄</m:t>
                          </m:r>
                        </m:e>
                        <m:sub>
                          <m:r>
                            <a:rPr lang="it-IT" i="1">
                              <a:latin typeface="Cambria Math" charset="0"/>
                              <a:ea typeface="Cambria Math" charset="0"/>
                              <a:cs typeface="Cambria Math" charset="0"/>
                            </a:rPr>
                            <m:t>0</m:t>
                          </m:r>
                        </m:sub>
                      </m:sSub>
                    </m:oMath>
                  </a14:m>
                  <a:r>
                    <a:rPr lang="en-US" i="1">
                      <a:latin typeface="Symbol" charset="2"/>
                      <a:ea typeface="Symbol" charset="2"/>
                      <a:cs typeface="Symbol" charset="2"/>
                    </a:rPr>
                    <a:t>=  </a:t>
                  </a:r>
                  <a14:m>
                    <m:oMath xmlns:m="http://schemas.openxmlformats.org/officeDocument/2006/math">
                      <m:f>
                        <m:fPr>
                          <m:ctrlPr>
                            <a:rPr lang="mr-IN" i="1">
                              <a:latin typeface="Cambria Math" panose="02040503050406030204" pitchFamily="18" charset="0"/>
                              <a:ea typeface="Symbol" charset="2"/>
                              <a:cs typeface="Symbol" charset="2"/>
                            </a:rPr>
                          </m:ctrlPr>
                        </m:fPr>
                        <m:num>
                          <m:r>
                            <a:rPr lang="it-IT" b="0" i="1">
                              <a:latin typeface="Cambria Math" charset="0"/>
                              <a:ea typeface="Symbol" charset="2"/>
                              <a:cs typeface="Symbol" charset="2"/>
                            </a:rPr>
                            <m:t>2</m:t>
                          </m:r>
                          <m:r>
                            <a:rPr lang="it-IT" b="0" i="1">
                              <a:latin typeface="Cambria Math" charset="0"/>
                              <a:ea typeface="Cambria Math" charset="0"/>
                              <a:cs typeface="Cambria Math" charset="0"/>
                            </a:rPr>
                            <m:t>𝜋</m:t>
                          </m:r>
                          <m:r>
                            <a:rPr lang="it-IT" b="0" i="1">
                              <a:latin typeface="Cambria Math" charset="0"/>
                              <a:ea typeface="Symbol" charset="2"/>
                              <a:cs typeface="Symbol" charset="2"/>
                            </a:rPr>
                            <m:t>𝑈</m:t>
                          </m:r>
                        </m:num>
                        <m:den>
                          <m:sSub>
                            <m:sSubPr>
                              <m:ctrlPr>
                                <a:rPr lang="en-US" i="1">
                                  <a:latin typeface="Cambria Math" panose="02040503050406030204" pitchFamily="18" charset="0"/>
                                  <a:ea typeface="Symbol" charset="2"/>
                                  <a:cs typeface="Symbol" charset="2"/>
                                </a:rPr>
                              </m:ctrlPr>
                            </m:sSubPr>
                            <m:e>
                              <m:r>
                                <a:rPr lang="it-IT" b="0" i="1">
                                  <a:latin typeface="Cambria Math" charset="0"/>
                                  <a:ea typeface="Symbol" charset="2"/>
                                  <a:cs typeface="Symbol" charset="2"/>
                                </a:rPr>
                                <m:t>𝑈</m:t>
                              </m:r>
                            </m:e>
                            <m:sub>
                              <m:r>
                                <a:rPr lang="it-IT" b="0" i="1">
                                  <a:latin typeface="Cambria Math" charset="0"/>
                                  <a:ea typeface="Symbol" charset="2"/>
                                  <a:cs typeface="Symbol" charset="2"/>
                                </a:rPr>
                                <m:t>𝑇</m:t>
                              </m:r>
                            </m:sub>
                          </m:sSub>
                        </m:den>
                      </m:f>
                    </m:oMath>
                  </a14:m>
                  <a:r>
                    <a:rPr lang="en-US" i="1">
                      <a:latin typeface="Symbol" charset="2"/>
                      <a:ea typeface="Symbol" charset="2"/>
                      <a:cs typeface="Symbol" charset="2"/>
                    </a:rPr>
                    <a:t>  ; </a:t>
                  </a:r>
                  <a14:m>
                    <m:oMath xmlns:m="http://schemas.openxmlformats.org/officeDocument/2006/math">
                      <m:sSub>
                        <m:sSubPr>
                          <m:ctrlPr>
                            <a:rPr lang="en-US" i="1">
                              <a:latin typeface="Cambria Math" panose="02040503050406030204" pitchFamily="18" charset="0"/>
                              <a:ea typeface="Symbol" charset="2"/>
                              <a:cs typeface="Symbol" charset="2"/>
                            </a:rPr>
                          </m:ctrlPr>
                        </m:sSubPr>
                        <m:e>
                          <m:r>
                            <a:rPr lang="it-IT" b="0" i="1">
                              <a:latin typeface="Cambria Math" charset="0"/>
                              <a:ea typeface="Symbol" charset="2"/>
                              <a:cs typeface="Symbol" charset="2"/>
                            </a:rPr>
                            <m:t> </m:t>
                          </m:r>
                          <m:r>
                            <a:rPr lang="it-IT" i="1">
                              <a:latin typeface="Cambria Math" charset="0"/>
                              <a:ea typeface="Symbol" charset="2"/>
                              <a:cs typeface="Symbol" charset="2"/>
                            </a:rPr>
                            <m:t>𝑈</m:t>
                          </m:r>
                        </m:e>
                        <m:sub>
                          <m:r>
                            <a:rPr lang="it-IT" i="1">
                              <a:latin typeface="Cambria Math" charset="0"/>
                              <a:ea typeface="Symbol" charset="2"/>
                              <a:cs typeface="Symbol" charset="2"/>
                            </a:rPr>
                            <m:t>𝑇</m:t>
                          </m:r>
                        </m:sub>
                      </m:sSub>
                    </m:oMath>
                  </a14:m>
                  <a:r>
                    <a:rPr lang="en-US" i="1">
                      <a:latin typeface="Symbol" charset="2"/>
                      <a:ea typeface="Symbol" charset="2"/>
                      <a:cs typeface="Symbol" charset="2"/>
                    </a:rPr>
                    <a:t> = </a:t>
                  </a:r>
                  <a:r>
                    <a:rPr lang="en-US" i="1">
                      <a:latin typeface="+mj-lt"/>
                      <a:ea typeface="Symbol" charset="2"/>
                      <a:cs typeface="Symbol" charset="2"/>
                    </a:rPr>
                    <a:t>energy dissipated in one period T=</a:t>
                  </a:r>
                  <a14:m>
                    <m:oMath xmlns:m="http://schemas.openxmlformats.org/officeDocument/2006/math">
                      <m:f>
                        <m:fPr>
                          <m:ctrlPr>
                            <a:rPr lang="mr-IN" i="1">
                              <a:latin typeface="Cambria Math" panose="02040503050406030204" pitchFamily="18" charset="0"/>
                              <a:ea typeface="Symbol" charset="2"/>
                              <a:cs typeface="Symbol" charset="2"/>
                            </a:rPr>
                          </m:ctrlPr>
                        </m:fPr>
                        <m:num>
                          <m:r>
                            <a:rPr lang="it-IT" i="1">
                              <a:latin typeface="Cambria Math" charset="0"/>
                              <a:ea typeface="Symbol" charset="2"/>
                              <a:cs typeface="Symbol" charset="2"/>
                            </a:rPr>
                            <m:t>2</m:t>
                          </m:r>
                          <m:r>
                            <a:rPr lang="it-IT" i="1">
                              <a:latin typeface="Cambria Math" charset="0"/>
                              <a:ea typeface="Cambria Math" charset="0"/>
                              <a:cs typeface="Cambria Math" charset="0"/>
                            </a:rPr>
                            <m:t>𝜋</m:t>
                          </m:r>
                        </m:num>
                        <m:den>
                          <m:r>
                            <a:rPr lang="it-IT" i="1">
                              <a:latin typeface="Cambria Math" charset="0"/>
                              <a:ea typeface="Cambria Math" charset="0"/>
                              <a:cs typeface="Cambria Math" charset="0"/>
                            </a:rPr>
                            <m:t>𝜔</m:t>
                          </m:r>
                        </m:den>
                      </m:f>
                    </m:oMath>
                  </a14:m>
                  <a:endParaRPr lang="en-US" i="1">
                    <a:latin typeface="Symbol" charset="2"/>
                    <a:ea typeface="Symbol" charset="2"/>
                    <a:cs typeface="Symbol" charset="2"/>
                  </a:endParaRPr>
                </a:p>
              </p:txBody>
            </p:sp>
          </mc:Choice>
          <mc:Fallback xmlns="">
            <p:sp>
              <p:nvSpPr>
                <p:cNvPr id="7" name="Rectangle 6"/>
                <p:cNvSpPr>
                  <a:spLocks noRot="1" noChangeAspect="1" noMove="1" noResize="1" noEditPoints="1" noAdjustHandles="1" noChangeArrowheads="1" noChangeShapeType="1" noTextEdit="1"/>
                </p:cNvSpPr>
                <p:nvPr/>
              </p:nvSpPr>
              <p:spPr>
                <a:xfrm>
                  <a:off x="179512" y="4712484"/>
                  <a:ext cx="8712968" cy="660630"/>
                </a:xfrm>
                <a:prstGeom prst="rect">
                  <a:avLst/>
                </a:prstGeom>
                <a:blipFill>
                  <a:blip r:embed="rId5"/>
                  <a:stretch>
                    <a:fillRect l="-291" b="-5660"/>
                  </a:stretch>
                </a:blipFill>
              </p:spPr>
              <p:txBody>
                <a:bodyPr/>
                <a:lstStyle/>
                <a:p>
                  <a:r>
                    <a:rPr lang="en-IT">
                      <a:noFill/>
                    </a:rPr>
                    <a:t> </a:t>
                  </a:r>
                </a:p>
              </p:txBody>
            </p:sp>
          </mc:Fallback>
        </mc:AlternateContent>
        <mc:AlternateContent xmlns:mc="http://schemas.openxmlformats.org/markup-compatibility/2006" xmlns:a14="http://schemas.microsoft.com/office/drawing/2010/main">
          <mc:Choice Requires="a14">
            <p:sp>
              <p:nvSpPr>
                <p:cNvPr id="8" name="Rectangle 7"/>
                <p:cNvSpPr/>
                <p:nvPr/>
              </p:nvSpPr>
              <p:spPr>
                <a:xfrm>
                  <a:off x="3110825" y="5683878"/>
                  <a:ext cx="2736304" cy="647550"/>
                </a:xfrm>
                <a:prstGeom prst="rect">
                  <a:avLst/>
                </a:prstGeom>
              </p:spPr>
              <p:txBody>
                <a:bodyPr wrap="square">
                  <a:spAutoFit/>
                </a:bodyPr>
                <a:lstStyle/>
                <a:p>
                  <a14:m>
                    <m:oMath xmlns:m="http://schemas.openxmlformats.org/officeDocument/2006/math">
                      <m:r>
                        <a:rPr lang="it-IT" i="1">
                          <a:latin typeface="Cambria Math" charset="0"/>
                        </a:rPr>
                        <m:t>𝑈</m:t>
                      </m:r>
                      <m:d>
                        <m:dPr>
                          <m:ctrlPr>
                            <a:rPr lang="mr-IN" i="1">
                              <a:latin typeface="Cambria Math" panose="02040503050406030204" pitchFamily="18" charset="0"/>
                            </a:rPr>
                          </m:ctrlPr>
                        </m:dPr>
                        <m:e>
                          <m:r>
                            <a:rPr lang="it-IT" b="0" i="1">
                              <a:latin typeface="Cambria Math" charset="0"/>
                            </a:rPr>
                            <m:t>𝑡</m:t>
                          </m:r>
                        </m:e>
                      </m:d>
                    </m:oMath>
                  </a14:m>
                  <a:r>
                    <a:rPr lang="en-US" i="1">
                      <a:latin typeface="Symbol" charset="2"/>
                      <a:ea typeface="Symbol" charset="2"/>
                      <a:cs typeface="Symbol" charset="2"/>
                    </a:rPr>
                    <a:t> =</a:t>
                  </a:r>
                  <a14:m>
                    <m:oMath xmlns:m="http://schemas.openxmlformats.org/officeDocument/2006/math">
                      <m:sSub>
                        <m:sSubPr>
                          <m:ctrlPr>
                            <a:rPr lang="en-US" i="1">
                              <a:latin typeface="Cambria Math" panose="02040503050406030204" pitchFamily="18" charset="0"/>
                              <a:ea typeface="Symbol" charset="2"/>
                              <a:cs typeface="Symbol" charset="2"/>
                            </a:rPr>
                          </m:ctrlPr>
                        </m:sSubPr>
                        <m:e>
                          <m:r>
                            <a:rPr lang="it-IT" b="0" i="1">
                              <a:latin typeface="Cambria Math" charset="0"/>
                              <a:ea typeface="Symbol" charset="2"/>
                              <a:cs typeface="Symbol" charset="2"/>
                            </a:rPr>
                            <m:t> </m:t>
                          </m:r>
                          <m:r>
                            <a:rPr lang="it-IT" b="0" i="1">
                              <a:latin typeface="Cambria Math" charset="0"/>
                              <a:ea typeface="Symbol" charset="2"/>
                              <a:cs typeface="Symbol" charset="2"/>
                            </a:rPr>
                            <m:t>𝑈</m:t>
                          </m:r>
                        </m:e>
                        <m:sub>
                          <m:r>
                            <a:rPr lang="it-IT" b="0" i="1">
                              <a:latin typeface="Cambria Math" charset="0"/>
                              <a:ea typeface="Symbol" charset="2"/>
                              <a:cs typeface="Symbol" charset="2"/>
                            </a:rPr>
                            <m:t>0</m:t>
                          </m:r>
                        </m:sub>
                      </m:sSub>
                      <m:sSup>
                        <m:sSupPr>
                          <m:ctrlPr>
                            <a:rPr lang="en-US" i="1">
                              <a:latin typeface="Cambria Math" panose="02040503050406030204" pitchFamily="18" charset="0"/>
                              <a:ea typeface="Symbol" charset="2"/>
                              <a:cs typeface="Symbol" charset="2"/>
                            </a:rPr>
                          </m:ctrlPr>
                        </m:sSupPr>
                        <m:e>
                          <m:r>
                            <a:rPr lang="it-IT" b="0" i="1">
                              <a:latin typeface="Cambria Math" charset="0"/>
                              <a:ea typeface="Symbol" charset="2"/>
                              <a:cs typeface="Symbol" charset="2"/>
                            </a:rPr>
                            <m:t> </m:t>
                          </m:r>
                          <m:r>
                            <a:rPr lang="it-IT" b="0" i="1">
                              <a:latin typeface="Cambria Math" charset="0"/>
                              <a:ea typeface="Symbol" charset="2"/>
                              <a:cs typeface="Symbol" charset="2"/>
                            </a:rPr>
                            <m:t>𝑒</m:t>
                          </m:r>
                        </m:e>
                        <m:sup>
                          <m:r>
                            <a:rPr lang="it-IT" b="0" i="1">
                              <a:latin typeface="Cambria Math" charset="0"/>
                              <a:ea typeface="Symbol" charset="2"/>
                              <a:cs typeface="Symbol" charset="2"/>
                            </a:rPr>
                            <m:t>−</m:t>
                          </m:r>
                          <m:f>
                            <m:fPr>
                              <m:ctrlPr>
                                <a:rPr lang="mr-IN" b="0" i="1">
                                  <a:latin typeface="Cambria Math" panose="02040503050406030204" pitchFamily="18" charset="0"/>
                                  <a:ea typeface="Symbol" charset="2"/>
                                  <a:cs typeface="Symbol" charset="2"/>
                                </a:rPr>
                              </m:ctrlPr>
                            </m:fPr>
                            <m:num>
                              <m:r>
                                <a:rPr lang="mr-IN" b="0" i="1">
                                  <a:latin typeface="Cambria Math" charset="0"/>
                                  <a:ea typeface="Cambria Math" charset="0"/>
                                  <a:cs typeface="Cambria Math" charset="0"/>
                                </a:rPr>
                                <m:t>𝜔</m:t>
                              </m:r>
                              <m:r>
                                <a:rPr lang="it-IT" b="0" i="1">
                                  <a:latin typeface="Cambria Math" charset="0"/>
                                  <a:ea typeface="Cambria Math" charset="0"/>
                                  <a:cs typeface="Cambria Math" charset="0"/>
                                </a:rPr>
                                <m:t>𝑡</m:t>
                              </m:r>
                            </m:num>
                            <m:den>
                              <m:sSub>
                                <m:sSubPr>
                                  <m:ctrlPr>
                                    <a:rPr lang="en-US" b="0" i="1">
                                      <a:latin typeface="Cambria Math" panose="02040503050406030204" pitchFamily="18" charset="0"/>
                                      <a:ea typeface="Symbol" charset="2"/>
                                      <a:cs typeface="Symbol" charset="2"/>
                                    </a:rPr>
                                  </m:ctrlPr>
                                </m:sSubPr>
                                <m:e>
                                  <m:r>
                                    <a:rPr lang="it-IT" b="0" i="1">
                                      <a:latin typeface="Cambria Math" charset="0"/>
                                      <a:ea typeface="Symbol" charset="2"/>
                                      <a:cs typeface="Symbol" charset="2"/>
                                    </a:rPr>
                                    <m:t>𝑄</m:t>
                                  </m:r>
                                </m:e>
                                <m:sub>
                                  <m:r>
                                    <a:rPr lang="it-IT" b="0" i="1">
                                      <a:latin typeface="Cambria Math" charset="0"/>
                                      <a:ea typeface="Symbol" charset="2"/>
                                      <a:cs typeface="Symbol" charset="2"/>
                                    </a:rPr>
                                    <m:t>0</m:t>
                                  </m:r>
                                </m:sub>
                              </m:sSub>
                            </m:den>
                          </m:f>
                        </m:sup>
                      </m:sSup>
                    </m:oMath>
                  </a14:m>
                  <a:endParaRPr lang="en-US" i="1">
                    <a:latin typeface="Symbol" charset="2"/>
                    <a:ea typeface="Symbol" charset="2"/>
                    <a:cs typeface="Symbol" charset="2"/>
                  </a:endParaRPr>
                </a:p>
              </p:txBody>
            </p:sp>
          </mc:Choice>
          <mc:Fallback xmlns="">
            <p:sp>
              <p:nvSpPr>
                <p:cNvPr id="8" name="Rectangle 7"/>
                <p:cNvSpPr>
                  <a:spLocks noRot="1" noChangeAspect="1" noMove="1" noResize="1" noEditPoints="1" noAdjustHandles="1" noChangeArrowheads="1" noChangeShapeType="1" noTextEdit="1"/>
                </p:cNvSpPr>
                <p:nvPr/>
              </p:nvSpPr>
              <p:spPr>
                <a:xfrm>
                  <a:off x="3110825" y="5683878"/>
                  <a:ext cx="2736304" cy="647550"/>
                </a:xfrm>
                <a:prstGeom prst="rect">
                  <a:avLst/>
                </a:prstGeom>
                <a:blipFill rotWithShape="0">
                  <a:blip r:embed="rId6"/>
                  <a:stretch>
                    <a:fillRect b="-19626"/>
                  </a:stretch>
                </a:blipFill>
              </p:spPr>
              <p:txBody>
                <a:bodyPr/>
                <a:lstStyle/>
                <a:p>
                  <a:r>
                    <a:rPr lang="en-US">
                      <a:noFill/>
                    </a:rPr>
                    <a:t> </a:t>
                  </a:r>
                </a:p>
              </p:txBody>
            </p:sp>
          </mc:Fallback>
        </mc:AlternateContent>
      </p:grpSp>
      <p:sp>
        <p:nvSpPr>
          <p:cNvPr id="4" name="TextBox 3">
            <a:extLst>
              <a:ext uri="{FF2B5EF4-FFF2-40B4-BE49-F238E27FC236}">
                <a16:creationId xmlns:a16="http://schemas.microsoft.com/office/drawing/2014/main" id="{848645B6-3DB1-3BAE-239D-8EF6BD5A2C33}"/>
              </a:ext>
            </a:extLst>
          </p:cNvPr>
          <p:cNvSpPr txBox="1"/>
          <p:nvPr/>
        </p:nvSpPr>
        <p:spPr>
          <a:xfrm>
            <a:off x="35496" y="6444044"/>
            <a:ext cx="6264696" cy="369332"/>
          </a:xfrm>
          <a:prstGeom prst="rect">
            <a:avLst/>
          </a:prstGeom>
          <a:noFill/>
        </p:spPr>
        <p:txBody>
          <a:bodyPr wrap="square">
            <a:spAutoFit/>
          </a:bodyPr>
          <a:lstStyle/>
          <a:p>
            <a:r>
              <a:rPr lang="en-IT" sz="1800" i="1"/>
              <a:t>7th African School of Physics - Port Elizabeth (ZA) - Dec. 2022</a:t>
            </a:r>
          </a:p>
        </p:txBody>
      </p:sp>
    </p:spTree>
    <p:extLst>
      <p:ext uri="{BB962C8B-B14F-4D97-AF65-F5344CB8AC3E}">
        <p14:creationId xmlns:p14="http://schemas.microsoft.com/office/powerpoint/2010/main" val="17118028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0834" name="Immagine 2" descr="infn-new.gi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838200" cy="8207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600200"/>
            <a:ext cx="9144000" cy="3654745"/>
          </a:xfrm>
          <a:prstGeom prst="rect">
            <a:avLst/>
          </a:prstGeom>
        </p:spPr>
      </p:pic>
      <p:sp>
        <p:nvSpPr>
          <p:cNvPr id="3" name="TextBox 2">
            <a:extLst>
              <a:ext uri="{FF2B5EF4-FFF2-40B4-BE49-F238E27FC236}">
                <a16:creationId xmlns:a16="http://schemas.microsoft.com/office/drawing/2014/main" id="{F9689362-EA34-8934-1061-6B9EEBC1C947}"/>
              </a:ext>
            </a:extLst>
          </p:cNvPr>
          <p:cNvSpPr txBox="1"/>
          <p:nvPr/>
        </p:nvSpPr>
        <p:spPr>
          <a:xfrm>
            <a:off x="35496" y="6444044"/>
            <a:ext cx="6264696" cy="369332"/>
          </a:xfrm>
          <a:prstGeom prst="rect">
            <a:avLst/>
          </a:prstGeom>
          <a:noFill/>
        </p:spPr>
        <p:txBody>
          <a:bodyPr wrap="square">
            <a:spAutoFit/>
          </a:bodyPr>
          <a:lstStyle/>
          <a:p>
            <a:r>
              <a:rPr lang="en-IT" sz="1800" i="1"/>
              <a:t>7th African School of Physics - Port Elizabeth (ZA) - Dec. 2022</a:t>
            </a:r>
          </a:p>
        </p:txBody>
      </p:sp>
    </p:spTree>
    <p:extLst>
      <p:ext uri="{BB962C8B-B14F-4D97-AF65-F5344CB8AC3E}">
        <p14:creationId xmlns:p14="http://schemas.microsoft.com/office/powerpoint/2010/main" val="41607344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0834" name="Immagine 2" descr="infn-new.gi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838200" cy="820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TextBox 2">
            <a:extLst>
              <a:ext uri="{FF2B5EF4-FFF2-40B4-BE49-F238E27FC236}">
                <a16:creationId xmlns:a16="http://schemas.microsoft.com/office/drawing/2014/main" id="{F9689362-EA34-8934-1061-6B9EEBC1C947}"/>
              </a:ext>
            </a:extLst>
          </p:cNvPr>
          <p:cNvSpPr txBox="1"/>
          <p:nvPr/>
        </p:nvSpPr>
        <p:spPr>
          <a:xfrm>
            <a:off x="35496" y="6444044"/>
            <a:ext cx="6264696" cy="369332"/>
          </a:xfrm>
          <a:prstGeom prst="rect">
            <a:avLst/>
          </a:prstGeom>
          <a:noFill/>
        </p:spPr>
        <p:txBody>
          <a:bodyPr wrap="square">
            <a:spAutoFit/>
          </a:bodyPr>
          <a:lstStyle/>
          <a:p>
            <a:r>
              <a:rPr lang="en-IT" sz="1800" i="1"/>
              <a:t>7th African School of Physics - Port Elizabeth (ZA) - Dec. 2022</a:t>
            </a:r>
          </a:p>
        </p:txBody>
      </p:sp>
      <p:pic>
        <p:nvPicPr>
          <p:cNvPr id="5" name="Picture 4" descr="Graphical user interface, application&#10;&#10;Description automatically generated">
            <a:extLst>
              <a:ext uri="{FF2B5EF4-FFF2-40B4-BE49-F238E27FC236}">
                <a16:creationId xmlns:a16="http://schemas.microsoft.com/office/drawing/2014/main" id="{ABF52C19-8875-9A86-D11C-84E3F7B105B2}"/>
              </a:ext>
            </a:extLst>
          </p:cNvPr>
          <p:cNvPicPr>
            <a:picLocks noChangeAspect="1"/>
          </p:cNvPicPr>
          <p:nvPr/>
        </p:nvPicPr>
        <p:blipFill>
          <a:blip r:embed="rId3"/>
          <a:stretch>
            <a:fillRect/>
          </a:stretch>
        </p:blipFill>
        <p:spPr>
          <a:xfrm>
            <a:off x="685800" y="517543"/>
            <a:ext cx="7772400" cy="5822914"/>
          </a:xfrm>
          <a:prstGeom prst="rect">
            <a:avLst/>
          </a:prstGeom>
        </p:spPr>
      </p:pic>
      <p:sp>
        <p:nvSpPr>
          <p:cNvPr id="6" name="TextBox 5">
            <a:extLst>
              <a:ext uri="{FF2B5EF4-FFF2-40B4-BE49-F238E27FC236}">
                <a16:creationId xmlns:a16="http://schemas.microsoft.com/office/drawing/2014/main" id="{60F22E88-61EB-4C4B-80CA-89EE12184CD4}"/>
              </a:ext>
            </a:extLst>
          </p:cNvPr>
          <p:cNvSpPr txBox="1"/>
          <p:nvPr/>
        </p:nvSpPr>
        <p:spPr>
          <a:xfrm>
            <a:off x="4283968" y="2687197"/>
            <a:ext cx="4828566" cy="707886"/>
          </a:xfrm>
          <a:prstGeom prst="rect">
            <a:avLst/>
          </a:prstGeom>
          <a:solidFill>
            <a:srgbClr val="FFFF00"/>
          </a:solidFill>
        </p:spPr>
        <p:txBody>
          <a:bodyPr wrap="none" rtlCol="0">
            <a:spAutoFit/>
          </a:bodyPr>
          <a:lstStyle/>
          <a:p>
            <a:r>
              <a:rPr lang="en-IT" sz="2000" i="1"/>
              <a:t>Bell frequency = 500 Hz   ;    time-lapse</a:t>
            </a:r>
          </a:p>
          <a:p>
            <a:r>
              <a:rPr lang="en-IT" sz="2000" i="1"/>
              <a:t>ringing  10</a:t>
            </a:r>
            <a:r>
              <a:rPr lang="en-IT" sz="2000" i="1" baseline="30000"/>
              <a:t>10</a:t>
            </a:r>
            <a:r>
              <a:rPr lang="en-IT" sz="2000" i="1"/>
              <a:t>/500=2*10</a:t>
            </a:r>
            <a:r>
              <a:rPr lang="en-IT" sz="2000" i="1" baseline="30000"/>
              <a:t>7</a:t>
            </a:r>
            <a:r>
              <a:rPr lang="en-IT" sz="2000" i="1"/>
              <a:t> seconds = 8 months</a:t>
            </a:r>
          </a:p>
        </p:txBody>
      </p:sp>
    </p:spTree>
    <p:extLst>
      <p:ext uri="{BB962C8B-B14F-4D97-AF65-F5344CB8AC3E}">
        <p14:creationId xmlns:p14="http://schemas.microsoft.com/office/powerpoint/2010/main" val="22368978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0834" name="Immagine 2" descr="infn-new.gi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838200" cy="8207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 name="TextBox 3"/>
          <p:cNvSpPr txBox="1"/>
          <p:nvPr/>
        </p:nvSpPr>
        <p:spPr>
          <a:xfrm>
            <a:off x="407676" y="384788"/>
            <a:ext cx="8332666" cy="2308324"/>
          </a:xfrm>
          <a:prstGeom prst="rect">
            <a:avLst/>
          </a:prstGeom>
          <a:noFill/>
        </p:spPr>
        <p:txBody>
          <a:bodyPr wrap="none" rtlCol="0">
            <a:spAutoFit/>
          </a:bodyPr>
          <a:lstStyle/>
          <a:p>
            <a:pPr algn="ctr"/>
            <a:r>
              <a:rPr lang="en-US"/>
              <a:t>Let us compare the power transferred by the RF e.m. field</a:t>
            </a:r>
          </a:p>
          <a:p>
            <a:pPr algn="ctr"/>
            <a:r>
              <a:rPr lang="en-US"/>
              <a:t>of the Cavity to the accelerated (or decelerated) electrons,</a:t>
            </a:r>
          </a:p>
          <a:p>
            <a:pPr algn="ctr"/>
            <a:r>
              <a:rPr lang="en-US"/>
              <a:t>with the Power dissipated on the walls of the Cavity:</a:t>
            </a:r>
          </a:p>
          <a:p>
            <a:pPr algn="ctr"/>
            <a:r>
              <a:rPr lang="en-US"/>
              <a:t>the first one is an energy transfer that is not necessarily</a:t>
            </a:r>
          </a:p>
          <a:p>
            <a:pPr algn="ctr"/>
            <a:r>
              <a:rPr lang="en-US"/>
              <a:t>dissipated into heat (entropy), the second one (ahime’) is always</a:t>
            </a:r>
          </a:p>
          <a:p>
            <a:pPr algn="ctr"/>
            <a:r>
              <a:rPr lang="en-US"/>
              <a:t>converted into heat, therefore not directly </a:t>
            </a:r>
            <a:r>
              <a:rPr lang="en-US" i="1"/>
              <a:t>recoverable</a:t>
            </a:r>
          </a:p>
        </p:txBody>
      </p:sp>
      <mc:AlternateContent xmlns:mc="http://schemas.openxmlformats.org/markup-compatibility/2006" xmlns:a14="http://schemas.microsoft.com/office/drawing/2010/main">
        <mc:Choice Requires="a14">
          <p:sp>
            <p:nvSpPr>
              <p:cNvPr id="5" name="Rectangle 4"/>
              <p:cNvSpPr/>
              <p:nvPr/>
            </p:nvSpPr>
            <p:spPr>
              <a:xfrm>
                <a:off x="865850" y="2882262"/>
                <a:ext cx="2631521" cy="804707"/>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ea typeface="Symbol" charset="2"/>
                              <a:cs typeface="Symbol" charset="2"/>
                            </a:rPr>
                          </m:ctrlPr>
                        </m:sSubPr>
                        <m:e>
                          <m:r>
                            <a:rPr lang="en-US" i="1">
                              <a:latin typeface="Cambria Math" charset="0"/>
                              <a:ea typeface="Cambria Math" charset="0"/>
                              <a:cs typeface="Cambria Math" charset="0"/>
                            </a:rPr>
                            <m:t>∆</m:t>
                          </m:r>
                          <m:r>
                            <a:rPr lang="it-IT" b="0" i="1">
                              <a:latin typeface="Cambria Math" charset="0"/>
                              <a:ea typeface="Symbol" charset="2"/>
                              <a:cs typeface="Symbol" charset="2"/>
                            </a:rPr>
                            <m:t>𝑃</m:t>
                          </m:r>
                        </m:e>
                        <m:sub>
                          <m:r>
                            <a:rPr lang="it-IT" b="0" i="1">
                              <a:latin typeface="Cambria Math" charset="0"/>
                              <a:ea typeface="Symbol" charset="2"/>
                              <a:cs typeface="Symbol" charset="2"/>
                            </a:rPr>
                            <m:t>𝑏</m:t>
                          </m:r>
                        </m:sub>
                      </m:sSub>
                      <m:r>
                        <a:rPr lang="it-IT" b="0" i="1">
                          <a:latin typeface="Cambria Math" charset="0"/>
                          <a:ea typeface="Cambria Math" charset="0"/>
                          <a:cs typeface="Cambria Math" charset="0"/>
                        </a:rPr>
                        <m:t>=</m:t>
                      </m:r>
                      <m:f>
                        <m:fPr>
                          <m:ctrlPr>
                            <a:rPr lang="mr-IN" i="1">
                              <a:latin typeface="Cambria Math" panose="02040503050406030204" pitchFamily="18" charset="0"/>
                            </a:rPr>
                          </m:ctrlPr>
                        </m:fPr>
                        <m:num>
                          <m:d>
                            <m:dPr>
                              <m:begChr m:val="⟨"/>
                              <m:endChr m:val="⟩"/>
                              <m:ctrlPr>
                                <a:rPr lang="mr-IN" i="1">
                                  <a:latin typeface="Cambria Math" panose="02040503050406030204" pitchFamily="18" charset="0"/>
                                </a:rPr>
                              </m:ctrlPr>
                            </m:dPr>
                            <m:e>
                              <m:r>
                                <a:rPr lang="it-IT" b="0" i="1">
                                  <a:latin typeface="Cambria Math" charset="0"/>
                                </a:rPr>
                                <m:t>𝐼</m:t>
                              </m:r>
                            </m:e>
                          </m:d>
                          <m:sSub>
                            <m:sSubPr>
                              <m:ctrlPr>
                                <a:rPr lang="en-US" i="1">
                                  <a:latin typeface="Cambria Math" panose="02040503050406030204" pitchFamily="18" charset="0"/>
                                </a:rPr>
                              </m:ctrlPr>
                            </m:sSubPr>
                            <m:e>
                              <m:r>
                                <a:rPr lang="it-IT" i="1">
                                  <a:latin typeface="Cambria Math" charset="0"/>
                                </a:rPr>
                                <m:t>𝐸</m:t>
                              </m:r>
                            </m:e>
                            <m:sub>
                              <m:r>
                                <a:rPr lang="it-IT" i="1">
                                  <a:latin typeface="Cambria Math" charset="0"/>
                                </a:rPr>
                                <m:t>0</m:t>
                              </m:r>
                            </m:sub>
                          </m:sSub>
                        </m:num>
                        <m:den>
                          <m:r>
                            <a:rPr lang="it-IT" b="0" i="1">
                              <a:latin typeface="Cambria Math" charset="0"/>
                            </a:rPr>
                            <m:t>2</m:t>
                          </m:r>
                        </m:den>
                      </m:f>
                      <m:sSub>
                        <m:sSubPr>
                          <m:ctrlPr>
                            <a:rPr lang="en-US" i="1">
                              <a:latin typeface="Cambria Math" panose="02040503050406030204" pitchFamily="18" charset="0"/>
                            </a:rPr>
                          </m:ctrlPr>
                        </m:sSubPr>
                        <m:e>
                          <m:r>
                            <a:rPr lang="it-IT" i="1">
                              <a:latin typeface="Cambria Math" charset="0"/>
                            </a:rPr>
                            <m:t>𝐿</m:t>
                          </m:r>
                        </m:e>
                        <m:sub>
                          <m:r>
                            <a:rPr lang="it-IT" i="1">
                              <a:latin typeface="Cambria Math" charset="0"/>
                            </a:rPr>
                            <m:t>𝑐𝑎𝑣</m:t>
                          </m:r>
                        </m:sub>
                      </m:sSub>
                    </m:oMath>
                  </m:oMathPara>
                </a14:m>
                <a:endParaRPr lang="en-US" i="1">
                  <a:latin typeface="Symbol" charset="2"/>
                  <a:ea typeface="Symbol" charset="2"/>
                  <a:cs typeface="Symbol" charset="2"/>
                </a:endParaRPr>
              </a:p>
            </p:txBody>
          </p:sp>
        </mc:Choice>
        <mc:Fallback xmlns="">
          <p:sp>
            <p:nvSpPr>
              <p:cNvPr id="5" name="Rectangle 4"/>
              <p:cNvSpPr>
                <a:spLocks noRot="1" noChangeAspect="1" noMove="1" noResize="1" noEditPoints="1" noAdjustHandles="1" noChangeArrowheads="1" noChangeShapeType="1" noTextEdit="1"/>
              </p:cNvSpPr>
              <p:nvPr/>
            </p:nvSpPr>
            <p:spPr>
              <a:xfrm>
                <a:off x="865850" y="2882262"/>
                <a:ext cx="2631521" cy="804707"/>
              </a:xfrm>
              <a:prstGeom prst="rect">
                <a:avLst/>
              </a:prstGeom>
              <a:blipFill rotWithShape="0">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Rectangle 5"/>
              <p:cNvSpPr/>
              <p:nvPr/>
            </p:nvSpPr>
            <p:spPr>
              <a:xfrm>
                <a:off x="4580159" y="2813255"/>
                <a:ext cx="3298030" cy="1065035"/>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it-IT" b="0" i="1">
                          <a:latin typeface="Cambria Math" charset="0"/>
                          <a:ea typeface="Cambria Math" charset="0"/>
                          <a:cs typeface="Cambria Math" charset="0"/>
                        </a:rPr>
                        <m:t>𝑃</m:t>
                      </m:r>
                      <m:r>
                        <a:rPr lang="it-IT" b="0" i="1">
                          <a:latin typeface="Cambria Math" charset="0"/>
                          <a:ea typeface="Cambria Math" charset="0"/>
                          <a:cs typeface="Cambria Math" charset="0"/>
                        </a:rPr>
                        <m:t>=</m:t>
                      </m:r>
                      <m:f>
                        <m:fPr>
                          <m:ctrlPr>
                            <a:rPr lang="mr-IN" i="1">
                              <a:latin typeface="Cambria Math" panose="02040503050406030204" pitchFamily="18" charset="0"/>
                            </a:rPr>
                          </m:ctrlPr>
                        </m:fPr>
                        <m:num>
                          <m:sSubSup>
                            <m:sSubSupPr>
                              <m:ctrlPr>
                                <a:rPr lang="en-US" i="1">
                                  <a:latin typeface="Cambria Math" panose="02040503050406030204" pitchFamily="18" charset="0"/>
                                </a:rPr>
                              </m:ctrlPr>
                            </m:sSubSupPr>
                            <m:e>
                              <m:r>
                                <a:rPr lang="it-IT" b="0" i="1">
                                  <a:latin typeface="Cambria Math" charset="0"/>
                                </a:rPr>
                                <m:t>𝑅</m:t>
                              </m:r>
                            </m:e>
                            <m:sub>
                              <m:r>
                                <a:rPr lang="it-IT" b="0" i="1">
                                  <a:latin typeface="Cambria Math" charset="0"/>
                                </a:rPr>
                                <m:t>𝑆</m:t>
                              </m:r>
                            </m:sub>
                            <m:sup>
                              <m:r>
                                <a:rPr lang="it-IT" b="0" i="1">
                                  <a:latin typeface="Cambria Math" charset="0"/>
                                </a:rPr>
                                <m:t>𝑆𝐶</m:t>
                              </m:r>
                            </m:sup>
                          </m:sSubSup>
                        </m:num>
                        <m:den>
                          <m:r>
                            <a:rPr lang="it-IT" b="0" i="1">
                              <a:latin typeface="Cambria Math" charset="0"/>
                            </a:rPr>
                            <m:t>2</m:t>
                          </m:r>
                        </m:den>
                      </m:f>
                      <m:nary>
                        <m:naryPr>
                          <m:chr m:val="∬"/>
                          <m:limLoc m:val="undOvr"/>
                          <m:subHide m:val="on"/>
                          <m:supHide m:val="on"/>
                          <m:ctrlPr>
                            <a:rPr lang="it-IT" b="0" i="1">
                              <a:latin typeface="Cambria Math" panose="02040503050406030204" pitchFamily="18" charset="0"/>
                            </a:rPr>
                          </m:ctrlPr>
                        </m:naryPr>
                        <m:sub/>
                        <m:sup/>
                        <m:e>
                          <m:sSup>
                            <m:sSupPr>
                              <m:ctrlPr>
                                <a:rPr lang="it-IT" i="1">
                                  <a:latin typeface="Cambria Math" panose="02040503050406030204" pitchFamily="18" charset="0"/>
                                </a:rPr>
                              </m:ctrlPr>
                            </m:sSupPr>
                            <m:e>
                              <m:r>
                                <a:rPr lang="it-IT" i="1">
                                  <a:latin typeface="Cambria Math" charset="0"/>
                                </a:rPr>
                                <m:t>𝐻</m:t>
                              </m:r>
                            </m:e>
                            <m:sup>
                              <m:r>
                                <a:rPr lang="it-IT" i="1">
                                  <a:latin typeface="Cambria Math" charset="0"/>
                                </a:rPr>
                                <m:t>2</m:t>
                              </m:r>
                            </m:sup>
                          </m:sSup>
                          <m:r>
                            <a:rPr lang="it-IT" i="1">
                              <a:latin typeface="Cambria Math" charset="0"/>
                            </a:rPr>
                            <m:t>𝑑𝑎</m:t>
                          </m:r>
                        </m:e>
                      </m:nary>
                    </m:oMath>
                  </m:oMathPara>
                </a14:m>
                <a:endParaRPr lang="en-US" i="1">
                  <a:latin typeface="Symbol" charset="2"/>
                  <a:ea typeface="Symbol" charset="2"/>
                  <a:cs typeface="Symbol" charset="2"/>
                </a:endParaRPr>
              </a:p>
            </p:txBody>
          </p:sp>
        </mc:Choice>
        <mc:Fallback xmlns="">
          <p:sp>
            <p:nvSpPr>
              <p:cNvPr id="6" name="Rectangle 5"/>
              <p:cNvSpPr>
                <a:spLocks noRot="1" noChangeAspect="1" noMove="1" noResize="1" noEditPoints="1" noAdjustHandles="1" noChangeArrowheads="1" noChangeShapeType="1" noTextEdit="1"/>
              </p:cNvSpPr>
              <p:nvPr/>
            </p:nvSpPr>
            <p:spPr>
              <a:xfrm>
                <a:off x="4580159" y="2813255"/>
                <a:ext cx="3298030" cy="1065035"/>
              </a:xfrm>
              <a:prstGeom prst="rect">
                <a:avLst/>
              </a:prstGeom>
              <a:blipFill rotWithShape="0">
                <a:blip r:embed="rId4"/>
                <a:stretch>
                  <a:fillRect/>
                </a:stretch>
              </a:blipFill>
            </p:spPr>
            <p:txBody>
              <a:bodyPr/>
              <a:lstStyle/>
              <a:p>
                <a:r>
                  <a:rPr lang="en-US">
                    <a:noFill/>
                  </a:rPr>
                  <a:t> </a:t>
                </a:r>
              </a:p>
            </p:txBody>
          </p:sp>
        </mc:Fallback>
      </mc:AlternateContent>
      <p:grpSp>
        <p:nvGrpSpPr>
          <p:cNvPr id="3" name="Group 2"/>
          <p:cNvGrpSpPr/>
          <p:nvPr/>
        </p:nvGrpSpPr>
        <p:grpSpPr>
          <a:xfrm>
            <a:off x="107504" y="3830228"/>
            <a:ext cx="8907652" cy="2804689"/>
            <a:chOff x="107504" y="3830228"/>
            <a:chExt cx="8907652" cy="2804689"/>
          </a:xfrm>
        </p:grpSpPr>
        <p:sp>
          <p:nvSpPr>
            <p:cNvPr id="7" name="TextBox 6"/>
            <p:cNvSpPr txBox="1"/>
            <p:nvPr/>
          </p:nvSpPr>
          <p:spPr>
            <a:xfrm>
              <a:off x="323674" y="3830228"/>
              <a:ext cx="8691482" cy="738664"/>
            </a:xfrm>
            <a:prstGeom prst="rect">
              <a:avLst/>
            </a:prstGeom>
            <a:noFill/>
          </p:spPr>
          <p:txBody>
            <a:bodyPr wrap="none" lIns="0" tIns="0" rIns="0" bIns="0" rtlCol="0">
              <a:spAutoFit/>
            </a:bodyPr>
            <a:lstStyle/>
            <a:p>
              <a:r>
                <a:rPr lang="it-IT" i="1"/>
                <a:t>to simplify the calculation so to better underline the dependences on</a:t>
              </a:r>
            </a:p>
            <a:p>
              <a:r>
                <a:rPr lang="it-IT" i="1"/>
                <a:t>the physical parameters, we take a cavity made by 2 cells (i.e. </a:t>
              </a:r>
              <a:r>
                <a:rPr lang="it-IT" i="1">
                  <a:latin typeface="Symbol" pitchFamily="2" charset="2"/>
                </a:rPr>
                <a:t>l</a:t>
              </a:r>
              <a:r>
                <a:rPr lang="it-IT" i="1"/>
                <a:t> long) </a:t>
              </a:r>
              <a:endParaRPr lang="en-US"/>
            </a:p>
          </p:txBody>
        </p:sp>
        <mc:AlternateContent xmlns:mc="http://schemas.openxmlformats.org/markup-compatibility/2006" xmlns:a14="http://schemas.microsoft.com/office/drawing/2010/main">
          <mc:Choice Requires="a14">
            <p:sp>
              <p:nvSpPr>
                <p:cNvPr id="8" name="Rectangle 7"/>
                <p:cNvSpPr/>
                <p:nvPr/>
              </p:nvSpPr>
              <p:spPr>
                <a:xfrm>
                  <a:off x="222535" y="4677420"/>
                  <a:ext cx="2631521" cy="804707"/>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ea typeface="Symbol" charset="2"/>
                                <a:cs typeface="Symbol" charset="2"/>
                              </a:rPr>
                            </m:ctrlPr>
                          </m:sSubPr>
                          <m:e>
                            <m:r>
                              <a:rPr lang="en-US" i="1">
                                <a:latin typeface="Cambria Math" charset="0"/>
                                <a:ea typeface="Cambria Math" charset="0"/>
                                <a:cs typeface="Cambria Math" charset="0"/>
                              </a:rPr>
                              <m:t>∆</m:t>
                            </m:r>
                            <m:r>
                              <a:rPr lang="it-IT" b="0" i="1">
                                <a:latin typeface="Cambria Math" charset="0"/>
                                <a:ea typeface="Symbol" charset="2"/>
                                <a:cs typeface="Symbol" charset="2"/>
                              </a:rPr>
                              <m:t>𝑃</m:t>
                            </m:r>
                          </m:e>
                          <m:sub>
                            <m:r>
                              <a:rPr lang="it-IT" b="0" i="1">
                                <a:latin typeface="Cambria Math" charset="0"/>
                                <a:ea typeface="Symbol" charset="2"/>
                                <a:cs typeface="Symbol" charset="2"/>
                              </a:rPr>
                              <m:t>𝑏</m:t>
                            </m:r>
                          </m:sub>
                        </m:sSub>
                        <m:r>
                          <a:rPr lang="it-IT" b="0" i="1">
                            <a:latin typeface="Cambria Math" charset="0"/>
                            <a:ea typeface="Cambria Math" charset="0"/>
                            <a:cs typeface="Cambria Math" charset="0"/>
                          </a:rPr>
                          <m:t>=</m:t>
                        </m:r>
                        <m:f>
                          <m:fPr>
                            <m:ctrlPr>
                              <a:rPr lang="mr-IN" i="1">
                                <a:latin typeface="Cambria Math" panose="02040503050406030204" pitchFamily="18" charset="0"/>
                              </a:rPr>
                            </m:ctrlPr>
                          </m:fPr>
                          <m:num>
                            <m:d>
                              <m:dPr>
                                <m:begChr m:val="⟨"/>
                                <m:endChr m:val="⟩"/>
                                <m:ctrlPr>
                                  <a:rPr lang="mr-IN" i="1">
                                    <a:latin typeface="Cambria Math" panose="02040503050406030204" pitchFamily="18" charset="0"/>
                                  </a:rPr>
                                </m:ctrlPr>
                              </m:dPr>
                              <m:e>
                                <m:r>
                                  <a:rPr lang="it-IT" b="0" i="1">
                                    <a:latin typeface="Cambria Math" charset="0"/>
                                  </a:rPr>
                                  <m:t>𝐼</m:t>
                                </m:r>
                              </m:e>
                            </m:d>
                            <m:sSub>
                              <m:sSubPr>
                                <m:ctrlPr>
                                  <a:rPr lang="en-US" i="1">
                                    <a:latin typeface="Cambria Math" panose="02040503050406030204" pitchFamily="18" charset="0"/>
                                  </a:rPr>
                                </m:ctrlPr>
                              </m:sSubPr>
                              <m:e>
                                <m:r>
                                  <a:rPr lang="it-IT" i="1">
                                    <a:latin typeface="Cambria Math" charset="0"/>
                                  </a:rPr>
                                  <m:t>𝐸</m:t>
                                </m:r>
                              </m:e>
                              <m:sub>
                                <m:r>
                                  <a:rPr lang="it-IT" i="1">
                                    <a:latin typeface="Cambria Math" charset="0"/>
                                  </a:rPr>
                                  <m:t>0</m:t>
                                </m:r>
                              </m:sub>
                            </m:sSub>
                          </m:num>
                          <m:den>
                            <m:r>
                              <a:rPr lang="it-IT" b="0" i="1">
                                <a:latin typeface="Cambria Math" charset="0"/>
                              </a:rPr>
                              <m:t>2</m:t>
                            </m:r>
                          </m:den>
                        </m:f>
                        <m:r>
                          <a:rPr lang="it-IT" b="0" i="1">
                            <a:latin typeface="Cambria Math" charset="0"/>
                            <a:ea typeface="Cambria Math" charset="0"/>
                            <a:cs typeface="Cambria Math" charset="0"/>
                          </a:rPr>
                          <m:t>𝜆</m:t>
                        </m:r>
                      </m:oMath>
                    </m:oMathPara>
                  </a14:m>
                  <a:endParaRPr lang="en-US" i="1">
                    <a:latin typeface="Symbol" charset="2"/>
                    <a:ea typeface="Symbol" charset="2"/>
                    <a:cs typeface="Symbol" charset="2"/>
                  </a:endParaRPr>
                </a:p>
              </p:txBody>
            </p:sp>
          </mc:Choice>
          <mc:Fallback xmlns="">
            <p:sp>
              <p:nvSpPr>
                <p:cNvPr id="8" name="Rectangle 7"/>
                <p:cNvSpPr>
                  <a:spLocks noRot="1" noChangeAspect="1" noMove="1" noResize="1" noEditPoints="1" noAdjustHandles="1" noChangeArrowheads="1" noChangeShapeType="1" noTextEdit="1"/>
                </p:cNvSpPr>
                <p:nvPr/>
              </p:nvSpPr>
              <p:spPr>
                <a:xfrm>
                  <a:off x="222535" y="4677420"/>
                  <a:ext cx="2631521" cy="804707"/>
                </a:xfrm>
                <a:prstGeom prst="rect">
                  <a:avLst/>
                </a:prstGeom>
                <a:blipFill rotWithShape="0">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Rectangle 8"/>
                <p:cNvSpPr/>
                <p:nvPr/>
              </p:nvSpPr>
              <p:spPr>
                <a:xfrm>
                  <a:off x="3008735" y="4610346"/>
                  <a:ext cx="4887359" cy="1060931"/>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it-IT" i="1">
                            <a:latin typeface="Cambria Math" charset="0"/>
                            <a:ea typeface="Symbol" charset="2"/>
                            <a:cs typeface="Symbol" charset="2"/>
                          </a:rPr>
                          <m:t>𝑈</m:t>
                        </m:r>
                        <m:r>
                          <a:rPr lang="it-IT" b="0" i="1">
                            <a:latin typeface="Cambria Math" charset="0"/>
                            <a:ea typeface="Cambria Math" charset="0"/>
                            <a:cs typeface="Cambria Math" charset="0"/>
                          </a:rPr>
                          <m:t>=</m:t>
                        </m:r>
                        <m:f>
                          <m:fPr>
                            <m:ctrlPr>
                              <a:rPr lang="mr-IN" i="1">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charset="0"/>
                                    <a:ea typeface="Cambria Math" charset="0"/>
                                    <a:cs typeface="Cambria Math" charset="0"/>
                                  </a:rPr>
                                  <m:t>𝜀</m:t>
                                </m:r>
                              </m:e>
                              <m:sub>
                                <m:r>
                                  <a:rPr lang="it-IT" i="1">
                                    <a:latin typeface="Cambria Math" charset="0"/>
                                  </a:rPr>
                                  <m:t>0</m:t>
                                </m:r>
                              </m:sub>
                            </m:sSub>
                          </m:num>
                          <m:den>
                            <m:r>
                              <a:rPr lang="it-IT" b="0" i="1">
                                <a:latin typeface="Cambria Math" charset="0"/>
                              </a:rPr>
                              <m:t>2</m:t>
                            </m:r>
                          </m:den>
                        </m:f>
                        <m:nary>
                          <m:naryPr>
                            <m:chr m:val="∭"/>
                            <m:limLoc m:val="undOvr"/>
                            <m:subHide m:val="on"/>
                            <m:supHide m:val="on"/>
                            <m:ctrlPr>
                              <a:rPr lang="it-IT" b="0" i="1">
                                <a:latin typeface="Cambria Math" panose="02040503050406030204" pitchFamily="18" charset="0"/>
                              </a:rPr>
                            </m:ctrlPr>
                          </m:naryPr>
                          <m:sub/>
                          <m:sup/>
                          <m:e>
                            <m:sSup>
                              <m:sSupPr>
                                <m:ctrlPr>
                                  <a:rPr lang="it-IT" i="1">
                                    <a:latin typeface="Cambria Math" panose="02040503050406030204" pitchFamily="18" charset="0"/>
                                  </a:rPr>
                                </m:ctrlPr>
                              </m:sSupPr>
                              <m:e>
                                <m:r>
                                  <a:rPr lang="it-IT" i="1">
                                    <a:latin typeface="Cambria Math" charset="0"/>
                                  </a:rPr>
                                  <m:t>𝐸</m:t>
                                </m:r>
                              </m:e>
                              <m:sup>
                                <m:r>
                                  <a:rPr lang="it-IT" i="1">
                                    <a:latin typeface="Cambria Math" charset="0"/>
                                  </a:rPr>
                                  <m:t>2</m:t>
                                </m:r>
                              </m:sup>
                            </m:sSup>
                            <m:r>
                              <a:rPr lang="it-IT" i="1">
                                <a:latin typeface="Cambria Math" charset="0"/>
                              </a:rPr>
                              <m:t>𝑑𝑣</m:t>
                            </m:r>
                          </m:e>
                        </m:nary>
                        <m:r>
                          <a:rPr lang="it-IT" b="0" i="1">
                            <a:latin typeface="Cambria Math" charset="0"/>
                          </a:rPr>
                          <m:t>=</m:t>
                        </m:r>
                        <m:f>
                          <m:fPr>
                            <m:ctrlPr>
                              <a:rPr lang="mr-IN" i="1">
                                <a:latin typeface="Cambria Math" panose="02040503050406030204" pitchFamily="18" charset="0"/>
                              </a:rPr>
                            </m:ctrlPr>
                          </m:fPr>
                          <m:num>
                            <m:sSub>
                              <m:sSubPr>
                                <m:ctrlPr>
                                  <a:rPr lang="en-US" i="1">
                                    <a:latin typeface="Cambria Math" panose="02040503050406030204" pitchFamily="18" charset="0"/>
                                  </a:rPr>
                                </m:ctrlPr>
                              </m:sSubPr>
                              <m:e>
                                <m:r>
                                  <a:rPr lang="it-IT" b="0" i="1">
                                    <a:latin typeface="Cambria Math" charset="0"/>
                                  </a:rPr>
                                  <m:t>𝐺</m:t>
                                </m:r>
                                <m:r>
                                  <a:rPr lang="en-US" i="1">
                                    <a:latin typeface="Cambria Math" charset="0"/>
                                    <a:ea typeface="Cambria Math" charset="0"/>
                                    <a:cs typeface="Cambria Math" charset="0"/>
                                  </a:rPr>
                                  <m:t>𝜀</m:t>
                                </m:r>
                              </m:e>
                              <m:sub>
                                <m:r>
                                  <a:rPr lang="it-IT" i="1">
                                    <a:latin typeface="Cambria Math" charset="0"/>
                                  </a:rPr>
                                  <m:t>0</m:t>
                                </m:r>
                              </m:sub>
                            </m:sSub>
                          </m:num>
                          <m:den>
                            <m:r>
                              <a:rPr lang="it-IT" i="1">
                                <a:latin typeface="Cambria Math" charset="0"/>
                              </a:rPr>
                              <m:t>2</m:t>
                            </m:r>
                          </m:den>
                        </m:f>
                        <m:sSubSup>
                          <m:sSubSupPr>
                            <m:ctrlPr>
                              <a:rPr lang="en-US" i="1">
                                <a:latin typeface="Cambria Math" panose="02040503050406030204" pitchFamily="18" charset="0"/>
                              </a:rPr>
                            </m:ctrlPr>
                          </m:sSubSupPr>
                          <m:e>
                            <m:r>
                              <a:rPr lang="it-IT" b="0" i="1">
                                <a:latin typeface="Cambria Math" charset="0"/>
                              </a:rPr>
                              <m:t>𝐸</m:t>
                            </m:r>
                          </m:e>
                          <m:sub>
                            <m:r>
                              <a:rPr lang="it-IT" b="0" i="1">
                                <a:latin typeface="Cambria Math" charset="0"/>
                              </a:rPr>
                              <m:t>0</m:t>
                            </m:r>
                          </m:sub>
                          <m:sup>
                            <m:r>
                              <a:rPr lang="it-IT" b="0" i="1">
                                <a:latin typeface="Cambria Math" charset="0"/>
                              </a:rPr>
                              <m:t>2</m:t>
                            </m:r>
                          </m:sup>
                        </m:sSubSup>
                        <m:sSup>
                          <m:sSupPr>
                            <m:ctrlPr>
                              <a:rPr lang="en-US" i="1">
                                <a:latin typeface="Cambria Math" panose="02040503050406030204" pitchFamily="18" charset="0"/>
                              </a:rPr>
                            </m:ctrlPr>
                          </m:sSupPr>
                          <m:e>
                            <m:r>
                              <a:rPr lang="en-US" i="1">
                                <a:latin typeface="Cambria Math" charset="0"/>
                                <a:ea typeface="Cambria Math" charset="0"/>
                                <a:cs typeface="Cambria Math" charset="0"/>
                              </a:rPr>
                              <m:t>𝜆</m:t>
                            </m:r>
                          </m:e>
                          <m:sup>
                            <m:r>
                              <a:rPr lang="it-IT" b="0" i="1">
                                <a:latin typeface="Cambria Math" charset="0"/>
                              </a:rPr>
                              <m:t>3</m:t>
                            </m:r>
                          </m:sup>
                        </m:sSup>
                      </m:oMath>
                    </m:oMathPara>
                  </a14:m>
                  <a:endParaRPr lang="en-US" i="1">
                    <a:latin typeface="Symbol" charset="2"/>
                    <a:ea typeface="Symbol" charset="2"/>
                    <a:cs typeface="Symbol" charset="2"/>
                  </a:endParaRPr>
                </a:p>
              </p:txBody>
            </p:sp>
          </mc:Choice>
          <mc:Fallback xmlns="">
            <p:sp>
              <p:nvSpPr>
                <p:cNvPr id="9" name="Rectangle 8"/>
                <p:cNvSpPr>
                  <a:spLocks noRot="1" noChangeAspect="1" noMove="1" noResize="1" noEditPoints="1" noAdjustHandles="1" noChangeArrowheads="1" noChangeShapeType="1" noTextEdit="1"/>
                </p:cNvSpPr>
                <p:nvPr/>
              </p:nvSpPr>
              <p:spPr>
                <a:xfrm>
                  <a:off x="3008735" y="4610346"/>
                  <a:ext cx="4887359" cy="1060931"/>
                </a:xfrm>
                <a:prstGeom prst="rect">
                  <a:avLst/>
                </a:prstGeom>
                <a:blipFill rotWithShape="0">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Rectangle 9"/>
                <p:cNvSpPr/>
                <p:nvPr/>
              </p:nvSpPr>
              <p:spPr>
                <a:xfrm>
                  <a:off x="3275303" y="5706008"/>
                  <a:ext cx="4354222" cy="928909"/>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it-IT" b="0" i="1">
                            <a:latin typeface="Cambria Math" charset="0"/>
                            <a:ea typeface="Cambria Math" charset="0"/>
                            <a:cs typeface="Cambria Math" charset="0"/>
                          </a:rPr>
                          <m:t>𝑃</m:t>
                        </m:r>
                        <m:r>
                          <a:rPr lang="it-IT" b="0" i="1">
                            <a:latin typeface="Cambria Math" charset="0"/>
                            <a:ea typeface="Cambria Math" charset="0"/>
                            <a:cs typeface="Cambria Math" charset="0"/>
                          </a:rPr>
                          <m:t>=</m:t>
                        </m:r>
                        <m:f>
                          <m:fPr>
                            <m:ctrlPr>
                              <a:rPr lang="mr-IN" i="1">
                                <a:latin typeface="Cambria Math" panose="02040503050406030204" pitchFamily="18" charset="0"/>
                              </a:rPr>
                            </m:ctrlPr>
                          </m:fPr>
                          <m:num>
                            <m:r>
                              <a:rPr lang="mr-IN" i="1">
                                <a:latin typeface="Cambria Math" charset="0"/>
                                <a:ea typeface="Cambria Math" charset="0"/>
                                <a:cs typeface="Cambria Math" charset="0"/>
                              </a:rPr>
                              <m:t>𝜔</m:t>
                            </m:r>
                            <m:r>
                              <a:rPr lang="it-IT" i="1">
                                <a:latin typeface="Cambria Math" charset="0"/>
                                <a:ea typeface="Cambria Math" charset="0"/>
                                <a:cs typeface="Cambria Math" charset="0"/>
                              </a:rPr>
                              <m:t>𝑈</m:t>
                            </m:r>
                          </m:num>
                          <m:den>
                            <m:sSub>
                              <m:sSubPr>
                                <m:ctrlPr>
                                  <a:rPr lang="en-US" i="1">
                                    <a:latin typeface="Cambria Math" panose="02040503050406030204" pitchFamily="18" charset="0"/>
                                  </a:rPr>
                                </m:ctrlPr>
                              </m:sSubPr>
                              <m:e>
                                <m:r>
                                  <a:rPr lang="it-IT" i="1">
                                    <a:latin typeface="Cambria Math" charset="0"/>
                                  </a:rPr>
                                  <m:t>𝑄</m:t>
                                </m:r>
                              </m:e>
                              <m:sub>
                                <m:r>
                                  <a:rPr lang="it-IT" i="1">
                                    <a:latin typeface="Cambria Math" charset="0"/>
                                  </a:rPr>
                                  <m:t>0</m:t>
                                </m:r>
                              </m:sub>
                            </m:sSub>
                          </m:den>
                        </m:f>
                        <m:r>
                          <a:rPr lang="mr-IN" i="1">
                            <a:latin typeface="Cambria Math" charset="0"/>
                            <a:ea typeface="Cambria Math" charset="0"/>
                            <a:cs typeface="Cambria Math" charset="0"/>
                          </a:rPr>
                          <m:t>=</m:t>
                        </m:r>
                        <m:f>
                          <m:fPr>
                            <m:ctrlPr>
                              <a:rPr lang="mr-IN" i="1">
                                <a:latin typeface="Cambria Math" panose="02040503050406030204" pitchFamily="18" charset="0"/>
                              </a:rPr>
                            </m:ctrlPr>
                          </m:fPr>
                          <m:num>
                            <m:r>
                              <a:rPr lang="mr-IN" i="1">
                                <a:latin typeface="Cambria Math" charset="0"/>
                                <a:ea typeface="Cambria Math" charset="0"/>
                                <a:cs typeface="Cambria Math" charset="0"/>
                              </a:rPr>
                              <m:t>𝜋</m:t>
                            </m:r>
                            <m:r>
                              <a:rPr lang="it-IT" b="0" i="1">
                                <a:latin typeface="Cambria Math" charset="0"/>
                                <a:ea typeface="Cambria Math" charset="0"/>
                                <a:cs typeface="Cambria Math" charset="0"/>
                              </a:rPr>
                              <m:t>𝐺</m:t>
                            </m:r>
                          </m:num>
                          <m:den>
                            <m:sSub>
                              <m:sSubPr>
                                <m:ctrlPr>
                                  <a:rPr lang="en-US" i="1">
                                    <a:latin typeface="Cambria Math" panose="02040503050406030204" pitchFamily="18" charset="0"/>
                                  </a:rPr>
                                </m:ctrlPr>
                              </m:sSubPr>
                              <m:e>
                                <m:r>
                                  <a:rPr lang="it-IT" b="0" i="1">
                                    <a:latin typeface="Cambria Math" charset="0"/>
                                  </a:rPr>
                                  <m:t>𝑍</m:t>
                                </m:r>
                              </m:e>
                              <m:sub>
                                <m:r>
                                  <a:rPr lang="it-IT" i="1">
                                    <a:latin typeface="Cambria Math" charset="0"/>
                                  </a:rPr>
                                  <m:t>0</m:t>
                                </m:r>
                              </m:sub>
                            </m:sSub>
                          </m:den>
                        </m:f>
                        <m:f>
                          <m:fPr>
                            <m:ctrlPr>
                              <a:rPr lang="mr-IN" i="1">
                                <a:latin typeface="Cambria Math" panose="02040503050406030204" pitchFamily="18" charset="0"/>
                              </a:rPr>
                            </m:ctrlPr>
                          </m:fPr>
                          <m:num>
                            <m:sSubSup>
                              <m:sSubSupPr>
                                <m:ctrlPr>
                                  <a:rPr lang="en-US" i="1">
                                    <a:latin typeface="Cambria Math" panose="02040503050406030204" pitchFamily="18" charset="0"/>
                                  </a:rPr>
                                </m:ctrlPr>
                              </m:sSubSupPr>
                              <m:e>
                                <m:r>
                                  <a:rPr lang="it-IT" b="0" i="1">
                                    <a:latin typeface="Cambria Math" charset="0"/>
                                  </a:rPr>
                                  <m:t>𝐸</m:t>
                                </m:r>
                              </m:e>
                              <m:sub>
                                <m:r>
                                  <a:rPr lang="it-IT" b="0" i="1">
                                    <a:latin typeface="Cambria Math" charset="0"/>
                                  </a:rPr>
                                  <m:t>0</m:t>
                                </m:r>
                              </m:sub>
                              <m:sup>
                                <m:r>
                                  <a:rPr lang="it-IT" b="0" i="1">
                                    <a:latin typeface="Cambria Math" charset="0"/>
                                  </a:rPr>
                                  <m:t>2</m:t>
                                </m:r>
                              </m:sup>
                            </m:sSubSup>
                            <m:sSup>
                              <m:sSupPr>
                                <m:ctrlPr>
                                  <a:rPr lang="en-US" i="1">
                                    <a:latin typeface="Cambria Math" panose="02040503050406030204" pitchFamily="18" charset="0"/>
                                  </a:rPr>
                                </m:ctrlPr>
                              </m:sSupPr>
                              <m:e>
                                <m:r>
                                  <a:rPr lang="en-US" i="1">
                                    <a:latin typeface="Cambria Math" charset="0"/>
                                    <a:ea typeface="Cambria Math" charset="0"/>
                                    <a:cs typeface="Cambria Math" charset="0"/>
                                  </a:rPr>
                                  <m:t>𝜆</m:t>
                                </m:r>
                              </m:e>
                              <m:sup>
                                <m:r>
                                  <a:rPr lang="it-IT" b="0" i="1">
                                    <a:latin typeface="Cambria Math" charset="0"/>
                                  </a:rPr>
                                  <m:t>2</m:t>
                                </m:r>
                              </m:sup>
                            </m:sSup>
                          </m:num>
                          <m:den>
                            <m:sSub>
                              <m:sSubPr>
                                <m:ctrlPr>
                                  <a:rPr lang="en-US" i="1">
                                    <a:latin typeface="Cambria Math" panose="02040503050406030204" pitchFamily="18" charset="0"/>
                                  </a:rPr>
                                </m:ctrlPr>
                              </m:sSubPr>
                              <m:e>
                                <m:r>
                                  <a:rPr lang="it-IT" i="1">
                                    <a:latin typeface="Cambria Math" charset="0"/>
                                  </a:rPr>
                                  <m:t>𝑄</m:t>
                                </m:r>
                              </m:e>
                              <m:sub>
                                <m:r>
                                  <a:rPr lang="it-IT" i="1">
                                    <a:latin typeface="Cambria Math" charset="0"/>
                                  </a:rPr>
                                  <m:t>0</m:t>
                                </m:r>
                              </m:sub>
                            </m:sSub>
                          </m:den>
                        </m:f>
                      </m:oMath>
                    </m:oMathPara>
                  </a14:m>
                  <a:endParaRPr lang="en-US" i="1">
                    <a:latin typeface="Symbol" charset="2"/>
                    <a:ea typeface="Symbol" charset="2"/>
                    <a:cs typeface="Symbol" charset="2"/>
                  </a:endParaRPr>
                </a:p>
              </p:txBody>
            </p:sp>
          </mc:Choice>
          <mc:Fallback xmlns="">
            <p:sp>
              <p:nvSpPr>
                <p:cNvPr id="10" name="Rectangle 9"/>
                <p:cNvSpPr>
                  <a:spLocks noRot="1" noChangeAspect="1" noMove="1" noResize="1" noEditPoints="1" noAdjustHandles="1" noChangeArrowheads="1" noChangeShapeType="1" noTextEdit="1"/>
                </p:cNvSpPr>
                <p:nvPr/>
              </p:nvSpPr>
              <p:spPr>
                <a:xfrm>
                  <a:off x="3275303" y="5706008"/>
                  <a:ext cx="4354222" cy="928909"/>
                </a:xfrm>
                <a:prstGeom prst="rect">
                  <a:avLst/>
                </a:prstGeom>
                <a:blipFill rotWithShape="0">
                  <a:blip r:embed="rId7"/>
                  <a:stretch>
                    <a:fillRect/>
                  </a:stretch>
                </a:blipFill>
              </p:spPr>
              <p:txBody>
                <a:bodyPr/>
                <a:lstStyle/>
                <a:p>
                  <a:r>
                    <a:rPr lang="en-US">
                      <a:noFill/>
                    </a:rPr>
                    <a:t> </a:t>
                  </a:r>
                </a:p>
              </p:txBody>
            </p:sp>
          </mc:Fallback>
        </mc:AlternateContent>
        <p:sp>
          <p:nvSpPr>
            <p:cNvPr id="2" name="TextBox 1"/>
            <p:cNvSpPr txBox="1"/>
            <p:nvPr/>
          </p:nvSpPr>
          <p:spPr>
            <a:xfrm>
              <a:off x="107504" y="5795138"/>
              <a:ext cx="3653564" cy="646331"/>
            </a:xfrm>
            <a:prstGeom prst="rect">
              <a:avLst/>
            </a:prstGeom>
            <a:noFill/>
          </p:spPr>
          <p:txBody>
            <a:bodyPr wrap="none" rtlCol="0">
              <a:spAutoFit/>
            </a:bodyPr>
            <a:lstStyle/>
            <a:p>
              <a:r>
                <a:rPr lang="en-US" sz="1800" i="1"/>
                <a:t>G</a:t>
              </a:r>
              <a:r>
                <a:rPr lang="en-US" sz="1800"/>
                <a:t> is a numerical factor function only</a:t>
              </a:r>
            </a:p>
            <a:p>
              <a:r>
                <a:rPr lang="en-US" sz="1800"/>
                <a:t>of the  Cavity cell geometry: </a:t>
              </a:r>
              <a:r>
                <a:rPr lang="en-US" sz="1800" i="1"/>
                <a:t>G &lt; 1</a:t>
              </a:r>
            </a:p>
          </p:txBody>
        </p:sp>
      </p:grpSp>
    </p:spTree>
    <p:extLst>
      <p:ext uri="{BB962C8B-B14F-4D97-AF65-F5344CB8AC3E}">
        <p14:creationId xmlns:p14="http://schemas.microsoft.com/office/powerpoint/2010/main" val="7396859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0834" name="Immagine 2" descr="infn-new.gi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838200" cy="8207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75656" y="21476"/>
            <a:ext cx="6946900" cy="5207000"/>
          </a:xfrm>
          <a:prstGeom prst="rect">
            <a:avLst/>
          </a:prstGeom>
        </p:spPr>
      </p:pic>
      <p:sp>
        <p:nvSpPr>
          <p:cNvPr id="3" name="TextBox 2"/>
          <p:cNvSpPr txBox="1"/>
          <p:nvPr/>
        </p:nvSpPr>
        <p:spPr>
          <a:xfrm>
            <a:off x="2771800" y="3985898"/>
            <a:ext cx="984565" cy="400110"/>
          </a:xfrm>
          <a:prstGeom prst="rect">
            <a:avLst/>
          </a:prstGeom>
          <a:noFill/>
        </p:spPr>
        <p:txBody>
          <a:bodyPr wrap="none" rtlCol="0">
            <a:spAutoFit/>
          </a:bodyPr>
          <a:lstStyle/>
          <a:p>
            <a:r>
              <a:rPr lang="en-US" sz="2000"/>
              <a:t>TESLA</a:t>
            </a:r>
          </a:p>
        </p:txBody>
      </p:sp>
      <p:sp>
        <p:nvSpPr>
          <p:cNvPr id="4" name="Right Brace 3"/>
          <p:cNvSpPr/>
          <p:nvPr/>
        </p:nvSpPr>
        <p:spPr bwMode="auto">
          <a:xfrm rot="5400000">
            <a:off x="2973017" y="3920985"/>
            <a:ext cx="613940" cy="872358"/>
          </a:xfrm>
          <a:prstGeom prst="rightBrac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pitchFamily="-111" charset="0"/>
            </a:endParaRPr>
          </a:p>
        </p:txBody>
      </p:sp>
      <p:sp>
        <p:nvSpPr>
          <p:cNvPr id="5" name="Regular Pentagon 4"/>
          <p:cNvSpPr/>
          <p:nvPr/>
        </p:nvSpPr>
        <p:spPr bwMode="auto">
          <a:xfrm>
            <a:off x="5580112" y="2564904"/>
            <a:ext cx="216024" cy="155952"/>
          </a:xfrm>
          <a:prstGeom prst="pentagon">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pitchFamily="-111" charset="0"/>
            </a:endParaRPr>
          </a:p>
        </p:txBody>
      </p:sp>
      <p:cxnSp>
        <p:nvCxnSpPr>
          <p:cNvPr id="7" name="Straight Arrow Connector 6"/>
          <p:cNvCxnSpPr/>
          <p:nvPr/>
        </p:nvCxnSpPr>
        <p:spPr bwMode="auto">
          <a:xfrm flipV="1">
            <a:off x="5868144" y="2282969"/>
            <a:ext cx="1601770" cy="359911"/>
          </a:xfrm>
          <a:prstGeom prst="straightConnector1">
            <a:avLst/>
          </a:prstGeom>
          <a:solidFill>
            <a:schemeClr val="accent1"/>
          </a:solidFill>
          <a:ln w="9525" cap="flat" cmpd="sng" algn="ctr">
            <a:solidFill>
              <a:schemeClr val="tx1"/>
            </a:solidFill>
            <a:prstDash val="dash"/>
            <a:round/>
            <a:headEnd type="none" w="med" len="med"/>
            <a:tailEnd type="triangle"/>
          </a:ln>
          <a:effectLst/>
        </p:spPr>
      </p:cxnSp>
      <p:sp>
        <p:nvSpPr>
          <p:cNvPr id="8" name="Rectangle 7"/>
          <p:cNvSpPr/>
          <p:nvPr/>
        </p:nvSpPr>
        <p:spPr>
          <a:xfrm>
            <a:off x="7469914" y="1929026"/>
            <a:ext cx="1638590" cy="707886"/>
          </a:xfrm>
          <a:prstGeom prst="rect">
            <a:avLst/>
          </a:prstGeom>
        </p:spPr>
        <p:txBody>
          <a:bodyPr wrap="none">
            <a:spAutoFit/>
          </a:bodyPr>
          <a:lstStyle/>
          <a:p>
            <a:r>
              <a:rPr lang="en-US" sz="2000" i="1"/>
              <a:t>E</a:t>
            </a:r>
            <a:r>
              <a:rPr lang="en-US" sz="2000" i="1" baseline="-25000"/>
              <a:t>0</a:t>
            </a:r>
            <a:r>
              <a:rPr lang="en-US" sz="2000"/>
              <a:t> =15 MV/m</a:t>
            </a:r>
            <a:endParaRPr lang="en-US" sz="2000" i="1">
              <a:latin typeface="Symbol" charset="2"/>
              <a:ea typeface="Symbol" charset="2"/>
              <a:cs typeface="Symbol" charset="2"/>
            </a:endParaRPr>
          </a:p>
          <a:p>
            <a:r>
              <a:rPr lang="en-US" sz="2000" i="1">
                <a:latin typeface="+mj-lt"/>
                <a:ea typeface="Symbol" charset="2"/>
                <a:cs typeface="Symbol" charset="2"/>
              </a:rPr>
              <a:t>P </a:t>
            </a:r>
            <a:r>
              <a:rPr lang="en-US" sz="2000"/>
              <a:t>= 15 W</a:t>
            </a:r>
          </a:p>
        </p:txBody>
      </p:sp>
      <p:sp>
        <p:nvSpPr>
          <p:cNvPr id="10" name="TextBox 9"/>
          <p:cNvSpPr txBox="1"/>
          <p:nvPr/>
        </p:nvSpPr>
        <p:spPr>
          <a:xfrm>
            <a:off x="1331640" y="5517232"/>
            <a:ext cx="6770828" cy="830997"/>
          </a:xfrm>
          <a:prstGeom prst="rect">
            <a:avLst/>
          </a:prstGeom>
          <a:noFill/>
        </p:spPr>
        <p:txBody>
          <a:bodyPr wrap="none" rtlCol="0">
            <a:spAutoFit/>
          </a:bodyPr>
          <a:lstStyle/>
          <a:p>
            <a:pPr algn="ctr"/>
            <a:r>
              <a:rPr lang="en-US"/>
              <a:t>a normal conducting (Cu) RF Cavity would dissipate</a:t>
            </a:r>
          </a:p>
          <a:p>
            <a:pPr algn="ctr"/>
            <a:r>
              <a:rPr lang="en-US" i="1"/>
              <a:t>P = 2.10</a:t>
            </a:r>
            <a:r>
              <a:rPr lang="en-US" i="1" baseline="30000"/>
              <a:t>4.</a:t>
            </a:r>
            <a:r>
              <a:rPr lang="en-US" i="1"/>
              <a:t>15 W = 300 kW</a:t>
            </a:r>
          </a:p>
        </p:txBody>
      </p:sp>
      <p:sp>
        <p:nvSpPr>
          <p:cNvPr id="6" name="TextBox 5">
            <a:extLst>
              <a:ext uri="{FF2B5EF4-FFF2-40B4-BE49-F238E27FC236}">
                <a16:creationId xmlns:a16="http://schemas.microsoft.com/office/drawing/2014/main" id="{40ED08CC-2B28-D766-161E-EA6FFAAA44B9}"/>
              </a:ext>
            </a:extLst>
          </p:cNvPr>
          <p:cNvSpPr txBox="1"/>
          <p:nvPr/>
        </p:nvSpPr>
        <p:spPr>
          <a:xfrm>
            <a:off x="35496" y="6444044"/>
            <a:ext cx="6264696" cy="369332"/>
          </a:xfrm>
          <a:prstGeom prst="rect">
            <a:avLst/>
          </a:prstGeom>
          <a:noFill/>
        </p:spPr>
        <p:txBody>
          <a:bodyPr wrap="square">
            <a:spAutoFit/>
          </a:bodyPr>
          <a:lstStyle/>
          <a:p>
            <a:r>
              <a:rPr lang="en-IT" sz="1800" i="1"/>
              <a:t>7th African School of Physics - Port Elizabeth (ZA) - Dec. 2022</a:t>
            </a:r>
          </a:p>
        </p:txBody>
      </p:sp>
    </p:spTree>
    <p:extLst>
      <p:ext uri="{BB962C8B-B14F-4D97-AF65-F5344CB8AC3E}">
        <p14:creationId xmlns:p14="http://schemas.microsoft.com/office/powerpoint/2010/main" val="9557975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0834" name="Immagine 2" descr="infn-new.gi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838200" cy="8207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 name="TextBox 3"/>
          <p:cNvSpPr txBox="1"/>
          <p:nvPr/>
        </p:nvSpPr>
        <p:spPr>
          <a:xfrm>
            <a:off x="820808" y="565616"/>
            <a:ext cx="7645042" cy="830997"/>
          </a:xfrm>
          <a:prstGeom prst="rect">
            <a:avLst/>
          </a:prstGeom>
          <a:noFill/>
        </p:spPr>
        <p:txBody>
          <a:bodyPr wrap="none" rtlCol="0">
            <a:spAutoFit/>
          </a:bodyPr>
          <a:lstStyle/>
          <a:p>
            <a:pPr algn="ctr"/>
            <a:r>
              <a:rPr lang="en-US"/>
              <a:t>Considering the ratio </a:t>
            </a:r>
            <a:r>
              <a:rPr lang="en-US" i="1">
                <a:latin typeface="Symbol" charset="2"/>
                <a:ea typeface="Symbol" charset="2"/>
                <a:cs typeface="Symbol" charset="2"/>
              </a:rPr>
              <a:t>h</a:t>
            </a:r>
            <a:r>
              <a:rPr lang="en-US"/>
              <a:t> between the power </a:t>
            </a:r>
            <a:r>
              <a:rPr lang="en-US" i="1"/>
              <a:t>P</a:t>
            </a:r>
            <a:r>
              <a:rPr lang="en-US"/>
              <a:t> dissipated on</a:t>
            </a:r>
          </a:p>
          <a:p>
            <a:pPr algn="ctr"/>
            <a:r>
              <a:rPr lang="en-US"/>
              <a:t>the walls and the power </a:t>
            </a:r>
            <a:r>
              <a:rPr lang="en-US">
                <a:latin typeface="Symbol" charset="2"/>
                <a:ea typeface="Symbol" charset="2"/>
                <a:cs typeface="Symbol" charset="2"/>
              </a:rPr>
              <a:t>D</a:t>
            </a:r>
            <a:r>
              <a:rPr lang="en-US" i="1"/>
              <a:t>P</a:t>
            </a:r>
            <a:r>
              <a:rPr lang="en-US" i="1" baseline="-25000"/>
              <a:t>b</a:t>
            </a:r>
            <a:r>
              <a:rPr lang="en-US"/>
              <a:t> transferred to the electron beam</a:t>
            </a:r>
          </a:p>
        </p:txBody>
      </p:sp>
      <mc:AlternateContent xmlns:mc="http://schemas.openxmlformats.org/markup-compatibility/2006" xmlns:a14="http://schemas.microsoft.com/office/drawing/2010/main">
        <mc:Choice Requires="a14">
          <p:sp>
            <p:nvSpPr>
              <p:cNvPr id="5" name="Rectangle 4"/>
              <p:cNvSpPr/>
              <p:nvPr/>
            </p:nvSpPr>
            <p:spPr>
              <a:xfrm>
                <a:off x="2699792" y="1412776"/>
                <a:ext cx="3168352" cy="844205"/>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i="1">
                          <a:latin typeface="Cambria Math" charset="0"/>
                          <a:ea typeface="Cambria Math" charset="0"/>
                          <a:cs typeface="Cambria Math" charset="0"/>
                        </a:rPr>
                        <m:t>𝜂</m:t>
                      </m:r>
                      <m:r>
                        <a:rPr lang="en-US" i="1">
                          <a:latin typeface="Cambria Math" charset="0"/>
                          <a:ea typeface="Cambria Math" charset="0"/>
                          <a:cs typeface="Cambria Math" charset="0"/>
                        </a:rPr>
                        <m:t>≡</m:t>
                      </m:r>
                      <m:f>
                        <m:fPr>
                          <m:ctrlPr>
                            <a:rPr lang="mr-IN" i="1">
                              <a:latin typeface="Cambria Math" panose="02040503050406030204" pitchFamily="18" charset="0"/>
                              <a:ea typeface="Cambria Math" charset="0"/>
                              <a:cs typeface="Cambria Math" charset="0"/>
                            </a:rPr>
                          </m:ctrlPr>
                        </m:fPr>
                        <m:num>
                          <m:r>
                            <a:rPr lang="it-IT" b="0" i="1">
                              <a:latin typeface="Cambria Math" charset="0"/>
                              <a:ea typeface="Cambria Math" charset="0"/>
                              <a:cs typeface="Cambria Math" charset="0"/>
                            </a:rPr>
                            <m:t>𝑃</m:t>
                          </m:r>
                        </m:num>
                        <m:den>
                          <m:r>
                            <m:rPr>
                              <m:sty m:val="p"/>
                            </m:rPr>
                            <a:rPr lang="el-GR" i="1">
                              <a:latin typeface="Cambria Math" charset="0"/>
                              <a:ea typeface="Cambria Math" charset="0"/>
                              <a:cs typeface="Cambria Math" charset="0"/>
                            </a:rPr>
                            <m:t>Δ</m:t>
                          </m:r>
                          <m:sSub>
                            <m:sSubPr>
                              <m:ctrlPr>
                                <a:rPr lang="en-US" i="1">
                                  <a:latin typeface="Cambria Math" panose="02040503050406030204" pitchFamily="18" charset="0"/>
                                  <a:ea typeface="Cambria Math" charset="0"/>
                                  <a:cs typeface="Cambria Math" charset="0"/>
                                </a:rPr>
                              </m:ctrlPr>
                            </m:sSubPr>
                            <m:e>
                              <m:r>
                                <a:rPr lang="it-IT" b="0" i="1">
                                  <a:latin typeface="Cambria Math" charset="0"/>
                                  <a:ea typeface="Cambria Math" charset="0"/>
                                  <a:cs typeface="Cambria Math" charset="0"/>
                                </a:rPr>
                                <m:t>𝑃</m:t>
                              </m:r>
                            </m:e>
                            <m:sub>
                              <m:r>
                                <a:rPr lang="it-IT" b="0" i="1">
                                  <a:latin typeface="Cambria Math" charset="0"/>
                                  <a:ea typeface="Cambria Math" charset="0"/>
                                  <a:cs typeface="Cambria Math" charset="0"/>
                                </a:rPr>
                                <m:t>𝑏</m:t>
                              </m:r>
                            </m:sub>
                          </m:sSub>
                        </m:den>
                      </m:f>
                    </m:oMath>
                  </m:oMathPara>
                </a14:m>
                <a:endParaRPr lang="en-US" i="1">
                  <a:latin typeface="Symbol" charset="2"/>
                  <a:ea typeface="Symbol" charset="2"/>
                  <a:cs typeface="Symbol" charset="2"/>
                </a:endParaRPr>
              </a:p>
            </p:txBody>
          </p:sp>
        </mc:Choice>
        <mc:Fallback xmlns="">
          <p:sp>
            <p:nvSpPr>
              <p:cNvPr id="5" name="Rectangle 4"/>
              <p:cNvSpPr>
                <a:spLocks noRot="1" noChangeAspect="1" noMove="1" noResize="1" noEditPoints="1" noAdjustHandles="1" noChangeArrowheads="1" noChangeShapeType="1" noTextEdit="1"/>
              </p:cNvSpPr>
              <p:nvPr/>
            </p:nvSpPr>
            <p:spPr>
              <a:xfrm>
                <a:off x="2699792" y="1412776"/>
                <a:ext cx="3168352" cy="844205"/>
              </a:xfrm>
              <a:prstGeom prst="rect">
                <a:avLst/>
              </a:prstGeom>
              <a:blipFill rotWithShape="0">
                <a:blip r:embed="rId3"/>
                <a:stretch>
                  <a:fillRect/>
                </a:stretch>
              </a:blipFill>
            </p:spPr>
            <p:txBody>
              <a:bodyPr/>
              <a:lstStyle/>
              <a:p>
                <a:r>
                  <a:rPr lang="en-US">
                    <a:noFill/>
                  </a:rPr>
                  <a:t> </a:t>
                </a:r>
              </a:p>
            </p:txBody>
          </p:sp>
        </mc:Fallback>
      </mc:AlternateContent>
      <p:sp>
        <p:nvSpPr>
          <p:cNvPr id="2" name="TextBox 1"/>
          <p:cNvSpPr txBox="1"/>
          <p:nvPr/>
        </p:nvSpPr>
        <p:spPr>
          <a:xfrm>
            <a:off x="3632987" y="2394305"/>
            <a:ext cx="1473480" cy="461665"/>
          </a:xfrm>
          <a:prstGeom prst="rect">
            <a:avLst/>
          </a:prstGeom>
          <a:noFill/>
        </p:spPr>
        <p:txBody>
          <a:bodyPr wrap="none" rtlCol="0">
            <a:spAutoFit/>
          </a:bodyPr>
          <a:lstStyle/>
          <a:p>
            <a:r>
              <a:rPr lang="en-US"/>
              <a:t>we derive:</a:t>
            </a:r>
          </a:p>
        </p:txBody>
      </p:sp>
      <mc:AlternateContent xmlns:mc="http://schemas.openxmlformats.org/markup-compatibility/2006" xmlns:a14="http://schemas.microsoft.com/office/drawing/2010/main">
        <mc:Choice Requires="a14">
          <p:sp>
            <p:nvSpPr>
              <p:cNvPr id="7" name="Rectangle 6"/>
              <p:cNvSpPr/>
              <p:nvPr/>
            </p:nvSpPr>
            <p:spPr>
              <a:xfrm>
                <a:off x="2106855" y="2913756"/>
                <a:ext cx="4354222" cy="880819"/>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it-IT" b="0" i="1">
                          <a:latin typeface="Cambria Math" charset="0"/>
                          <a:ea typeface="Cambria Math" charset="0"/>
                          <a:cs typeface="Cambria Math" charset="0"/>
                        </a:rPr>
                        <m:t>𝜂</m:t>
                      </m:r>
                      <m:r>
                        <a:rPr lang="mr-IN" i="1">
                          <a:latin typeface="Cambria Math" charset="0"/>
                          <a:ea typeface="Cambria Math" charset="0"/>
                          <a:cs typeface="Cambria Math" charset="0"/>
                        </a:rPr>
                        <m:t>=</m:t>
                      </m:r>
                      <m:f>
                        <m:fPr>
                          <m:ctrlPr>
                            <a:rPr lang="mr-IN" i="1">
                              <a:latin typeface="Cambria Math" panose="02040503050406030204" pitchFamily="18" charset="0"/>
                            </a:rPr>
                          </m:ctrlPr>
                        </m:fPr>
                        <m:num>
                          <m:r>
                            <a:rPr lang="it-IT" b="0" i="1">
                              <a:latin typeface="Cambria Math" charset="0"/>
                            </a:rPr>
                            <m:t>2</m:t>
                          </m:r>
                          <m:r>
                            <a:rPr lang="mr-IN" i="1">
                              <a:latin typeface="Cambria Math" charset="0"/>
                              <a:ea typeface="Cambria Math" charset="0"/>
                              <a:cs typeface="Cambria Math" charset="0"/>
                            </a:rPr>
                            <m:t>𝜋</m:t>
                          </m:r>
                          <m:r>
                            <a:rPr lang="it-IT" b="0" i="1">
                              <a:latin typeface="Cambria Math" charset="0"/>
                              <a:ea typeface="Cambria Math" charset="0"/>
                              <a:cs typeface="Cambria Math" charset="0"/>
                            </a:rPr>
                            <m:t>𝐺</m:t>
                          </m:r>
                        </m:num>
                        <m:den>
                          <m:sSub>
                            <m:sSubPr>
                              <m:ctrlPr>
                                <a:rPr lang="en-US" i="1">
                                  <a:latin typeface="Cambria Math" panose="02040503050406030204" pitchFamily="18" charset="0"/>
                                </a:rPr>
                              </m:ctrlPr>
                            </m:sSubPr>
                            <m:e>
                              <m:r>
                                <a:rPr lang="it-IT" b="0" i="1">
                                  <a:latin typeface="Cambria Math" charset="0"/>
                                </a:rPr>
                                <m:t>𝑍</m:t>
                              </m:r>
                            </m:e>
                            <m:sub>
                              <m:r>
                                <a:rPr lang="it-IT" i="1">
                                  <a:latin typeface="Cambria Math" charset="0"/>
                                </a:rPr>
                                <m:t>0</m:t>
                              </m:r>
                            </m:sub>
                          </m:sSub>
                          <m:d>
                            <m:dPr>
                              <m:begChr m:val="⟨"/>
                              <m:endChr m:val="⟩"/>
                              <m:ctrlPr>
                                <a:rPr lang="mr-IN" i="1">
                                  <a:latin typeface="Cambria Math" panose="02040503050406030204" pitchFamily="18" charset="0"/>
                                </a:rPr>
                              </m:ctrlPr>
                            </m:dPr>
                            <m:e>
                              <m:r>
                                <a:rPr lang="it-IT" i="1">
                                  <a:latin typeface="Cambria Math" charset="0"/>
                                </a:rPr>
                                <m:t>𝐼</m:t>
                              </m:r>
                            </m:e>
                          </m:d>
                        </m:den>
                      </m:f>
                      <m:f>
                        <m:fPr>
                          <m:ctrlPr>
                            <a:rPr lang="mr-IN" i="1">
                              <a:latin typeface="Cambria Math" panose="02040503050406030204" pitchFamily="18" charset="0"/>
                            </a:rPr>
                          </m:ctrlPr>
                        </m:fPr>
                        <m:num>
                          <m:sSub>
                            <m:sSubPr>
                              <m:ctrlPr>
                                <a:rPr lang="en-US" i="1">
                                  <a:latin typeface="Cambria Math" panose="02040503050406030204" pitchFamily="18" charset="0"/>
                                </a:rPr>
                              </m:ctrlPr>
                            </m:sSubPr>
                            <m:e>
                              <m:r>
                                <a:rPr lang="it-IT" b="0" i="1">
                                  <a:latin typeface="Cambria Math" charset="0"/>
                                </a:rPr>
                                <m:t>𝐸</m:t>
                              </m:r>
                            </m:e>
                            <m:sub>
                              <m:r>
                                <a:rPr lang="it-IT" b="0" i="1">
                                  <a:latin typeface="Cambria Math" charset="0"/>
                                </a:rPr>
                                <m:t>0</m:t>
                              </m:r>
                            </m:sub>
                          </m:sSub>
                          <m:r>
                            <a:rPr lang="en-US" i="1">
                              <a:latin typeface="Cambria Math" charset="0"/>
                              <a:ea typeface="Cambria Math" charset="0"/>
                              <a:cs typeface="Cambria Math" charset="0"/>
                            </a:rPr>
                            <m:t>𝜆</m:t>
                          </m:r>
                        </m:num>
                        <m:den>
                          <m:sSub>
                            <m:sSubPr>
                              <m:ctrlPr>
                                <a:rPr lang="en-US" i="1">
                                  <a:latin typeface="Cambria Math" panose="02040503050406030204" pitchFamily="18" charset="0"/>
                                </a:rPr>
                              </m:ctrlPr>
                            </m:sSubPr>
                            <m:e>
                              <m:r>
                                <a:rPr lang="it-IT" i="1">
                                  <a:latin typeface="Cambria Math" charset="0"/>
                                </a:rPr>
                                <m:t>𝑄</m:t>
                              </m:r>
                            </m:e>
                            <m:sub>
                              <m:r>
                                <a:rPr lang="it-IT" i="1">
                                  <a:latin typeface="Cambria Math" charset="0"/>
                                </a:rPr>
                                <m:t>0</m:t>
                              </m:r>
                            </m:sub>
                          </m:sSub>
                        </m:den>
                      </m:f>
                    </m:oMath>
                  </m:oMathPara>
                </a14:m>
                <a:endParaRPr lang="en-US" i="1">
                  <a:latin typeface="Symbol" charset="2"/>
                  <a:ea typeface="Symbol" charset="2"/>
                  <a:cs typeface="Symbol" charset="2"/>
                </a:endParaRPr>
              </a:p>
            </p:txBody>
          </p:sp>
        </mc:Choice>
        <mc:Fallback xmlns="">
          <p:sp>
            <p:nvSpPr>
              <p:cNvPr id="7" name="Rectangle 6"/>
              <p:cNvSpPr>
                <a:spLocks noRot="1" noChangeAspect="1" noMove="1" noResize="1" noEditPoints="1" noAdjustHandles="1" noChangeArrowheads="1" noChangeShapeType="1" noTextEdit="1"/>
              </p:cNvSpPr>
              <p:nvPr/>
            </p:nvSpPr>
            <p:spPr>
              <a:xfrm>
                <a:off x="2106855" y="2913756"/>
                <a:ext cx="4354222" cy="880819"/>
              </a:xfrm>
              <a:prstGeom prst="rect">
                <a:avLst/>
              </a:prstGeom>
              <a:blipFill rotWithShape="0">
                <a:blip r:embed="rId4"/>
                <a:stretch>
                  <a:fillRect/>
                </a:stretch>
              </a:blipFill>
            </p:spPr>
            <p:txBody>
              <a:bodyPr/>
              <a:lstStyle/>
              <a:p>
                <a:r>
                  <a:rPr lang="en-US">
                    <a:noFill/>
                  </a:rPr>
                  <a:t> </a:t>
                </a:r>
              </a:p>
            </p:txBody>
          </p:sp>
        </mc:Fallback>
      </mc:AlternateContent>
      <p:grpSp>
        <p:nvGrpSpPr>
          <p:cNvPr id="6" name="Group 5"/>
          <p:cNvGrpSpPr/>
          <p:nvPr/>
        </p:nvGrpSpPr>
        <p:grpSpPr>
          <a:xfrm>
            <a:off x="251521" y="3954952"/>
            <a:ext cx="8256190" cy="2623190"/>
            <a:chOff x="251520" y="3954952"/>
            <a:chExt cx="8501952" cy="2623190"/>
          </a:xfrm>
        </p:grpSpPr>
        <p:sp>
          <p:nvSpPr>
            <p:cNvPr id="8" name="TextBox 7"/>
            <p:cNvSpPr txBox="1"/>
            <p:nvPr/>
          </p:nvSpPr>
          <p:spPr>
            <a:xfrm>
              <a:off x="1599473" y="3954952"/>
              <a:ext cx="5658921" cy="461665"/>
            </a:xfrm>
            <a:prstGeom prst="rect">
              <a:avLst/>
            </a:prstGeom>
            <a:noFill/>
          </p:spPr>
          <p:txBody>
            <a:bodyPr wrap="none" rtlCol="0">
              <a:spAutoFit/>
            </a:bodyPr>
            <a:lstStyle/>
            <a:p>
              <a:r>
                <a:rPr lang="en-US"/>
                <a:t>assuming </a:t>
              </a:r>
              <a:r>
                <a:rPr lang="en-US" i="1"/>
                <a:t>G=0.5 </a:t>
              </a:r>
              <a:r>
                <a:rPr lang="en-US"/>
                <a:t>e substituting </a:t>
              </a:r>
              <a:r>
                <a:rPr lang="en-US" i="1"/>
                <a:t>Z</a:t>
              </a:r>
              <a:r>
                <a:rPr lang="en-US" i="1" baseline="-25000"/>
                <a:t>0</a:t>
              </a:r>
              <a:r>
                <a:rPr lang="en-US"/>
                <a:t>=376 ohm:</a:t>
              </a:r>
            </a:p>
          </p:txBody>
        </p:sp>
        <mc:AlternateContent xmlns:mc="http://schemas.openxmlformats.org/markup-compatibility/2006" xmlns:a14="http://schemas.microsoft.com/office/drawing/2010/main">
          <mc:Choice Requires="a14">
            <p:sp>
              <p:nvSpPr>
                <p:cNvPr id="9" name="Rectangle 8"/>
                <p:cNvSpPr/>
                <p:nvPr/>
              </p:nvSpPr>
              <p:spPr>
                <a:xfrm>
                  <a:off x="251520" y="4611727"/>
                  <a:ext cx="3295350" cy="880819"/>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it-IT" b="0" i="1">
                            <a:latin typeface="Cambria Math" charset="0"/>
                            <a:ea typeface="Cambria Math" charset="0"/>
                            <a:cs typeface="Cambria Math" charset="0"/>
                          </a:rPr>
                          <m:t>𝜂</m:t>
                        </m:r>
                        <m:r>
                          <a:rPr lang="mr-IN" i="1">
                            <a:latin typeface="Cambria Math" charset="0"/>
                            <a:ea typeface="Cambria Math" charset="0"/>
                            <a:cs typeface="Cambria Math" charset="0"/>
                          </a:rPr>
                          <m:t>=</m:t>
                        </m:r>
                        <m:r>
                          <a:rPr lang="it-IT" i="1">
                            <a:latin typeface="Cambria Math" charset="0"/>
                          </a:rPr>
                          <m:t>0</m:t>
                        </m:r>
                        <m:r>
                          <a:rPr lang="it-IT" b="0" i="1">
                            <a:latin typeface="Cambria Math" charset="0"/>
                          </a:rPr>
                          <m:t>.0084</m:t>
                        </m:r>
                        <m:f>
                          <m:fPr>
                            <m:ctrlPr>
                              <a:rPr lang="mr-IN" i="1">
                                <a:latin typeface="Cambria Math" panose="02040503050406030204" pitchFamily="18" charset="0"/>
                              </a:rPr>
                            </m:ctrlPr>
                          </m:fPr>
                          <m:num>
                            <m:sSub>
                              <m:sSubPr>
                                <m:ctrlPr>
                                  <a:rPr lang="en-US" i="1">
                                    <a:latin typeface="Cambria Math" panose="02040503050406030204" pitchFamily="18" charset="0"/>
                                  </a:rPr>
                                </m:ctrlPr>
                              </m:sSubPr>
                              <m:e>
                                <m:r>
                                  <a:rPr lang="it-IT" b="0" i="1">
                                    <a:latin typeface="Cambria Math" charset="0"/>
                                  </a:rPr>
                                  <m:t>𝐸</m:t>
                                </m:r>
                              </m:e>
                              <m:sub>
                                <m:r>
                                  <a:rPr lang="it-IT" b="0" i="1">
                                    <a:latin typeface="Cambria Math" charset="0"/>
                                  </a:rPr>
                                  <m:t>0</m:t>
                                </m:r>
                              </m:sub>
                            </m:sSub>
                            <m:r>
                              <a:rPr lang="en-US" i="1">
                                <a:latin typeface="Cambria Math" charset="0"/>
                                <a:ea typeface="Cambria Math" charset="0"/>
                                <a:cs typeface="Cambria Math" charset="0"/>
                              </a:rPr>
                              <m:t>𝜆</m:t>
                            </m:r>
                          </m:num>
                          <m:den>
                            <m:sSub>
                              <m:sSubPr>
                                <m:ctrlPr>
                                  <a:rPr lang="en-US" i="1">
                                    <a:latin typeface="Cambria Math" panose="02040503050406030204" pitchFamily="18" charset="0"/>
                                  </a:rPr>
                                </m:ctrlPr>
                              </m:sSubPr>
                              <m:e>
                                <m:d>
                                  <m:dPr>
                                    <m:begChr m:val="⟨"/>
                                    <m:endChr m:val="⟩"/>
                                    <m:ctrlPr>
                                      <a:rPr lang="mr-IN" i="1">
                                        <a:latin typeface="Cambria Math" panose="02040503050406030204" pitchFamily="18" charset="0"/>
                                      </a:rPr>
                                    </m:ctrlPr>
                                  </m:dPr>
                                  <m:e>
                                    <m:r>
                                      <a:rPr lang="it-IT" i="1">
                                        <a:latin typeface="Cambria Math" charset="0"/>
                                      </a:rPr>
                                      <m:t>𝐼</m:t>
                                    </m:r>
                                  </m:e>
                                </m:d>
                                <m:r>
                                  <a:rPr lang="it-IT" i="1">
                                    <a:latin typeface="Cambria Math" charset="0"/>
                                  </a:rPr>
                                  <m:t>𝑄</m:t>
                                </m:r>
                              </m:e>
                              <m:sub>
                                <m:r>
                                  <a:rPr lang="it-IT" i="1">
                                    <a:latin typeface="Cambria Math" charset="0"/>
                                  </a:rPr>
                                  <m:t>0</m:t>
                                </m:r>
                              </m:sub>
                            </m:sSub>
                          </m:den>
                        </m:f>
                      </m:oMath>
                    </m:oMathPara>
                  </a14:m>
                  <a:endParaRPr lang="en-US" i="1">
                    <a:latin typeface="Symbol" charset="2"/>
                    <a:ea typeface="Symbol" charset="2"/>
                    <a:cs typeface="Symbol" charset="2"/>
                  </a:endParaRPr>
                </a:p>
              </p:txBody>
            </p:sp>
          </mc:Choice>
          <mc:Fallback xmlns="">
            <p:sp>
              <p:nvSpPr>
                <p:cNvPr id="9" name="Rectangle 8"/>
                <p:cNvSpPr>
                  <a:spLocks noRot="1" noChangeAspect="1" noMove="1" noResize="1" noEditPoints="1" noAdjustHandles="1" noChangeArrowheads="1" noChangeShapeType="1" noTextEdit="1"/>
                </p:cNvSpPr>
                <p:nvPr/>
              </p:nvSpPr>
              <p:spPr>
                <a:xfrm>
                  <a:off x="251520" y="4611727"/>
                  <a:ext cx="3295350" cy="880819"/>
                </a:xfrm>
                <a:prstGeom prst="rect">
                  <a:avLst/>
                </a:prstGeom>
                <a:blipFill rotWithShape="0">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 name="TextBox 2"/>
                <p:cNvSpPr txBox="1"/>
                <p:nvPr/>
              </p:nvSpPr>
              <p:spPr>
                <a:xfrm>
                  <a:off x="3846610" y="4661093"/>
                  <a:ext cx="4906862" cy="82381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mr-IN" i="1">
                                <a:latin typeface="Cambria Math" panose="02040503050406030204" pitchFamily="18" charset="0"/>
                              </a:rPr>
                            </m:ctrlPr>
                          </m:dPr>
                          <m:e>
                            <m:eqArr>
                              <m:eqArrPr>
                                <m:ctrlPr>
                                  <a:rPr lang="mr-IN" i="1">
                                    <a:latin typeface="Cambria Math" panose="02040503050406030204" pitchFamily="18" charset="0"/>
                                  </a:rPr>
                                </m:ctrlPr>
                              </m:eqArrPr>
                              <m:e>
                                <m:r>
                                  <a:rPr lang="mr-IN" i="1">
                                    <a:latin typeface="Cambria Math" charset="0"/>
                                    <a:ea typeface="Cambria Math" charset="0"/>
                                    <a:cs typeface="Cambria Math" charset="0"/>
                                  </a:rPr>
                                  <m:t>𝜂</m:t>
                                </m:r>
                                <m:r>
                                  <a:rPr lang="mr-IN" i="1">
                                    <a:latin typeface="Cambria Math" charset="0"/>
                                    <a:ea typeface="Cambria Math" charset="0"/>
                                    <a:cs typeface="Cambria Math" charset="0"/>
                                  </a:rPr>
                                  <m:t>≪1   </m:t>
                                </m:r>
                                <m:r>
                                  <a:rPr lang="it-IT" b="0" i="1">
                                    <a:latin typeface="Cambria Math" charset="0"/>
                                    <a:ea typeface="Cambria Math" charset="0"/>
                                    <a:cs typeface="Cambria Math" charset="0"/>
                                  </a:rPr>
                                  <m:t>𝑒𝑛𝑒𝑟𝑔</m:t>
                                </m:r>
                                <m:r>
                                  <a:rPr lang="it-IT" b="0" i="1">
                                    <a:latin typeface="Cambria Math" panose="02040503050406030204" pitchFamily="18" charset="0"/>
                                    <a:ea typeface="Cambria Math" charset="0"/>
                                    <a:cs typeface="Cambria Math" charset="0"/>
                                  </a:rPr>
                                  <m:t>𝑦</m:t>
                                </m:r>
                                <m:r>
                                  <a:rPr lang="it-IT" b="0" i="1">
                                    <a:latin typeface="Cambria Math" panose="02040503050406030204" pitchFamily="18" charset="0"/>
                                    <a:ea typeface="Cambria Math" charset="0"/>
                                    <a:cs typeface="Cambria Math" charset="0"/>
                                  </a:rPr>
                                  <m:t> </m:t>
                                </m:r>
                                <m:r>
                                  <a:rPr lang="it-IT" b="0" i="1">
                                    <a:latin typeface="Cambria Math" panose="02040503050406030204" pitchFamily="18" charset="0"/>
                                    <a:ea typeface="Cambria Math" charset="0"/>
                                    <a:cs typeface="Cambria Math" charset="0"/>
                                  </a:rPr>
                                  <m:t>𝑟𝑒𝑐𝑜𝑣𝑒𝑟𝑦</m:t>
                                </m:r>
                                <m:r>
                                  <a:rPr lang="it-IT" b="0" i="1">
                                    <a:latin typeface="Cambria Math" charset="0"/>
                                    <a:ea typeface="Cambria Math" charset="0"/>
                                    <a:cs typeface="Cambria Math" charset="0"/>
                                  </a:rPr>
                                  <m:t> (</m:t>
                                </m:r>
                                <m:r>
                                  <a:rPr lang="it-IT" b="0" i="1">
                                    <a:latin typeface="Cambria Math" charset="0"/>
                                    <a:ea typeface="Cambria Math" charset="0"/>
                                    <a:cs typeface="Cambria Math" charset="0"/>
                                  </a:rPr>
                                  <m:t>𝐸</m:t>
                                </m:r>
                                <m:r>
                                  <a:rPr lang="it-IT" b="0" i="1">
                                    <a:latin typeface="Cambria Math" charset="0"/>
                                    <a:ea typeface="Cambria Math" charset="0"/>
                                    <a:cs typeface="Cambria Math" charset="0"/>
                                  </a:rPr>
                                  <m:t>.</m:t>
                                </m:r>
                                <m:r>
                                  <a:rPr lang="it-IT" b="0" i="1">
                                    <a:latin typeface="Cambria Math" charset="0"/>
                                    <a:ea typeface="Cambria Math" charset="0"/>
                                    <a:cs typeface="Cambria Math" charset="0"/>
                                  </a:rPr>
                                  <m:t>𝑅</m:t>
                                </m:r>
                                <m:r>
                                  <a:rPr lang="it-IT" b="0" i="1">
                                    <a:latin typeface="Cambria Math" charset="0"/>
                                    <a:ea typeface="Cambria Math" charset="0"/>
                                    <a:cs typeface="Cambria Math" charset="0"/>
                                  </a:rPr>
                                  <m:t>.</m:t>
                                </m:r>
                                <m:r>
                                  <a:rPr lang="it-IT" b="0" i="1">
                                    <a:latin typeface="Cambria Math" charset="0"/>
                                    <a:ea typeface="Cambria Math" charset="0"/>
                                    <a:cs typeface="Cambria Math" charset="0"/>
                                  </a:rPr>
                                  <m:t>𝐿</m:t>
                                </m:r>
                                <m:r>
                                  <a:rPr lang="it-IT" b="0" i="1">
                                    <a:latin typeface="Cambria Math" charset="0"/>
                                    <a:ea typeface="Cambria Math" charset="0"/>
                                    <a:cs typeface="Cambria Math" charset="0"/>
                                  </a:rPr>
                                  <m:t>.)</m:t>
                                </m:r>
                              </m:e>
                              <m:e>
                                <m:r>
                                  <a:rPr lang="mr-IN" i="1">
                                    <a:latin typeface="Cambria Math" charset="0"/>
                                    <a:ea typeface="Cambria Math" charset="0"/>
                                    <a:cs typeface="Cambria Math" charset="0"/>
                                  </a:rPr>
                                  <m:t>𝜂</m:t>
                                </m:r>
                                <m:r>
                                  <a:rPr lang="mr-IN" i="1">
                                    <a:latin typeface="Cambria Math" charset="0"/>
                                    <a:ea typeface="Cambria Math" charset="0"/>
                                    <a:cs typeface="Cambria Math" charset="0"/>
                                  </a:rPr>
                                  <m:t>≥1  </m:t>
                                </m:r>
                                <m:r>
                                  <a:rPr lang="it-IT" b="0" i="1">
                                    <a:latin typeface="Cambria Math" charset="0"/>
                                    <a:ea typeface="Cambria Math" charset="0"/>
                                    <a:cs typeface="Cambria Math" charset="0"/>
                                  </a:rPr>
                                  <m:t>𝑛𝑜</m:t>
                                </m:r>
                                <m:r>
                                  <a:rPr lang="it-IT" b="0" i="1">
                                    <a:latin typeface="Cambria Math" charset="0"/>
                                    <a:ea typeface="Cambria Math" charset="0"/>
                                    <a:cs typeface="Cambria Math" charset="0"/>
                                  </a:rPr>
                                  <m:t> </m:t>
                                </m:r>
                                <m:r>
                                  <a:rPr lang="it-IT" b="0" i="1">
                                    <a:latin typeface="Cambria Math" charset="0"/>
                                    <a:ea typeface="Cambria Math" charset="0"/>
                                    <a:cs typeface="Cambria Math" charset="0"/>
                                  </a:rPr>
                                  <m:t>𝑒𝑛𝑒𝑟𝑔𝑦</m:t>
                                </m:r>
                                <m:r>
                                  <a:rPr lang="it-IT" b="0" i="1">
                                    <a:latin typeface="Cambria Math" panose="02040503050406030204" pitchFamily="18" charset="0"/>
                                    <a:ea typeface="Cambria Math" charset="0"/>
                                    <a:cs typeface="Cambria Math" charset="0"/>
                                  </a:rPr>
                                  <m:t> </m:t>
                                </m:r>
                                <m:r>
                                  <a:rPr lang="it-IT" b="0" i="1">
                                    <a:latin typeface="Cambria Math" panose="02040503050406030204" pitchFamily="18" charset="0"/>
                                    <a:ea typeface="Cambria Math" charset="0"/>
                                    <a:cs typeface="Cambria Math" charset="0"/>
                                  </a:rPr>
                                  <m:t>𝑟𝑒𝑐𝑜𝑣𝑒𝑟𝑦</m:t>
                                </m:r>
                              </m:e>
                            </m:eqArr>
                          </m:e>
                        </m:d>
                      </m:oMath>
                    </m:oMathPara>
                  </a14:m>
                  <a:endParaRPr lang="en-US"/>
                </a:p>
              </p:txBody>
            </p:sp>
          </mc:Choice>
          <mc:Fallback xmlns="">
            <p:sp>
              <p:nvSpPr>
                <p:cNvPr id="3" name="TextBox 2"/>
                <p:cNvSpPr txBox="1">
                  <a:spLocks noRot="1" noChangeAspect="1" noMove="1" noResize="1" noEditPoints="1" noAdjustHandles="1" noChangeArrowheads="1" noChangeShapeType="1" noTextEdit="1"/>
                </p:cNvSpPr>
                <p:nvPr/>
              </p:nvSpPr>
              <p:spPr>
                <a:xfrm>
                  <a:off x="3846610" y="4661093"/>
                  <a:ext cx="4906862" cy="823815"/>
                </a:xfrm>
                <a:prstGeom prst="rect">
                  <a:avLst/>
                </a:prstGeom>
                <a:blipFill>
                  <a:blip r:embed="rId6"/>
                  <a:stretch>
                    <a:fillRect l="-31034" t="-225758" r="-1592" b="-324242"/>
                  </a:stretch>
                </a:blipFill>
              </p:spPr>
              <p:txBody>
                <a:bodyPr/>
                <a:lstStyle/>
                <a:p>
                  <a:r>
                    <a:rPr lang="en-IT">
                      <a:noFill/>
                    </a:rPr>
                    <a:t> </a:t>
                  </a:r>
                </a:p>
              </p:txBody>
            </p:sp>
          </mc:Fallback>
        </mc:AlternateContent>
        <p:sp>
          <p:nvSpPr>
            <p:cNvPr id="11" name="TextBox 10"/>
            <p:cNvSpPr txBox="1"/>
            <p:nvPr/>
          </p:nvSpPr>
          <p:spPr>
            <a:xfrm>
              <a:off x="587569" y="5944224"/>
              <a:ext cx="4305869" cy="461665"/>
            </a:xfrm>
            <a:prstGeom prst="rect">
              <a:avLst/>
            </a:prstGeom>
            <a:noFill/>
          </p:spPr>
          <p:txBody>
            <a:bodyPr wrap="none" rtlCol="0">
              <a:spAutoFit/>
            </a:bodyPr>
            <a:lstStyle/>
            <a:p>
              <a:r>
                <a:rPr lang="en-US"/>
                <a:t>Energy recovery coefficient </a:t>
              </a:r>
              <a:r>
                <a:rPr lang="en-US" i="1"/>
                <a:t>c</a:t>
              </a:r>
              <a:r>
                <a:rPr lang="en-US" i="1" baseline="-25000"/>
                <a:t>ERL</a:t>
              </a:r>
            </a:p>
          </p:txBody>
        </p:sp>
        <mc:AlternateContent xmlns:mc="http://schemas.openxmlformats.org/markup-compatibility/2006" xmlns:a14="http://schemas.microsoft.com/office/drawing/2010/main">
          <mc:Choice Requires="a14">
            <p:sp>
              <p:nvSpPr>
                <p:cNvPr id="12" name="Rectangle 11"/>
                <p:cNvSpPr/>
                <p:nvPr/>
              </p:nvSpPr>
              <p:spPr>
                <a:xfrm>
                  <a:off x="4731187" y="5729384"/>
                  <a:ext cx="3295350" cy="848758"/>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b="0" i="1">
                                <a:latin typeface="Cambria Math" panose="02040503050406030204" pitchFamily="18" charset="0"/>
                                <a:ea typeface="Cambria Math" charset="0"/>
                                <a:cs typeface="Cambria Math" charset="0"/>
                              </a:rPr>
                            </m:ctrlPr>
                          </m:sSubPr>
                          <m:e>
                            <m:r>
                              <a:rPr lang="it-IT" b="0" i="1">
                                <a:latin typeface="Cambria Math" charset="0"/>
                                <a:ea typeface="Cambria Math" charset="0"/>
                                <a:cs typeface="Cambria Math" charset="0"/>
                              </a:rPr>
                              <m:t>𝑐</m:t>
                            </m:r>
                          </m:e>
                          <m:sub>
                            <m:r>
                              <a:rPr lang="it-IT" b="0" i="1">
                                <a:latin typeface="Cambria Math" charset="0"/>
                                <a:ea typeface="Cambria Math" charset="0"/>
                                <a:cs typeface="Cambria Math" charset="0"/>
                              </a:rPr>
                              <m:t>𝐸𝑅𝐿</m:t>
                            </m:r>
                          </m:sub>
                        </m:sSub>
                        <m:r>
                          <a:rPr lang="mr-IN" i="1">
                            <a:latin typeface="Cambria Math" charset="0"/>
                            <a:ea typeface="Cambria Math" charset="0"/>
                            <a:cs typeface="Cambria Math" charset="0"/>
                          </a:rPr>
                          <m:t>=</m:t>
                        </m:r>
                        <m:f>
                          <m:fPr>
                            <m:ctrlPr>
                              <a:rPr lang="mr-IN" i="1">
                                <a:latin typeface="Cambria Math" panose="02040503050406030204" pitchFamily="18" charset="0"/>
                              </a:rPr>
                            </m:ctrlPr>
                          </m:fPr>
                          <m:num>
                            <m:r>
                              <a:rPr lang="it-IT" i="1">
                                <a:latin typeface="Cambria Math" charset="0"/>
                              </a:rPr>
                              <m:t>1</m:t>
                            </m:r>
                          </m:num>
                          <m:den>
                            <m:r>
                              <a:rPr lang="it-IT" b="0" i="1">
                                <a:latin typeface="Cambria Math" charset="0"/>
                              </a:rPr>
                              <m:t>1+</m:t>
                            </m:r>
                            <m:r>
                              <a:rPr lang="it-IT" b="0" i="1">
                                <a:latin typeface="Cambria Math" charset="0"/>
                                <a:ea typeface="Cambria Math" charset="0"/>
                                <a:cs typeface="Cambria Math" charset="0"/>
                              </a:rPr>
                              <m:t>𝜂</m:t>
                            </m:r>
                          </m:den>
                        </m:f>
                      </m:oMath>
                    </m:oMathPara>
                  </a14:m>
                  <a:endParaRPr lang="en-US" i="1">
                    <a:latin typeface="Symbol" charset="2"/>
                    <a:ea typeface="Symbol" charset="2"/>
                    <a:cs typeface="Symbol" charset="2"/>
                  </a:endParaRPr>
                </a:p>
              </p:txBody>
            </p:sp>
          </mc:Choice>
          <mc:Fallback xmlns="">
            <p:sp>
              <p:nvSpPr>
                <p:cNvPr id="12" name="Rectangle 11"/>
                <p:cNvSpPr>
                  <a:spLocks noRot="1" noChangeAspect="1" noMove="1" noResize="1" noEditPoints="1" noAdjustHandles="1" noChangeArrowheads="1" noChangeShapeType="1" noTextEdit="1"/>
                </p:cNvSpPr>
                <p:nvPr/>
              </p:nvSpPr>
              <p:spPr>
                <a:xfrm>
                  <a:off x="4731187" y="5729384"/>
                  <a:ext cx="3295350" cy="848758"/>
                </a:xfrm>
                <a:prstGeom prst="rect">
                  <a:avLst/>
                </a:prstGeom>
                <a:blipFill>
                  <a:blip r:embed="rId7"/>
                  <a:stretch>
                    <a:fillRect b="-7463"/>
                  </a:stretch>
                </a:blipFill>
              </p:spPr>
              <p:txBody>
                <a:bodyPr/>
                <a:lstStyle/>
                <a:p>
                  <a:r>
                    <a:rPr lang="en-IT">
                      <a:noFill/>
                    </a:rPr>
                    <a:t> </a:t>
                  </a:r>
                </a:p>
              </p:txBody>
            </p:sp>
          </mc:Fallback>
        </mc:AlternateContent>
      </p:grpSp>
    </p:spTree>
    <p:extLst>
      <p:ext uri="{BB962C8B-B14F-4D97-AF65-F5344CB8AC3E}">
        <p14:creationId xmlns:p14="http://schemas.microsoft.com/office/powerpoint/2010/main" val="1590120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Immagine 2" descr="Untitled.tif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55704" y="3573016"/>
            <a:ext cx="5552799" cy="3240360"/>
          </a:xfrm>
          <a:prstGeom prst="rect">
            <a:avLst/>
          </a:prstGeom>
        </p:spPr>
      </p:pic>
      <p:pic>
        <p:nvPicPr>
          <p:cNvPr id="120834" name="Immagine 2" descr="infn-new.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838200" cy="8207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 name="TextBox 3"/>
          <p:cNvSpPr txBox="1"/>
          <p:nvPr/>
        </p:nvSpPr>
        <p:spPr>
          <a:xfrm>
            <a:off x="838200" y="179536"/>
            <a:ext cx="7776864" cy="461665"/>
          </a:xfrm>
          <a:prstGeom prst="rect">
            <a:avLst/>
          </a:prstGeom>
          <a:noFill/>
        </p:spPr>
        <p:txBody>
          <a:bodyPr wrap="square" rtlCol="0">
            <a:spAutoFit/>
          </a:bodyPr>
          <a:lstStyle/>
          <a:p>
            <a:pPr algn="ctr"/>
            <a:r>
              <a:rPr lang="en-US"/>
              <a:t>Two noticeable examples: STAR and BriXS</a:t>
            </a:r>
          </a:p>
        </p:txBody>
      </p:sp>
      <p:pic>
        <p:nvPicPr>
          <p:cNvPr id="9" name="Immagine 1" descr="Untitled.tif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95536" y="733310"/>
            <a:ext cx="5616624" cy="308036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0" name="Rettangolo 5"/>
          <p:cNvSpPr/>
          <p:nvPr/>
        </p:nvSpPr>
        <p:spPr>
          <a:xfrm>
            <a:off x="611560" y="854368"/>
            <a:ext cx="7776864" cy="1040285"/>
          </a:xfrm>
          <a:prstGeom prst="rect">
            <a:avLst/>
          </a:prstGeom>
        </p:spPr>
        <p:txBody>
          <a:bodyPr wrap="square">
            <a:spAutoFit/>
          </a:bodyPr>
          <a:lstStyle/>
          <a:p>
            <a:pPr eaLnBrk="1" hangingPunct="1">
              <a:lnSpc>
                <a:spcPct val="120000"/>
              </a:lnSpc>
              <a:spcBef>
                <a:spcPct val="20000"/>
              </a:spcBef>
            </a:pPr>
            <a:r>
              <a:rPr lang="en-US" b="1">
                <a:solidFill>
                  <a:srgbClr val="0000FF"/>
                </a:solidFill>
              </a:rPr>
              <a:t>highly asymmetric compact*</a:t>
            </a:r>
          </a:p>
          <a:p>
            <a:pPr eaLnBrk="1" hangingPunct="1">
              <a:lnSpc>
                <a:spcPct val="120000"/>
              </a:lnSpc>
              <a:spcBef>
                <a:spcPct val="20000"/>
              </a:spcBef>
            </a:pPr>
            <a:r>
              <a:rPr lang="en-US" b="1">
                <a:solidFill>
                  <a:srgbClr val="0000FF"/>
                </a:solidFill>
              </a:rPr>
              <a:t>electron-photon colliders</a:t>
            </a:r>
          </a:p>
        </p:txBody>
      </p:sp>
      <p:sp>
        <p:nvSpPr>
          <p:cNvPr id="11" name="Rettangolo 6"/>
          <p:cNvSpPr/>
          <p:nvPr/>
        </p:nvSpPr>
        <p:spPr>
          <a:xfrm>
            <a:off x="3815408" y="1954093"/>
            <a:ext cx="5184576" cy="1040285"/>
          </a:xfrm>
          <a:prstGeom prst="rect">
            <a:avLst/>
          </a:prstGeom>
        </p:spPr>
        <p:txBody>
          <a:bodyPr wrap="square">
            <a:spAutoFit/>
          </a:bodyPr>
          <a:lstStyle/>
          <a:p>
            <a:pPr eaLnBrk="1" hangingPunct="1">
              <a:lnSpc>
                <a:spcPct val="120000"/>
              </a:lnSpc>
              <a:spcBef>
                <a:spcPct val="20000"/>
              </a:spcBef>
            </a:pPr>
            <a:r>
              <a:rPr lang="en-US" b="1">
                <a:solidFill>
                  <a:srgbClr val="0000FF"/>
                </a:solidFill>
              </a:rPr>
              <a:t>secondary photon beams via large</a:t>
            </a:r>
          </a:p>
          <a:p>
            <a:pPr eaLnBrk="1" hangingPunct="1">
              <a:lnSpc>
                <a:spcPct val="120000"/>
              </a:lnSpc>
              <a:spcBef>
                <a:spcPct val="20000"/>
              </a:spcBef>
            </a:pPr>
            <a:r>
              <a:rPr lang="en-US" b="1">
                <a:solidFill>
                  <a:srgbClr val="0000FF"/>
                </a:solidFill>
              </a:rPr>
              <a:t>lorentz boost of c.m. reference frame</a:t>
            </a:r>
          </a:p>
        </p:txBody>
      </p:sp>
      <p:sp>
        <p:nvSpPr>
          <p:cNvPr id="14" name="Rettangolo 6"/>
          <p:cNvSpPr/>
          <p:nvPr/>
        </p:nvSpPr>
        <p:spPr>
          <a:xfrm>
            <a:off x="179512" y="4546988"/>
            <a:ext cx="4012613" cy="1421928"/>
          </a:xfrm>
          <a:prstGeom prst="rect">
            <a:avLst/>
          </a:prstGeom>
        </p:spPr>
        <p:txBody>
          <a:bodyPr wrap="square">
            <a:spAutoFit/>
          </a:bodyPr>
          <a:lstStyle/>
          <a:p>
            <a:pPr eaLnBrk="1" hangingPunct="1">
              <a:lnSpc>
                <a:spcPct val="120000"/>
              </a:lnSpc>
              <a:spcBef>
                <a:spcPct val="20000"/>
              </a:spcBef>
            </a:pPr>
            <a:r>
              <a:rPr lang="en-US" b="1">
                <a:solidFill>
                  <a:srgbClr val="0000FF"/>
                </a:solidFill>
              </a:rPr>
              <a:t>MariX/BriXS @ Universita’ degli Studi di Milano and INFN</a:t>
            </a:r>
          </a:p>
        </p:txBody>
      </p:sp>
      <p:sp>
        <p:nvSpPr>
          <p:cNvPr id="2" name="TextBox 1"/>
          <p:cNvSpPr txBox="1"/>
          <p:nvPr/>
        </p:nvSpPr>
        <p:spPr>
          <a:xfrm>
            <a:off x="122221" y="6091781"/>
            <a:ext cx="4377802" cy="338554"/>
          </a:xfrm>
          <a:prstGeom prst="rect">
            <a:avLst/>
          </a:prstGeom>
          <a:noFill/>
        </p:spPr>
        <p:txBody>
          <a:bodyPr wrap="none" rtlCol="0">
            <a:spAutoFit/>
          </a:bodyPr>
          <a:lstStyle/>
          <a:p>
            <a:r>
              <a:rPr lang="en-US" sz="1600" i="1"/>
              <a:t>http://www.fisica.unimi.it/ecm/home/ricerca/marix</a:t>
            </a:r>
          </a:p>
        </p:txBody>
      </p:sp>
    </p:spTree>
    <p:extLst>
      <p:ext uri="{BB962C8B-B14F-4D97-AF65-F5344CB8AC3E}">
        <p14:creationId xmlns:p14="http://schemas.microsoft.com/office/powerpoint/2010/main" val="104519520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0834" name="Immagine 2" descr="infn-new.gi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838200" cy="8207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mc:AlternateContent xmlns:mc="http://schemas.openxmlformats.org/markup-compatibility/2006" xmlns:a14="http://schemas.microsoft.com/office/drawing/2010/main">
        <mc:Choice Requires="a14">
          <p:sp>
            <p:nvSpPr>
              <p:cNvPr id="4" name="Rectangle 3"/>
              <p:cNvSpPr/>
              <p:nvPr/>
            </p:nvSpPr>
            <p:spPr>
              <a:xfrm>
                <a:off x="1115616" y="404664"/>
                <a:ext cx="3295350" cy="880819"/>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it-IT" b="0" i="1">
                          <a:latin typeface="Cambria Math" charset="0"/>
                          <a:ea typeface="Cambria Math" charset="0"/>
                          <a:cs typeface="Cambria Math" charset="0"/>
                        </a:rPr>
                        <m:t>𝜂</m:t>
                      </m:r>
                      <m:r>
                        <a:rPr lang="mr-IN" i="1">
                          <a:latin typeface="Cambria Math" charset="0"/>
                          <a:ea typeface="Cambria Math" charset="0"/>
                          <a:cs typeface="Cambria Math" charset="0"/>
                        </a:rPr>
                        <m:t>=</m:t>
                      </m:r>
                      <m:r>
                        <a:rPr lang="it-IT" i="1">
                          <a:latin typeface="Cambria Math" charset="0"/>
                        </a:rPr>
                        <m:t>0</m:t>
                      </m:r>
                      <m:r>
                        <a:rPr lang="it-IT" b="0" i="1">
                          <a:latin typeface="Cambria Math" charset="0"/>
                        </a:rPr>
                        <m:t>.0084</m:t>
                      </m:r>
                      <m:f>
                        <m:fPr>
                          <m:ctrlPr>
                            <a:rPr lang="mr-IN" i="1">
                              <a:latin typeface="Cambria Math" panose="02040503050406030204" pitchFamily="18" charset="0"/>
                            </a:rPr>
                          </m:ctrlPr>
                        </m:fPr>
                        <m:num>
                          <m:sSub>
                            <m:sSubPr>
                              <m:ctrlPr>
                                <a:rPr lang="en-US" i="1">
                                  <a:latin typeface="Cambria Math" panose="02040503050406030204" pitchFamily="18" charset="0"/>
                                </a:rPr>
                              </m:ctrlPr>
                            </m:sSubPr>
                            <m:e>
                              <m:r>
                                <a:rPr lang="it-IT" b="0" i="1">
                                  <a:latin typeface="Cambria Math" charset="0"/>
                                </a:rPr>
                                <m:t>𝐸</m:t>
                              </m:r>
                            </m:e>
                            <m:sub>
                              <m:r>
                                <a:rPr lang="it-IT" b="0" i="1">
                                  <a:latin typeface="Cambria Math" charset="0"/>
                                </a:rPr>
                                <m:t>0</m:t>
                              </m:r>
                            </m:sub>
                          </m:sSub>
                          <m:r>
                            <a:rPr lang="en-US" i="1">
                              <a:latin typeface="Cambria Math" charset="0"/>
                              <a:ea typeface="Cambria Math" charset="0"/>
                              <a:cs typeface="Cambria Math" charset="0"/>
                            </a:rPr>
                            <m:t>𝜆</m:t>
                          </m:r>
                        </m:num>
                        <m:den>
                          <m:sSub>
                            <m:sSubPr>
                              <m:ctrlPr>
                                <a:rPr lang="en-US" i="1">
                                  <a:latin typeface="Cambria Math" panose="02040503050406030204" pitchFamily="18" charset="0"/>
                                </a:rPr>
                              </m:ctrlPr>
                            </m:sSubPr>
                            <m:e>
                              <m:d>
                                <m:dPr>
                                  <m:begChr m:val="⟨"/>
                                  <m:endChr m:val="⟩"/>
                                  <m:ctrlPr>
                                    <a:rPr lang="mr-IN" i="1">
                                      <a:latin typeface="Cambria Math" panose="02040503050406030204" pitchFamily="18" charset="0"/>
                                    </a:rPr>
                                  </m:ctrlPr>
                                </m:dPr>
                                <m:e>
                                  <m:r>
                                    <a:rPr lang="it-IT" i="1">
                                      <a:latin typeface="Cambria Math" charset="0"/>
                                    </a:rPr>
                                    <m:t>𝐼</m:t>
                                  </m:r>
                                </m:e>
                              </m:d>
                              <m:r>
                                <a:rPr lang="it-IT" i="1">
                                  <a:latin typeface="Cambria Math" charset="0"/>
                                </a:rPr>
                                <m:t>𝑄</m:t>
                              </m:r>
                            </m:e>
                            <m:sub>
                              <m:r>
                                <a:rPr lang="it-IT" i="1">
                                  <a:latin typeface="Cambria Math" charset="0"/>
                                </a:rPr>
                                <m:t>0</m:t>
                              </m:r>
                            </m:sub>
                          </m:sSub>
                        </m:den>
                      </m:f>
                    </m:oMath>
                  </m:oMathPara>
                </a14:m>
                <a:endParaRPr lang="en-US" i="1">
                  <a:latin typeface="Symbol" charset="2"/>
                  <a:ea typeface="Symbol" charset="2"/>
                  <a:cs typeface="Symbol" charset="2"/>
                </a:endParaRPr>
              </a:p>
            </p:txBody>
          </p:sp>
        </mc:Choice>
        <mc:Fallback xmlns="">
          <p:sp>
            <p:nvSpPr>
              <p:cNvPr id="4" name="Rectangle 3"/>
              <p:cNvSpPr>
                <a:spLocks noRot="1" noChangeAspect="1" noMove="1" noResize="1" noEditPoints="1" noAdjustHandles="1" noChangeArrowheads="1" noChangeShapeType="1" noTextEdit="1"/>
              </p:cNvSpPr>
              <p:nvPr/>
            </p:nvSpPr>
            <p:spPr>
              <a:xfrm>
                <a:off x="1115616" y="404664"/>
                <a:ext cx="3295350" cy="880819"/>
              </a:xfrm>
              <a:prstGeom prst="rect">
                <a:avLst/>
              </a:prstGeom>
              <a:blipFill rotWithShape="0">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Rectangle 4"/>
              <p:cNvSpPr/>
              <p:nvPr/>
            </p:nvSpPr>
            <p:spPr>
              <a:xfrm>
                <a:off x="4701889" y="404664"/>
                <a:ext cx="3295350" cy="848758"/>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b="0" i="1">
                              <a:latin typeface="Cambria Math" panose="02040503050406030204" pitchFamily="18" charset="0"/>
                              <a:ea typeface="Cambria Math" charset="0"/>
                              <a:cs typeface="Cambria Math" charset="0"/>
                            </a:rPr>
                          </m:ctrlPr>
                        </m:sSubPr>
                        <m:e>
                          <m:r>
                            <a:rPr lang="it-IT" b="0" i="1">
                              <a:latin typeface="Cambria Math" charset="0"/>
                              <a:ea typeface="Cambria Math" charset="0"/>
                              <a:cs typeface="Cambria Math" charset="0"/>
                            </a:rPr>
                            <m:t>𝑐</m:t>
                          </m:r>
                        </m:e>
                        <m:sub>
                          <m:r>
                            <a:rPr lang="it-IT" b="0" i="1">
                              <a:latin typeface="Cambria Math" charset="0"/>
                              <a:ea typeface="Cambria Math" charset="0"/>
                              <a:cs typeface="Cambria Math" charset="0"/>
                            </a:rPr>
                            <m:t>𝐸𝑅𝐿</m:t>
                          </m:r>
                        </m:sub>
                      </m:sSub>
                      <m:r>
                        <a:rPr lang="mr-IN" i="1">
                          <a:latin typeface="Cambria Math" charset="0"/>
                          <a:ea typeface="Cambria Math" charset="0"/>
                          <a:cs typeface="Cambria Math" charset="0"/>
                        </a:rPr>
                        <m:t>=</m:t>
                      </m:r>
                      <m:f>
                        <m:fPr>
                          <m:ctrlPr>
                            <a:rPr lang="mr-IN" i="1">
                              <a:latin typeface="Cambria Math" panose="02040503050406030204" pitchFamily="18" charset="0"/>
                            </a:rPr>
                          </m:ctrlPr>
                        </m:fPr>
                        <m:num>
                          <m:r>
                            <a:rPr lang="it-IT" i="1">
                              <a:latin typeface="Cambria Math" charset="0"/>
                            </a:rPr>
                            <m:t>1</m:t>
                          </m:r>
                        </m:num>
                        <m:den>
                          <m:r>
                            <a:rPr lang="it-IT" b="0" i="1">
                              <a:latin typeface="Cambria Math" charset="0"/>
                            </a:rPr>
                            <m:t>1+</m:t>
                          </m:r>
                          <m:r>
                            <a:rPr lang="it-IT" b="0" i="1">
                              <a:latin typeface="Cambria Math" charset="0"/>
                              <a:ea typeface="Cambria Math" charset="0"/>
                              <a:cs typeface="Cambria Math" charset="0"/>
                            </a:rPr>
                            <m:t>𝜂</m:t>
                          </m:r>
                        </m:den>
                      </m:f>
                    </m:oMath>
                  </m:oMathPara>
                </a14:m>
                <a:endParaRPr lang="en-US" i="1">
                  <a:latin typeface="Symbol" charset="2"/>
                  <a:ea typeface="Symbol" charset="2"/>
                  <a:cs typeface="Symbol" charset="2"/>
                </a:endParaRPr>
              </a:p>
            </p:txBody>
          </p:sp>
        </mc:Choice>
        <mc:Fallback xmlns="">
          <p:sp>
            <p:nvSpPr>
              <p:cNvPr id="5" name="Rectangle 4"/>
              <p:cNvSpPr>
                <a:spLocks noRot="1" noChangeAspect="1" noMove="1" noResize="1" noEditPoints="1" noAdjustHandles="1" noChangeArrowheads="1" noChangeShapeType="1" noTextEdit="1"/>
              </p:cNvSpPr>
              <p:nvPr/>
            </p:nvSpPr>
            <p:spPr>
              <a:xfrm>
                <a:off x="4701889" y="404664"/>
                <a:ext cx="3295350" cy="848758"/>
              </a:xfrm>
              <a:prstGeom prst="rect">
                <a:avLst/>
              </a:prstGeom>
              <a:blipFill rotWithShape="0">
                <a:blip r:embed="rId4"/>
                <a:stretch>
                  <a:fillRect/>
                </a:stretch>
              </a:blipFill>
            </p:spPr>
            <p:txBody>
              <a:bodyPr/>
              <a:lstStyle/>
              <a:p>
                <a:r>
                  <a:rPr lang="en-US">
                    <a:noFill/>
                  </a:rPr>
                  <a:t> </a:t>
                </a:r>
              </a:p>
            </p:txBody>
          </p:sp>
        </mc:Fallback>
      </mc:AlternateContent>
      <p:sp>
        <p:nvSpPr>
          <p:cNvPr id="2" name="TextBox 1"/>
          <p:cNvSpPr txBox="1"/>
          <p:nvPr/>
        </p:nvSpPr>
        <p:spPr>
          <a:xfrm>
            <a:off x="323528" y="1484784"/>
            <a:ext cx="4068743" cy="2677656"/>
          </a:xfrm>
          <a:prstGeom prst="rect">
            <a:avLst/>
          </a:prstGeom>
          <a:noFill/>
        </p:spPr>
        <p:txBody>
          <a:bodyPr wrap="none" rtlCol="0">
            <a:spAutoFit/>
          </a:bodyPr>
          <a:lstStyle/>
          <a:p>
            <a:r>
              <a:rPr lang="en-US" b="1"/>
              <a:t>BRIXS</a:t>
            </a:r>
          </a:p>
          <a:p>
            <a:endParaRPr lang="en-US"/>
          </a:p>
          <a:p>
            <a:r>
              <a:rPr lang="en-US" i="1"/>
              <a:t>E</a:t>
            </a:r>
            <a:r>
              <a:rPr lang="en-US" i="1" baseline="-25000"/>
              <a:t>0</a:t>
            </a:r>
            <a:r>
              <a:rPr lang="en-US"/>
              <a:t> =15 MV/m  </a:t>
            </a:r>
            <a:r>
              <a:rPr lang="en-US" i="1">
                <a:latin typeface="Symbol" charset="2"/>
                <a:ea typeface="Symbol" charset="2"/>
                <a:cs typeface="Symbol" charset="2"/>
              </a:rPr>
              <a:t>l</a:t>
            </a:r>
            <a:r>
              <a:rPr lang="en-US"/>
              <a:t>=0.23 m</a:t>
            </a:r>
          </a:p>
          <a:p>
            <a:r>
              <a:rPr lang="en-US"/>
              <a:t>&lt;I&gt; = 20 mA   </a:t>
            </a:r>
            <a:r>
              <a:rPr lang="en-US" i="1"/>
              <a:t>Q</a:t>
            </a:r>
            <a:r>
              <a:rPr lang="en-US" i="1" baseline="-25000"/>
              <a:t>0</a:t>
            </a:r>
            <a:r>
              <a:rPr lang="en-US"/>
              <a:t>=1.5</a:t>
            </a:r>
            <a:r>
              <a:rPr lang="en-US" baseline="30000"/>
              <a:t>.</a:t>
            </a:r>
            <a:r>
              <a:rPr lang="en-US"/>
              <a:t>10</a:t>
            </a:r>
            <a:r>
              <a:rPr lang="en-US" baseline="30000"/>
              <a:t>10</a:t>
            </a:r>
            <a:r>
              <a:rPr lang="en-US"/>
              <a:t> </a:t>
            </a:r>
          </a:p>
          <a:p>
            <a:r>
              <a:rPr lang="en-US" i="1">
                <a:latin typeface="Symbol" charset="2"/>
                <a:ea typeface="Symbol" charset="2"/>
                <a:cs typeface="Symbol" charset="2"/>
              </a:rPr>
              <a:t>D</a:t>
            </a:r>
            <a:r>
              <a:rPr lang="en-US" i="1"/>
              <a:t>P</a:t>
            </a:r>
            <a:r>
              <a:rPr lang="en-US" i="1" baseline="-25000"/>
              <a:t>b </a:t>
            </a:r>
            <a:r>
              <a:rPr lang="en-US"/>
              <a:t>= 0.02</a:t>
            </a:r>
            <a:r>
              <a:rPr lang="en-US" baseline="30000"/>
              <a:t>.</a:t>
            </a:r>
            <a:r>
              <a:rPr lang="en-US"/>
              <a:t>15</a:t>
            </a:r>
            <a:r>
              <a:rPr lang="en-US" baseline="30000"/>
              <a:t>.</a:t>
            </a:r>
            <a:r>
              <a:rPr lang="en-US"/>
              <a:t>10</a:t>
            </a:r>
            <a:r>
              <a:rPr lang="en-US" baseline="30000"/>
              <a:t>6.</a:t>
            </a:r>
            <a:r>
              <a:rPr lang="en-US"/>
              <a:t>0.23 = 69 kW</a:t>
            </a:r>
          </a:p>
          <a:p>
            <a:endParaRPr lang="en-US"/>
          </a:p>
          <a:p>
            <a:r>
              <a:rPr lang="en-US" i="1">
                <a:latin typeface="Symbol" charset="2"/>
                <a:ea typeface="Symbol" charset="2"/>
                <a:cs typeface="Symbol" charset="2"/>
              </a:rPr>
              <a:t>h</a:t>
            </a:r>
            <a:r>
              <a:rPr lang="en-US"/>
              <a:t> = 9.7</a:t>
            </a:r>
            <a:r>
              <a:rPr lang="en-US" baseline="30000"/>
              <a:t>.</a:t>
            </a:r>
            <a:r>
              <a:rPr lang="en-US"/>
              <a:t>10</a:t>
            </a:r>
            <a:r>
              <a:rPr lang="en-US" baseline="30000"/>
              <a:t>-5</a:t>
            </a:r>
            <a:r>
              <a:rPr lang="en-US"/>
              <a:t>    </a:t>
            </a:r>
            <a:r>
              <a:rPr lang="en-US" i="1"/>
              <a:t>c</a:t>
            </a:r>
            <a:r>
              <a:rPr lang="en-US" i="1" baseline="-25000"/>
              <a:t>ERL</a:t>
            </a:r>
            <a:r>
              <a:rPr lang="en-US"/>
              <a:t> = 99,99 % </a:t>
            </a:r>
          </a:p>
        </p:txBody>
      </p:sp>
      <p:grpSp>
        <p:nvGrpSpPr>
          <p:cNvPr id="3" name="Group 2"/>
          <p:cNvGrpSpPr/>
          <p:nvPr/>
        </p:nvGrpSpPr>
        <p:grpSpPr>
          <a:xfrm>
            <a:off x="4572000" y="1484784"/>
            <a:ext cx="4394152" cy="4424461"/>
            <a:chOff x="4644008" y="2244899"/>
            <a:chExt cx="4394152" cy="4424461"/>
          </a:xfrm>
        </p:grpSpPr>
        <p:sp>
          <p:nvSpPr>
            <p:cNvPr id="7" name="TextBox 6"/>
            <p:cNvSpPr txBox="1"/>
            <p:nvPr/>
          </p:nvSpPr>
          <p:spPr>
            <a:xfrm>
              <a:off x="4644008" y="2244899"/>
              <a:ext cx="4394152" cy="2677656"/>
            </a:xfrm>
            <a:prstGeom prst="rect">
              <a:avLst/>
            </a:prstGeom>
            <a:noFill/>
          </p:spPr>
          <p:txBody>
            <a:bodyPr wrap="none" rtlCol="0">
              <a:spAutoFit/>
            </a:bodyPr>
            <a:lstStyle/>
            <a:p>
              <a:r>
                <a:rPr lang="en-US" b="1"/>
                <a:t>STAR</a:t>
              </a:r>
            </a:p>
            <a:p>
              <a:endParaRPr lang="en-US"/>
            </a:p>
            <a:p>
              <a:r>
                <a:rPr lang="en-US" i="1"/>
                <a:t>E</a:t>
              </a:r>
              <a:r>
                <a:rPr lang="en-US" i="1" baseline="-25000"/>
                <a:t>0</a:t>
              </a:r>
              <a:r>
                <a:rPr lang="en-US"/>
                <a:t> =25 MV/m   </a:t>
              </a:r>
              <a:r>
                <a:rPr lang="en-US" i="1">
                  <a:latin typeface="Symbol" charset="2"/>
                  <a:ea typeface="Symbol" charset="2"/>
                  <a:cs typeface="Symbol" charset="2"/>
                </a:rPr>
                <a:t>l</a:t>
              </a:r>
              <a:r>
                <a:rPr lang="en-US"/>
                <a:t>=0.105 m</a:t>
              </a:r>
            </a:p>
            <a:p>
              <a:r>
                <a:rPr lang="en-US"/>
                <a:t>&lt;I&gt; = 100 nA    </a:t>
              </a:r>
              <a:r>
                <a:rPr lang="en-US" i="1"/>
                <a:t>Q</a:t>
              </a:r>
              <a:r>
                <a:rPr lang="en-US" i="1" baseline="-25000"/>
                <a:t>0</a:t>
              </a:r>
              <a:r>
                <a:rPr lang="en-US"/>
                <a:t>=5.5</a:t>
              </a:r>
              <a:r>
                <a:rPr lang="en-US" baseline="30000"/>
                <a:t>.</a:t>
              </a:r>
              <a:r>
                <a:rPr lang="en-US"/>
                <a:t>10</a:t>
              </a:r>
              <a:r>
                <a:rPr lang="en-US" baseline="30000"/>
                <a:t>4</a:t>
              </a:r>
              <a:r>
                <a:rPr lang="en-US"/>
                <a:t> </a:t>
              </a:r>
            </a:p>
            <a:p>
              <a:r>
                <a:rPr lang="en-US" i="1">
                  <a:latin typeface="Symbol" charset="2"/>
                  <a:ea typeface="Symbol" charset="2"/>
                  <a:cs typeface="Symbol" charset="2"/>
                </a:rPr>
                <a:t>D</a:t>
              </a:r>
              <a:r>
                <a:rPr lang="en-US" i="1"/>
                <a:t>P</a:t>
              </a:r>
              <a:r>
                <a:rPr lang="en-US" i="1" baseline="-25000"/>
                <a:t>b </a:t>
              </a:r>
              <a:r>
                <a:rPr lang="en-US"/>
                <a:t>= 10</a:t>
              </a:r>
              <a:r>
                <a:rPr lang="en-US" baseline="30000"/>
                <a:t>-7.</a:t>
              </a:r>
              <a:r>
                <a:rPr lang="en-US"/>
                <a:t>25</a:t>
              </a:r>
              <a:r>
                <a:rPr lang="en-US" baseline="30000"/>
                <a:t>.</a:t>
              </a:r>
              <a:r>
                <a:rPr lang="en-US"/>
                <a:t>10</a:t>
              </a:r>
              <a:r>
                <a:rPr lang="en-US" baseline="30000"/>
                <a:t>6.</a:t>
              </a:r>
              <a:r>
                <a:rPr lang="en-US"/>
                <a:t>0.105 = 0.25 W</a:t>
              </a:r>
            </a:p>
            <a:p>
              <a:endParaRPr lang="en-US"/>
            </a:p>
            <a:p>
              <a:pPr marL="342900" indent="-342900">
                <a:buFont typeface="Symbol" charset="2"/>
                <a:buChar char="h"/>
              </a:pPr>
              <a:r>
                <a:rPr lang="en-US"/>
                <a:t>= 4.</a:t>
              </a:r>
              <a:r>
                <a:rPr lang="en-US" baseline="30000"/>
                <a:t>.</a:t>
              </a:r>
              <a:r>
                <a:rPr lang="en-US"/>
                <a:t>10</a:t>
              </a:r>
              <a:r>
                <a:rPr lang="en-US" baseline="30000"/>
                <a:t>6</a:t>
              </a:r>
              <a:r>
                <a:rPr lang="en-US"/>
                <a:t>    </a:t>
              </a:r>
              <a:r>
                <a:rPr lang="en-US" i="1"/>
                <a:t>c</a:t>
              </a:r>
              <a:r>
                <a:rPr lang="en-US" i="1" baseline="-25000"/>
                <a:t>ERL</a:t>
              </a:r>
              <a:r>
                <a:rPr lang="en-US"/>
                <a:t> = 0,000025 %</a:t>
              </a:r>
            </a:p>
          </p:txBody>
        </p:sp>
        <p:sp>
          <p:nvSpPr>
            <p:cNvPr id="8" name="TextBox 7"/>
            <p:cNvSpPr txBox="1"/>
            <p:nvPr/>
          </p:nvSpPr>
          <p:spPr>
            <a:xfrm>
              <a:off x="4716016" y="5099700"/>
              <a:ext cx="3942105" cy="1569660"/>
            </a:xfrm>
            <a:prstGeom prst="rect">
              <a:avLst/>
            </a:prstGeom>
            <a:noFill/>
          </p:spPr>
          <p:txBody>
            <a:bodyPr wrap="none" rtlCol="0">
              <a:spAutoFit/>
            </a:bodyPr>
            <a:lstStyle/>
            <a:p>
              <a:r>
                <a:rPr lang="en-US" i="1"/>
                <a:t>STAR multi-bunch</a:t>
              </a:r>
            </a:p>
            <a:p>
              <a:r>
                <a:rPr lang="en-US"/>
                <a:t>&lt;I&gt; = 3 micro-A</a:t>
              </a:r>
            </a:p>
            <a:p>
              <a:endParaRPr lang="en-US"/>
            </a:p>
            <a:p>
              <a:pPr marL="342900" indent="-342900">
                <a:buFont typeface="Symbol" charset="2"/>
                <a:buChar char="h"/>
              </a:pPr>
              <a:r>
                <a:rPr lang="en-US"/>
                <a:t>= 1.3</a:t>
              </a:r>
              <a:r>
                <a:rPr lang="en-US" baseline="30000"/>
                <a:t>.</a:t>
              </a:r>
              <a:r>
                <a:rPr lang="en-US"/>
                <a:t>10</a:t>
              </a:r>
              <a:r>
                <a:rPr lang="en-US" baseline="30000"/>
                <a:t>5</a:t>
              </a:r>
              <a:r>
                <a:rPr lang="en-US"/>
                <a:t>    </a:t>
              </a:r>
              <a:r>
                <a:rPr lang="en-US" i="1"/>
                <a:t>c</a:t>
              </a:r>
              <a:r>
                <a:rPr lang="en-US" i="1" baseline="-25000"/>
                <a:t>ERL</a:t>
              </a:r>
              <a:r>
                <a:rPr lang="en-US"/>
                <a:t> = 0,0008 %</a:t>
              </a:r>
            </a:p>
          </p:txBody>
        </p:sp>
      </p:grpSp>
      <p:sp>
        <p:nvSpPr>
          <p:cNvPr id="6" name="TextBox 5"/>
          <p:cNvSpPr txBox="1"/>
          <p:nvPr/>
        </p:nvSpPr>
        <p:spPr>
          <a:xfrm>
            <a:off x="771331" y="5981218"/>
            <a:ext cx="7113037" cy="707886"/>
          </a:xfrm>
          <a:prstGeom prst="rect">
            <a:avLst/>
          </a:prstGeom>
          <a:noFill/>
        </p:spPr>
        <p:txBody>
          <a:bodyPr wrap="none" rtlCol="0">
            <a:spAutoFit/>
          </a:bodyPr>
          <a:lstStyle/>
          <a:p>
            <a:pPr algn="ctr"/>
            <a:r>
              <a:rPr lang="en-US" sz="2000" b="1">
                <a:solidFill>
                  <a:srgbClr val="FF0000"/>
                </a:solidFill>
              </a:rPr>
              <a:t>If I can recover the power transferred to the beam I can sustain</a:t>
            </a:r>
          </a:p>
          <a:p>
            <a:pPr algn="ctr"/>
            <a:r>
              <a:rPr lang="en-US" sz="2000" b="1">
                <a:solidFill>
                  <a:srgbClr val="FF0000"/>
                </a:solidFill>
              </a:rPr>
              <a:t>higher beam currents !</a:t>
            </a:r>
          </a:p>
        </p:txBody>
      </p:sp>
    </p:spTree>
    <p:extLst>
      <p:ext uri="{BB962C8B-B14F-4D97-AF65-F5344CB8AC3E}">
        <p14:creationId xmlns:p14="http://schemas.microsoft.com/office/powerpoint/2010/main" val="1795275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0834" name="Immagine 2" descr="infn-new.gi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838200" cy="820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extBox 1">
            <a:extLst>
              <a:ext uri="{FF2B5EF4-FFF2-40B4-BE49-F238E27FC236}">
                <a16:creationId xmlns:a16="http://schemas.microsoft.com/office/drawing/2014/main" id="{90C36360-B6AC-F144-05BF-CBCA0B04F0A7}"/>
              </a:ext>
            </a:extLst>
          </p:cNvPr>
          <p:cNvSpPr txBox="1"/>
          <p:nvPr/>
        </p:nvSpPr>
        <p:spPr>
          <a:xfrm>
            <a:off x="35496" y="6444044"/>
            <a:ext cx="6264696" cy="369332"/>
          </a:xfrm>
          <a:prstGeom prst="rect">
            <a:avLst/>
          </a:prstGeom>
          <a:noFill/>
        </p:spPr>
        <p:txBody>
          <a:bodyPr wrap="square">
            <a:spAutoFit/>
          </a:bodyPr>
          <a:lstStyle/>
          <a:p>
            <a:r>
              <a:rPr lang="en-IT" sz="1800" i="1"/>
              <a:t>7th African School of Physics - Port Elizabeth (ZA) - Dec. 2022</a:t>
            </a:r>
          </a:p>
        </p:txBody>
      </p:sp>
      <p:pic>
        <p:nvPicPr>
          <p:cNvPr id="5" name="Picture 4" descr="Graphical user interface, application&#10;&#10;Description automatically generated">
            <a:extLst>
              <a:ext uri="{FF2B5EF4-FFF2-40B4-BE49-F238E27FC236}">
                <a16:creationId xmlns:a16="http://schemas.microsoft.com/office/drawing/2014/main" id="{27AA4CD5-94CB-36D7-6781-A199C60DA37E}"/>
              </a:ext>
            </a:extLst>
          </p:cNvPr>
          <p:cNvPicPr>
            <a:picLocks noChangeAspect="1"/>
          </p:cNvPicPr>
          <p:nvPr/>
        </p:nvPicPr>
        <p:blipFill>
          <a:blip r:embed="rId3"/>
          <a:stretch>
            <a:fillRect/>
          </a:stretch>
        </p:blipFill>
        <p:spPr>
          <a:xfrm>
            <a:off x="103003" y="836712"/>
            <a:ext cx="8933493" cy="5014711"/>
          </a:xfrm>
          <a:prstGeom prst="rect">
            <a:avLst/>
          </a:prstGeom>
        </p:spPr>
      </p:pic>
      <p:sp>
        <p:nvSpPr>
          <p:cNvPr id="6" name="TextBox 5">
            <a:extLst>
              <a:ext uri="{FF2B5EF4-FFF2-40B4-BE49-F238E27FC236}">
                <a16:creationId xmlns:a16="http://schemas.microsoft.com/office/drawing/2014/main" id="{DABCEDCC-90D7-5A66-CA95-C8ED35F403EF}"/>
              </a:ext>
            </a:extLst>
          </p:cNvPr>
          <p:cNvSpPr txBox="1"/>
          <p:nvPr/>
        </p:nvSpPr>
        <p:spPr>
          <a:xfrm>
            <a:off x="5292080" y="6037262"/>
            <a:ext cx="3115212" cy="400110"/>
          </a:xfrm>
          <a:prstGeom prst="rect">
            <a:avLst/>
          </a:prstGeom>
          <a:noFill/>
        </p:spPr>
        <p:txBody>
          <a:bodyPr wrap="none" rtlCol="0">
            <a:spAutoFit/>
          </a:bodyPr>
          <a:lstStyle/>
          <a:p>
            <a:r>
              <a:rPr lang="en-IT" sz="2000" i="1"/>
              <a:t>Courtesy of Jorgen D’Hondt</a:t>
            </a:r>
          </a:p>
        </p:txBody>
      </p:sp>
      <p:sp>
        <p:nvSpPr>
          <p:cNvPr id="3" name="TextBox 2">
            <a:extLst>
              <a:ext uri="{FF2B5EF4-FFF2-40B4-BE49-F238E27FC236}">
                <a16:creationId xmlns:a16="http://schemas.microsoft.com/office/drawing/2014/main" id="{B2FD0FE8-0256-4168-1EE0-0A9F4AD8F2B1}"/>
              </a:ext>
            </a:extLst>
          </p:cNvPr>
          <p:cNvSpPr txBox="1"/>
          <p:nvPr/>
        </p:nvSpPr>
        <p:spPr>
          <a:xfrm>
            <a:off x="865348" y="3789040"/>
            <a:ext cx="3507883" cy="461665"/>
          </a:xfrm>
          <a:prstGeom prst="rect">
            <a:avLst/>
          </a:prstGeom>
          <a:noFill/>
        </p:spPr>
        <p:txBody>
          <a:bodyPr wrap="none" rtlCol="0">
            <a:spAutoFit/>
          </a:bodyPr>
          <a:lstStyle/>
          <a:p>
            <a:r>
              <a:rPr lang="en-IT"/>
              <a:t>200 mA x 50 GeV = 1 GW</a:t>
            </a:r>
          </a:p>
        </p:txBody>
      </p:sp>
    </p:spTree>
    <p:extLst>
      <p:ext uri="{BB962C8B-B14F-4D97-AF65-F5344CB8AC3E}">
        <p14:creationId xmlns:p14="http://schemas.microsoft.com/office/powerpoint/2010/main" val="244132552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able&#10;&#10;Description automatically generated">
            <a:extLst>
              <a:ext uri="{FF2B5EF4-FFF2-40B4-BE49-F238E27FC236}">
                <a16:creationId xmlns:a16="http://schemas.microsoft.com/office/drawing/2014/main" id="{D12F31C7-88B2-6119-6444-460DF0294906}"/>
              </a:ext>
            </a:extLst>
          </p:cNvPr>
          <p:cNvPicPr>
            <a:picLocks noChangeAspect="1"/>
          </p:cNvPicPr>
          <p:nvPr/>
        </p:nvPicPr>
        <p:blipFill>
          <a:blip r:embed="rId2"/>
          <a:stretch>
            <a:fillRect/>
          </a:stretch>
        </p:blipFill>
        <p:spPr>
          <a:xfrm>
            <a:off x="467544" y="380024"/>
            <a:ext cx="8597796" cy="5065200"/>
          </a:xfrm>
          <a:prstGeom prst="rect">
            <a:avLst/>
          </a:prstGeom>
        </p:spPr>
      </p:pic>
      <p:pic>
        <p:nvPicPr>
          <p:cNvPr id="120834" name="Immagine 2" descr="infn-new.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838200" cy="820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 name="Picture 5" descr="Text&#10;&#10;Description automatically generated">
            <a:extLst>
              <a:ext uri="{FF2B5EF4-FFF2-40B4-BE49-F238E27FC236}">
                <a16:creationId xmlns:a16="http://schemas.microsoft.com/office/drawing/2014/main" id="{6C8C606F-5D76-7B3D-C797-951D7814D8E9}"/>
              </a:ext>
            </a:extLst>
          </p:cNvPr>
          <p:cNvPicPr>
            <a:picLocks noChangeAspect="1"/>
          </p:cNvPicPr>
          <p:nvPr/>
        </p:nvPicPr>
        <p:blipFill>
          <a:blip r:embed="rId4"/>
          <a:stretch>
            <a:fillRect/>
          </a:stretch>
        </p:blipFill>
        <p:spPr>
          <a:xfrm>
            <a:off x="251520" y="5461120"/>
            <a:ext cx="6296744" cy="1424264"/>
          </a:xfrm>
          <a:prstGeom prst="rect">
            <a:avLst/>
          </a:prstGeom>
        </p:spPr>
      </p:pic>
      <p:sp>
        <p:nvSpPr>
          <p:cNvPr id="2" name="TextBox 1">
            <a:extLst>
              <a:ext uri="{FF2B5EF4-FFF2-40B4-BE49-F238E27FC236}">
                <a16:creationId xmlns:a16="http://schemas.microsoft.com/office/drawing/2014/main" id="{DBFB4EEF-04FB-C8E2-381B-95F70099C243}"/>
              </a:ext>
            </a:extLst>
          </p:cNvPr>
          <p:cNvSpPr txBox="1"/>
          <p:nvPr/>
        </p:nvSpPr>
        <p:spPr>
          <a:xfrm>
            <a:off x="755576" y="44624"/>
            <a:ext cx="8145178" cy="461665"/>
          </a:xfrm>
          <a:prstGeom prst="rect">
            <a:avLst/>
          </a:prstGeom>
          <a:noFill/>
        </p:spPr>
        <p:txBody>
          <a:bodyPr wrap="none" rtlCol="0">
            <a:spAutoFit/>
          </a:bodyPr>
          <a:lstStyle/>
          <a:p>
            <a:r>
              <a:rPr lang="en-IT"/>
              <a:t>The whole story is much more complicate…  High Order Modes</a:t>
            </a:r>
          </a:p>
        </p:txBody>
      </p:sp>
    </p:spTree>
    <p:extLst>
      <p:ext uri="{BB962C8B-B14F-4D97-AF65-F5344CB8AC3E}">
        <p14:creationId xmlns:p14="http://schemas.microsoft.com/office/powerpoint/2010/main" val="160353971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9026" name="Immagine 2" descr="infn-new.gi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838200" cy="820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extBox 1">
            <a:extLst>
              <a:ext uri="{FF2B5EF4-FFF2-40B4-BE49-F238E27FC236}">
                <a16:creationId xmlns:a16="http://schemas.microsoft.com/office/drawing/2014/main" id="{DAC256D4-CB0B-492B-094A-A44525CEB718}"/>
              </a:ext>
            </a:extLst>
          </p:cNvPr>
          <p:cNvSpPr txBox="1"/>
          <p:nvPr/>
        </p:nvSpPr>
        <p:spPr>
          <a:xfrm>
            <a:off x="35496" y="6444044"/>
            <a:ext cx="6264696" cy="369332"/>
          </a:xfrm>
          <a:prstGeom prst="rect">
            <a:avLst/>
          </a:prstGeom>
          <a:noFill/>
        </p:spPr>
        <p:txBody>
          <a:bodyPr wrap="square">
            <a:spAutoFit/>
          </a:bodyPr>
          <a:lstStyle/>
          <a:p>
            <a:r>
              <a:rPr lang="en-IT" sz="1800" i="1"/>
              <a:t>7th African School of Physics - Port Elizabeth (ZA) - Dec. 2022</a:t>
            </a:r>
          </a:p>
        </p:txBody>
      </p:sp>
      <p:pic>
        <p:nvPicPr>
          <p:cNvPr id="4" name="Picture 3" descr="A picture containing text, newspaper, screenshot, document&#10;&#10;Description automatically generated">
            <a:extLst>
              <a:ext uri="{FF2B5EF4-FFF2-40B4-BE49-F238E27FC236}">
                <a16:creationId xmlns:a16="http://schemas.microsoft.com/office/drawing/2014/main" id="{90540817-D678-3688-0F5A-08FB0954524A}"/>
              </a:ext>
            </a:extLst>
          </p:cNvPr>
          <p:cNvPicPr>
            <a:picLocks noChangeAspect="1"/>
          </p:cNvPicPr>
          <p:nvPr/>
        </p:nvPicPr>
        <p:blipFill>
          <a:blip r:embed="rId3"/>
          <a:stretch>
            <a:fillRect/>
          </a:stretch>
        </p:blipFill>
        <p:spPr>
          <a:xfrm>
            <a:off x="323528" y="764704"/>
            <a:ext cx="8509866" cy="5549194"/>
          </a:xfrm>
          <a:prstGeom prst="rect">
            <a:avLst/>
          </a:prstGeom>
        </p:spPr>
      </p:pic>
    </p:spTree>
    <p:extLst>
      <p:ext uri="{BB962C8B-B14F-4D97-AF65-F5344CB8AC3E}">
        <p14:creationId xmlns:p14="http://schemas.microsoft.com/office/powerpoint/2010/main" val="253683281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9026" name="Immagine 2" descr="infn-new.gi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838200" cy="8207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454160AF-74A0-F729-660C-7459C3C6A973}"/>
              </a:ext>
            </a:extLst>
          </p:cNvPr>
          <p:cNvSpPr txBox="1"/>
          <p:nvPr/>
        </p:nvSpPr>
        <p:spPr>
          <a:xfrm>
            <a:off x="35496" y="6444044"/>
            <a:ext cx="6264696" cy="369332"/>
          </a:xfrm>
          <a:prstGeom prst="rect">
            <a:avLst/>
          </a:prstGeom>
          <a:noFill/>
        </p:spPr>
        <p:txBody>
          <a:bodyPr wrap="square">
            <a:spAutoFit/>
          </a:bodyPr>
          <a:lstStyle/>
          <a:p>
            <a:r>
              <a:rPr lang="en-IT" sz="1800" i="1"/>
              <a:t>7th African School of Physics - Port Elizabeth (ZA) - Dec. 2022</a:t>
            </a:r>
          </a:p>
        </p:txBody>
      </p:sp>
      <p:pic>
        <p:nvPicPr>
          <p:cNvPr id="5" name="Picture 4" descr="A group of people posing for a photo&#10;&#10;Description automatically generated">
            <a:extLst>
              <a:ext uri="{FF2B5EF4-FFF2-40B4-BE49-F238E27FC236}">
                <a16:creationId xmlns:a16="http://schemas.microsoft.com/office/drawing/2014/main" id="{ED61F843-7F26-C8C3-0D1E-943F169A03B5}"/>
              </a:ext>
            </a:extLst>
          </p:cNvPr>
          <p:cNvPicPr>
            <a:picLocks noChangeAspect="1"/>
          </p:cNvPicPr>
          <p:nvPr/>
        </p:nvPicPr>
        <p:blipFill>
          <a:blip r:embed="rId3"/>
          <a:stretch>
            <a:fillRect/>
          </a:stretch>
        </p:blipFill>
        <p:spPr>
          <a:xfrm>
            <a:off x="685800" y="1031018"/>
            <a:ext cx="7772400" cy="5134548"/>
          </a:xfrm>
          <a:prstGeom prst="rect">
            <a:avLst/>
          </a:prstGeom>
        </p:spPr>
      </p:pic>
    </p:spTree>
    <p:extLst>
      <p:ext uri="{BB962C8B-B14F-4D97-AF65-F5344CB8AC3E}">
        <p14:creationId xmlns:p14="http://schemas.microsoft.com/office/powerpoint/2010/main" val="220338117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company name&#10;&#10;Description automatically generated">
            <a:extLst>
              <a:ext uri="{FF2B5EF4-FFF2-40B4-BE49-F238E27FC236}">
                <a16:creationId xmlns:a16="http://schemas.microsoft.com/office/drawing/2014/main" id="{D861C80D-1FA7-3BBF-6C03-3A4088B6F29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38274" y="3142274"/>
            <a:ext cx="4905726" cy="3639526"/>
          </a:xfrm>
          <a:prstGeom prst="rect">
            <a:avLst/>
          </a:prstGeom>
        </p:spPr>
      </p:pic>
      <p:sp>
        <p:nvSpPr>
          <p:cNvPr id="148" name="Text Box 4"/>
          <p:cNvSpPr txBox="1">
            <a:spLocks noChangeArrowheads="1"/>
          </p:cNvSpPr>
          <p:nvPr/>
        </p:nvSpPr>
        <p:spPr bwMode="auto">
          <a:xfrm>
            <a:off x="1143000" y="1367736"/>
            <a:ext cx="6126360" cy="6463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algn="ctr"/>
            <a:r>
              <a:rPr lang="en-US" sz="1800" i="1" u="sng"/>
              <a:t>Luca Serafini</a:t>
            </a:r>
            <a:r>
              <a:rPr lang="en-US" sz="1800" i="1"/>
              <a:t> and BriXSinO’s TDR Collaboration </a:t>
            </a:r>
          </a:p>
          <a:p>
            <a:pPr algn="ctr"/>
            <a:r>
              <a:rPr lang="en-US" sz="1800" i="1"/>
              <a:t>INFN-Milano and LASA</a:t>
            </a:r>
          </a:p>
        </p:txBody>
      </p:sp>
      <p:sp>
        <p:nvSpPr>
          <p:cNvPr id="15" name="Rectangle 2">
            <a:extLst>
              <a:ext uri="{FF2B5EF4-FFF2-40B4-BE49-F238E27FC236}">
                <a16:creationId xmlns:a16="http://schemas.microsoft.com/office/drawing/2014/main" id="{713C794C-3E8A-AA41-A7A6-D8A4492EFFD7}"/>
              </a:ext>
            </a:extLst>
          </p:cNvPr>
          <p:cNvSpPr txBox="1">
            <a:spLocks noChangeArrowheads="1"/>
          </p:cNvSpPr>
          <p:nvPr/>
        </p:nvSpPr>
        <p:spPr>
          <a:xfrm>
            <a:off x="533400" y="163329"/>
            <a:ext cx="8077200" cy="1360671"/>
          </a:xfrm>
          <a:prstGeom prst="rect">
            <a:avLst/>
          </a:prstGeom>
        </p:spPr>
        <p:txBody>
          <a:bodyPr/>
          <a:lstStyle>
            <a:lvl1pPr>
              <a:defRPr>
                <a:latin typeface="+mj-lt"/>
                <a:ea typeface="+mj-ea"/>
                <a:cs typeface="+mj-cs"/>
              </a:defRPr>
            </a:lvl1pPr>
          </a:lstStyle>
          <a:p>
            <a:pPr algn="ctr" defTabSz="914400"/>
            <a:r>
              <a:rPr lang="en-GB" sz="2400" b="1" i="0" u="sng" strike="noStrike">
                <a:solidFill>
                  <a:srgbClr val="444C53"/>
                </a:solidFill>
                <a:effectLst/>
                <a:latin typeface="Source Sans Pro" panose="020B0503030403020204" pitchFamily="34" charset="0"/>
                <a:hlinkClick r:id="rId4"/>
              </a:rPr>
              <a:t>BriXSinO: an innovative accelerator towards energy sustainability and advanced applications with mono-chromatic X-rays and coherent high-power THz radiation.</a:t>
            </a:r>
            <a:endParaRPr lang="en-GB" sz="2400" b="1" i="1" u="sng" kern="0">
              <a:solidFill>
                <a:srgbClr val="FF0000"/>
              </a:solidFill>
              <a:latin typeface="Times" charset="0"/>
              <a:ea typeface="ＭＳ Ｐゴシック" charset="0"/>
            </a:endParaRPr>
          </a:p>
        </p:txBody>
      </p:sp>
      <p:pic>
        <p:nvPicPr>
          <p:cNvPr id="2" name="Рисунок 11">
            <a:extLst>
              <a:ext uri="{FF2B5EF4-FFF2-40B4-BE49-F238E27FC236}">
                <a16:creationId xmlns:a16="http://schemas.microsoft.com/office/drawing/2014/main" id="{72CA3CFC-ACE5-FBC6-CC1D-045C70DFFA56}"/>
              </a:ext>
            </a:extLst>
          </p:cNvPr>
          <p:cNvPicPr>
            <a:picLocks noChangeAspect="1"/>
          </p:cNvPicPr>
          <p:nvPr/>
        </p:nvPicPr>
        <p:blipFill>
          <a:blip r:embed="rId5"/>
          <a:stretch>
            <a:fillRect/>
          </a:stretch>
        </p:blipFill>
        <p:spPr>
          <a:xfrm>
            <a:off x="0" y="1676400"/>
            <a:ext cx="6242720" cy="3527137"/>
          </a:xfrm>
          <a:prstGeom prst="rect">
            <a:avLst/>
          </a:prstGeom>
          <a:effectLst>
            <a:outerShdw blurRad="50800" dist="50800" dir="5400000" algn="ctr" rotWithShape="0">
              <a:srgbClr val="000000">
                <a:alpha val="4000"/>
              </a:srgbClr>
            </a:outerShdw>
          </a:effectLst>
        </p:spPr>
      </p:pic>
      <p:sp>
        <p:nvSpPr>
          <p:cNvPr id="5" name="TextBox 4">
            <a:extLst>
              <a:ext uri="{FF2B5EF4-FFF2-40B4-BE49-F238E27FC236}">
                <a16:creationId xmlns:a16="http://schemas.microsoft.com/office/drawing/2014/main" id="{DF92C41B-D0E2-3721-A3C5-2FBCC79C15B9}"/>
              </a:ext>
            </a:extLst>
          </p:cNvPr>
          <p:cNvSpPr txBox="1"/>
          <p:nvPr/>
        </p:nvSpPr>
        <p:spPr>
          <a:xfrm>
            <a:off x="35496" y="6444044"/>
            <a:ext cx="6264696" cy="369332"/>
          </a:xfrm>
          <a:prstGeom prst="rect">
            <a:avLst/>
          </a:prstGeom>
          <a:noFill/>
        </p:spPr>
        <p:txBody>
          <a:bodyPr wrap="square">
            <a:spAutoFit/>
          </a:bodyPr>
          <a:lstStyle/>
          <a:p>
            <a:r>
              <a:rPr lang="en-IT" sz="1800" i="1"/>
              <a:t>7th African School of Physics - Port Elizabeth (ZA) - Dec. 2022</a:t>
            </a:r>
          </a:p>
        </p:txBody>
      </p:sp>
    </p:spTree>
    <p:extLst>
      <p:ext uri="{BB962C8B-B14F-4D97-AF65-F5344CB8AC3E}">
        <p14:creationId xmlns:p14="http://schemas.microsoft.com/office/powerpoint/2010/main" val="122479989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Text, letter&#10;&#10;Description automatically generated">
            <a:extLst>
              <a:ext uri="{FF2B5EF4-FFF2-40B4-BE49-F238E27FC236}">
                <a16:creationId xmlns:a16="http://schemas.microsoft.com/office/drawing/2014/main" id="{D5BA359C-3CAD-A298-C5B2-63EEC7B753F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20255" y="762000"/>
            <a:ext cx="4423745" cy="6049980"/>
          </a:xfrm>
          <a:prstGeom prst="rect">
            <a:avLst/>
          </a:prstGeom>
        </p:spPr>
      </p:pic>
      <p:pic>
        <p:nvPicPr>
          <p:cNvPr id="11" name="Picture 10" descr="Graphical user interface&#10;&#10;Description automatically generated with medium confidence">
            <a:extLst>
              <a:ext uri="{FF2B5EF4-FFF2-40B4-BE49-F238E27FC236}">
                <a16:creationId xmlns:a16="http://schemas.microsoft.com/office/drawing/2014/main" id="{7CF128F3-3EE5-5436-98F3-EEED12B09BB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8600" y="879764"/>
            <a:ext cx="4517103" cy="5638800"/>
          </a:xfrm>
          <a:prstGeom prst="rect">
            <a:avLst/>
          </a:prstGeom>
        </p:spPr>
      </p:pic>
      <p:sp>
        <p:nvSpPr>
          <p:cNvPr id="21" name="Rectangle 13">
            <a:extLst>
              <a:ext uri="{FF2B5EF4-FFF2-40B4-BE49-F238E27FC236}">
                <a16:creationId xmlns:a16="http://schemas.microsoft.com/office/drawing/2014/main" id="{BA48CABE-F1AD-8465-3529-AF3F5A8C0621}"/>
              </a:ext>
            </a:extLst>
          </p:cNvPr>
          <p:cNvSpPr>
            <a:spLocks noChangeArrowheads="1"/>
          </p:cNvSpPr>
          <p:nvPr/>
        </p:nvSpPr>
        <p:spPr bwMode="auto">
          <a:xfrm>
            <a:off x="838200" y="152401"/>
            <a:ext cx="8229600" cy="56630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lnSpc>
                <a:spcPct val="120000"/>
              </a:lnSpc>
              <a:spcBef>
                <a:spcPct val="20000"/>
              </a:spcBef>
            </a:pPr>
            <a:r>
              <a:rPr lang="en-US" sz="2000" b="1">
                <a:solidFill>
                  <a:srgbClr val="0000FF"/>
                </a:solidFill>
              </a:rPr>
              <a:t>BriXSinO T.D.R. released April 2022. Available at www.marix.eu</a:t>
            </a:r>
            <a:endParaRPr lang="en-US" sz="2000" b="1">
              <a:solidFill>
                <a:srgbClr val="FF6600"/>
              </a:solidFill>
            </a:endParaRPr>
          </a:p>
        </p:txBody>
      </p:sp>
      <p:sp>
        <p:nvSpPr>
          <p:cNvPr id="24" name="Oval 23">
            <a:extLst>
              <a:ext uri="{FF2B5EF4-FFF2-40B4-BE49-F238E27FC236}">
                <a16:creationId xmlns:a16="http://schemas.microsoft.com/office/drawing/2014/main" id="{044D7559-7096-E2A8-0FCC-070B2F0A4F62}"/>
              </a:ext>
            </a:extLst>
          </p:cNvPr>
          <p:cNvSpPr/>
          <p:nvPr/>
        </p:nvSpPr>
        <p:spPr>
          <a:xfrm>
            <a:off x="6553200" y="1828800"/>
            <a:ext cx="1143000" cy="228600"/>
          </a:xfrm>
          <a:prstGeom prst="ellipse">
            <a:avLst/>
          </a:prstGeom>
          <a:solidFill>
            <a:srgbClr val="FFFF00">
              <a:alpha val="4894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T"/>
          </a:p>
        </p:txBody>
      </p:sp>
      <p:sp>
        <p:nvSpPr>
          <p:cNvPr id="25" name="Oval 24">
            <a:extLst>
              <a:ext uri="{FF2B5EF4-FFF2-40B4-BE49-F238E27FC236}">
                <a16:creationId xmlns:a16="http://schemas.microsoft.com/office/drawing/2014/main" id="{989BEBFF-D9DD-0312-09C8-50661CF0CDCE}"/>
              </a:ext>
            </a:extLst>
          </p:cNvPr>
          <p:cNvSpPr/>
          <p:nvPr/>
        </p:nvSpPr>
        <p:spPr>
          <a:xfrm>
            <a:off x="4745702" y="2590800"/>
            <a:ext cx="1578897" cy="228600"/>
          </a:xfrm>
          <a:prstGeom prst="ellipse">
            <a:avLst/>
          </a:prstGeom>
          <a:solidFill>
            <a:srgbClr val="FFFF00">
              <a:alpha val="4894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T"/>
          </a:p>
        </p:txBody>
      </p:sp>
      <p:sp>
        <p:nvSpPr>
          <p:cNvPr id="26" name="Oval 25">
            <a:extLst>
              <a:ext uri="{FF2B5EF4-FFF2-40B4-BE49-F238E27FC236}">
                <a16:creationId xmlns:a16="http://schemas.microsoft.com/office/drawing/2014/main" id="{DEFC327D-3ED5-4E60-077C-46BC33C7B478}"/>
              </a:ext>
            </a:extLst>
          </p:cNvPr>
          <p:cNvSpPr/>
          <p:nvPr/>
        </p:nvSpPr>
        <p:spPr>
          <a:xfrm>
            <a:off x="4864204" y="4038600"/>
            <a:ext cx="1765196" cy="152400"/>
          </a:xfrm>
          <a:prstGeom prst="ellipse">
            <a:avLst/>
          </a:prstGeom>
          <a:solidFill>
            <a:srgbClr val="FFFF00">
              <a:alpha val="4894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T"/>
          </a:p>
        </p:txBody>
      </p:sp>
      <p:sp>
        <p:nvSpPr>
          <p:cNvPr id="27" name="Oval 26">
            <a:extLst>
              <a:ext uri="{FF2B5EF4-FFF2-40B4-BE49-F238E27FC236}">
                <a16:creationId xmlns:a16="http://schemas.microsoft.com/office/drawing/2014/main" id="{65CE2ADB-5E22-31C2-3193-41C808502AF5}"/>
              </a:ext>
            </a:extLst>
          </p:cNvPr>
          <p:cNvSpPr/>
          <p:nvPr/>
        </p:nvSpPr>
        <p:spPr>
          <a:xfrm>
            <a:off x="6934200" y="4648201"/>
            <a:ext cx="990600" cy="304800"/>
          </a:xfrm>
          <a:prstGeom prst="ellipse">
            <a:avLst/>
          </a:prstGeom>
          <a:solidFill>
            <a:srgbClr val="00B050">
              <a:alpha val="4894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T"/>
          </a:p>
        </p:txBody>
      </p:sp>
      <p:sp>
        <p:nvSpPr>
          <p:cNvPr id="28" name="Oval 27">
            <a:extLst>
              <a:ext uri="{FF2B5EF4-FFF2-40B4-BE49-F238E27FC236}">
                <a16:creationId xmlns:a16="http://schemas.microsoft.com/office/drawing/2014/main" id="{260CF56E-2883-AFF1-5D93-558144987E97}"/>
              </a:ext>
            </a:extLst>
          </p:cNvPr>
          <p:cNvSpPr/>
          <p:nvPr/>
        </p:nvSpPr>
        <p:spPr>
          <a:xfrm>
            <a:off x="4834620" y="5343525"/>
            <a:ext cx="1032780" cy="152400"/>
          </a:xfrm>
          <a:prstGeom prst="ellipse">
            <a:avLst/>
          </a:prstGeom>
          <a:solidFill>
            <a:srgbClr val="FFFF00">
              <a:alpha val="4894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T"/>
          </a:p>
        </p:txBody>
      </p:sp>
      <p:sp>
        <p:nvSpPr>
          <p:cNvPr id="29" name="Oval 28">
            <a:extLst>
              <a:ext uri="{FF2B5EF4-FFF2-40B4-BE49-F238E27FC236}">
                <a16:creationId xmlns:a16="http://schemas.microsoft.com/office/drawing/2014/main" id="{FECEB6BE-40DD-BE68-B62C-DC2348859B55}"/>
              </a:ext>
            </a:extLst>
          </p:cNvPr>
          <p:cNvSpPr/>
          <p:nvPr/>
        </p:nvSpPr>
        <p:spPr>
          <a:xfrm>
            <a:off x="4834620" y="6000750"/>
            <a:ext cx="727980" cy="152400"/>
          </a:xfrm>
          <a:prstGeom prst="ellipse">
            <a:avLst/>
          </a:prstGeom>
          <a:solidFill>
            <a:srgbClr val="FFFF00">
              <a:alpha val="4894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T"/>
          </a:p>
        </p:txBody>
      </p:sp>
      <p:sp>
        <p:nvSpPr>
          <p:cNvPr id="30" name="Oval 29">
            <a:extLst>
              <a:ext uri="{FF2B5EF4-FFF2-40B4-BE49-F238E27FC236}">
                <a16:creationId xmlns:a16="http://schemas.microsoft.com/office/drawing/2014/main" id="{8A40506E-F194-A448-BBE8-520F42E03ECC}"/>
              </a:ext>
            </a:extLst>
          </p:cNvPr>
          <p:cNvSpPr/>
          <p:nvPr/>
        </p:nvSpPr>
        <p:spPr>
          <a:xfrm>
            <a:off x="4834620" y="6545328"/>
            <a:ext cx="1794780" cy="103122"/>
          </a:xfrm>
          <a:prstGeom prst="ellipse">
            <a:avLst/>
          </a:prstGeom>
          <a:solidFill>
            <a:srgbClr val="FFFF00">
              <a:alpha val="4894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T"/>
          </a:p>
        </p:txBody>
      </p:sp>
    </p:spTree>
    <p:extLst>
      <p:ext uri="{BB962C8B-B14F-4D97-AF65-F5344CB8AC3E}">
        <p14:creationId xmlns:p14="http://schemas.microsoft.com/office/powerpoint/2010/main" val="413055639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2" descr="infn-new.gif">
            <a:extLst>
              <a:ext uri="{FF2B5EF4-FFF2-40B4-BE49-F238E27FC236}">
                <a16:creationId xmlns:a16="http://schemas.microsoft.com/office/drawing/2014/main" id="{D81A2E05-0488-7A94-440B-E73AF5F4F4F8}"/>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838200" cy="8207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7" name="Rectangle 13">
            <a:extLst>
              <a:ext uri="{FF2B5EF4-FFF2-40B4-BE49-F238E27FC236}">
                <a16:creationId xmlns:a16="http://schemas.microsoft.com/office/drawing/2014/main" id="{0BE88F6A-E52B-194F-D359-82812ED36DFA}"/>
              </a:ext>
            </a:extLst>
          </p:cNvPr>
          <p:cNvSpPr>
            <a:spLocks noChangeArrowheads="1"/>
          </p:cNvSpPr>
          <p:nvPr/>
        </p:nvSpPr>
        <p:spPr bwMode="auto">
          <a:xfrm>
            <a:off x="38100" y="4501579"/>
            <a:ext cx="8953500" cy="20516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a:lnSpc>
                <a:spcPct val="120000"/>
              </a:lnSpc>
              <a:spcBef>
                <a:spcPct val="20000"/>
              </a:spcBef>
              <a:buFont typeface="Arial" charset="0"/>
              <a:buChar char="•"/>
            </a:pPr>
            <a:r>
              <a:rPr lang="en-US" sz="2000" b="1">
                <a:solidFill>
                  <a:srgbClr val="0000FF"/>
                </a:solidFill>
                <a:cs typeface="Symbol" charset="0"/>
              </a:rPr>
              <a:t>BriXSinO is MariX small scale demonstrator, to  investigate 2 unique advanced acceleration techniques: i) Energy Recovery and ii) Two-way Acceleration</a:t>
            </a:r>
            <a:endParaRPr lang="en-US" sz="2000" b="1" i="1">
              <a:solidFill>
                <a:srgbClr val="92D050"/>
              </a:solidFill>
              <a:cs typeface="Symbol" charset="0"/>
            </a:endParaRPr>
          </a:p>
          <a:p>
            <a:pPr marL="342900" indent="-342900">
              <a:lnSpc>
                <a:spcPct val="120000"/>
              </a:lnSpc>
              <a:spcBef>
                <a:spcPct val="20000"/>
              </a:spcBef>
              <a:buFont typeface="Arial" charset="0"/>
              <a:buChar char="•"/>
            </a:pPr>
            <a:r>
              <a:rPr lang="en-US" sz="2000" b="1">
                <a:solidFill>
                  <a:srgbClr val="00B050"/>
                </a:solidFill>
                <a:cs typeface="Symbol" charset="0"/>
              </a:rPr>
              <a:t>BriXSinO is based on enabling technologies (CW SuperConducting RF, high brightness injectors, ultra-low phase noise laser systems) that allow the operation of unique sources of radiations in the X-ray and THz range</a:t>
            </a:r>
          </a:p>
        </p:txBody>
      </p:sp>
      <p:sp>
        <p:nvSpPr>
          <p:cNvPr id="9" name="CustomShape 2">
            <a:extLst>
              <a:ext uri="{FF2B5EF4-FFF2-40B4-BE49-F238E27FC236}">
                <a16:creationId xmlns:a16="http://schemas.microsoft.com/office/drawing/2014/main" id="{8F646D84-32B1-80B6-1784-7F12444AA6A1}"/>
              </a:ext>
            </a:extLst>
          </p:cNvPr>
          <p:cNvSpPr/>
          <p:nvPr/>
        </p:nvSpPr>
        <p:spPr>
          <a:xfrm>
            <a:off x="1727580" y="2018100"/>
            <a:ext cx="137970" cy="276480"/>
          </a:xfrm>
          <a:prstGeom prst="rect">
            <a:avLst/>
          </a:prstGeom>
          <a:noFill/>
          <a:ln>
            <a:noFill/>
          </a:ln>
        </p:spPr>
        <p:style>
          <a:lnRef idx="0">
            <a:scrgbClr r="0" g="0" b="0"/>
          </a:lnRef>
          <a:fillRef idx="0">
            <a:scrgbClr r="0" g="0" b="0"/>
          </a:fillRef>
          <a:effectRef idx="0">
            <a:scrgbClr r="0" g="0" b="0"/>
          </a:effectRef>
          <a:fontRef idx="minor"/>
        </p:style>
      </p:sp>
      <p:sp>
        <p:nvSpPr>
          <p:cNvPr id="11" name="Titolo 1">
            <a:extLst>
              <a:ext uri="{FF2B5EF4-FFF2-40B4-BE49-F238E27FC236}">
                <a16:creationId xmlns:a16="http://schemas.microsoft.com/office/drawing/2014/main" id="{F6A6F28F-D5E0-E412-3804-6D3D8C2AF863}"/>
              </a:ext>
            </a:extLst>
          </p:cNvPr>
          <p:cNvSpPr txBox="1">
            <a:spLocks/>
          </p:cNvSpPr>
          <p:nvPr/>
        </p:nvSpPr>
        <p:spPr>
          <a:xfrm>
            <a:off x="1447800" y="55702"/>
            <a:ext cx="6916765" cy="553898"/>
          </a:xfrm>
          <a:prstGeom prst="rect">
            <a:avLst/>
          </a:prstGeom>
        </p:spPr>
        <p:txBody>
          <a:bodyPr vert="horz" lIns="51435" tIns="25718" rIns="51435" bIns="25718"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it-IT" sz="2000" b="1" dirty="0">
                <a:solidFill>
                  <a:srgbClr val="0070C0"/>
                </a:solidFill>
                <a:latin typeface="Times New Roman" panose="02020603050405020304" pitchFamily="18" charset="0"/>
                <a:cs typeface="Times New Roman" panose="02020603050405020304" pitchFamily="18" charset="0"/>
              </a:rPr>
              <a:t>   MariX with </a:t>
            </a:r>
            <a:r>
              <a:rPr lang="it-IT" sz="2000" b="1" dirty="0" err="1">
                <a:solidFill>
                  <a:srgbClr val="0070C0"/>
                </a:solidFill>
                <a:latin typeface="Times New Roman" panose="02020603050405020304" pitchFamily="18" charset="0"/>
                <a:cs typeface="Times New Roman" panose="02020603050405020304" pitchFamily="18" charset="0"/>
              </a:rPr>
              <a:t>bubble</a:t>
            </a:r>
            <a:r>
              <a:rPr lang="it-IT" sz="2000" b="1" dirty="0">
                <a:solidFill>
                  <a:srgbClr val="0070C0"/>
                </a:solidFill>
                <a:latin typeface="Times New Roman" panose="02020603050405020304" pitchFamily="18" charset="0"/>
                <a:cs typeface="Times New Roman" panose="02020603050405020304" pitchFamily="18" charset="0"/>
              </a:rPr>
              <a:t> </a:t>
            </a:r>
            <a:r>
              <a:rPr lang="it-IT" sz="2000" b="1" dirty="0" err="1">
                <a:solidFill>
                  <a:srgbClr val="0070C0"/>
                </a:solidFill>
                <a:latin typeface="Times New Roman" panose="02020603050405020304" pitchFamily="18" charset="0"/>
                <a:cs typeface="Times New Roman" panose="02020603050405020304" pitchFamily="18" charset="0"/>
              </a:rPr>
              <a:t>arc</a:t>
            </a:r>
            <a:r>
              <a:rPr lang="it-IT" sz="2000" b="1" dirty="0">
                <a:solidFill>
                  <a:srgbClr val="0070C0"/>
                </a:solidFill>
                <a:latin typeface="Times New Roman" panose="02020603050405020304" pitchFamily="18" charset="0"/>
                <a:cs typeface="Times New Roman" panose="02020603050405020304" pitchFamily="18" charset="0"/>
              </a:rPr>
              <a:t> </a:t>
            </a:r>
            <a:r>
              <a:rPr lang="it-IT" sz="2000" b="1" dirty="0" err="1">
                <a:solidFill>
                  <a:srgbClr val="0070C0"/>
                </a:solidFill>
                <a:latin typeface="Times New Roman" panose="02020603050405020304" pitchFamily="18" charset="0"/>
                <a:cs typeface="Times New Roman" panose="02020603050405020304" pitchFamily="18" charset="0"/>
              </a:rPr>
              <a:t>compressor (EXPO-MIND CW-FEL)</a:t>
            </a:r>
            <a:endParaRPr lang="it-IT" sz="2000" dirty="0"/>
          </a:p>
        </p:txBody>
      </p:sp>
      <p:grpSp>
        <p:nvGrpSpPr>
          <p:cNvPr id="12" name="Group 11">
            <a:extLst>
              <a:ext uri="{FF2B5EF4-FFF2-40B4-BE49-F238E27FC236}">
                <a16:creationId xmlns:a16="http://schemas.microsoft.com/office/drawing/2014/main" id="{B9AEBF26-B1F9-1C34-596C-60BB4458A0C7}"/>
              </a:ext>
            </a:extLst>
          </p:cNvPr>
          <p:cNvGrpSpPr/>
          <p:nvPr/>
        </p:nvGrpSpPr>
        <p:grpSpPr>
          <a:xfrm>
            <a:off x="2358815" y="514877"/>
            <a:ext cx="4956385" cy="2609323"/>
            <a:chOff x="887663" y="2435928"/>
            <a:chExt cx="6608513" cy="3479097"/>
          </a:xfrm>
        </p:grpSpPr>
        <p:pic>
          <p:nvPicPr>
            <p:cNvPr id="13" name="Immagine 3">
              <a:extLst>
                <a:ext uri="{FF2B5EF4-FFF2-40B4-BE49-F238E27FC236}">
                  <a16:creationId xmlns:a16="http://schemas.microsoft.com/office/drawing/2014/main" id="{D3ABA8AB-1228-4C99-92B9-DB2F047E8BF6}"/>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046083" y="3066547"/>
              <a:ext cx="6450093" cy="2848478"/>
            </a:xfrm>
            <a:prstGeom prst="rect">
              <a:avLst/>
            </a:prstGeom>
          </p:spPr>
        </p:pic>
        <p:sp>
          <p:nvSpPr>
            <p:cNvPr id="14" name="CasellaDiTesto 7">
              <a:extLst>
                <a:ext uri="{FF2B5EF4-FFF2-40B4-BE49-F238E27FC236}">
                  <a16:creationId xmlns:a16="http://schemas.microsoft.com/office/drawing/2014/main" id="{98027EB7-965B-3019-B19B-8F972DECECEE}"/>
                </a:ext>
              </a:extLst>
            </p:cNvPr>
            <p:cNvSpPr txBox="1"/>
            <p:nvPr/>
          </p:nvSpPr>
          <p:spPr>
            <a:xfrm>
              <a:off x="5329933" y="2482093"/>
              <a:ext cx="1464504" cy="400109"/>
            </a:xfrm>
            <a:prstGeom prst="rect">
              <a:avLst/>
            </a:prstGeom>
            <a:noFill/>
          </p:spPr>
          <p:txBody>
            <a:bodyPr wrap="none" rtlCol="0">
              <a:spAutoFit/>
            </a:bodyPr>
            <a:lstStyle/>
            <a:p>
              <a:r>
                <a:rPr lang="it-IT" sz="1350" b="1" dirty="0">
                  <a:solidFill>
                    <a:srgbClr val="0070C0"/>
                  </a:solidFill>
                  <a:latin typeface="Times New Roman" panose="02020603050405020304" pitchFamily="18" charset="0"/>
                  <a:cs typeface="Times New Roman" panose="02020603050405020304" pitchFamily="18" charset="0"/>
                </a:rPr>
                <a:t>1.5-1.8  </a:t>
              </a:r>
              <a:r>
                <a:rPr lang="it-IT" sz="1350" b="1" dirty="0" err="1">
                  <a:solidFill>
                    <a:srgbClr val="0070C0"/>
                  </a:solidFill>
                  <a:latin typeface="Times New Roman" panose="02020603050405020304" pitchFamily="18" charset="0"/>
                  <a:cs typeface="Times New Roman" panose="02020603050405020304" pitchFamily="18" charset="0"/>
                </a:rPr>
                <a:t>GeV</a:t>
              </a:r>
              <a:endParaRPr lang="it-IT" sz="1350" b="1" dirty="0">
                <a:solidFill>
                  <a:srgbClr val="0070C0"/>
                </a:solidFill>
                <a:latin typeface="Times New Roman" panose="02020603050405020304" pitchFamily="18" charset="0"/>
                <a:cs typeface="Times New Roman" panose="02020603050405020304" pitchFamily="18" charset="0"/>
              </a:endParaRPr>
            </a:p>
          </p:txBody>
        </p:sp>
        <p:sp>
          <p:nvSpPr>
            <p:cNvPr id="15" name="CasellaDiTesto 8">
              <a:extLst>
                <a:ext uri="{FF2B5EF4-FFF2-40B4-BE49-F238E27FC236}">
                  <a16:creationId xmlns:a16="http://schemas.microsoft.com/office/drawing/2014/main" id="{3057354B-A0F8-5B5D-979D-9F0A9BF36EED}"/>
                </a:ext>
              </a:extLst>
            </p:cNvPr>
            <p:cNvSpPr txBox="1"/>
            <p:nvPr/>
          </p:nvSpPr>
          <p:spPr>
            <a:xfrm>
              <a:off x="3554638" y="2490281"/>
              <a:ext cx="1349087" cy="400109"/>
            </a:xfrm>
            <a:prstGeom prst="rect">
              <a:avLst/>
            </a:prstGeom>
            <a:noFill/>
          </p:spPr>
          <p:txBody>
            <a:bodyPr wrap="none" rtlCol="0">
              <a:spAutoFit/>
            </a:bodyPr>
            <a:lstStyle/>
            <a:p>
              <a:r>
                <a:rPr lang="it-IT" sz="1350" b="1" dirty="0">
                  <a:solidFill>
                    <a:srgbClr val="0070C0"/>
                  </a:solidFill>
                  <a:latin typeface="Times New Roman" panose="02020603050405020304" pitchFamily="18" charset="0"/>
                  <a:cs typeface="Times New Roman" panose="02020603050405020304" pitchFamily="18" charset="0"/>
                </a:rPr>
                <a:t>3.-3.6  </a:t>
              </a:r>
              <a:r>
                <a:rPr lang="it-IT" sz="1350" b="1" dirty="0" err="1">
                  <a:solidFill>
                    <a:srgbClr val="0070C0"/>
                  </a:solidFill>
                  <a:latin typeface="Times New Roman" panose="02020603050405020304" pitchFamily="18" charset="0"/>
                  <a:cs typeface="Times New Roman" panose="02020603050405020304" pitchFamily="18" charset="0"/>
                </a:rPr>
                <a:t>GeV</a:t>
              </a:r>
              <a:endParaRPr lang="it-IT" sz="1350" b="1" dirty="0">
                <a:solidFill>
                  <a:srgbClr val="0070C0"/>
                </a:solidFill>
                <a:latin typeface="Times New Roman" panose="02020603050405020304" pitchFamily="18" charset="0"/>
                <a:cs typeface="Times New Roman" panose="02020603050405020304" pitchFamily="18" charset="0"/>
              </a:endParaRPr>
            </a:p>
          </p:txBody>
        </p:sp>
        <p:sp>
          <p:nvSpPr>
            <p:cNvPr id="16" name="CasellaDiTesto 9">
              <a:extLst>
                <a:ext uri="{FF2B5EF4-FFF2-40B4-BE49-F238E27FC236}">
                  <a16:creationId xmlns:a16="http://schemas.microsoft.com/office/drawing/2014/main" id="{391260C0-AD03-5FBB-EA79-9FF1BF58B866}"/>
                </a:ext>
              </a:extLst>
            </p:cNvPr>
            <p:cNvSpPr txBox="1"/>
            <p:nvPr/>
          </p:nvSpPr>
          <p:spPr>
            <a:xfrm>
              <a:off x="1778454" y="2435928"/>
              <a:ext cx="1464504" cy="400109"/>
            </a:xfrm>
            <a:prstGeom prst="rect">
              <a:avLst/>
            </a:prstGeom>
            <a:noFill/>
          </p:spPr>
          <p:txBody>
            <a:bodyPr wrap="none" rtlCol="0">
              <a:spAutoFit/>
            </a:bodyPr>
            <a:lstStyle/>
            <a:p>
              <a:r>
                <a:rPr lang="it-IT" sz="1350" b="1" dirty="0">
                  <a:solidFill>
                    <a:srgbClr val="FF0000"/>
                  </a:solidFill>
                  <a:latin typeface="Times New Roman" panose="02020603050405020304" pitchFamily="18" charset="0"/>
                  <a:cs typeface="Times New Roman" panose="02020603050405020304" pitchFamily="18" charset="0"/>
                </a:rPr>
                <a:t>3.2-3.8  </a:t>
              </a:r>
              <a:r>
                <a:rPr lang="it-IT" sz="1350" b="1" dirty="0" err="1">
                  <a:solidFill>
                    <a:srgbClr val="FF0000"/>
                  </a:solidFill>
                  <a:latin typeface="Times New Roman" panose="02020603050405020304" pitchFamily="18" charset="0"/>
                  <a:cs typeface="Times New Roman" panose="02020603050405020304" pitchFamily="18" charset="0"/>
                </a:rPr>
                <a:t>GeV</a:t>
              </a:r>
              <a:endParaRPr lang="it-IT" sz="1350" b="1" dirty="0">
                <a:solidFill>
                  <a:srgbClr val="FF0000"/>
                </a:solidFill>
                <a:latin typeface="Times New Roman" panose="02020603050405020304" pitchFamily="18" charset="0"/>
                <a:cs typeface="Times New Roman" panose="02020603050405020304" pitchFamily="18" charset="0"/>
              </a:endParaRPr>
            </a:p>
          </p:txBody>
        </p:sp>
        <p:sp>
          <p:nvSpPr>
            <p:cNvPr id="17" name="Triangolo isoscele 2">
              <a:extLst>
                <a:ext uri="{FF2B5EF4-FFF2-40B4-BE49-F238E27FC236}">
                  <a16:creationId xmlns:a16="http://schemas.microsoft.com/office/drawing/2014/main" id="{8436402A-8A1B-B3A3-AABF-AAD07A781E76}"/>
                </a:ext>
              </a:extLst>
            </p:cNvPr>
            <p:cNvSpPr/>
            <p:nvPr/>
          </p:nvSpPr>
          <p:spPr>
            <a:xfrm rot="5400000">
              <a:off x="1662407" y="2624116"/>
              <a:ext cx="401909" cy="1951393"/>
            </a:xfrm>
            <a:prstGeom prst="triangle">
              <a:avLst/>
            </a:prstGeom>
            <a:solidFill>
              <a:srgbClr val="FFC000"/>
            </a:solidFill>
            <a:ln>
              <a:solidFill>
                <a:schemeClr val="bg1"/>
              </a:solid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350"/>
            </a:p>
          </p:txBody>
        </p:sp>
        <p:sp>
          <p:nvSpPr>
            <p:cNvPr id="18" name="Triangolo isoscele 13">
              <a:extLst>
                <a:ext uri="{FF2B5EF4-FFF2-40B4-BE49-F238E27FC236}">
                  <a16:creationId xmlns:a16="http://schemas.microsoft.com/office/drawing/2014/main" id="{E5E5E391-6684-6D06-C978-9E9555B8961F}"/>
                </a:ext>
              </a:extLst>
            </p:cNvPr>
            <p:cNvSpPr/>
            <p:nvPr/>
          </p:nvSpPr>
          <p:spPr>
            <a:xfrm rot="5400000">
              <a:off x="1662405" y="2606424"/>
              <a:ext cx="401909" cy="1951393"/>
            </a:xfrm>
            <a:prstGeom prst="triangle">
              <a:avLst/>
            </a:prstGeom>
            <a:solidFill>
              <a:srgbClr val="FFC000"/>
            </a:solidFill>
            <a:ln>
              <a:solidFill>
                <a:schemeClr val="bg1"/>
              </a:solid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350"/>
            </a:p>
          </p:txBody>
        </p:sp>
        <p:sp>
          <p:nvSpPr>
            <p:cNvPr id="19" name="Triangolo isoscele 14">
              <a:extLst>
                <a:ext uri="{FF2B5EF4-FFF2-40B4-BE49-F238E27FC236}">
                  <a16:creationId xmlns:a16="http://schemas.microsoft.com/office/drawing/2014/main" id="{7C164981-57FB-8544-A84B-17A2A419EE30}"/>
                </a:ext>
              </a:extLst>
            </p:cNvPr>
            <p:cNvSpPr/>
            <p:nvPr/>
          </p:nvSpPr>
          <p:spPr>
            <a:xfrm rot="5400000">
              <a:off x="1662405" y="2630643"/>
              <a:ext cx="401909" cy="1951393"/>
            </a:xfrm>
            <a:prstGeom prst="triangle">
              <a:avLst/>
            </a:prstGeom>
            <a:solidFill>
              <a:srgbClr val="FFC000"/>
            </a:solidFill>
            <a:ln>
              <a:solidFill>
                <a:schemeClr val="bg1"/>
              </a:solid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350"/>
            </a:p>
          </p:txBody>
        </p:sp>
        <p:sp>
          <p:nvSpPr>
            <p:cNvPr id="20" name="Rettangolo 10">
              <a:extLst>
                <a:ext uri="{FF2B5EF4-FFF2-40B4-BE49-F238E27FC236}">
                  <a16:creationId xmlns:a16="http://schemas.microsoft.com/office/drawing/2014/main" id="{3A75673D-D3B1-BA2F-E4CB-14B19B34C16B}"/>
                </a:ext>
              </a:extLst>
            </p:cNvPr>
            <p:cNvSpPr/>
            <p:nvPr/>
          </p:nvSpPr>
          <p:spPr>
            <a:xfrm>
              <a:off x="3904835" y="3590472"/>
              <a:ext cx="2168242" cy="3601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350"/>
            </a:p>
          </p:txBody>
        </p:sp>
        <p:pic>
          <p:nvPicPr>
            <p:cNvPr id="21" name="Immagine 16">
              <a:extLst>
                <a:ext uri="{FF2B5EF4-FFF2-40B4-BE49-F238E27FC236}">
                  <a16:creationId xmlns:a16="http://schemas.microsoft.com/office/drawing/2014/main" id="{46DE7FE2-3C1F-F799-C3FA-78E543BF869D}"/>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3904835" y="3588204"/>
              <a:ext cx="2168242" cy="244523"/>
            </a:xfrm>
            <a:prstGeom prst="rect">
              <a:avLst/>
            </a:prstGeom>
          </p:spPr>
        </p:pic>
        <p:sp>
          <p:nvSpPr>
            <p:cNvPr id="22" name="Ovale 11">
              <a:extLst>
                <a:ext uri="{FF2B5EF4-FFF2-40B4-BE49-F238E27FC236}">
                  <a16:creationId xmlns:a16="http://schemas.microsoft.com/office/drawing/2014/main" id="{AFA19FCB-49B5-1422-5310-565F9A2175D2}"/>
                </a:ext>
              </a:extLst>
            </p:cNvPr>
            <p:cNvSpPr/>
            <p:nvPr/>
          </p:nvSpPr>
          <p:spPr>
            <a:xfrm rot="4902250">
              <a:off x="2357504" y="3796772"/>
              <a:ext cx="280824" cy="538559"/>
            </a:xfrm>
            <a:prstGeom prst="ellipse">
              <a:avLst/>
            </a:prstGeom>
            <a:solidFill>
              <a:srgbClr val="FF0000"/>
            </a:solidFill>
            <a:ln>
              <a:solidFill>
                <a:srgbClr val="00B050"/>
              </a:solid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350"/>
            </a:p>
          </p:txBody>
        </p:sp>
        <p:sp>
          <p:nvSpPr>
            <p:cNvPr id="23" name="Ovale 1">
              <a:extLst>
                <a:ext uri="{FF2B5EF4-FFF2-40B4-BE49-F238E27FC236}">
                  <a16:creationId xmlns:a16="http://schemas.microsoft.com/office/drawing/2014/main" id="{00212A42-93AA-7B16-CDCD-F7BEA16B00EB}"/>
                </a:ext>
              </a:extLst>
            </p:cNvPr>
            <p:cNvSpPr/>
            <p:nvPr/>
          </p:nvSpPr>
          <p:spPr>
            <a:xfrm rot="4272475">
              <a:off x="2361267" y="3684938"/>
              <a:ext cx="284485" cy="497111"/>
            </a:xfrm>
            <a:prstGeom prst="ellipse">
              <a:avLst/>
            </a:prstGeom>
            <a:solidFill>
              <a:srgbClr val="FF0000"/>
            </a:solidFill>
            <a:ln>
              <a:solidFill>
                <a:srgbClr val="00B050"/>
              </a:solid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350"/>
            </a:p>
          </p:txBody>
        </p:sp>
        <p:sp>
          <p:nvSpPr>
            <p:cNvPr id="24" name="Ovale 12">
              <a:extLst>
                <a:ext uri="{FF2B5EF4-FFF2-40B4-BE49-F238E27FC236}">
                  <a16:creationId xmlns:a16="http://schemas.microsoft.com/office/drawing/2014/main" id="{57DA40F8-D5F5-852B-0246-EFA725920FBC}"/>
                </a:ext>
              </a:extLst>
            </p:cNvPr>
            <p:cNvSpPr/>
            <p:nvPr/>
          </p:nvSpPr>
          <p:spPr>
            <a:xfrm rot="4902250">
              <a:off x="2444314" y="3842893"/>
              <a:ext cx="280824" cy="538559"/>
            </a:xfrm>
            <a:prstGeom prst="ellipse">
              <a:avLst/>
            </a:prstGeom>
            <a:solidFill>
              <a:srgbClr val="FF0000"/>
            </a:solidFill>
            <a:ln>
              <a:solidFill>
                <a:srgbClr val="00B050"/>
              </a:solid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350"/>
            </a:p>
          </p:txBody>
        </p:sp>
        <p:sp>
          <p:nvSpPr>
            <p:cNvPr id="25" name="Rettangolo 17">
              <a:extLst>
                <a:ext uri="{FF2B5EF4-FFF2-40B4-BE49-F238E27FC236}">
                  <a16:creationId xmlns:a16="http://schemas.microsoft.com/office/drawing/2014/main" id="{95640045-84B0-1F26-D802-7A30706BCA4A}"/>
                </a:ext>
              </a:extLst>
            </p:cNvPr>
            <p:cNvSpPr/>
            <p:nvPr/>
          </p:nvSpPr>
          <p:spPr>
            <a:xfrm>
              <a:off x="1014384" y="3718764"/>
              <a:ext cx="548105" cy="587364"/>
            </a:xfrm>
            <a:prstGeom prst="rect">
              <a:avLst/>
            </a:prstGeom>
            <a:solidFill>
              <a:srgbClr val="00B050"/>
            </a:solidFill>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600" dirty="0" err="1">
                  <a:solidFill>
                    <a:schemeClr val="tx1"/>
                  </a:solidFill>
                  <a:latin typeface="Times New Roman" panose="02020603050405020304" pitchFamily="18" charset="0"/>
                  <a:cs typeface="Times New Roman" panose="02020603050405020304" pitchFamily="18" charset="0"/>
                </a:rPr>
                <a:t>Dump</a:t>
              </a:r>
              <a:r>
                <a:rPr lang="it-IT" sz="600" dirty="0">
                  <a:solidFill>
                    <a:schemeClr val="tx1"/>
                  </a:solidFill>
                  <a:latin typeface="Times New Roman" panose="02020603050405020304" pitchFamily="18" charset="0"/>
                  <a:cs typeface="Times New Roman" panose="02020603050405020304" pitchFamily="18" charset="0"/>
                </a:rPr>
                <a:t>&amp; post FEL </a:t>
              </a:r>
              <a:r>
                <a:rPr lang="it-IT" sz="600" dirty="0" err="1">
                  <a:solidFill>
                    <a:schemeClr val="tx1"/>
                  </a:solidFill>
                  <a:latin typeface="Times New Roman" panose="02020603050405020304" pitchFamily="18" charset="0"/>
                  <a:cs typeface="Times New Roman" panose="02020603050405020304" pitchFamily="18" charset="0"/>
                </a:rPr>
                <a:t>users</a:t>
              </a:r>
              <a:endParaRPr lang="it-IT" sz="600" dirty="0">
                <a:solidFill>
                  <a:schemeClr val="tx1"/>
                </a:solidFill>
                <a:latin typeface="Times New Roman" panose="02020603050405020304" pitchFamily="18" charset="0"/>
                <a:cs typeface="Times New Roman" panose="02020603050405020304" pitchFamily="18" charset="0"/>
              </a:endParaRPr>
            </a:p>
          </p:txBody>
        </p:sp>
        <p:sp>
          <p:nvSpPr>
            <p:cNvPr id="26" name="Rettangolo 4">
              <a:extLst>
                <a:ext uri="{FF2B5EF4-FFF2-40B4-BE49-F238E27FC236}">
                  <a16:creationId xmlns:a16="http://schemas.microsoft.com/office/drawing/2014/main" id="{5AAB7BF7-186C-A38F-0D2B-184DB728E9CE}"/>
                </a:ext>
              </a:extLst>
            </p:cNvPr>
            <p:cNvSpPr/>
            <p:nvPr/>
          </p:nvSpPr>
          <p:spPr>
            <a:xfrm>
              <a:off x="1778453" y="4229185"/>
              <a:ext cx="4459548" cy="16858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350"/>
            </a:p>
          </p:txBody>
        </p:sp>
        <p:sp>
          <p:nvSpPr>
            <p:cNvPr id="27" name="Triangolo isoscele 15">
              <a:extLst>
                <a:ext uri="{FF2B5EF4-FFF2-40B4-BE49-F238E27FC236}">
                  <a16:creationId xmlns:a16="http://schemas.microsoft.com/office/drawing/2014/main" id="{63C3187B-D4B7-C6B9-03FD-A7DA46D43C68}"/>
                </a:ext>
              </a:extLst>
            </p:cNvPr>
            <p:cNvSpPr/>
            <p:nvPr/>
          </p:nvSpPr>
          <p:spPr>
            <a:xfrm rot="18844950">
              <a:off x="2733336" y="3932950"/>
              <a:ext cx="478026" cy="551090"/>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350"/>
            </a:p>
          </p:txBody>
        </p:sp>
        <p:sp>
          <p:nvSpPr>
            <p:cNvPr id="28" name="Triangolo isoscele 18">
              <a:extLst>
                <a:ext uri="{FF2B5EF4-FFF2-40B4-BE49-F238E27FC236}">
                  <a16:creationId xmlns:a16="http://schemas.microsoft.com/office/drawing/2014/main" id="{77BFA79D-FCEA-AAF8-FC84-6A4CBBEC4388}"/>
                </a:ext>
              </a:extLst>
            </p:cNvPr>
            <p:cNvSpPr/>
            <p:nvPr/>
          </p:nvSpPr>
          <p:spPr>
            <a:xfrm rot="18844950">
              <a:off x="5948781" y="4723938"/>
              <a:ext cx="573842" cy="593425"/>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350"/>
            </a:p>
          </p:txBody>
        </p:sp>
        <p:sp>
          <p:nvSpPr>
            <p:cNvPr id="29" name="Triangolo isoscele 20">
              <a:extLst>
                <a:ext uri="{FF2B5EF4-FFF2-40B4-BE49-F238E27FC236}">
                  <a16:creationId xmlns:a16="http://schemas.microsoft.com/office/drawing/2014/main" id="{AA2B28FC-80A4-032B-55D6-A9C3DFF9B00F}"/>
                </a:ext>
              </a:extLst>
            </p:cNvPr>
            <p:cNvSpPr/>
            <p:nvPr/>
          </p:nvSpPr>
          <p:spPr>
            <a:xfrm rot="2415404">
              <a:off x="1741387" y="4133785"/>
              <a:ext cx="478026" cy="320327"/>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sz="1350"/>
            </a:p>
          </p:txBody>
        </p:sp>
      </p:grpSp>
      <p:sp>
        <p:nvSpPr>
          <p:cNvPr id="31" name="Titolo 1">
            <a:extLst>
              <a:ext uri="{FF2B5EF4-FFF2-40B4-BE49-F238E27FC236}">
                <a16:creationId xmlns:a16="http://schemas.microsoft.com/office/drawing/2014/main" id="{961C888C-2600-C362-F488-A510E8A2E53F}"/>
              </a:ext>
            </a:extLst>
          </p:cNvPr>
          <p:cNvSpPr txBox="1">
            <a:spLocks/>
          </p:cNvSpPr>
          <p:nvPr/>
        </p:nvSpPr>
        <p:spPr>
          <a:xfrm>
            <a:off x="6818420" y="3152051"/>
            <a:ext cx="2096980" cy="553898"/>
          </a:xfrm>
          <a:prstGeom prst="rect">
            <a:avLst/>
          </a:prstGeom>
        </p:spPr>
        <p:txBody>
          <a:bodyPr vert="horz" lIns="51435" tIns="25718" rIns="51435" bIns="25718"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it-IT" sz="2000" b="1" dirty="0">
                <a:solidFill>
                  <a:srgbClr val="FF0000"/>
                </a:solidFill>
                <a:latin typeface="Times New Roman" panose="02020603050405020304" pitchFamily="18" charset="0"/>
                <a:cs typeface="Times New Roman" panose="02020603050405020304" pitchFamily="18" charset="0"/>
              </a:rPr>
              <a:t>BriXSinO with recirculation loop</a:t>
            </a:r>
            <a:endParaRPr lang="it-IT" sz="2000" dirty="0">
              <a:solidFill>
                <a:srgbClr val="FF0000"/>
              </a:solidFill>
            </a:endParaRPr>
          </a:p>
        </p:txBody>
      </p:sp>
      <p:pic>
        <p:nvPicPr>
          <p:cNvPr id="38" name="Picture 18" descr="page9image21864368">
            <a:extLst>
              <a:ext uri="{FF2B5EF4-FFF2-40B4-BE49-F238E27FC236}">
                <a16:creationId xmlns:a16="http://schemas.microsoft.com/office/drawing/2014/main" id="{62E56C58-1100-244D-E190-10BD6FBEDC1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9985" y="2411921"/>
            <a:ext cx="6192259" cy="2007679"/>
          </a:xfrm>
          <a:prstGeom prst="rect">
            <a:avLst/>
          </a:prstGeom>
          <a:noFill/>
          <a:effectLst>
            <a:softEdge rad="3175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2929620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2">
            <a:extLst>
              <a:ext uri="{FF2B5EF4-FFF2-40B4-BE49-F238E27FC236}">
                <a16:creationId xmlns:a16="http://schemas.microsoft.com/office/drawing/2014/main" id="{713C794C-3E8A-AA41-A7A6-D8A4492EFFD7}"/>
              </a:ext>
            </a:extLst>
          </p:cNvPr>
          <p:cNvSpPr txBox="1">
            <a:spLocks noChangeArrowheads="1"/>
          </p:cNvSpPr>
          <p:nvPr/>
        </p:nvSpPr>
        <p:spPr>
          <a:xfrm>
            <a:off x="1295400" y="304800"/>
            <a:ext cx="6553200" cy="570131"/>
          </a:xfrm>
          <a:prstGeom prst="rect">
            <a:avLst/>
          </a:prstGeom>
        </p:spPr>
        <p:txBody>
          <a:bodyPr/>
          <a:lstStyle>
            <a:lvl1pPr>
              <a:defRPr>
                <a:latin typeface="+mj-lt"/>
                <a:ea typeface="+mj-ea"/>
                <a:cs typeface="+mj-cs"/>
              </a:defRPr>
            </a:lvl1pPr>
          </a:lstStyle>
          <a:p>
            <a:pPr algn="ctr" defTabSz="914400"/>
            <a:r>
              <a:rPr lang="en-GB" sz="2400" b="1" i="1" kern="0">
                <a:solidFill>
                  <a:srgbClr val="FF0000"/>
                </a:solidFill>
                <a:latin typeface="Times" charset="0"/>
                <a:ea typeface="ＭＳ Ｐゴシック" charset="0"/>
              </a:rPr>
              <a:t>BriXSinO is MariX and BriXS Demonstrator</a:t>
            </a:r>
          </a:p>
        </p:txBody>
      </p:sp>
      <p:grpSp>
        <p:nvGrpSpPr>
          <p:cNvPr id="3" name="Group 2">
            <a:extLst>
              <a:ext uri="{FF2B5EF4-FFF2-40B4-BE49-F238E27FC236}">
                <a16:creationId xmlns:a16="http://schemas.microsoft.com/office/drawing/2014/main" id="{D2336E84-3E45-9B49-93BB-B68E393957BE}"/>
              </a:ext>
            </a:extLst>
          </p:cNvPr>
          <p:cNvGrpSpPr/>
          <p:nvPr/>
        </p:nvGrpSpPr>
        <p:grpSpPr>
          <a:xfrm>
            <a:off x="35496" y="990600"/>
            <a:ext cx="8853516" cy="4821010"/>
            <a:chOff x="-231064" y="2286000"/>
            <a:chExt cx="8853516" cy="4821010"/>
          </a:xfrm>
        </p:grpSpPr>
        <p:pic>
          <p:nvPicPr>
            <p:cNvPr id="4" name="Picture 3">
              <a:extLst>
                <a:ext uri="{FF2B5EF4-FFF2-40B4-BE49-F238E27FC236}">
                  <a16:creationId xmlns:a16="http://schemas.microsoft.com/office/drawing/2014/main" id="{B221A97A-6CE9-9649-A224-66411644DF7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 y="3364482"/>
              <a:ext cx="5674758" cy="2877829"/>
            </a:xfrm>
            <a:prstGeom prst="rect">
              <a:avLst/>
            </a:prstGeom>
          </p:spPr>
        </p:pic>
        <p:sp>
          <p:nvSpPr>
            <p:cNvPr id="5" name="TextBox 4">
              <a:extLst>
                <a:ext uri="{FF2B5EF4-FFF2-40B4-BE49-F238E27FC236}">
                  <a16:creationId xmlns:a16="http://schemas.microsoft.com/office/drawing/2014/main" id="{C6B1CF1D-2CCC-FF41-8ACE-2D2DCBDB9F2E}"/>
                </a:ext>
              </a:extLst>
            </p:cNvPr>
            <p:cNvSpPr txBox="1"/>
            <p:nvPr/>
          </p:nvSpPr>
          <p:spPr>
            <a:xfrm>
              <a:off x="-87048" y="2286000"/>
              <a:ext cx="8709500" cy="1261884"/>
            </a:xfrm>
            <a:prstGeom prst="rect">
              <a:avLst/>
            </a:prstGeom>
            <a:noFill/>
          </p:spPr>
          <p:txBody>
            <a:bodyPr wrap="none" rtlCol="0">
              <a:spAutoFit/>
            </a:bodyPr>
            <a:lstStyle/>
            <a:p>
              <a:pPr algn="ctr"/>
              <a:r>
                <a:rPr lang="it-IT" sz="2800" b="1">
                  <a:solidFill>
                    <a:srgbClr val="C00000"/>
                  </a:solidFill>
                  <a:effectLst>
                    <a:glow rad="63500">
                      <a:schemeClr val="accent1">
                        <a:satMod val="175000"/>
                        <a:alpha val="40000"/>
                      </a:schemeClr>
                    </a:glow>
                  </a:effectLst>
                  <a:latin typeface="Cooper Black" panose="0208090404030B020404" pitchFamily="18" charset="77"/>
                </a:rPr>
                <a:t>The Challenge:</a:t>
              </a:r>
            </a:p>
            <a:p>
              <a:pPr algn="ctr"/>
              <a:r>
                <a:rPr lang="it-IT" b="1">
                  <a:solidFill>
                    <a:srgbClr val="C00000"/>
                  </a:solidFill>
                  <a:effectLst>
                    <a:glow rad="63500">
                      <a:schemeClr val="accent1">
                        <a:satMod val="175000"/>
                        <a:alpha val="40000"/>
                      </a:schemeClr>
                    </a:glow>
                  </a:effectLst>
                  <a:latin typeface="Cooper Black" panose="0208090404030B020404" pitchFamily="18" charset="77"/>
                </a:rPr>
                <a:t>sustainable CW (50 W) coherent X-ray FEL &amp; (W-class)</a:t>
              </a:r>
            </a:p>
            <a:p>
              <a:pPr algn="ctr"/>
              <a:r>
                <a:rPr lang="it-IT" b="1">
                  <a:solidFill>
                    <a:srgbClr val="C00000"/>
                  </a:solidFill>
                  <a:effectLst>
                    <a:glow rad="63500">
                      <a:schemeClr val="accent1">
                        <a:satMod val="175000"/>
                        <a:alpha val="40000"/>
                      </a:schemeClr>
                    </a:glow>
                  </a:effectLst>
                  <a:latin typeface="Cooper Black" panose="0208090404030B020404" pitchFamily="18" charset="77"/>
                </a:rPr>
                <a:t>ICS inside and compatible with a University Campus</a:t>
              </a:r>
            </a:p>
          </p:txBody>
        </p:sp>
        <p:sp>
          <p:nvSpPr>
            <p:cNvPr id="14" name="Rectangle 13">
              <a:extLst>
                <a:ext uri="{FF2B5EF4-FFF2-40B4-BE49-F238E27FC236}">
                  <a16:creationId xmlns:a16="http://schemas.microsoft.com/office/drawing/2014/main" id="{9E20A29D-D414-0446-98B7-46B4AA3D2018}"/>
                </a:ext>
              </a:extLst>
            </p:cNvPr>
            <p:cNvSpPr/>
            <p:nvPr/>
          </p:nvSpPr>
          <p:spPr>
            <a:xfrm>
              <a:off x="-231064" y="6399124"/>
              <a:ext cx="6518772" cy="707886"/>
            </a:xfrm>
            <a:prstGeom prst="rect">
              <a:avLst/>
            </a:prstGeom>
          </p:spPr>
          <p:txBody>
            <a:bodyPr wrap="none">
              <a:spAutoFit/>
            </a:bodyPr>
            <a:lstStyle/>
            <a:p>
              <a:r>
                <a:rPr lang="en-US" sz="2000" b="1">
                  <a:solidFill>
                    <a:srgbClr val="FF0000"/>
                  </a:solidFill>
                  <a:cs typeface="Symbol" charset="0"/>
                </a:rPr>
                <a:t>multi MW electron beams with recovery/recirculation to</a:t>
              </a:r>
            </a:p>
            <a:p>
              <a:r>
                <a:rPr lang="en-US" sz="2000" b="1">
                  <a:solidFill>
                    <a:srgbClr val="FF0000"/>
                  </a:solidFill>
                  <a:cs typeface="Symbol" charset="0"/>
                </a:rPr>
                <a:t>keep </a:t>
              </a:r>
              <a:r>
                <a:rPr lang="en-US" sz="2000" b="1">
                  <a:solidFill>
                    <a:srgbClr val="FF0000"/>
                  </a:solidFill>
                </a:rPr>
                <a:t>power consumption / radio-protection below 100 kW</a:t>
              </a:r>
              <a:endParaRPr lang="it-IT" sz="2000"/>
            </a:p>
          </p:txBody>
        </p:sp>
      </p:grpSp>
      <p:pic>
        <p:nvPicPr>
          <p:cNvPr id="11" name="Picture 10">
            <a:extLst>
              <a:ext uri="{FF2B5EF4-FFF2-40B4-BE49-F238E27FC236}">
                <a16:creationId xmlns:a16="http://schemas.microsoft.com/office/drawing/2014/main" id="{38331D86-B21B-5D4E-9C01-0D2322CB6F6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21896" y="2708920"/>
            <a:ext cx="2514600" cy="3556176"/>
          </a:xfrm>
          <a:prstGeom prst="rect">
            <a:avLst/>
          </a:prstGeom>
        </p:spPr>
      </p:pic>
      <p:sp>
        <p:nvSpPr>
          <p:cNvPr id="13" name="TextBox 12">
            <a:extLst>
              <a:ext uri="{FF2B5EF4-FFF2-40B4-BE49-F238E27FC236}">
                <a16:creationId xmlns:a16="http://schemas.microsoft.com/office/drawing/2014/main" id="{2AC165D3-A2AF-424E-82B1-DFF6E30C2612}"/>
              </a:ext>
            </a:extLst>
          </p:cNvPr>
          <p:cNvSpPr txBox="1"/>
          <p:nvPr/>
        </p:nvSpPr>
        <p:spPr>
          <a:xfrm>
            <a:off x="6553200" y="6309320"/>
            <a:ext cx="2123256" cy="461665"/>
          </a:xfrm>
          <a:prstGeom prst="rect">
            <a:avLst/>
          </a:prstGeom>
          <a:solidFill>
            <a:srgbClr val="92D050"/>
          </a:solidFill>
        </p:spPr>
        <p:txBody>
          <a:bodyPr wrap="square" rtlCol="0">
            <a:spAutoFit/>
          </a:bodyPr>
          <a:lstStyle/>
          <a:p>
            <a:pPr algn="ctr"/>
            <a:r>
              <a:rPr lang="it-IT">
                <a:latin typeface="Casual" pitchFamily="2" charset="77"/>
              </a:rPr>
              <a:t>www.marix.eu</a:t>
            </a:r>
          </a:p>
        </p:txBody>
      </p:sp>
      <p:sp>
        <p:nvSpPr>
          <p:cNvPr id="2" name="TextBox 1">
            <a:extLst>
              <a:ext uri="{FF2B5EF4-FFF2-40B4-BE49-F238E27FC236}">
                <a16:creationId xmlns:a16="http://schemas.microsoft.com/office/drawing/2014/main" id="{9259774E-68C0-BADA-6CAC-573AB2EFA72E}"/>
              </a:ext>
            </a:extLst>
          </p:cNvPr>
          <p:cNvSpPr txBox="1"/>
          <p:nvPr/>
        </p:nvSpPr>
        <p:spPr>
          <a:xfrm>
            <a:off x="35496" y="6444044"/>
            <a:ext cx="6264696" cy="369332"/>
          </a:xfrm>
          <a:prstGeom prst="rect">
            <a:avLst/>
          </a:prstGeom>
          <a:noFill/>
        </p:spPr>
        <p:txBody>
          <a:bodyPr wrap="square">
            <a:spAutoFit/>
          </a:bodyPr>
          <a:lstStyle/>
          <a:p>
            <a:r>
              <a:rPr lang="en-IT" sz="1800" i="1"/>
              <a:t>7th African School of Physics - Port Elizabeth (ZA) - Dec. 2022</a:t>
            </a:r>
          </a:p>
        </p:txBody>
      </p:sp>
    </p:spTree>
    <p:extLst>
      <p:ext uri="{BB962C8B-B14F-4D97-AF65-F5344CB8AC3E}">
        <p14:creationId xmlns:p14="http://schemas.microsoft.com/office/powerpoint/2010/main" val="173892634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iagram&#10;&#10;Description automatically generated">
            <a:extLst>
              <a:ext uri="{FF2B5EF4-FFF2-40B4-BE49-F238E27FC236}">
                <a16:creationId xmlns:a16="http://schemas.microsoft.com/office/drawing/2014/main" id="{5F6E3F3C-B520-4B4E-B469-FD3657B5B41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779435"/>
            <a:ext cx="9144000" cy="4249765"/>
          </a:xfrm>
          <a:prstGeom prst="rect">
            <a:avLst/>
          </a:prstGeom>
        </p:spPr>
      </p:pic>
      <p:sp>
        <p:nvSpPr>
          <p:cNvPr id="5" name="Titolo 1">
            <a:extLst>
              <a:ext uri="{FF2B5EF4-FFF2-40B4-BE49-F238E27FC236}">
                <a16:creationId xmlns:a16="http://schemas.microsoft.com/office/drawing/2014/main" id="{BDFDAAB3-35D4-B94D-B514-5175E3F24521}"/>
              </a:ext>
            </a:extLst>
          </p:cNvPr>
          <p:cNvSpPr txBox="1">
            <a:spLocks/>
          </p:cNvSpPr>
          <p:nvPr/>
        </p:nvSpPr>
        <p:spPr>
          <a:xfrm>
            <a:off x="2057400" y="76200"/>
            <a:ext cx="5943600" cy="685800"/>
          </a:xfrm>
          <a:prstGeom prst="rect">
            <a:avLst/>
          </a:prstGeom>
        </p:spPr>
        <p:txBody>
          <a:bodyPr vert="horz" lIns="68580" tIns="34290" rIns="68580" bIns="3429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it-IT" sz="2900" b="1" dirty="0">
                <a:solidFill>
                  <a:srgbClr val="0070C0"/>
                </a:solidFill>
                <a:latin typeface="Times New Roman" panose="02020603050405020304" pitchFamily="18" charset="0"/>
                <a:cs typeface="Times New Roman" panose="02020603050405020304" pitchFamily="18" charset="0"/>
              </a:rPr>
              <a:t>BriXSinO Conceptual Layout - 1</a:t>
            </a:r>
            <a:endParaRPr lang="it-IT" sz="2900" dirty="0"/>
          </a:p>
        </p:txBody>
      </p:sp>
      <p:sp>
        <p:nvSpPr>
          <p:cNvPr id="3" name="Rectangle 13">
            <a:extLst>
              <a:ext uri="{FF2B5EF4-FFF2-40B4-BE49-F238E27FC236}">
                <a16:creationId xmlns:a16="http://schemas.microsoft.com/office/drawing/2014/main" id="{3DBE8D8E-F122-D2CA-9666-0358076216A9}"/>
              </a:ext>
            </a:extLst>
          </p:cNvPr>
          <p:cNvSpPr>
            <a:spLocks noChangeArrowheads="1"/>
          </p:cNvSpPr>
          <p:nvPr/>
        </p:nvSpPr>
        <p:spPr bwMode="auto">
          <a:xfrm>
            <a:off x="114300" y="5128614"/>
            <a:ext cx="8953500" cy="15769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a:lnSpc>
                <a:spcPct val="120000"/>
              </a:lnSpc>
              <a:spcBef>
                <a:spcPct val="20000"/>
              </a:spcBef>
              <a:buFont typeface="Arial" charset="0"/>
              <a:buChar char="•"/>
            </a:pPr>
            <a:r>
              <a:rPr lang="en-US" sz="2000" b="1">
                <a:solidFill>
                  <a:srgbClr val="0000FF"/>
                </a:solidFill>
                <a:cs typeface="Symbol" charset="0"/>
              </a:rPr>
              <a:t>BriXSinO is a linear electron accelerator (Linac) with beam current and time structure similar to a storage ring: 5 mA, 100 MHz (Cu Linac 0.1 </a:t>
            </a:r>
            <a:r>
              <a:rPr lang="en-US" sz="2000" b="1">
                <a:solidFill>
                  <a:srgbClr val="0000FF"/>
                </a:solidFill>
                <a:latin typeface="Symbol" pitchFamily="2" charset="2"/>
                <a:cs typeface="Symbol" charset="0"/>
              </a:rPr>
              <a:t>m</a:t>
            </a:r>
            <a:r>
              <a:rPr lang="en-US" sz="2000" b="1">
                <a:solidFill>
                  <a:srgbClr val="0000FF"/>
                </a:solidFill>
                <a:cs typeface="Symbol" charset="0"/>
              </a:rPr>
              <a:t>A, 100 Hz)</a:t>
            </a:r>
          </a:p>
          <a:p>
            <a:pPr marL="342900" indent="-342900">
              <a:lnSpc>
                <a:spcPct val="120000"/>
              </a:lnSpc>
              <a:spcBef>
                <a:spcPct val="20000"/>
              </a:spcBef>
              <a:buFont typeface="Arial" charset="0"/>
              <a:buChar char="•"/>
            </a:pPr>
            <a:r>
              <a:rPr lang="en-US" sz="2000" b="1">
                <a:solidFill>
                  <a:srgbClr val="00B050"/>
                </a:solidFill>
                <a:cs typeface="Symbol" charset="0"/>
              </a:rPr>
              <a:t>BriXSinO must be operated in Energy Recovery mode in order to sustain the large beam power (up to 225 kW at 45 MeV, cmp. normal Linac 10-50 W )</a:t>
            </a:r>
          </a:p>
        </p:txBody>
      </p:sp>
    </p:spTree>
    <p:extLst>
      <p:ext uri="{BB962C8B-B14F-4D97-AF65-F5344CB8AC3E}">
        <p14:creationId xmlns:p14="http://schemas.microsoft.com/office/powerpoint/2010/main" val="146989849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iagram&#10;&#10;Description automatically generated">
            <a:extLst>
              <a:ext uri="{FF2B5EF4-FFF2-40B4-BE49-F238E27FC236}">
                <a16:creationId xmlns:a16="http://schemas.microsoft.com/office/drawing/2014/main" id="{5F6E3F3C-B520-4B4E-B469-FD3657B5B41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779435"/>
            <a:ext cx="9144000" cy="4249765"/>
          </a:xfrm>
          <a:prstGeom prst="rect">
            <a:avLst/>
          </a:prstGeom>
        </p:spPr>
      </p:pic>
      <p:sp>
        <p:nvSpPr>
          <p:cNvPr id="5" name="Titolo 1">
            <a:extLst>
              <a:ext uri="{FF2B5EF4-FFF2-40B4-BE49-F238E27FC236}">
                <a16:creationId xmlns:a16="http://schemas.microsoft.com/office/drawing/2014/main" id="{BDFDAAB3-35D4-B94D-B514-5175E3F24521}"/>
              </a:ext>
            </a:extLst>
          </p:cNvPr>
          <p:cNvSpPr txBox="1">
            <a:spLocks/>
          </p:cNvSpPr>
          <p:nvPr/>
        </p:nvSpPr>
        <p:spPr>
          <a:xfrm>
            <a:off x="2057400" y="76200"/>
            <a:ext cx="5943600" cy="685800"/>
          </a:xfrm>
          <a:prstGeom prst="rect">
            <a:avLst/>
          </a:prstGeom>
        </p:spPr>
        <p:txBody>
          <a:bodyPr vert="horz" lIns="68580" tIns="34290" rIns="68580" bIns="3429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it-IT" sz="2900" b="1" dirty="0">
                <a:solidFill>
                  <a:srgbClr val="0070C0"/>
                </a:solidFill>
                <a:latin typeface="Times New Roman" panose="02020603050405020304" pitchFamily="18" charset="0"/>
                <a:cs typeface="Times New Roman" panose="02020603050405020304" pitchFamily="18" charset="0"/>
              </a:rPr>
              <a:t>BriXSinO Conceptual Layout - 2</a:t>
            </a:r>
            <a:endParaRPr lang="it-IT" sz="2900" dirty="0"/>
          </a:p>
        </p:txBody>
      </p:sp>
      <p:sp>
        <p:nvSpPr>
          <p:cNvPr id="3" name="Rectangle 13">
            <a:extLst>
              <a:ext uri="{FF2B5EF4-FFF2-40B4-BE49-F238E27FC236}">
                <a16:creationId xmlns:a16="http://schemas.microsoft.com/office/drawing/2014/main" id="{3DBE8D8E-F122-D2CA-9666-0358076216A9}"/>
              </a:ext>
            </a:extLst>
          </p:cNvPr>
          <p:cNvSpPr>
            <a:spLocks noChangeArrowheads="1"/>
          </p:cNvSpPr>
          <p:nvPr/>
        </p:nvSpPr>
        <p:spPr bwMode="auto">
          <a:xfrm>
            <a:off x="114300" y="5128614"/>
            <a:ext cx="8953500" cy="15769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a:lnSpc>
                <a:spcPct val="120000"/>
              </a:lnSpc>
              <a:spcBef>
                <a:spcPct val="20000"/>
              </a:spcBef>
              <a:buFont typeface="Arial" charset="0"/>
              <a:buChar char="•"/>
            </a:pPr>
            <a:r>
              <a:rPr lang="en-US" sz="2000" b="1">
                <a:solidFill>
                  <a:srgbClr val="0000FF"/>
                </a:solidFill>
                <a:cs typeface="Symbol" charset="0"/>
              </a:rPr>
              <a:t>Energy Recovery is accomplished recirculating back the electron beam and decelerating through the Super-Conducting RF Cavities (90% recovery effectiveness)</a:t>
            </a:r>
          </a:p>
          <a:p>
            <a:pPr marL="342900" indent="-342900">
              <a:lnSpc>
                <a:spcPct val="120000"/>
              </a:lnSpc>
              <a:spcBef>
                <a:spcPct val="20000"/>
              </a:spcBef>
              <a:buFont typeface="Arial" charset="0"/>
              <a:buChar char="•"/>
            </a:pPr>
            <a:r>
              <a:rPr lang="en-US" sz="2000" b="1">
                <a:solidFill>
                  <a:srgbClr val="FF0000"/>
                </a:solidFill>
                <a:cs typeface="Symbol" charset="0"/>
              </a:rPr>
              <a:t>100s kW electron beams would not be sustainable without Energy Recovery</a:t>
            </a:r>
          </a:p>
        </p:txBody>
      </p:sp>
      <p:sp>
        <p:nvSpPr>
          <p:cNvPr id="2" name="TextBox 1">
            <a:extLst>
              <a:ext uri="{FF2B5EF4-FFF2-40B4-BE49-F238E27FC236}">
                <a16:creationId xmlns:a16="http://schemas.microsoft.com/office/drawing/2014/main" id="{8EDC2574-229B-497D-7210-858045FC2769}"/>
              </a:ext>
            </a:extLst>
          </p:cNvPr>
          <p:cNvSpPr txBox="1"/>
          <p:nvPr/>
        </p:nvSpPr>
        <p:spPr>
          <a:xfrm>
            <a:off x="5943600" y="3657600"/>
            <a:ext cx="2073324" cy="400110"/>
          </a:xfrm>
          <a:prstGeom prst="rect">
            <a:avLst/>
          </a:prstGeom>
          <a:solidFill>
            <a:srgbClr val="00B050"/>
          </a:solidFill>
        </p:spPr>
        <p:txBody>
          <a:bodyPr wrap="none" rtlCol="0">
            <a:spAutoFit/>
          </a:bodyPr>
          <a:lstStyle/>
          <a:p>
            <a:r>
              <a:rPr lang="en-IT" sz="2000" b="1"/>
              <a:t>225 kW available</a:t>
            </a:r>
          </a:p>
        </p:txBody>
      </p:sp>
      <p:sp>
        <p:nvSpPr>
          <p:cNvPr id="6" name="TextBox 5">
            <a:extLst>
              <a:ext uri="{FF2B5EF4-FFF2-40B4-BE49-F238E27FC236}">
                <a16:creationId xmlns:a16="http://schemas.microsoft.com/office/drawing/2014/main" id="{8CBCA3D2-7C21-950D-6499-54A19DBF11A1}"/>
              </a:ext>
            </a:extLst>
          </p:cNvPr>
          <p:cNvSpPr txBox="1"/>
          <p:nvPr/>
        </p:nvSpPr>
        <p:spPr>
          <a:xfrm>
            <a:off x="2209800" y="2904317"/>
            <a:ext cx="1903406" cy="400110"/>
          </a:xfrm>
          <a:prstGeom prst="rect">
            <a:avLst/>
          </a:prstGeom>
          <a:solidFill>
            <a:srgbClr val="00B050"/>
          </a:solidFill>
        </p:spPr>
        <p:txBody>
          <a:bodyPr wrap="none" rtlCol="0">
            <a:spAutoFit/>
          </a:bodyPr>
          <a:lstStyle/>
          <a:p>
            <a:r>
              <a:rPr lang="en-IT" sz="2000" b="1"/>
              <a:t>22 kW disposed</a:t>
            </a:r>
          </a:p>
        </p:txBody>
      </p:sp>
    </p:spTree>
    <p:extLst>
      <p:ext uri="{BB962C8B-B14F-4D97-AF65-F5344CB8AC3E}">
        <p14:creationId xmlns:p14="http://schemas.microsoft.com/office/powerpoint/2010/main" val="401383175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2" descr="infn-new.gif">
            <a:extLst>
              <a:ext uri="{FF2B5EF4-FFF2-40B4-BE49-F238E27FC236}">
                <a16:creationId xmlns:a16="http://schemas.microsoft.com/office/drawing/2014/main" id="{D81A2E05-0488-7A94-440B-E73AF5F4F4F8}"/>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838200" cy="8207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Rectangle 13">
            <a:extLst>
              <a:ext uri="{FF2B5EF4-FFF2-40B4-BE49-F238E27FC236}">
                <a16:creationId xmlns:a16="http://schemas.microsoft.com/office/drawing/2014/main" id="{17B9BA27-3FD1-F03E-0AD3-FF6779A519AD}"/>
              </a:ext>
            </a:extLst>
          </p:cNvPr>
          <p:cNvSpPr>
            <a:spLocks noChangeArrowheads="1"/>
          </p:cNvSpPr>
          <p:nvPr/>
        </p:nvSpPr>
        <p:spPr bwMode="auto">
          <a:xfrm>
            <a:off x="152400" y="609598"/>
            <a:ext cx="8839200" cy="5943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a:lnSpc>
                <a:spcPct val="120000"/>
              </a:lnSpc>
              <a:spcBef>
                <a:spcPct val="20000"/>
              </a:spcBef>
              <a:buFont typeface="Arial" charset="0"/>
              <a:buChar char="•"/>
            </a:pPr>
            <a:r>
              <a:rPr lang="en-US" sz="2400" b="1">
                <a:solidFill>
                  <a:srgbClr val="0000FF"/>
                </a:solidFill>
                <a:cs typeface="Symbol" charset="0"/>
              </a:rPr>
              <a:t>Storage Rings circulate large beam powers (hundreds of MW) but without any availability to particles and very moderate access to beam phase space (preserve beam stability – life time): only perturbative use of beam, like in synch. radiation emission </a:t>
            </a:r>
          </a:p>
          <a:p>
            <a:pPr marL="342900" indent="-342900">
              <a:lnSpc>
                <a:spcPct val="120000"/>
              </a:lnSpc>
              <a:spcBef>
                <a:spcPct val="20000"/>
              </a:spcBef>
              <a:buFont typeface="Arial" charset="0"/>
              <a:buChar char="•"/>
            </a:pPr>
            <a:r>
              <a:rPr lang="en-US" sz="2400" b="1">
                <a:solidFill>
                  <a:srgbClr val="FF0000"/>
                </a:solidFill>
                <a:cs typeface="Symbol" charset="0"/>
              </a:rPr>
              <a:t>Linacs give full access to beam particles (charge, energy) and beam phase space (quality): the beam is dumped after use (low efficiency, no energy sustainability, beam power limited to W)</a:t>
            </a:r>
          </a:p>
          <a:p>
            <a:pPr marL="342900" indent="-342900">
              <a:lnSpc>
                <a:spcPct val="120000"/>
              </a:lnSpc>
              <a:spcBef>
                <a:spcPct val="20000"/>
              </a:spcBef>
              <a:buFont typeface="Arial" charset="0"/>
              <a:buChar char="•"/>
            </a:pPr>
            <a:r>
              <a:rPr lang="en-US" sz="2400" b="1">
                <a:solidFill>
                  <a:srgbClr val="00B050"/>
                </a:solidFill>
                <a:cs typeface="Symbol" charset="0"/>
              </a:rPr>
              <a:t>Energy recovery Linacs represent a good and effective compromise: no access to beam particles (charge and energy must be preserved in order to be recovered after use) but full access to beam phase space and quality (emittance and energy spread can be degraded after use since the beam travel just once through the accelerator)</a:t>
            </a:r>
          </a:p>
        </p:txBody>
      </p:sp>
    </p:spTree>
    <p:extLst>
      <p:ext uri="{BB962C8B-B14F-4D97-AF65-F5344CB8AC3E}">
        <p14:creationId xmlns:p14="http://schemas.microsoft.com/office/powerpoint/2010/main" val="31113791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0834" name="Immagine 2" descr="infn-new.gi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838200" cy="8207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90C36360-B6AC-F144-05BF-CBCA0B04F0A7}"/>
              </a:ext>
            </a:extLst>
          </p:cNvPr>
          <p:cNvSpPr txBox="1"/>
          <p:nvPr/>
        </p:nvSpPr>
        <p:spPr>
          <a:xfrm>
            <a:off x="35496" y="6444044"/>
            <a:ext cx="6264696" cy="369332"/>
          </a:xfrm>
          <a:prstGeom prst="rect">
            <a:avLst/>
          </a:prstGeom>
          <a:noFill/>
        </p:spPr>
        <p:txBody>
          <a:bodyPr wrap="square">
            <a:spAutoFit/>
          </a:bodyPr>
          <a:lstStyle/>
          <a:p>
            <a:r>
              <a:rPr lang="en-IT" sz="1800" i="1"/>
              <a:t>7th African School of Physics - Port Elizabeth (ZA) - Dec. 2022</a:t>
            </a:r>
          </a:p>
        </p:txBody>
      </p:sp>
      <p:pic>
        <p:nvPicPr>
          <p:cNvPr id="4" name="Picture 3" descr="Table&#10;&#10;Description automatically generated">
            <a:extLst>
              <a:ext uri="{FF2B5EF4-FFF2-40B4-BE49-F238E27FC236}">
                <a16:creationId xmlns:a16="http://schemas.microsoft.com/office/drawing/2014/main" id="{C4D31785-51D0-1A99-9EF0-3CDD4F123AD9}"/>
              </a:ext>
            </a:extLst>
          </p:cNvPr>
          <p:cNvPicPr>
            <a:picLocks noChangeAspect="1"/>
          </p:cNvPicPr>
          <p:nvPr/>
        </p:nvPicPr>
        <p:blipFill>
          <a:blip r:embed="rId3"/>
          <a:stretch>
            <a:fillRect/>
          </a:stretch>
        </p:blipFill>
        <p:spPr>
          <a:xfrm>
            <a:off x="181851" y="1078322"/>
            <a:ext cx="8780297" cy="5108137"/>
          </a:xfrm>
          <a:prstGeom prst="rect">
            <a:avLst/>
          </a:prstGeom>
        </p:spPr>
      </p:pic>
    </p:spTree>
    <p:extLst>
      <p:ext uri="{BB962C8B-B14F-4D97-AF65-F5344CB8AC3E}">
        <p14:creationId xmlns:p14="http://schemas.microsoft.com/office/powerpoint/2010/main" val="77776883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Graphical user interface, timeline&#10;&#10;Description automatically generated">
            <a:extLst>
              <a:ext uri="{FF2B5EF4-FFF2-40B4-BE49-F238E27FC236}">
                <a16:creationId xmlns:a16="http://schemas.microsoft.com/office/drawing/2014/main" id="{7DC48E9D-AFDD-46E4-92C4-93B6D85AE00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4320" y="228600"/>
            <a:ext cx="8583169" cy="4876800"/>
          </a:xfrm>
          <a:prstGeom prst="rect">
            <a:avLst/>
          </a:prstGeom>
        </p:spPr>
      </p:pic>
      <p:sp>
        <p:nvSpPr>
          <p:cNvPr id="5" name="Rectangle 13">
            <a:extLst>
              <a:ext uri="{FF2B5EF4-FFF2-40B4-BE49-F238E27FC236}">
                <a16:creationId xmlns:a16="http://schemas.microsoft.com/office/drawing/2014/main" id="{C3FBAC07-ABC9-C4E3-7AD7-F5FB0E5108C6}"/>
              </a:ext>
            </a:extLst>
          </p:cNvPr>
          <p:cNvSpPr>
            <a:spLocks noChangeArrowheads="1"/>
          </p:cNvSpPr>
          <p:nvPr/>
        </p:nvSpPr>
        <p:spPr bwMode="auto">
          <a:xfrm>
            <a:off x="89154" y="5105400"/>
            <a:ext cx="8953500" cy="1752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342900" indent="-342900">
              <a:lnSpc>
                <a:spcPct val="120000"/>
              </a:lnSpc>
              <a:spcBef>
                <a:spcPct val="20000"/>
              </a:spcBef>
              <a:buFont typeface="Arial" charset="0"/>
              <a:buChar char="•"/>
            </a:pPr>
            <a:r>
              <a:rPr lang="en-US" sz="2000" b="1">
                <a:solidFill>
                  <a:srgbClr val="0000FF"/>
                </a:solidFill>
                <a:cs typeface="Symbol" charset="0"/>
              </a:rPr>
              <a:t>Radiation beam power (and flux) scales with electron beam power</a:t>
            </a:r>
          </a:p>
          <a:p>
            <a:pPr marL="342900" indent="-342900">
              <a:lnSpc>
                <a:spcPct val="120000"/>
              </a:lnSpc>
              <a:spcBef>
                <a:spcPct val="20000"/>
              </a:spcBef>
              <a:buFont typeface="Arial" charset="0"/>
              <a:buChar char="•"/>
            </a:pPr>
            <a:r>
              <a:rPr lang="en-US" sz="2000" b="1">
                <a:solidFill>
                  <a:srgbClr val="00B050"/>
                </a:solidFill>
                <a:cs typeface="Symbol" charset="0"/>
              </a:rPr>
              <a:t>Free Electron Lasers (amplified radiation) can transform up to </a:t>
            </a:r>
            <a:r>
              <a:rPr lang="en-US" sz="3600" b="1" baseline="-25000">
                <a:solidFill>
                  <a:srgbClr val="00B050"/>
                </a:solidFill>
                <a:cs typeface="Symbol" charset="0"/>
              </a:rPr>
              <a:t>˜</a:t>
            </a:r>
            <a:r>
              <a:rPr lang="en-US" sz="2000" b="1">
                <a:solidFill>
                  <a:srgbClr val="00B050"/>
                </a:solidFill>
                <a:cs typeface="Symbol" charset="0"/>
              </a:rPr>
              <a:t> 10</a:t>
            </a:r>
            <a:r>
              <a:rPr lang="en-US" sz="2000" b="1" baseline="30000">
                <a:solidFill>
                  <a:srgbClr val="00B050"/>
                </a:solidFill>
                <a:cs typeface="Symbol" charset="0"/>
              </a:rPr>
              <a:t>-2</a:t>
            </a:r>
            <a:r>
              <a:rPr lang="en-US" sz="2000" b="1">
                <a:solidFill>
                  <a:srgbClr val="00B050"/>
                </a:solidFill>
                <a:cs typeface="Symbol" charset="0"/>
              </a:rPr>
              <a:t> of electron beam power into radiation, while Inverse Compton Scattering sources (spontaneous radiation) only up to </a:t>
            </a:r>
            <a:r>
              <a:rPr lang="en-US" sz="3600" b="1" baseline="-25000">
                <a:solidFill>
                  <a:srgbClr val="00B050"/>
                </a:solidFill>
                <a:cs typeface="Symbol" charset="0"/>
              </a:rPr>
              <a:t>˜</a:t>
            </a:r>
            <a:r>
              <a:rPr lang="en-US" sz="2000" b="1">
                <a:solidFill>
                  <a:srgbClr val="00B050"/>
                </a:solidFill>
                <a:cs typeface="Symbol" charset="0"/>
              </a:rPr>
              <a:t> 10</a:t>
            </a:r>
            <a:r>
              <a:rPr lang="en-US" sz="2000" b="1" baseline="30000">
                <a:solidFill>
                  <a:srgbClr val="00B050"/>
                </a:solidFill>
                <a:cs typeface="Symbol" charset="0"/>
              </a:rPr>
              <a:t>-4</a:t>
            </a:r>
            <a:r>
              <a:rPr lang="en-US" sz="2000" b="1">
                <a:solidFill>
                  <a:srgbClr val="00B050"/>
                </a:solidFill>
                <a:cs typeface="Symbol" charset="0"/>
              </a:rPr>
              <a:t> </a:t>
            </a:r>
          </a:p>
        </p:txBody>
      </p:sp>
    </p:spTree>
    <p:extLst>
      <p:ext uri="{BB962C8B-B14F-4D97-AF65-F5344CB8AC3E}">
        <p14:creationId xmlns:p14="http://schemas.microsoft.com/office/powerpoint/2010/main" val="141358613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0834" name="Immagine 2" descr="infn-new.gi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838200" cy="820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extBox 1">
            <a:extLst>
              <a:ext uri="{FF2B5EF4-FFF2-40B4-BE49-F238E27FC236}">
                <a16:creationId xmlns:a16="http://schemas.microsoft.com/office/drawing/2014/main" id="{90C36360-B6AC-F144-05BF-CBCA0B04F0A7}"/>
              </a:ext>
            </a:extLst>
          </p:cNvPr>
          <p:cNvSpPr txBox="1"/>
          <p:nvPr/>
        </p:nvSpPr>
        <p:spPr>
          <a:xfrm>
            <a:off x="35496" y="6444044"/>
            <a:ext cx="6264696" cy="369332"/>
          </a:xfrm>
          <a:prstGeom prst="rect">
            <a:avLst/>
          </a:prstGeom>
          <a:noFill/>
        </p:spPr>
        <p:txBody>
          <a:bodyPr wrap="square">
            <a:spAutoFit/>
          </a:bodyPr>
          <a:lstStyle/>
          <a:p>
            <a:r>
              <a:rPr lang="en-IT" sz="1800" i="1"/>
              <a:t>7th African School of Physics - Port Elizabeth (ZA) - Dec. 2022</a:t>
            </a:r>
          </a:p>
        </p:txBody>
      </p:sp>
      <p:pic>
        <p:nvPicPr>
          <p:cNvPr id="4" name="Picture 3" descr="Graphical user interface&#10;&#10;Description automatically generated">
            <a:extLst>
              <a:ext uri="{FF2B5EF4-FFF2-40B4-BE49-F238E27FC236}">
                <a16:creationId xmlns:a16="http://schemas.microsoft.com/office/drawing/2014/main" id="{7678D4C1-7F30-7C2F-868C-C376B62E17D0}"/>
              </a:ext>
            </a:extLst>
          </p:cNvPr>
          <p:cNvPicPr>
            <a:picLocks noChangeAspect="1"/>
          </p:cNvPicPr>
          <p:nvPr/>
        </p:nvPicPr>
        <p:blipFill>
          <a:blip r:embed="rId3"/>
          <a:stretch>
            <a:fillRect/>
          </a:stretch>
        </p:blipFill>
        <p:spPr>
          <a:xfrm>
            <a:off x="208065" y="1268760"/>
            <a:ext cx="8727869" cy="4990466"/>
          </a:xfrm>
          <a:prstGeom prst="rect">
            <a:avLst/>
          </a:prstGeom>
        </p:spPr>
      </p:pic>
      <p:sp>
        <p:nvSpPr>
          <p:cNvPr id="5" name="TextBox 4">
            <a:extLst>
              <a:ext uri="{FF2B5EF4-FFF2-40B4-BE49-F238E27FC236}">
                <a16:creationId xmlns:a16="http://schemas.microsoft.com/office/drawing/2014/main" id="{6B4F1904-0F05-63B8-6862-264D54B8D75B}"/>
              </a:ext>
            </a:extLst>
          </p:cNvPr>
          <p:cNvSpPr txBox="1"/>
          <p:nvPr/>
        </p:nvSpPr>
        <p:spPr>
          <a:xfrm>
            <a:off x="1403648" y="213752"/>
            <a:ext cx="6759025" cy="830997"/>
          </a:xfrm>
          <a:prstGeom prst="rect">
            <a:avLst/>
          </a:prstGeom>
          <a:noFill/>
        </p:spPr>
        <p:txBody>
          <a:bodyPr wrap="square" rtlCol="0">
            <a:spAutoFit/>
          </a:bodyPr>
          <a:lstStyle/>
          <a:p>
            <a:r>
              <a:rPr lang="en-IT"/>
              <a:t>Intense, High-flux Inverse Compton S</a:t>
            </a:r>
            <a:r>
              <a:rPr lang="en-GB"/>
              <a:t>o</a:t>
            </a:r>
            <a:r>
              <a:rPr lang="en-IT"/>
              <a:t>urces of</a:t>
            </a:r>
          </a:p>
          <a:p>
            <a:r>
              <a:rPr lang="en-IT"/>
              <a:t>Mono-Chromatic X-Rays (up to 35 keV)</a:t>
            </a:r>
          </a:p>
        </p:txBody>
      </p:sp>
    </p:spTree>
    <p:extLst>
      <p:ext uri="{BB962C8B-B14F-4D97-AF65-F5344CB8AC3E}">
        <p14:creationId xmlns:p14="http://schemas.microsoft.com/office/powerpoint/2010/main" val="251489360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0834" name="Immagine 2" descr="infn-new.gi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838200" cy="8207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90C36360-B6AC-F144-05BF-CBCA0B04F0A7}"/>
              </a:ext>
            </a:extLst>
          </p:cNvPr>
          <p:cNvSpPr txBox="1"/>
          <p:nvPr/>
        </p:nvSpPr>
        <p:spPr>
          <a:xfrm>
            <a:off x="35496" y="6444044"/>
            <a:ext cx="6264696" cy="369332"/>
          </a:xfrm>
          <a:prstGeom prst="rect">
            <a:avLst/>
          </a:prstGeom>
          <a:noFill/>
        </p:spPr>
        <p:txBody>
          <a:bodyPr wrap="square">
            <a:spAutoFit/>
          </a:bodyPr>
          <a:lstStyle/>
          <a:p>
            <a:r>
              <a:rPr lang="en-IT" sz="1800" i="1"/>
              <a:t>7th African School of Physics - Port Elizabeth (ZA) - Dec. 2022</a:t>
            </a:r>
          </a:p>
        </p:txBody>
      </p:sp>
      <p:pic>
        <p:nvPicPr>
          <p:cNvPr id="4" name="Picture 3" descr="Graphical user interface, table&#10;&#10;Description automatically generated with medium confidence">
            <a:extLst>
              <a:ext uri="{FF2B5EF4-FFF2-40B4-BE49-F238E27FC236}">
                <a16:creationId xmlns:a16="http://schemas.microsoft.com/office/drawing/2014/main" id="{9D33B11C-84AF-C02A-869B-33C797B2FD01}"/>
              </a:ext>
            </a:extLst>
          </p:cNvPr>
          <p:cNvPicPr>
            <a:picLocks noChangeAspect="1"/>
          </p:cNvPicPr>
          <p:nvPr/>
        </p:nvPicPr>
        <p:blipFill>
          <a:blip r:embed="rId3"/>
          <a:stretch>
            <a:fillRect/>
          </a:stretch>
        </p:blipFill>
        <p:spPr>
          <a:xfrm>
            <a:off x="145098" y="1347109"/>
            <a:ext cx="8853804" cy="5062474"/>
          </a:xfrm>
          <a:prstGeom prst="rect">
            <a:avLst/>
          </a:prstGeom>
        </p:spPr>
      </p:pic>
      <p:sp>
        <p:nvSpPr>
          <p:cNvPr id="5" name="TextBox 4">
            <a:extLst>
              <a:ext uri="{FF2B5EF4-FFF2-40B4-BE49-F238E27FC236}">
                <a16:creationId xmlns:a16="http://schemas.microsoft.com/office/drawing/2014/main" id="{5A0384D0-00E3-1CED-C379-58C51E96BDFD}"/>
              </a:ext>
            </a:extLst>
          </p:cNvPr>
          <p:cNvSpPr txBox="1"/>
          <p:nvPr/>
        </p:nvSpPr>
        <p:spPr>
          <a:xfrm>
            <a:off x="1115616" y="252926"/>
            <a:ext cx="7416824" cy="830997"/>
          </a:xfrm>
          <a:prstGeom prst="rect">
            <a:avLst/>
          </a:prstGeom>
          <a:noFill/>
        </p:spPr>
        <p:txBody>
          <a:bodyPr wrap="square" rtlCol="0">
            <a:spAutoFit/>
          </a:bodyPr>
          <a:lstStyle/>
          <a:p>
            <a:r>
              <a:rPr lang="en-IT"/>
              <a:t>Coherent THz radiation beams (10-50 micron wavelength) with impressive kW-class average power</a:t>
            </a:r>
          </a:p>
        </p:txBody>
      </p:sp>
    </p:spTree>
    <p:extLst>
      <p:ext uri="{BB962C8B-B14F-4D97-AF65-F5344CB8AC3E}">
        <p14:creationId xmlns:p14="http://schemas.microsoft.com/office/powerpoint/2010/main" val="301500061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0834" name="Immagine 2" descr="infn-new.gi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838200" cy="8207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 name="TextBox 3"/>
          <p:cNvSpPr txBox="1"/>
          <p:nvPr/>
        </p:nvSpPr>
        <p:spPr>
          <a:xfrm>
            <a:off x="1979712" y="1928166"/>
            <a:ext cx="4987263" cy="523220"/>
          </a:xfrm>
          <a:prstGeom prst="rect">
            <a:avLst/>
          </a:prstGeom>
          <a:noFill/>
        </p:spPr>
        <p:txBody>
          <a:bodyPr wrap="none" rtlCol="0">
            <a:spAutoFit/>
          </a:bodyPr>
          <a:lstStyle/>
          <a:p>
            <a:r>
              <a:rPr lang="en-US" sz="2800" b="1">
                <a:solidFill>
                  <a:srgbClr val="00B0F0"/>
                </a:solidFill>
                <a:latin typeface="Casual" charset="0"/>
                <a:ea typeface="Casual" charset="0"/>
                <a:cs typeface="Casual" charset="0"/>
              </a:rPr>
              <a:t>Thank you for your attention</a:t>
            </a:r>
          </a:p>
        </p:txBody>
      </p:sp>
      <p:sp>
        <p:nvSpPr>
          <p:cNvPr id="5" name="TextBox 4"/>
          <p:cNvSpPr txBox="1"/>
          <p:nvPr/>
        </p:nvSpPr>
        <p:spPr>
          <a:xfrm>
            <a:off x="1176556" y="3140968"/>
            <a:ext cx="7029104" cy="2246769"/>
          </a:xfrm>
          <a:prstGeom prst="rect">
            <a:avLst/>
          </a:prstGeom>
          <a:noFill/>
        </p:spPr>
        <p:txBody>
          <a:bodyPr wrap="none" rtlCol="0">
            <a:spAutoFit/>
          </a:bodyPr>
          <a:lstStyle/>
          <a:p>
            <a:pPr algn="ctr"/>
            <a:r>
              <a:rPr lang="en-US" sz="2800" b="1">
                <a:latin typeface="Casual" charset="0"/>
                <a:ea typeface="Casual" charset="0"/>
                <a:cs typeface="Casual" charset="0"/>
              </a:rPr>
              <a:t>Thanks to R. Paparella, A. Bosotti, D. Sertore,</a:t>
            </a:r>
          </a:p>
          <a:p>
            <a:pPr algn="ctr"/>
            <a:r>
              <a:rPr lang="en-US" sz="2800" b="1">
                <a:latin typeface="Casual" charset="0"/>
                <a:ea typeface="Casual" charset="0"/>
                <a:cs typeface="Casual" charset="0"/>
              </a:rPr>
              <a:t>L. Monaco, P. Michelato, A. Bacci, A.R. Rossi,</a:t>
            </a:r>
          </a:p>
          <a:p>
            <a:pPr algn="ctr"/>
            <a:r>
              <a:rPr lang="en-US" sz="2800" b="1">
                <a:latin typeface="Casual" charset="0"/>
                <a:ea typeface="Casual" charset="0"/>
                <a:cs typeface="Casual" charset="0"/>
              </a:rPr>
              <a:t>I. Drebot, V. Petrillo, F. Broggi, D. Giove,</a:t>
            </a:r>
          </a:p>
          <a:p>
            <a:pPr algn="ctr"/>
            <a:r>
              <a:rPr lang="en-US" sz="2800" b="1">
                <a:latin typeface="Casual" charset="0"/>
                <a:ea typeface="Casual" charset="0"/>
                <a:cs typeface="Casual" charset="0"/>
              </a:rPr>
              <a:t>S. Cialdi, E. Puppin, S. Samsam</a:t>
            </a:r>
          </a:p>
          <a:p>
            <a:pPr algn="ctr"/>
            <a:r>
              <a:rPr lang="en-US" sz="2800" b="1">
                <a:latin typeface="Casual" charset="0"/>
                <a:ea typeface="Casual" charset="0"/>
                <a:cs typeface="Casual" charset="0"/>
              </a:rPr>
              <a:t>for providing various material for this seminar</a:t>
            </a:r>
          </a:p>
        </p:txBody>
      </p:sp>
      <p:sp>
        <p:nvSpPr>
          <p:cNvPr id="2" name="TextBox 1">
            <a:extLst>
              <a:ext uri="{FF2B5EF4-FFF2-40B4-BE49-F238E27FC236}">
                <a16:creationId xmlns:a16="http://schemas.microsoft.com/office/drawing/2014/main" id="{5FE85A3D-9EB7-A685-AA85-64ADE07C4D02}"/>
              </a:ext>
            </a:extLst>
          </p:cNvPr>
          <p:cNvSpPr txBox="1"/>
          <p:nvPr/>
        </p:nvSpPr>
        <p:spPr>
          <a:xfrm>
            <a:off x="35496" y="6444044"/>
            <a:ext cx="6264696" cy="369332"/>
          </a:xfrm>
          <a:prstGeom prst="rect">
            <a:avLst/>
          </a:prstGeom>
          <a:noFill/>
        </p:spPr>
        <p:txBody>
          <a:bodyPr wrap="square">
            <a:spAutoFit/>
          </a:bodyPr>
          <a:lstStyle/>
          <a:p>
            <a:r>
              <a:rPr lang="en-IT" sz="1800" i="1"/>
              <a:t>7th African School of Physics - Port Elizabeth (ZA) - Dec. 2022</a:t>
            </a:r>
          </a:p>
        </p:txBody>
      </p:sp>
    </p:spTree>
    <p:extLst>
      <p:ext uri="{BB962C8B-B14F-4D97-AF65-F5344CB8AC3E}">
        <p14:creationId xmlns:p14="http://schemas.microsoft.com/office/powerpoint/2010/main" val="29621768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0834" name="Immagine 2" descr="infn-new.gi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838200" cy="8207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90C36360-B6AC-F144-05BF-CBCA0B04F0A7}"/>
              </a:ext>
            </a:extLst>
          </p:cNvPr>
          <p:cNvSpPr txBox="1"/>
          <p:nvPr/>
        </p:nvSpPr>
        <p:spPr>
          <a:xfrm>
            <a:off x="35496" y="6444044"/>
            <a:ext cx="6264696" cy="369332"/>
          </a:xfrm>
          <a:prstGeom prst="rect">
            <a:avLst/>
          </a:prstGeom>
          <a:noFill/>
        </p:spPr>
        <p:txBody>
          <a:bodyPr wrap="square">
            <a:spAutoFit/>
          </a:bodyPr>
          <a:lstStyle/>
          <a:p>
            <a:r>
              <a:rPr lang="en-IT" sz="1800" i="1"/>
              <a:t>7th African School of Physics - Port Elizabeth (ZA) - Dec. 2022</a:t>
            </a:r>
          </a:p>
        </p:txBody>
      </p:sp>
      <p:sp>
        <p:nvSpPr>
          <p:cNvPr id="3" name="TextBox 2">
            <a:extLst>
              <a:ext uri="{FF2B5EF4-FFF2-40B4-BE49-F238E27FC236}">
                <a16:creationId xmlns:a16="http://schemas.microsoft.com/office/drawing/2014/main" id="{A4B76B53-2521-52DF-9767-17B949266141}"/>
              </a:ext>
            </a:extLst>
          </p:cNvPr>
          <p:cNvSpPr txBox="1"/>
          <p:nvPr/>
        </p:nvSpPr>
        <p:spPr>
          <a:xfrm>
            <a:off x="3059832" y="2780928"/>
            <a:ext cx="3611053" cy="523220"/>
          </a:xfrm>
          <a:prstGeom prst="rect">
            <a:avLst/>
          </a:prstGeom>
          <a:noFill/>
        </p:spPr>
        <p:txBody>
          <a:bodyPr wrap="none" rtlCol="0">
            <a:spAutoFit/>
          </a:bodyPr>
          <a:lstStyle/>
          <a:p>
            <a:r>
              <a:rPr lang="en-US" sz="2800" b="1">
                <a:solidFill>
                  <a:srgbClr val="00B0F0"/>
                </a:solidFill>
                <a:latin typeface="Casual" charset="0"/>
                <a:ea typeface="Casual" charset="0"/>
                <a:cs typeface="Casual" charset="0"/>
              </a:rPr>
              <a:t>Additional Spare Slides</a:t>
            </a:r>
          </a:p>
        </p:txBody>
      </p:sp>
    </p:spTree>
    <p:extLst>
      <p:ext uri="{BB962C8B-B14F-4D97-AF65-F5344CB8AC3E}">
        <p14:creationId xmlns:p14="http://schemas.microsoft.com/office/powerpoint/2010/main" val="347689537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p:cNvSpPr txBox="1"/>
          <p:nvPr/>
        </p:nvSpPr>
        <p:spPr>
          <a:xfrm>
            <a:off x="11334750" y="3238500"/>
            <a:ext cx="184666" cy="461665"/>
          </a:xfrm>
          <a:prstGeom prst="rect">
            <a:avLst/>
          </a:prstGeom>
          <a:noFill/>
        </p:spPr>
        <p:txBody>
          <a:bodyPr wrap="none" rtlCol="0">
            <a:spAutoFit/>
          </a:bodyPr>
          <a:lstStyle/>
          <a:p>
            <a:endParaRPr lang="it-IT"/>
          </a:p>
        </p:txBody>
      </p:sp>
      <p:pic>
        <p:nvPicPr>
          <p:cNvPr id="6" name="Immagine 2" descr="infn-new.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838200" cy="820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 name="TextBox 3">
            <a:extLst>
              <a:ext uri="{FF2B5EF4-FFF2-40B4-BE49-F238E27FC236}">
                <a16:creationId xmlns:a16="http://schemas.microsoft.com/office/drawing/2014/main" id="{6C87F97A-36BC-E441-9EE2-16C7A6D3965B}"/>
              </a:ext>
            </a:extLst>
          </p:cNvPr>
          <p:cNvSpPr txBox="1"/>
          <p:nvPr/>
        </p:nvSpPr>
        <p:spPr>
          <a:xfrm>
            <a:off x="38100" y="685800"/>
            <a:ext cx="9029700" cy="5816977"/>
          </a:xfrm>
          <a:prstGeom prst="rect">
            <a:avLst/>
          </a:prstGeom>
          <a:noFill/>
        </p:spPr>
        <p:txBody>
          <a:bodyPr wrap="square" rtlCol="0">
            <a:spAutoFit/>
          </a:bodyPr>
          <a:lstStyle/>
          <a:p>
            <a:pPr algn="ctr"/>
            <a:r>
              <a:rPr lang="en-US" sz="2400">
                <a:latin typeface="Casual" charset="0"/>
                <a:ea typeface="Casual" charset="0"/>
                <a:cs typeface="Casual" charset="0"/>
              </a:rPr>
              <a:t>Acceleration in opposite directions through a Linac</a:t>
            </a:r>
          </a:p>
          <a:p>
            <a:pPr algn="ctr"/>
            <a:r>
              <a:rPr lang="en-US" sz="2400">
                <a:latin typeface="Casual" charset="0"/>
                <a:ea typeface="Casual" charset="0"/>
                <a:cs typeface="Casual" charset="0"/>
              </a:rPr>
              <a:t>(</a:t>
            </a:r>
            <a:r>
              <a:rPr lang="en-US" sz="2400" i="1">
                <a:latin typeface="Casual" charset="0"/>
                <a:ea typeface="Casual" charset="0"/>
                <a:cs typeface="Casual" charset="0"/>
              </a:rPr>
              <a:t>two-way acceleration</a:t>
            </a:r>
            <a:r>
              <a:rPr lang="en-US" sz="2400">
                <a:latin typeface="Casual" charset="0"/>
                <a:ea typeface="Casual" charset="0"/>
                <a:cs typeface="Casual" charset="0"/>
              </a:rPr>
              <a:t>)</a:t>
            </a:r>
          </a:p>
          <a:p>
            <a:pPr algn="ctr"/>
            <a:r>
              <a:rPr lang="en-US" sz="2400">
                <a:latin typeface="Casual" charset="0"/>
                <a:ea typeface="Casual" charset="0"/>
                <a:cs typeface="Casual" charset="0"/>
              </a:rPr>
              <a:t>is possible if:</a:t>
            </a:r>
          </a:p>
          <a:p>
            <a:pPr algn="ctr"/>
            <a:endParaRPr lang="en-US" sz="2000">
              <a:solidFill>
                <a:srgbClr val="C00000"/>
              </a:solidFill>
              <a:latin typeface="Casual" charset="0"/>
              <a:ea typeface="Casual" charset="0"/>
              <a:cs typeface="Casual" charset="0"/>
            </a:endParaRPr>
          </a:p>
          <a:p>
            <a:pPr algn="ctr"/>
            <a:endParaRPr lang="en-US" sz="2000">
              <a:solidFill>
                <a:srgbClr val="C00000"/>
              </a:solidFill>
              <a:latin typeface="Casual" charset="0"/>
              <a:ea typeface="Casual" charset="0"/>
              <a:cs typeface="Casual" charset="0"/>
            </a:endParaRPr>
          </a:p>
          <a:p>
            <a:pPr marL="457200" indent="-457200" algn="ctr">
              <a:buAutoNum type="arabicParenR"/>
            </a:pPr>
            <a:r>
              <a:rPr lang="en-US" sz="2000">
                <a:solidFill>
                  <a:srgbClr val="C00000"/>
                </a:solidFill>
                <a:latin typeface="Casual" charset="0"/>
                <a:ea typeface="Casual" charset="0"/>
                <a:cs typeface="Casual" charset="0"/>
              </a:rPr>
              <a:t>RF fields can accelerate in both directions</a:t>
            </a:r>
          </a:p>
          <a:p>
            <a:pPr algn="ctr"/>
            <a:r>
              <a:rPr lang="en-US" sz="2000">
                <a:solidFill>
                  <a:srgbClr val="C00000"/>
                </a:solidFill>
                <a:latin typeface="Casual" charset="0"/>
                <a:ea typeface="Casual" charset="0"/>
                <a:cs typeface="Casual" charset="0"/>
              </a:rPr>
              <a:t>(Standing Waves can do it) </a:t>
            </a:r>
          </a:p>
          <a:p>
            <a:pPr algn="ctr"/>
            <a:endParaRPr lang="en-US" sz="2000">
              <a:solidFill>
                <a:srgbClr val="C00000"/>
              </a:solidFill>
              <a:latin typeface="Casual" charset="0"/>
              <a:ea typeface="Casual" charset="0"/>
              <a:cs typeface="Casual" charset="0"/>
            </a:endParaRPr>
          </a:p>
          <a:p>
            <a:pPr algn="ctr"/>
            <a:r>
              <a:rPr lang="en-US" sz="2000">
                <a:solidFill>
                  <a:srgbClr val="00B050"/>
                </a:solidFill>
                <a:latin typeface="Casual" charset="0"/>
                <a:ea typeface="Casual" charset="0"/>
                <a:cs typeface="Casual" charset="0"/>
              </a:rPr>
              <a:t>2) Focusing effective in both directions and weakly energy dependent</a:t>
            </a:r>
          </a:p>
          <a:p>
            <a:pPr algn="ctr"/>
            <a:r>
              <a:rPr lang="en-US" sz="2000">
                <a:solidFill>
                  <a:srgbClr val="00B050"/>
                </a:solidFill>
                <a:latin typeface="Casual" charset="0"/>
                <a:ea typeface="Casual" charset="0"/>
                <a:cs typeface="Casual" charset="0"/>
              </a:rPr>
              <a:t>(RF focusing and/or solenoids)</a:t>
            </a:r>
          </a:p>
          <a:p>
            <a:pPr algn="ctr"/>
            <a:endParaRPr lang="en-US" sz="2000">
              <a:solidFill>
                <a:srgbClr val="C00000"/>
              </a:solidFill>
              <a:latin typeface="Casual" charset="0"/>
              <a:ea typeface="Casual" charset="0"/>
              <a:cs typeface="Casual" charset="0"/>
            </a:endParaRPr>
          </a:p>
          <a:p>
            <a:pPr algn="ctr"/>
            <a:r>
              <a:rPr lang="en-US" sz="2000">
                <a:solidFill>
                  <a:srgbClr val="0070C0"/>
                </a:solidFill>
                <a:latin typeface="Casual" charset="0"/>
                <a:ea typeface="Casual" charset="0"/>
                <a:cs typeface="Casual" charset="0"/>
              </a:rPr>
              <a:t>3) No bunch crossing –&gt; Twice the Linac Length &lt; Bunch separation</a:t>
            </a:r>
          </a:p>
          <a:p>
            <a:pPr algn="ctr"/>
            <a:endParaRPr lang="en-US" sz="2000">
              <a:solidFill>
                <a:srgbClr val="C00000"/>
              </a:solidFill>
              <a:latin typeface="Casual" charset="0"/>
              <a:ea typeface="Casual" charset="0"/>
              <a:cs typeface="Casual" charset="0"/>
            </a:endParaRPr>
          </a:p>
          <a:p>
            <a:pPr algn="ctr"/>
            <a:r>
              <a:rPr lang="en-US" sz="2000">
                <a:latin typeface="Casual" charset="0"/>
                <a:ea typeface="Casual" charset="0"/>
                <a:cs typeface="Casual" charset="0"/>
              </a:rPr>
              <a:t>4) RF fields must be on for a time longer than</a:t>
            </a:r>
          </a:p>
          <a:p>
            <a:pPr algn="ctr"/>
            <a:r>
              <a:rPr lang="en-US" sz="2000">
                <a:latin typeface="Casual" charset="0"/>
                <a:ea typeface="Casual" charset="0"/>
                <a:cs typeface="Casual" charset="0"/>
              </a:rPr>
              <a:t>bunch back-and-forth travel time (CW recommended)</a:t>
            </a:r>
          </a:p>
          <a:p>
            <a:pPr algn="ctr"/>
            <a:endParaRPr lang="en-US" sz="2000">
              <a:latin typeface="Casual" charset="0"/>
              <a:ea typeface="Casual" charset="0"/>
              <a:cs typeface="Casual" charset="0"/>
            </a:endParaRPr>
          </a:p>
          <a:p>
            <a:pPr algn="ctr"/>
            <a:r>
              <a:rPr lang="en-US" sz="2000">
                <a:solidFill>
                  <a:srgbClr val="00B0F0"/>
                </a:solidFill>
                <a:latin typeface="Casual" charset="0"/>
                <a:ea typeface="Casual" charset="0"/>
                <a:cs typeface="Casual" charset="0"/>
              </a:rPr>
              <a:t>5) Orbit position must not be dependent on magnetic rigidity</a:t>
            </a:r>
          </a:p>
          <a:p>
            <a:pPr algn="ctr"/>
            <a:r>
              <a:rPr lang="en-US" sz="2000">
                <a:solidFill>
                  <a:srgbClr val="00B0F0"/>
                </a:solidFill>
                <a:latin typeface="Casual" charset="0"/>
                <a:ea typeface="Casual" charset="0"/>
                <a:cs typeface="Casual" charset="0"/>
              </a:rPr>
              <a:t>(no two-way through dipoles, except bifurcations)</a:t>
            </a:r>
          </a:p>
        </p:txBody>
      </p:sp>
      <p:sp>
        <p:nvSpPr>
          <p:cNvPr id="7" name="Footer Placeholder 1">
            <a:extLst>
              <a:ext uri="{FF2B5EF4-FFF2-40B4-BE49-F238E27FC236}">
                <a16:creationId xmlns:a16="http://schemas.microsoft.com/office/drawing/2014/main" id="{4F779326-C90A-D34C-80DC-E8BA63FEF916}"/>
              </a:ext>
            </a:extLst>
          </p:cNvPr>
          <p:cNvSpPr txBox="1">
            <a:spLocks/>
          </p:cNvSpPr>
          <p:nvPr/>
        </p:nvSpPr>
        <p:spPr>
          <a:xfrm>
            <a:off x="38100" y="6553200"/>
            <a:ext cx="6515100" cy="285750"/>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12700"/>
            <a:r>
              <a:rPr lang="en" dirty="0"/>
              <a:t>MariX Seminar – </a:t>
            </a:r>
            <a:r>
              <a:rPr lang="it-IT" dirty="0"/>
              <a:t>ALBA/CELLS </a:t>
            </a:r>
            <a:r>
              <a:rPr lang="en" dirty="0"/>
              <a:t>- Barcelona - Jan. 13th, 2020</a:t>
            </a:r>
            <a:endParaRPr lang="en" spc="-10" dirty="0"/>
          </a:p>
        </p:txBody>
      </p:sp>
    </p:spTree>
    <p:extLst>
      <p:ext uri="{BB962C8B-B14F-4D97-AF65-F5344CB8AC3E}">
        <p14:creationId xmlns:p14="http://schemas.microsoft.com/office/powerpoint/2010/main" val="371922774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p:cNvSpPr txBox="1"/>
          <p:nvPr/>
        </p:nvSpPr>
        <p:spPr>
          <a:xfrm>
            <a:off x="11334750" y="3238500"/>
            <a:ext cx="184666" cy="461665"/>
          </a:xfrm>
          <a:prstGeom prst="rect">
            <a:avLst/>
          </a:prstGeom>
          <a:noFill/>
        </p:spPr>
        <p:txBody>
          <a:bodyPr wrap="none" rtlCol="0">
            <a:spAutoFit/>
          </a:bodyPr>
          <a:lstStyle/>
          <a:p>
            <a:endParaRPr lang="it-IT"/>
          </a:p>
        </p:txBody>
      </p:sp>
      <p:pic>
        <p:nvPicPr>
          <p:cNvPr id="6" name="Immagine 2" descr="infn-new.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838200" cy="820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 name="Picture 6">
            <a:extLst>
              <a:ext uri="{FF2B5EF4-FFF2-40B4-BE49-F238E27FC236}">
                <a16:creationId xmlns:a16="http://schemas.microsoft.com/office/drawing/2014/main" id="{CBC86C2A-964F-814C-937C-1B2F6C4E886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19211" y="0"/>
            <a:ext cx="2024789" cy="646331"/>
          </a:xfrm>
          <a:prstGeom prst="rect">
            <a:avLst/>
          </a:prstGeom>
        </p:spPr>
      </p:pic>
      <p:pic>
        <p:nvPicPr>
          <p:cNvPr id="8" name="Picture 7">
            <a:extLst>
              <a:ext uri="{FF2B5EF4-FFF2-40B4-BE49-F238E27FC236}">
                <a16:creationId xmlns:a16="http://schemas.microsoft.com/office/drawing/2014/main" id="{FF3E83C6-29DB-414E-B166-D03EC648D20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200" y="762000"/>
            <a:ext cx="6705600" cy="3143042"/>
          </a:xfrm>
          <a:prstGeom prst="rect">
            <a:avLst/>
          </a:prstGeom>
        </p:spPr>
      </p:pic>
      <p:pic>
        <p:nvPicPr>
          <p:cNvPr id="9" name="Picture 8">
            <a:extLst>
              <a:ext uri="{FF2B5EF4-FFF2-40B4-BE49-F238E27FC236}">
                <a16:creationId xmlns:a16="http://schemas.microsoft.com/office/drawing/2014/main" id="{38E90D09-F3F9-D949-9315-09B1E1744CD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52400" y="4376758"/>
            <a:ext cx="8763000" cy="2436997"/>
          </a:xfrm>
          <a:prstGeom prst="rect">
            <a:avLst/>
          </a:prstGeom>
        </p:spPr>
      </p:pic>
      <p:sp>
        <p:nvSpPr>
          <p:cNvPr id="2" name="TextBox 1">
            <a:extLst>
              <a:ext uri="{FF2B5EF4-FFF2-40B4-BE49-F238E27FC236}">
                <a16:creationId xmlns:a16="http://schemas.microsoft.com/office/drawing/2014/main" id="{5E0F606C-1D1D-6D46-9803-0CCA26D71CB3}"/>
              </a:ext>
            </a:extLst>
          </p:cNvPr>
          <p:cNvSpPr txBox="1"/>
          <p:nvPr/>
        </p:nvSpPr>
        <p:spPr>
          <a:xfrm>
            <a:off x="963937" y="76200"/>
            <a:ext cx="6029536" cy="707886"/>
          </a:xfrm>
          <a:prstGeom prst="rect">
            <a:avLst/>
          </a:prstGeom>
          <a:noFill/>
        </p:spPr>
        <p:txBody>
          <a:bodyPr wrap="none" rtlCol="0">
            <a:spAutoFit/>
          </a:bodyPr>
          <a:lstStyle/>
          <a:p>
            <a:pPr algn="ctr"/>
            <a:r>
              <a:rPr lang="it-IT" sz="2000" b="1">
                <a:solidFill>
                  <a:srgbClr val="0070C0"/>
                </a:solidFill>
              </a:rPr>
              <a:t>RF Focusing effective only in Standing Wave RF Cavities</a:t>
            </a:r>
          </a:p>
          <a:p>
            <a:pPr algn="ctr"/>
            <a:r>
              <a:rPr lang="it-IT" sz="2000" b="1">
                <a:solidFill>
                  <a:srgbClr val="0070C0"/>
                </a:solidFill>
              </a:rPr>
              <a:t>a lesson we learned long time ago</a:t>
            </a:r>
          </a:p>
        </p:txBody>
      </p:sp>
      <p:pic>
        <p:nvPicPr>
          <p:cNvPr id="5" name="Picture 4">
            <a:extLst>
              <a:ext uri="{FF2B5EF4-FFF2-40B4-BE49-F238E27FC236}">
                <a16:creationId xmlns:a16="http://schemas.microsoft.com/office/drawing/2014/main" id="{A347C8D0-C502-1C40-9CF8-CB792FC1595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066696" y="3313360"/>
            <a:ext cx="5924904" cy="1334840"/>
          </a:xfrm>
          <a:prstGeom prst="rect">
            <a:avLst/>
          </a:prstGeom>
        </p:spPr>
      </p:pic>
      <p:sp>
        <p:nvSpPr>
          <p:cNvPr id="10" name="TextBox 9">
            <a:extLst>
              <a:ext uri="{FF2B5EF4-FFF2-40B4-BE49-F238E27FC236}">
                <a16:creationId xmlns:a16="http://schemas.microsoft.com/office/drawing/2014/main" id="{B9F1C6F7-783C-1A43-88C4-AA91DB03F726}"/>
              </a:ext>
            </a:extLst>
          </p:cNvPr>
          <p:cNvSpPr txBox="1"/>
          <p:nvPr/>
        </p:nvSpPr>
        <p:spPr>
          <a:xfrm>
            <a:off x="769810" y="3980780"/>
            <a:ext cx="2250937" cy="400110"/>
          </a:xfrm>
          <a:prstGeom prst="rect">
            <a:avLst/>
          </a:prstGeom>
          <a:noFill/>
        </p:spPr>
        <p:txBody>
          <a:bodyPr wrap="none" rtlCol="0">
            <a:spAutoFit/>
          </a:bodyPr>
          <a:lstStyle/>
          <a:p>
            <a:pPr algn="ctr"/>
            <a:r>
              <a:rPr lang="it-IT" sz="2000" b="1">
                <a:solidFill>
                  <a:srgbClr val="FF0000"/>
                </a:solidFill>
              </a:rPr>
              <a:t>RF transport matrix</a:t>
            </a:r>
          </a:p>
        </p:txBody>
      </p:sp>
    </p:spTree>
    <p:extLst>
      <p:ext uri="{BB962C8B-B14F-4D97-AF65-F5344CB8AC3E}">
        <p14:creationId xmlns:p14="http://schemas.microsoft.com/office/powerpoint/2010/main" val="326566382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snow, outdoor, skiing, transport&#10;&#10;Description automatically generated">
            <a:extLst>
              <a:ext uri="{FF2B5EF4-FFF2-40B4-BE49-F238E27FC236}">
                <a16:creationId xmlns:a16="http://schemas.microsoft.com/office/drawing/2014/main" id="{DDB2D280-DC25-3F4B-946D-69A506FF1F2A}"/>
              </a:ext>
            </a:extLst>
          </p:cNvPr>
          <p:cNvPicPr>
            <a:picLocks noChangeAspect="1"/>
          </p:cNvPicPr>
          <p:nvPr/>
        </p:nvPicPr>
        <p:blipFill>
          <a:blip r:embed="rId3"/>
          <a:stretch>
            <a:fillRect/>
          </a:stretch>
        </p:blipFill>
        <p:spPr>
          <a:xfrm>
            <a:off x="0" y="729479"/>
            <a:ext cx="9144000" cy="5518921"/>
          </a:xfrm>
          <a:prstGeom prst="rect">
            <a:avLst/>
          </a:prstGeom>
        </p:spPr>
      </p:pic>
      <p:sp>
        <p:nvSpPr>
          <p:cNvPr id="4" name="TextBox 3">
            <a:extLst>
              <a:ext uri="{FF2B5EF4-FFF2-40B4-BE49-F238E27FC236}">
                <a16:creationId xmlns:a16="http://schemas.microsoft.com/office/drawing/2014/main" id="{E5A74D65-8EAA-3C4E-8EA8-E5BA2966E4E6}"/>
              </a:ext>
            </a:extLst>
          </p:cNvPr>
          <p:cNvSpPr txBox="1"/>
          <p:nvPr/>
        </p:nvSpPr>
        <p:spPr>
          <a:xfrm>
            <a:off x="3059832" y="6324600"/>
            <a:ext cx="2616422" cy="461665"/>
          </a:xfrm>
          <a:prstGeom prst="rect">
            <a:avLst/>
          </a:prstGeom>
          <a:noFill/>
        </p:spPr>
        <p:txBody>
          <a:bodyPr wrap="none" rtlCol="0">
            <a:spAutoFit/>
          </a:bodyPr>
          <a:lstStyle/>
          <a:p>
            <a:r>
              <a:rPr lang="en-IT"/>
              <a:t>Conventional Linac</a:t>
            </a:r>
          </a:p>
        </p:txBody>
      </p:sp>
      <p:sp>
        <p:nvSpPr>
          <p:cNvPr id="5" name="TextBox 4">
            <a:extLst>
              <a:ext uri="{FF2B5EF4-FFF2-40B4-BE49-F238E27FC236}">
                <a16:creationId xmlns:a16="http://schemas.microsoft.com/office/drawing/2014/main" id="{A7B37E28-E92E-8D4D-96D6-C35A71001647}"/>
              </a:ext>
            </a:extLst>
          </p:cNvPr>
          <p:cNvSpPr txBox="1"/>
          <p:nvPr/>
        </p:nvSpPr>
        <p:spPr>
          <a:xfrm>
            <a:off x="395536" y="240268"/>
            <a:ext cx="8496944" cy="461665"/>
          </a:xfrm>
          <a:prstGeom prst="rect">
            <a:avLst/>
          </a:prstGeom>
          <a:noFill/>
        </p:spPr>
        <p:txBody>
          <a:bodyPr wrap="square" rtlCol="0">
            <a:spAutoFit/>
          </a:bodyPr>
          <a:lstStyle/>
          <a:p>
            <a:r>
              <a:rPr lang="en-IT"/>
              <a:t>A Cartoon on Power consumption (or Recovery) in Accelerators</a:t>
            </a:r>
          </a:p>
        </p:txBody>
      </p:sp>
    </p:spTree>
    <p:extLst>
      <p:ext uri="{BB962C8B-B14F-4D97-AF65-F5344CB8AC3E}">
        <p14:creationId xmlns:p14="http://schemas.microsoft.com/office/powerpoint/2010/main" val="354303232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mountain, outdoor, sky, snow&#10;&#10;Description automatically generated">
            <a:extLst>
              <a:ext uri="{FF2B5EF4-FFF2-40B4-BE49-F238E27FC236}">
                <a16:creationId xmlns:a16="http://schemas.microsoft.com/office/drawing/2014/main" id="{383BB1B6-58C0-5A43-A69B-EC315C028147}"/>
              </a:ext>
            </a:extLst>
          </p:cNvPr>
          <p:cNvPicPr>
            <a:picLocks noChangeAspect="1"/>
          </p:cNvPicPr>
          <p:nvPr/>
        </p:nvPicPr>
        <p:blipFill>
          <a:blip r:embed="rId3"/>
          <a:stretch>
            <a:fillRect/>
          </a:stretch>
        </p:blipFill>
        <p:spPr>
          <a:xfrm>
            <a:off x="0" y="260648"/>
            <a:ext cx="9144000" cy="5802489"/>
          </a:xfrm>
          <a:prstGeom prst="rect">
            <a:avLst/>
          </a:prstGeom>
        </p:spPr>
      </p:pic>
      <p:sp>
        <p:nvSpPr>
          <p:cNvPr id="4" name="TextBox 3">
            <a:extLst>
              <a:ext uri="{FF2B5EF4-FFF2-40B4-BE49-F238E27FC236}">
                <a16:creationId xmlns:a16="http://schemas.microsoft.com/office/drawing/2014/main" id="{65DD6D8B-C923-4A42-B796-C92142706434}"/>
              </a:ext>
            </a:extLst>
          </p:cNvPr>
          <p:cNvSpPr txBox="1"/>
          <p:nvPr/>
        </p:nvSpPr>
        <p:spPr>
          <a:xfrm>
            <a:off x="3059832" y="6222503"/>
            <a:ext cx="1798890" cy="461665"/>
          </a:xfrm>
          <a:prstGeom prst="rect">
            <a:avLst/>
          </a:prstGeom>
          <a:noFill/>
        </p:spPr>
        <p:txBody>
          <a:bodyPr wrap="none" rtlCol="0">
            <a:spAutoFit/>
          </a:bodyPr>
          <a:lstStyle/>
          <a:p>
            <a:r>
              <a:rPr lang="en-IT"/>
              <a:t>Storage Ring</a:t>
            </a:r>
          </a:p>
        </p:txBody>
      </p:sp>
    </p:spTree>
    <p:extLst>
      <p:ext uri="{BB962C8B-B14F-4D97-AF65-F5344CB8AC3E}">
        <p14:creationId xmlns:p14="http://schemas.microsoft.com/office/powerpoint/2010/main" val="220401181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mountain, outdoor, sky, snow&#10;&#10;Description automatically generated">
            <a:extLst>
              <a:ext uri="{FF2B5EF4-FFF2-40B4-BE49-F238E27FC236}">
                <a16:creationId xmlns:a16="http://schemas.microsoft.com/office/drawing/2014/main" id="{383BB1B6-58C0-5A43-A69B-EC315C028147}"/>
              </a:ext>
            </a:extLst>
          </p:cNvPr>
          <p:cNvPicPr>
            <a:picLocks noChangeAspect="1"/>
          </p:cNvPicPr>
          <p:nvPr/>
        </p:nvPicPr>
        <p:blipFill>
          <a:blip r:embed="rId3"/>
          <a:stretch>
            <a:fillRect/>
          </a:stretch>
        </p:blipFill>
        <p:spPr>
          <a:xfrm>
            <a:off x="0" y="260648"/>
            <a:ext cx="9144000" cy="5802489"/>
          </a:xfrm>
          <a:prstGeom prst="rect">
            <a:avLst/>
          </a:prstGeom>
        </p:spPr>
      </p:pic>
      <p:sp>
        <p:nvSpPr>
          <p:cNvPr id="4" name="TextBox 3">
            <a:extLst>
              <a:ext uri="{FF2B5EF4-FFF2-40B4-BE49-F238E27FC236}">
                <a16:creationId xmlns:a16="http://schemas.microsoft.com/office/drawing/2014/main" id="{65DD6D8B-C923-4A42-B796-C92142706434}"/>
              </a:ext>
            </a:extLst>
          </p:cNvPr>
          <p:cNvSpPr txBox="1"/>
          <p:nvPr/>
        </p:nvSpPr>
        <p:spPr>
          <a:xfrm>
            <a:off x="3059832" y="6222503"/>
            <a:ext cx="3098349" cy="461665"/>
          </a:xfrm>
          <a:prstGeom prst="rect">
            <a:avLst/>
          </a:prstGeom>
          <a:noFill/>
        </p:spPr>
        <p:txBody>
          <a:bodyPr wrap="none" rtlCol="0">
            <a:spAutoFit/>
          </a:bodyPr>
          <a:lstStyle/>
          <a:p>
            <a:r>
              <a:rPr lang="en-IT"/>
              <a:t>Energy Recovery Linac</a:t>
            </a:r>
          </a:p>
        </p:txBody>
      </p:sp>
      <p:pic>
        <p:nvPicPr>
          <p:cNvPr id="5" name="Picture 4" descr="A picture containing doughnut, box, basket&#10;&#10;Description automatically generated">
            <a:extLst>
              <a:ext uri="{FF2B5EF4-FFF2-40B4-BE49-F238E27FC236}">
                <a16:creationId xmlns:a16="http://schemas.microsoft.com/office/drawing/2014/main" id="{D352A896-1AB0-4941-AC93-8AF6E03366E7}"/>
              </a:ext>
            </a:extLst>
          </p:cNvPr>
          <p:cNvPicPr>
            <a:picLocks noChangeAspect="1"/>
          </p:cNvPicPr>
          <p:nvPr/>
        </p:nvPicPr>
        <p:blipFill>
          <a:blip r:embed="rId4"/>
          <a:stretch>
            <a:fillRect/>
          </a:stretch>
        </p:blipFill>
        <p:spPr>
          <a:xfrm>
            <a:off x="5002610" y="2852936"/>
            <a:ext cx="189585" cy="193446"/>
          </a:xfrm>
          <a:prstGeom prst="rect">
            <a:avLst/>
          </a:prstGeom>
        </p:spPr>
      </p:pic>
      <p:pic>
        <p:nvPicPr>
          <p:cNvPr id="6" name="Picture 5" descr="A picture containing doughnut, box, basket&#10;&#10;Description automatically generated">
            <a:extLst>
              <a:ext uri="{FF2B5EF4-FFF2-40B4-BE49-F238E27FC236}">
                <a16:creationId xmlns:a16="http://schemas.microsoft.com/office/drawing/2014/main" id="{F88EA7FF-720E-984E-98B9-BCB90AD140AA}"/>
              </a:ext>
            </a:extLst>
          </p:cNvPr>
          <p:cNvPicPr>
            <a:picLocks noChangeAspect="1"/>
          </p:cNvPicPr>
          <p:nvPr/>
        </p:nvPicPr>
        <p:blipFill>
          <a:blip r:embed="rId4"/>
          <a:stretch>
            <a:fillRect/>
          </a:stretch>
        </p:blipFill>
        <p:spPr>
          <a:xfrm>
            <a:off x="5364088" y="3073214"/>
            <a:ext cx="189585" cy="152400"/>
          </a:xfrm>
          <a:prstGeom prst="rect">
            <a:avLst/>
          </a:prstGeom>
        </p:spPr>
      </p:pic>
      <p:pic>
        <p:nvPicPr>
          <p:cNvPr id="7" name="Picture 6" descr="A picture containing doughnut, box, basket&#10;&#10;Description automatically generated">
            <a:extLst>
              <a:ext uri="{FF2B5EF4-FFF2-40B4-BE49-F238E27FC236}">
                <a16:creationId xmlns:a16="http://schemas.microsoft.com/office/drawing/2014/main" id="{4059AA69-99B2-004A-84B1-22B7178ABCC1}"/>
              </a:ext>
            </a:extLst>
          </p:cNvPr>
          <p:cNvPicPr>
            <a:picLocks noChangeAspect="1"/>
          </p:cNvPicPr>
          <p:nvPr/>
        </p:nvPicPr>
        <p:blipFill>
          <a:blip r:embed="rId4"/>
          <a:stretch>
            <a:fillRect/>
          </a:stretch>
        </p:blipFill>
        <p:spPr>
          <a:xfrm>
            <a:off x="5580112" y="3501008"/>
            <a:ext cx="189585" cy="152400"/>
          </a:xfrm>
          <a:prstGeom prst="rect">
            <a:avLst/>
          </a:prstGeom>
        </p:spPr>
      </p:pic>
      <p:pic>
        <p:nvPicPr>
          <p:cNvPr id="8" name="Picture 7" descr="A picture containing doughnut, box, basket&#10;&#10;Description automatically generated">
            <a:extLst>
              <a:ext uri="{FF2B5EF4-FFF2-40B4-BE49-F238E27FC236}">
                <a16:creationId xmlns:a16="http://schemas.microsoft.com/office/drawing/2014/main" id="{22E82191-858F-9742-90A0-8765EC80DA21}"/>
              </a:ext>
            </a:extLst>
          </p:cNvPr>
          <p:cNvPicPr>
            <a:picLocks noChangeAspect="1"/>
          </p:cNvPicPr>
          <p:nvPr/>
        </p:nvPicPr>
        <p:blipFill>
          <a:blip r:embed="rId4"/>
          <a:stretch>
            <a:fillRect/>
          </a:stretch>
        </p:blipFill>
        <p:spPr>
          <a:xfrm>
            <a:off x="5737373" y="3736574"/>
            <a:ext cx="189585" cy="152400"/>
          </a:xfrm>
          <a:prstGeom prst="rect">
            <a:avLst/>
          </a:prstGeom>
        </p:spPr>
      </p:pic>
    </p:spTree>
    <p:extLst>
      <p:ext uri="{BB962C8B-B14F-4D97-AF65-F5344CB8AC3E}">
        <p14:creationId xmlns:p14="http://schemas.microsoft.com/office/powerpoint/2010/main" val="20055712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0834" name="Immagine 2" descr="infn-new.gi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838200" cy="820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extBox 1">
            <a:extLst>
              <a:ext uri="{FF2B5EF4-FFF2-40B4-BE49-F238E27FC236}">
                <a16:creationId xmlns:a16="http://schemas.microsoft.com/office/drawing/2014/main" id="{90C36360-B6AC-F144-05BF-CBCA0B04F0A7}"/>
              </a:ext>
            </a:extLst>
          </p:cNvPr>
          <p:cNvSpPr txBox="1"/>
          <p:nvPr/>
        </p:nvSpPr>
        <p:spPr>
          <a:xfrm>
            <a:off x="35496" y="6444044"/>
            <a:ext cx="6264696" cy="369332"/>
          </a:xfrm>
          <a:prstGeom prst="rect">
            <a:avLst/>
          </a:prstGeom>
          <a:noFill/>
        </p:spPr>
        <p:txBody>
          <a:bodyPr wrap="square">
            <a:spAutoFit/>
          </a:bodyPr>
          <a:lstStyle/>
          <a:p>
            <a:r>
              <a:rPr lang="en-IT" sz="1800" i="1"/>
              <a:t>7th African School of Physics - Port Elizabeth (ZA) - Dec. 2022</a:t>
            </a:r>
          </a:p>
        </p:txBody>
      </p:sp>
      <p:pic>
        <p:nvPicPr>
          <p:cNvPr id="4" name="Picture 3" descr="Text&#10;&#10;Description automatically generated">
            <a:extLst>
              <a:ext uri="{FF2B5EF4-FFF2-40B4-BE49-F238E27FC236}">
                <a16:creationId xmlns:a16="http://schemas.microsoft.com/office/drawing/2014/main" id="{BCD42637-E2E3-889E-5A18-D882B66CE00E}"/>
              </a:ext>
            </a:extLst>
          </p:cNvPr>
          <p:cNvPicPr>
            <a:picLocks noChangeAspect="1"/>
          </p:cNvPicPr>
          <p:nvPr/>
        </p:nvPicPr>
        <p:blipFill>
          <a:blip r:embed="rId3"/>
          <a:stretch>
            <a:fillRect/>
          </a:stretch>
        </p:blipFill>
        <p:spPr>
          <a:xfrm>
            <a:off x="904056" y="548680"/>
            <a:ext cx="7772400" cy="5831726"/>
          </a:xfrm>
          <a:prstGeom prst="rect">
            <a:avLst/>
          </a:prstGeom>
        </p:spPr>
      </p:pic>
    </p:spTree>
    <p:extLst>
      <p:ext uri="{BB962C8B-B14F-4D97-AF65-F5344CB8AC3E}">
        <p14:creationId xmlns:p14="http://schemas.microsoft.com/office/powerpoint/2010/main" val="30192951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outdoor&#10;&#10;Description automatically generated">
            <a:extLst>
              <a:ext uri="{FF2B5EF4-FFF2-40B4-BE49-F238E27FC236}">
                <a16:creationId xmlns:a16="http://schemas.microsoft.com/office/drawing/2014/main" id="{41CD6FB2-415A-9E4A-A3CE-5917591A8C4A}"/>
              </a:ext>
            </a:extLst>
          </p:cNvPr>
          <p:cNvPicPr>
            <a:picLocks noChangeAspect="1"/>
          </p:cNvPicPr>
          <p:nvPr/>
        </p:nvPicPr>
        <p:blipFill rotWithShape="1">
          <a:blip r:embed="rId3"/>
          <a:srcRect b="1619"/>
          <a:stretch/>
        </p:blipFill>
        <p:spPr>
          <a:xfrm>
            <a:off x="899592" y="764704"/>
            <a:ext cx="7772400" cy="5486400"/>
          </a:xfrm>
          <a:prstGeom prst="rect">
            <a:avLst/>
          </a:prstGeom>
          <a:noFill/>
        </p:spPr>
      </p:pic>
      <p:pic>
        <p:nvPicPr>
          <p:cNvPr id="6" name="Picture 5" descr="A picture containing doughnut, box, basket&#10;&#10;Description automatically generated">
            <a:extLst>
              <a:ext uri="{FF2B5EF4-FFF2-40B4-BE49-F238E27FC236}">
                <a16:creationId xmlns:a16="http://schemas.microsoft.com/office/drawing/2014/main" id="{C9530CE4-E5EC-4448-A869-26E3EA1DED8C}"/>
              </a:ext>
            </a:extLst>
          </p:cNvPr>
          <p:cNvPicPr>
            <a:picLocks noChangeAspect="1"/>
          </p:cNvPicPr>
          <p:nvPr/>
        </p:nvPicPr>
        <p:blipFill>
          <a:blip r:embed="rId4"/>
          <a:stretch>
            <a:fillRect/>
          </a:stretch>
        </p:blipFill>
        <p:spPr>
          <a:xfrm>
            <a:off x="2646735" y="5310811"/>
            <a:ext cx="845145" cy="862358"/>
          </a:xfrm>
          <a:prstGeom prst="rect">
            <a:avLst/>
          </a:prstGeom>
        </p:spPr>
      </p:pic>
      <p:sp>
        <p:nvSpPr>
          <p:cNvPr id="7" name="Bent Arrow 6">
            <a:extLst>
              <a:ext uri="{FF2B5EF4-FFF2-40B4-BE49-F238E27FC236}">
                <a16:creationId xmlns:a16="http://schemas.microsoft.com/office/drawing/2014/main" id="{3270888C-A95E-DD4B-87D6-E10BCBAF2CA7}"/>
              </a:ext>
            </a:extLst>
          </p:cNvPr>
          <p:cNvSpPr/>
          <p:nvPr/>
        </p:nvSpPr>
        <p:spPr bwMode="auto">
          <a:xfrm rot="11699450">
            <a:off x="3554278" y="5397277"/>
            <a:ext cx="813816" cy="868680"/>
          </a:xfrm>
          <a:prstGeom prst="ben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IT" sz="2400" b="0" i="0" u="none" strike="noStrike" cap="none" normalizeH="0" baseline="0">
              <a:ln>
                <a:noFill/>
              </a:ln>
              <a:solidFill>
                <a:schemeClr val="tx1"/>
              </a:solidFill>
              <a:effectLst/>
              <a:latin typeface="Times" pitchFamily="-111" charset="0"/>
            </a:endParaRPr>
          </a:p>
        </p:txBody>
      </p:sp>
      <p:sp>
        <p:nvSpPr>
          <p:cNvPr id="8" name="Smiley Face 7">
            <a:extLst>
              <a:ext uri="{FF2B5EF4-FFF2-40B4-BE49-F238E27FC236}">
                <a16:creationId xmlns:a16="http://schemas.microsoft.com/office/drawing/2014/main" id="{F7013D19-8A30-7741-815C-3DDC18D12B19}"/>
              </a:ext>
            </a:extLst>
          </p:cNvPr>
          <p:cNvSpPr/>
          <p:nvPr/>
        </p:nvSpPr>
        <p:spPr bwMode="auto">
          <a:xfrm>
            <a:off x="1897794" y="5543585"/>
            <a:ext cx="559781" cy="576064"/>
          </a:xfrm>
          <a:prstGeom prst="smileyFac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IT" sz="2400" b="0" i="0" u="none" strike="noStrike" cap="none" normalizeH="0" baseline="0">
              <a:ln>
                <a:noFill/>
              </a:ln>
              <a:solidFill>
                <a:schemeClr val="tx1"/>
              </a:solidFill>
              <a:effectLst/>
              <a:latin typeface="Times" pitchFamily="-111" charset="0"/>
            </a:endParaRPr>
          </a:p>
        </p:txBody>
      </p:sp>
      <p:cxnSp>
        <p:nvCxnSpPr>
          <p:cNvPr id="10" name="Straight Arrow Connector 9">
            <a:extLst>
              <a:ext uri="{FF2B5EF4-FFF2-40B4-BE49-F238E27FC236}">
                <a16:creationId xmlns:a16="http://schemas.microsoft.com/office/drawing/2014/main" id="{5EBC5B83-BE70-E049-BE17-BAB057E339FC}"/>
              </a:ext>
            </a:extLst>
          </p:cNvPr>
          <p:cNvCxnSpPr/>
          <p:nvPr/>
        </p:nvCxnSpPr>
        <p:spPr bwMode="auto">
          <a:xfrm flipV="1">
            <a:off x="5292080" y="3284984"/>
            <a:ext cx="1296144" cy="864096"/>
          </a:xfrm>
          <a:prstGeom prst="straightConnector1">
            <a:avLst/>
          </a:prstGeom>
          <a:solidFill>
            <a:schemeClr val="accent1"/>
          </a:solidFill>
          <a:ln w="50800" cap="flat" cmpd="sng" algn="ctr">
            <a:solidFill>
              <a:schemeClr val="tx1"/>
            </a:solidFill>
            <a:prstDash val="solid"/>
            <a:round/>
            <a:headEnd type="none" w="med" len="med"/>
            <a:tailEnd type="triangle"/>
          </a:ln>
          <a:effectLst/>
        </p:spPr>
      </p:cxnSp>
      <p:cxnSp>
        <p:nvCxnSpPr>
          <p:cNvPr id="11" name="Straight Arrow Connector 10">
            <a:extLst>
              <a:ext uri="{FF2B5EF4-FFF2-40B4-BE49-F238E27FC236}">
                <a16:creationId xmlns:a16="http://schemas.microsoft.com/office/drawing/2014/main" id="{FD6D59AD-89D9-DC48-BBBA-B3932AD647C4}"/>
              </a:ext>
            </a:extLst>
          </p:cNvPr>
          <p:cNvCxnSpPr>
            <a:cxnSpLocks/>
            <a:endCxn id="15" idx="2"/>
          </p:cNvCxnSpPr>
          <p:nvPr/>
        </p:nvCxnSpPr>
        <p:spPr bwMode="auto">
          <a:xfrm flipH="1" flipV="1">
            <a:off x="2237077" y="3530625"/>
            <a:ext cx="734906" cy="1648734"/>
          </a:xfrm>
          <a:prstGeom prst="straightConnector1">
            <a:avLst/>
          </a:prstGeom>
          <a:solidFill>
            <a:schemeClr val="accent1"/>
          </a:solidFill>
          <a:ln w="50800" cap="flat" cmpd="sng" algn="ctr">
            <a:solidFill>
              <a:schemeClr val="tx1"/>
            </a:solidFill>
            <a:prstDash val="solid"/>
            <a:round/>
            <a:headEnd type="none" w="med" len="med"/>
            <a:tailEnd type="triangle"/>
          </a:ln>
          <a:effectLst/>
        </p:spPr>
      </p:cxnSp>
      <p:sp>
        <p:nvSpPr>
          <p:cNvPr id="14" name="TextBox 13">
            <a:extLst>
              <a:ext uri="{FF2B5EF4-FFF2-40B4-BE49-F238E27FC236}">
                <a16:creationId xmlns:a16="http://schemas.microsoft.com/office/drawing/2014/main" id="{0DDD9279-D19E-0445-A5C7-A02B4D063392}"/>
              </a:ext>
            </a:extLst>
          </p:cNvPr>
          <p:cNvSpPr txBox="1"/>
          <p:nvPr/>
        </p:nvSpPr>
        <p:spPr>
          <a:xfrm>
            <a:off x="6156176" y="2818466"/>
            <a:ext cx="1806905" cy="461665"/>
          </a:xfrm>
          <a:prstGeom prst="rect">
            <a:avLst/>
          </a:prstGeom>
          <a:noFill/>
        </p:spPr>
        <p:txBody>
          <a:bodyPr wrap="none" rtlCol="0">
            <a:spAutoFit/>
          </a:bodyPr>
          <a:lstStyle/>
          <a:p>
            <a:r>
              <a:rPr lang="en-GB"/>
              <a:t>c</a:t>
            </a:r>
            <a:r>
              <a:rPr lang="en-IT"/>
              <a:t>hair: 150 kg</a:t>
            </a:r>
          </a:p>
        </p:txBody>
      </p:sp>
      <p:sp>
        <p:nvSpPr>
          <p:cNvPr id="15" name="TextBox 14">
            <a:extLst>
              <a:ext uri="{FF2B5EF4-FFF2-40B4-BE49-F238E27FC236}">
                <a16:creationId xmlns:a16="http://schemas.microsoft.com/office/drawing/2014/main" id="{92901C82-3770-C042-99E6-C82543043ED1}"/>
              </a:ext>
            </a:extLst>
          </p:cNvPr>
          <p:cNvSpPr txBox="1"/>
          <p:nvPr/>
        </p:nvSpPr>
        <p:spPr>
          <a:xfrm>
            <a:off x="1115616" y="3068960"/>
            <a:ext cx="2242922" cy="461665"/>
          </a:xfrm>
          <a:prstGeom prst="rect">
            <a:avLst/>
          </a:prstGeom>
          <a:noFill/>
        </p:spPr>
        <p:txBody>
          <a:bodyPr wrap="none" rtlCol="0">
            <a:spAutoFit/>
          </a:bodyPr>
          <a:lstStyle/>
          <a:p>
            <a:r>
              <a:rPr lang="en-GB"/>
              <a:t>bread bag</a:t>
            </a:r>
            <a:r>
              <a:rPr lang="en-IT"/>
              <a:t>: 150 g</a:t>
            </a:r>
          </a:p>
        </p:txBody>
      </p:sp>
      <p:sp>
        <p:nvSpPr>
          <p:cNvPr id="17" name="TextBox 16">
            <a:extLst>
              <a:ext uri="{FF2B5EF4-FFF2-40B4-BE49-F238E27FC236}">
                <a16:creationId xmlns:a16="http://schemas.microsoft.com/office/drawing/2014/main" id="{EA143CD7-F19C-A642-B7D6-662BAC3B8CD3}"/>
              </a:ext>
            </a:extLst>
          </p:cNvPr>
          <p:cNvSpPr txBox="1"/>
          <p:nvPr/>
        </p:nvSpPr>
        <p:spPr>
          <a:xfrm>
            <a:off x="899592" y="5046275"/>
            <a:ext cx="1814920" cy="830997"/>
          </a:xfrm>
          <a:prstGeom prst="rect">
            <a:avLst/>
          </a:prstGeom>
          <a:noFill/>
        </p:spPr>
        <p:txBody>
          <a:bodyPr wrap="none" rtlCol="0">
            <a:spAutoFit/>
          </a:bodyPr>
          <a:lstStyle/>
          <a:p>
            <a:r>
              <a:rPr lang="it-IT"/>
              <a:t>mountain hut</a:t>
            </a:r>
          </a:p>
          <a:p>
            <a:r>
              <a:rPr lang="en-IT"/>
              <a:t>tender</a:t>
            </a:r>
          </a:p>
        </p:txBody>
      </p:sp>
    </p:spTree>
    <p:extLst>
      <p:ext uri="{BB962C8B-B14F-4D97-AF65-F5344CB8AC3E}">
        <p14:creationId xmlns:p14="http://schemas.microsoft.com/office/powerpoint/2010/main" val="163482212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BCC0598B-CAB0-BF43-B7AD-FCF8121ED58E}"/>
                  </a:ext>
                </a:extLst>
              </p:cNvPr>
              <p:cNvSpPr txBox="1"/>
              <p:nvPr/>
            </p:nvSpPr>
            <p:spPr>
              <a:xfrm>
                <a:off x="2915816" y="611332"/>
                <a:ext cx="3816424" cy="452496"/>
              </a:xfrm>
              <a:prstGeom prst="rect">
                <a:avLst/>
              </a:prstGeom>
              <a:noFill/>
            </p:spPr>
            <p:txBody>
              <a:bodyPr wrap="square" lIns="0" tIns="0" rIns="0" bIns="0" rtlCol="0">
                <a:spAutoFit/>
              </a:bodyPr>
              <a:lstStyle/>
              <a:p>
                <a14:m>
                  <m:oMath xmlns:m="http://schemas.openxmlformats.org/officeDocument/2006/math">
                    <m:sSub>
                      <m:sSubPr>
                        <m:ctrlPr>
                          <a:rPr lang="it-IT" b="0" i="1">
                            <a:latin typeface="Cambria Math" panose="02040503050406030204" pitchFamily="18" charset="0"/>
                          </a:rPr>
                        </m:ctrlPr>
                      </m:sSubPr>
                      <m:e>
                        <m:r>
                          <a:rPr lang="it-IT" b="0" i="1">
                            <a:latin typeface="Cambria Math" panose="02040503050406030204" pitchFamily="18" charset="0"/>
                          </a:rPr>
                          <m:t>𝑃</m:t>
                        </m:r>
                      </m:e>
                      <m:sub>
                        <m:r>
                          <a:rPr lang="it-IT" b="0" i="1">
                            <a:latin typeface="Cambria Math" panose="02040503050406030204" pitchFamily="18" charset="0"/>
                          </a:rPr>
                          <m:t>𝐴𝐶</m:t>
                        </m:r>
                      </m:sub>
                    </m:sSub>
                  </m:oMath>
                </a14:m>
                <a:r>
                  <a:rPr lang="it-IT" b="0" i="1">
                    <a:latin typeface="Cambria Math" charset="0"/>
                  </a:rPr>
                  <a:t> = g</a:t>
                </a:r>
                <a:r>
                  <a:rPr lang="it-IT"/>
                  <a:t> </a:t>
                </a:r>
                <a14:m>
                  <m:oMath xmlns:m="http://schemas.openxmlformats.org/officeDocument/2006/math">
                    <m:sSub>
                      <m:sSubPr>
                        <m:ctrlPr>
                          <a:rPr lang="it-IT" i="1">
                            <a:latin typeface="Cambria Math" panose="02040503050406030204" pitchFamily="18" charset="0"/>
                          </a:rPr>
                        </m:ctrlPr>
                      </m:sSubPr>
                      <m:e>
                        <m:r>
                          <a:rPr lang="it-IT" i="1">
                            <a:latin typeface="Cambria Math" panose="02040503050406030204" pitchFamily="18" charset="0"/>
                          </a:rPr>
                          <m:t>𝑣</m:t>
                        </m:r>
                      </m:e>
                      <m:sub>
                        <m:r>
                          <a:rPr lang="it-IT" i="1">
                            <a:latin typeface="Cambria Math" panose="02040503050406030204" pitchFamily="18" charset="0"/>
                            <a:ea typeface="Cambria Math" panose="02040503050406030204" pitchFamily="18" charset="0"/>
                          </a:rPr>
                          <m:t>⊥</m:t>
                        </m:r>
                      </m:sub>
                    </m:sSub>
                  </m:oMath>
                </a14:m>
                <a:r>
                  <a:rPr lang="it-IT"/>
                  <a:t> </a:t>
                </a:r>
                <a14:m>
                  <m:oMath xmlns:m="http://schemas.openxmlformats.org/officeDocument/2006/math">
                    <m:nary>
                      <m:naryPr>
                        <m:chr m:val="∑"/>
                        <m:ctrlPr>
                          <a:rPr lang="it-IT" i="1">
                            <a:latin typeface="Cambria Math" panose="02040503050406030204" pitchFamily="18" charset="0"/>
                          </a:rPr>
                        </m:ctrlPr>
                      </m:naryPr>
                      <m:sub>
                        <m:r>
                          <m:rPr>
                            <m:brk m:alnAt="23"/>
                          </m:rPr>
                          <a:rPr lang="it-IT" i="1">
                            <a:latin typeface="Cambria Math" panose="02040503050406030204" pitchFamily="18" charset="0"/>
                          </a:rPr>
                          <m:t>𝑖</m:t>
                        </m:r>
                        <m:r>
                          <a:rPr lang="it-IT" i="1">
                            <a:latin typeface="Cambria Math" panose="02040503050406030204" pitchFamily="18" charset="0"/>
                          </a:rPr>
                          <m:t>𝑠𝑘</m:t>
                        </m:r>
                      </m:sub>
                      <m:sup>
                        <m:sSub>
                          <m:sSubPr>
                            <m:ctrlPr>
                              <a:rPr lang="it-IT" i="1">
                                <a:latin typeface="Cambria Math" panose="02040503050406030204" pitchFamily="18" charset="0"/>
                              </a:rPr>
                            </m:ctrlPr>
                          </m:sSubPr>
                          <m:e>
                            <m:r>
                              <a:rPr lang="it-IT" i="1">
                                <a:latin typeface="Cambria Math" panose="02040503050406030204" pitchFamily="18" charset="0"/>
                              </a:rPr>
                              <m:t>𝑁</m:t>
                            </m:r>
                          </m:e>
                          <m:sub>
                            <m:r>
                              <a:rPr lang="it-IT" i="1">
                                <a:latin typeface="Cambria Math" panose="02040503050406030204" pitchFamily="18" charset="0"/>
                              </a:rPr>
                              <m:t>𝑠𝑘</m:t>
                            </m:r>
                          </m:sub>
                        </m:sSub>
                      </m:sup>
                      <m:e>
                        <m:sSub>
                          <m:sSubPr>
                            <m:ctrlPr>
                              <a:rPr lang="it-IT" i="1">
                                <a:latin typeface="Cambria Math" panose="02040503050406030204" pitchFamily="18" charset="0"/>
                              </a:rPr>
                            </m:ctrlPr>
                          </m:sSubPr>
                          <m:e>
                            <m:r>
                              <a:rPr lang="it-IT" i="1">
                                <a:latin typeface="Cambria Math" panose="02040503050406030204" pitchFamily="18" charset="0"/>
                              </a:rPr>
                              <m:t>𝑀</m:t>
                            </m:r>
                          </m:e>
                          <m:sub>
                            <m:r>
                              <a:rPr lang="it-IT" i="1">
                                <a:latin typeface="Cambria Math" panose="02040503050406030204" pitchFamily="18" charset="0"/>
                              </a:rPr>
                              <m:t>𝑖𝑠𝑘</m:t>
                            </m:r>
                          </m:sub>
                        </m:sSub>
                      </m:e>
                    </m:nary>
                    <m:r>
                      <a:rPr lang="it-IT" b="0" i="1">
                        <a:latin typeface="Cambria Math" panose="02040503050406030204" pitchFamily="18" charset="0"/>
                      </a:rPr>
                      <m:t>+</m:t>
                    </m:r>
                    <m:sSub>
                      <m:sSubPr>
                        <m:ctrlPr>
                          <a:rPr lang="it-IT" i="1">
                            <a:latin typeface="Cambria Math" panose="02040503050406030204" pitchFamily="18" charset="0"/>
                          </a:rPr>
                        </m:ctrlPr>
                      </m:sSubPr>
                      <m:e>
                        <m:r>
                          <a:rPr lang="it-IT" i="1">
                            <a:latin typeface="Cambria Math" panose="02040503050406030204" pitchFamily="18" charset="0"/>
                          </a:rPr>
                          <m:t>𝑃</m:t>
                        </m:r>
                      </m:e>
                      <m:sub>
                        <m:r>
                          <a:rPr lang="it-IT" b="0" i="1">
                            <a:latin typeface="Cambria Math" panose="02040503050406030204" pitchFamily="18" charset="0"/>
                          </a:rPr>
                          <m:t>𝑙𝑜𝑠𝑠</m:t>
                        </m:r>
                      </m:sub>
                    </m:sSub>
                  </m:oMath>
                </a14:m>
                <a:endParaRPr lang="it-IT" b="0" i="1">
                  <a:latin typeface="Cambria Math" charset="0"/>
                </a:endParaRPr>
              </a:p>
            </p:txBody>
          </p:sp>
        </mc:Choice>
        <mc:Fallback xmlns="">
          <p:sp>
            <p:nvSpPr>
              <p:cNvPr id="12" name="TextBox 11">
                <a:extLst>
                  <a:ext uri="{FF2B5EF4-FFF2-40B4-BE49-F238E27FC236}">
                    <a16:creationId xmlns:a16="http://schemas.microsoft.com/office/drawing/2014/main" id="{BCC0598B-CAB0-BF43-B7AD-FCF8121ED58E}"/>
                  </a:ext>
                </a:extLst>
              </p:cNvPr>
              <p:cNvSpPr txBox="1">
                <a:spLocks noRot="1" noChangeAspect="1" noMove="1" noResize="1" noEditPoints="1" noAdjustHandles="1" noChangeArrowheads="1" noChangeShapeType="1" noTextEdit="1"/>
              </p:cNvSpPr>
              <p:nvPr/>
            </p:nvSpPr>
            <p:spPr>
              <a:xfrm>
                <a:off x="2915816" y="611332"/>
                <a:ext cx="3816424" cy="452496"/>
              </a:xfrm>
              <a:prstGeom prst="rect">
                <a:avLst/>
              </a:prstGeom>
              <a:blipFill>
                <a:blip r:embed="rId3"/>
                <a:stretch>
                  <a:fillRect l="-2658" t="-130556" b="-202778"/>
                </a:stretch>
              </a:blipFill>
            </p:spPr>
            <p:txBody>
              <a:bodyPr/>
              <a:lstStyle/>
              <a:p>
                <a:r>
                  <a:rPr lang="en-IT">
                    <a:noFill/>
                  </a:rPr>
                  <a:t> </a:t>
                </a:r>
              </a:p>
            </p:txBody>
          </p:sp>
        </mc:Fallback>
      </mc:AlternateContent>
      <p:sp>
        <p:nvSpPr>
          <p:cNvPr id="2" name="TextBox 1">
            <a:extLst>
              <a:ext uri="{FF2B5EF4-FFF2-40B4-BE49-F238E27FC236}">
                <a16:creationId xmlns:a16="http://schemas.microsoft.com/office/drawing/2014/main" id="{EEAFF857-4751-D040-8F96-87617DA9FC8A}"/>
              </a:ext>
            </a:extLst>
          </p:cNvPr>
          <p:cNvSpPr txBox="1"/>
          <p:nvPr/>
        </p:nvSpPr>
        <p:spPr>
          <a:xfrm>
            <a:off x="1288061" y="618111"/>
            <a:ext cx="936475" cy="461665"/>
          </a:xfrm>
          <a:prstGeom prst="rect">
            <a:avLst/>
          </a:prstGeom>
          <a:noFill/>
        </p:spPr>
        <p:txBody>
          <a:bodyPr wrap="none" rtlCol="0">
            <a:spAutoFit/>
          </a:bodyPr>
          <a:lstStyle/>
          <a:p>
            <a:r>
              <a:rPr lang="en-IT" b="1"/>
              <a:t>Linac</a:t>
            </a:r>
          </a:p>
        </p:txBody>
      </p: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9C25051E-03E2-1146-9E80-0C709BD6ACB4}"/>
                  </a:ext>
                </a:extLst>
              </p:cNvPr>
              <p:cNvSpPr txBox="1"/>
              <p:nvPr/>
            </p:nvSpPr>
            <p:spPr>
              <a:xfrm>
                <a:off x="2915816" y="1626737"/>
                <a:ext cx="3816424" cy="369332"/>
              </a:xfrm>
              <a:prstGeom prst="rect">
                <a:avLst/>
              </a:prstGeom>
              <a:noFill/>
            </p:spPr>
            <p:txBody>
              <a:bodyPr wrap="square" lIns="0" tIns="0" rIns="0" bIns="0" rtlCol="0">
                <a:spAutoFit/>
              </a:bodyPr>
              <a:lstStyle/>
              <a:p>
                <a14:m>
                  <m:oMath xmlns:m="http://schemas.openxmlformats.org/officeDocument/2006/math">
                    <m:sSub>
                      <m:sSubPr>
                        <m:ctrlPr>
                          <a:rPr lang="it-IT" b="0" i="1">
                            <a:latin typeface="Cambria Math" panose="02040503050406030204" pitchFamily="18" charset="0"/>
                          </a:rPr>
                        </m:ctrlPr>
                      </m:sSubPr>
                      <m:e>
                        <m:r>
                          <a:rPr lang="it-IT" b="0" i="1">
                            <a:latin typeface="Cambria Math" panose="02040503050406030204" pitchFamily="18" charset="0"/>
                          </a:rPr>
                          <m:t>𝑃</m:t>
                        </m:r>
                      </m:e>
                      <m:sub>
                        <m:r>
                          <a:rPr lang="it-IT" b="0" i="1">
                            <a:latin typeface="Cambria Math" panose="02040503050406030204" pitchFamily="18" charset="0"/>
                          </a:rPr>
                          <m:t>𝐴𝐶</m:t>
                        </m:r>
                      </m:sub>
                    </m:sSub>
                  </m:oMath>
                </a14:m>
                <a:r>
                  <a:rPr lang="it-IT" b="0" i="1">
                    <a:latin typeface="Cambria Math" charset="0"/>
                  </a:rPr>
                  <a:t> =  </a:t>
                </a:r>
                <a14:m>
                  <m:oMath xmlns:m="http://schemas.openxmlformats.org/officeDocument/2006/math">
                    <m:sSub>
                      <m:sSubPr>
                        <m:ctrlPr>
                          <a:rPr lang="it-IT" i="1">
                            <a:latin typeface="Cambria Math" panose="02040503050406030204" pitchFamily="18" charset="0"/>
                          </a:rPr>
                        </m:ctrlPr>
                      </m:sSubPr>
                      <m:e>
                        <m:r>
                          <a:rPr lang="it-IT" i="1">
                            <a:latin typeface="Cambria Math" panose="02040503050406030204" pitchFamily="18" charset="0"/>
                          </a:rPr>
                          <m:t>𝑃</m:t>
                        </m:r>
                      </m:e>
                      <m:sub>
                        <m:r>
                          <a:rPr lang="it-IT" b="0" i="1">
                            <a:latin typeface="Cambria Math" panose="02040503050406030204" pitchFamily="18" charset="0"/>
                          </a:rPr>
                          <m:t>𝑙𝑜𝑠𝑠</m:t>
                        </m:r>
                      </m:sub>
                    </m:sSub>
                  </m:oMath>
                </a14:m>
                <a:endParaRPr lang="it-IT" b="0" i="1">
                  <a:latin typeface="Cambria Math" charset="0"/>
                </a:endParaRPr>
              </a:p>
            </p:txBody>
          </p:sp>
        </mc:Choice>
        <mc:Fallback xmlns="">
          <p:sp>
            <p:nvSpPr>
              <p:cNvPr id="13" name="TextBox 12">
                <a:extLst>
                  <a:ext uri="{FF2B5EF4-FFF2-40B4-BE49-F238E27FC236}">
                    <a16:creationId xmlns:a16="http://schemas.microsoft.com/office/drawing/2014/main" id="{9C25051E-03E2-1146-9E80-0C709BD6ACB4}"/>
                  </a:ext>
                </a:extLst>
              </p:cNvPr>
              <p:cNvSpPr txBox="1">
                <a:spLocks noRot="1" noChangeAspect="1" noMove="1" noResize="1" noEditPoints="1" noAdjustHandles="1" noChangeArrowheads="1" noChangeShapeType="1" noTextEdit="1"/>
              </p:cNvSpPr>
              <p:nvPr/>
            </p:nvSpPr>
            <p:spPr>
              <a:xfrm>
                <a:off x="2915816" y="1626737"/>
                <a:ext cx="3816424" cy="369332"/>
              </a:xfrm>
              <a:prstGeom prst="rect">
                <a:avLst/>
              </a:prstGeom>
              <a:blipFill>
                <a:blip r:embed="rId4"/>
                <a:stretch>
                  <a:fillRect l="-2658" t="-27586" b="-48276"/>
                </a:stretch>
              </a:blipFill>
            </p:spPr>
            <p:txBody>
              <a:bodyPr/>
              <a:lstStyle/>
              <a:p>
                <a:r>
                  <a:rPr lang="en-IT">
                    <a:noFill/>
                  </a:rPr>
                  <a:t> </a:t>
                </a:r>
              </a:p>
            </p:txBody>
          </p:sp>
        </mc:Fallback>
      </mc:AlternateContent>
      <p:sp>
        <p:nvSpPr>
          <p:cNvPr id="16" name="TextBox 15">
            <a:extLst>
              <a:ext uri="{FF2B5EF4-FFF2-40B4-BE49-F238E27FC236}">
                <a16:creationId xmlns:a16="http://schemas.microsoft.com/office/drawing/2014/main" id="{5799A221-8F57-E249-9BCF-475CA2E4C3E1}"/>
              </a:ext>
            </a:extLst>
          </p:cNvPr>
          <p:cNvSpPr txBox="1"/>
          <p:nvPr/>
        </p:nvSpPr>
        <p:spPr>
          <a:xfrm>
            <a:off x="758962" y="1580570"/>
            <a:ext cx="1816523" cy="461665"/>
          </a:xfrm>
          <a:prstGeom prst="rect">
            <a:avLst/>
          </a:prstGeom>
          <a:noFill/>
        </p:spPr>
        <p:txBody>
          <a:bodyPr wrap="none" rtlCol="0">
            <a:spAutoFit/>
          </a:bodyPr>
          <a:lstStyle/>
          <a:p>
            <a:r>
              <a:rPr lang="en-IT" b="1"/>
              <a:t>Storage ring</a:t>
            </a:r>
          </a:p>
        </p:txBody>
      </p:sp>
      <p:sp>
        <p:nvSpPr>
          <p:cNvPr id="18" name="TextBox 17">
            <a:extLst>
              <a:ext uri="{FF2B5EF4-FFF2-40B4-BE49-F238E27FC236}">
                <a16:creationId xmlns:a16="http://schemas.microsoft.com/office/drawing/2014/main" id="{94CE2335-91AD-F24C-9E99-88E78BD525DA}"/>
              </a:ext>
            </a:extLst>
          </p:cNvPr>
          <p:cNvSpPr txBox="1"/>
          <p:nvPr/>
        </p:nvSpPr>
        <p:spPr>
          <a:xfrm>
            <a:off x="1043608" y="2687138"/>
            <a:ext cx="1048685" cy="461665"/>
          </a:xfrm>
          <a:prstGeom prst="rect">
            <a:avLst/>
          </a:prstGeom>
          <a:noFill/>
        </p:spPr>
        <p:txBody>
          <a:bodyPr wrap="none" rtlCol="0">
            <a:spAutoFit/>
          </a:bodyPr>
          <a:lstStyle/>
          <a:p>
            <a:r>
              <a:rPr lang="en-IT" b="1"/>
              <a:t>E.R.L.</a:t>
            </a:r>
          </a:p>
        </p:txBody>
      </p:sp>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8C53EFE3-C91A-F74B-B30E-6735756718B0}"/>
                  </a:ext>
                </a:extLst>
              </p:cNvPr>
              <p:cNvSpPr txBox="1"/>
              <p:nvPr/>
            </p:nvSpPr>
            <p:spPr>
              <a:xfrm>
                <a:off x="2968535" y="2687138"/>
                <a:ext cx="6067961" cy="738664"/>
              </a:xfrm>
              <a:prstGeom prst="rect">
                <a:avLst/>
              </a:prstGeom>
              <a:noFill/>
            </p:spPr>
            <p:txBody>
              <a:bodyPr wrap="square" lIns="0" tIns="0" rIns="0" bIns="0" rtlCol="0">
                <a:spAutoFit/>
              </a:bodyPr>
              <a:lstStyle/>
              <a:p>
                <a14:m>
                  <m:oMath xmlns:m="http://schemas.openxmlformats.org/officeDocument/2006/math">
                    <m:sSub>
                      <m:sSubPr>
                        <m:ctrlPr>
                          <a:rPr lang="it-IT" b="0" i="1">
                            <a:latin typeface="Cambria Math" panose="02040503050406030204" pitchFamily="18" charset="0"/>
                          </a:rPr>
                        </m:ctrlPr>
                      </m:sSubPr>
                      <m:e>
                        <m:r>
                          <a:rPr lang="it-IT" b="0" i="1">
                            <a:latin typeface="Cambria Math" panose="02040503050406030204" pitchFamily="18" charset="0"/>
                          </a:rPr>
                          <m:t>𝑃</m:t>
                        </m:r>
                      </m:e>
                      <m:sub>
                        <m:r>
                          <a:rPr lang="it-IT" b="0" i="1">
                            <a:latin typeface="Cambria Math" panose="02040503050406030204" pitchFamily="18" charset="0"/>
                          </a:rPr>
                          <m:t>𝐴𝐶</m:t>
                        </m:r>
                      </m:sub>
                    </m:sSub>
                  </m:oMath>
                </a14:m>
                <a:r>
                  <a:rPr lang="it-IT" b="0" i="1">
                    <a:latin typeface="Cambria Math" charset="0"/>
                  </a:rPr>
                  <a:t> = </a:t>
                </a:r>
                <a14:m>
                  <m:oMath xmlns:m="http://schemas.openxmlformats.org/officeDocument/2006/math">
                    <m:sSub>
                      <m:sSubPr>
                        <m:ctrlPr>
                          <a:rPr lang="it-IT" i="1">
                            <a:latin typeface="Cambria Math" panose="02040503050406030204" pitchFamily="18" charset="0"/>
                          </a:rPr>
                        </m:ctrlPr>
                      </m:sSubPr>
                      <m:e>
                        <m:sSub>
                          <m:sSubPr>
                            <m:ctrlPr>
                              <a:rPr lang="it-IT" i="1">
                                <a:latin typeface="Cambria Math" panose="02040503050406030204" pitchFamily="18" charset="0"/>
                              </a:rPr>
                            </m:ctrlPr>
                          </m:sSubPr>
                          <m:e>
                            <m:r>
                              <a:rPr lang="it-IT" b="0" i="1">
                                <a:latin typeface="Cambria Math" panose="02040503050406030204" pitchFamily="18" charset="0"/>
                              </a:rPr>
                              <m:t> </m:t>
                            </m:r>
                            <m:r>
                              <a:rPr lang="it-IT" b="0" i="1">
                                <a:latin typeface="Cambria Math" panose="02040503050406030204" pitchFamily="18" charset="0"/>
                              </a:rPr>
                              <m:t>𝑁</m:t>
                            </m:r>
                          </m:e>
                          <m:sub>
                            <m:r>
                              <a:rPr lang="it-IT" i="1">
                                <a:latin typeface="Cambria Math" panose="02040503050406030204" pitchFamily="18" charset="0"/>
                              </a:rPr>
                              <m:t>𝑐h</m:t>
                            </m:r>
                          </m:sub>
                        </m:sSub>
                        <m:r>
                          <a:rPr lang="it-IT" i="1">
                            <a:latin typeface="Cambria Math" panose="02040503050406030204" pitchFamily="18" charset="0"/>
                          </a:rPr>
                          <m:t>𝑀</m:t>
                        </m:r>
                      </m:e>
                      <m:sub>
                        <m:r>
                          <a:rPr lang="it-IT" b="0" i="1">
                            <a:latin typeface="Cambria Math" panose="02040503050406030204" pitchFamily="18" charset="0"/>
                          </a:rPr>
                          <m:t>𝑐h</m:t>
                        </m:r>
                      </m:sub>
                    </m:sSub>
                    <m:r>
                      <a:rPr lang="it-IT" i="1">
                        <a:latin typeface="Cambria Math" panose="02040503050406030204" pitchFamily="18" charset="0"/>
                      </a:rPr>
                      <m:t> </m:t>
                    </m:r>
                  </m:oMath>
                </a14:m>
                <a:r>
                  <a:rPr lang="it-IT" b="0" i="1">
                    <a:latin typeface="Cambria Math" charset="0"/>
                  </a:rPr>
                  <a:t>g</a:t>
                </a:r>
                <a:r>
                  <a:rPr lang="it-IT"/>
                  <a:t> </a:t>
                </a:r>
                <a14:m>
                  <m:oMath xmlns:m="http://schemas.openxmlformats.org/officeDocument/2006/math">
                    <m:sSub>
                      <m:sSubPr>
                        <m:ctrlPr>
                          <a:rPr lang="it-IT" i="1">
                            <a:latin typeface="Cambria Math" panose="02040503050406030204" pitchFamily="18" charset="0"/>
                          </a:rPr>
                        </m:ctrlPr>
                      </m:sSubPr>
                      <m:e>
                        <m:r>
                          <a:rPr lang="it-IT" i="1">
                            <a:latin typeface="Cambria Math" panose="02040503050406030204" pitchFamily="18" charset="0"/>
                          </a:rPr>
                          <m:t>𝑣</m:t>
                        </m:r>
                      </m:e>
                      <m:sub>
                        <m:r>
                          <a:rPr lang="it-IT" i="1">
                            <a:latin typeface="Cambria Math" panose="02040503050406030204" pitchFamily="18" charset="0"/>
                            <a:ea typeface="Cambria Math" panose="02040503050406030204" pitchFamily="18" charset="0"/>
                          </a:rPr>
                          <m:t>⊥</m:t>
                        </m:r>
                      </m:sub>
                    </m:sSub>
                    <m:r>
                      <a:rPr lang="it-IT" b="0" i="0">
                        <a:latin typeface="Cambria Math" panose="02040503050406030204" pitchFamily="18" charset="0"/>
                      </a:rPr>
                      <m:t> −</m:t>
                    </m:r>
                    <m:sSub>
                      <m:sSubPr>
                        <m:ctrlPr>
                          <a:rPr lang="it-IT" i="1">
                            <a:latin typeface="Cambria Math" panose="02040503050406030204" pitchFamily="18" charset="0"/>
                          </a:rPr>
                        </m:ctrlPr>
                      </m:sSubPr>
                      <m:e>
                        <m:sSub>
                          <m:sSubPr>
                            <m:ctrlPr>
                              <a:rPr lang="it-IT" i="1">
                                <a:latin typeface="Cambria Math" panose="02040503050406030204" pitchFamily="18" charset="0"/>
                              </a:rPr>
                            </m:ctrlPr>
                          </m:sSubPr>
                          <m:e>
                            <m:r>
                              <a:rPr lang="it-IT" b="0" i="1">
                                <a:latin typeface="Cambria Math" panose="02040503050406030204" pitchFamily="18" charset="0"/>
                              </a:rPr>
                              <m:t> </m:t>
                            </m:r>
                            <m:r>
                              <a:rPr lang="it-IT" i="1">
                                <a:latin typeface="Cambria Math" panose="02040503050406030204" pitchFamily="18" charset="0"/>
                              </a:rPr>
                              <m:t>𝑁</m:t>
                            </m:r>
                          </m:e>
                          <m:sub>
                            <m:r>
                              <a:rPr lang="it-IT" i="1">
                                <a:latin typeface="Cambria Math" panose="02040503050406030204" pitchFamily="18" charset="0"/>
                              </a:rPr>
                              <m:t>𝑐h</m:t>
                            </m:r>
                          </m:sub>
                        </m:sSub>
                        <m:r>
                          <a:rPr lang="it-IT" i="1">
                            <a:latin typeface="Cambria Math" panose="02040503050406030204" pitchFamily="18" charset="0"/>
                          </a:rPr>
                          <m:t>𝑀</m:t>
                        </m:r>
                      </m:e>
                      <m:sub>
                        <m:r>
                          <a:rPr lang="it-IT" i="1">
                            <a:latin typeface="Cambria Math" panose="02040503050406030204" pitchFamily="18" charset="0"/>
                          </a:rPr>
                          <m:t>𝑐h</m:t>
                        </m:r>
                      </m:sub>
                    </m:sSub>
                    <m:r>
                      <a:rPr lang="it-IT" i="1">
                        <a:latin typeface="Cambria Math" panose="02040503050406030204" pitchFamily="18" charset="0"/>
                      </a:rPr>
                      <m:t> </m:t>
                    </m:r>
                    <m:r>
                      <m:rPr>
                        <m:nor/>
                      </m:rPr>
                      <a:rPr lang="it-IT" i="1">
                        <a:latin typeface="Cambria Math" charset="0"/>
                      </a:rPr>
                      <m:t>g</m:t>
                    </m:r>
                    <m:r>
                      <m:rPr>
                        <m:nor/>
                      </m:rPr>
                      <a:rPr lang="it-IT"/>
                      <m:t> </m:t>
                    </m:r>
                    <m:sSub>
                      <m:sSubPr>
                        <m:ctrlPr>
                          <a:rPr lang="it-IT" i="1">
                            <a:latin typeface="Cambria Math" panose="02040503050406030204" pitchFamily="18" charset="0"/>
                          </a:rPr>
                        </m:ctrlPr>
                      </m:sSubPr>
                      <m:e>
                        <m:r>
                          <a:rPr lang="it-IT" i="1">
                            <a:latin typeface="Cambria Math" panose="02040503050406030204" pitchFamily="18" charset="0"/>
                          </a:rPr>
                          <m:t>𝑣</m:t>
                        </m:r>
                      </m:e>
                      <m:sub>
                        <m:r>
                          <a:rPr lang="it-IT" i="1">
                            <a:latin typeface="Cambria Math" panose="02040503050406030204" pitchFamily="18" charset="0"/>
                            <a:ea typeface="Cambria Math" panose="02040503050406030204" pitchFamily="18" charset="0"/>
                          </a:rPr>
                          <m:t>⊥</m:t>
                        </m:r>
                      </m:sub>
                    </m:sSub>
                    <m:r>
                      <a:rPr lang="it-IT" b="0" i="1">
                        <a:latin typeface="Cambria Math" panose="02040503050406030204" pitchFamily="18" charset="0"/>
                        <a:ea typeface="Cambria Math" panose="02040503050406030204" pitchFamily="18" charset="0"/>
                      </a:rPr>
                      <m:t> </m:t>
                    </m:r>
                    <m:r>
                      <a:rPr lang="it-IT" b="0" i="1">
                        <a:latin typeface="Cambria Math" panose="02040503050406030204" pitchFamily="18" charset="0"/>
                      </a:rPr>
                      <m:t>+</m:t>
                    </m:r>
                    <m:sSub>
                      <m:sSubPr>
                        <m:ctrlPr>
                          <a:rPr lang="it-IT" i="1">
                            <a:latin typeface="Cambria Math" panose="02040503050406030204" pitchFamily="18" charset="0"/>
                          </a:rPr>
                        </m:ctrlPr>
                      </m:sSubPr>
                      <m:e>
                        <m:r>
                          <a:rPr lang="it-IT" i="1">
                            <a:latin typeface="Cambria Math" panose="02040503050406030204" pitchFamily="18" charset="0"/>
                          </a:rPr>
                          <m:t>𝑃</m:t>
                        </m:r>
                      </m:e>
                      <m:sub>
                        <m:r>
                          <a:rPr lang="it-IT" b="0" i="1">
                            <a:latin typeface="Cambria Math" panose="02040503050406030204" pitchFamily="18" charset="0"/>
                          </a:rPr>
                          <m:t>𝑙𝑜𝑠𝑠</m:t>
                        </m:r>
                      </m:sub>
                    </m:sSub>
                  </m:oMath>
                </a14:m>
                <a:r>
                  <a:rPr lang="it-IT" b="0" i="1">
                    <a:latin typeface="Cambria Math" charset="0"/>
                  </a:rPr>
                  <a:t> + </a:t>
                </a:r>
                <a14:m>
                  <m:oMath xmlns:m="http://schemas.openxmlformats.org/officeDocument/2006/math">
                    <m:sSub>
                      <m:sSubPr>
                        <m:ctrlPr>
                          <a:rPr lang="it-IT" i="1">
                            <a:latin typeface="Cambria Math" panose="02040503050406030204" pitchFamily="18" charset="0"/>
                          </a:rPr>
                        </m:ctrlPr>
                      </m:sSubPr>
                      <m:e>
                        <m:sSub>
                          <m:sSubPr>
                            <m:ctrlPr>
                              <a:rPr lang="it-IT" i="1">
                                <a:latin typeface="Cambria Math" panose="02040503050406030204" pitchFamily="18" charset="0"/>
                              </a:rPr>
                            </m:ctrlPr>
                          </m:sSubPr>
                          <m:e>
                            <m:r>
                              <a:rPr lang="it-IT" i="1">
                                <a:latin typeface="Cambria Math" panose="02040503050406030204" pitchFamily="18" charset="0"/>
                              </a:rPr>
                              <m:t> </m:t>
                            </m:r>
                            <m:r>
                              <a:rPr lang="it-IT" b="0" i="1">
                                <a:latin typeface="Cambria Math" panose="02040503050406030204" pitchFamily="18" charset="0"/>
                              </a:rPr>
                              <m:t>           +  </m:t>
                            </m:r>
                            <m:r>
                              <a:rPr lang="it-IT" i="1">
                                <a:latin typeface="Cambria Math" panose="02040503050406030204" pitchFamily="18" charset="0"/>
                              </a:rPr>
                              <m:t>𝑁</m:t>
                            </m:r>
                          </m:e>
                          <m:sub>
                            <m:r>
                              <a:rPr lang="it-IT" i="1">
                                <a:latin typeface="Cambria Math" panose="02040503050406030204" pitchFamily="18" charset="0"/>
                              </a:rPr>
                              <m:t>𝑐h</m:t>
                            </m:r>
                          </m:sub>
                        </m:sSub>
                        <m:r>
                          <a:rPr lang="it-IT" i="1">
                            <a:latin typeface="Cambria Math" panose="02040503050406030204" pitchFamily="18" charset="0"/>
                          </a:rPr>
                          <m:t>𝑀</m:t>
                        </m:r>
                      </m:e>
                      <m:sub>
                        <m:r>
                          <a:rPr lang="it-IT" b="0" i="1">
                            <a:latin typeface="Cambria Math" panose="02040503050406030204" pitchFamily="18" charset="0"/>
                          </a:rPr>
                          <m:t>𝑏𝑟</m:t>
                        </m:r>
                      </m:sub>
                    </m:sSub>
                    <m:r>
                      <a:rPr lang="it-IT" i="1">
                        <a:latin typeface="Cambria Math" panose="02040503050406030204" pitchFamily="18" charset="0"/>
                      </a:rPr>
                      <m:t> </m:t>
                    </m:r>
                    <m:r>
                      <m:rPr>
                        <m:nor/>
                      </m:rPr>
                      <a:rPr lang="it-IT" i="1">
                        <a:latin typeface="Cambria Math" charset="0"/>
                      </a:rPr>
                      <m:t>g</m:t>
                    </m:r>
                    <m:r>
                      <m:rPr>
                        <m:nor/>
                      </m:rPr>
                      <a:rPr lang="it-IT"/>
                      <m:t> </m:t>
                    </m:r>
                    <m:sSub>
                      <m:sSubPr>
                        <m:ctrlPr>
                          <a:rPr lang="it-IT" i="1">
                            <a:latin typeface="Cambria Math" panose="02040503050406030204" pitchFamily="18" charset="0"/>
                          </a:rPr>
                        </m:ctrlPr>
                      </m:sSubPr>
                      <m:e>
                        <m:r>
                          <a:rPr lang="it-IT" i="1">
                            <a:latin typeface="Cambria Math" panose="02040503050406030204" pitchFamily="18" charset="0"/>
                          </a:rPr>
                          <m:t>𝑣</m:t>
                        </m:r>
                      </m:e>
                      <m:sub>
                        <m:r>
                          <a:rPr lang="it-IT" i="1">
                            <a:latin typeface="Cambria Math" panose="02040503050406030204" pitchFamily="18" charset="0"/>
                            <a:ea typeface="Cambria Math" panose="02040503050406030204" pitchFamily="18" charset="0"/>
                          </a:rPr>
                          <m:t>⊥</m:t>
                        </m:r>
                      </m:sub>
                    </m:sSub>
                  </m:oMath>
                </a14:m>
                <a:r>
                  <a:rPr lang="it-IT" b="0" i="1">
                    <a:latin typeface="Cambria Math" charset="0"/>
                  </a:rPr>
                  <a:t>  </a:t>
                </a:r>
              </a:p>
            </p:txBody>
          </p:sp>
        </mc:Choice>
        <mc:Fallback xmlns="">
          <p:sp>
            <p:nvSpPr>
              <p:cNvPr id="19" name="TextBox 18">
                <a:extLst>
                  <a:ext uri="{FF2B5EF4-FFF2-40B4-BE49-F238E27FC236}">
                    <a16:creationId xmlns:a16="http://schemas.microsoft.com/office/drawing/2014/main" id="{8C53EFE3-C91A-F74B-B30E-6735756718B0}"/>
                  </a:ext>
                </a:extLst>
              </p:cNvPr>
              <p:cNvSpPr txBox="1">
                <a:spLocks noRot="1" noChangeAspect="1" noMove="1" noResize="1" noEditPoints="1" noAdjustHandles="1" noChangeArrowheads="1" noChangeShapeType="1" noTextEdit="1"/>
              </p:cNvSpPr>
              <p:nvPr/>
            </p:nvSpPr>
            <p:spPr>
              <a:xfrm>
                <a:off x="2968535" y="2687138"/>
                <a:ext cx="6067961" cy="738664"/>
              </a:xfrm>
              <a:prstGeom prst="rect">
                <a:avLst/>
              </a:prstGeom>
              <a:blipFill>
                <a:blip r:embed="rId5"/>
                <a:stretch>
                  <a:fillRect l="-2505" t="-11864" r="-1461" b="-18644"/>
                </a:stretch>
              </a:blipFill>
            </p:spPr>
            <p:txBody>
              <a:bodyPr/>
              <a:lstStyle/>
              <a:p>
                <a:r>
                  <a:rPr lang="en-IT">
                    <a:noFill/>
                  </a:rPr>
                  <a:t> </a:t>
                </a:r>
              </a:p>
            </p:txBody>
          </p:sp>
        </mc:Fallback>
      </mc:AlternateContent>
      <mc:AlternateContent xmlns:mc="http://schemas.openxmlformats.org/markup-compatibility/2006" xmlns:a14="http://schemas.microsoft.com/office/drawing/2010/main">
        <mc:Choice Requires="a14">
          <p:sp>
            <p:nvSpPr>
              <p:cNvPr id="4" name="Rectangle 3">
                <a:extLst>
                  <a:ext uri="{FF2B5EF4-FFF2-40B4-BE49-F238E27FC236}">
                    <a16:creationId xmlns:a16="http://schemas.microsoft.com/office/drawing/2014/main" id="{14354764-86E5-3D4F-B209-38DB9D9EFDC9}"/>
                  </a:ext>
                </a:extLst>
              </p:cNvPr>
              <p:cNvSpPr/>
              <p:nvPr/>
            </p:nvSpPr>
            <p:spPr>
              <a:xfrm>
                <a:off x="539552" y="3938602"/>
                <a:ext cx="5791009" cy="2677656"/>
              </a:xfrm>
              <a:prstGeom prst="rect">
                <a:avLst/>
              </a:prstGeom>
            </p:spPr>
            <p:txBody>
              <a:bodyPr wrap="none">
                <a:spAutoFit/>
              </a:bodyPr>
              <a:lstStyle/>
              <a:p>
                <a14:m>
                  <m:oMath xmlns:m="http://schemas.openxmlformats.org/officeDocument/2006/math">
                    <m:sSub>
                      <m:sSubPr>
                        <m:ctrlPr>
                          <a:rPr lang="it-IT" i="1">
                            <a:latin typeface="Cambria Math" panose="02040503050406030204" pitchFamily="18" charset="0"/>
                          </a:rPr>
                        </m:ctrlPr>
                      </m:sSubPr>
                      <m:e>
                        <m:r>
                          <a:rPr lang="it-IT" i="1">
                            <a:latin typeface="Cambria Math" panose="02040503050406030204" pitchFamily="18" charset="0"/>
                          </a:rPr>
                          <m:t>𝑣</m:t>
                        </m:r>
                      </m:e>
                      <m:sub>
                        <m:r>
                          <a:rPr lang="it-IT" i="1">
                            <a:latin typeface="Cambria Math" panose="02040503050406030204" pitchFamily="18" charset="0"/>
                            <a:ea typeface="Cambria Math" panose="02040503050406030204" pitchFamily="18" charset="0"/>
                          </a:rPr>
                          <m:t>⊥</m:t>
                        </m:r>
                      </m:sub>
                    </m:sSub>
                  </m:oMath>
                </a14:m>
                <a:r>
                  <a:rPr lang="it-IT"/>
                  <a:t>  chair-lift vertical speed</a:t>
                </a:r>
              </a:p>
              <a:p>
                <a14:m>
                  <m:oMath xmlns:m="http://schemas.openxmlformats.org/officeDocument/2006/math">
                    <m:sSub>
                      <m:sSubPr>
                        <m:ctrlPr>
                          <a:rPr lang="it-IT" i="1">
                            <a:latin typeface="Cambria Math" panose="02040503050406030204" pitchFamily="18" charset="0"/>
                          </a:rPr>
                        </m:ctrlPr>
                      </m:sSubPr>
                      <m:e>
                        <m:r>
                          <a:rPr lang="it-IT" b="0" i="1">
                            <a:latin typeface="Cambria Math" panose="02040503050406030204" pitchFamily="18" charset="0"/>
                          </a:rPr>
                          <m:t>𝑁</m:t>
                        </m:r>
                      </m:e>
                      <m:sub>
                        <m:r>
                          <a:rPr lang="it-IT" i="1">
                            <a:latin typeface="Cambria Math" panose="02040503050406030204" pitchFamily="18" charset="0"/>
                          </a:rPr>
                          <m:t>𝑠𝑘</m:t>
                        </m:r>
                      </m:sub>
                    </m:sSub>
                  </m:oMath>
                </a14:m>
                <a:r>
                  <a:rPr lang="it-IT"/>
                  <a:t> total number of skiers sitting on chair-lift</a:t>
                </a:r>
              </a:p>
              <a:p>
                <a14:m>
                  <m:oMath xmlns:m="http://schemas.openxmlformats.org/officeDocument/2006/math">
                    <m:sSub>
                      <m:sSubPr>
                        <m:ctrlPr>
                          <a:rPr lang="it-IT" i="1">
                            <a:latin typeface="Cambria Math" panose="02040503050406030204" pitchFamily="18" charset="0"/>
                          </a:rPr>
                        </m:ctrlPr>
                      </m:sSubPr>
                      <m:e>
                        <m:r>
                          <a:rPr lang="it-IT" i="1">
                            <a:latin typeface="Cambria Math" panose="02040503050406030204" pitchFamily="18" charset="0"/>
                          </a:rPr>
                          <m:t>𝑀</m:t>
                        </m:r>
                      </m:e>
                      <m:sub>
                        <m:r>
                          <a:rPr lang="it-IT" i="1">
                            <a:latin typeface="Cambria Math" panose="02040503050406030204" pitchFamily="18" charset="0"/>
                          </a:rPr>
                          <m:t>𝑖𝑠𝑘</m:t>
                        </m:r>
                      </m:sub>
                    </m:sSub>
                  </m:oMath>
                </a14:m>
                <a:r>
                  <a:rPr lang="it-IT"/>
                  <a:t>  mass of </a:t>
                </a:r>
                <a:r>
                  <a:rPr lang="it-IT" i="1"/>
                  <a:t>isk</a:t>
                </a:r>
                <a:r>
                  <a:rPr lang="it-IT"/>
                  <a:t>-th skier</a:t>
                </a:r>
              </a:p>
              <a:p>
                <a14:m>
                  <m:oMath xmlns:m="http://schemas.openxmlformats.org/officeDocument/2006/math">
                    <m:sSub>
                      <m:sSubPr>
                        <m:ctrlPr>
                          <a:rPr lang="it-IT" i="1">
                            <a:latin typeface="Cambria Math" panose="02040503050406030204" pitchFamily="18" charset="0"/>
                          </a:rPr>
                        </m:ctrlPr>
                      </m:sSubPr>
                      <m:e>
                        <m:r>
                          <a:rPr lang="it-IT" i="1">
                            <a:latin typeface="Cambria Math" panose="02040503050406030204" pitchFamily="18" charset="0"/>
                          </a:rPr>
                          <m:t>𝑃</m:t>
                        </m:r>
                      </m:e>
                      <m:sub>
                        <m:r>
                          <a:rPr lang="it-IT" i="1">
                            <a:latin typeface="Cambria Math" panose="02040503050406030204" pitchFamily="18" charset="0"/>
                          </a:rPr>
                          <m:t>𝑙𝑜𝑠𝑠</m:t>
                        </m:r>
                      </m:sub>
                    </m:sSub>
                  </m:oMath>
                </a14:m>
                <a:r>
                  <a:rPr lang="en-IT"/>
                  <a:t> power loss due to internal friction</a:t>
                </a:r>
              </a:p>
              <a:p>
                <a14:m>
                  <m:oMath xmlns:m="http://schemas.openxmlformats.org/officeDocument/2006/math">
                    <m:sSub>
                      <m:sSubPr>
                        <m:ctrlPr>
                          <a:rPr lang="it-IT" i="1">
                            <a:latin typeface="Cambria Math" panose="02040503050406030204" pitchFamily="18" charset="0"/>
                          </a:rPr>
                        </m:ctrlPr>
                      </m:sSubPr>
                      <m:e>
                        <m:r>
                          <a:rPr lang="it-IT" i="1">
                            <a:latin typeface="Cambria Math" panose="02040503050406030204" pitchFamily="18" charset="0"/>
                          </a:rPr>
                          <m:t>𝑁</m:t>
                        </m:r>
                      </m:e>
                      <m:sub>
                        <m:r>
                          <a:rPr lang="it-IT" i="1">
                            <a:latin typeface="Cambria Math" panose="02040503050406030204" pitchFamily="18" charset="0"/>
                          </a:rPr>
                          <m:t>𝑐h</m:t>
                        </m:r>
                      </m:sub>
                    </m:sSub>
                  </m:oMath>
                </a14:m>
                <a:r>
                  <a:rPr lang="en-IT"/>
                  <a:t> total number of chairs per section</a:t>
                </a:r>
              </a:p>
              <a:p>
                <a14:m>
                  <m:oMath xmlns:m="http://schemas.openxmlformats.org/officeDocument/2006/math">
                    <m:sSub>
                      <m:sSubPr>
                        <m:ctrlPr>
                          <a:rPr lang="it-IT" i="1">
                            <a:latin typeface="Cambria Math" panose="02040503050406030204" pitchFamily="18" charset="0"/>
                          </a:rPr>
                        </m:ctrlPr>
                      </m:sSubPr>
                      <m:e>
                        <m:r>
                          <a:rPr lang="it-IT" i="1">
                            <a:latin typeface="Cambria Math" panose="02040503050406030204" pitchFamily="18" charset="0"/>
                          </a:rPr>
                          <m:t>𝑀</m:t>
                        </m:r>
                      </m:e>
                      <m:sub>
                        <m:r>
                          <a:rPr lang="it-IT" i="1">
                            <a:latin typeface="Cambria Math" panose="02040503050406030204" pitchFamily="18" charset="0"/>
                          </a:rPr>
                          <m:t>𝑐h</m:t>
                        </m:r>
                      </m:sub>
                    </m:sSub>
                  </m:oMath>
                </a14:m>
                <a:r>
                  <a:rPr lang="en-IT"/>
                  <a:t> chair mass</a:t>
                </a:r>
              </a:p>
              <a:p>
                <a14:m>
                  <m:oMath xmlns:m="http://schemas.openxmlformats.org/officeDocument/2006/math">
                    <m:sSub>
                      <m:sSubPr>
                        <m:ctrlPr>
                          <a:rPr lang="it-IT" i="1">
                            <a:latin typeface="Cambria Math" panose="02040503050406030204" pitchFamily="18" charset="0"/>
                          </a:rPr>
                        </m:ctrlPr>
                      </m:sSubPr>
                      <m:e>
                        <m:r>
                          <a:rPr lang="it-IT" i="1">
                            <a:latin typeface="Cambria Math" panose="02040503050406030204" pitchFamily="18" charset="0"/>
                          </a:rPr>
                          <m:t>𝑀</m:t>
                        </m:r>
                      </m:e>
                      <m:sub>
                        <m:r>
                          <a:rPr lang="it-IT" b="0" i="1">
                            <a:latin typeface="Cambria Math" panose="02040503050406030204" pitchFamily="18" charset="0"/>
                          </a:rPr>
                          <m:t>𝑏𝑟</m:t>
                        </m:r>
                      </m:sub>
                    </m:sSub>
                  </m:oMath>
                </a14:m>
                <a:r>
                  <a:rPr lang="en-IT"/>
                  <a:t> bread bag mass</a:t>
                </a:r>
              </a:p>
            </p:txBody>
          </p:sp>
        </mc:Choice>
        <mc:Fallback xmlns="">
          <p:sp>
            <p:nvSpPr>
              <p:cNvPr id="4" name="Rectangle 3">
                <a:extLst>
                  <a:ext uri="{FF2B5EF4-FFF2-40B4-BE49-F238E27FC236}">
                    <a16:creationId xmlns:a16="http://schemas.microsoft.com/office/drawing/2014/main" id="{14354764-86E5-3D4F-B209-38DB9D9EFDC9}"/>
                  </a:ext>
                </a:extLst>
              </p:cNvPr>
              <p:cNvSpPr>
                <a:spLocks noRot="1" noChangeAspect="1" noMove="1" noResize="1" noEditPoints="1" noAdjustHandles="1" noChangeArrowheads="1" noChangeShapeType="1" noTextEdit="1"/>
              </p:cNvSpPr>
              <p:nvPr/>
            </p:nvSpPr>
            <p:spPr>
              <a:xfrm>
                <a:off x="539552" y="3938602"/>
                <a:ext cx="5791009" cy="2677656"/>
              </a:xfrm>
              <a:prstGeom prst="rect">
                <a:avLst/>
              </a:prstGeom>
              <a:blipFill>
                <a:blip r:embed="rId6"/>
                <a:stretch>
                  <a:fillRect l="-219" t="-1896" r="-656" b="-4739"/>
                </a:stretch>
              </a:blipFill>
            </p:spPr>
            <p:txBody>
              <a:bodyPr/>
              <a:lstStyle/>
              <a:p>
                <a:r>
                  <a:rPr lang="en-IT">
                    <a:noFill/>
                  </a:rPr>
                  <a:t> </a:t>
                </a:r>
              </a:p>
            </p:txBody>
          </p:sp>
        </mc:Fallback>
      </mc:AlternateContent>
    </p:spTree>
    <p:extLst>
      <p:ext uri="{BB962C8B-B14F-4D97-AF65-F5344CB8AC3E}">
        <p14:creationId xmlns:p14="http://schemas.microsoft.com/office/powerpoint/2010/main" val="71835051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1630" y="404664"/>
            <a:ext cx="7859216" cy="369332"/>
          </a:xfrm>
        </p:spPr>
        <p:txBody>
          <a:bodyPr/>
          <a:lstStyle/>
          <a:p>
            <a:pPr algn="ctr"/>
            <a:r>
              <a:rPr lang="en-US" dirty="0"/>
              <a:t>Energy Sustainability</a:t>
            </a:r>
          </a:p>
        </p:txBody>
      </p:sp>
      <p:sp>
        <p:nvSpPr>
          <p:cNvPr id="3" name="Content Placeholder 2"/>
          <p:cNvSpPr>
            <a:spLocks noGrp="1"/>
          </p:cNvSpPr>
          <p:nvPr>
            <p:ph idx="1"/>
          </p:nvPr>
        </p:nvSpPr>
        <p:spPr>
          <a:xfrm>
            <a:off x="416324" y="692696"/>
            <a:ext cx="8229600" cy="4054376"/>
          </a:xfrm>
        </p:spPr>
        <p:txBody>
          <a:bodyPr>
            <a:normAutofit fontScale="92500" lnSpcReduction="10000"/>
          </a:bodyPr>
          <a:lstStyle/>
          <a:p>
            <a:pPr marL="0" indent="0">
              <a:buNone/>
            </a:pPr>
            <a:r>
              <a:rPr lang="en-US" dirty="0"/>
              <a:t>	</a:t>
            </a:r>
          </a:p>
          <a:p>
            <a:r>
              <a:rPr lang="en-US" sz="2700" kern="1200" dirty="0">
                <a:solidFill>
                  <a:schemeClr val="tx1"/>
                </a:solidFill>
                <a:latin typeface="Arial" pitchFamily="34" charset="0"/>
                <a:cs typeface="Arial" pitchFamily="34" charset="0"/>
              </a:rPr>
              <a:t>Efficiency of an electrical engine: ratio between the AC power used and the mechanical power generated. It is typically between 80% and 90% (very good efficiency)</a:t>
            </a:r>
          </a:p>
          <a:p>
            <a:r>
              <a:rPr lang="en-US" sz="2700" kern="1200" dirty="0">
                <a:solidFill>
                  <a:schemeClr val="tx1"/>
                </a:solidFill>
                <a:latin typeface="Arial" pitchFamily="34" charset="0"/>
                <a:cs typeface="Arial" pitchFamily="34" charset="0"/>
              </a:rPr>
              <a:t>Efficiency of a diesel internal combustion engine is about 40%. That is, 40% of the energy consumed burning diesel fuel goes into mechanical work, the rest into heat.</a:t>
            </a:r>
          </a:p>
          <a:p>
            <a:r>
              <a:rPr lang="en-US" sz="2700" kern="1200" dirty="0">
                <a:solidFill>
                  <a:schemeClr val="tx1"/>
                </a:solidFill>
                <a:latin typeface="Arial" pitchFamily="34" charset="0"/>
                <a:cs typeface="Arial" pitchFamily="34" charset="0"/>
              </a:rPr>
              <a:t>Efficiency of a gasoline internal combustion engine is about 30% (new generation -&gt; about 40%).</a:t>
            </a:r>
          </a:p>
        </p:txBody>
      </p:sp>
      <p:sp>
        <p:nvSpPr>
          <p:cNvPr id="5" name="TextBox 4">
            <a:extLst>
              <a:ext uri="{FF2B5EF4-FFF2-40B4-BE49-F238E27FC236}">
                <a16:creationId xmlns:a16="http://schemas.microsoft.com/office/drawing/2014/main" id="{D98EDA6F-22EA-864C-91C9-90FEB0975694}"/>
              </a:ext>
            </a:extLst>
          </p:cNvPr>
          <p:cNvSpPr txBox="1"/>
          <p:nvPr/>
        </p:nvSpPr>
        <p:spPr>
          <a:xfrm>
            <a:off x="416324" y="4915401"/>
            <a:ext cx="8144409" cy="1015663"/>
          </a:xfrm>
          <a:prstGeom prst="rect">
            <a:avLst/>
          </a:prstGeom>
          <a:noFill/>
          <a:ln>
            <a:noFill/>
          </a:ln>
        </p:spPr>
        <p:txBody>
          <a:bodyPr wrap="none" rtlCol="0">
            <a:spAutoFit/>
          </a:bodyPr>
          <a:lstStyle/>
          <a:p>
            <a:r>
              <a:rPr lang="en-IT" sz="2000" dirty="0"/>
              <a:t>Just for sake of comparison: running LHC needs 120 MW, while the effective</a:t>
            </a:r>
          </a:p>
          <a:p>
            <a:r>
              <a:rPr lang="en-IT" sz="2000" dirty="0"/>
              <a:t>power that goes into creating events in p-p interaction si only 10 kW.</a:t>
            </a:r>
          </a:p>
          <a:p>
            <a:r>
              <a:rPr lang="en-IT" sz="2000" dirty="0"/>
              <a:t>Efficiency = 10 / 120.000 </a:t>
            </a:r>
            <a:r>
              <a:rPr lang="en-IT" sz="2000" baseline="-25000" dirty="0"/>
              <a:t>˜</a:t>
            </a:r>
            <a:r>
              <a:rPr lang="en-IT" sz="2000" dirty="0"/>
              <a:t> 10</a:t>
            </a:r>
            <a:r>
              <a:rPr lang="en-IT" sz="2000" baseline="30000" dirty="0"/>
              <a:t>-4</a:t>
            </a:r>
          </a:p>
        </p:txBody>
      </p:sp>
      <p:sp>
        <p:nvSpPr>
          <p:cNvPr id="6" name="TextBox 5">
            <a:extLst>
              <a:ext uri="{FF2B5EF4-FFF2-40B4-BE49-F238E27FC236}">
                <a16:creationId xmlns:a16="http://schemas.microsoft.com/office/drawing/2014/main" id="{445C65D7-5F57-764B-93AF-7A9BE0B57DDD}"/>
              </a:ext>
            </a:extLst>
          </p:cNvPr>
          <p:cNvSpPr txBox="1"/>
          <p:nvPr/>
        </p:nvSpPr>
        <p:spPr>
          <a:xfrm>
            <a:off x="449886" y="6099393"/>
            <a:ext cx="7436651" cy="707886"/>
          </a:xfrm>
          <a:prstGeom prst="rect">
            <a:avLst/>
          </a:prstGeom>
          <a:noFill/>
          <a:ln>
            <a:noFill/>
          </a:ln>
        </p:spPr>
        <p:txBody>
          <a:bodyPr wrap="none" rtlCol="0">
            <a:spAutoFit/>
          </a:bodyPr>
          <a:lstStyle/>
          <a:p>
            <a:r>
              <a:rPr lang="en-IT" sz="2000" dirty="0"/>
              <a:t>Just for sake of comparison: the European X-FEL, driven by a 19 GeV</a:t>
            </a:r>
          </a:p>
          <a:p>
            <a:r>
              <a:rPr lang="en-IT" sz="2000" dirty="0"/>
              <a:t>Super-Conducting electron Linac </a:t>
            </a:r>
            <a:r>
              <a:rPr lang="en-GB" sz="2000" dirty="0"/>
              <a:t>h</a:t>
            </a:r>
            <a:r>
              <a:rPr lang="en-IT" sz="2000" dirty="0"/>
              <a:t>as an efficiency of about 3 %</a:t>
            </a:r>
            <a:endParaRPr lang="en-IT" sz="2000" baseline="30000" dirty="0"/>
          </a:p>
        </p:txBody>
      </p:sp>
    </p:spTree>
    <p:extLst>
      <p:ext uri="{BB962C8B-B14F-4D97-AF65-F5344CB8AC3E}">
        <p14:creationId xmlns:p14="http://schemas.microsoft.com/office/powerpoint/2010/main" val="159808367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1630" y="332656"/>
            <a:ext cx="8214294" cy="369332"/>
          </a:xfrm>
        </p:spPr>
        <p:txBody>
          <a:bodyPr/>
          <a:lstStyle/>
          <a:p>
            <a:pPr algn="ctr"/>
            <a:r>
              <a:rPr lang="en-US" sz="3200" dirty="0"/>
              <a:t>The AC Power P</a:t>
            </a:r>
            <a:r>
              <a:rPr lang="en-US" sz="3200" baseline="-25000" dirty="0"/>
              <a:t>acc</a:t>
            </a:r>
            <a:r>
              <a:rPr lang="en-US" sz="3200" dirty="0"/>
              <a:t> to run a Particle Accelerator</a:t>
            </a:r>
          </a:p>
        </p:txBody>
      </p:sp>
      <p:sp>
        <p:nvSpPr>
          <p:cNvPr id="3" name="Content Placeholder 2"/>
          <p:cNvSpPr>
            <a:spLocks noGrp="1"/>
          </p:cNvSpPr>
          <p:nvPr>
            <p:ph idx="1"/>
          </p:nvPr>
        </p:nvSpPr>
        <p:spPr>
          <a:xfrm>
            <a:off x="251520" y="1124744"/>
            <a:ext cx="8784976" cy="3942183"/>
          </a:xfrm>
        </p:spPr>
        <p:txBody>
          <a:bodyPr>
            <a:normAutofit/>
          </a:bodyPr>
          <a:lstStyle/>
          <a:p>
            <a:pPr marL="457200" indent="-457200">
              <a:buFont typeface="Arial" panose="020B0604020202020204" pitchFamily="34" charset="0"/>
              <a:buChar char="•"/>
            </a:pPr>
            <a:r>
              <a:rPr lang="en-US" sz="2400" kern="1200" dirty="0">
                <a:solidFill>
                  <a:schemeClr val="tx1"/>
                </a:solidFill>
                <a:latin typeface="Arial" pitchFamily="34" charset="0"/>
                <a:cs typeface="Arial" pitchFamily="34" charset="0"/>
              </a:rPr>
              <a:t>P</a:t>
            </a:r>
            <a:r>
              <a:rPr lang="en-US" sz="2400" kern="1200" baseline="-25000" dirty="0">
                <a:solidFill>
                  <a:schemeClr val="tx1"/>
                </a:solidFill>
                <a:latin typeface="Arial" pitchFamily="34" charset="0"/>
                <a:cs typeface="Arial" pitchFamily="34" charset="0"/>
              </a:rPr>
              <a:t>acc</a:t>
            </a:r>
            <a:r>
              <a:rPr lang="en-US" sz="2400" kern="1200" dirty="0">
                <a:solidFill>
                  <a:schemeClr val="tx1"/>
                </a:solidFill>
                <a:latin typeface="Arial" pitchFamily="34" charset="0"/>
                <a:cs typeface="Arial" pitchFamily="34" charset="0"/>
              </a:rPr>
              <a:t>  =  P</a:t>
            </a:r>
            <a:r>
              <a:rPr lang="en-US" sz="2400" kern="1200" baseline="-25000" dirty="0">
                <a:solidFill>
                  <a:schemeClr val="tx1"/>
                </a:solidFill>
                <a:latin typeface="Arial" pitchFamily="34" charset="0"/>
                <a:cs typeface="Arial" pitchFamily="34" charset="0"/>
              </a:rPr>
              <a:t>RF</a:t>
            </a:r>
            <a:r>
              <a:rPr lang="en-US" sz="2400" kern="1200" dirty="0">
                <a:solidFill>
                  <a:schemeClr val="tx1"/>
                </a:solidFill>
                <a:latin typeface="Arial" pitchFamily="34" charset="0"/>
                <a:cs typeface="Arial" pitchFamily="34" charset="0"/>
              </a:rPr>
              <a:t> + P</a:t>
            </a:r>
            <a:r>
              <a:rPr lang="en-US" sz="2400" kern="1200" baseline="-25000" dirty="0">
                <a:solidFill>
                  <a:schemeClr val="tx1"/>
                </a:solidFill>
                <a:latin typeface="Arial" pitchFamily="34" charset="0"/>
                <a:cs typeface="Arial" pitchFamily="34" charset="0"/>
              </a:rPr>
              <a:t>MAG</a:t>
            </a:r>
            <a:r>
              <a:rPr lang="en-US" sz="2400" kern="1200" dirty="0">
                <a:solidFill>
                  <a:schemeClr val="tx1"/>
                </a:solidFill>
                <a:latin typeface="Arial" pitchFamily="34" charset="0"/>
                <a:cs typeface="Arial" pitchFamily="34" charset="0"/>
              </a:rPr>
              <a:t> + P</a:t>
            </a:r>
            <a:r>
              <a:rPr lang="en-US" sz="2400" kern="1200" baseline="-25000" dirty="0">
                <a:solidFill>
                  <a:schemeClr val="tx1"/>
                </a:solidFill>
                <a:latin typeface="Arial" pitchFamily="34" charset="0"/>
                <a:cs typeface="Arial" pitchFamily="34" charset="0"/>
              </a:rPr>
              <a:t>ANC</a:t>
            </a:r>
          </a:p>
          <a:p>
            <a:pPr marL="457200" indent="-457200">
              <a:buFont typeface="Arial" panose="020B0604020202020204" pitchFamily="34" charset="0"/>
              <a:buChar char="•"/>
            </a:pPr>
            <a:r>
              <a:rPr lang="en-US" sz="2400" kern="1200" dirty="0">
                <a:solidFill>
                  <a:schemeClr val="tx1"/>
                </a:solidFill>
                <a:latin typeface="Arial" pitchFamily="34" charset="0"/>
                <a:cs typeface="Arial" pitchFamily="34" charset="0"/>
              </a:rPr>
              <a:t>P</a:t>
            </a:r>
            <a:r>
              <a:rPr lang="en-US" sz="2400" kern="1200" baseline="-25000" dirty="0">
                <a:solidFill>
                  <a:schemeClr val="tx1"/>
                </a:solidFill>
                <a:latin typeface="Arial" pitchFamily="34" charset="0"/>
                <a:cs typeface="Arial" pitchFamily="34" charset="0"/>
              </a:rPr>
              <a:t>RF</a:t>
            </a:r>
            <a:r>
              <a:rPr lang="en-US" sz="2400" kern="1200" dirty="0">
                <a:solidFill>
                  <a:schemeClr val="tx1"/>
                </a:solidFill>
                <a:latin typeface="Arial" pitchFamily="34" charset="0"/>
                <a:cs typeface="Arial" pitchFamily="34" charset="0"/>
              </a:rPr>
              <a:t>  is used by Radio-Frequency Cavities and RF Power Sources (to save power go Super-Conducting) </a:t>
            </a:r>
          </a:p>
          <a:p>
            <a:pPr marL="457200" indent="-457200">
              <a:buFont typeface="Arial" panose="020B0604020202020204" pitchFamily="34" charset="0"/>
              <a:buChar char="•"/>
            </a:pPr>
            <a:r>
              <a:rPr lang="en-US" sz="2400" kern="1200" dirty="0">
                <a:solidFill>
                  <a:schemeClr val="tx1"/>
                </a:solidFill>
                <a:latin typeface="Arial" pitchFamily="34" charset="0"/>
                <a:cs typeface="Arial" pitchFamily="34" charset="0"/>
              </a:rPr>
              <a:t>P</a:t>
            </a:r>
            <a:r>
              <a:rPr lang="en-US" sz="2400" kern="1200" baseline="-25000" dirty="0">
                <a:solidFill>
                  <a:schemeClr val="tx1"/>
                </a:solidFill>
                <a:latin typeface="Arial" pitchFamily="34" charset="0"/>
                <a:cs typeface="Arial" pitchFamily="34" charset="0"/>
              </a:rPr>
              <a:t>MAG</a:t>
            </a:r>
            <a:r>
              <a:rPr lang="en-US" sz="2400" kern="1200" dirty="0">
                <a:solidFill>
                  <a:schemeClr val="tx1"/>
                </a:solidFill>
                <a:latin typeface="Arial" pitchFamily="34" charset="0"/>
                <a:cs typeface="Arial" pitchFamily="34" charset="0"/>
              </a:rPr>
              <a:t> is used by Magnets and their Power supplies (to save go Super-Conducting or permanent magnet)</a:t>
            </a:r>
          </a:p>
          <a:p>
            <a:pPr marL="457200" indent="-457200">
              <a:buFont typeface="Arial" panose="020B0604020202020204" pitchFamily="34" charset="0"/>
              <a:buChar char="•"/>
            </a:pPr>
            <a:r>
              <a:rPr lang="en-US" sz="2400" kern="1200" dirty="0">
                <a:solidFill>
                  <a:schemeClr val="tx1"/>
                </a:solidFill>
                <a:latin typeface="Arial" pitchFamily="34" charset="0"/>
                <a:cs typeface="Arial" pitchFamily="34" charset="0"/>
              </a:rPr>
              <a:t>P</a:t>
            </a:r>
            <a:r>
              <a:rPr lang="en-US" sz="2400" kern="1200" baseline="-25000" dirty="0">
                <a:solidFill>
                  <a:schemeClr val="tx1"/>
                </a:solidFill>
                <a:latin typeface="Arial" pitchFamily="34" charset="0"/>
                <a:cs typeface="Arial" pitchFamily="34" charset="0"/>
              </a:rPr>
              <a:t>ANC</a:t>
            </a:r>
            <a:r>
              <a:rPr lang="en-US" sz="2400" kern="1200" dirty="0">
                <a:solidFill>
                  <a:schemeClr val="tx1"/>
                </a:solidFill>
                <a:latin typeface="Arial" pitchFamily="34" charset="0"/>
                <a:cs typeface="Arial" pitchFamily="34" charset="0"/>
              </a:rPr>
              <a:t> is needed for Electronics, Diagnostics, Computer Control, Vacuum Pumps, Ancillary Labs, Offices, etc etc (hard to save on these items)</a:t>
            </a:r>
          </a:p>
        </p:txBody>
      </p:sp>
      <p:sp>
        <p:nvSpPr>
          <p:cNvPr id="4" name="TextBox 3">
            <a:extLst>
              <a:ext uri="{FF2B5EF4-FFF2-40B4-BE49-F238E27FC236}">
                <a16:creationId xmlns:a16="http://schemas.microsoft.com/office/drawing/2014/main" id="{6FF53964-B635-384C-971E-DC873FE00726}"/>
              </a:ext>
            </a:extLst>
          </p:cNvPr>
          <p:cNvSpPr txBox="1"/>
          <p:nvPr/>
        </p:nvSpPr>
        <p:spPr>
          <a:xfrm>
            <a:off x="14209" y="6396335"/>
            <a:ext cx="5184576" cy="461665"/>
          </a:xfrm>
          <a:prstGeom prst="rect">
            <a:avLst/>
          </a:prstGeom>
          <a:noFill/>
          <a:ln>
            <a:noFill/>
          </a:ln>
        </p:spPr>
        <p:txBody>
          <a:bodyPr wrap="square" rtlCol="0">
            <a:spAutoFit/>
          </a:bodyPr>
          <a:lstStyle/>
          <a:p>
            <a:r>
              <a:rPr lang="en-IT" dirty="0"/>
              <a:t>U</a:t>
            </a:r>
            <a:r>
              <a:rPr lang="en-GB" dirty="0"/>
              <a:t>n</a:t>
            </a:r>
            <a:r>
              <a:rPr lang="en-IT" dirty="0"/>
              <a:t>iv. of Milan, PhD School, Sept. 2022</a:t>
            </a:r>
          </a:p>
        </p:txBody>
      </p:sp>
      <p:sp>
        <p:nvSpPr>
          <p:cNvPr id="5" name="Title 1">
            <a:extLst>
              <a:ext uri="{FF2B5EF4-FFF2-40B4-BE49-F238E27FC236}">
                <a16:creationId xmlns:a16="http://schemas.microsoft.com/office/drawing/2014/main" id="{E5CB8245-3330-734E-9D6F-0EE95A370ACA}"/>
              </a:ext>
            </a:extLst>
          </p:cNvPr>
          <p:cNvSpPr txBox="1">
            <a:spLocks/>
          </p:cNvSpPr>
          <p:nvPr/>
        </p:nvSpPr>
        <p:spPr>
          <a:xfrm>
            <a:off x="410305" y="4708301"/>
            <a:ext cx="8214294" cy="1384995"/>
          </a:xfrm>
          <a:prstGeom prst="rect">
            <a:avLst/>
          </a:prstGeom>
          <a:noFill/>
          <a:ln>
            <a:noFill/>
          </a:ln>
        </p:spPr>
        <p:txBody>
          <a:bodyPr wrap="square" rtlCol="0">
            <a:spAutoFit/>
          </a:bodyPr>
          <a:lstStyle>
            <a:lvl1pPr algn="ctr" defTabSz="914400" rtl="0" eaLnBrk="1" latinLnBrk="0" hangingPunct="1">
              <a:spcBef>
                <a:spcPct val="0"/>
              </a:spcBef>
              <a:buNone/>
              <a:defRPr lang="en-US" sz="2800" b="1" kern="1200">
                <a:solidFill>
                  <a:srgbClr val="112E50"/>
                </a:solidFill>
                <a:latin typeface="Arial" pitchFamily="34" charset="0"/>
                <a:ea typeface="+mn-ea"/>
                <a:cs typeface="Arial" pitchFamily="34" charset="0"/>
              </a:defRPr>
            </a:lvl1pPr>
          </a:lstStyle>
          <a:p>
            <a:r>
              <a:rPr lang="en-GB" dirty="0"/>
              <a:t>P</a:t>
            </a:r>
            <a:r>
              <a:rPr lang="en-GB" baseline="-25000" dirty="0"/>
              <a:t>acc</a:t>
            </a:r>
            <a:r>
              <a:rPr lang="en-GB" dirty="0"/>
              <a:t> is directly impacting Operational Costs (electrical bill): rule of the thumb is 1 M€ per year* every 1 MW of AC Power P</a:t>
            </a:r>
            <a:r>
              <a:rPr lang="en-GB" baseline="-25000" dirty="0"/>
              <a:t>acc</a:t>
            </a:r>
            <a:r>
              <a:rPr lang="en-GB" dirty="0"/>
              <a:t> </a:t>
            </a:r>
          </a:p>
        </p:txBody>
      </p:sp>
    </p:spTree>
    <p:extLst>
      <p:ext uri="{BB962C8B-B14F-4D97-AF65-F5344CB8AC3E}">
        <p14:creationId xmlns:p14="http://schemas.microsoft.com/office/powerpoint/2010/main" val="5006410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5196" y="627215"/>
            <a:ext cx="8640960" cy="1107996"/>
          </a:xfrm>
        </p:spPr>
        <p:txBody>
          <a:bodyPr/>
          <a:lstStyle/>
          <a:p>
            <a:pPr algn="ctr"/>
            <a:r>
              <a:rPr lang="en-US" sz="3200" dirty="0"/>
              <a:t>The AC Power P</a:t>
            </a:r>
            <a:r>
              <a:rPr lang="en-US" sz="3200" baseline="-25000" dirty="0"/>
              <a:t>acc</a:t>
            </a:r>
            <a:r>
              <a:rPr lang="en-US" sz="3200" dirty="0"/>
              <a:t> must be compared to the Beam Power P</a:t>
            </a:r>
            <a:r>
              <a:rPr lang="en-US" sz="3200" baseline="-25000" dirty="0"/>
              <a:t>beam</a:t>
            </a:r>
            <a:r>
              <a:rPr lang="en-US" sz="3200" dirty="0"/>
              <a:t>, </a:t>
            </a:r>
            <a:r>
              <a:rPr lang="en-US" sz="3200" i="1" dirty="0"/>
              <a:t>i.e.</a:t>
            </a:r>
            <a:r>
              <a:rPr lang="en-US" sz="3200" dirty="0"/>
              <a:t> the power that the particle accelerator is capable to store into the beam</a:t>
            </a:r>
          </a:p>
        </p:txBody>
      </p:sp>
      <p:sp>
        <p:nvSpPr>
          <p:cNvPr id="4" name="TextBox 3">
            <a:extLst>
              <a:ext uri="{FF2B5EF4-FFF2-40B4-BE49-F238E27FC236}">
                <a16:creationId xmlns:a16="http://schemas.microsoft.com/office/drawing/2014/main" id="{6FF53964-B635-384C-971E-DC873FE00726}"/>
              </a:ext>
            </a:extLst>
          </p:cNvPr>
          <p:cNvSpPr txBox="1"/>
          <p:nvPr/>
        </p:nvSpPr>
        <p:spPr>
          <a:xfrm>
            <a:off x="107504" y="6381328"/>
            <a:ext cx="5328592" cy="461665"/>
          </a:xfrm>
          <a:prstGeom prst="rect">
            <a:avLst/>
          </a:prstGeom>
          <a:noFill/>
          <a:ln>
            <a:noFill/>
          </a:ln>
        </p:spPr>
        <p:txBody>
          <a:bodyPr wrap="square" rtlCol="0">
            <a:spAutoFit/>
          </a:bodyPr>
          <a:lstStyle/>
          <a:p>
            <a:r>
              <a:rPr lang="en-IT" dirty="0"/>
              <a:t>U</a:t>
            </a:r>
            <a:r>
              <a:rPr lang="en-GB" dirty="0"/>
              <a:t>n</a:t>
            </a:r>
            <a:r>
              <a:rPr lang="en-IT" dirty="0"/>
              <a:t>iv. of Milan, PhD School, Sept. 2022</a:t>
            </a:r>
          </a:p>
        </p:txBody>
      </p:sp>
      <p:sp>
        <p:nvSpPr>
          <p:cNvPr id="5" name="TextBox 4">
            <a:extLst>
              <a:ext uri="{FF2B5EF4-FFF2-40B4-BE49-F238E27FC236}">
                <a16:creationId xmlns:a16="http://schemas.microsoft.com/office/drawing/2014/main" id="{6D7E9CE6-238F-C64C-BCF2-B288783473F6}"/>
              </a:ext>
            </a:extLst>
          </p:cNvPr>
          <p:cNvSpPr txBox="1"/>
          <p:nvPr/>
        </p:nvSpPr>
        <p:spPr>
          <a:xfrm>
            <a:off x="1003646" y="5614560"/>
            <a:ext cx="5728235" cy="646331"/>
          </a:xfrm>
          <a:prstGeom prst="rect">
            <a:avLst/>
          </a:prstGeom>
          <a:noFill/>
          <a:ln>
            <a:noFill/>
          </a:ln>
        </p:spPr>
        <p:txBody>
          <a:bodyPr wrap="none" rtlCol="0">
            <a:spAutoFit/>
          </a:bodyPr>
          <a:lstStyle/>
          <a:p>
            <a:r>
              <a:rPr lang="en-IT" b="1" dirty="0">
                <a:solidFill>
                  <a:srgbClr val="C00000"/>
                </a:solidFill>
              </a:rPr>
              <a:t>* Beam Power is fully available in Linacs,</a:t>
            </a:r>
          </a:p>
          <a:p>
            <a:r>
              <a:rPr lang="en-IT" b="1" dirty="0">
                <a:solidFill>
                  <a:srgbClr val="C00000"/>
                </a:solidFill>
              </a:rPr>
              <a:t>while is not accessible in Storage Rings (only perturbative)</a:t>
            </a:r>
          </a:p>
        </p:txBody>
      </p:sp>
      <p:pic>
        <p:nvPicPr>
          <p:cNvPr id="10" name="Picture 9" descr="Text&#10;&#10;Description automatically generated">
            <a:extLst>
              <a:ext uri="{FF2B5EF4-FFF2-40B4-BE49-F238E27FC236}">
                <a16:creationId xmlns:a16="http://schemas.microsoft.com/office/drawing/2014/main" id="{6E1E4063-ED72-8596-EDFA-BD213DB45B2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3400" y="2056870"/>
            <a:ext cx="7772400" cy="3421096"/>
          </a:xfrm>
          <a:prstGeom prst="rect">
            <a:avLst/>
          </a:prstGeom>
        </p:spPr>
      </p:pic>
    </p:spTree>
    <p:extLst>
      <p:ext uri="{BB962C8B-B14F-4D97-AF65-F5344CB8AC3E}">
        <p14:creationId xmlns:p14="http://schemas.microsoft.com/office/powerpoint/2010/main" val="364852195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689788"/>
            <a:ext cx="8640960" cy="5478423"/>
          </a:xfrm>
        </p:spPr>
        <p:txBody>
          <a:bodyPr/>
          <a:lstStyle/>
          <a:p>
            <a:pPr algn="ctr"/>
            <a:r>
              <a:rPr lang="en-US" sz="2400" dirty="0"/>
              <a:t>The efficiency of a Particle Accelerator is defined in two ways:</a:t>
            </a:r>
            <a:br>
              <a:rPr lang="en-US" sz="2400" dirty="0"/>
            </a:br>
            <a:br>
              <a:rPr lang="en-US" sz="2400" dirty="0"/>
            </a:br>
            <a:r>
              <a:rPr lang="en-US" sz="2400" dirty="0"/>
              <a:t>1) the ratio between the beam power P</a:t>
            </a:r>
            <a:r>
              <a:rPr lang="en-US" sz="2400" baseline="-25000" dirty="0"/>
              <a:t>beam</a:t>
            </a:r>
            <a:r>
              <a:rPr lang="en-US" sz="2400" dirty="0"/>
              <a:t> and total AC Power necessary to run the accelerator (beam-to-plug </a:t>
            </a:r>
            <a:r>
              <a:rPr lang="en-US" sz="2400" dirty="0">
                <a:latin typeface="Symbol" pitchFamily="2" charset="2"/>
              </a:rPr>
              <a:t>h</a:t>
            </a:r>
            <a:r>
              <a:rPr lang="en-US" sz="2400" baseline="-25000" dirty="0"/>
              <a:t>btp </a:t>
            </a:r>
            <a:r>
              <a:rPr lang="en-US" sz="2400" dirty="0"/>
              <a:t>= P</a:t>
            </a:r>
            <a:r>
              <a:rPr lang="en-US" sz="2400" baseline="-25000" dirty="0"/>
              <a:t>beam</a:t>
            </a:r>
            <a:r>
              <a:rPr lang="en-US" sz="2400" dirty="0"/>
              <a:t>/P</a:t>
            </a:r>
            <a:r>
              <a:rPr lang="en-US" sz="2400" baseline="-25000" dirty="0"/>
              <a:t>acc</a:t>
            </a:r>
            <a:r>
              <a:rPr lang="en-US" sz="2400" dirty="0"/>
              <a:t>)</a:t>
            </a:r>
            <a:br>
              <a:rPr lang="en-US" sz="2400" dirty="0"/>
            </a:br>
            <a:br>
              <a:rPr lang="en-US" sz="2400" dirty="0"/>
            </a:br>
            <a:r>
              <a:rPr lang="en-US" sz="2400" dirty="0"/>
              <a:t>or</a:t>
            </a:r>
            <a:br>
              <a:rPr lang="en-US" sz="2400" dirty="0"/>
            </a:br>
            <a:br>
              <a:rPr lang="en-US" sz="2400" dirty="0"/>
            </a:br>
            <a:r>
              <a:rPr lang="en-US" sz="2400" dirty="0"/>
              <a:t>2) the ratio between the user accessible beam power P</a:t>
            </a:r>
            <a:r>
              <a:rPr lang="en-US" sz="2400" baseline="-25000" dirty="0"/>
              <a:t>avail</a:t>
            </a:r>
            <a:r>
              <a:rPr lang="en-US" sz="2400" dirty="0"/>
              <a:t> and total AC Power necessary to run the accelerator (true eff. </a:t>
            </a:r>
            <a:r>
              <a:rPr lang="en-US" sz="2400" dirty="0">
                <a:latin typeface="Symbol" pitchFamily="2" charset="2"/>
              </a:rPr>
              <a:t>h</a:t>
            </a:r>
            <a:r>
              <a:rPr lang="en-US" sz="2400" baseline="-25000" dirty="0"/>
              <a:t>true </a:t>
            </a:r>
            <a:r>
              <a:rPr lang="en-US" sz="2400" dirty="0"/>
              <a:t>= P</a:t>
            </a:r>
            <a:r>
              <a:rPr lang="en-US" sz="2400" baseline="-25000" dirty="0"/>
              <a:t>avail</a:t>
            </a:r>
            <a:r>
              <a:rPr lang="en-US" sz="2400" dirty="0"/>
              <a:t>/P</a:t>
            </a:r>
            <a:r>
              <a:rPr lang="en-US" sz="2400" baseline="-25000" dirty="0"/>
              <a:t>acc</a:t>
            </a:r>
            <a:r>
              <a:rPr lang="en-US" sz="2400" dirty="0"/>
              <a:t>)</a:t>
            </a:r>
            <a:br>
              <a:rPr lang="en-US" sz="2400" dirty="0"/>
            </a:br>
            <a:br>
              <a:rPr lang="en-US" sz="2400" dirty="0"/>
            </a:br>
            <a:r>
              <a:rPr lang="en-US" sz="2400" dirty="0"/>
              <a:t>In case of Linacs </a:t>
            </a:r>
            <a:r>
              <a:rPr lang="en-US" sz="2400" dirty="0">
                <a:latin typeface="Symbol" pitchFamily="2" charset="2"/>
              </a:rPr>
              <a:t>h</a:t>
            </a:r>
            <a:r>
              <a:rPr lang="en-US" sz="2400" baseline="-25000" dirty="0"/>
              <a:t>btp </a:t>
            </a:r>
            <a:r>
              <a:rPr lang="en-US" sz="2400" dirty="0"/>
              <a:t>= </a:t>
            </a:r>
            <a:r>
              <a:rPr lang="en-US" sz="2400" dirty="0">
                <a:latin typeface="Symbol" pitchFamily="2" charset="2"/>
              </a:rPr>
              <a:t> h</a:t>
            </a:r>
            <a:r>
              <a:rPr lang="en-US" sz="2400" baseline="-25000" dirty="0"/>
              <a:t>true</a:t>
            </a:r>
            <a:br>
              <a:rPr lang="en-US" sz="2400" baseline="-25000" dirty="0"/>
            </a:br>
            <a:r>
              <a:rPr lang="en-US" sz="2400" dirty="0"/>
              <a:t>In case of Storage Rings only</a:t>
            </a:r>
            <a:r>
              <a:rPr lang="en-US" sz="2400" dirty="0">
                <a:latin typeface="Symbol" pitchFamily="2" charset="2"/>
              </a:rPr>
              <a:t> h</a:t>
            </a:r>
            <a:r>
              <a:rPr lang="en-US" sz="2400" baseline="-25000" dirty="0"/>
              <a:t>true </a:t>
            </a:r>
            <a:r>
              <a:rPr lang="en-US" sz="2400" dirty="0"/>
              <a:t>is meaningful (since P</a:t>
            </a:r>
            <a:r>
              <a:rPr lang="en-US" sz="2400" baseline="-25000" dirty="0"/>
              <a:t>beam</a:t>
            </a:r>
            <a:r>
              <a:rPr lang="en-US" sz="2400" dirty="0"/>
              <a:t> is not accessible)</a:t>
            </a:r>
          </a:p>
        </p:txBody>
      </p:sp>
      <p:sp>
        <p:nvSpPr>
          <p:cNvPr id="4" name="TextBox 3">
            <a:extLst>
              <a:ext uri="{FF2B5EF4-FFF2-40B4-BE49-F238E27FC236}">
                <a16:creationId xmlns:a16="http://schemas.microsoft.com/office/drawing/2014/main" id="{6FF53964-B635-384C-971E-DC873FE00726}"/>
              </a:ext>
            </a:extLst>
          </p:cNvPr>
          <p:cNvSpPr txBox="1"/>
          <p:nvPr/>
        </p:nvSpPr>
        <p:spPr>
          <a:xfrm>
            <a:off x="24245" y="6396335"/>
            <a:ext cx="5256584" cy="461665"/>
          </a:xfrm>
          <a:prstGeom prst="rect">
            <a:avLst/>
          </a:prstGeom>
          <a:noFill/>
          <a:ln>
            <a:noFill/>
          </a:ln>
        </p:spPr>
        <p:txBody>
          <a:bodyPr wrap="square" rtlCol="0">
            <a:spAutoFit/>
          </a:bodyPr>
          <a:lstStyle/>
          <a:p>
            <a:r>
              <a:rPr lang="en-IT" dirty="0"/>
              <a:t>U</a:t>
            </a:r>
            <a:r>
              <a:rPr lang="en-GB" dirty="0"/>
              <a:t>n</a:t>
            </a:r>
            <a:r>
              <a:rPr lang="en-IT" dirty="0"/>
              <a:t>iv. of Milan, PhD School, Sept. 2022</a:t>
            </a:r>
          </a:p>
        </p:txBody>
      </p:sp>
    </p:spTree>
    <p:extLst>
      <p:ext uri="{BB962C8B-B14F-4D97-AF65-F5344CB8AC3E}">
        <p14:creationId xmlns:p14="http://schemas.microsoft.com/office/powerpoint/2010/main" val="236265802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a:extLst>
              <a:ext uri="{FF2B5EF4-FFF2-40B4-BE49-F238E27FC236}">
                <a16:creationId xmlns:a16="http://schemas.microsoft.com/office/drawing/2014/main" id="{6E73CAAF-90F4-F143-9258-5AB08D68306D}"/>
              </a:ext>
            </a:extLst>
          </p:cNvPr>
          <p:cNvGraphicFramePr>
            <a:graphicFrameLocks noGrp="1"/>
          </p:cNvGraphicFramePr>
          <p:nvPr/>
        </p:nvGraphicFramePr>
        <p:xfrm>
          <a:off x="323528" y="1412776"/>
          <a:ext cx="8229600" cy="4389120"/>
        </p:xfrm>
        <a:graphic>
          <a:graphicData uri="http://schemas.openxmlformats.org/drawingml/2006/table">
            <a:tbl>
              <a:tblPr firstRow="1" firstCol="1" bandRow="1">
                <a:tableStyleId>{5C22544A-7EE6-4342-B048-85BDC9FD1C3A}</a:tableStyleId>
              </a:tblPr>
              <a:tblGrid>
                <a:gridCol w="1379281">
                  <a:extLst>
                    <a:ext uri="{9D8B030D-6E8A-4147-A177-3AD203B41FA5}">
                      <a16:colId xmlns:a16="http://schemas.microsoft.com/office/drawing/2014/main" val="2018351123"/>
                    </a:ext>
                  </a:extLst>
                </a:gridCol>
                <a:gridCol w="862462">
                  <a:extLst>
                    <a:ext uri="{9D8B030D-6E8A-4147-A177-3AD203B41FA5}">
                      <a16:colId xmlns:a16="http://schemas.microsoft.com/office/drawing/2014/main" val="912923998"/>
                    </a:ext>
                  </a:extLst>
                </a:gridCol>
                <a:gridCol w="972739">
                  <a:extLst>
                    <a:ext uri="{9D8B030D-6E8A-4147-A177-3AD203B41FA5}">
                      <a16:colId xmlns:a16="http://schemas.microsoft.com/office/drawing/2014/main" val="3090663487"/>
                    </a:ext>
                  </a:extLst>
                </a:gridCol>
                <a:gridCol w="971093">
                  <a:extLst>
                    <a:ext uri="{9D8B030D-6E8A-4147-A177-3AD203B41FA5}">
                      <a16:colId xmlns:a16="http://schemas.microsoft.com/office/drawing/2014/main" val="3540824569"/>
                    </a:ext>
                  </a:extLst>
                </a:gridCol>
                <a:gridCol w="972739">
                  <a:extLst>
                    <a:ext uri="{9D8B030D-6E8A-4147-A177-3AD203B41FA5}">
                      <a16:colId xmlns:a16="http://schemas.microsoft.com/office/drawing/2014/main" val="1430284116"/>
                    </a:ext>
                  </a:extLst>
                </a:gridCol>
                <a:gridCol w="1079724">
                  <a:extLst>
                    <a:ext uri="{9D8B030D-6E8A-4147-A177-3AD203B41FA5}">
                      <a16:colId xmlns:a16="http://schemas.microsoft.com/office/drawing/2014/main" val="3461168445"/>
                    </a:ext>
                  </a:extLst>
                </a:gridCol>
                <a:gridCol w="1186708">
                  <a:extLst>
                    <a:ext uri="{9D8B030D-6E8A-4147-A177-3AD203B41FA5}">
                      <a16:colId xmlns:a16="http://schemas.microsoft.com/office/drawing/2014/main" val="59922244"/>
                    </a:ext>
                  </a:extLst>
                </a:gridCol>
                <a:gridCol w="804854">
                  <a:extLst>
                    <a:ext uri="{9D8B030D-6E8A-4147-A177-3AD203B41FA5}">
                      <a16:colId xmlns:a16="http://schemas.microsoft.com/office/drawing/2014/main" val="145466813"/>
                    </a:ext>
                  </a:extLst>
                </a:gridCol>
              </a:tblGrid>
              <a:tr h="543208">
                <a:tc>
                  <a:txBody>
                    <a:bodyPr/>
                    <a:lstStyle/>
                    <a:p>
                      <a:pPr algn="just"/>
                      <a:r>
                        <a:rPr lang="it-IT" sz="1200">
                          <a:effectLst/>
                        </a:rPr>
                        <a:t>ELECTRON</a:t>
                      </a:r>
                      <a:endParaRPr lang="en-IT" sz="1200">
                        <a:effectLst/>
                      </a:endParaRPr>
                    </a:p>
                    <a:p>
                      <a:pPr algn="just"/>
                      <a:r>
                        <a:rPr lang="it-IT" sz="1200">
                          <a:effectLst/>
                        </a:rPr>
                        <a:t>ACCELERATOR</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tc>
                  <a:txBody>
                    <a:bodyPr/>
                    <a:lstStyle/>
                    <a:p>
                      <a:pPr algn="ctr"/>
                      <a:r>
                        <a:rPr lang="it-IT" sz="1200">
                          <a:effectLst/>
                        </a:rPr>
                        <a:t>Energy</a:t>
                      </a:r>
                      <a:endParaRPr lang="en-IT" sz="1200">
                        <a:effectLst/>
                      </a:endParaRPr>
                    </a:p>
                    <a:p>
                      <a:pPr algn="ctr"/>
                      <a:r>
                        <a:rPr lang="it-IT" sz="1200">
                          <a:effectLst/>
                        </a:rPr>
                        <a:t> </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tc>
                  <a:txBody>
                    <a:bodyPr/>
                    <a:lstStyle/>
                    <a:p>
                      <a:pPr algn="ctr"/>
                      <a:r>
                        <a:rPr lang="it-IT" sz="1200">
                          <a:effectLst/>
                        </a:rPr>
                        <a:t>Average</a:t>
                      </a:r>
                      <a:endParaRPr lang="en-IT" sz="1200">
                        <a:effectLst/>
                      </a:endParaRPr>
                    </a:p>
                    <a:p>
                      <a:pPr algn="ctr"/>
                      <a:r>
                        <a:rPr lang="it-IT" sz="1200">
                          <a:effectLst/>
                        </a:rPr>
                        <a:t>Current</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tc>
                  <a:txBody>
                    <a:bodyPr/>
                    <a:lstStyle/>
                    <a:p>
                      <a:pPr algn="ctr"/>
                      <a:r>
                        <a:rPr lang="it-IT" sz="1200">
                          <a:effectLst/>
                        </a:rPr>
                        <a:t>Beam</a:t>
                      </a:r>
                      <a:endParaRPr lang="en-IT" sz="1200">
                        <a:effectLst/>
                      </a:endParaRPr>
                    </a:p>
                    <a:p>
                      <a:pPr algn="ctr"/>
                      <a:r>
                        <a:rPr lang="it-IT" sz="1200">
                          <a:effectLst/>
                        </a:rPr>
                        <a:t>Power</a:t>
                      </a:r>
                      <a:endParaRPr lang="en-IT" sz="1200">
                        <a:effectLst/>
                      </a:endParaRPr>
                    </a:p>
                    <a:p>
                      <a:r>
                        <a:rPr lang="it-IT" sz="1200">
                          <a:effectLst/>
                        </a:rPr>
                        <a:t> </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tc>
                  <a:txBody>
                    <a:bodyPr/>
                    <a:lstStyle/>
                    <a:p>
                      <a:pPr algn="ctr"/>
                      <a:r>
                        <a:rPr lang="en-US" sz="1200">
                          <a:effectLst/>
                        </a:rPr>
                        <a:t>AC</a:t>
                      </a:r>
                      <a:endParaRPr lang="en-IT" sz="1200">
                        <a:effectLst/>
                      </a:endParaRPr>
                    </a:p>
                    <a:p>
                      <a:pPr algn="ctr"/>
                      <a:r>
                        <a:rPr lang="en-US" sz="1200">
                          <a:effectLst/>
                        </a:rPr>
                        <a:t>Power</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tc>
                  <a:txBody>
                    <a:bodyPr/>
                    <a:lstStyle/>
                    <a:p>
                      <a:pPr algn="ctr"/>
                      <a:r>
                        <a:rPr lang="en-US" sz="1000">
                          <a:effectLst/>
                        </a:rPr>
                        <a:t>efficiency</a:t>
                      </a:r>
                      <a:endParaRPr lang="en-IT" sz="1200">
                        <a:effectLst/>
                      </a:endParaRPr>
                    </a:p>
                    <a:p>
                      <a:pPr algn="ctr"/>
                      <a:r>
                        <a:rPr lang="en-US" sz="1000">
                          <a:effectLst/>
                        </a:rPr>
                        <a:t>beam-to-plug</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tc>
                  <a:txBody>
                    <a:bodyPr/>
                    <a:lstStyle/>
                    <a:p>
                      <a:pPr algn="ctr"/>
                      <a:r>
                        <a:rPr lang="en-US" sz="1000">
                          <a:effectLst/>
                        </a:rPr>
                        <a:t>beam</a:t>
                      </a:r>
                      <a:endParaRPr lang="en-IT" sz="1200">
                        <a:effectLst/>
                      </a:endParaRPr>
                    </a:p>
                    <a:p>
                      <a:pPr algn="ctr"/>
                      <a:r>
                        <a:rPr lang="en-US" sz="1000">
                          <a:effectLst/>
                        </a:rPr>
                        <a:t>availability</a:t>
                      </a:r>
                      <a:endParaRPr lang="en-IT" sz="1200">
                        <a:effectLst/>
                      </a:endParaRPr>
                    </a:p>
                    <a:p>
                      <a:pPr algn="ctr"/>
                      <a:r>
                        <a:rPr lang="en-US" sz="1000">
                          <a:effectLst/>
                        </a:rPr>
                        <a:t>(beam power)</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tc>
                  <a:txBody>
                    <a:bodyPr/>
                    <a:lstStyle/>
                    <a:p>
                      <a:pPr algn="ctr"/>
                      <a:r>
                        <a:rPr lang="en-US" sz="1000">
                          <a:effectLst/>
                        </a:rPr>
                        <a:t>True efficiency</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extLst>
                  <a:ext uri="{0D108BD9-81ED-4DB2-BD59-A6C34878D82A}">
                    <a16:rowId xmlns:a16="http://schemas.microsoft.com/office/drawing/2014/main" val="3345288158"/>
                  </a:ext>
                </a:extLst>
              </a:tr>
              <a:tr h="181069">
                <a:tc>
                  <a:txBody>
                    <a:bodyPr/>
                    <a:lstStyle/>
                    <a:p>
                      <a:pPr algn="just"/>
                      <a:r>
                        <a:rPr lang="en-US" sz="1200">
                          <a:effectLst/>
                        </a:rPr>
                        <a:t> </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tc>
                  <a:txBody>
                    <a:bodyPr/>
                    <a:lstStyle/>
                    <a:p>
                      <a:pPr algn="ctr"/>
                      <a:r>
                        <a:rPr lang="en-US" sz="1200">
                          <a:effectLst/>
                        </a:rPr>
                        <a:t> </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tc>
                  <a:txBody>
                    <a:bodyPr/>
                    <a:lstStyle/>
                    <a:p>
                      <a:pPr algn="ctr"/>
                      <a:r>
                        <a:rPr lang="en-US" sz="1200">
                          <a:effectLst/>
                        </a:rPr>
                        <a:t> </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tc>
                  <a:txBody>
                    <a:bodyPr/>
                    <a:lstStyle/>
                    <a:p>
                      <a:pPr algn="ctr"/>
                      <a:r>
                        <a:rPr lang="en-US" sz="1200">
                          <a:effectLst/>
                        </a:rPr>
                        <a:t> </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tc>
                  <a:txBody>
                    <a:bodyPr/>
                    <a:lstStyle/>
                    <a:p>
                      <a:pPr algn="ctr"/>
                      <a:r>
                        <a:rPr lang="en-US" sz="1200">
                          <a:effectLst/>
                        </a:rPr>
                        <a:t> </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tc>
                  <a:txBody>
                    <a:bodyPr/>
                    <a:lstStyle/>
                    <a:p>
                      <a:pPr algn="ctr"/>
                      <a:r>
                        <a:rPr lang="en-US" sz="1200">
                          <a:effectLst/>
                        </a:rPr>
                        <a:t> </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tc>
                  <a:txBody>
                    <a:bodyPr/>
                    <a:lstStyle/>
                    <a:p>
                      <a:pPr algn="ctr"/>
                      <a:r>
                        <a:rPr lang="en-US" sz="1200">
                          <a:effectLst/>
                        </a:rPr>
                        <a:t> </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tc>
                  <a:txBody>
                    <a:bodyPr/>
                    <a:lstStyle/>
                    <a:p>
                      <a:pPr algn="ctr"/>
                      <a:r>
                        <a:rPr lang="en-US" sz="1200">
                          <a:effectLst/>
                        </a:rPr>
                        <a:t> </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extLst>
                  <a:ext uri="{0D108BD9-81ED-4DB2-BD59-A6C34878D82A}">
                    <a16:rowId xmlns:a16="http://schemas.microsoft.com/office/drawing/2014/main" val="1676937554"/>
                  </a:ext>
                </a:extLst>
              </a:tr>
              <a:tr h="543208">
                <a:tc>
                  <a:txBody>
                    <a:bodyPr/>
                    <a:lstStyle/>
                    <a:p>
                      <a:pPr algn="just"/>
                      <a:r>
                        <a:rPr lang="it-IT" sz="1200">
                          <a:effectLst/>
                        </a:rPr>
                        <a:t>Eupraxia @</a:t>
                      </a:r>
                      <a:endParaRPr lang="en-IT" sz="1200">
                        <a:effectLst/>
                      </a:endParaRPr>
                    </a:p>
                    <a:p>
                      <a:pPr algn="just"/>
                      <a:r>
                        <a:rPr lang="it-IT" sz="1200">
                          <a:effectLst/>
                        </a:rPr>
                        <a:t>SPARC-Lab  (a)</a:t>
                      </a:r>
                      <a:endParaRPr lang="en-IT" sz="1200">
                        <a:effectLst/>
                      </a:endParaRPr>
                    </a:p>
                    <a:p>
                      <a:pPr algn="just"/>
                      <a:r>
                        <a:rPr lang="it-IT" sz="1200">
                          <a:effectLst/>
                        </a:rPr>
                        <a:t> </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tc>
                  <a:txBody>
                    <a:bodyPr/>
                    <a:lstStyle/>
                    <a:p>
                      <a:pPr algn="ctr"/>
                      <a:r>
                        <a:rPr lang="it-IT" sz="1200">
                          <a:effectLst/>
                        </a:rPr>
                        <a:t>5 GeV</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tc>
                  <a:txBody>
                    <a:bodyPr/>
                    <a:lstStyle/>
                    <a:p>
                      <a:pPr algn="ctr"/>
                      <a:r>
                        <a:rPr lang="it-IT" sz="1200">
                          <a:effectLst/>
                        </a:rPr>
                        <a:t>0.3 nA</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tc>
                  <a:txBody>
                    <a:bodyPr/>
                    <a:lstStyle/>
                    <a:p>
                      <a:pPr algn="ctr"/>
                      <a:r>
                        <a:rPr lang="it-IT" sz="1200">
                          <a:effectLst/>
                        </a:rPr>
                        <a:t>1.5 W</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tc>
                  <a:txBody>
                    <a:bodyPr/>
                    <a:lstStyle/>
                    <a:p>
                      <a:pPr algn="ctr"/>
                      <a:r>
                        <a:rPr lang="it-IT" sz="1200">
                          <a:effectLst/>
                        </a:rPr>
                        <a:t>2 MW</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tc>
                  <a:txBody>
                    <a:bodyPr/>
                    <a:lstStyle/>
                    <a:p>
                      <a:pPr algn="ctr"/>
                      <a:r>
                        <a:rPr lang="it-IT" sz="1200">
                          <a:effectLst/>
                        </a:rPr>
                        <a:t>7.5</a:t>
                      </a:r>
                      <a:r>
                        <a:rPr lang="it-IT" sz="1200" baseline="30000">
                          <a:effectLst/>
                        </a:rPr>
                        <a:t>.</a:t>
                      </a:r>
                      <a:r>
                        <a:rPr lang="it-IT" sz="1200">
                          <a:effectLst/>
                        </a:rPr>
                        <a:t>10</a:t>
                      </a:r>
                      <a:r>
                        <a:rPr lang="it-IT" sz="1200" baseline="30000">
                          <a:effectLst/>
                        </a:rPr>
                        <a:t>-7</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tc>
                  <a:txBody>
                    <a:bodyPr/>
                    <a:lstStyle/>
                    <a:p>
                      <a:pPr algn="ctr"/>
                      <a:r>
                        <a:rPr lang="it-IT" sz="1200">
                          <a:effectLst/>
                        </a:rPr>
                        <a:t>100 %</a:t>
                      </a:r>
                      <a:endParaRPr lang="en-IT" sz="1200">
                        <a:effectLst/>
                      </a:endParaRPr>
                    </a:p>
                    <a:p>
                      <a:pPr algn="ctr"/>
                      <a:r>
                        <a:rPr lang="it-IT" sz="1200">
                          <a:effectLst/>
                        </a:rPr>
                        <a:t>(1.5 W)</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tc>
                  <a:txBody>
                    <a:bodyPr/>
                    <a:lstStyle/>
                    <a:p>
                      <a:pPr algn="ctr"/>
                      <a:r>
                        <a:rPr lang="it-IT" sz="1200">
                          <a:effectLst/>
                        </a:rPr>
                        <a:t>7.5</a:t>
                      </a:r>
                      <a:r>
                        <a:rPr lang="it-IT" sz="1200" baseline="30000">
                          <a:effectLst/>
                        </a:rPr>
                        <a:t>.</a:t>
                      </a:r>
                      <a:r>
                        <a:rPr lang="it-IT" sz="1200">
                          <a:effectLst/>
                        </a:rPr>
                        <a:t>10</a:t>
                      </a:r>
                      <a:r>
                        <a:rPr lang="it-IT" sz="1200" baseline="30000">
                          <a:effectLst/>
                        </a:rPr>
                        <a:t>-7</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extLst>
                  <a:ext uri="{0D108BD9-81ED-4DB2-BD59-A6C34878D82A}">
                    <a16:rowId xmlns:a16="http://schemas.microsoft.com/office/drawing/2014/main" val="2265797792"/>
                  </a:ext>
                </a:extLst>
              </a:tr>
              <a:tr h="362139">
                <a:tc>
                  <a:txBody>
                    <a:bodyPr/>
                    <a:lstStyle/>
                    <a:p>
                      <a:pPr algn="just"/>
                      <a:r>
                        <a:rPr lang="it-IT" sz="1200">
                          <a:effectLst/>
                        </a:rPr>
                        <a:t>BELLA     (a)</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tc>
                  <a:txBody>
                    <a:bodyPr/>
                    <a:lstStyle/>
                    <a:p>
                      <a:pPr algn="ctr"/>
                      <a:r>
                        <a:rPr lang="it-IT" sz="1200">
                          <a:effectLst/>
                        </a:rPr>
                        <a:t>7.8 GeV</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tc>
                  <a:txBody>
                    <a:bodyPr/>
                    <a:lstStyle/>
                    <a:p>
                      <a:pPr algn="ctr"/>
                      <a:r>
                        <a:rPr lang="it-IT" sz="1200">
                          <a:effectLst/>
                        </a:rPr>
                        <a:t>5 pA</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tc>
                  <a:txBody>
                    <a:bodyPr/>
                    <a:lstStyle/>
                    <a:p>
                      <a:pPr algn="ctr"/>
                      <a:r>
                        <a:rPr lang="it-IT" sz="1200">
                          <a:effectLst/>
                        </a:rPr>
                        <a:t>40 mW</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tc>
                  <a:txBody>
                    <a:bodyPr/>
                    <a:lstStyle/>
                    <a:p>
                      <a:pPr algn="ctr"/>
                      <a:r>
                        <a:rPr lang="it-IT" sz="1200">
                          <a:effectLst/>
                        </a:rPr>
                        <a:t>200 kW</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tc>
                  <a:txBody>
                    <a:bodyPr/>
                    <a:lstStyle/>
                    <a:p>
                      <a:pPr algn="ctr"/>
                      <a:r>
                        <a:rPr lang="it-IT" sz="1200">
                          <a:effectLst/>
                        </a:rPr>
                        <a:t>2.</a:t>
                      </a:r>
                      <a:r>
                        <a:rPr lang="it-IT" sz="1200" baseline="30000">
                          <a:effectLst/>
                        </a:rPr>
                        <a:t>.</a:t>
                      </a:r>
                      <a:r>
                        <a:rPr lang="it-IT" sz="1200">
                          <a:effectLst/>
                        </a:rPr>
                        <a:t>10</a:t>
                      </a:r>
                      <a:r>
                        <a:rPr lang="it-IT" sz="1200" baseline="30000">
                          <a:effectLst/>
                        </a:rPr>
                        <a:t>-7</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tc>
                  <a:txBody>
                    <a:bodyPr/>
                    <a:lstStyle/>
                    <a:p>
                      <a:pPr algn="ctr"/>
                      <a:r>
                        <a:rPr lang="it-IT" sz="1200">
                          <a:effectLst/>
                        </a:rPr>
                        <a:t>100 %</a:t>
                      </a:r>
                      <a:endParaRPr lang="en-IT" sz="1200">
                        <a:effectLst/>
                      </a:endParaRPr>
                    </a:p>
                    <a:p>
                      <a:pPr algn="ctr"/>
                      <a:r>
                        <a:rPr lang="it-IT" sz="1200">
                          <a:effectLst/>
                        </a:rPr>
                        <a:t>(40 mW)</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tc>
                  <a:txBody>
                    <a:bodyPr/>
                    <a:lstStyle/>
                    <a:p>
                      <a:pPr algn="ctr"/>
                      <a:r>
                        <a:rPr lang="it-IT" sz="1200">
                          <a:effectLst/>
                        </a:rPr>
                        <a:t>2.</a:t>
                      </a:r>
                      <a:r>
                        <a:rPr lang="it-IT" sz="1200" baseline="30000">
                          <a:effectLst/>
                        </a:rPr>
                        <a:t>.</a:t>
                      </a:r>
                      <a:r>
                        <a:rPr lang="it-IT" sz="1200">
                          <a:effectLst/>
                        </a:rPr>
                        <a:t>10</a:t>
                      </a:r>
                      <a:r>
                        <a:rPr lang="it-IT" sz="1200" baseline="30000">
                          <a:effectLst/>
                        </a:rPr>
                        <a:t>-7</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extLst>
                  <a:ext uri="{0D108BD9-81ED-4DB2-BD59-A6C34878D82A}">
                    <a16:rowId xmlns:a16="http://schemas.microsoft.com/office/drawing/2014/main" val="1372463440"/>
                  </a:ext>
                </a:extLst>
              </a:tr>
              <a:tr h="181069">
                <a:tc>
                  <a:txBody>
                    <a:bodyPr/>
                    <a:lstStyle/>
                    <a:p>
                      <a:pPr algn="just"/>
                      <a:r>
                        <a:rPr lang="it-IT" sz="1200">
                          <a:effectLst/>
                        </a:rPr>
                        <a:t> </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tc>
                  <a:txBody>
                    <a:bodyPr/>
                    <a:lstStyle/>
                    <a:p>
                      <a:pPr algn="ctr"/>
                      <a:r>
                        <a:rPr lang="it-IT" sz="1200">
                          <a:effectLst/>
                        </a:rPr>
                        <a:t> </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tc>
                  <a:txBody>
                    <a:bodyPr/>
                    <a:lstStyle/>
                    <a:p>
                      <a:pPr algn="ctr"/>
                      <a:r>
                        <a:rPr lang="it-IT" sz="1200">
                          <a:effectLst/>
                        </a:rPr>
                        <a:t> </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tc>
                  <a:txBody>
                    <a:bodyPr/>
                    <a:lstStyle/>
                    <a:p>
                      <a:pPr algn="ctr"/>
                      <a:r>
                        <a:rPr lang="it-IT" sz="1200">
                          <a:effectLst/>
                        </a:rPr>
                        <a:t> </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tc>
                  <a:txBody>
                    <a:bodyPr/>
                    <a:lstStyle/>
                    <a:p>
                      <a:pPr algn="ctr"/>
                      <a:r>
                        <a:rPr lang="it-IT" sz="1200">
                          <a:effectLst/>
                        </a:rPr>
                        <a:t> </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tc>
                  <a:txBody>
                    <a:bodyPr/>
                    <a:lstStyle/>
                    <a:p>
                      <a:pPr algn="ctr"/>
                      <a:r>
                        <a:rPr lang="it-IT" sz="1200">
                          <a:effectLst/>
                        </a:rPr>
                        <a:t> </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tc>
                  <a:txBody>
                    <a:bodyPr/>
                    <a:lstStyle/>
                    <a:p>
                      <a:pPr algn="ctr"/>
                      <a:r>
                        <a:rPr lang="it-IT" sz="1200">
                          <a:effectLst/>
                        </a:rPr>
                        <a:t> </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tc>
                  <a:txBody>
                    <a:bodyPr/>
                    <a:lstStyle/>
                    <a:p>
                      <a:pPr algn="ctr"/>
                      <a:r>
                        <a:rPr lang="it-IT" sz="1200">
                          <a:effectLst/>
                        </a:rPr>
                        <a:t> </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extLst>
                  <a:ext uri="{0D108BD9-81ED-4DB2-BD59-A6C34878D82A}">
                    <a16:rowId xmlns:a16="http://schemas.microsoft.com/office/drawing/2014/main" val="3093077733"/>
                  </a:ext>
                </a:extLst>
              </a:tr>
              <a:tr h="362139">
                <a:tc>
                  <a:txBody>
                    <a:bodyPr/>
                    <a:lstStyle/>
                    <a:p>
                      <a:pPr algn="just"/>
                      <a:r>
                        <a:rPr lang="en-US" sz="1200">
                          <a:effectLst/>
                        </a:rPr>
                        <a:t>STAR (b)</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tc>
                  <a:txBody>
                    <a:bodyPr/>
                    <a:lstStyle/>
                    <a:p>
                      <a:pPr algn="ctr"/>
                      <a:r>
                        <a:rPr lang="it-IT" sz="1200">
                          <a:effectLst/>
                        </a:rPr>
                        <a:t>150 MeV</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tc>
                  <a:txBody>
                    <a:bodyPr/>
                    <a:lstStyle/>
                    <a:p>
                      <a:pPr algn="ctr"/>
                      <a:r>
                        <a:rPr lang="it-IT" sz="1200">
                          <a:effectLst/>
                        </a:rPr>
                        <a:t>100 nA</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tc>
                  <a:txBody>
                    <a:bodyPr/>
                    <a:lstStyle/>
                    <a:p>
                      <a:pPr algn="ctr"/>
                      <a:r>
                        <a:rPr lang="it-IT" sz="1200">
                          <a:effectLst/>
                        </a:rPr>
                        <a:t>15 W</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tc>
                  <a:txBody>
                    <a:bodyPr/>
                    <a:lstStyle/>
                    <a:p>
                      <a:pPr algn="ctr"/>
                      <a:r>
                        <a:rPr lang="it-IT" sz="1200">
                          <a:effectLst/>
                        </a:rPr>
                        <a:t>400 kW</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tc>
                  <a:txBody>
                    <a:bodyPr/>
                    <a:lstStyle/>
                    <a:p>
                      <a:pPr algn="ctr"/>
                      <a:r>
                        <a:rPr lang="it-IT" sz="1200">
                          <a:effectLst/>
                        </a:rPr>
                        <a:t>3.8</a:t>
                      </a:r>
                      <a:r>
                        <a:rPr lang="it-IT" sz="1200" baseline="30000">
                          <a:effectLst/>
                        </a:rPr>
                        <a:t>.</a:t>
                      </a:r>
                      <a:r>
                        <a:rPr lang="it-IT" sz="1200">
                          <a:effectLst/>
                        </a:rPr>
                        <a:t>10</a:t>
                      </a:r>
                      <a:r>
                        <a:rPr lang="it-IT" sz="1200" baseline="30000">
                          <a:effectLst/>
                        </a:rPr>
                        <a:t>-5</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tc>
                  <a:txBody>
                    <a:bodyPr/>
                    <a:lstStyle/>
                    <a:p>
                      <a:pPr algn="ctr"/>
                      <a:r>
                        <a:rPr lang="it-IT" sz="1200">
                          <a:effectLst/>
                        </a:rPr>
                        <a:t>100 %</a:t>
                      </a:r>
                      <a:endParaRPr lang="en-IT" sz="1200">
                        <a:effectLst/>
                      </a:endParaRPr>
                    </a:p>
                    <a:p>
                      <a:pPr algn="ctr"/>
                      <a:r>
                        <a:rPr lang="it-IT" sz="1200">
                          <a:effectLst/>
                        </a:rPr>
                        <a:t>(15 W)</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tc>
                  <a:txBody>
                    <a:bodyPr/>
                    <a:lstStyle/>
                    <a:p>
                      <a:pPr algn="ctr"/>
                      <a:r>
                        <a:rPr lang="it-IT" sz="1200">
                          <a:effectLst/>
                        </a:rPr>
                        <a:t>3.8</a:t>
                      </a:r>
                      <a:r>
                        <a:rPr lang="it-IT" sz="1200" baseline="30000">
                          <a:effectLst/>
                        </a:rPr>
                        <a:t>.</a:t>
                      </a:r>
                      <a:r>
                        <a:rPr lang="it-IT" sz="1200">
                          <a:effectLst/>
                        </a:rPr>
                        <a:t>10</a:t>
                      </a:r>
                      <a:r>
                        <a:rPr lang="it-IT" sz="1200" baseline="30000">
                          <a:effectLst/>
                        </a:rPr>
                        <a:t>-5</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extLst>
                  <a:ext uri="{0D108BD9-81ED-4DB2-BD59-A6C34878D82A}">
                    <a16:rowId xmlns:a16="http://schemas.microsoft.com/office/drawing/2014/main" val="980497434"/>
                  </a:ext>
                </a:extLst>
              </a:tr>
              <a:tr h="181069">
                <a:tc>
                  <a:txBody>
                    <a:bodyPr/>
                    <a:lstStyle/>
                    <a:p>
                      <a:pPr algn="just"/>
                      <a:r>
                        <a:rPr lang="en-US" sz="1200">
                          <a:effectLst/>
                        </a:rPr>
                        <a:t> </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tc>
                  <a:txBody>
                    <a:bodyPr/>
                    <a:lstStyle/>
                    <a:p>
                      <a:pPr algn="ctr"/>
                      <a:r>
                        <a:rPr lang="it-IT" sz="1200">
                          <a:effectLst/>
                        </a:rPr>
                        <a:t> </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tc>
                  <a:txBody>
                    <a:bodyPr/>
                    <a:lstStyle/>
                    <a:p>
                      <a:pPr algn="ctr"/>
                      <a:r>
                        <a:rPr lang="it-IT" sz="1200">
                          <a:effectLst/>
                        </a:rPr>
                        <a:t> </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tc>
                  <a:txBody>
                    <a:bodyPr/>
                    <a:lstStyle/>
                    <a:p>
                      <a:pPr algn="ctr"/>
                      <a:r>
                        <a:rPr lang="it-IT" sz="1200">
                          <a:effectLst/>
                        </a:rPr>
                        <a:t> </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tc>
                  <a:txBody>
                    <a:bodyPr/>
                    <a:lstStyle/>
                    <a:p>
                      <a:pPr algn="ctr"/>
                      <a:r>
                        <a:rPr lang="it-IT" sz="1200">
                          <a:effectLst/>
                        </a:rPr>
                        <a:t> </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tc>
                  <a:txBody>
                    <a:bodyPr/>
                    <a:lstStyle/>
                    <a:p>
                      <a:pPr algn="ctr"/>
                      <a:r>
                        <a:rPr lang="it-IT" sz="1200">
                          <a:effectLst/>
                        </a:rPr>
                        <a:t> </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tc>
                  <a:txBody>
                    <a:bodyPr/>
                    <a:lstStyle/>
                    <a:p>
                      <a:pPr algn="ctr"/>
                      <a:r>
                        <a:rPr lang="it-IT" sz="1200">
                          <a:effectLst/>
                        </a:rPr>
                        <a:t> </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tc>
                  <a:txBody>
                    <a:bodyPr/>
                    <a:lstStyle/>
                    <a:p>
                      <a:pPr algn="ctr"/>
                      <a:r>
                        <a:rPr lang="it-IT" sz="1200">
                          <a:effectLst/>
                        </a:rPr>
                        <a:t> </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extLst>
                  <a:ext uri="{0D108BD9-81ED-4DB2-BD59-A6C34878D82A}">
                    <a16:rowId xmlns:a16="http://schemas.microsoft.com/office/drawing/2014/main" val="1295849907"/>
                  </a:ext>
                </a:extLst>
              </a:tr>
              <a:tr h="362139">
                <a:tc>
                  <a:txBody>
                    <a:bodyPr/>
                    <a:lstStyle/>
                    <a:p>
                      <a:pPr algn="just"/>
                      <a:r>
                        <a:rPr lang="en-US" sz="1200">
                          <a:effectLst/>
                        </a:rPr>
                        <a:t>MARIX (c)</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tc>
                  <a:txBody>
                    <a:bodyPr/>
                    <a:lstStyle/>
                    <a:p>
                      <a:pPr algn="ctr"/>
                      <a:r>
                        <a:rPr lang="it-IT" sz="1200">
                          <a:effectLst/>
                        </a:rPr>
                        <a:t>3.8 GeV</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tc>
                  <a:txBody>
                    <a:bodyPr/>
                    <a:lstStyle/>
                    <a:p>
                      <a:pPr algn="ctr"/>
                      <a:r>
                        <a:rPr lang="it-IT" sz="1200">
                          <a:effectLst/>
                        </a:rPr>
                        <a:t>50 mA</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tc>
                  <a:txBody>
                    <a:bodyPr/>
                    <a:lstStyle/>
                    <a:p>
                      <a:pPr algn="ctr"/>
                      <a:r>
                        <a:rPr lang="it-IT" sz="1200">
                          <a:effectLst/>
                        </a:rPr>
                        <a:t>190 kW</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tc>
                  <a:txBody>
                    <a:bodyPr/>
                    <a:lstStyle/>
                    <a:p>
                      <a:pPr algn="ctr"/>
                      <a:r>
                        <a:rPr lang="it-IT" sz="1200">
                          <a:effectLst/>
                        </a:rPr>
                        <a:t>17 MW</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tc>
                  <a:txBody>
                    <a:bodyPr/>
                    <a:lstStyle/>
                    <a:p>
                      <a:pPr algn="ctr"/>
                      <a:r>
                        <a:rPr lang="it-IT" sz="1200">
                          <a:effectLst/>
                        </a:rPr>
                        <a:t>1.1 %</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tc>
                  <a:txBody>
                    <a:bodyPr/>
                    <a:lstStyle/>
                    <a:p>
                      <a:pPr algn="ctr"/>
                      <a:r>
                        <a:rPr lang="it-IT" sz="1200">
                          <a:effectLst/>
                        </a:rPr>
                        <a:t>100 %</a:t>
                      </a:r>
                      <a:endParaRPr lang="en-IT" sz="1200">
                        <a:effectLst/>
                      </a:endParaRPr>
                    </a:p>
                    <a:p>
                      <a:pPr algn="ctr"/>
                      <a:r>
                        <a:rPr lang="it-IT" sz="1200">
                          <a:effectLst/>
                        </a:rPr>
                        <a:t>(190 kW)</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tc>
                  <a:txBody>
                    <a:bodyPr/>
                    <a:lstStyle/>
                    <a:p>
                      <a:pPr algn="ctr"/>
                      <a:r>
                        <a:rPr lang="it-IT" sz="1200">
                          <a:effectLst/>
                        </a:rPr>
                        <a:t>1.1 %</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extLst>
                  <a:ext uri="{0D108BD9-81ED-4DB2-BD59-A6C34878D82A}">
                    <a16:rowId xmlns:a16="http://schemas.microsoft.com/office/drawing/2014/main" val="3226014869"/>
                  </a:ext>
                </a:extLst>
              </a:tr>
              <a:tr h="181069">
                <a:tc>
                  <a:txBody>
                    <a:bodyPr/>
                    <a:lstStyle/>
                    <a:p>
                      <a:pPr algn="just"/>
                      <a:r>
                        <a:rPr lang="en-US" sz="1200">
                          <a:effectLst/>
                        </a:rPr>
                        <a:t> </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tc>
                  <a:txBody>
                    <a:bodyPr/>
                    <a:lstStyle/>
                    <a:p>
                      <a:pPr algn="ctr"/>
                      <a:r>
                        <a:rPr lang="it-IT" sz="1200">
                          <a:effectLst/>
                        </a:rPr>
                        <a:t> </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tc>
                  <a:txBody>
                    <a:bodyPr/>
                    <a:lstStyle/>
                    <a:p>
                      <a:pPr algn="ctr"/>
                      <a:r>
                        <a:rPr lang="it-IT" sz="1200">
                          <a:effectLst/>
                        </a:rPr>
                        <a:t> </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tc>
                  <a:txBody>
                    <a:bodyPr/>
                    <a:lstStyle/>
                    <a:p>
                      <a:pPr algn="ctr"/>
                      <a:r>
                        <a:rPr lang="it-IT" sz="1200">
                          <a:effectLst/>
                        </a:rPr>
                        <a:t> </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tc>
                  <a:txBody>
                    <a:bodyPr/>
                    <a:lstStyle/>
                    <a:p>
                      <a:pPr algn="ctr"/>
                      <a:r>
                        <a:rPr lang="it-IT" sz="1200">
                          <a:effectLst/>
                        </a:rPr>
                        <a:t> </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tc>
                  <a:txBody>
                    <a:bodyPr/>
                    <a:lstStyle/>
                    <a:p>
                      <a:pPr algn="ctr"/>
                      <a:r>
                        <a:rPr lang="it-IT" sz="1200">
                          <a:effectLst/>
                        </a:rPr>
                        <a:t> </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tc>
                  <a:txBody>
                    <a:bodyPr/>
                    <a:lstStyle/>
                    <a:p>
                      <a:pPr algn="ctr"/>
                      <a:r>
                        <a:rPr lang="it-IT" sz="1200">
                          <a:effectLst/>
                        </a:rPr>
                        <a:t> </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tc>
                  <a:txBody>
                    <a:bodyPr/>
                    <a:lstStyle/>
                    <a:p>
                      <a:pPr algn="ctr"/>
                      <a:r>
                        <a:rPr lang="it-IT" sz="1200">
                          <a:effectLst/>
                        </a:rPr>
                        <a:t> </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extLst>
                  <a:ext uri="{0D108BD9-81ED-4DB2-BD59-A6C34878D82A}">
                    <a16:rowId xmlns:a16="http://schemas.microsoft.com/office/drawing/2014/main" val="3378689938"/>
                  </a:ext>
                </a:extLst>
              </a:tr>
              <a:tr h="362139">
                <a:tc>
                  <a:txBody>
                    <a:bodyPr/>
                    <a:lstStyle/>
                    <a:p>
                      <a:pPr algn="just"/>
                      <a:r>
                        <a:rPr lang="en-US" sz="1200">
                          <a:effectLst/>
                        </a:rPr>
                        <a:t>BriXSino (d)</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tc>
                  <a:txBody>
                    <a:bodyPr/>
                    <a:lstStyle/>
                    <a:p>
                      <a:pPr algn="ctr"/>
                      <a:r>
                        <a:rPr lang="it-IT" sz="1200">
                          <a:effectLst/>
                        </a:rPr>
                        <a:t>45 MeV</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tc>
                  <a:txBody>
                    <a:bodyPr/>
                    <a:lstStyle/>
                    <a:p>
                      <a:pPr algn="ctr"/>
                      <a:r>
                        <a:rPr lang="it-IT" sz="1200">
                          <a:effectLst/>
                        </a:rPr>
                        <a:t>5 mA</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tc>
                  <a:txBody>
                    <a:bodyPr/>
                    <a:lstStyle/>
                    <a:p>
                      <a:pPr algn="ctr"/>
                      <a:r>
                        <a:rPr lang="it-IT" sz="1200">
                          <a:effectLst/>
                        </a:rPr>
                        <a:t>225 kW</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tc>
                  <a:txBody>
                    <a:bodyPr/>
                    <a:lstStyle/>
                    <a:p>
                      <a:pPr algn="ctr"/>
                      <a:r>
                        <a:rPr lang="it-IT" sz="1200">
                          <a:effectLst/>
                        </a:rPr>
                        <a:t>450 kW</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tc>
                  <a:txBody>
                    <a:bodyPr/>
                    <a:lstStyle/>
                    <a:p>
                      <a:pPr algn="ctr"/>
                      <a:r>
                        <a:rPr lang="it-IT" sz="1200">
                          <a:effectLst/>
                        </a:rPr>
                        <a:t>50 %</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tc>
                  <a:txBody>
                    <a:bodyPr/>
                    <a:lstStyle/>
                    <a:p>
                      <a:pPr algn="ctr"/>
                      <a:r>
                        <a:rPr lang="it-IT" sz="1200">
                          <a:effectLst/>
                        </a:rPr>
                        <a:t>10 %</a:t>
                      </a:r>
                      <a:endParaRPr lang="en-IT" sz="1200">
                        <a:effectLst/>
                      </a:endParaRPr>
                    </a:p>
                    <a:p>
                      <a:pPr algn="ctr"/>
                      <a:r>
                        <a:rPr lang="it-IT" sz="1200">
                          <a:effectLst/>
                        </a:rPr>
                        <a:t>(22 kW)*</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tc>
                  <a:txBody>
                    <a:bodyPr/>
                    <a:lstStyle/>
                    <a:p>
                      <a:pPr algn="ctr"/>
                      <a:r>
                        <a:rPr lang="it-IT" sz="1200">
                          <a:effectLst/>
                        </a:rPr>
                        <a:t>4.9 %</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extLst>
                  <a:ext uri="{0D108BD9-81ED-4DB2-BD59-A6C34878D82A}">
                    <a16:rowId xmlns:a16="http://schemas.microsoft.com/office/drawing/2014/main" val="10128838"/>
                  </a:ext>
                </a:extLst>
              </a:tr>
              <a:tr h="181069">
                <a:tc>
                  <a:txBody>
                    <a:bodyPr/>
                    <a:lstStyle/>
                    <a:p>
                      <a:pPr algn="just"/>
                      <a:r>
                        <a:rPr lang="en-US" sz="1200">
                          <a:effectLst/>
                        </a:rPr>
                        <a:t> </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tc>
                  <a:txBody>
                    <a:bodyPr/>
                    <a:lstStyle/>
                    <a:p>
                      <a:pPr algn="ctr"/>
                      <a:r>
                        <a:rPr lang="it-IT" sz="1200">
                          <a:effectLst/>
                        </a:rPr>
                        <a:t> </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tc>
                  <a:txBody>
                    <a:bodyPr/>
                    <a:lstStyle/>
                    <a:p>
                      <a:pPr algn="ctr"/>
                      <a:r>
                        <a:rPr lang="it-IT" sz="1200">
                          <a:effectLst/>
                        </a:rPr>
                        <a:t> </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tc>
                  <a:txBody>
                    <a:bodyPr/>
                    <a:lstStyle/>
                    <a:p>
                      <a:pPr algn="ctr"/>
                      <a:r>
                        <a:rPr lang="it-IT" sz="1200">
                          <a:effectLst/>
                        </a:rPr>
                        <a:t> </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tc>
                  <a:txBody>
                    <a:bodyPr/>
                    <a:lstStyle/>
                    <a:p>
                      <a:pPr algn="ctr"/>
                      <a:r>
                        <a:rPr lang="it-IT" sz="1200">
                          <a:effectLst/>
                        </a:rPr>
                        <a:t> </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tc>
                  <a:txBody>
                    <a:bodyPr/>
                    <a:lstStyle/>
                    <a:p>
                      <a:pPr algn="ctr"/>
                      <a:r>
                        <a:rPr lang="it-IT" sz="1200">
                          <a:effectLst/>
                        </a:rPr>
                        <a:t> </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tc>
                  <a:txBody>
                    <a:bodyPr/>
                    <a:lstStyle/>
                    <a:p>
                      <a:pPr algn="ctr"/>
                      <a:r>
                        <a:rPr lang="it-IT" sz="1200">
                          <a:effectLst/>
                        </a:rPr>
                        <a:t> </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tc>
                  <a:txBody>
                    <a:bodyPr/>
                    <a:lstStyle/>
                    <a:p>
                      <a:pPr algn="ctr"/>
                      <a:r>
                        <a:rPr lang="it-IT" sz="1200">
                          <a:effectLst/>
                        </a:rPr>
                        <a:t> </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extLst>
                  <a:ext uri="{0D108BD9-81ED-4DB2-BD59-A6C34878D82A}">
                    <a16:rowId xmlns:a16="http://schemas.microsoft.com/office/drawing/2014/main" val="225191089"/>
                  </a:ext>
                </a:extLst>
              </a:tr>
              <a:tr h="362139">
                <a:tc>
                  <a:txBody>
                    <a:bodyPr/>
                    <a:lstStyle/>
                    <a:p>
                      <a:pPr algn="just"/>
                      <a:r>
                        <a:rPr lang="en-US" sz="1200">
                          <a:effectLst/>
                        </a:rPr>
                        <a:t>Elettra (e)</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tc>
                  <a:txBody>
                    <a:bodyPr/>
                    <a:lstStyle/>
                    <a:p>
                      <a:pPr algn="ctr"/>
                      <a:r>
                        <a:rPr lang="it-IT" sz="1200">
                          <a:effectLst/>
                        </a:rPr>
                        <a:t>2 GeV</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tc>
                  <a:txBody>
                    <a:bodyPr/>
                    <a:lstStyle/>
                    <a:p>
                      <a:pPr algn="ctr"/>
                      <a:r>
                        <a:rPr lang="it-IT" sz="1200">
                          <a:effectLst/>
                        </a:rPr>
                        <a:t>310 mA</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tc>
                  <a:txBody>
                    <a:bodyPr/>
                    <a:lstStyle/>
                    <a:p>
                      <a:pPr algn="ctr"/>
                      <a:r>
                        <a:rPr lang="it-IT" sz="1200">
                          <a:effectLst/>
                        </a:rPr>
                        <a:t>620 MW</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tc>
                  <a:txBody>
                    <a:bodyPr/>
                    <a:lstStyle/>
                    <a:p>
                      <a:pPr algn="ctr"/>
                      <a:r>
                        <a:rPr lang="it-IT" sz="1200">
                          <a:effectLst/>
                        </a:rPr>
                        <a:t>4.0 MW</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tc>
                  <a:txBody>
                    <a:bodyPr/>
                    <a:lstStyle/>
                    <a:p>
                      <a:pPr algn="ctr"/>
                      <a:r>
                        <a:rPr lang="it-IT" sz="1200">
                          <a:effectLst/>
                        </a:rPr>
                        <a:t>n.a.</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tc>
                  <a:txBody>
                    <a:bodyPr/>
                    <a:lstStyle/>
                    <a:p>
                      <a:pPr algn="ctr"/>
                      <a:r>
                        <a:rPr lang="it-IT" sz="1200">
                          <a:effectLst/>
                        </a:rPr>
                        <a:t>0.015 %</a:t>
                      </a:r>
                      <a:endParaRPr lang="en-IT" sz="1200">
                        <a:effectLst/>
                      </a:endParaRPr>
                    </a:p>
                    <a:p>
                      <a:pPr algn="ctr"/>
                      <a:r>
                        <a:rPr lang="it-IT" sz="1200">
                          <a:effectLst/>
                        </a:rPr>
                        <a:t>(90 kW)**</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tc>
                  <a:txBody>
                    <a:bodyPr/>
                    <a:lstStyle/>
                    <a:p>
                      <a:pPr algn="ctr"/>
                      <a:r>
                        <a:rPr lang="it-IT" sz="1200">
                          <a:effectLst/>
                        </a:rPr>
                        <a:t>2.3 %</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extLst>
                  <a:ext uri="{0D108BD9-81ED-4DB2-BD59-A6C34878D82A}">
                    <a16:rowId xmlns:a16="http://schemas.microsoft.com/office/drawing/2014/main" val="1662047026"/>
                  </a:ext>
                </a:extLst>
              </a:tr>
              <a:tr h="181069">
                <a:tc>
                  <a:txBody>
                    <a:bodyPr/>
                    <a:lstStyle/>
                    <a:p>
                      <a:pPr algn="just"/>
                      <a:r>
                        <a:rPr lang="en-US" sz="1200">
                          <a:effectLst/>
                        </a:rPr>
                        <a:t> </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tc>
                  <a:txBody>
                    <a:bodyPr/>
                    <a:lstStyle/>
                    <a:p>
                      <a:pPr algn="ctr"/>
                      <a:r>
                        <a:rPr lang="it-IT" sz="1200">
                          <a:effectLst/>
                        </a:rPr>
                        <a:t> </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tc>
                  <a:txBody>
                    <a:bodyPr/>
                    <a:lstStyle/>
                    <a:p>
                      <a:pPr algn="ctr"/>
                      <a:r>
                        <a:rPr lang="it-IT" sz="1200">
                          <a:effectLst/>
                        </a:rPr>
                        <a:t> </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tc>
                  <a:txBody>
                    <a:bodyPr/>
                    <a:lstStyle/>
                    <a:p>
                      <a:pPr algn="ctr"/>
                      <a:r>
                        <a:rPr lang="it-IT" sz="1200">
                          <a:effectLst/>
                        </a:rPr>
                        <a:t> </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tc>
                  <a:txBody>
                    <a:bodyPr/>
                    <a:lstStyle/>
                    <a:p>
                      <a:pPr algn="ctr"/>
                      <a:r>
                        <a:rPr lang="it-IT" sz="1200">
                          <a:effectLst/>
                        </a:rPr>
                        <a:t> </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tc>
                  <a:txBody>
                    <a:bodyPr/>
                    <a:lstStyle/>
                    <a:p>
                      <a:pPr algn="ctr"/>
                      <a:r>
                        <a:rPr lang="it-IT" sz="1200">
                          <a:effectLst/>
                        </a:rPr>
                        <a:t> </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tc>
                  <a:txBody>
                    <a:bodyPr/>
                    <a:lstStyle/>
                    <a:p>
                      <a:pPr algn="ctr"/>
                      <a:r>
                        <a:rPr lang="it-IT" sz="1200">
                          <a:effectLst/>
                        </a:rPr>
                        <a:t> </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tc>
                  <a:txBody>
                    <a:bodyPr/>
                    <a:lstStyle/>
                    <a:p>
                      <a:pPr algn="ctr"/>
                      <a:r>
                        <a:rPr lang="it-IT" sz="1200">
                          <a:effectLst/>
                        </a:rPr>
                        <a:t> </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extLst>
                  <a:ext uri="{0D108BD9-81ED-4DB2-BD59-A6C34878D82A}">
                    <a16:rowId xmlns:a16="http://schemas.microsoft.com/office/drawing/2014/main" val="4255547267"/>
                  </a:ext>
                </a:extLst>
              </a:tr>
              <a:tr h="362139">
                <a:tc>
                  <a:txBody>
                    <a:bodyPr/>
                    <a:lstStyle/>
                    <a:p>
                      <a:pPr algn="just"/>
                      <a:r>
                        <a:rPr lang="en-US" sz="1200">
                          <a:effectLst/>
                        </a:rPr>
                        <a:t>LHC</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tc>
                  <a:txBody>
                    <a:bodyPr/>
                    <a:lstStyle/>
                    <a:p>
                      <a:pPr algn="ctr"/>
                      <a:r>
                        <a:rPr lang="it-IT" sz="1200">
                          <a:effectLst/>
                        </a:rPr>
                        <a:t>7 TeV</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tc>
                  <a:txBody>
                    <a:bodyPr/>
                    <a:lstStyle/>
                    <a:p>
                      <a:pPr algn="ctr"/>
                      <a:r>
                        <a:rPr lang="it-IT" sz="1200">
                          <a:effectLst/>
                        </a:rPr>
                        <a:t>540 mA</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tc>
                  <a:txBody>
                    <a:bodyPr/>
                    <a:lstStyle/>
                    <a:p>
                      <a:pPr algn="ctr"/>
                      <a:r>
                        <a:rPr lang="it-IT" sz="1200">
                          <a:effectLst/>
                        </a:rPr>
                        <a:t>3.8 TW</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tc>
                  <a:txBody>
                    <a:bodyPr/>
                    <a:lstStyle/>
                    <a:p>
                      <a:pPr algn="ctr"/>
                      <a:r>
                        <a:rPr lang="it-IT" sz="1200">
                          <a:effectLst/>
                        </a:rPr>
                        <a:t>120 MW</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tc>
                  <a:txBody>
                    <a:bodyPr/>
                    <a:lstStyle/>
                    <a:p>
                      <a:pPr algn="ctr"/>
                      <a:r>
                        <a:rPr lang="it-IT" sz="1200">
                          <a:effectLst/>
                        </a:rPr>
                        <a:t>n.a.</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tc>
                  <a:txBody>
                    <a:bodyPr/>
                    <a:lstStyle/>
                    <a:p>
                      <a:pPr algn="ctr"/>
                      <a:r>
                        <a:rPr lang="it-IT" sz="1200">
                          <a:effectLst/>
                        </a:rPr>
                        <a:t>3.2</a:t>
                      </a:r>
                      <a:r>
                        <a:rPr lang="it-IT" sz="1200" baseline="30000">
                          <a:effectLst/>
                        </a:rPr>
                        <a:t>.</a:t>
                      </a:r>
                      <a:r>
                        <a:rPr lang="it-IT" sz="1200">
                          <a:effectLst/>
                        </a:rPr>
                        <a:t>10</a:t>
                      </a:r>
                      <a:r>
                        <a:rPr lang="it-IT" sz="1200" baseline="30000">
                          <a:effectLst/>
                        </a:rPr>
                        <a:t>-9</a:t>
                      </a:r>
                      <a:endParaRPr lang="en-IT" sz="1200">
                        <a:effectLst/>
                      </a:endParaRPr>
                    </a:p>
                    <a:p>
                      <a:pPr algn="ctr"/>
                      <a:r>
                        <a:rPr lang="it-IT" sz="1200">
                          <a:effectLst/>
                        </a:rPr>
                        <a:t>(10 kW)***</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tc>
                  <a:txBody>
                    <a:bodyPr/>
                    <a:lstStyle/>
                    <a:p>
                      <a:pPr algn="ctr"/>
                      <a:r>
                        <a:rPr lang="it-IT" sz="1200">
                          <a:effectLst/>
                        </a:rPr>
                        <a:t>∼10</a:t>
                      </a:r>
                      <a:r>
                        <a:rPr lang="it-IT" sz="1200" baseline="30000">
                          <a:effectLst/>
                        </a:rPr>
                        <a:t>-4</a:t>
                      </a:r>
                      <a:endParaRPr lang="en-IT" sz="1200">
                        <a:effectLst/>
                        <a:latin typeface="Cambria" panose="02040503050406030204" pitchFamily="18" charset="0"/>
                        <a:ea typeface="MS Mincho" panose="02020609040205080304" pitchFamily="49" charset="-128"/>
                        <a:cs typeface="Times New Roman" panose="02020603050405020304" pitchFamily="18" charset="0"/>
                      </a:endParaRPr>
                    </a:p>
                  </a:txBody>
                  <a:tcPr marL="67901" marR="67901" marT="0" marB="0"/>
                </a:tc>
                <a:extLst>
                  <a:ext uri="{0D108BD9-81ED-4DB2-BD59-A6C34878D82A}">
                    <a16:rowId xmlns:a16="http://schemas.microsoft.com/office/drawing/2014/main" val="2195305451"/>
                  </a:ext>
                </a:extLst>
              </a:tr>
            </a:tbl>
          </a:graphicData>
        </a:graphic>
      </p:graphicFrame>
      <p:sp>
        <p:nvSpPr>
          <p:cNvPr id="7" name="Rectangle 1">
            <a:extLst>
              <a:ext uri="{FF2B5EF4-FFF2-40B4-BE49-F238E27FC236}">
                <a16:creationId xmlns:a16="http://schemas.microsoft.com/office/drawing/2014/main" id="{846212A4-FA4F-244B-8835-D2582B688848}"/>
              </a:ext>
            </a:extLst>
          </p:cNvPr>
          <p:cNvSpPr>
            <a:spLocks noChangeArrowheads="1"/>
          </p:cNvSpPr>
          <p:nvPr/>
        </p:nvSpPr>
        <p:spPr bwMode="auto">
          <a:xfrm>
            <a:off x="1486000" y="215613"/>
            <a:ext cx="7067128" cy="14157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IT" sz="1200" b="0" i="0" u="none" strike="noStrike" cap="none" normalizeH="0" baseline="0">
                <a:ln>
                  <a:noFill/>
                </a:ln>
                <a:solidFill>
                  <a:schemeClr val="tx1"/>
                </a:solidFill>
                <a:effectLst/>
                <a:latin typeface="Cambria" panose="02040503050406030204" pitchFamily="18" charset="0"/>
                <a:ea typeface="MS Mincho" panose="02020609040205080304" pitchFamily="49" charset="-128"/>
                <a:cs typeface="Times New Roman" panose="02020603050405020304" pitchFamily="18" charset="0"/>
              </a:rPr>
              <a:t>TABLE 1 - A Comparison concerning efficiency and sustainability among</a:t>
            </a:r>
            <a:r>
              <a:rPr lang="en-US" altLang="en-IT" sz="800"/>
              <a:t> </a:t>
            </a:r>
          </a:p>
          <a:p>
            <a:pPr marL="0" marR="0" lvl="0" indent="0" algn="l" defTabSz="914400" rtl="0" eaLnBrk="0" fontAlgn="base" latinLnBrk="0" hangingPunct="0">
              <a:lnSpc>
                <a:spcPct val="100000"/>
              </a:lnSpc>
              <a:spcBef>
                <a:spcPct val="0"/>
              </a:spcBef>
              <a:spcAft>
                <a:spcPct val="0"/>
              </a:spcAft>
              <a:buClrTx/>
              <a:buSzTx/>
              <a:buFontTx/>
              <a:buNone/>
              <a:tabLst/>
            </a:pPr>
            <a:r>
              <a:rPr lang="en-US" altLang="en-IT" sz="800"/>
              <a:t> </a:t>
            </a:r>
            <a:r>
              <a:rPr kumimoji="0" lang="en-US" altLang="en-IT" sz="1200" b="0" i="0" u="none" strike="noStrike" cap="none" normalizeH="0" baseline="0">
                <a:ln>
                  <a:noFill/>
                </a:ln>
                <a:solidFill>
                  <a:schemeClr val="tx1"/>
                </a:solidFill>
                <a:effectLst/>
                <a:latin typeface="Cambria" panose="02040503050406030204" pitchFamily="18" charset="0"/>
                <a:ea typeface="MS Mincho" panose="02020609040205080304" pitchFamily="49" charset="-128"/>
                <a:cs typeface="Times New Roman" panose="02020603050405020304" pitchFamily="18" charset="0"/>
              </a:rPr>
              <a:t>Plasma Linacs (a), RT-Linacs (b), SC-RF Linacs (c),  ERLs (d), Storage Rings (e)</a:t>
            </a:r>
            <a:endParaRPr lang="en-US" altLang="en-IT" sz="800"/>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IT" sz="800" b="0" i="0" u="none" strike="noStrike" cap="none" normalizeH="0" baseline="0">
              <a:ln>
                <a:noFill/>
              </a:ln>
              <a:solidFill>
                <a:schemeClr val="tx1"/>
              </a:solidFill>
              <a:effectLst/>
              <a:latin typeface="Cambria" panose="02040503050406030204" pitchFamily="18" charset="0"/>
              <a:ea typeface="MS Mincho" panose="02020609040205080304" pitchFamily="49" charset="-128"/>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IT" sz="1200" b="0" i="0" u="none" strike="noStrike" cap="none" normalizeH="0" baseline="0">
                <a:ln>
                  <a:noFill/>
                </a:ln>
                <a:solidFill>
                  <a:schemeClr val="tx1"/>
                </a:solidFill>
                <a:effectLst/>
                <a:latin typeface="Cambria" panose="02040503050406030204" pitchFamily="18" charset="0"/>
                <a:ea typeface="MS Mincho" panose="02020609040205080304" pitchFamily="49" charset="-128"/>
                <a:cs typeface="Times New Roman" panose="02020603050405020304" pitchFamily="18" charset="0"/>
              </a:rPr>
              <a:t>*limited by beam dump</a:t>
            </a:r>
            <a:endParaRPr kumimoji="0" lang="en-US" altLang="en-IT" sz="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IT" sz="1200" b="0" i="0" u="none" strike="noStrike" cap="none" normalizeH="0" baseline="0">
                <a:ln>
                  <a:noFill/>
                </a:ln>
                <a:solidFill>
                  <a:schemeClr val="tx1"/>
                </a:solidFill>
                <a:effectLst/>
                <a:latin typeface="Cambria" panose="02040503050406030204" pitchFamily="18" charset="0"/>
                <a:ea typeface="MS Mincho" panose="02020609040205080304" pitchFamily="49" charset="-128"/>
                <a:cs typeface="Times New Roman" panose="02020603050405020304" pitchFamily="18" charset="0"/>
              </a:rPr>
              <a:t>**power emitted in synchr. radiation</a:t>
            </a:r>
            <a:endParaRPr kumimoji="0" lang="en-US" altLang="en-IT" sz="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IT" sz="1200" b="0" i="0" u="none" strike="noStrike" cap="none" normalizeH="0" baseline="0">
                <a:ln>
                  <a:noFill/>
                </a:ln>
                <a:solidFill>
                  <a:schemeClr val="tx1"/>
                </a:solidFill>
                <a:effectLst/>
                <a:latin typeface="Cambria" panose="02040503050406030204" pitchFamily="18" charset="0"/>
                <a:ea typeface="MS Mincho" panose="02020609040205080304" pitchFamily="49" charset="-128"/>
                <a:cs typeface="Times New Roman" panose="02020603050405020304" pitchFamily="18" charset="0"/>
              </a:rPr>
              <a:t>*** 10 h life-time (U</a:t>
            </a:r>
            <a:r>
              <a:rPr kumimoji="0" lang="en-US" altLang="en-IT" sz="1200" b="0" i="0" u="none" strike="noStrike" cap="none" normalizeH="0" baseline="-25000">
                <a:ln>
                  <a:noFill/>
                </a:ln>
                <a:solidFill>
                  <a:schemeClr val="tx1"/>
                </a:solidFill>
                <a:effectLst/>
                <a:latin typeface="Cambria" panose="02040503050406030204" pitchFamily="18" charset="0"/>
                <a:ea typeface="MS Mincho" panose="02020609040205080304" pitchFamily="49" charset="-128"/>
                <a:cs typeface="Times New Roman" panose="02020603050405020304" pitchFamily="18" charset="0"/>
              </a:rPr>
              <a:t>beam</a:t>
            </a:r>
            <a:r>
              <a:rPr kumimoji="0" lang="en-US" altLang="en-IT" sz="1200" b="0" i="0" u="none" strike="noStrike" cap="none" normalizeH="0" baseline="0">
                <a:ln>
                  <a:noFill/>
                </a:ln>
                <a:solidFill>
                  <a:schemeClr val="tx1"/>
                </a:solidFill>
                <a:effectLst/>
                <a:latin typeface="Cambria" panose="02040503050406030204" pitchFamily="18" charset="0"/>
                <a:ea typeface="MS Mincho" panose="02020609040205080304" pitchFamily="49" charset="-128"/>
                <a:cs typeface="Times New Roman" panose="02020603050405020304" pitchFamily="18" charset="0"/>
              </a:rPr>
              <a:t>  360 </a:t>
            </a:r>
            <a:r>
              <a:rPr kumimoji="0" lang="en-US" altLang="en-IT" sz="1200" b="0" i="1" u="none" strike="noStrike" cap="none" normalizeH="0" baseline="0">
                <a:ln>
                  <a:noFill/>
                </a:ln>
                <a:solidFill>
                  <a:schemeClr val="tx1"/>
                </a:solidFill>
                <a:effectLst/>
                <a:latin typeface="Cambria" panose="02040503050406030204" pitchFamily="18" charset="0"/>
                <a:ea typeface="MS Mincho" panose="02020609040205080304" pitchFamily="49" charset="-128"/>
                <a:cs typeface="Times New Roman" panose="02020603050405020304" pitchFamily="18" charset="0"/>
              </a:rPr>
              <a:t>MJ</a:t>
            </a:r>
            <a:r>
              <a:rPr kumimoji="0" lang="en-US" altLang="en-IT" sz="1200" b="0" i="0" u="none" strike="noStrike" cap="none" normalizeH="0" baseline="0">
                <a:ln>
                  <a:noFill/>
                </a:ln>
                <a:solidFill>
                  <a:schemeClr val="tx1"/>
                </a:solidFill>
                <a:effectLst/>
                <a:latin typeface="Cambria" panose="02040503050406030204" pitchFamily="18" charset="0"/>
                <a:ea typeface="MS Mincho" panose="02020609040205080304" pitchFamily="49" charset="-128"/>
                <a:cs typeface="Times New Roman" panose="02020603050405020304" pitchFamily="18" charset="0"/>
              </a:rPr>
              <a:t> / life-time 36,000 </a:t>
            </a:r>
            <a:r>
              <a:rPr kumimoji="0" lang="en-US" altLang="en-IT" sz="1200" b="0" i="1" u="none" strike="noStrike" cap="none" normalizeH="0" baseline="0">
                <a:ln>
                  <a:noFill/>
                </a:ln>
                <a:solidFill>
                  <a:schemeClr val="tx1"/>
                </a:solidFill>
                <a:effectLst/>
                <a:latin typeface="Cambria" panose="02040503050406030204" pitchFamily="18" charset="0"/>
                <a:ea typeface="MS Mincho" panose="02020609040205080304" pitchFamily="49" charset="-128"/>
                <a:cs typeface="Times New Roman" panose="02020603050405020304" pitchFamily="18" charset="0"/>
              </a:rPr>
              <a:t>s</a:t>
            </a:r>
            <a:r>
              <a:rPr kumimoji="0" lang="en-US" altLang="en-IT" sz="1200" b="0" i="0" u="none" strike="noStrike" cap="none" normalizeH="0" baseline="0">
                <a:ln>
                  <a:noFill/>
                </a:ln>
                <a:solidFill>
                  <a:schemeClr val="tx1"/>
                </a:solidFill>
                <a:effectLst/>
                <a:latin typeface="Cambria" panose="02040503050406030204" pitchFamily="18" charset="0"/>
                <a:ea typeface="MS Mincho" panose="02020609040205080304" pitchFamily="49" charset="-128"/>
                <a:cs typeface="Times New Roman" panose="02020603050405020304" pitchFamily="18" charset="0"/>
              </a:rPr>
              <a:t>)</a:t>
            </a:r>
            <a:endParaRPr kumimoji="0" lang="en-US" altLang="en-IT" sz="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IT" sz="1800" b="0" i="0" u="none" strike="noStrike" cap="none" normalizeH="0" baseline="0">
              <a:ln>
                <a:noFill/>
              </a:ln>
              <a:solidFill>
                <a:schemeClr val="tx1"/>
              </a:solidFill>
              <a:effectLst/>
              <a:latin typeface="Arial" panose="020B0604020202020204" pitchFamily="34" charset="0"/>
            </a:endParaRPr>
          </a:p>
        </p:txBody>
      </p:sp>
      <p:sp>
        <p:nvSpPr>
          <p:cNvPr id="8" name="TextBox 7">
            <a:extLst>
              <a:ext uri="{FF2B5EF4-FFF2-40B4-BE49-F238E27FC236}">
                <a16:creationId xmlns:a16="http://schemas.microsoft.com/office/drawing/2014/main" id="{CDDAA967-37D1-E84E-B8C6-A836D68BBAFE}"/>
              </a:ext>
            </a:extLst>
          </p:cNvPr>
          <p:cNvSpPr txBox="1"/>
          <p:nvPr/>
        </p:nvSpPr>
        <p:spPr>
          <a:xfrm>
            <a:off x="683568" y="5996056"/>
            <a:ext cx="8513934" cy="707886"/>
          </a:xfrm>
          <a:prstGeom prst="rect">
            <a:avLst/>
          </a:prstGeom>
          <a:noFill/>
          <a:ln>
            <a:noFill/>
          </a:ln>
        </p:spPr>
        <p:txBody>
          <a:bodyPr wrap="none" rtlCol="0">
            <a:spAutoFit/>
          </a:bodyPr>
          <a:lstStyle/>
          <a:p>
            <a:r>
              <a:rPr lang="en-US" sz="2000" dirty="0"/>
              <a:t>European XFEL (Super-Conducting Linac):  19 GeV, 32 </a:t>
            </a:r>
            <a:r>
              <a:rPr lang="en-US" sz="2000" dirty="0">
                <a:latin typeface="Symbol" pitchFamily="2" charset="2"/>
              </a:rPr>
              <a:t>m</a:t>
            </a:r>
            <a:r>
              <a:rPr lang="en-US" sz="2000" dirty="0"/>
              <a:t>A, 608 kW, 17.8 MW, </a:t>
            </a:r>
          </a:p>
          <a:p>
            <a:r>
              <a:rPr lang="en-US" sz="2000" dirty="0">
                <a:latin typeface="Symbol" pitchFamily="2" charset="2"/>
              </a:rPr>
              <a:t>h</a:t>
            </a:r>
            <a:r>
              <a:rPr lang="en-US" sz="2000" baseline="-25000" dirty="0"/>
              <a:t>btp</a:t>
            </a:r>
            <a:r>
              <a:rPr lang="en-US" sz="2000" dirty="0"/>
              <a:t> = </a:t>
            </a:r>
            <a:r>
              <a:rPr lang="en-US" sz="2000" dirty="0">
                <a:latin typeface="Symbol" pitchFamily="2" charset="2"/>
              </a:rPr>
              <a:t>h</a:t>
            </a:r>
            <a:r>
              <a:rPr lang="en-US" sz="2000" baseline="-25000" dirty="0"/>
              <a:t>true </a:t>
            </a:r>
            <a:r>
              <a:rPr lang="en-US" sz="2000" dirty="0"/>
              <a:t>= 3.4 % (proven about 1%)</a:t>
            </a:r>
            <a:endParaRPr lang="en-IT" sz="2000" dirty="0">
              <a:solidFill>
                <a:schemeClr val="bg1"/>
              </a:solidFill>
            </a:endParaRPr>
          </a:p>
        </p:txBody>
      </p:sp>
      <p:sp>
        <p:nvSpPr>
          <p:cNvPr id="2" name="TextBox 1">
            <a:extLst>
              <a:ext uri="{FF2B5EF4-FFF2-40B4-BE49-F238E27FC236}">
                <a16:creationId xmlns:a16="http://schemas.microsoft.com/office/drawing/2014/main" id="{9098090D-F8BD-AC42-AE80-C9F0DE6A1935}"/>
              </a:ext>
            </a:extLst>
          </p:cNvPr>
          <p:cNvSpPr txBox="1"/>
          <p:nvPr/>
        </p:nvSpPr>
        <p:spPr>
          <a:xfrm>
            <a:off x="194266" y="2340556"/>
            <a:ext cx="2376264" cy="400110"/>
          </a:xfrm>
          <a:prstGeom prst="rect">
            <a:avLst/>
          </a:prstGeom>
          <a:noFill/>
          <a:ln>
            <a:noFill/>
          </a:ln>
        </p:spPr>
        <p:txBody>
          <a:bodyPr wrap="square" rtlCol="0">
            <a:spAutoFit/>
          </a:bodyPr>
          <a:lstStyle/>
          <a:p>
            <a:r>
              <a:rPr lang="en-IT" sz="2000" dirty="0">
                <a:solidFill>
                  <a:srgbClr val="C00000"/>
                </a:solidFill>
              </a:rPr>
              <a:t>Linac - plasma</a:t>
            </a:r>
          </a:p>
        </p:txBody>
      </p:sp>
      <p:sp>
        <p:nvSpPr>
          <p:cNvPr id="9" name="TextBox 8">
            <a:extLst>
              <a:ext uri="{FF2B5EF4-FFF2-40B4-BE49-F238E27FC236}">
                <a16:creationId xmlns:a16="http://schemas.microsoft.com/office/drawing/2014/main" id="{CF192AD1-7EE5-F244-A35E-A10031DFF136}"/>
              </a:ext>
            </a:extLst>
          </p:cNvPr>
          <p:cNvSpPr txBox="1"/>
          <p:nvPr/>
        </p:nvSpPr>
        <p:spPr>
          <a:xfrm>
            <a:off x="199911" y="2764993"/>
            <a:ext cx="2232248" cy="400110"/>
          </a:xfrm>
          <a:prstGeom prst="rect">
            <a:avLst/>
          </a:prstGeom>
          <a:noFill/>
          <a:ln>
            <a:noFill/>
          </a:ln>
        </p:spPr>
        <p:txBody>
          <a:bodyPr wrap="square" rtlCol="0">
            <a:spAutoFit/>
          </a:bodyPr>
          <a:lstStyle/>
          <a:p>
            <a:r>
              <a:rPr lang="en-IT" sz="2000" dirty="0">
                <a:solidFill>
                  <a:srgbClr val="C00000"/>
                </a:solidFill>
              </a:rPr>
              <a:t>Linac - plasma</a:t>
            </a:r>
          </a:p>
        </p:txBody>
      </p:sp>
      <p:sp>
        <p:nvSpPr>
          <p:cNvPr id="10" name="TextBox 9">
            <a:extLst>
              <a:ext uri="{FF2B5EF4-FFF2-40B4-BE49-F238E27FC236}">
                <a16:creationId xmlns:a16="http://schemas.microsoft.com/office/drawing/2014/main" id="{EE0AB7A5-D51C-A344-9951-181B3F245DD3}"/>
              </a:ext>
            </a:extLst>
          </p:cNvPr>
          <p:cNvSpPr txBox="1"/>
          <p:nvPr/>
        </p:nvSpPr>
        <p:spPr>
          <a:xfrm>
            <a:off x="194266" y="3359263"/>
            <a:ext cx="1944216" cy="400110"/>
          </a:xfrm>
          <a:prstGeom prst="rect">
            <a:avLst/>
          </a:prstGeom>
          <a:noFill/>
          <a:ln>
            <a:noFill/>
          </a:ln>
        </p:spPr>
        <p:txBody>
          <a:bodyPr wrap="square" rtlCol="0">
            <a:spAutoFit/>
          </a:bodyPr>
          <a:lstStyle/>
          <a:p>
            <a:r>
              <a:rPr lang="en-IT" sz="2000" dirty="0">
                <a:solidFill>
                  <a:srgbClr val="C00000"/>
                </a:solidFill>
              </a:rPr>
              <a:t>Linac - RF</a:t>
            </a:r>
          </a:p>
        </p:txBody>
      </p:sp>
      <p:sp>
        <p:nvSpPr>
          <p:cNvPr id="11" name="TextBox 10">
            <a:extLst>
              <a:ext uri="{FF2B5EF4-FFF2-40B4-BE49-F238E27FC236}">
                <a16:creationId xmlns:a16="http://schemas.microsoft.com/office/drawing/2014/main" id="{DD987F3C-BD43-7C4A-BE42-4DA4FFF82ECB}"/>
              </a:ext>
            </a:extLst>
          </p:cNvPr>
          <p:cNvSpPr txBox="1"/>
          <p:nvPr/>
        </p:nvSpPr>
        <p:spPr>
          <a:xfrm>
            <a:off x="258088" y="3888238"/>
            <a:ext cx="665567" cy="400110"/>
          </a:xfrm>
          <a:prstGeom prst="rect">
            <a:avLst/>
          </a:prstGeom>
          <a:noFill/>
          <a:ln>
            <a:noFill/>
          </a:ln>
        </p:spPr>
        <p:txBody>
          <a:bodyPr wrap="square" rtlCol="0">
            <a:spAutoFit/>
          </a:bodyPr>
          <a:lstStyle/>
          <a:p>
            <a:r>
              <a:rPr lang="en-IT" sz="2000" dirty="0">
                <a:solidFill>
                  <a:srgbClr val="C00000"/>
                </a:solidFill>
              </a:rPr>
              <a:t>ERL</a:t>
            </a:r>
          </a:p>
        </p:txBody>
      </p:sp>
      <p:sp>
        <p:nvSpPr>
          <p:cNvPr id="12" name="TextBox 11">
            <a:extLst>
              <a:ext uri="{FF2B5EF4-FFF2-40B4-BE49-F238E27FC236}">
                <a16:creationId xmlns:a16="http://schemas.microsoft.com/office/drawing/2014/main" id="{087BF8B2-A402-6242-9009-CFC00E62EF4B}"/>
              </a:ext>
            </a:extLst>
          </p:cNvPr>
          <p:cNvSpPr txBox="1"/>
          <p:nvPr/>
        </p:nvSpPr>
        <p:spPr>
          <a:xfrm>
            <a:off x="271990" y="4440074"/>
            <a:ext cx="665567" cy="400110"/>
          </a:xfrm>
          <a:prstGeom prst="rect">
            <a:avLst/>
          </a:prstGeom>
          <a:noFill/>
          <a:ln>
            <a:noFill/>
          </a:ln>
        </p:spPr>
        <p:txBody>
          <a:bodyPr wrap="square" rtlCol="0">
            <a:spAutoFit/>
          </a:bodyPr>
          <a:lstStyle/>
          <a:p>
            <a:r>
              <a:rPr lang="en-IT" sz="2000" dirty="0">
                <a:solidFill>
                  <a:srgbClr val="C00000"/>
                </a:solidFill>
              </a:rPr>
              <a:t>ERL</a:t>
            </a:r>
          </a:p>
        </p:txBody>
      </p:sp>
      <p:sp>
        <p:nvSpPr>
          <p:cNvPr id="13" name="TextBox 12">
            <a:extLst>
              <a:ext uri="{FF2B5EF4-FFF2-40B4-BE49-F238E27FC236}">
                <a16:creationId xmlns:a16="http://schemas.microsoft.com/office/drawing/2014/main" id="{D09306B5-5B2F-BA4C-8397-12FF558E5EFD}"/>
              </a:ext>
            </a:extLst>
          </p:cNvPr>
          <p:cNvSpPr txBox="1"/>
          <p:nvPr/>
        </p:nvSpPr>
        <p:spPr>
          <a:xfrm>
            <a:off x="258088" y="4956536"/>
            <a:ext cx="1080120" cy="400110"/>
          </a:xfrm>
          <a:prstGeom prst="rect">
            <a:avLst/>
          </a:prstGeom>
          <a:noFill/>
          <a:ln>
            <a:noFill/>
          </a:ln>
        </p:spPr>
        <p:txBody>
          <a:bodyPr wrap="square" rtlCol="0">
            <a:spAutoFit/>
          </a:bodyPr>
          <a:lstStyle/>
          <a:p>
            <a:r>
              <a:rPr lang="en-IT" sz="2000" dirty="0">
                <a:solidFill>
                  <a:srgbClr val="C00000"/>
                </a:solidFill>
              </a:rPr>
              <a:t>St. Ring</a:t>
            </a:r>
          </a:p>
        </p:txBody>
      </p:sp>
      <p:sp>
        <p:nvSpPr>
          <p:cNvPr id="14" name="TextBox 13">
            <a:extLst>
              <a:ext uri="{FF2B5EF4-FFF2-40B4-BE49-F238E27FC236}">
                <a16:creationId xmlns:a16="http://schemas.microsoft.com/office/drawing/2014/main" id="{6025B433-9EAB-784B-BFB2-F9107263D66E}"/>
              </a:ext>
            </a:extLst>
          </p:cNvPr>
          <p:cNvSpPr txBox="1"/>
          <p:nvPr/>
        </p:nvSpPr>
        <p:spPr>
          <a:xfrm>
            <a:off x="302278" y="5521006"/>
            <a:ext cx="1080120" cy="400110"/>
          </a:xfrm>
          <a:prstGeom prst="rect">
            <a:avLst/>
          </a:prstGeom>
          <a:noFill/>
          <a:ln>
            <a:noFill/>
          </a:ln>
        </p:spPr>
        <p:txBody>
          <a:bodyPr wrap="square" rtlCol="0">
            <a:spAutoFit/>
          </a:bodyPr>
          <a:lstStyle/>
          <a:p>
            <a:r>
              <a:rPr lang="en-IT" sz="2000" dirty="0">
                <a:solidFill>
                  <a:srgbClr val="C00000"/>
                </a:solidFill>
              </a:rPr>
              <a:t>St. Ring</a:t>
            </a:r>
          </a:p>
        </p:txBody>
      </p:sp>
    </p:spTree>
    <p:extLst>
      <p:ext uri="{BB962C8B-B14F-4D97-AF65-F5344CB8AC3E}">
        <p14:creationId xmlns:p14="http://schemas.microsoft.com/office/powerpoint/2010/main" val="171838796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magine 2" descr="Untitled.tif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726353"/>
            <a:ext cx="9144000" cy="2630639"/>
          </a:xfrm>
          <a:prstGeom prst="rect">
            <a:avLst/>
          </a:prstGeom>
        </p:spPr>
      </p:pic>
      <p:pic>
        <p:nvPicPr>
          <p:cNvPr id="4" name="Immagine 3" descr="Untitled.tif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5316" y="1772816"/>
            <a:ext cx="7531100" cy="4787900"/>
          </a:xfrm>
          <a:prstGeom prst="rect">
            <a:avLst/>
          </a:prstGeom>
        </p:spPr>
      </p:pic>
      <p:pic>
        <p:nvPicPr>
          <p:cNvPr id="5" name="Immagine 2" descr="infn-new.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838200" cy="820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 name="Rettangolo 5"/>
          <p:cNvSpPr/>
          <p:nvPr/>
        </p:nvSpPr>
        <p:spPr bwMode="auto">
          <a:xfrm>
            <a:off x="72008" y="836712"/>
            <a:ext cx="9036496" cy="1008112"/>
          </a:xfrm>
          <a:prstGeom prst="rect">
            <a:avLst/>
          </a:prstGeom>
          <a:solidFill>
            <a:srgbClr val="FFFF00">
              <a:alpha val="43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2400" b="0" i="0" u="none" strike="noStrike" cap="none" normalizeH="0" baseline="0">
              <a:ln>
                <a:noFill/>
              </a:ln>
              <a:solidFill>
                <a:schemeClr val="tx1"/>
              </a:solidFill>
              <a:effectLst/>
              <a:latin typeface="Times" pitchFamily="-111" charset="0"/>
            </a:endParaRPr>
          </a:p>
        </p:txBody>
      </p:sp>
      <p:sp>
        <p:nvSpPr>
          <p:cNvPr id="7" name="Segnaposto data 6"/>
          <p:cNvSpPr>
            <a:spLocks noGrp="1"/>
          </p:cNvSpPr>
          <p:nvPr>
            <p:ph type="dt" sz="quarter" idx="10"/>
          </p:nvPr>
        </p:nvSpPr>
        <p:spPr>
          <a:xfrm>
            <a:off x="0" y="6553200"/>
            <a:ext cx="6705600" cy="304800"/>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it-IT" sz="1400"/>
              <a:t>Politecnico di Milano, 19 dicembre 2017</a:t>
            </a:r>
            <a:endParaRPr lang="en-US" sz="1400"/>
          </a:p>
        </p:txBody>
      </p:sp>
    </p:spTree>
    <p:extLst>
      <p:ext uri="{BB962C8B-B14F-4D97-AF65-F5344CB8AC3E}">
        <p14:creationId xmlns:p14="http://schemas.microsoft.com/office/powerpoint/2010/main" val="9606893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3" name="Segnaposto data 1"/>
          <p:cNvSpPr>
            <a:spLocks noGrp="1"/>
          </p:cNvSpPr>
          <p:nvPr>
            <p:ph type="dt"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it-IT" sz="1400"/>
              <a:t>Politecnico di Milano, 19 dicembre 2017</a:t>
            </a:r>
            <a:endParaRPr lang="en-US" sz="1400"/>
          </a:p>
        </p:txBody>
      </p:sp>
      <p:pic>
        <p:nvPicPr>
          <p:cNvPr id="115714" name="Immagine 2" descr="infn-new.gi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838200" cy="820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15715" name="Immagine 1" descr="Untitledc.tif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297136"/>
            <a:ext cx="9144000" cy="51562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Text Box 31"/>
          <p:cNvSpPr txBox="1">
            <a:spLocks noChangeArrowheads="1"/>
          </p:cNvSpPr>
          <p:nvPr/>
        </p:nvSpPr>
        <p:spPr bwMode="auto">
          <a:xfrm>
            <a:off x="827585" y="96838"/>
            <a:ext cx="7920879" cy="120032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en-US" altLang="ja-JP" b="1">
                <a:solidFill>
                  <a:srgbClr val="0000FF"/>
                </a:solidFill>
              </a:rPr>
              <a:t>BriXS: BRIght and compact X-ray Source - Proposal at</a:t>
            </a:r>
          </a:p>
          <a:p>
            <a:r>
              <a:rPr lang="en-US" altLang="ja-JP" b="1">
                <a:solidFill>
                  <a:srgbClr val="0000FF"/>
                </a:solidFill>
              </a:rPr>
              <a:t>INFN-Milan and Univ. of Milan (post EXPO-2015 initiative</a:t>
            </a:r>
          </a:p>
          <a:p>
            <a:r>
              <a:rPr lang="en-US" altLang="ja-JP" b="1">
                <a:solidFill>
                  <a:srgbClr val="0000FF"/>
                </a:solidFill>
              </a:rPr>
              <a:t>submitted to regional and metropolitan area governments)</a:t>
            </a:r>
          </a:p>
        </p:txBody>
      </p:sp>
    </p:spTree>
    <p:extLst>
      <p:ext uri="{BB962C8B-B14F-4D97-AF65-F5344CB8AC3E}">
        <p14:creationId xmlns:p14="http://schemas.microsoft.com/office/powerpoint/2010/main" val="175908707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8545" name="Picture 1"/>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346613" y="7635875"/>
            <a:ext cx="685800" cy="5810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round/>
                <a:headEnd/>
                <a:tailEnd/>
              </a14:hiddenLine>
            </a:ext>
          </a:extLst>
        </p:spPr>
      </p:pic>
      <p:sp>
        <p:nvSpPr>
          <p:cNvPr id="108546" name="Rectangle 7"/>
          <p:cNvSpPr>
            <a:spLocks/>
          </p:cNvSpPr>
          <p:nvPr/>
        </p:nvSpPr>
        <p:spPr bwMode="auto">
          <a:xfrm>
            <a:off x="2514600" y="6545263"/>
            <a:ext cx="4595813" cy="1539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wrap="none" lIns="0" tIns="0" rIns="28573" bIns="0">
            <a:spAutoFit/>
          </a:bodyPr>
          <a:lstStyle/>
          <a:p>
            <a:pPr marL="26988"/>
            <a:r>
              <a:rPr lang="en-US" sz="1000" i="1">
                <a:solidFill>
                  <a:srgbClr val="0000FF"/>
                </a:solidFill>
              </a:rPr>
              <a:t>WG4 : Applications and beam manipulation, Luca Serafini, Marie-Emmanuelle Couprie</a:t>
            </a:r>
          </a:p>
        </p:txBody>
      </p:sp>
      <p:pic>
        <p:nvPicPr>
          <p:cNvPr id="108547"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963" y="0"/>
            <a:ext cx="1463675" cy="5349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25400">
                <a:solidFill>
                  <a:srgbClr val="000000"/>
                </a:solidFill>
                <a:round/>
                <a:headEnd/>
                <a:tailEnd/>
              </a14:hiddenLine>
            </a:ext>
          </a:extLst>
        </p:spPr>
      </p:pic>
      <p:sp>
        <p:nvSpPr>
          <p:cNvPr id="108548" name="Line 9"/>
          <p:cNvSpPr>
            <a:spLocks noChangeShapeType="1"/>
          </p:cNvSpPr>
          <p:nvPr/>
        </p:nvSpPr>
        <p:spPr bwMode="auto">
          <a:xfrm>
            <a:off x="1562100" y="527050"/>
            <a:ext cx="7581900" cy="0"/>
          </a:xfrm>
          <a:prstGeom prst="line">
            <a:avLst/>
          </a:prstGeom>
          <a:noFill/>
          <a:ln w="25400">
            <a:solidFill>
              <a:srgbClr val="0000FF"/>
            </a:solidFill>
            <a:round/>
            <a:headEnd/>
            <a:tailEnd/>
          </a:ln>
          <a:extLst>
            <a:ext uri="{909E8E84-426E-40dd-AFC4-6F175D3DCCD1}">
              <a14:hiddenFill xmlns:a14="http://schemas.microsoft.com/office/drawing/2010/main" xmlns="">
                <a:noFill/>
              </a14:hiddenFill>
            </a:ext>
          </a:extLst>
        </p:spPr>
        <p:txBody>
          <a:bodyPr lIns="0" tIns="0" rIns="0" bIns="0"/>
          <a:lstStyle/>
          <a:p>
            <a:endParaRPr lang="it-IT"/>
          </a:p>
        </p:txBody>
      </p:sp>
      <p:sp>
        <p:nvSpPr>
          <p:cNvPr id="108549" name="Rectangle 10"/>
          <p:cNvSpPr>
            <a:spLocks/>
          </p:cNvSpPr>
          <p:nvPr/>
        </p:nvSpPr>
        <p:spPr bwMode="auto">
          <a:xfrm>
            <a:off x="3357563" y="0"/>
            <a:ext cx="1976437" cy="369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wrap="none" lIns="0" tIns="0" rIns="28573" bIns="0">
            <a:spAutoFit/>
          </a:bodyPr>
          <a:lstStyle/>
          <a:p>
            <a:pPr marL="268288"/>
            <a:r>
              <a:rPr lang="en-US">
                <a:solidFill>
                  <a:srgbClr val="0000FF"/>
                </a:solidFill>
              </a:rPr>
              <a:t>1. Test facilities</a:t>
            </a:r>
          </a:p>
        </p:txBody>
      </p:sp>
      <p:sp>
        <p:nvSpPr>
          <p:cNvPr id="108550" name="Rectangle 11"/>
          <p:cNvSpPr>
            <a:spLocks/>
          </p:cNvSpPr>
          <p:nvPr/>
        </p:nvSpPr>
        <p:spPr bwMode="auto">
          <a:xfrm>
            <a:off x="366713" y="581025"/>
            <a:ext cx="7947025" cy="10890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lIns="0" tIns="0" rIns="28573" bIns="0"/>
          <a:lstStyle/>
          <a:p>
            <a:pPr marL="26988" algn="ctr"/>
            <a:r>
              <a:rPr lang="en-US" sz="2300" b="1"/>
              <a:t>UH-FLUX</a:t>
            </a:r>
          </a:p>
          <a:p>
            <a:pPr marL="26988" algn="ctr"/>
            <a:r>
              <a:rPr lang="en-US" sz="2300" b="1"/>
              <a:t>Advanced Compton/THz source based on novel design of coupled SC RF cavities</a:t>
            </a:r>
          </a:p>
        </p:txBody>
      </p:sp>
      <p:sp>
        <p:nvSpPr>
          <p:cNvPr id="108551" name="Rectangle 12"/>
          <p:cNvSpPr>
            <a:spLocks/>
          </p:cNvSpPr>
          <p:nvPr/>
        </p:nvSpPr>
        <p:spPr bwMode="auto">
          <a:xfrm>
            <a:off x="8037513" y="1411288"/>
            <a:ext cx="920750" cy="2000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wrap="none" lIns="0" tIns="0" rIns="28573" bIns="0">
            <a:spAutoFit/>
          </a:bodyPr>
          <a:lstStyle/>
          <a:p>
            <a:pPr marL="26988"/>
            <a:r>
              <a:rPr lang="en-US" sz="1300"/>
              <a:t>A. Seryi, JAI</a:t>
            </a:r>
          </a:p>
        </p:txBody>
      </p:sp>
      <p:pic>
        <p:nvPicPr>
          <p:cNvPr id="108552" name="Picture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58063" y="106363"/>
            <a:ext cx="1571625" cy="3667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25400">
                <a:solidFill>
                  <a:srgbClr val="000000"/>
                </a:solidFill>
                <a:round/>
                <a:headEnd/>
                <a:tailEnd/>
              </a14:hiddenLine>
            </a:ext>
          </a:extLst>
        </p:spPr>
      </p:pic>
      <p:pic>
        <p:nvPicPr>
          <p:cNvPr id="108553" name="Picture 1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6088" y="2160588"/>
            <a:ext cx="4537075" cy="14208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25400">
                <a:solidFill>
                  <a:srgbClr val="000000"/>
                </a:solidFill>
                <a:round/>
                <a:headEnd/>
                <a:tailEnd/>
              </a14:hiddenLine>
            </a:ext>
          </a:extLst>
        </p:spPr>
      </p:pic>
      <p:pic>
        <p:nvPicPr>
          <p:cNvPr id="108554" name="Picture 1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22388" y="1687513"/>
            <a:ext cx="6035675" cy="3127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25400">
                <a:solidFill>
                  <a:srgbClr val="000000"/>
                </a:solidFill>
                <a:round/>
                <a:headEnd/>
                <a:tailEnd/>
              </a14:hiddenLine>
            </a:ext>
          </a:extLst>
        </p:spPr>
      </p:pic>
      <p:pic>
        <p:nvPicPr>
          <p:cNvPr id="108555" name="Picture 1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214938" y="2160588"/>
            <a:ext cx="3724275" cy="16875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25400">
                <a:solidFill>
                  <a:srgbClr val="000000"/>
                </a:solidFill>
                <a:round/>
                <a:headEnd/>
                <a:tailEnd/>
              </a14:hiddenLine>
            </a:ext>
          </a:extLst>
        </p:spPr>
      </p:pic>
      <p:pic>
        <p:nvPicPr>
          <p:cNvPr id="108556" name="Picture 1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52488" y="3705225"/>
            <a:ext cx="2416175" cy="1162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25400">
                <a:solidFill>
                  <a:srgbClr val="000000"/>
                </a:solidFill>
                <a:round/>
                <a:headEnd/>
                <a:tailEnd/>
              </a14:hiddenLine>
            </a:ext>
          </a:extLst>
        </p:spPr>
      </p:pic>
      <p:pic>
        <p:nvPicPr>
          <p:cNvPr id="108557" name="Picture 1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579813" y="3697288"/>
            <a:ext cx="2135187" cy="1276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25400">
                <a:solidFill>
                  <a:srgbClr val="000000"/>
                </a:solidFill>
                <a:round/>
                <a:headEnd/>
                <a:tailEnd/>
              </a14:hiddenLine>
            </a:ext>
          </a:extLst>
        </p:spPr>
      </p:pic>
      <p:pic>
        <p:nvPicPr>
          <p:cNvPr id="108558" name="Picture 1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55613" y="4991100"/>
            <a:ext cx="6197600" cy="1492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25400">
                <a:solidFill>
                  <a:srgbClr val="000000"/>
                </a:solidFill>
                <a:round/>
                <a:headEnd/>
                <a:tailEnd/>
              </a14:hiddenLine>
            </a:ext>
          </a:extLst>
        </p:spPr>
      </p:pic>
      <p:pic>
        <p:nvPicPr>
          <p:cNvPr id="108559" name="Picture 20"/>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205663" y="4665663"/>
            <a:ext cx="901700" cy="2120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25400">
                <a:solidFill>
                  <a:srgbClr val="000000"/>
                </a:solidFill>
                <a:round/>
                <a:headEnd/>
                <a:tailEnd/>
              </a14:hiddenLine>
            </a:ext>
          </a:extLst>
        </p:spPr>
      </p:pic>
      <p:sp>
        <p:nvSpPr>
          <p:cNvPr id="108560" name="Rectangle 21"/>
          <p:cNvSpPr>
            <a:spLocks/>
          </p:cNvSpPr>
          <p:nvPr/>
        </p:nvSpPr>
        <p:spPr bwMode="auto">
          <a:xfrm>
            <a:off x="6697663" y="3956050"/>
            <a:ext cx="2446337" cy="6334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lIns="0" tIns="0" rIns="28573" bIns="0"/>
          <a:lstStyle/>
          <a:p>
            <a:pPr marL="26988"/>
            <a:r>
              <a:rPr lang="en-US" sz="1300"/>
              <a:t>Compton or Coherent Smith Purcell (THz)</a:t>
            </a:r>
          </a:p>
          <a:p>
            <a:pPr marL="26988"/>
            <a:r>
              <a:rPr lang="en-US" sz="1300"/>
              <a:t>Recovery linac</a:t>
            </a:r>
          </a:p>
        </p:txBody>
      </p:sp>
      <p:sp>
        <p:nvSpPr>
          <p:cNvPr id="108562" name="CasellaDiTesto 23"/>
          <p:cNvSpPr txBox="1">
            <a:spLocks noChangeArrowheads="1"/>
          </p:cNvSpPr>
          <p:nvPr/>
        </p:nvSpPr>
        <p:spPr bwMode="auto">
          <a:xfrm>
            <a:off x="0" y="5889625"/>
            <a:ext cx="9099550" cy="708025"/>
          </a:xfrm>
          <a:prstGeom prst="rect">
            <a:avLst/>
          </a:prstGeom>
          <a:solidFill>
            <a:srgbClr val="FFFF00"/>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it-IT" sz="2000" b="1" i="1"/>
              <a:t>New Generation High Flux (10</a:t>
            </a:r>
            <a:r>
              <a:rPr lang="it-IT" sz="2000" b="1" i="1" baseline="30000"/>
              <a:t>14</a:t>
            </a:r>
            <a:r>
              <a:rPr lang="it-IT" sz="2000" b="1" i="1"/>
              <a:t>-10</a:t>
            </a:r>
            <a:r>
              <a:rPr lang="it-IT" sz="2000" b="1" i="1" baseline="30000"/>
              <a:t>15</a:t>
            </a:r>
            <a:r>
              <a:rPr lang="it-IT" sz="2000" b="1" i="1"/>
              <a:t> ph/s) Sources in the US (BNL), Japan (KEK)</a:t>
            </a:r>
          </a:p>
          <a:p>
            <a:r>
              <a:rPr lang="it-IT" sz="2000" b="1" i="1"/>
              <a:t>and UK (STFC) based on Energy Recovery Super-Conducting CW electron linacs</a:t>
            </a:r>
          </a:p>
        </p:txBody>
      </p:sp>
    </p:spTree>
    <p:extLst>
      <p:ext uri="{BB962C8B-B14F-4D97-AF65-F5344CB8AC3E}">
        <p14:creationId xmlns:p14="http://schemas.microsoft.com/office/powerpoint/2010/main" val="1273603870"/>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0C36360-B6AC-F144-05BF-CBCA0B04F0A7}"/>
              </a:ext>
            </a:extLst>
          </p:cNvPr>
          <p:cNvSpPr txBox="1"/>
          <p:nvPr/>
        </p:nvSpPr>
        <p:spPr>
          <a:xfrm>
            <a:off x="35496" y="6444044"/>
            <a:ext cx="6264696" cy="369332"/>
          </a:xfrm>
          <a:prstGeom prst="rect">
            <a:avLst/>
          </a:prstGeom>
          <a:noFill/>
        </p:spPr>
        <p:txBody>
          <a:bodyPr wrap="square">
            <a:spAutoFit/>
          </a:bodyPr>
          <a:lstStyle/>
          <a:p>
            <a:r>
              <a:rPr lang="en-IT" sz="1800" i="1"/>
              <a:t>7th African School of Physics - Port Elizabeth (ZA) - Dec. 2022</a:t>
            </a:r>
          </a:p>
        </p:txBody>
      </p:sp>
      <p:pic>
        <p:nvPicPr>
          <p:cNvPr id="5" name="Picture 4" descr="Graphical user interface, diagram&#10;&#10;Description automatically generated">
            <a:extLst>
              <a:ext uri="{FF2B5EF4-FFF2-40B4-BE49-F238E27FC236}">
                <a16:creationId xmlns:a16="http://schemas.microsoft.com/office/drawing/2014/main" id="{639DDD86-4E55-A716-143C-217DA5618BE3}"/>
              </a:ext>
            </a:extLst>
          </p:cNvPr>
          <p:cNvPicPr>
            <a:picLocks noChangeAspect="1"/>
          </p:cNvPicPr>
          <p:nvPr/>
        </p:nvPicPr>
        <p:blipFill>
          <a:blip r:embed="rId2"/>
          <a:stretch>
            <a:fillRect/>
          </a:stretch>
        </p:blipFill>
        <p:spPr>
          <a:xfrm>
            <a:off x="71500" y="260648"/>
            <a:ext cx="9001000" cy="5098881"/>
          </a:xfrm>
          <a:prstGeom prst="rect">
            <a:avLst/>
          </a:prstGeom>
        </p:spPr>
      </p:pic>
      <p:sp>
        <p:nvSpPr>
          <p:cNvPr id="6" name="TextBox 5">
            <a:extLst>
              <a:ext uri="{FF2B5EF4-FFF2-40B4-BE49-F238E27FC236}">
                <a16:creationId xmlns:a16="http://schemas.microsoft.com/office/drawing/2014/main" id="{8AE3A448-A914-F211-3FCF-73AC1C42ACF7}"/>
              </a:ext>
            </a:extLst>
          </p:cNvPr>
          <p:cNvSpPr txBox="1"/>
          <p:nvPr/>
        </p:nvSpPr>
        <p:spPr>
          <a:xfrm>
            <a:off x="4355976" y="5701731"/>
            <a:ext cx="4597734" cy="400110"/>
          </a:xfrm>
          <a:prstGeom prst="rect">
            <a:avLst/>
          </a:prstGeom>
          <a:noFill/>
        </p:spPr>
        <p:txBody>
          <a:bodyPr wrap="none" rtlCol="0">
            <a:spAutoFit/>
          </a:bodyPr>
          <a:lstStyle/>
          <a:p>
            <a:r>
              <a:rPr lang="en-IT" sz="2000" i="1"/>
              <a:t>Courtesy of Andrew Hutton and Max Klein</a:t>
            </a:r>
          </a:p>
        </p:txBody>
      </p:sp>
    </p:spTree>
    <p:extLst>
      <p:ext uri="{BB962C8B-B14F-4D97-AF65-F5344CB8AC3E}">
        <p14:creationId xmlns:p14="http://schemas.microsoft.com/office/powerpoint/2010/main" val="191247103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0593" name="Immagine 2" descr="infn-new.gi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838200" cy="820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10594" name="Segnaposto data 1"/>
          <p:cNvSpPr>
            <a:spLocks noGrp="1"/>
          </p:cNvSpPr>
          <p:nvPr>
            <p:ph type="dt"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it-IT" sz="1400"/>
              <a:t>Politecnico di Milano, 19 dicembre 2017</a:t>
            </a:r>
            <a:endParaRPr lang="en-US" sz="1400"/>
          </a:p>
        </p:txBody>
      </p:sp>
      <p:pic>
        <p:nvPicPr>
          <p:cNvPr id="110595" name="Immagine 4" descr="Untitled.tif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33400" y="765175"/>
            <a:ext cx="8610600" cy="58166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10596" name="Text Box 31"/>
          <p:cNvSpPr txBox="1">
            <a:spLocks noChangeArrowheads="1"/>
          </p:cNvSpPr>
          <p:nvPr/>
        </p:nvSpPr>
        <p:spPr bwMode="auto">
          <a:xfrm>
            <a:off x="1463675" y="96838"/>
            <a:ext cx="5705475" cy="5238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en-US" altLang="ja-JP" sz="2800" b="1" dirty="0">
                <a:solidFill>
                  <a:srgbClr val="0000FF"/>
                </a:solidFill>
              </a:rPr>
              <a:t>Quantum beam</a:t>
            </a:r>
            <a:r>
              <a:rPr lang="en-US" altLang="ja-JP" b="1" dirty="0">
                <a:solidFill>
                  <a:srgbClr val="0000FF"/>
                </a:solidFill>
              </a:rPr>
              <a:t> </a:t>
            </a:r>
            <a:r>
              <a:rPr lang="en-US" altLang="ja-JP" sz="2800" b="1" dirty="0">
                <a:solidFill>
                  <a:srgbClr val="0000FF"/>
                </a:solidFill>
              </a:rPr>
              <a:t>project – KEK/ATF</a:t>
            </a:r>
            <a:endParaRPr lang="en-US" altLang="ja-JP" sz="1800" b="1" dirty="0">
              <a:solidFill>
                <a:srgbClr val="0000FF"/>
              </a:solidFill>
            </a:endParaRPr>
          </a:p>
        </p:txBody>
      </p:sp>
    </p:spTree>
    <p:extLst>
      <p:ext uri="{BB962C8B-B14F-4D97-AF65-F5344CB8AC3E}">
        <p14:creationId xmlns:p14="http://schemas.microsoft.com/office/powerpoint/2010/main" val="6523333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1617" name="Immagine 2" descr="infn-new.gi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838200" cy="820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11618" name="Segnaposto data 1"/>
          <p:cNvSpPr>
            <a:spLocks noGrp="1"/>
          </p:cNvSpPr>
          <p:nvPr>
            <p:ph type="dt" sz="quarter" idx="10"/>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it-IT" sz="1400"/>
              <a:t>Politecnico di Milano, 19 dicembre 2017</a:t>
            </a:r>
            <a:endParaRPr lang="en-US" sz="1400"/>
          </a:p>
        </p:txBody>
      </p:sp>
      <p:pic>
        <p:nvPicPr>
          <p:cNvPr id="11161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5950" y="874713"/>
            <a:ext cx="7910513" cy="54340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11620" name="CasellaDiTesto 3"/>
          <p:cNvSpPr txBox="1">
            <a:spLocks noChangeArrowheads="1"/>
          </p:cNvSpPr>
          <p:nvPr/>
        </p:nvSpPr>
        <p:spPr bwMode="auto">
          <a:xfrm>
            <a:off x="2987675" y="260350"/>
            <a:ext cx="3227388"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Times" charset="0"/>
                <a:ea typeface="ＭＳ Ｐゴシック" charset="0"/>
                <a:cs typeface="ＭＳ Ｐゴシック" charset="0"/>
              </a:defRPr>
            </a:lvl1pPr>
            <a:lvl2pPr marL="742950" indent="-285750">
              <a:defRPr sz="2400">
                <a:solidFill>
                  <a:schemeClr val="tx1"/>
                </a:solidFill>
                <a:latin typeface="Times" charset="0"/>
                <a:ea typeface="ＭＳ Ｐゴシック" charset="0"/>
              </a:defRPr>
            </a:lvl2pPr>
            <a:lvl3pPr marL="1143000" indent="-228600">
              <a:defRPr sz="2400">
                <a:solidFill>
                  <a:schemeClr val="tx1"/>
                </a:solidFill>
                <a:latin typeface="Times" charset="0"/>
                <a:ea typeface="ＭＳ Ｐゴシック" charset="0"/>
              </a:defRPr>
            </a:lvl3pPr>
            <a:lvl4pPr marL="1600200" indent="-228600">
              <a:defRPr sz="2400">
                <a:solidFill>
                  <a:schemeClr val="tx1"/>
                </a:solidFill>
                <a:latin typeface="Times" charset="0"/>
                <a:ea typeface="ＭＳ Ｐゴシック" charset="0"/>
              </a:defRPr>
            </a:lvl4pPr>
            <a:lvl5pPr marL="2057400" indent="-22860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r>
              <a:rPr lang="it-IT"/>
              <a:t>J. Urakawa at KEK-ATF</a:t>
            </a:r>
          </a:p>
        </p:txBody>
      </p:sp>
      <p:sp>
        <p:nvSpPr>
          <p:cNvPr id="111621" name="Rectangle 2"/>
          <p:cNvSpPr>
            <a:spLocks noChangeArrowheads="1"/>
          </p:cNvSpPr>
          <p:nvPr/>
        </p:nvSpPr>
        <p:spPr bwMode="auto">
          <a:xfrm>
            <a:off x="900113" y="6237288"/>
            <a:ext cx="7559675" cy="369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r>
              <a:rPr lang="en-GB" sz="1800"/>
              <a:t>J. Urakawa, Nucl. Instr. and Meth. A (2010), doi:10.1016/j.nima.2010.02.019 </a:t>
            </a:r>
          </a:p>
        </p:txBody>
      </p:sp>
    </p:spTree>
    <p:extLst>
      <p:ext uri="{BB962C8B-B14F-4D97-AF65-F5344CB8AC3E}">
        <p14:creationId xmlns:p14="http://schemas.microsoft.com/office/powerpoint/2010/main" val="11600517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0834" name="Immagine 2" descr="infn-new.gi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838200" cy="8207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90C36360-B6AC-F144-05BF-CBCA0B04F0A7}"/>
              </a:ext>
            </a:extLst>
          </p:cNvPr>
          <p:cNvSpPr txBox="1"/>
          <p:nvPr/>
        </p:nvSpPr>
        <p:spPr>
          <a:xfrm>
            <a:off x="35496" y="6444044"/>
            <a:ext cx="6264696" cy="369332"/>
          </a:xfrm>
          <a:prstGeom prst="rect">
            <a:avLst/>
          </a:prstGeom>
          <a:noFill/>
        </p:spPr>
        <p:txBody>
          <a:bodyPr wrap="square">
            <a:spAutoFit/>
          </a:bodyPr>
          <a:lstStyle/>
          <a:p>
            <a:r>
              <a:rPr lang="en-IT" sz="1800" i="1"/>
              <a:t>7th African School of Physics - Port Elizabeth (ZA) - Dec. 2022</a:t>
            </a:r>
          </a:p>
        </p:txBody>
      </p:sp>
      <p:pic>
        <p:nvPicPr>
          <p:cNvPr id="4" name="Picture 3" descr="Timeline&#10;&#10;Description automatically generated">
            <a:extLst>
              <a:ext uri="{FF2B5EF4-FFF2-40B4-BE49-F238E27FC236}">
                <a16:creationId xmlns:a16="http://schemas.microsoft.com/office/drawing/2014/main" id="{BC13704B-0C44-7CAC-A964-99EF3FD80F51}"/>
              </a:ext>
            </a:extLst>
          </p:cNvPr>
          <p:cNvPicPr>
            <a:picLocks noChangeAspect="1"/>
          </p:cNvPicPr>
          <p:nvPr/>
        </p:nvPicPr>
        <p:blipFill>
          <a:blip r:embed="rId3"/>
          <a:stretch>
            <a:fillRect/>
          </a:stretch>
        </p:blipFill>
        <p:spPr>
          <a:xfrm>
            <a:off x="107504" y="820738"/>
            <a:ext cx="8964488" cy="4949144"/>
          </a:xfrm>
          <a:prstGeom prst="rect">
            <a:avLst/>
          </a:prstGeom>
        </p:spPr>
      </p:pic>
      <p:sp>
        <p:nvSpPr>
          <p:cNvPr id="7" name="TextBox 6">
            <a:extLst>
              <a:ext uri="{FF2B5EF4-FFF2-40B4-BE49-F238E27FC236}">
                <a16:creationId xmlns:a16="http://schemas.microsoft.com/office/drawing/2014/main" id="{054186A6-C8E7-F646-A641-371824F94CB6}"/>
              </a:ext>
            </a:extLst>
          </p:cNvPr>
          <p:cNvSpPr txBox="1"/>
          <p:nvPr/>
        </p:nvSpPr>
        <p:spPr>
          <a:xfrm>
            <a:off x="5292080" y="6037262"/>
            <a:ext cx="3115212" cy="400110"/>
          </a:xfrm>
          <a:prstGeom prst="rect">
            <a:avLst/>
          </a:prstGeom>
          <a:noFill/>
        </p:spPr>
        <p:txBody>
          <a:bodyPr wrap="none" rtlCol="0">
            <a:spAutoFit/>
          </a:bodyPr>
          <a:lstStyle/>
          <a:p>
            <a:r>
              <a:rPr lang="en-IT" sz="2000" i="1"/>
              <a:t>Courtesy of Jorgen D’Hondt</a:t>
            </a:r>
          </a:p>
        </p:txBody>
      </p:sp>
    </p:spTree>
    <p:extLst>
      <p:ext uri="{BB962C8B-B14F-4D97-AF65-F5344CB8AC3E}">
        <p14:creationId xmlns:p14="http://schemas.microsoft.com/office/powerpoint/2010/main" val="18206788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0834" name="Immagine 2" descr="infn-new.gi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838200" cy="8207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extBox 1">
            <a:extLst>
              <a:ext uri="{FF2B5EF4-FFF2-40B4-BE49-F238E27FC236}">
                <a16:creationId xmlns:a16="http://schemas.microsoft.com/office/drawing/2014/main" id="{90C36360-B6AC-F144-05BF-CBCA0B04F0A7}"/>
              </a:ext>
            </a:extLst>
          </p:cNvPr>
          <p:cNvSpPr txBox="1"/>
          <p:nvPr/>
        </p:nvSpPr>
        <p:spPr>
          <a:xfrm>
            <a:off x="35496" y="6444044"/>
            <a:ext cx="6264696" cy="369332"/>
          </a:xfrm>
          <a:prstGeom prst="rect">
            <a:avLst/>
          </a:prstGeom>
          <a:noFill/>
        </p:spPr>
        <p:txBody>
          <a:bodyPr wrap="square">
            <a:spAutoFit/>
          </a:bodyPr>
          <a:lstStyle/>
          <a:p>
            <a:r>
              <a:rPr lang="en-IT" sz="1800" i="1"/>
              <a:t>7th African School of Physics - Port Elizabeth (ZA) - Dec. 2022</a:t>
            </a:r>
          </a:p>
        </p:txBody>
      </p:sp>
      <p:pic>
        <p:nvPicPr>
          <p:cNvPr id="5" name="Picture 4" descr="Graphical user interface&#10;&#10;Description automatically generated">
            <a:extLst>
              <a:ext uri="{FF2B5EF4-FFF2-40B4-BE49-F238E27FC236}">
                <a16:creationId xmlns:a16="http://schemas.microsoft.com/office/drawing/2014/main" id="{CEFB26AA-D5F2-8F4D-42EC-D1EF9CF4C408}"/>
              </a:ext>
            </a:extLst>
          </p:cNvPr>
          <p:cNvPicPr>
            <a:picLocks noChangeAspect="1"/>
          </p:cNvPicPr>
          <p:nvPr/>
        </p:nvPicPr>
        <p:blipFill>
          <a:blip r:embed="rId3"/>
          <a:stretch>
            <a:fillRect/>
          </a:stretch>
        </p:blipFill>
        <p:spPr>
          <a:xfrm>
            <a:off x="144016" y="883227"/>
            <a:ext cx="8820472" cy="4911398"/>
          </a:xfrm>
          <a:prstGeom prst="rect">
            <a:avLst/>
          </a:prstGeom>
        </p:spPr>
      </p:pic>
      <p:sp>
        <p:nvSpPr>
          <p:cNvPr id="6" name="TextBox 5">
            <a:extLst>
              <a:ext uri="{FF2B5EF4-FFF2-40B4-BE49-F238E27FC236}">
                <a16:creationId xmlns:a16="http://schemas.microsoft.com/office/drawing/2014/main" id="{DA138CB1-47C9-10EA-C26A-DC41499DB19A}"/>
              </a:ext>
            </a:extLst>
          </p:cNvPr>
          <p:cNvSpPr txBox="1"/>
          <p:nvPr/>
        </p:nvSpPr>
        <p:spPr>
          <a:xfrm>
            <a:off x="5508104" y="5859012"/>
            <a:ext cx="3115212" cy="400110"/>
          </a:xfrm>
          <a:prstGeom prst="rect">
            <a:avLst/>
          </a:prstGeom>
          <a:noFill/>
        </p:spPr>
        <p:txBody>
          <a:bodyPr wrap="none" rtlCol="0">
            <a:spAutoFit/>
          </a:bodyPr>
          <a:lstStyle/>
          <a:p>
            <a:r>
              <a:rPr lang="en-IT" sz="2000" i="1"/>
              <a:t>Courtesy of Jorgen D’Hondt</a:t>
            </a:r>
          </a:p>
        </p:txBody>
      </p:sp>
    </p:spTree>
    <p:extLst>
      <p:ext uri="{BB962C8B-B14F-4D97-AF65-F5344CB8AC3E}">
        <p14:creationId xmlns:p14="http://schemas.microsoft.com/office/powerpoint/2010/main" val="27041579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0834" name="Immagine 2" descr="infn-new.gi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838200" cy="8207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 name="TextBox 2">
            <a:extLst>
              <a:ext uri="{FF2B5EF4-FFF2-40B4-BE49-F238E27FC236}">
                <a16:creationId xmlns:a16="http://schemas.microsoft.com/office/drawing/2014/main" id="{173619EA-68BA-A4EC-6FAB-17AEF8126039}"/>
              </a:ext>
            </a:extLst>
          </p:cNvPr>
          <p:cNvSpPr txBox="1"/>
          <p:nvPr/>
        </p:nvSpPr>
        <p:spPr>
          <a:xfrm>
            <a:off x="820808" y="565616"/>
            <a:ext cx="7645042" cy="830997"/>
          </a:xfrm>
          <a:prstGeom prst="rect">
            <a:avLst/>
          </a:prstGeom>
          <a:noFill/>
        </p:spPr>
        <p:txBody>
          <a:bodyPr wrap="none" rtlCol="0">
            <a:spAutoFit/>
          </a:bodyPr>
          <a:lstStyle/>
          <a:p>
            <a:pPr algn="ctr"/>
            <a:r>
              <a:rPr lang="en-US"/>
              <a:t>Considering the ratio </a:t>
            </a:r>
            <a:r>
              <a:rPr lang="en-US" i="1">
                <a:latin typeface="Symbol" charset="2"/>
                <a:ea typeface="Symbol" charset="2"/>
                <a:cs typeface="Symbol" charset="2"/>
              </a:rPr>
              <a:t>h</a:t>
            </a:r>
            <a:r>
              <a:rPr lang="en-US"/>
              <a:t> between the </a:t>
            </a:r>
            <a:r>
              <a:rPr lang="en-US" u="sng"/>
              <a:t>power </a:t>
            </a:r>
            <a:r>
              <a:rPr lang="en-US" i="1" u="sng"/>
              <a:t>P</a:t>
            </a:r>
            <a:r>
              <a:rPr lang="en-US" u="sng"/>
              <a:t> dissipated on</a:t>
            </a:r>
          </a:p>
          <a:p>
            <a:pPr algn="ctr"/>
            <a:r>
              <a:rPr lang="en-US" u="sng"/>
              <a:t>the walls</a:t>
            </a:r>
            <a:r>
              <a:rPr lang="en-US"/>
              <a:t> and the </a:t>
            </a:r>
            <a:r>
              <a:rPr lang="en-US" u="sng"/>
              <a:t>power </a:t>
            </a:r>
            <a:r>
              <a:rPr lang="en-US" u="sng">
                <a:latin typeface="Symbol" charset="2"/>
                <a:ea typeface="Symbol" charset="2"/>
                <a:cs typeface="Symbol" charset="2"/>
              </a:rPr>
              <a:t>D</a:t>
            </a:r>
            <a:r>
              <a:rPr lang="en-US" i="1" u="sng"/>
              <a:t>P</a:t>
            </a:r>
            <a:r>
              <a:rPr lang="en-US" i="1" u="sng" baseline="-25000"/>
              <a:t>b</a:t>
            </a:r>
            <a:r>
              <a:rPr lang="en-US" u="sng"/>
              <a:t> transferred to the electron beam</a:t>
            </a:r>
          </a:p>
        </p:txBody>
      </p:sp>
      <mc:AlternateContent xmlns:mc="http://schemas.openxmlformats.org/markup-compatibility/2006" xmlns:a14="http://schemas.microsoft.com/office/drawing/2010/main">
        <mc:Choice Requires="a14">
          <p:sp>
            <p:nvSpPr>
              <p:cNvPr id="4" name="Rectangle 3">
                <a:extLst>
                  <a:ext uri="{FF2B5EF4-FFF2-40B4-BE49-F238E27FC236}">
                    <a16:creationId xmlns:a16="http://schemas.microsoft.com/office/drawing/2014/main" id="{64349A71-E23A-41DF-2574-32B9752C066F}"/>
                  </a:ext>
                </a:extLst>
              </p:cNvPr>
              <p:cNvSpPr/>
              <p:nvPr/>
            </p:nvSpPr>
            <p:spPr>
              <a:xfrm>
                <a:off x="838200" y="2103159"/>
                <a:ext cx="3168352" cy="844205"/>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i="1">
                          <a:latin typeface="Cambria Math" charset="0"/>
                          <a:ea typeface="Cambria Math" charset="0"/>
                          <a:cs typeface="Cambria Math" charset="0"/>
                        </a:rPr>
                        <m:t>𝜂</m:t>
                      </m:r>
                      <m:r>
                        <a:rPr lang="en-US" i="1">
                          <a:latin typeface="Cambria Math" charset="0"/>
                          <a:ea typeface="Cambria Math" charset="0"/>
                          <a:cs typeface="Cambria Math" charset="0"/>
                        </a:rPr>
                        <m:t>≡</m:t>
                      </m:r>
                      <m:f>
                        <m:fPr>
                          <m:ctrlPr>
                            <a:rPr lang="mr-IN" i="1">
                              <a:latin typeface="Cambria Math" panose="02040503050406030204" pitchFamily="18" charset="0"/>
                              <a:ea typeface="Cambria Math" charset="0"/>
                              <a:cs typeface="Cambria Math" charset="0"/>
                            </a:rPr>
                          </m:ctrlPr>
                        </m:fPr>
                        <m:num>
                          <m:r>
                            <a:rPr lang="it-IT" b="0" i="1">
                              <a:latin typeface="Cambria Math" charset="0"/>
                              <a:ea typeface="Cambria Math" charset="0"/>
                              <a:cs typeface="Cambria Math" charset="0"/>
                            </a:rPr>
                            <m:t>𝑃</m:t>
                          </m:r>
                        </m:num>
                        <m:den>
                          <m:r>
                            <m:rPr>
                              <m:sty m:val="p"/>
                            </m:rPr>
                            <a:rPr lang="el-GR" i="1">
                              <a:latin typeface="Cambria Math" charset="0"/>
                              <a:ea typeface="Cambria Math" charset="0"/>
                              <a:cs typeface="Cambria Math" charset="0"/>
                            </a:rPr>
                            <m:t>Δ</m:t>
                          </m:r>
                          <m:sSub>
                            <m:sSubPr>
                              <m:ctrlPr>
                                <a:rPr lang="en-US" i="1">
                                  <a:latin typeface="Cambria Math" panose="02040503050406030204" pitchFamily="18" charset="0"/>
                                  <a:ea typeface="Cambria Math" charset="0"/>
                                  <a:cs typeface="Cambria Math" charset="0"/>
                                </a:rPr>
                              </m:ctrlPr>
                            </m:sSubPr>
                            <m:e>
                              <m:r>
                                <a:rPr lang="it-IT" b="0" i="1">
                                  <a:latin typeface="Cambria Math" charset="0"/>
                                  <a:ea typeface="Cambria Math" charset="0"/>
                                  <a:cs typeface="Cambria Math" charset="0"/>
                                </a:rPr>
                                <m:t>𝑃</m:t>
                              </m:r>
                            </m:e>
                            <m:sub>
                              <m:r>
                                <a:rPr lang="it-IT" b="0" i="1">
                                  <a:latin typeface="Cambria Math" charset="0"/>
                                  <a:ea typeface="Cambria Math" charset="0"/>
                                  <a:cs typeface="Cambria Math" charset="0"/>
                                </a:rPr>
                                <m:t>𝑏</m:t>
                              </m:r>
                            </m:sub>
                          </m:sSub>
                        </m:den>
                      </m:f>
                    </m:oMath>
                  </m:oMathPara>
                </a14:m>
                <a:endParaRPr lang="en-US" i="1">
                  <a:latin typeface="Symbol" charset="2"/>
                  <a:ea typeface="Symbol" charset="2"/>
                  <a:cs typeface="Symbol" charset="2"/>
                </a:endParaRPr>
              </a:p>
            </p:txBody>
          </p:sp>
        </mc:Choice>
        <mc:Fallback xmlns="">
          <p:sp>
            <p:nvSpPr>
              <p:cNvPr id="4" name="Rectangle 3">
                <a:extLst>
                  <a:ext uri="{FF2B5EF4-FFF2-40B4-BE49-F238E27FC236}">
                    <a16:creationId xmlns:a16="http://schemas.microsoft.com/office/drawing/2014/main" id="{64349A71-E23A-41DF-2574-32B9752C066F}"/>
                  </a:ext>
                </a:extLst>
              </p:cNvPr>
              <p:cNvSpPr>
                <a:spLocks noRot="1" noChangeAspect="1" noMove="1" noResize="1" noEditPoints="1" noAdjustHandles="1" noChangeArrowheads="1" noChangeShapeType="1" noTextEdit="1"/>
              </p:cNvSpPr>
              <p:nvPr/>
            </p:nvSpPr>
            <p:spPr>
              <a:xfrm>
                <a:off x="838200" y="2103159"/>
                <a:ext cx="3168352" cy="844205"/>
              </a:xfrm>
              <a:prstGeom prst="rect">
                <a:avLst/>
              </a:prstGeom>
              <a:blipFill>
                <a:blip r:embed="rId3"/>
                <a:stretch>
                  <a:fillRect b="-4478"/>
                </a:stretch>
              </a:blipFill>
            </p:spPr>
            <p:txBody>
              <a:bodyPr/>
              <a:lstStyle/>
              <a:p>
                <a:r>
                  <a:rPr lang="en-IT">
                    <a:noFill/>
                  </a:rPr>
                  <a:t> </a:t>
                </a:r>
              </a:p>
            </p:txBody>
          </p:sp>
        </mc:Fallback>
      </mc:AlternateContent>
      <p:cxnSp>
        <p:nvCxnSpPr>
          <p:cNvPr id="6" name="Straight Arrow Connector 5">
            <a:extLst>
              <a:ext uri="{FF2B5EF4-FFF2-40B4-BE49-F238E27FC236}">
                <a16:creationId xmlns:a16="http://schemas.microsoft.com/office/drawing/2014/main" id="{C2331540-4131-E6A4-16E7-97168CF4A345}"/>
              </a:ext>
            </a:extLst>
          </p:cNvPr>
          <p:cNvCxnSpPr>
            <a:cxnSpLocks/>
          </p:cNvCxnSpPr>
          <p:nvPr/>
        </p:nvCxnSpPr>
        <p:spPr bwMode="auto">
          <a:xfrm flipV="1">
            <a:off x="2977210" y="1988840"/>
            <a:ext cx="1594790" cy="32537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7" name="Straight Arrow Connector 6">
            <a:extLst>
              <a:ext uri="{FF2B5EF4-FFF2-40B4-BE49-F238E27FC236}">
                <a16:creationId xmlns:a16="http://schemas.microsoft.com/office/drawing/2014/main" id="{18A38293-68BF-6CEF-FA91-71E4CA26DCC4}"/>
              </a:ext>
            </a:extLst>
          </p:cNvPr>
          <p:cNvCxnSpPr>
            <a:cxnSpLocks/>
          </p:cNvCxnSpPr>
          <p:nvPr/>
        </p:nvCxnSpPr>
        <p:spPr bwMode="auto">
          <a:xfrm>
            <a:off x="2979898" y="2788585"/>
            <a:ext cx="1592102" cy="352383"/>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mc:AlternateContent xmlns:mc="http://schemas.openxmlformats.org/markup-compatibility/2006" xmlns:a14="http://schemas.microsoft.com/office/drawing/2010/main">
        <mc:Choice Requires="a14">
          <p:sp>
            <p:nvSpPr>
              <p:cNvPr id="9" name="Rectangle 8">
                <a:extLst>
                  <a:ext uri="{FF2B5EF4-FFF2-40B4-BE49-F238E27FC236}">
                    <a16:creationId xmlns:a16="http://schemas.microsoft.com/office/drawing/2014/main" id="{40CFC0F4-C57C-0352-A837-249CCCBC6314}"/>
                  </a:ext>
                </a:extLst>
              </p:cNvPr>
              <p:cNvSpPr/>
              <p:nvPr/>
            </p:nvSpPr>
            <p:spPr>
              <a:xfrm>
                <a:off x="4211960" y="1467904"/>
                <a:ext cx="3298030" cy="1065035"/>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it-IT" b="0" i="1">
                          <a:latin typeface="Cambria Math" charset="0"/>
                          <a:ea typeface="Cambria Math" charset="0"/>
                          <a:cs typeface="Cambria Math" charset="0"/>
                        </a:rPr>
                        <m:t>𝑃</m:t>
                      </m:r>
                      <m:r>
                        <a:rPr lang="it-IT" b="0" i="1">
                          <a:latin typeface="Cambria Math" charset="0"/>
                          <a:ea typeface="Cambria Math" charset="0"/>
                          <a:cs typeface="Cambria Math" charset="0"/>
                        </a:rPr>
                        <m:t>=</m:t>
                      </m:r>
                      <m:f>
                        <m:fPr>
                          <m:ctrlPr>
                            <a:rPr lang="mr-IN" i="1">
                              <a:latin typeface="Cambria Math" panose="02040503050406030204" pitchFamily="18" charset="0"/>
                            </a:rPr>
                          </m:ctrlPr>
                        </m:fPr>
                        <m:num>
                          <m:sSubSup>
                            <m:sSubSupPr>
                              <m:ctrlPr>
                                <a:rPr lang="en-US" i="1">
                                  <a:latin typeface="Cambria Math" panose="02040503050406030204" pitchFamily="18" charset="0"/>
                                </a:rPr>
                              </m:ctrlPr>
                            </m:sSubSupPr>
                            <m:e>
                              <m:r>
                                <a:rPr lang="it-IT" b="0" i="1">
                                  <a:latin typeface="Cambria Math" charset="0"/>
                                </a:rPr>
                                <m:t>𝑅</m:t>
                              </m:r>
                            </m:e>
                            <m:sub>
                              <m:r>
                                <a:rPr lang="it-IT" b="0" i="1">
                                  <a:latin typeface="Cambria Math" charset="0"/>
                                </a:rPr>
                                <m:t>𝑆</m:t>
                              </m:r>
                            </m:sub>
                            <m:sup>
                              <m:r>
                                <a:rPr lang="it-IT" b="0" i="1">
                                  <a:latin typeface="Cambria Math" charset="0"/>
                                </a:rPr>
                                <m:t>𝑆𝐶</m:t>
                              </m:r>
                            </m:sup>
                          </m:sSubSup>
                        </m:num>
                        <m:den>
                          <m:r>
                            <a:rPr lang="it-IT" b="0" i="1">
                              <a:latin typeface="Cambria Math" charset="0"/>
                            </a:rPr>
                            <m:t>2</m:t>
                          </m:r>
                        </m:den>
                      </m:f>
                      <m:nary>
                        <m:naryPr>
                          <m:chr m:val="∬"/>
                          <m:limLoc m:val="undOvr"/>
                          <m:subHide m:val="on"/>
                          <m:supHide m:val="on"/>
                          <m:ctrlPr>
                            <a:rPr lang="it-IT" b="0" i="1">
                              <a:latin typeface="Cambria Math" panose="02040503050406030204" pitchFamily="18" charset="0"/>
                            </a:rPr>
                          </m:ctrlPr>
                        </m:naryPr>
                        <m:sub/>
                        <m:sup/>
                        <m:e>
                          <m:sSup>
                            <m:sSupPr>
                              <m:ctrlPr>
                                <a:rPr lang="it-IT" i="1">
                                  <a:latin typeface="Cambria Math" panose="02040503050406030204" pitchFamily="18" charset="0"/>
                                </a:rPr>
                              </m:ctrlPr>
                            </m:sSupPr>
                            <m:e>
                              <m:r>
                                <a:rPr lang="it-IT" i="1">
                                  <a:latin typeface="Cambria Math" charset="0"/>
                                </a:rPr>
                                <m:t>𝐻</m:t>
                              </m:r>
                            </m:e>
                            <m:sup>
                              <m:r>
                                <a:rPr lang="it-IT" i="1">
                                  <a:latin typeface="Cambria Math" charset="0"/>
                                </a:rPr>
                                <m:t>2</m:t>
                              </m:r>
                            </m:sup>
                          </m:sSup>
                          <m:r>
                            <a:rPr lang="it-IT" i="1">
                              <a:latin typeface="Cambria Math" charset="0"/>
                            </a:rPr>
                            <m:t>𝑑𝑎</m:t>
                          </m:r>
                        </m:e>
                      </m:nary>
                    </m:oMath>
                  </m:oMathPara>
                </a14:m>
                <a:endParaRPr lang="en-US" i="1">
                  <a:latin typeface="Symbol" charset="2"/>
                  <a:ea typeface="Symbol" charset="2"/>
                  <a:cs typeface="Symbol" charset="2"/>
                </a:endParaRPr>
              </a:p>
            </p:txBody>
          </p:sp>
        </mc:Choice>
        <mc:Fallback xmlns="">
          <p:sp>
            <p:nvSpPr>
              <p:cNvPr id="9" name="Rectangle 8">
                <a:extLst>
                  <a:ext uri="{FF2B5EF4-FFF2-40B4-BE49-F238E27FC236}">
                    <a16:creationId xmlns:a16="http://schemas.microsoft.com/office/drawing/2014/main" id="{40CFC0F4-C57C-0352-A837-249CCCBC6314}"/>
                  </a:ext>
                </a:extLst>
              </p:cNvPr>
              <p:cNvSpPr>
                <a:spLocks noRot="1" noChangeAspect="1" noMove="1" noResize="1" noEditPoints="1" noAdjustHandles="1" noChangeArrowheads="1" noChangeShapeType="1" noTextEdit="1"/>
              </p:cNvSpPr>
              <p:nvPr/>
            </p:nvSpPr>
            <p:spPr>
              <a:xfrm>
                <a:off x="4211960" y="1467904"/>
                <a:ext cx="3298030" cy="1065035"/>
              </a:xfrm>
              <a:prstGeom prst="rect">
                <a:avLst/>
              </a:prstGeom>
              <a:blipFill>
                <a:blip r:embed="rId4"/>
                <a:stretch>
                  <a:fillRect t="-137647" b="-191765"/>
                </a:stretch>
              </a:blipFill>
            </p:spPr>
            <p:txBody>
              <a:bodyPr/>
              <a:lstStyle/>
              <a:p>
                <a:r>
                  <a:rPr lang="en-IT">
                    <a:noFill/>
                  </a:rPr>
                  <a:t> </a:t>
                </a:r>
              </a:p>
            </p:txBody>
          </p:sp>
        </mc:Fallback>
      </mc:AlternateContent>
      <mc:AlternateContent xmlns:mc="http://schemas.openxmlformats.org/markup-compatibility/2006" xmlns:a14="http://schemas.microsoft.com/office/drawing/2010/main">
        <mc:Choice Requires="a14">
          <p:sp>
            <p:nvSpPr>
              <p:cNvPr id="10" name="Rectangle 9">
                <a:extLst>
                  <a:ext uri="{FF2B5EF4-FFF2-40B4-BE49-F238E27FC236}">
                    <a16:creationId xmlns:a16="http://schemas.microsoft.com/office/drawing/2014/main" id="{E5E022EC-79E9-DE1A-5579-89EE7CCE26B3}"/>
                  </a:ext>
                </a:extLst>
              </p:cNvPr>
              <p:cNvSpPr/>
              <p:nvPr/>
            </p:nvSpPr>
            <p:spPr>
              <a:xfrm>
                <a:off x="4394159" y="2733396"/>
                <a:ext cx="2631521" cy="804707"/>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ea typeface="Symbol" charset="2"/>
                              <a:cs typeface="Symbol" charset="2"/>
                            </a:rPr>
                          </m:ctrlPr>
                        </m:sSubPr>
                        <m:e>
                          <m:r>
                            <a:rPr lang="en-US" i="1">
                              <a:latin typeface="Cambria Math" charset="0"/>
                              <a:ea typeface="Cambria Math" charset="0"/>
                              <a:cs typeface="Cambria Math" charset="0"/>
                            </a:rPr>
                            <m:t>∆</m:t>
                          </m:r>
                          <m:r>
                            <a:rPr lang="it-IT" b="0" i="1">
                              <a:latin typeface="Cambria Math" charset="0"/>
                              <a:ea typeface="Symbol" charset="2"/>
                              <a:cs typeface="Symbol" charset="2"/>
                            </a:rPr>
                            <m:t>𝑃</m:t>
                          </m:r>
                        </m:e>
                        <m:sub>
                          <m:r>
                            <a:rPr lang="it-IT" b="0" i="1">
                              <a:latin typeface="Cambria Math" charset="0"/>
                              <a:ea typeface="Symbol" charset="2"/>
                              <a:cs typeface="Symbol" charset="2"/>
                            </a:rPr>
                            <m:t>𝑏</m:t>
                          </m:r>
                        </m:sub>
                      </m:sSub>
                      <m:r>
                        <a:rPr lang="it-IT" b="0" i="1">
                          <a:latin typeface="Cambria Math" charset="0"/>
                          <a:ea typeface="Cambria Math" charset="0"/>
                          <a:cs typeface="Cambria Math" charset="0"/>
                        </a:rPr>
                        <m:t>=</m:t>
                      </m:r>
                      <m:f>
                        <m:fPr>
                          <m:ctrlPr>
                            <a:rPr lang="mr-IN" i="1">
                              <a:latin typeface="Cambria Math" panose="02040503050406030204" pitchFamily="18" charset="0"/>
                            </a:rPr>
                          </m:ctrlPr>
                        </m:fPr>
                        <m:num>
                          <m:d>
                            <m:dPr>
                              <m:begChr m:val="⟨"/>
                              <m:endChr m:val="⟩"/>
                              <m:ctrlPr>
                                <a:rPr lang="mr-IN" i="1">
                                  <a:latin typeface="Cambria Math" panose="02040503050406030204" pitchFamily="18" charset="0"/>
                                </a:rPr>
                              </m:ctrlPr>
                            </m:dPr>
                            <m:e>
                              <m:r>
                                <a:rPr lang="it-IT" b="0" i="1">
                                  <a:latin typeface="Cambria Math" charset="0"/>
                                </a:rPr>
                                <m:t>𝐼</m:t>
                              </m:r>
                            </m:e>
                          </m:d>
                          <m:sSub>
                            <m:sSubPr>
                              <m:ctrlPr>
                                <a:rPr lang="en-US" i="1">
                                  <a:latin typeface="Cambria Math" panose="02040503050406030204" pitchFamily="18" charset="0"/>
                                </a:rPr>
                              </m:ctrlPr>
                            </m:sSubPr>
                            <m:e>
                              <m:r>
                                <m:rPr>
                                  <m:sty m:val="p"/>
                                </m:rPr>
                                <a:rPr lang="el-GR" i="1">
                                  <a:latin typeface="Cambria Math" panose="02040503050406030204" pitchFamily="18" charset="0"/>
                                  <a:ea typeface="Cambria Math" panose="02040503050406030204" pitchFamily="18" charset="0"/>
                                </a:rPr>
                                <m:t>Δ</m:t>
                              </m:r>
                              <m:r>
                                <a:rPr lang="it-IT" b="0" i="1">
                                  <a:latin typeface="Cambria Math" panose="02040503050406030204" pitchFamily="18" charset="0"/>
                                </a:rPr>
                                <m:t>𝑉</m:t>
                              </m:r>
                            </m:e>
                            <m:sub>
                              <m:r>
                                <a:rPr lang="it-IT" b="0" i="1">
                                  <a:latin typeface="Cambria Math" panose="02040503050406030204" pitchFamily="18" charset="0"/>
                                </a:rPr>
                                <m:t>𝑐𝑎𝑣</m:t>
                              </m:r>
                            </m:sub>
                          </m:sSub>
                        </m:num>
                        <m:den>
                          <m:r>
                            <a:rPr lang="it-IT" b="0" i="1">
                              <a:latin typeface="Cambria Math" charset="0"/>
                            </a:rPr>
                            <m:t>2</m:t>
                          </m:r>
                        </m:den>
                      </m:f>
                    </m:oMath>
                  </m:oMathPara>
                </a14:m>
                <a:endParaRPr lang="en-US" i="1">
                  <a:latin typeface="Symbol" charset="2"/>
                  <a:ea typeface="Symbol" charset="2"/>
                  <a:cs typeface="Symbol" charset="2"/>
                </a:endParaRPr>
              </a:p>
            </p:txBody>
          </p:sp>
        </mc:Choice>
        <mc:Fallback xmlns="">
          <p:sp>
            <p:nvSpPr>
              <p:cNvPr id="10" name="Rectangle 9">
                <a:extLst>
                  <a:ext uri="{FF2B5EF4-FFF2-40B4-BE49-F238E27FC236}">
                    <a16:creationId xmlns:a16="http://schemas.microsoft.com/office/drawing/2014/main" id="{E5E022EC-79E9-DE1A-5579-89EE7CCE26B3}"/>
                  </a:ext>
                </a:extLst>
              </p:cNvPr>
              <p:cNvSpPr>
                <a:spLocks noRot="1" noChangeAspect="1" noMove="1" noResize="1" noEditPoints="1" noAdjustHandles="1" noChangeArrowheads="1" noChangeShapeType="1" noTextEdit="1"/>
              </p:cNvSpPr>
              <p:nvPr/>
            </p:nvSpPr>
            <p:spPr>
              <a:xfrm>
                <a:off x="4394159" y="2733396"/>
                <a:ext cx="2631521" cy="804707"/>
              </a:xfrm>
              <a:prstGeom prst="rect">
                <a:avLst/>
              </a:prstGeom>
              <a:blipFill>
                <a:blip r:embed="rId5"/>
                <a:stretch>
                  <a:fillRect b="-6250"/>
                </a:stretch>
              </a:blipFill>
            </p:spPr>
            <p:txBody>
              <a:bodyPr/>
              <a:lstStyle/>
              <a:p>
                <a:r>
                  <a:rPr lang="en-IT">
                    <a:noFill/>
                  </a:rPr>
                  <a:t> </a:t>
                </a:r>
              </a:p>
            </p:txBody>
          </p:sp>
        </mc:Fallback>
      </mc:AlternateContent>
      <p:sp>
        <p:nvSpPr>
          <p:cNvPr id="5" name="TextBox 4">
            <a:extLst>
              <a:ext uri="{FF2B5EF4-FFF2-40B4-BE49-F238E27FC236}">
                <a16:creationId xmlns:a16="http://schemas.microsoft.com/office/drawing/2014/main" id="{3ADEA6A3-5417-4DC7-2F8D-4B435B9ECEE9}"/>
              </a:ext>
            </a:extLst>
          </p:cNvPr>
          <p:cNvSpPr txBox="1"/>
          <p:nvPr/>
        </p:nvSpPr>
        <p:spPr>
          <a:xfrm>
            <a:off x="820808" y="4221088"/>
            <a:ext cx="5487656" cy="769441"/>
          </a:xfrm>
          <a:prstGeom prst="rect">
            <a:avLst/>
          </a:prstGeom>
          <a:noFill/>
        </p:spPr>
        <p:txBody>
          <a:bodyPr wrap="none" rtlCol="0">
            <a:spAutoFit/>
          </a:bodyPr>
          <a:lstStyle/>
          <a:p>
            <a:r>
              <a:rPr lang="en-IT"/>
              <a:t>Normal C</a:t>
            </a:r>
            <a:r>
              <a:rPr lang="en-GB"/>
              <a:t>o</a:t>
            </a:r>
            <a:r>
              <a:rPr lang="en-IT"/>
              <a:t>nducting RF Cavities (copper)</a:t>
            </a:r>
          </a:p>
          <a:p>
            <a:r>
              <a:rPr lang="en-GB" sz="2000" i="1"/>
              <a:t>m</a:t>
            </a:r>
            <a:r>
              <a:rPr lang="en-IT" sz="2000" i="1"/>
              <a:t>ost of RF power is lost into heat (not recoverable)</a:t>
            </a:r>
          </a:p>
        </p:txBody>
      </p:sp>
      <mc:AlternateContent xmlns:mc="http://schemas.openxmlformats.org/markup-compatibility/2006" xmlns:a14="http://schemas.microsoft.com/office/drawing/2010/main">
        <mc:Choice Requires="a14">
          <p:sp>
            <p:nvSpPr>
              <p:cNvPr id="8" name="Rectangle 7">
                <a:extLst>
                  <a:ext uri="{FF2B5EF4-FFF2-40B4-BE49-F238E27FC236}">
                    <a16:creationId xmlns:a16="http://schemas.microsoft.com/office/drawing/2014/main" id="{8328A54E-AF38-A9FB-543C-7ABA29515911}"/>
                  </a:ext>
                </a:extLst>
              </p:cNvPr>
              <p:cNvSpPr/>
              <p:nvPr/>
            </p:nvSpPr>
            <p:spPr>
              <a:xfrm>
                <a:off x="5940152" y="4221087"/>
                <a:ext cx="2232248" cy="461665"/>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i="1">
                          <a:latin typeface="Cambria Math" charset="0"/>
                          <a:ea typeface="Cambria Math" charset="0"/>
                          <a:cs typeface="Cambria Math" charset="0"/>
                        </a:rPr>
                        <m:t>𝜂</m:t>
                      </m:r>
                      <m:r>
                        <a:rPr lang="en-US" i="1">
                          <a:latin typeface="Cambria Math" panose="02040503050406030204" pitchFamily="18" charset="0"/>
                          <a:ea typeface="Cambria Math" panose="02040503050406030204" pitchFamily="18" charset="0"/>
                          <a:cs typeface="Cambria Math" charset="0"/>
                        </a:rPr>
                        <m:t>≫</m:t>
                      </m:r>
                      <m:r>
                        <a:rPr lang="it-IT" b="0" i="1">
                          <a:latin typeface="Cambria Math" panose="02040503050406030204" pitchFamily="18" charset="0"/>
                          <a:ea typeface="Cambria Math" panose="02040503050406030204" pitchFamily="18" charset="0"/>
                          <a:cs typeface="Cambria Math" charset="0"/>
                        </a:rPr>
                        <m:t>1</m:t>
                      </m:r>
                    </m:oMath>
                  </m:oMathPara>
                </a14:m>
                <a:endParaRPr lang="en-US" i="1">
                  <a:latin typeface="Symbol" charset="2"/>
                  <a:ea typeface="Symbol" charset="2"/>
                  <a:cs typeface="Symbol" charset="2"/>
                </a:endParaRPr>
              </a:p>
            </p:txBody>
          </p:sp>
        </mc:Choice>
        <mc:Fallback xmlns="">
          <p:sp>
            <p:nvSpPr>
              <p:cNvPr id="8" name="Rectangle 7">
                <a:extLst>
                  <a:ext uri="{FF2B5EF4-FFF2-40B4-BE49-F238E27FC236}">
                    <a16:creationId xmlns:a16="http://schemas.microsoft.com/office/drawing/2014/main" id="{8328A54E-AF38-A9FB-543C-7ABA29515911}"/>
                  </a:ext>
                </a:extLst>
              </p:cNvPr>
              <p:cNvSpPr>
                <a:spLocks noRot="1" noChangeAspect="1" noMove="1" noResize="1" noEditPoints="1" noAdjustHandles="1" noChangeArrowheads="1" noChangeShapeType="1" noTextEdit="1"/>
              </p:cNvSpPr>
              <p:nvPr/>
            </p:nvSpPr>
            <p:spPr>
              <a:xfrm>
                <a:off x="5940152" y="4221087"/>
                <a:ext cx="2232248" cy="461665"/>
              </a:xfrm>
              <a:prstGeom prst="rect">
                <a:avLst/>
              </a:prstGeom>
              <a:blipFill>
                <a:blip r:embed="rId6"/>
                <a:stretch>
                  <a:fillRect b="-13514"/>
                </a:stretch>
              </a:blipFill>
            </p:spPr>
            <p:txBody>
              <a:bodyPr/>
              <a:lstStyle/>
              <a:p>
                <a:r>
                  <a:rPr lang="en-IT">
                    <a:noFill/>
                  </a:rPr>
                  <a:t> </a:t>
                </a:r>
              </a:p>
            </p:txBody>
          </p:sp>
        </mc:Fallback>
      </mc:AlternateContent>
      <p:sp>
        <p:nvSpPr>
          <p:cNvPr id="11" name="TextBox 10">
            <a:extLst>
              <a:ext uri="{FF2B5EF4-FFF2-40B4-BE49-F238E27FC236}">
                <a16:creationId xmlns:a16="http://schemas.microsoft.com/office/drawing/2014/main" id="{2D47D46E-5DBE-34E5-BF9D-6DE0C7B3AA92}"/>
              </a:ext>
            </a:extLst>
          </p:cNvPr>
          <p:cNvSpPr txBox="1"/>
          <p:nvPr/>
        </p:nvSpPr>
        <p:spPr>
          <a:xfrm>
            <a:off x="820807" y="5310174"/>
            <a:ext cx="5258171" cy="461665"/>
          </a:xfrm>
          <a:prstGeom prst="rect">
            <a:avLst/>
          </a:prstGeom>
          <a:noFill/>
        </p:spPr>
        <p:txBody>
          <a:bodyPr wrap="none" rtlCol="0">
            <a:spAutoFit/>
          </a:bodyPr>
          <a:lstStyle/>
          <a:p>
            <a:r>
              <a:rPr lang="en-IT"/>
              <a:t>Super C</a:t>
            </a:r>
            <a:r>
              <a:rPr lang="en-GB"/>
              <a:t>o</a:t>
            </a:r>
            <a:r>
              <a:rPr lang="en-IT"/>
              <a:t>nducting RF Cavities (niobium)</a:t>
            </a:r>
          </a:p>
        </p:txBody>
      </p:sp>
      <mc:AlternateContent xmlns:mc="http://schemas.openxmlformats.org/markup-compatibility/2006" xmlns:a14="http://schemas.microsoft.com/office/drawing/2010/main">
        <mc:Choice Requires="a14">
          <p:sp>
            <p:nvSpPr>
              <p:cNvPr id="12" name="Rectangle 11">
                <a:extLst>
                  <a:ext uri="{FF2B5EF4-FFF2-40B4-BE49-F238E27FC236}">
                    <a16:creationId xmlns:a16="http://schemas.microsoft.com/office/drawing/2014/main" id="{53440A42-1A80-FED8-2058-105C5938BD23}"/>
                  </a:ext>
                </a:extLst>
              </p:cNvPr>
              <p:cNvSpPr/>
              <p:nvPr/>
            </p:nvSpPr>
            <p:spPr>
              <a:xfrm>
                <a:off x="5940152" y="5285563"/>
                <a:ext cx="2232248" cy="461665"/>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en-US" i="1">
                          <a:latin typeface="Cambria Math" charset="0"/>
                          <a:ea typeface="Cambria Math" charset="0"/>
                          <a:cs typeface="Cambria Math" charset="0"/>
                        </a:rPr>
                        <m:t>𝜂</m:t>
                      </m:r>
                      <m:r>
                        <a:rPr lang="en-US" i="1">
                          <a:latin typeface="Cambria Math" panose="02040503050406030204" pitchFamily="18" charset="0"/>
                          <a:ea typeface="Cambria Math" panose="02040503050406030204" pitchFamily="18" charset="0"/>
                          <a:cs typeface="Cambria Math" charset="0"/>
                        </a:rPr>
                        <m:t>≪</m:t>
                      </m:r>
                      <m:r>
                        <a:rPr lang="it-IT" b="0" i="1">
                          <a:latin typeface="Cambria Math" panose="02040503050406030204" pitchFamily="18" charset="0"/>
                          <a:ea typeface="Cambria Math" panose="02040503050406030204" pitchFamily="18" charset="0"/>
                          <a:cs typeface="Cambria Math" charset="0"/>
                        </a:rPr>
                        <m:t>1</m:t>
                      </m:r>
                    </m:oMath>
                  </m:oMathPara>
                </a14:m>
                <a:endParaRPr lang="en-US" i="1">
                  <a:latin typeface="Symbol" charset="2"/>
                  <a:ea typeface="Symbol" charset="2"/>
                  <a:cs typeface="Symbol" charset="2"/>
                </a:endParaRPr>
              </a:p>
            </p:txBody>
          </p:sp>
        </mc:Choice>
        <mc:Fallback xmlns="">
          <p:sp>
            <p:nvSpPr>
              <p:cNvPr id="12" name="Rectangle 11">
                <a:extLst>
                  <a:ext uri="{FF2B5EF4-FFF2-40B4-BE49-F238E27FC236}">
                    <a16:creationId xmlns:a16="http://schemas.microsoft.com/office/drawing/2014/main" id="{53440A42-1A80-FED8-2058-105C5938BD23}"/>
                  </a:ext>
                </a:extLst>
              </p:cNvPr>
              <p:cNvSpPr>
                <a:spLocks noRot="1" noChangeAspect="1" noMove="1" noResize="1" noEditPoints="1" noAdjustHandles="1" noChangeArrowheads="1" noChangeShapeType="1" noTextEdit="1"/>
              </p:cNvSpPr>
              <p:nvPr/>
            </p:nvSpPr>
            <p:spPr>
              <a:xfrm>
                <a:off x="5940152" y="5285563"/>
                <a:ext cx="2232248" cy="461665"/>
              </a:xfrm>
              <a:prstGeom prst="rect">
                <a:avLst/>
              </a:prstGeom>
              <a:blipFill>
                <a:blip r:embed="rId7"/>
                <a:stretch>
                  <a:fillRect b="-10811"/>
                </a:stretch>
              </a:blipFill>
            </p:spPr>
            <p:txBody>
              <a:bodyPr/>
              <a:lstStyle/>
              <a:p>
                <a:r>
                  <a:rPr lang="en-IT">
                    <a:noFill/>
                  </a:rPr>
                  <a:t> </a:t>
                </a:r>
              </a:p>
            </p:txBody>
          </p:sp>
        </mc:Fallback>
      </mc:AlternateContent>
      <p:sp>
        <p:nvSpPr>
          <p:cNvPr id="13" name="Bent Up Arrow 12">
            <a:extLst>
              <a:ext uri="{FF2B5EF4-FFF2-40B4-BE49-F238E27FC236}">
                <a16:creationId xmlns:a16="http://schemas.microsoft.com/office/drawing/2014/main" id="{42745125-CF03-5FFD-8FB5-A935A9A19EB6}"/>
              </a:ext>
            </a:extLst>
          </p:cNvPr>
          <p:cNvSpPr/>
          <p:nvPr/>
        </p:nvSpPr>
        <p:spPr bwMode="auto">
          <a:xfrm rot="5400000">
            <a:off x="1472053" y="5426018"/>
            <a:ext cx="604502" cy="1296144"/>
          </a:xfrm>
          <a:prstGeom prst="bentUp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IT" sz="2400" b="0" i="0" u="none" strike="noStrike" cap="none" normalizeH="0" baseline="0">
              <a:ln>
                <a:noFill/>
              </a:ln>
              <a:solidFill>
                <a:schemeClr val="tx1"/>
              </a:solidFill>
              <a:effectLst/>
              <a:latin typeface="Times" pitchFamily="-111" charset="0"/>
            </a:endParaRPr>
          </a:p>
        </p:txBody>
      </p:sp>
      <p:sp>
        <p:nvSpPr>
          <p:cNvPr id="14" name="TextBox 13">
            <a:extLst>
              <a:ext uri="{FF2B5EF4-FFF2-40B4-BE49-F238E27FC236}">
                <a16:creationId xmlns:a16="http://schemas.microsoft.com/office/drawing/2014/main" id="{57DB6ED6-B0C9-D1AA-E4BA-679915C2296C}"/>
              </a:ext>
            </a:extLst>
          </p:cNvPr>
          <p:cNvSpPr txBox="1"/>
          <p:nvPr/>
        </p:nvSpPr>
        <p:spPr>
          <a:xfrm>
            <a:off x="2422376" y="5796450"/>
            <a:ext cx="5655972" cy="707886"/>
          </a:xfrm>
          <a:prstGeom prst="rect">
            <a:avLst/>
          </a:prstGeom>
          <a:noFill/>
        </p:spPr>
        <p:txBody>
          <a:bodyPr wrap="none" rtlCol="0">
            <a:spAutoFit/>
          </a:bodyPr>
          <a:lstStyle/>
          <a:p>
            <a:r>
              <a:rPr lang="en-GB" sz="2000" i="1">
                <a:solidFill>
                  <a:srgbClr val="C00000"/>
                </a:solidFill>
              </a:rPr>
              <a:t>I</a:t>
            </a:r>
            <a:r>
              <a:rPr lang="en-IT" sz="2000" i="1">
                <a:solidFill>
                  <a:srgbClr val="C00000"/>
                </a:solidFill>
              </a:rPr>
              <a:t>f most RF power goes into the kinetic energy of the</a:t>
            </a:r>
          </a:p>
          <a:p>
            <a:r>
              <a:rPr lang="en-IT" sz="2000" i="1">
                <a:solidFill>
                  <a:srgbClr val="C00000"/>
                </a:solidFill>
              </a:rPr>
              <a:t>particle beam we may imagine to recover it somehow</a:t>
            </a:r>
          </a:p>
        </p:txBody>
      </p:sp>
      <p:sp>
        <p:nvSpPr>
          <p:cNvPr id="16" name="TextBox 15">
            <a:extLst>
              <a:ext uri="{FF2B5EF4-FFF2-40B4-BE49-F238E27FC236}">
                <a16:creationId xmlns:a16="http://schemas.microsoft.com/office/drawing/2014/main" id="{F591DBC8-901A-65F6-BE81-9B068740E6EB}"/>
              </a:ext>
            </a:extLst>
          </p:cNvPr>
          <p:cNvSpPr txBox="1"/>
          <p:nvPr/>
        </p:nvSpPr>
        <p:spPr>
          <a:xfrm>
            <a:off x="7047460" y="1562354"/>
            <a:ext cx="1534395" cy="830997"/>
          </a:xfrm>
          <a:prstGeom prst="rect">
            <a:avLst/>
          </a:prstGeom>
          <a:noFill/>
        </p:spPr>
        <p:txBody>
          <a:bodyPr wrap="none" rtlCol="0">
            <a:spAutoFit/>
          </a:bodyPr>
          <a:lstStyle/>
          <a:p>
            <a:pPr algn="ctr"/>
            <a:r>
              <a:rPr lang="en-GB" i="1"/>
              <a:t>e</a:t>
            </a:r>
            <a:r>
              <a:rPr lang="en-IT" i="1"/>
              <a:t>nergy</a:t>
            </a:r>
          </a:p>
          <a:p>
            <a:pPr algn="ctr"/>
            <a:r>
              <a:rPr lang="en-IT" i="1"/>
              <a:t>dissipation</a:t>
            </a:r>
          </a:p>
        </p:txBody>
      </p:sp>
      <p:sp>
        <p:nvSpPr>
          <p:cNvPr id="17" name="TextBox 16">
            <a:extLst>
              <a:ext uri="{FF2B5EF4-FFF2-40B4-BE49-F238E27FC236}">
                <a16:creationId xmlns:a16="http://schemas.microsoft.com/office/drawing/2014/main" id="{14F54E0C-C64F-86AD-3524-979204B33B94}"/>
              </a:ext>
            </a:extLst>
          </p:cNvPr>
          <p:cNvSpPr txBox="1"/>
          <p:nvPr/>
        </p:nvSpPr>
        <p:spPr>
          <a:xfrm>
            <a:off x="6818254" y="2787279"/>
            <a:ext cx="1858202" cy="830997"/>
          </a:xfrm>
          <a:prstGeom prst="rect">
            <a:avLst/>
          </a:prstGeom>
          <a:noFill/>
        </p:spPr>
        <p:txBody>
          <a:bodyPr wrap="none" rtlCol="0">
            <a:spAutoFit/>
          </a:bodyPr>
          <a:lstStyle/>
          <a:p>
            <a:pPr algn="ctr"/>
            <a:r>
              <a:rPr lang="en-GB" i="1"/>
              <a:t>e</a:t>
            </a:r>
            <a:r>
              <a:rPr lang="en-IT" i="1"/>
              <a:t>nergy</a:t>
            </a:r>
          </a:p>
          <a:p>
            <a:pPr algn="ctr"/>
            <a:r>
              <a:rPr lang="en-IT" i="1"/>
              <a:t>accumulation</a:t>
            </a:r>
          </a:p>
        </p:txBody>
      </p:sp>
    </p:spTree>
    <p:extLst>
      <p:ext uri="{BB962C8B-B14F-4D97-AF65-F5344CB8AC3E}">
        <p14:creationId xmlns:p14="http://schemas.microsoft.com/office/powerpoint/2010/main" val="2129988689"/>
      </p:ext>
    </p:extLst>
  </p:cSld>
  <p:clrMapOvr>
    <a:masterClrMapping/>
  </p:clrMapOvr>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pitchFamily="-111"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Times" pitchFamily="-111"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7873</TotalTime>
  <Words>3512</Words>
  <Application>Microsoft Macintosh PowerPoint</Application>
  <PresentationFormat>On-screen Show (4:3)</PresentationFormat>
  <Paragraphs>509</Paragraphs>
  <Slides>61</Slides>
  <Notes>12</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61</vt:i4>
      </vt:variant>
    </vt:vector>
  </HeadingPairs>
  <TitlesOfParts>
    <vt:vector size="72" baseType="lpstr">
      <vt:lpstr>Arial</vt:lpstr>
      <vt:lpstr>Cambria</vt:lpstr>
      <vt:lpstr>Cambria Math</vt:lpstr>
      <vt:lpstr>Casual</vt:lpstr>
      <vt:lpstr>Cooper Black</vt:lpstr>
      <vt:lpstr>Helvetica</vt:lpstr>
      <vt:lpstr>Source Sans Pro</vt:lpstr>
      <vt:lpstr>Symbol</vt:lpstr>
      <vt:lpstr>Times</vt:lpstr>
      <vt:lpstr>Times New Roman</vt:lpstr>
      <vt:lpstr>Blank Presentation</vt:lpstr>
      <vt:lpstr>Energy Recovery Linacs and Super-Conducting Radio-Frequency Cavities</vt:lpstr>
      <vt:lpstr>Why Energy Recovery Linacs ? New Generation of Particle Accelerators towards Energy Sustainability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Energy Sustainability</vt:lpstr>
      <vt:lpstr>The AC Power Pacc to run a Particle Accelerator</vt:lpstr>
      <vt:lpstr>The AC Power Pacc must be compared to the Beam Power Pbeam, i.e. the power that the particle accelerator is capable to store into the beam</vt:lpstr>
      <vt:lpstr>The efficiency of a Particle Accelerator is defined in two ways:  1) the ratio between the beam power Pbeam and total AC Power necessary to run the accelerator (beam-to-plug hbtp = Pbeam/Pacc)  or  2) the ratio between the user accessible beam power Pavail and total AC Power necessary to run the accelerator (true eff. htrue = Pavail/Pacc)  In case of Linacs hbtp =  htrue In case of Storage Rings only htrue is meaningful (since Pbeam is not accessible)</vt:lpstr>
      <vt:lpstr>PowerPoint Presentation</vt:lpstr>
      <vt:lpstr>PowerPoint Presentation</vt:lpstr>
      <vt:lpstr>PowerPoint Presentation</vt:lpstr>
      <vt:lpstr>PowerPoint Presentation</vt:lpstr>
      <vt:lpstr>PowerPoint Presentation</vt:lpstr>
      <vt:lpstr>PowerPoint Presentation</vt:lpstr>
    </vt:vector>
  </TitlesOfParts>
  <Company>Luca Serafini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Italian Program SPARC&amp;PLASMONX for Advanced Beam Physics at INFN-LNF, with High Brightness e- Beams and High Intensity Laser Beams</dc:title>
  <cp:lastModifiedBy>Luca Serafini</cp:lastModifiedBy>
  <cp:revision>2542</cp:revision>
  <dcterms:created xsi:type="dcterms:W3CDTF">2015-07-08T16:12:50Z</dcterms:created>
  <dcterms:modified xsi:type="dcterms:W3CDTF">2023-01-17T10:28:22Z</dcterms:modified>
</cp:coreProperties>
</file>