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5" r:id="rId2"/>
    <p:sldId id="256" r:id="rId3"/>
    <p:sldId id="257" r:id="rId4"/>
    <p:sldId id="258" r:id="rId5"/>
    <p:sldId id="271" r:id="rId6"/>
    <p:sldId id="268" r:id="rId7"/>
    <p:sldId id="259" r:id="rId8"/>
    <p:sldId id="274" r:id="rId9"/>
    <p:sldId id="270" r:id="rId10"/>
    <p:sldId id="261" r:id="rId11"/>
    <p:sldId id="260" r:id="rId12"/>
    <p:sldId id="272" r:id="rId13"/>
    <p:sldId id="262" r:id="rId14"/>
    <p:sldId id="26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962540D-8F68-A73B-C841-878847D0F09C}" name="Igle Gledhill" initials="IG" userId="927b5b398d921bc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53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0" autoAdjust="0"/>
    <p:restoredTop sz="94647"/>
  </p:normalViewPr>
  <p:slideViewPr>
    <p:cSldViewPr snapToGrid="0">
      <p:cViewPr varScale="1">
        <p:scale>
          <a:sx n="79" d="100"/>
          <a:sy n="79" d="100"/>
        </p:scale>
        <p:origin x="232" y="1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77E88-C5A8-4081-863C-AD01A96EF439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92C9B-C425-4A5D-9A2A-34BB929DF66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61138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92C9B-C425-4A5D-9A2A-34BB929DF667}" type="slidenum">
              <a:rPr lang="en-ZA" smtClean="0"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2669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792C9B-C425-4A5D-9A2A-34BB929DF667}" type="slidenum">
              <a:rPr lang="en-ZA" smtClean="0"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89007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AFBC-D531-1726-15C8-4477432BB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CBCF7F-6F26-50AD-014B-06A33D75A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C9F8D-E49D-9F61-609C-C5A68CE87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B3605-0163-16B8-1216-A65CE5BBA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F8642-BE79-46D8-6C8C-7FB00CA7D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2512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FEED5-082B-FE3D-0608-EEA4F06CF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DED553-6C9F-30B8-E364-B29DF0E4A5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90D48-167C-7833-EBD2-7FC8A508C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ED117-1510-3B36-CD44-4CDF47E2A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538D5-FF01-9BB0-1AAC-51CF8F15F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68136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6774D0-1818-B9DF-42D7-373AC4E6F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19F405-FAFC-0FA9-FB46-F4AA07EFF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326A3-7970-7B44-4A10-08F121516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A71A2-DFCD-70FE-2ED6-D3E8072B4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D9175E-A186-2933-7706-5311BB3BD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79721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995BD-0620-F59B-0799-820412C91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D606B-B88A-4E38-151E-571DC0E8F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8DF51-C7C0-1ACC-4E43-EDE01A538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9BFEC-FAAE-CFAE-2245-7F8609017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805E4-A7FA-E359-F1AF-24B2FBE1D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95369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856A8-BBB7-A36B-A225-4DEC6143E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DC4D73-A1F7-FFB2-0C19-AB9FFAAC0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A6D89D-6846-E58D-7FA1-540D056BD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63CF69-6833-2CE3-FFCF-45002A554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7C9096-74FB-2E29-7201-56833E5B4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68542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DA832-A613-D810-11FE-624688282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8FBE3-9107-0A63-C9F9-E64AC2D678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035EBC-6A09-190B-6E16-5E913CE0D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CCFB14-7299-003B-DDF9-422DFFBBD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124C48-A676-1667-E4E2-7E1A21440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259D70-F9E3-23D6-2539-B6D289689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57520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DE61E-06E6-DBDA-B400-7E2F3A9A3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A8FE65-E807-C002-9C7E-0B3C5B482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08EE7C-A815-7AE4-D2C6-40CC1B314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5BE5A6-2979-7DFE-9805-6E00C5F737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DAE3CA-497D-BA99-5B5C-7E12A0F746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FE9ACB-5A20-DF63-311B-CE46FB7C2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D2729E-3A81-31C0-B96F-9E1BCC693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04C2FC-9992-D646-93EC-37B6D48C0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44217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16E4A-CB45-026C-205F-D33366923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B9E5A8-FB9F-FB47-5081-DF30C729D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D68B65-AEEE-6016-844B-7D1A5EF0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10EF1-1D83-2C29-C7E9-7D6A25146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3208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202EAA-87FE-15FA-7256-E552A1651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3D58CF-3E70-C51C-4CC4-597DE140A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581DBF-90A3-3BEA-27F1-B7AA51BBB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12768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D3AAA-ABD4-72BB-1548-A37A93A6B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EF53D-F66B-7B44-2C93-7B241D99E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9353E8-B5CE-C1FB-585E-B8FD8F2E8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23078D-70D5-8D23-3047-6410684F8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F74FB-0A38-5DF1-6381-08817AE5B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CB1A0-B12A-A9D8-3FC8-4F2C14072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96377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FEFE65-8FE4-5B7C-FBE3-8717D988E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D9D984-6A2C-8968-9041-E195810352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62F2FC-979F-92FF-0CA6-9B7D6CAB6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02C87A-FA46-43C8-D21A-78D6CB3DF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B610C6-BF26-9605-0E8F-1C89D1017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A03E9E-6A46-45C2-76DD-10F7405D9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638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97D728-1915-4207-75B9-E8202821B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ACC25-0EB7-8A5D-9465-E73E5ACB4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2D0D23-8443-17F2-664B-6CF16E5F32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BDEB8-0ECD-49AB-9E3A-E7E23226A673}" type="datetimeFigureOut">
              <a:rPr lang="en-ZA" smtClean="0"/>
              <a:t>2022/12/05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71FDB2-EE7C-10F9-42FD-E5094B3DF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8F981-BDE0-E174-F01E-8BA344FDDB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CD0F7-F32D-43A1-B630-A1BB426240A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3745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fl.ch/research/domains/exaf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fl.ch/research/domains/exaf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mailchi.mp/f3e90202da1f/african-physics-newsletter_120921-15543738?e=818773bdde" TargetMode="External"/><Relationship Id="rId2" Type="http://schemas.openxmlformats.org/officeDocument/2006/relationships/hyperlink" Target="https://go.aps.org/africanphysics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emf"/><Relationship Id="rId4" Type="http://schemas.openxmlformats.org/officeDocument/2006/relationships/hyperlink" Target="mailto:stphnknm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stphnknm@gmail.com" TargetMode="External"/><Relationship Id="rId13" Type="http://schemas.openxmlformats.org/officeDocument/2006/relationships/image" Target="../media/image4.jpeg"/><Relationship Id="rId18" Type="http://schemas.openxmlformats.org/officeDocument/2006/relationships/image" Target="../media/image9.jpeg"/><Relationship Id="rId3" Type="http://schemas.openxmlformats.org/officeDocument/2006/relationships/hyperlink" Target="mailto:mourad.telmini@fst.utm.tn" TargetMode="External"/><Relationship Id="rId7" Type="http://schemas.openxmlformats.org/officeDocument/2006/relationships/hyperlink" Target="mailto:lgndiaye@univ-zig.sn" TargetMode="External"/><Relationship Id="rId12" Type="http://schemas.openxmlformats.org/officeDocument/2006/relationships/image" Target="../media/image3.jpeg"/><Relationship Id="rId17" Type="http://schemas.openxmlformats.org/officeDocument/2006/relationships/image" Target="../media/image8.jpeg"/><Relationship Id="rId2" Type="http://schemas.openxmlformats.org/officeDocument/2006/relationships/hyperlink" Target="mailto:mharithm@niles.edu.eg" TargetMode="External"/><Relationship Id="rId16" Type="http://schemas.openxmlformats.org/officeDocument/2006/relationships/image" Target="../media/image7.jpeg"/><Relationship Id="rId20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meghan@ucc.edu.gh" TargetMode="External"/><Relationship Id="rId11" Type="http://schemas.openxmlformats.org/officeDocument/2006/relationships/image" Target="../media/image1.emf"/><Relationship Id="rId5" Type="http://schemas.openxmlformats.org/officeDocument/2006/relationships/hyperlink" Target="mailto:Iyabo.Usman@wits.ac.za" TargetMode="External"/><Relationship Id="rId15" Type="http://schemas.openxmlformats.org/officeDocument/2006/relationships/image" Target="../media/image6.jpeg"/><Relationship Id="rId10" Type="http://schemas.openxmlformats.org/officeDocument/2006/relationships/hyperlink" Target="mailto:mariechantal@aims.ac.za" TargetMode="External"/><Relationship Id="rId19" Type="http://schemas.openxmlformats.org/officeDocument/2006/relationships/image" Target="../media/image10.jpeg"/><Relationship Id="rId4" Type="http://schemas.openxmlformats.org/officeDocument/2006/relationships/hyperlink" Target="mailto:igle.gledhill@wits.ac.za," TargetMode="External"/><Relationship Id="rId9" Type="http://schemas.openxmlformats.org/officeDocument/2006/relationships/hyperlink" Target="mailto:odarivyc@gmail.com" TargetMode="External"/><Relationship Id="rId1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1994568-9968-D039-6F2F-9FE139E4D6D0}"/>
              </a:ext>
            </a:extLst>
          </p:cNvPr>
          <p:cNvSpPr/>
          <p:nvPr/>
        </p:nvSpPr>
        <p:spPr>
          <a:xfrm>
            <a:off x="0" y="-92467"/>
            <a:ext cx="12192000" cy="6950467"/>
          </a:xfrm>
          <a:prstGeom prst="rect">
            <a:avLst/>
          </a:prstGeom>
          <a:solidFill>
            <a:srgbClr val="53535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dirty="0">
                <a:solidFill>
                  <a:schemeClr val="bg2"/>
                </a:solidFill>
              </a:rPr>
              <a:t>Iyabo Usman (Southern Africa Editor)</a:t>
            </a:r>
          </a:p>
          <a:p>
            <a:pPr algn="l"/>
            <a:r>
              <a:rPr lang="en-US" b="1" dirty="0">
                <a:solidFill>
                  <a:schemeClr val="bg2"/>
                </a:solidFill>
              </a:rPr>
              <a:t>School of Physics, University of the Witwatersrand, Johannesburg.</a:t>
            </a:r>
          </a:p>
          <a:p>
            <a:pPr algn="ctr"/>
            <a:endParaRPr lang="en-ZA" dirty="0">
              <a:solidFill>
                <a:schemeClr val="bg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C657EE-E866-C97E-166E-05CE9B55D5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5" t="6079" r="1412" b="2539"/>
          <a:stretch/>
        </p:blipFill>
        <p:spPr>
          <a:xfrm>
            <a:off x="0" y="1756878"/>
            <a:ext cx="12192000" cy="32774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F2FDAD-6697-E63B-004F-110AA25C5FEC}"/>
              </a:ext>
            </a:extLst>
          </p:cNvPr>
          <p:cNvSpPr txBox="1"/>
          <p:nvPr/>
        </p:nvSpPr>
        <p:spPr>
          <a:xfrm>
            <a:off x="1058238" y="5352836"/>
            <a:ext cx="100130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800" b="1" dirty="0">
                <a:solidFill>
                  <a:schemeClr val="bg2"/>
                </a:solidFill>
              </a:rPr>
              <a:t>Iyabo Usman (Southern Africa Editor)</a:t>
            </a:r>
          </a:p>
          <a:p>
            <a:pPr algn="l"/>
            <a:r>
              <a:rPr lang="en-US" sz="2800" b="1" dirty="0">
                <a:solidFill>
                  <a:schemeClr val="bg2"/>
                </a:solidFill>
              </a:rPr>
              <a:t>School of Physics, University of the Witwatersrand, Johannesburg.</a:t>
            </a:r>
          </a:p>
          <a:p>
            <a:endParaRPr lang="en-ZA" sz="2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394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44FAA-1260-3CCA-8CF8-FA812AAE32EC}"/>
              </a:ext>
            </a:extLst>
          </p:cNvPr>
          <p:cNvSpPr txBox="1"/>
          <p:nvPr/>
        </p:nvSpPr>
        <p:spPr>
          <a:xfrm>
            <a:off x="537681" y="1225689"/>
            <a:ext cx="11116637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■ The APN is a mechanism to communicate with a broad group of physicists in Africa, in the diaspora, and outside of the African physics community.</a:t>
            </a:r>
          </a:p>
          <a:p>
            <a:endParaRPr lang="en-US" sz="2400" b="0" i="0" u="none" strike="noStrike" baseline="0" dirty="0">
              <a:solidFill>
                <a:srgbClr val="181B0D"/>
              </a:solidFill>
            </a:endParaRPr>
          </a:p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■ The selected highlights are examples of the spectrum of communications that occur within any physics community.</a:t>
            </a:r>
          </a:p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US" sz="2400" b="0" i="1" u="none" strike="noStrike" baseline="0" dirty="0">
                <a:solidFill>
                  <a:srgbClr val="181B0D"/>
                </a:solidFill>
              </a:rPr>
              <a:t>While activities and countries are diverse and disperse, the newsletter is 	showing that </a:t>
            </a:r>
            <a:r>
              <a:rPr lang="en-US" sz="2400" b="0" i="1" u="none" strike="noStrike" baseline="0" dirty="0">
                <a:solidFill>
                  <a:srgbClr val="000000"/>
                </a:solidFill>
              </a:rPr>
              <a:t>Africa has a </a:t>
            </a:r>
            <a:r>
              <a:rPr lang="en-US" sz="2400" b="0" i="1" u="none" strike="noStrike" baseline="0" dirty="0">
                <a:solidFill>
                  <a:srgbClr val="FF0000"/>
                </a:solidFill>
              </a:rPr>
              <a:t>vibrant </a:t>
            </a:r>
            <a:r>
              <a:rPr lang="en-US" sz="2400" b="0" i="1" u="none" strike="noStrike" baseline="0" dirty="0">
                <a:solidFill>
                  <a:srgbClr val="000000"/>
                </a:solidFill>
              </a:rPr>
              <a:t>physics </a:t>
            </a:r>
            <a:r>
              <a:rPr lang="en-US" sz="2400" b="0" i="1" u="none" strike="noStrike" baseline="0" dirty="0">
                <a:solidFill>
                  <a:srgbClr val="FF0000"/>
                </a:solidFill>
              </a:rPr>
              <a:t>community</a:t>
            </a:r>
            <a:r>
              <a:rPr lang="en-US" sz="2400" b="0" i="1" u="none" strike="noStrike" baseline="0" dirty="0">
                <a:solidFill>
                  <a:srgbClr val="000000"/>
                </a:solidFill>
              </a:rPr>
              <a:t>!</a:t>
            </a:r>
          </a:p>
          <a:p>
            <a:r>
              <a:rPr lang="en-US" sz="2400" b="0" i="0" u="none" strike="noStrike" baseline="0" dirty="0">
                <a:solidFill>
                  <a:srgbClr val="000000"/>
                </a:solidFill>
              </a:rPr>
              <a:t>		■ The whole is greater than the sum of its parts!</a:t>
            </a:r>
          </a:p>
          <a:p>
            <a:endParaRPr lang="en-US" sz="2400" b="0" i="0" u="none" strike="noStrike" baseline="0" dirty="0">
              <a:solidFill>
                <a:srgbClr val="000000"/>
              </a:solidFill>
            </a:endParaRPr>
          </a:p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■ Specific opportunities for the ASP community include posting</a:t>
            </a:r>
          </a:p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US" sz="2400" b="0" i="1" u="none" strike="noStrike" baseline="0" dirty="0">
                <a:solidFill>
                  <a:srgbClr val="181B0D"/>
                </a:solidFill>
              </a:rPr>
              <a:t>Calls for applications</a:t>
            </a:r>
          </a:p>
          <a:p>
            <a:r>
              <a:rPr lang="en-ZA" sz="24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ZA" sz="2400" b="0" i="1" u="none" strike="noStrike" baseline="0" dirty="0">
                <a:solidFill>
                  <a:srgbClr val="181B0D"/>
                </a:solidFill>
              </a:rPr>
              <a:t>Announcements of upcoming Alumni events,</a:t>
            </a:r>
            <a:endParaRPr lang="en-ZA" sz="2400" b="0" i="0" u="none" strike="noStrike" baseline="0" dirty="0">
              <a:solidFill>
                <a:srgbClr val="181B0D"/>
              </a:solidFill>
            </a:endParaRPr>
          </a:p>
          <a:p>
            <a:r>
              <a:rPr lang="en-ZA" sz="24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ZA" sz="2400" b="0" i="1" u="none" strike="noStrike" baseline="0" dirty="0">
                <a:solidFill>
                  <a:srgbClr val="181B0D"/>
                </a:solidFill>
              </a:rPr>
              <a:t>Networking </a:t>
            </a:r>
            <a:r>
              <a:rPr lang="en-ZA" sz="2400" i="1" dirty="0">
                <a:solidFill>
                  <a:srgbClr val="181B0D"/>
                </a:solidFill>
              </a:rPr>
              <a:t>and funding </a:t>
            </a:r>
            <a:r>
              <a:rPr lang="en-ZA" sz="2400" b="0" i="1" u="none" strike="noStrike" baseline="0" dirty="0">
                <a:solidFill>
                  <a:srgbClr val="181B0D"/>
                </a:solidFill>
              </a:rPr>
              <a:t>opportunities</a:t>
            </a:r>
            <a:endParaRPr lang="en-ZA" sz="2400" b="0" i="0" u="none" strike="noStrike" baseline="0" dirty="0">
              <a:solidFill>
                <a:srgbClr val="181B0D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D363AE-861D-F7AF-8A12-FF3A1BD44B4A}"/>
              </a:ext>
            </a:extLst>
          </p:cNvPr>
          <p:cNvSpPr txBox="1"/>
          <p:nvPr/>
        </p:nvSpPr>
        <p:spPr>
          <a:xfrm>
            <a:off x="1489753" y="277401"/>
            <a:ext cx="758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000" b="0" i="0" u="none" strike="noStrike" baseline="0" dirty="0">
                <a:solidFill>
                  <a:srgbClr val="181B0D"/>
                </a:solidFill>
              </a:rPr>
              <a:t>Communication and Networking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AFCDFA-803C-04AB-5968-1B55A3B2E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2844" y="5640616"/>
            <a:ext cx="4389120" cy="12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10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785DECF2-1781-F201-82E3-3332668DE645}"/>
              </a:ext>
            </a:extLst>
          </p:cNvPr>
          <p:cNvSpPr txBox="1"/>
          <p:nvPr/>
        </p:nvSpPr>
        <p:spPr>
          <a:xfrm>
            <a:off x="1887877" y="88382"/>
            <a:ext cx="74513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4400" b="0" i="0" u="none" strike="noStrike" kern="1200" cap="none" spc="0" normalizeH="0" baseline="0" noProof="0" dirty="0">
                <a:ln>
                  <a:noFill/>
                </a:ln>
                <a:solidFill>
                  <a:srgbClr val="181B0D"/>
                </a:solidFill>
                <a:effectLst/>
                <a:uLnTx/>
                <a:uFillTx/>
                <a:ea typeface="+mn-ea"/>
                <a:cs typeface="+mn-cs"/>
              </a:rPr>
              <a:t>Highlights from Past Issues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E033378C-2169-D597-338E-A85172A77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572905"/>
              </p:ext>
            </p:extLst>
          </p:nvPr>
        </p:nvGraphicFramePr>
        <p:xfrm>
          <a:off x="142125" y="909194"/>
          <a:ext cx="11907750" cy="6217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53875">
                  <a:extLst>
                    <a:ext uri="{9D8B030D-6E8A-4147-A177-3AD203B41FA5}">
                      <a16:colId xmlns:a16="http://schemas.microsoft.com/office/drawing/2014/main" val="730151094"/>
                    </a:ext>
                  </a:extLst>
                </a:gridCol>
                <a:gridCol w="5953875">
                  <a:extLst>
                    <a:ext uri="{9D8B030D-6E8A-4147-A177-3AD203B41FA5}">
                      <a16:colId xmlns:a16="http://schemas.microsoft.com/office/drawing/2014/main" val="1688689744"/>
                    </a:ext>
                  </a:extLst>
                </a:gridCol>
              </a:tblGrid>
              <a:tr h="893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■ 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Twenty-five Years of Laser at Cairo University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Special focus: Medical Physics in Africa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81B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Special Focus: Quantum Computing and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81B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Science Camp for High School Girls in Tanzania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AF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Excellence in Africa: 100 PhDs for Africa Program with The Swiss Federal Institute of Technology (EPFL). 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https://www.epfl.ch/research/domains/exaf/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ZA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The Physics Association of Botswana</a:t>
                      </a:r>
                      <a:endParaRPr kumimoji="0" lang="en-ZA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Building Quantum Skills and Community in Africa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University of Tunis El </a:t>
                      </a:r>
                      <a:r>
                        <a:rPr kumimoji="0" lang="en-US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Manar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Launches a Master’s in Nanophysics and Nanotechnology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Interview: Dr. Solomon Assefa, Vice President, IBM Research -Africa &amp; Emerging Market Solutions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African Strategy for Fundamental and Applied Physics (ASFAP)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The Alumni of the African School of Fundamental Physics and Applications (ASP)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54753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346128E-1AB0-A0AD-2A4B-8B24600E10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9088" y="3656650"/>
            <a:ext cx="2900787" cy="255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7D658E7-577F-23B8-8AC2-BCB187DAB74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80" r="37083"/>
          <a:stretch/>
        </p:blipFill>
        <p:spPr>
          <a:xfrm>
            <a:off x="6865325" y="2475571"/>
            <a:ext cx="2610755" cy="31694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FCAB8A-BC92-A9DF-5A14-FB8D807899EE}"/>
              </a:ext>
            </a:extLst>
          </p:cNvPr>
          <p:cNvSpPr txBox="1"/>
          <p:nvPr/>
        </p:nvSpPr>
        <p:spPr>
          <a:xfrm>
            <a:off x="5745442" y="6211773"/>
            <a:ext cx="718972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3D-HDR </a:t>
            </a:r>
            <a:r>
              <a:rPr lang="en-US" sz="11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GammaMed</a:t>
            </a:r>
            <a:r>
              <a:rPr lang="en-US" sz="11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r>
              <a:rPr lang="en-US" sz="11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Plus Brachytherapy with GE-</a:t>
            </a:r>
            <a:r>
              <a:rPr lang="en-US" sz="11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Brivo</a:t>
            </a:r>
            <a:r>
              <a:rPr lang="en-US" sz="11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Ultrasound device. ]</a:t>
            </a:r>
          </a:p>
          <a:p>
            <a:r>
              <a:rPr lang="en-ZA" sz="1100" b="1" i="0" u="none" strike="noStrike" baseline="0" dirty="0" err="1">
                <a:solidFill>
                  <a:srgbClr val="2E5395"/>
                </a:solidFill>
                <a:latin typeface="Arial" panose="020B0604020202020204" pitchFamily="34" charset="0"/>
              </a:rPr>
              <a:t>Dr.</a:t>
            </a:r>
            <a:r>
              <a:rPr lang="en-ZA" sz="1100" b="1" i="0" u="none" strike="noStrike" baseline="0" dirty="0">
                <a:solidFill>
                  <a:srgbClr val="2E5395"/>
                </a:solidFill>
                <a:latin typeface="Arial" panose="020B0604020202020204" pitchFamily="34" charset="0"/>
              </a:rPr>
              <a:t> </a:t>
            </a:r>
            <a:r>
              <a:rPr lang="en-ZA" sz="1100" b="1" i="0" u="none" strike="noStrike" baseline="0" dirty="0" err="1">
                <a:solidFill>
                  <a:srgbClr val="2E5395"/>
                </a:solidFill>
                <a:latin typeface="Arial" panose="020B0604020202020204" pitchFamily="34" charset="0"/>
              </a:rPr>
              <a:t>Maika</a:t>
            </a:r>
            <a:r>
              <a:rPr lang="en-ZA" sz="1100" b="1" i="0" u="none" strike="noStrike" baseline="0" dirty="0">
                <a:solidFill>
                  <a:srgbClr val="2E5395"/>
                </a:solidFill>
                <a:latin typeface="Arial" panose="020B0604020202020204" pitchFamily="34" charset="0"/>
              </a:rPr>
              <a:t> </a:t>
            </a:r>
            <a:r>
              <a:rPr lang="en-ZA" sz="1100" b="1" i="0" u="none" strike="noStrike" baseline="0" dirty="0" err="1">
                <a:solidFill>
                  <a:srgbClr val="2E5395"/>
                </a:solidFill>
                <a:latin typeface="Arial" panose="020B0604020202020204" pitchFamily="34" charset="0"/>
              </a:rPr>
              <a:t>Takita</a:t>
            </a:r>
            <a:r>
              <a:rPr lang="en-ZA" sz="1100" b="1" i="0" u="none" strike="noStrike" baseline="0" dirty="0">
                <a:solidFill>
                  <a:srgbClr val="2E5395"/>
                </a:solidFill>
                <a:latin typeface="Arial" panose="020B0604020202020204" pitchFamily="34" charset="0"/>
              </a:rPr>
              <a:t> in the Thomas J. Watson Research </a:t>
            </a:r>
            <a:r>
              <a:rPr lang="en-ZA" sz="1100" b="1" i="0" u="none" strike="noStrike" baseline="0" dirty="0" err="1">
                <a:solidFill>
                  <a:srgbClr val="2E5395"/>
                </a:solidFill>
                <a:latin typeface="Arial" panose="020B0604020202020204" pitchFamily="34" charset="0"/>
              </a:rPr>
              <a:t>Center</a:t>
            </a:r>
            <a:r>
              <a:rPr lang="en-ZA" sz="1100" b="1" i="0" u="none" strike="noStrike" baseline="0" dirty="0">
                <a:solidFill>
                  <a:srgbClr val="2E5395"/>
                </a:solidFill>
                <a:latin typeface="Arial" panose="020B0604020202020204" pitchFamily="34" charset="0"/>
              </a:rPr>
              <a:t> IBM Quantum Lab. </a:t>
            </a:r>
            <a:endParaRPr lang="en-ZA" sz="1100" b="1" i="1" u="none" strike="noStrike" baseline="0" dirty="0">
              <a:solidFill>
                <a:srgbClr val="2E5395"/>
              </a:solidFill>
              <a:latin typeface="Arial" panose="020B0604020202020204" pitchFamily="34" charset="0"/>
            </a:endParaRPr>
          </a:p>
          <a:p>
            <a:r>
              <a:rPr lang="en-ZA" sz="1100" b="1" i="1" dirty="0">
                <a:solidFill>
                  <a:srgbClr val="2E5395"/>
                </a:solidFill>
                <a:latin typeface="Arial" panose="020B0604020202020204" pitchFamily="34" charset="0"/>
              </a:rPr>
              <a:t>Science camp for high school girls in Tanzania</a:t>
            </a:r>
            <a:endParaRPr lang="en-ZA" sz="11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AF65DF-9805-BECF-4F48-AE320E578A2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13244"/>
          <a:stretch/>
        </p:blipFill>
        <p:spPr bwMode="auto">
          <a:xfrm>
            <a:off x="8272130" y="473102"/>
            <a:ext cx="3632791" cy="212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133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785DECF2-1781-F201-82E3-3332668DE645}"/>
              </a:ext>
            </a:extLst>
          </p:cNvPr>
          <p:cNvSpPr txBox="1"/>
          <p:nvPr/>
        </p:nvSpPr>
        <p:spPr>
          <a:xfrm>
            <a:off x="1887877" y="88382"/>
            <a:ext cx="74513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4400" b="0" i="0" u="none" strike="noStrike" kern="1200" cap="none" spc="0" normalizeH="0" baseline="0" noProof="0" dirty="0">
                <a:ln>
                  <a:noFill/>
                </a:ln>
                <a:solidFill>
                  <a:srgbClr val="181B0D"/>
                </a:solidFill>
                <a:effectLst/>
                <a:uLnTx/>
                <a:uFillTx/>
                <a:ea typeface="+mn-ea"/>
                <a:cs typeface="+mn-cs"/>
              </a:rPr>
              <a:t>Highlights from Past Issues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E033378C-2169-D597-338E-A85172A77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571590"/>
              </p:ext>
            </p:extLst>
          </p:nvPr>
        </p:nvGraphicFramePr>
        <p:xfrm>
          <a:off x="142125" y="909194"/>
          <a:ext cx="11907750" cy="5852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53875">
                  <a:extLst>
                    <a:ext uri="{9D8B030D-6E8A-4147-A177-3AD203B41FA5}">
                      <a16:colId xmlns:a16="http://schemas.microsoft.com/office/drawing/2014/main" val="730151094"/>
                    </a:ext>
                  </a:extLst>
                </a:gridCol>
                <a:gridCol w="5953875">
                  <a:extLst>
                    <a:ext uri="{9D8B030D-6E8A-4147-A177-3AD203B41FA5}">
                      <a16:colId xmlns:a16="http://schemas.microsoft.com/office/drawing/2014/main" val="1688689744"/>
                    </a:ext>
                  </a:extLst>
                </a:gridCol>
              </a:tblGrid>
              <a:tr h="8933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Franklin Gothic Book" panose="020B0503020102020204" pitchFamily="34" charset="0"/>
                          <a:ea typeface="+mn-ea"/>
                          <a:cs typeface="+mn-cs"/>
                        </a:rPr>
                        <a:t>■ 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Twenty-five Years of Laser at Cairo University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Special focus: Medical Physics in Africa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Special Focus: Quantum Computing and Information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Science Camp for High School Girls in Tanzania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ZA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Excellence in Africa: 100 PhDs for Africa Program with The Swiss Federal Institute of Technology (EPFL). 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https://www.epfl.ch/research/domains/exaf/</a:t>
                      </a: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ZA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The Physics Association of Botswana</a:t>
                      </a:r>
                      <a:endParaRPr kumimoji="0" lang="en-ZA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Building Quantum Skills and Community in Africa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University of Tunis El </a:t>
                      </a:r>
                      <a:r>
                        <a:rPr kumimoji="0" lang="en-US" sz="24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Manar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Launches a Master’s in Nanophysics and Nanotechnology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AF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Interview: Dr. Solomon Assefa, Vice President, IBM Research -Africa &amp; Emerging Market Solutions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81B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African Strategy for Fundamental and Applied Physics (ASFAP)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AF5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The Alumni of the African School of Fundamental Physics and Applications (ASP)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547531"/>
                  </a:ext>
                </a:extLst>
              </a:tr>
            </a:tbl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166EB93E-7ABC-40C6-B547-FA5924A68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523" y="907449"/>
            <a:ext cx="3399997" cy="3399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C70961F-9FD6-244F-F76E-08BA2C2C07DF}"/>
              </a:ext>
            </a:extLst>
          </p:cNvPr>
          <p:cNvSpPr txBox="1"/>
          <p:nvPr/>
        </p:nvSpPr>
        <p:spPr>
          <a:xfrm>
            <a:off x="551107" y="6424545"/>
            <a:ext cx="468439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ZA" sz="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Dr Solomon Assefa © World Economic Forum and Jacob </a:t>
            </a:r>
            <a:r>
              <a:rPr lang="en-ZA" sz="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Polscek</a:t>
            </a:r>
            <a:endParaRPr lang="en-ZA" sz="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ZA" sz="11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Zara </a:t>
            </a:r>
            <a:r>
              <a:rPr lang="en-ZA" sz="1100" b="1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Randriamanakoto</a:t>
            </a:r>
            <a:r>
              <a:rPr lang="en-ZA" sz="11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and radio telescope of </a:t>
            </a:r>
            <a:r>
              <a:rPr lang="en-ZA" sz="1100" b="1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Arivonimamo</a:t>
            </a:r>
            <a:r>
              <a:rPr lang="en-ZA" sz="11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in Madagascar</a:t>
            </a:r>
            <a:endParaRPr lang="en-ZA" sz="11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25097D-7155-52DF-B6E1-6A0A66240A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84" r="32039"/>
          <a:stretch/>
        </p:blipFill>
        <p:spPr>
          <a:xfrm>
            <a:off x="551107" y="3429000"/>
            <a:ext cx="3518278" cy="3148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1225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785DECF2-1781-F201-82E3-3332668DE645}"/>
              </a:ext>
            </a:extLst>
          </p:cNvPr>
          <p:cNvSpPr txBox="1"/>
          <p:nvPr/>
        </p:nvSpPr>
        <p:spPr>
          <a:xfrm>
            <a:off x="2041990" y="117880"/>
            <a:ext cx="74513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4400" b="0" i="0" u="none" strike="noStrike" kern="1200" cap="none" spc="0" normalizeH="0" baseline="0" noProof="0" dirty="0">
                <a:ln>
                  <a:noFill/>
                </a:ln>
                <a:solidFill>
                  <a:srgbClr val="181B0D"/>
                </a:solidFill>
                <a:effectLst/>
                <a:uLnTx/>
                <a:uFillTx/>
                <a:ea typeface="+mn-ea"/>
                <a:cs typeface="+mn-cs"/>
              </a:rPr>
              <a:t>Highlights from Past Issues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E033378C-2169-D597-338E-A85172A77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143678"/>
              </p:ext>
            </p:extLst>
          </p:nvPr>
        </p:nvGraphicFramePr>
        <p:xfrm>
          <a:off x="284250" y="796520"/>
          <a:ext cx="11907750" cy="5943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53875">
                  <a:extLst>
                    <a:ext uri="{9D8B030D-6E8A-4147-A177-3AD203B41FA5}">
                      <a16:colId xmlns:a16="http://schemas.microsoft.com/office/drawing/2014/main" val="730151094"/>
                    </a:ext>
                  </a:extLst>
                </a:gridCol>
                <a:gridCol w="5953875">
                  <a:extLst>
                    <a:ext uri="{9D8B030D-6E8A-4147-A177-3AD203B41FA5}">
                      <a16:colId xmlns:a16="http://schemas.microsoft.com/office/drawing/2014/main" val="1688689744"/>
                    </a:ext>
                  </a:extLst>
                </a:gridCol>
              </a:tblGrid>
              <a:tr h="893377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■ "</a:t>
                      </a:r>
                      <a:r>
                        <a:rPr lang="en-US" sz="2400" b="0" i="0" u="none" strike="noStrike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QPythonist</a:t>
                      </a:r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” Students Learn Computational Science and Engineering through Android Smartphones</a:t>
                      </a:r>
                    </a:p>
                    <a:p>
                      <a:endParaRPr lang="en-US" sz="24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■ The Dawn of Physics Community- Kenya </a:t>
                      </a: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    (PC-K) Group</a:t>
                      </a:r>
                    </a:p>
                    <a:p>
                      <a:endParaRPr lang="en-US" sz="2400" b="0" i="0" u="none" strike="noStrike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2400" b="0" i="0" u="none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■ </a:t>
                      </a:r>
                      <a:r>
                        <a:rPr lang="en-US" sz="2400" b="0" i="0" u="none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The International Centre for Theoretical Physics (ICTP) opens the first African partner</a:t>
                      </a: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institution in University of Rwanda, Kigali</a:t>
                      </a:r>
                    </a:p>
                    <a:p>
                      <a:endParaRPr lang="fr-FR" sz="2400" b="0" i="0" u="none" strike="noStrike" kern="1200" baseline="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■ </a:t>
                      </a:r>
                      <a:r>
                        <a:rPr lang="en-ZA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Women in Science in Africa; A Silent Revolution</a:t>
                      </a:r>
                    </a:p>
                    <a:p>
                      <a:endParaRPr lang="en-US" sz="24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ZA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■</a:t>
                      </a:r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Physics Department at the Federal University of Agriculture, Abeokuta, Nigeria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81B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547531"/>
                  </a:ext>
                </a:extLst>
              </a:tr>
            </a:tbl>
          </a:graphicData>
        </a:graphic>
      </p:graphicFrame>
      <p:pic>
        <p:nvPicPr>
          <p:cNvPr id="4098" name="Picture 2">
            <a:extLst>
              <a:ext uri="{FF2B5EF4-FFF2-40B4-BE49-F238E27FC236}">
                <a16:creationId xmlns:a16="http://schemas.microsoft.com/office/drawing/2014/main" id="{2ED104CB-69DB-7EF8-F8DA-56A1FFB54E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01" b="19765"/>
          <a:stretch/>
        </p:blipFill>
        <p:spPr bwMode="auto">
          <a:xfrm>
            <a:off x="6505789" y="854763"/>
            <a:ext cx="4286250" cy="2958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E8267F66-446A-5037-751F-BF90DE8FA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970" y="4118177"/>
            <a:ext cx="53340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447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785DECF2-1781-F201-82E3-3332668DE645}"/>
              </a:ext>
            </a:extLst>
          </p:cNvPr>
          <p:cNvSpPr txBox="1"/>
          <p:nvPr/>
        </p:nvSpPr>
        <p:spPr>
          <a:xfrm>
            <a:off x="2041990" y="66509"/>
            <a:ext cx="745133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4400" b="0" i="0" u="none" strike="noStrike" kern="1200" cap="none" spc="0" normalizeH="0" baseline="0" noProof="0" dirty="0">
                <a:ln>
                  <a:noFill/>
                </a:ln>
                <a:solidFill>
                  <a:srgbClr val="181B0D"/>
                </a:solidFill>
                <a:effectLst/>
                <a:uLnTx/>
                <a:uFillTx/>
                <a:ea typeface="+mn-ea"/>
                <a:cs typeface="+mn-cs"/>
              </a:rPr>
              <a:t>How and Where: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E033378C-2169-D597-338E-A85172A77C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521812"/>
              </p:ext>
            </p:extLst>
          </p:nvPr>
        </p:nvGraphicFramePr>
        <p:xfrm>
          <a:off x="284250" y="729901"/>
          <a:ext cx="11907750" cy="68400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53875">
                  <a:extLst>
                    <a:ext uri="{9D8B030D-6E8A-4147-A177-3AD203B41FA5}">
                      <a16:colId xmlns:a16="http://schemas.microsoft.com/office/drawing/2014/main" val="730151094"/>
                    </a:ext>
                  </a:extLst>
                </a:gridCol>
                <a:gridCol w="5953875">
                  <a:extLst>
                    <a:ext uri="{9D8B030D-6E8A-4147-A177-3AD203B41FA5}">
                      <a16:colId xmlns:a16="http://schemas.microsoft.com/office/drawing/2014/main" val="1688689744"/>
                    </a:ext>
                  </a:extLst>
                </a:gridCol>
              </a:tblGrid>
              <a:tr h="5017175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■ How to subscribe?</a:t>
                      </a: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Go to</a:t>
                      </a: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https://go.aps.org/africanphysics</a:t>
                      </a:r>
                      <a:endParaRPr lang="en-US" sz="24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en-US" sz="24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The next issue will be in March 2023.</a:t>
                      </a:r>
                    </a:p>
                    <a:p>
                      <a:endParaRPr lang="en-US" sz="24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Past issues are accessible by</a:t>
                      </a: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clicking a tab in the top left corner of</a:t>
                      </a: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any issue.</a:t>
                      </a:r>
                    </a:p>
                    <a:p>
                      <a:endParaRPr lang="en-US" sz="24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4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Latest issue </a:t>
                      </a:r>
                    </a:p>
                    <a:p>
                      <a:r>
                        <a:rPr lang="en-ZA" sz="2000" dirty="0">
                          <a:hlinkClick r:id="rId3"/>
                        </a:rPr>
                        <a:t>https://mailchi.mp/f3e90202da1f/african-physics-newsletter_120921-15543738?e=818773bdde</a:t>
                      </a:r>
                      <a:endParaRPr lang="en-ZA" sz="2000" dirty="0"/>
                    </a:p>
                    <a:p>
                      <a:endParaRPr lang="en-ZA" sz="2000" dirty="0"/>
                    </a:p>
                    <a:p>
                      <a:r>
                        <a:rPr lang="en-ZA" sz="2000" dirty="0"/>
                        <a:t>Acknowledgements: Advisory Board, Editorial Board,</a:t>
                      </a:r>
                    </a:p>
                    <a:p>
                      <a:r>
                        <a:rPr lang="en-ZA" sz="2000" dirty="0"/>
                        <a:t>APS and APS International Affairs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How to contribute news articles?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 Whether a subscriber or not,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 Email Prof. Stéphane Kenmoe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Universität Duisburg-Essen, Essen, Germany)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4"/>
                        </a:rPr>
                        <a:t>stphnknm@gmail.com</a:t>
                      </a: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81B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– Or follow the instructions given in the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newsletter.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81B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Length ~2 pages, plus links, &amp; a graphic or two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81B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181B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■ Template available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7547531"/>
                  </a:ext>
                </a:extLst>
              </a:tr>
              <a:tr h="835538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81B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757652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B2A614C8-8313-2FE9-7D7A-7D329CF2F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9865" y="5543284"/>
            <a:ext cx="4389120" cy="12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52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49FB5C3-7336-4FE0-A30C-CC0A3646D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C14132-78D1-71BA-4540-4D2A2E3A200F}"/>
              </a:ext>
            </a:extLst>
          </p:cNvPr>
          <p:cNvSpPr txBox="1"/>
          <p:nvPr/>
        </p:nvSpPr>
        <p:spPr>
          <a:xfrm>
            <a:off x="831380" y="594918"/>
            <a:ext cx="7922201" cy="23223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300" b="1" dirty="0">
                <a:latin typeface="+mj-lt"/>
                <a:ea typeface="+mj-ea"/>
                <a:cs typeface="+mj-cs"/>
              </a:rPr>
              <a:t>AFRICAN PHYSICS NEWSLETTER (APN)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b="1" dirty="0">
                <a:latin typeface="+mj-lt"/>
                <a:ea typeface="+mj-ea"/>
                <a:cs typeface="+mj-cs"/>
              </a:rPr>
              <a:t>THE VOICE OF PHYSICS IN AFRICA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b="1" dirty="0">
                <a:latin typeface="+mj-lt"/>
                <a:ea typeface="+mj-ea"/>
                <a:cs typeface="+mj-cs"/>
              </a:rPr>
              <a:t>A MEDIUM FOR COMMUNICATION AND NETWORKING IN AFRICA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700" b="1" dirty="0">
              <a:latin typeface="+mj-lt"/>
              <a:ea typeface="+mj-ea"/>
              <a:cs typeface="+mj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46046B-5D68-9FF0-0066-BBE3904D6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682" y="1192479"/>
            <a:ext cx="4833899" cy="48822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3260C7-3B5F-3D50-ED96-0DB257B40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619" y="4643231"/>
            <a:ext cx="5131855" cy="14594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A80B45-FBB1-BBC9-802C-EF12F4C2EB71}"/>
              </a:ext>
            </a:extLst>
          </p:cNvPr>
          <p:cNvSpPr txBox="1"/>
          <p:nvPr/>
        </p:nvSpPr>
        <p:spPr>
          <a:xfrm>
            <a:off x="3800671" y="3087764"/>
            <a:ext cx="3132011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rtlCol="0">
            <a:spAutoFit/>
          </a:bodyPr>
          <a:lstStyle/>
          <a:p>
            <a:r>
              <a:rPr lang="en-ZA" sz="2800" dirty="0"/>
              <a:t>54 countries …</a:t>
            </a:r>
          </a:p>
          <a:p>
            <a:r>
              <a:rPr lang="en-ZA" sz="2800" dirty="0"/>
              <a:t>Physicists across the</a:t>
            </a:r>
          </a:p>
          <a:p>
            <a:r>
              <a:rPr lang="en-ZA" sz="2800" dirty="0"/>
              <a:t>continent</a:t>
            </a:r>
          </a:p>
        </p:txBody>
      </p:sp>
    </p:spTree>
    <p:extLst>
      <p:ext uri="{BB962C8B-B14F-4D97-AF65-F5344CB8AC3E}">
        <p14:creationId xmlns:p14="http://schemas.microsoft.com/office/powerpoint/2010/main" val="3578655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C71E4B-C4E7-8D94-A11A-8930AEA7EEC4}"/>
              </a:ext>
            </a:extLst>
          </p:cNvPr>
          <p:cNvSpPr txBox="1"/>
          <p:nvPr/>
        </p:nvSpPr>
        <p:spPr>
          <a:xfrm>
            <a:off x="863028" y="1659285"/>
            <a:ext cx="1014059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b="0" i="0" u="none" strike="noStrike" baseline="0" dirty="0">
                <a:solidFill>
                  <a:srgbClr val="181B0D"/>
                </a:solidFill>
              </a:rPr>
              <a:t>Introduce the African Physics Newsletter (APN)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800" b="0" i="0" u="none" strike="noStrike" baseline="0" dirty="0">
              <a:solidFill>
                <a:srgbClr val="181B0D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b="0" i="0" u="none" strike="noStrike" baseline="0" dirty="0">
                <a:solidFill>
                  <a:srgbClr val="181B0D"/>
                </a:solidFill>
              </a:rPr>
              <a:t>Give examples of the types of articles it has been publishing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800" b="0" i="0" u="none" strike="noStrike" baseline="0" dirty="0">
              <a:solidFill>
                <a:srgbClr val="181B0D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b="0" i="0" u="none" strike="noStrike" baseline="0" dirty="0">
                <a:solidFill>
                  <a:srgbClr val="181B0D"/>
                </a:solidFill>
              </a:rPr>
              <a:t>Encourage you to subscribe and contribute articles about your physics activities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800" b="0" i="0" u="none" strike="noStrike" baseline="0" dirty="0">
              <a:solidFill>
                <a:srgbClr val="181B0D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b="0" i="0" u="none" strike="noStrike" baseline="0" dirty="0">
                <a:solidFill>
                  <a:srgbClr val="181B0D"/>
                </a:solidFill>
              </a:rPr>
              <a:t>Ways to subscribe and contribute articles.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63C46E-4739-1837-685A-0B4B24D9953A}"/>
              </a:ext>
            </a:extLst>
          </p:cNvPr>
          <p:cNvSpPr txBox="1"/>
          <p:nvPr/>
        </p:nvSpPr>
        <p:spPr>
          <a:xfrm>
            <a:off x="3554859" y="364055"/>
            <a:ext cx="347266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4000" b="0" i="0" u="none" strike="noStrike" kern="1200" cap="none" spc="0" normalizeH="0" baseline="0" noProof="0" dirty="0">
                <a:ln>
                  <a:noFill/>
                </a:ln>
                <a:solidFill>
                  <a:srgbClr val="181B0D"/>
                </a:solidFill>
                <a:effectLst/>
                <a:uLnTx/>
                <a:uFillTx/>
                <a:ea typeface="+mn-ea"/>
                <a:cs typeface="+mn-cs"/>
              </a:rPr>
              <a:t>Outline</a:t>
            </a:r>
          </a:p>
          <a:p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A2F721-79AB-491E-73F5-F9C816DEC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229" y="5609793"/>
            <a:ext cx="4389120" cy="12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366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D132AE-3F0B-6A93-00B7-EA0967F089C3}"/>
              </a:ext>
            </a:extLst>
          </p:cNvPr>
          <p:cNvSpPr txBox="1"/>
          <p:nvPr/>
        </p:nvSpPr>
        <p:spPr>
          <a:xfrm>
            <a:off x="818508" y="1185371"/>
            <a:ext cx="955839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0" i="0" u="none" strike="noStrike" baseline="0" dirty="0">
                <a:solidFill>
                  <a:srgbClr val="181B0D"/>
                </a:solidFill>
              </a:rPr>
              <a:t>Survey of African physics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b="0" i="0" u="none" strike="noStrike" baseline="0" dirty="0">
                <a:solidFill>
                  <a:srgbClr val="181B0D"/>
                </a:solidFill>
              </a:rPr>
              <a:t>the African Physics Project: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181B0D"/>
                </a:solidFill>
              </a:rPr>
              <a:t>Collaboration </a:t>
            </a:r>
            <a:r>
              <a:rPr lang="en-US" sz="2400" b="0" i="0" u="none" strike="noStrike" baseline="0" dirty="0">
                <a:solidFill>
                  <a:srgbClr val="181B0D"/>
                </a:solidFill>
              </a:rPr>
              <a:t>APS, </a:t>
            </a:r>
            <a:r>
              <a:rPr lang="en-US" sz="2400" b="0" i="0" u="none" strike="noStrike" baseline="0" dirty="0" err="1">
                <a:solidFill>
                  <a:srgbClr val="181B0D"/>
                </a:solidFill>
              </a:rPr>
              <a:t>IoP</a:t>
            </a:r>
            <a:r>
              <a:rPr lang="en-US" sz="2400" b="0" i="0" u="none" strike="noStrike" baseline="0" dirty="0">
                <a:solidFill>
                  <a:srgbClr val="181B0D"/>
                </a:solidFill>
              </a:rPr>
              <a:t>, EPS, SAIP and ICTP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181B0D"/>
                </a:solidFill>
              </a:rPr>
              <a:t>A significant finding: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181B0D"/>
                </a:solidFill>
              </a:rPr>
              <a:t>Need for physicists to communicate across the African continent</a:t>
            </a:r>
            <a:endParaRPr lang="en-US" sz="2400" b="0" i="0" u="none" strike="noStrike" baseline="0" dirty="0">
              <a:solidFill>
                <a:srgbClr val="181B0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0" i="0" u="none" strike="noStrike" baseline="0" dirty="0">
                <a:solidFill>
                  <a:srgbClr val="181B0D"/>
                </a:solidFill>
              </a:rPr>
              <a:t>APN’s goal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b="0" i="0" u="none" strike="noStrike" baseline="0" dirty="0">
                <a:solidFill>
                  <a:srgbClr val="181B0D"/>
                </a:solidFill>
              </a:rPr>
              <a:t>bridge communication gaps between African physicists in a country,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b="0" i="0" u="none" strike="noStrike" baseline="0" dirty="0">
                <a:solidFill>
                  <a:srgbClr val="181B0D"/>
                </a:solidFill>
              </a:rPr>
              <a:t>among countries and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400" b="0" i="0" u="none" strike="noStrike" baseline="0" dirty="0">
                <a:solidFill>
                  <a:srgbClr val="181B0D"/>
                </a:solidFill>
              </a:rPr>
              <a:t>between the continent and its outside.</a:t>
            </a:r>
          </a:p>
          <a:p>
            <a:pPr lvl="1"/>
            <a:endParaRPr lang="en-US" sz="2400" b="0" i="0" u="none" strike="noStrike" baseline="0" dirty="0">
              <a:solidFill>
                <a:srgbClr val="181B0D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2400" b="0" i="0" u="none" strike="noStrike" baseline="0" dirty="0">
                <a:solidFill>
                  <a:srgbClr val="181B0D"/>
                </a:solidFill>
              </a:rPr>
              <a:t>2019 : Publication started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400" b="0" i="0" u="none" strike="noStrike" baseline="0" dirty="0">
                <a:solidFill>
                  <a:srgbClr val="FF0000"/>
                </a:solidFill>
              </a:rPr>
              <a:t>The newsletter is created by and for the African physics community</a:t>
            </a:r>
            <a:r>
              <a:rPr lang="en-US" sz="2400" b="0" i="0" u="none" strike="noStrike" baseline="0" dirty="0">
                <a:solidFill>
                  <a:srgbClr val="181B0D"/>
                </a:solidFill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00ECE8-42FF-BF4C-8036-20905251EF38}"/>
              </a:ext>
            </a:extLst>
          </p:cNvPr>
          <p:cNvSpPr txBox="1"/>
          <p:nvPr/>
        </p:nvSpPr>
        <p:spPr>
          <a:xfrm>
            <a:off x="1140431" y="102694"/>
            <a:ext cx="103152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5400" b="0" i="0" u="none" strike="noStrike" kern="1200" cap="none" spc="0" normalizeH="0" baseline="0" noProof="0" dirty="0">
                <a:ln>
                  <a:noFill/>
                </a:ln>
                <a:solidFill>
                  <a:srgbClr val="181B0D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Introduction to the APN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17236-D337-AD9C-4EF0-A57AF8744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644" y="5609793"/>
            <a:ext cx="4389120" cy="12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71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D132AE-3F0B-6A93-00B7-EA0967F089C3}"/>
              </a:ext>
            </a:extLst>
          </p:cNvPr>
          <p:cNvSpPr txBox="1"/>
          <p:nvPr/>
        </p:nvSpPr>
        <p:spPr>
          <a:xfrm>
            <a:off x="584985" y="1197620"/>
            <a:ext cx="1102203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2400" b="0" i="0" u="none" strike="noStrike" baseline="0" dirty="0">
                <a:solidFill>
                  <a:srgbClr val="181B0D"/>
                </a:solidFill>
              </a:rPr>
              <a:t>Working Model:</a:t>
            </a:r>
          </a:p>
          <a:p>
            <a:r>
              <a:rPr lang="en-US" sz="20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Each quarter</a:t>
            </a:r>
            <a:endParaRPr lang="en-US" sz="2000" i="1" dirty="0">
              <a:solidFill>
                <a:srgbClr val="181B0D"/>
              </a:solidFill>
            </a:endParaRPr>
          </a:p>
          <a:p>
            <a:r>
              <a:rPr lang="en-US" sz="2000" b="0" i="1" u="none" strike="noStrike" baseline="0" dirty="0">
                <a:solidFill>
                  <a:srgbClr val="181B0D"/>
                </a:solidFill>
              </a:rPr>
              <a:t> 	</a:t>
            </a:r>
            <a:r>
              <a:rPr lang="en-US" sz="2000" b="0" i="0" u="none" strike="noStrike" baseline="0" dirty="0">
                <a:solidFill>
                  <a:srgbClr val="181B0D"/>
                </a:solidFill>
              </a:rPr>
              <a:t>– 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news articles</a:t>
            </a:r>
            <a:endParaRPr lang="en-US" sz="2000" i="1" dirty="0">
              <a:solidFill>
                <a:srgbClr val="181B0D"/>
              </a:solidFill>
            </a:endParaRPr>
          </a:p>
          <a:p>
            <a:r>
              <a:rPr lang="en-US" sz="2000" b="0" i="1" u="none" strike="noStrike" baseline="0" dirty="0">
                <a:solidFill>
                  <a:srgbClr val="181B0D"/>
                </a:solidFill>
              </a:rPr>
              <a:t>	</a:t>
            </a:r>
            <a:r>
              <a:rPr lang="en-US" sz="2000" b="0" i="0" u="none" strike="noStrike" baseline="0" dirty="0">
                <a:solidFill>
                  <a:srgbClr val="181B0D"/>
                </a:solidFill>
              </a:rPr>
              <a:t> – 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solicited by or submitted through…</a:t>
            </a:r>
          </a:p>
          <a:p>
            <a:r>
              <a:rPr lang="en-US" sz="2000" i="1" dirty="0">
                <a:solidFill>
                  <a:srgbClr val="181B0D"/>
                </a:solidFill>
              </a:rPr>
              <a:t>	</a:t>
            </a:r>
            <a:r>
              <a:rPr lang="en-US" sz="2000" b="0" i="0" u="none" strike="noStrike" baseline="0" dirty="0">
                <a:solidFill>
                  <a:srgbClr val="181B0D"/>
                </a:solidFill>
              </a:rPr>
              <a:t> – 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all-volunteer Editorial Board of African physicists</a:t>
            </a:r>
            <a:endParaRPr lang="en-US" sz="2000" i="1" dirty="0">
              <a:solidFill>
                <a:srgbClr val="181B0D"/>
              </a:solidFill>
            </a:endParaRPr>
          </a:p>
          <a:p>
            <a:r>
              <a:rPr lang="en-US" sz="2000" b="0" i="1" u="none" strike="noStrike" baseline="0" dirty="0">
                <a:solidFill>
                  <a:srgbClr val="181B0D"/>
                </a:solidFill>
              </a:rPr>
              <a:t>	</a:t>
            </a:r>
            <a:r>
              <a:rPr lang="en-US" sz="2000" b="0" i="0" u="none" strike="noStrike" baseline="0" dirty="0">
                <a:solidFill>
                  <a:srgbClr val="181B0D"/>
                </a:solidFill>
              </a:rPr>
              <a:t> – 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collected and delivered to the APS.</a:t>
            </a:r>
            <a:endParaRPr lang="en-US" sz="2000" dirty="0">
              <a:solidFill>
                <a:srgbClr val="181B0D"/>
              </a:solidFill>
            </a:endParaRP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2000" b="0" i="0" u="none" strike="noStrike" baseline="0" dirty="0">
                <a:solidFill>
                  <a:srgbClr val="181B0D"/>
                </a:solidFill>
              </a:rPr>
              <a:t>Each issue has 8-12 two-page articles, a newsletter not a journal</a:t>
            </a:r>
          </a:p>
          <a:p>
            <a:r>
              <a:rPr lang="en-US" sz="20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APS volunteers review, format, and distribute them.</a:t>
            </a:r>
            <a:endParaRPr lang="en-US" sz="2000" b="0" i="0" u="none" strike="noStrike" baseline="0" dirty="0">
              <a:solidFill>
                <a:srgbClr val="181B0D"/>
              </a:solidFill>
            </a:endParaRP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US" sz="2000" b="0" i="0" u="none" strike="noStrike" baseline="0" dirty="0">
                <a:solidFill>
                  <a:srgbClr val="181B0D"/>
                </a:solidFill>
              </a:rPr>
              <a:t>The APS plays no role in the solicitation or identification of the articles published</a:t>
            </a:r>
            <a:r>
              <a:rPr lang="en-US" sz="2000" dirty="0">
                <a:solidFill>
                  <a:srgbClr val="181B0D"/>
                </a:solidFill>
              </a:rPr>
              <a:t>.</a:t>
            </a:r>
            <a:r>
              <a:rPr lang="en-US" sz="2400" b="0" i="0" u="none" strike="noStrike" baseline="0" dirty="0">
                <a:solidFill>
                  <a:schemeClr val="bg1"/>
                </a:solidFill>
              </a:rPr>
              <a:t>ee and open to anyone, even non-</a:t>
            </a:r>
            <a:r>
              <a:rPr lang="en-US" sz="2400" b="0" i="0" u="none" strike="noStrike" baseline="0" dirty="0" err="1">
                <a:solidFill>
                  <a:schemeClr val="bg1"/>
                </a:solidFill>
              </a:rPr>
              <a:t>physicists.</a:t>
            </a:r>
            <a:r>
              <a:rPr lang="en-US" sz="2400" b="0" i="1" u="none" strike="noStrike" baseline="0" dirty="0" err="1">
                <a:solidFill>
                  <a:schemeClr val="bg1"/>
                </a:solidFill>
              </a:rPr>
              <a:t>tions</a:t>
            </a:r>
            <a:r>
              <a:rPr lang="en-US" sz="2400" b="0" i="1" u="none" strike="noStrike" baseline="0" dirty="0">
                <a:solidFill>
                  <a:schemeClr val="bg1"/>
                </a:solidFill>
              </a:rPr>
              <a:t>: Newsletter of the APS’s Forum on International Physics, </a:t>
            </a:r>
          </a:p>
          <a:p>
            <a:r>
              <a:rPr lang="en-US" sz="2400" b="0" i="1" u="none" strike="noStrike" baseline="0" dirty="0">
                <a:solidFill>
                  <a:schemeClr val="bg1"/>
                </a:solidFill>
              </a:rPr>
              <a:t>	the AfriSciTech.org webpage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00ECE8-42FF-BF4C-8036-20905251EF38}"/>
              </a:ext>
            </a:extLst>
          </p:cNvPr>
          <p:cNvSpPr txBox="1"/>
          <p:nvPr/>
        </p:nvSpPr>
        <p:spPr>
          <a:xfrm>
            <a:off x="1140431" y="-88692"/>
            <a:ext cx="103152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5400" b="0" i="0" u="none" strike="noStrike" kern="1200" cap="none" spc="0" normalizeH="0" baseline="0" noProof="0" dirty="0">
                <a:ln>
                  <a:noFill/>
                </a:ln>
                <a:solidFill>
                  <a:srgbClr val="181B0D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Introduction to the APN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17236-D337-AD9C-4EF0-A57AF8744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644" y="5609793"/>
            <a:ext cx="4389120" cy="12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61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D132AE-3F0B-6A93-00B7-EA0967F089C3}"/>
              </a:ext>
            </a:extLst>
          </p:cNvPr>
          <p:cNvSpPr txBox="1"/>
          <p:nvPr/>
        </p:nvSpPr>
        <p:spPr>
          <a:xfrm>
            <a:off x="584985" y="1113453"/>
            <a:ext cx="11022030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ZA" sz="2400" b="0" i="0" u="none" strike="noStrike" baseline="0" dirty="0">
                <a:solidFill>
                  <a:srgbClr val="181B0D"/>
                </a:solidFill>
              </a:rPr>
              <a:t>Working Model:</a:t>
            </a:r>
          </a:p>
          <a:p>
            <a:r>
              <a:rPr lang="en-US" sz="20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Each quarter</a:t>
            </a:r>
            <a:endParaRPr lang="en-US" sz="2000" i="1" dirty="0">
              <a:solidFill>
                <a:srgbClr val="181B0D"/>
              </a:solidFill>
            </a:endParaRPr>
          </a:p>
          <a:p>
            <a:r>
              <a:rPr lang="en-US" sz="2000" b="0" i="1" u="none" strike="noStrike" baseline="0" dirty="0">
                <a:solidFill>
                  <a:srgbClr val="181B0D"/>
                </a:solidFill>
              </a:rPr>
              <a:t> 	</a:t>
            </a:r>
            <a:r>
              <a:rPr lang="en-US" sz="2000" b="0" i="0" u="none" strike="noStrike" baseline="0" dirty="0">
                <a:solidFill>
                  <a:srgbClr val="181B0D"/>
                </a:solidFill>
              </a:rPr>
              <a:t>– 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news articles</a:t>
            </a:r>
            <a:endParaRPr lang="en-US" sz="2000" i="1" dirty="0">
              <a:solidFill>
                <a:srgbClr val="181B0D"/>
              </a:solidFill>
            </a:endParaRPr>
          </a:p>
          <a:p>
            <a:r>
              <a:rPr lang="en-US" sz="2000" b="0" i="1" u="none" strike="noStrike" baseline="0" dirty="0">
                <a:solidFill>
                  <a:srgbClr val="181B0D"/>
                </a:solidFill>
              </a:rPr>
              <a:t>	</a:t>
            </a:r>
            <a:r>
              <a:rPr lang="en-US" sz="2000" b="0" i="0" u="none" strike="noStrike" baseline="0" dirty="0">
                <a:solidFill>
                  <a:srgbClr val="181B0D"/>
                </a:solidFill>
              </a:rPr>
              <a:t> – 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solicited by or submitted through…</a:t>
            </a:r>
          </a:p>
          <a:p>
            <a:r>
              <a:rPr lang="en-US" sz="2000" i="1" dirty="0">
                <a:solidFill>
                  <a:srgbClr val="181B0D"/>
                </a:solidFill>
              </a:rPr>
              <a:t>	</a:t>
            </a:r>
            <a:r>
              <a:rPr lang="en-US" sz="2000" b="0" i="0" u="none" strike="noStrike" baseline="0" dirty="0">
                <a:solidFill>
                  <a:srgbClr val="181B0D"/>
                </a:solidFill>
              </a:rPr>
              <a:t> – 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all-volunteer Editorial Board of African physicists</a:t>
            </a:r>
            <a:endParaRPr lang="en-US" sz="2000" i="1" dirty="0">
              <a:solidFill>
                <a:srgbClr val="181B0D"/>
              </a:solidFill>
            </a:endParaRPr>
          </a:p>
          <a:p>
            <a:r>
              <a:rPr lang="en-US" sz="2000" b="0" i="1" u="none" strike="noStrike" baseline="0" dirty="0">
                <a:solidFill>
                  <a:srgbClr val="181B0D"/>
                </a:solidFill>
              </a:rPr>
              <a:t>	</a:t>
            </a:r>
            <a:r>
              <a:rPr lang="en-US" sz="2000" b="0" i="0" u="none" strike="noStrike" baseline="0" dirty="0">
                <a:solidFill>
                  <a:srgbClr val="181B0D"/>
                </a:solidFill>
              </a:rPr>
              <a:t> – 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collected and delivered to the APS.</a:t>
            </a:r>
            <a:endParaRPr lang="en-US" sz="2000" dirty="0">
              <a:solidFill>
                <a:srgbClr val="181B0D"/>
              </a:solidFill>
            </a:endParaRP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2000" b="0" i="0" u="none" strike="noStrike" baseline="0" dirty="0">
                <a:solidFill>
                  <a:srgbClr val="181B0D"/>
                </a:solidFill>
              </a:rPr>
              <a:t>Each issue has 8-12 two-page articles, a newsletter not a journal</a:t>
            </a:r>
          </a:p>
          <a:p>
            <a:r>
              <a:rPr lang="en-US" sz="20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US" sz="2000" b="0" i="1" u="none" strike="noStrike" baseline="0" dirty="0">
                <a:solidFill>
                  <a:srgbClr val="181B0D"/>
                </a:solidFill>
              </a:rPr>
              <a:t>APS volunteers review, format, and distribute them.</a:t>
            </a:r>
            <a:endParaRPr lang="en-US" sz="2000" b="0" i="0" u="none" strike="noStrike" baseline="0" dirty="0">
              <a:solidFill>
                <a:srgbClr val="181B0D"/>
              </a:solidFill>
            </a:endParaRP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US" sz="2000" b="0" i="0" u="none" strike="noStrike" baseline="0" dirty="0">
                <a:solidFill>
                  <a:srgbClr val="181B0D"/>
                </a:solidFill>
              </a:rPr>
              <a:t>The APS plays no role in the solicitation or identification of the articles published</a:t>
            </a:r>
            <a:r>
              <a:rPr lang="en-US" sz="2000" dirty="0">
                <a:solidFill>
                  <a:srgbClr val="181B0D"/>
                </a:solidFill>
              </a:rPr>
              <a:t>.</a:t>
            </a:r>
            <a:r>
              <a:rPr lang="en-US" sz="2400" b="0" i="0" u="none" strike="noStrike" baseline="0" dirty="0">
                <a:solidFill>
                  <a:schemeClr val="bg1"/>
                </a:solidFill>
              </a:rPr>
              <a:t>ee</a:t>
            </a:r>
            <a:endParaRPr lang="en-ZA" sz="2400" b="0" i="0" u="none" strike="noStrike" baseline="0" dirty="0">
              <a:solidFill>
                <a:srgbClr val="181B0D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ZA" sz="2400" b="0" i="0" u="none" strike="noStrike" baseline="0" dirty="0">
                <a:solidFill>
                  <a:srgbClr val="181B0D"/>
                </a:solidFill>
              </a:rPr>
              <a:t>Distribution:</a:t>
            </a:r>
          </a:p>
          <a:p>
            <a:r>
              <a:rPr lang="en-ZA" sz="24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ZA" sz="2400" b="0" i="1" u="none" strike="noStrike" baseline="0" dirty="0">
                <a:solidFill>
                  <a:srgbClr val="181B0D"/>
                </a:solidFill>
              </a:rPr>
              <a:t>Subscribers</a:t>
            </a:r>
            <a:endParaRPr lang="en-ZA" sz="2400" b="0" i="0" u="none" strike="noStrike" baseline="0" dirty="0">
              <a:solidFill>
                <a:srgbClr val="181B0D"/>
              </a:solidFill>
            </a:endParaRPr>
          </a:p>
          <a:p>
            <a:pPr marL="1657350" lvl="3" indent="-285750">
              <a:buFont typeface="Courier New" panose="02070309020205020404" pitchFamily="49" charset="0"/>
              <a:buChar char="o"/>
            </a:pPr>
            <a:r>
              <a:rPr lang="en-US" sz="2400" b="0" i="0" u="none" strike="noStrike" baseline="0" dirty="0">
                <a:solidFill>
                  <a:srgbClr val="181B0D"/>
                </a:solidFill>
              </a:rPr>
              <a:t>Subscriptions are </a:t>
            </a:r>
            <a:r>
              <a:rPr lang="en-US" sz="2400" b="0" i="0" u="none" strike="noStrike" baseline="0" dirty="0">
                <a:solidFill>
                  <a:srgbClr val="FF0000"/>
                </a:solidFill>
              </a:rPr>
              <a:t>free </a:t>
            </a:r>
            <a:r>
              <a:rPr lang="en-US" sz="2400" b="0" i="0" u="none" strike="noStrike" baseline="0" dirty="0">
                <a:solidFill>
                  <a:srgbClr val="181B0D"/>
                </a:solidFill>
              </a:rPr>
              <a:t>and open to anyone, even non-physicists.</a:t>
            </a:r>
          </a:p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US" sz="2400" b="0" i="1" u="none" strike="noStrike" baseline="0" dirty="0">
                <a:solidFill>
                  <a:srgbClr val="181B0D"/>
                </a:solidFill>
              </a:rPr>
              <a:t>Websites: African Physical Society, Ethiopian Physical Society (North American)</a:t>
            </a:r>
            <a:endParaRPr lang="en-US" sz="2400" b="0" i="0" u="none" strike="noStrike" baseline="0" dirty="0">
              <a:solidFill>
                <a:srgbClr val="181B0D"/>
              </a:solidFill>
            </a:endParaRPr>
          </a:p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US" sz="2400" b="0" i="1" u="none" strike="noStrike" baseline="0" dirty="0">
                <a:solidFill>
                  <a:srgbClr val="181B0D"/>
                </a:solidFill>
              </a:rPr>
              <a:t>Selections: Newsletter of the APS’s Forum on International Physics, </a:t>
            </a:r>
          </a:p>
          <a:p>
            <a:r>
              <a:rPr lang="en-US" sz="2400" b="0" i="1" u="none" strike="noStrike" baseline="0" dirty="0">
                <a:solidFill>
                  <a:srgbClr val="181B0D"/>
                </a:solidFill>
              </a:rPr>
              <a:t>	the AfriSciTech.org webpage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00ECE8-42FF-BF4C-8036-20905251EF38}"/>
              </a:ext>
            </a:extLst>
          </p:cNvPr>
          <p:cNvSpPr txBox="1"/>
          <p:nvPr/>
        </p:nvSpPr>
        <p:spPr>
          <a:xfrm>
            <a:off x="1140431" y="102694"/>
            <a:ext cx="103152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5400" b="0" i="0" u="none" strike="noStrike" kern="1200" cap="none" spc="0" normalizeH="0" baseline="0" noProof="0" dirty="0">
                <a:ln>
                  <a:noFill/>
                </a:ln>
                <a:solidFill>
                  <a:srgbClr val="181B0D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Introduction to the APN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17236-D337-AD9C-4EF0-A57AF8744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644" y="5609793"/>
            <a:ext cx="4389120" cy="12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84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4DF847B-5559-E2D7-00B1-F13FFECC18F0}"/>
              </a:ext>
            </a:extLst>
          </p:cNvPr>
          <p:cNvSpPr txBox="1"/>
          <p:nvPr/>
        </p:nvSpPr>
        <p:spPr>
          <a:xfrm>
            <a:off x="-124199" y="874877"/>
            <a:ext cx="9994239" cy="5624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marR="0" lvl="0" indent="-342900" algn="l" defTabSz="914400" rtl="0" eaLnBrk="1" fontAlgn="t" latinLnBrk="0" hangingPunct="1">
              <a:lnSpc>
                <a:spcPts val="13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523240" algn="l"/>
                <a:tab pos="523875" algn="l"/>
              </a:tabLst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North</a:t>
            </a:r>
            <a:r>
              <a:rPr kumimoji="0" lang="en-US" sz="2000" b="0" i="1" u="none" strike="noStrike" kern="1200" cap="none" spc="-1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Africa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12121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1143000" indent="-228600" algn="l" fontAlgn="t">
              <a:spcBef>
                <a:spcPts val="0"/>
              </a:spcBef>
              <a:spcAft>
                <a:spcPts val="0"/>
              </a:spcAft>
              <a:tabLst>
                <a:tab pos="523240" algn="l"/>
                <a:tab pos="523875" algn="l"/>
              </a:tabLst>
            </a:pPr>
            <a:r>
              <a:rPr lang="en-US" sz="2000" b="0" i="0" u="none" strike="noStrike" spc="-2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Calibri" panose="020F0502020204030204" pitchFamily="34" charset="0"/>
              </a:rPr>
              <a:t>Prof. Mohamed Abdel Harith ( </a:t>
            </a:r>
            <a:r>
              <a:rPr lang="en-US" sz="2000" b="0" i="0" u="sng" strike="noStrike" spc="-2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Calibri" panose="020F0502020204030204" pitchFamily="34" charset="0"/>
                <a:hlinkClick r:id="rId2"/>
              </a:rPr>
              <a:t>mharithm@niles.edu.eg</a:t>
            </a:r>
            <a:r>
              <a:rPr lang="en-US" sz="2000" b="0" i="0" u="none" strike="noStrike" spc="-2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Calibri" panose="020F0502020204030204" pitchFamily="34" charset="0"/>
              </a:rPr>
              <a:t>, </a:t>
            </a: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Calibri" panose="020F0502020204030204" pitchFamily="34" charset="0"/>
              </a:rPr>
              <a:t>National Institute of Laser Enhanced Science (NILES), Cairo University, Giza, Egypt)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1143000" indent="-228600" algn="l" fontAlgn="t">
              <a:lnSpc>
                <a:spcPts val="1355"/>
              </a:lnSpc>
              <a:spcBef>
                <a:spcPts val="25"/>
              </a:spcBef>
              <a:spcAft>
                <a:spcPts val="0"/>
              </a:spcAft>
              <a:tabLst>
                <a:tab pos="980440" algn="l"/>
                <a:tab pos="981075" algn="l"/>
              </a:tabLst>
            </a:pP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Prof. Mourad Telmini ( </a:t>
            </a:r>
            <a:r>
              <a:rPr lang="en-US" sz="2000" b="0" i="0" u="sng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  <a:hlinkClick r:id="rId3"/>
              </a:rPr>
              <a:t>mourad.telmini@fst.utm.tn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 </a:t>
            </a:r>
            <a:r>
              <a:rPr lang="en-US" sz="20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U.Tunis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El </a:t>
            </a:r>
            <a:r>
              <a:rPr lang="en-US" sz="20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Manar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 Tunis, Tunisia)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800100" indent="-342900" algn="l" fontAlgn="t">
              <a:lnSpc>
                <a:spcPts val="138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23240" algn="l"/>
                <a:tab pos="523875" algn="l"/>
              </a:tabLst>
            </a:pPr>
            <a:endParaRPr lang="en-US" sz="2000" dirty="0">
              <a:solidFill>
                <a:srgbClr val="21212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indent="-342900" algn="l" fontAlgn="t">
              <a:lnSpc>
                <a:spcPts val="138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23240" algn="l"/>
                <a:tab pos="523875" algn="l"/>
              </a:tabLst>
            </a:pPr>
            <a:r>
              <a:rPr lang="en-US" sz="20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South</a:t>
            </a:r>
            <a:r>
              <a:rPr lang="en-US" sz="2000" b="0" i="1" u="none" strike="noStrike" spc="-1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Africa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1143000" marR="594360" indent="-228600" fontAlgn="t">
              <a:lnSpc>
                <a:spcPct val="97000"/>
              </a:lnSpc>
              <a:spcBef>
                <a:spcPts val="20"/>
              </a:spcBef>
              <a:tabLst>
                <a:tab pos="980440" algn="l"/>
                <a:tab pos="981075" algn="l"/>
              </a:tabLst>
            </a:pP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Prof. Igle Gledhill ( </a:t>
            </a:r>
            <a:r>
              <a:rPr lang="en-US" sz="2000" b="0" i="0" u="sng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  <a:hlinkClick r:id="rId4"/>
              </a:rPr>
              <a:t>igle.gledhill@wits.ac.za, 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U. Witwatersrand, Johannesburg, SA)</a:t>
            </a:r>
            <a:r>
              <a:rPr lang="en-US" sz="2000" b="0" i="0" u="none" strike="noStrike" spc="-25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endParaRPr lang="en-US" sz="2000" b="0" i="0" u="sng" strike="noStrike" dirty="0">
              <a:solidFill>
                <a:srgbClr val="0000FF"/>
              </a:solidFill>
              <a:effectLst/>
              <a:latin typeface="Calibri" panose="020F0502020204030204" pitchFamily="34" charset="0"/>
              <a:ea typeface="Courier New" panose="02070309020205020404" pitchFamily="49" charset="0"/>
              <a:cs typeface="Times New Roman" panose="02020603050405020304" pitchFamily="18" charset="0"/>
            </a:endParaRPr>
          </a:p>
          <a:p>
            <a:pPr marL="1143000" marR="594360" indent="-228600" algn="l" fontAlgn="t">
              <a:lnSpc>
                <a:spcPct val="97000"/>
              </a:lnSpc>
              <a:spcBef>
                <a:spcPts val="20"/>
              </a:spcBef>
              <a:spcAft>
                <a:spcPts val="0"/>
              </a:spcAft>
              <a:tabLst>
                <a:tab pos="980440" algn="l"/>
                <a:tab pos="981075" algn="l"/>
              </a:tabLst>
            </a:pPr>
            <a:r>
              <a:rPr lang="en-US" sz="2000" dirty="0">
                <a:solidFill>
                  <a:srgbClr val="212121"/>
                </a:solidFill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Prof.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Iyabo Usman ( </a:t>
            </a: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  <a:hlinkClick r:id="rId5"/>
              </a:rPr>
              <a:t>Iyabo.Usman@wits.ac.za</a:t>
            </a:r>
            <a:r>
              <a:rPr lang="en-US" sz="2000" b="0" i="0" u="sng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 U. Witwatersrand, Johannesburg, South</a:t>
            </a:r>
            <a:r>
              <a:rPr lang="en-US" sz="2000" b="0" i="0" u="none" strike="noStrike" spc="-25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Africa)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800100" indent="-342900" algn="l" fontAlgn="t">
              <a:lnSpc>
                <a:spcPts val="139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23240" algn="l"/>
                <a:tab pos="523875" algn="l"/>
              </a:tabLst>
            </a:pPr>
            <a:endParaRPr lang="en-US" sz="2000" b="0" i="1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indent="-342900" algn="l" fontAlgn="t">
              <a:lnSpc>
                <a:spcPts val="139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23240" algn="l"/>
                <a:tab pos="523875" algn="l"/>
              </a:tabLst>
            </a:pPr>
            <a:r>
              <a:rPr lang="en-US" sz="20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East</a:t>
            </a:r>
            <a:r>
              <a:rPr lang="en-US" sz="2000" b="0" i="1" u="none" strike="noStrike" spc="-35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Africa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1143000" marR="228600" indent="-228600" algn="l" fontAlgn="t">
              <a:lnSpc>
                <a:spcPct val="97000"/>
              </a:lnSpc>
              <a:spcBef>
                <a:spcPts val="20"/>
              </a:spcBef>
              <a:spcAft>
                <a:spcPts val="0"/>
              </a:spcAft>
              <a:tabLst>
                <a:tab pos="980440" algn="l"/>
                <a:tab pos="981075" algn="l"/>
              </a:tabLst>
            </a:pP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Dr Robinson </a:t>
            </a:r>
            <a:r>
              <a:rPr lang="en-US" sz="20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Juma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Musembi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 (</a:t>
            </a:r>
            <a:r>
              <a:rPr lang="en-US" sz="2000" u="sng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musembirj@uonbi.ac.ke 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,University of Nairobi, Kenya)</a:t>
            </a:r>
          </a:p>
          <a:p>
            <a:pPr marL="1143000" marR="228600" indent="-228600" algn="l" fontAlgn="t">
              <a:lnSpc>
                <a:spcPct val="97000"/>
              </a:lnSpc>
              <a:spcBef>
                <a:spcPts val="20"/>
              </a:spcBef>
              <a:spcAft>
                <a:spcPts val="0"/>
              </a:spcAft>
              <a:tabLst>
                <a:tab pos="980440" algn="l"/>
                <a:tab pos="981075" algn="l"/>
              </a:tabLst>
            </a:pP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Dr Steve </a:t>
            </a:r>
            <a:r>
              <a:rPr lang="en-US" sz="20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Ndengu</a:t>
            </a:r>
            <a:r>
              <a:rPr lang="en-US" sz="2000" dirty="0" err="1">
                <a:solidFill>
                  <a:srgbClr val="21212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é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 (</a:t>
            </a:r>
            <a:r>
              <a:rPr lang="en-US" sz="2000" u="sng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sndengue@eaifr.org </a:t>
            </a: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 East African Institute for Fundamental Research, Rwanda)</a:t>
            </a:r>
          </a:p>
          <a:p>
            <a:pPr marL="1143000" marR="228600" indent="-228600" algn="l" fontAlgn="t">
              <a:lnSpc>
                <a:spcPct val="97000"/>
              </a:lnSpc>
              <a:spcBef>
                <a:spcPts val="20"/>
              </a:spcBef>
              <a:spcAft>
                <a:spcPts val="0"/>
              </a:spcAft>
              <a:tabLst>
                <a:tab pos="980440" algn="l"/>
                <a:tab pos="981075" algn="l"/>
              </a:tabLst>
            </a:pPr>
            <a:endParaRPr lang="en-US" sz="2000" b="0" i="1" u="none" strike="noStrike" dirty="0">
              <a:solidFill>
                <a:srgbClr val="21212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indent="-342900" algn="l" fontAlgn="t">
              <a:lnSpc>
                <a:spcPts val="139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23240" algn="l"/>
                <a:tab pos="523875" algn="l"/>
              </a:tabLst>
            </a:pPr>
            <a:r>
              <a:rPr lang="en-US" sz="20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West</a:t>
            </a:r>
            <a:r>
              <a:rPr lang="en-US" sz="2000" b="0" i="1" u="none" strike="noStrike" spc="-1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Africa: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1143000" marR="228600" indent="-228600" algn="l" fontAlgn="t">
              <a:lnSpc>
                <a:spcPct val="97000"/>
              </a:lnSpc>
              <a:spcBef>
                <a:spcPts val="25"/>
              </a:spcBef>
              <a:spcAft>
                <a:spcPts val="0"/>
              </a:spcAft>
              <a:tabLst>
                <a:tab pos="980440" algn="l"/>
                <a:tab pos="981075" algn="l"/>
              </a:tabLst>
            </a:pPr>
            <a:r>
              <a:rPr lang="en-US" sz="2000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Prof</a:t>
            </a: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. Moses Jojo Eghan ( </a:t>
            </a: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  <a:hlinkClick r:id="rId6"/>
              </a:rPr>
              <a:t>meghan@ucc.edu.gh</a:t>
            </a: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, U. Cape Coast, Cape Coast,</a:t>
            </a:r>
            <a:r>
              <a:rPr lang="en-US" sz="2000" b="0" i="0" u="none" strike="noStrike" spc="-10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Ghana)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1143000" marR="228600" indent="-228600" algn="l" fontAlgn="t">
              <a:lnSpc>
                <a:spcPct val="97000"/>
              </a:lnSpc>
              <a:spcBef>
                <a:spcPts val="25"/>
              </a:spcBef>
              <a:spcAft>
                <a:spcPts val="0"/>
              </a:spcAft>
              <a:tabLst>
                <a:tab pos="980440" algn="l"/>
                <a:tab pos="981075" algn="l"/>
              </a:tabLst>
            </a:pPr>
            <a:r>
              <a:rPr lang="en-US" sz="2000" b="0" i="0" u="none" strike="noStrike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Prof. Lat Grand Ndiaye ( </a:t>
            </a:r>
            <a:r>
              <a:rPr lang="en-US" sz="2000" b="0" i="0" u="none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  <a:hlinkClick r:id="rId7"/>
              </a:rPr>
              <a:t>lgndiaye@univ-zig.sn</a:t>
            </a: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 U. </a:t>
            </a: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Assane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Seck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 </a:t>
            </a: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Ziguinchor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</a:t>
            </a:r>
            <a:r>
              <a:rPr lang="en-US" sz="2000" b="0" i="0" u="none" strike="noStrike" spc="-1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2000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Sénégal</a:t>
            </a:r>
            <a:r>
              <a:rPr lang="en-US" sz="2000" b="0" i="0" u="none" strike="noStrike" dirty="0">
                <a:solidFill>
                  <a:srgbClr val="545454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)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800100" indent="-342900" algn="l" fontAlgn="t">
              <a:lnSpc>
                <a:spcPts val="139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23240" algn="l"/>
                <a:tab pos="523875" algn="l"/>
              </a:tabLst>
            </a:pPr>
            <a:endParaRPr lang="en-US" sz="2000" b="0" i="1" u="none" strike="noStrike" dirty="0">
              <a:solidFill>
                <a:srgbClr val="33333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indent="-342900" algn="l" fontAlgn="t">
              <a:lnSpc>
                <a:spcPts val="139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tabLst>
                <a:tab pos="523240" algn="l"/>
                <a:tab pos="523875" algn="l"/>
              </a:tabLst>
            </a:pPr>
            <a:r>
              <a:rPr lang="en-US" sz="2000" b="0" i="1" u="none" strike="noStrike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Central</a:t>
            </a:r>
            <a:r>
              <a:rPr lang="en-US" sz="2000" b="0" i="1" u="none" strike="noStrike" spc="-10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0" i="1" u="none" strike="noStrike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Africa: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  <a:p>
            <a:pPr marL="1143000" marR="173736" indent="-228600" algn="l" fontAlgn="t">
              <a:lnSpc>
                <a:spcPct val="95000"/>
              </a:lnSpc>
              <a:spcBef>
                <a:spcPts val="65"/>
              </a:spcBef>
              <a:spcAft>
                <a:spcPts val="0"/>
              </a:spcAft>
              <a:tabLst>
                <a:tab pos="980440" algn="l"/>
                <a:tab pos="981075" algn="l"/>
              </a:tabLst>
            </a:pPr>
            <a:r>
              <a:rPr lang="en-US" sz="2000" b="1" i="0" u="none" strike="noStrike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Editor in Chief</a:t>
            </a: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 </a:t>
            </a:r>
            <a:r>
              <a:rPr lang="en-US" sz="2000" b="0" i="0" u="none" strike="noStrike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Prof. St</a:t>
            </a:r>
            <a:r>
              <a:rPr lang="en-US" sz="2000" b="0" i="0" u="none" strike="noStrike" dirty="0">
                <a:effectLst/>
                <a:latin typeface="Calibri" panose="020F0502020204030204" pitchFamily="34" charset="0"/>
                <a:ea typeface="Courier New" panose="02070309020205020404" pitchFamily="49" charset="0"/>
                <a:cs typeface="Calibri" panose="020F0502020204030204" pitchFamily="34" charset="0"/>
              </a:rPr>
              <a:t>é</a:t>
            </a:r>
            <a:r>
              <a:rPr lang="en-US" sz="2000" b="0" i="0" u="none" strike="noStrike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phane Kenmoe ( </a:t>
            </a:r>
            <a:r>
              <a:rPr lang="en-US" sz="2000" b="0" i="0" u="sng" strike="noStrike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  <a:hlinkClick r:id="rId8"/>
              </a:rPr>
              <a:t>stphnknm@gmail.com</a:t>
            </a:r>
            <a:r>
              <a:rPr lang="en-US" sz="2000" b="0" i="0" u="none" strike="noStrike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, </a:t>
            </a:r>
          </a:p>
          <a:p>
            <a:pPr marL="1143000" marR="173736" indent="-228600" algn="l" fontAlgn="t">
              <a:lnSpc>
                <a:spcPct val="95000"/>
              </a:lnSpc>
              <a:spcBef>
                <a:spcPts val="65"/>
              </a:spcBef>
              <a:spcAft>
                <a:spcPts val="0"/>
              </a:spcAft>
              <a:tabLst>
                <a:tab pos="980440" algn="l"/>
                <a:tab pos="981075" algn="l"/>
              </a:tabLst>
            </a:pPr>
            <a:r>
              <a:rPr lang="en-US" sz="2000" b="0" i="0" u="none" strike="noStrike" dirty="0">
                <a:solidFill>
                  <a:srgbClr val="333333"/>
                </a:solidFill>
                <a:effectLst/>
                <a:latin typeface="Calibri" panose="020F0502020204030204" pitchFamily="34" charset="0"/>
                <a:ea typeface="Courier New" panose="02070309020205020404" pitchFamily="49" charset="0"/>
                <a:cs typeface="Times New Roman" panose="02020603050405020304" pitchFamily="18" charset="0"/>
              </a:rPr>
              <a:t>U. Duisburg-Essen, Essen, Germany)</a:t>
            </a:r>
            <a:endParaRPr lang="en-US" sz="20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D11266-7C1A-8A24-6702-323F2E1273F6}"/>
              </a:ext>
            </a:extLst>
          </p:cNvPr>
          <p:cNvSpPr txBox="1"/>
          <p:nvPr/>
        </p:nvSpPr>
        <p:spPr>
          <a:xfrm>
            <a:off x="2215635" y="64819"/>
            <a:ext cx="6832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4000" b="0" i="0" u="none" strike="noStrike" kern="1200" cap="none" spc="0" normalizeH="0" baseline="0" noProof="0" dirty="0">
                <a:ln>
                  <a:noFill/>
                </a:ln>
                <a:solidFill>
                  <a:srgbClr val="181B0D"/>
                </a:solidFill>
                <a:effectLst/>
                <a:uLnTx/>
                <a:uFillTx/>
                <a:latin typeface="Franklin Gothic Book" panose="020B0503020102020204" pitchFamily="34" charset="0"/>
                <a:ea typeface="+mn-ea"/>
                <a:cs typeface="+mn-cs"/>
              </a:rPr>
              <a:t>Editorial Board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73CFE2A-1281-BD41-6968-D62453F27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216372"/>
              </p:ext>
            </p:extLst>
          </p:nvPr>
        </p:nvGraphicFramePr>
        <p:xfrm>
          <a:off x="1530849" y="-13189521"/>
          <a:ext cx="4579933" cy="43684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9933">
                  <a:extLst>
                    <a:ext uri="{9D8B030D-6E8A-4147-A177-3AD203B41FA5}">
                      <a16:colId xmlns:a16="http://schemas.microsoft.com/office/drawing/2014/main" val="9346922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ZA" sz="100"/>
                    </a:p>
                  </a:txBody>
                  <a:tcPr marL="2082" marR="2082" marT="0" marB="0"/>
                </a:tc>
                <a:extLst>
                  <a:ext uri="{0D108BD9-81ED-4DB2-BD59-A6C34878D82A}">
                    <a16:rowId xmlns:a16="http://schemas.microsoft.com/office/drawing/2014/main" val="4277573449"/>
                  </a:ext>
                </a:extLst>
              </a:tr>
              <a:tr h="4343009">
                <a:tc>
                  <a:txBody>
                    <a:bodyPr/>
                    <a:lstStyle/>
                    <a:p>
                      <a:pPr marL="742950" lvl="1" indent="-285750"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dirty="0">
                          <a:effectLst/>
                        </a:rPr>
                        <a:t>North</a:t>
                      </a:r>
                      <a:r>
                        <a:rPr lang="en-US" sz="100" spc="-10" dirty="0">
                          <a:effectLst/>
                        </a:rPr>
                        <a:t> </a:t>
                      </a:r>
                      <a:r>
                        <a:rPr lang="en-US" sz="100" dirty="0">
                          <a:effectLst/>
                        </a:rPr>
                        <a:t>Africa:</a:t>
                      </a:r>
                      <a:endParaRPr lang="en-ZA" sz="100" dirty="0">
                        <a:effectLst/>
                      </a:endParaRPr>
                    </a:p>
                    <a:p>
                      <a:pPr marL="1143000" lvl="2" indent="-228600"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spc="-20" dirty="0">
                          <a:effectLst/>
                        </a:rPr>
                        <a:t>Prof. Mohamed Abdel Harith ( </a:t>
                      </a:r>
                      <a:r>
                        <a:rPr lang="en-US" sz="100" u="sng" spc="-20" dirty="0">
                          <a:effectLst/>
                          <a:hlinkClick r:id="rId2"/>
                        </a:rPr>
                        <a:t>mharithm@niles.edu.eg</a:t>
                      </a:r>
                      <a:r>
                        <a:rPr lang="en-US" sz="100" spc="-20" dirty="0">
                          <a:effectLst/>
                        </a:rPr>
                        <a:t>, </a:t>
                      </a:r>
                      <a:r>
                        <a:rPr lang="en-US" sz="100" dirty="0">
                          <a:effectLst/>
                        </a:rPr>
                        <a:t>National Institute of Laser Enhanced Science (NILES), Cairo University, Giza, Egypt)</a:t>
                      </a:r>
                      <a:endParaRPr lang="en-ZA" sz="100" dirty="0">
                        <a:effectLst/>
                      </a:endParaRPr>
                    </a:p>
                    <a:p>
                      <a:pPr marL="1143000" lvl="2" indent="-228600">
                        <a:lnSpc>
                          <a:spcPts val="135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</a:rPr>
                        <a:t>Prof. Mourad Telmini ( </a:t>
                      </a:r>
                      <a:r>
                        <a:rPr lang="en-US" sz="100" u="sng" dirty="0">
                          <a:effectLst/>
                          <a:hlinkClick r:id="rId3"/>
                        </a:rPr>
                        <a:t>mourad.telmini@fst.utm.tn</a:t>
                      </a:r>
                      <a:r>
                        <a:rPr lang="en-US" sz="100" dirty="0">
                          <a:effectLst/>
                        </a:rPr>
                        <a:t>, University of Tunis El </a:t>
                      </a:r>
                      <a:r>
                        <a:rPr lang="en-US" sz="100" dirty="0" err="1">
                          <a:effectLst/>
                        </a:rPr>
                        <a:t>Manar</a:t>
                      </a:r>
                      <a:r>
                        <a:rPr lang="en-US" sz="100" dirty="0">
                          <a:effectLst/>
                        </a:rPr>
                        <a:t>, Tunis, Tunisia)</a:t>
                      </a:r>
                      <a:endParaRPr lang="en-ZA" sz="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ts val="1380"/>
                        </a:lnSpc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dirty="0">
                          <a:effectLst/>
                        </a:rPr>
                        <a:t>South</a:t>
                      </a:r>
                      <a:r>
                        <a:rPr lang="en-US" sz="100" spc="-10" dirty="0">
                          <a:effectLst/>
                        </a:rPr>
                        <a:t> </a:t>
                      </a:r>
                      <a:r>
                        <a:rPr lang="en-US" sz="100" dirty="0">
                          <a:effectLst/>
                        </a:rPr>
                        <a:t>Africa:</a:t>
                      </a:r>
                      <a:endParaRPr lang="en-ZA" sz="100" dirty="0">
                        <a:effectLst/>
                      </a:endParaRPr>
                    </a:p>
                    <a:p>
                      <a:pPr marL="1143000" marR="594360" lvl="2" indent="-228600">
                        <a:lnSpc>
                          <a:spcPct val="97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</a:rPr>
                        <a:t>Prof. I. Gledhill ( </a:t>
                      </a:r>
                      <a:r>
                        <a:rPr lang="en-US" sz="100" u="sng" dirty="0">
                          <a:effectLst/>
                          <a:hlinkClick r:id="rId4"/>
                        </a:rPr>
                        <a:t>igle.gledhill@wits.ac.za, </a:t>
                      </a:r>
                      <a:r>
                        <a:rPr lang="en-US" sz="100" dirty="0">
                          <a:effectLst/>
                        </a:rPr>
                        <a:t>University of Witwatersrand, Johannesburg, South</a:t>
                      </a:r>
                      <a:r>
                        <a:rPr lang="en-US" sz="100" spc="-10" dirty="0">
                          <a:effectLst/>
                        </a:rPr>
                        <a:t> </a:t>
                      </a:r>
                      <a:r>
                        <a:rPr lang="en-US" sz="100" dirty="0">
                          <a:effectLst/>
                        </a:rPr>
                        <a:t>Africa)</a:t>
                      </a:r>
                      <a:endParaRPr lang="en-ZA" sz="100" dirty="0">
                        <a:effectLst/>
                      </a:endParaRPr>
                    </a:p>
                    <a:p>
                      <a:pPr marL="1143000" marR="915670" lvl="2" indent="-228600">
                        <a:lnSpc>
                          <a:spcPct val="9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</a:rPr>
                        <a:t>Dr Iyabo Usman ( Iyabo.Usman@wits.ac.za</a:t>
                      </a:r>
                      <a:r>
                        <a:rPr lang="en-US" sz="100" u="sng" dirty="0">
                          <a:effectLst/>
                        </a:rPr>
                        <a:t>,</a:t>
                      </a:r>
                      <a:r>
                        <a:rPr lang="en-US" sz="100" dirty="0">
                          <a:effectLst/>
                        </a:rPr>
                        <a:t> University of Witwatersrand, Johannesburg, South</a:t>
                      </a:r>
                      <a:r>
                        <a:rPr lang="en-US" sz="100" spc="-25" dirty="0">
                          <a:effectLst/>
                        </a:rPr>
                        <a:t> </a:t>
                      </a:r>
                      <a:r>
                        <a:rPr lang="en-US" sz="100" dirty="0">
                          <a:effectLst/>
                        </a:rPr>
                        <a:t>Africa)</a:t>
                      </a:r>
                      <a:endParaRPr lang="en-ZA" sz="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ts val="1390"/>
                        </a:lnSpc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dirty="0">
                          <a:effectLst/>
                        </a:rPr>
                        <a:t>East</a:t>
                      </a:r>
                      <a:r>
                        <a:rPr lang="en-US" sz="100" spc="-35" dirty="0">
                          <a:effectLst/>
                        </a:rPr>
                        <a:t> </a:t>
                      </a:r>
                      <a:r>
                        <a:rPr lang="en-US" sz="100" dirty="0">
                          <a:effectLst/>
                        </a:rPr>
                        <a:t>Africa:</a:t>
                      </a:r>
                      <a:endParaRPr lang="en-ZA" sz="100" dirty="0">
                        <a:effectLst/>
                      </a:endParaRPr>
                    </a:p>
                    <a:p>
                      <a:pPr marL="1143000" marR="230505" lvl="2" indent="-228600">
                        <a:lnSpc>
                          <a:spcPct val="97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</a:rPr>
                        <a:t>Dr. Victor Odari ( </a:t>
                      </a:r>
                      <a:r>
                        <a:rPr lang="en-US" sz="100" u="sng" dirty="0">
                          <a:effectLst/>
                          <a:hlinkClick r:id="rId9"/>
                        </a:rPr>
                        <a:t>odarivyc@gmail.com </a:t>
                      </a:r>
                      <a:r>
                        <a:rPr lang="en-US" sz="100" dirty="0">
                          <a:effectLst/>
                        </a:rPr>
                        <a:t>, Masinde </a:t>
                      </a:r>
                      <a:r>
                        <a:rPr lang="en-US" sz="100" dirty="0" err="1">
                          <a:effectLst/>
                        </a:rPr>
                        <a:t>Muliro</a:t>
                      </a:r>
                      <a:r>
                        <a:rPr lang="en-US" sz="100" dirty="0">
                          <a:effectLst/>
                        </a:rPr>
                        <a:t> University of Science and Technology, Kakamega, Kenya)</a:t>
                      </a:r>
                      <a:endParaRPr lang="en-ZA" sz="100" dirty="0">
                        <a:effectLst/>
                      </a:endParaRPr>
                    </a:p>
                    <a:p>
                      <a:pPr marL="1143000" marR="328295" lvl="2" indent="-228600">
                        <a:lnSpc>
                          <a:spcPct val="97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</a:rPr>
                        <a:t>Dr. Marie Chantel </a:t>
                      </a:r>
                      <a:r>
                        <a:rPr lang="en-US" sz="100" dirty="0" err="1">
                          <a:effectLst/>
                        </a:rPr>
                        <a:t>Cyulinyana</a:t>
                      </a:r>
                      <a:r>
                        <a:rPr lang="en-US" sz="100" dirty="0">
                          <a:effectLst/>
                        </a:rPr>
                        <a:t> ( </a:t>
                      </a:r>
                      <a:r>
                        <a:rPr lang="en-US" sz="100" u="sng" dirty="0">
                          <a:effectLst/>
                          <a:hlinkClick r:id="rId10"/>
                        </a:rPr>
                        <a:t>mariechantal@aims.ac.za</a:t>
                      </a:r>
                      <a:r>
                        <a:rPr lang="en-US" sz="100" dirty="0">
                          <a:effectLst/>
                        </a:rPr>
                        <a:t>,  University of Rwanda, Rwanda)  </a:t>
                      </a:r>
                      <a:endParaRPr lang="en-ZA" sz="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ts val="1390"/>
                        </a:lnSpc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dirty="0">
                          <a:effectLst/>
                        </a:rPr>
                        <a:t>West</a:t>
                      </a:r>
                      <a:r>
                        <a:rPr lang="en-US" sz="100" spc="-10" dirty="0">
                          <a:effectLst/>
                        </a:rPr>
                        <a:t> </a:t>
                      </a:r>
                      <a:r>
                        <a:rPr lang="en-US" sz="100" dirty="0">
                          <a:effectLst/>
                        </a:rPr>
                        <a:t>Africa:</a:t>
                      </a:r>
                      <a:endParaRPr lang="en-ZA" sz="100" dirty="0">
                        <a:effectLst/>
                      </a:endParaRPr>
                    </a:p>
                    <a:p>
                      <a:pPr marL="1143000" marR="231140" lvl="2" indent="-228600">
                        <a:lnSpc>
                          <a:spcPct val="9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</a:rPr>
                        <a:t>Prof. Moses Jojo Eghan ( meghan@ucc.edu.gh, University of Cape Coast, Cape Coast,</a:t>
                      </a:r>
                      <a:r>
                        <a:rPr lang="en-US" sz="100" spc="-10" dirty="0">
                          <a:effectLst/>
                        </a:rPr>
                        <a:t> </a:t>
                      </a:r>
                      <a:r>
                        <a:rPr lang="en-US" sz="100" dirty="0">
                          <a:effectLst/>
                        </a:rPr>
                        <a:t>Ghana)</a:t>
                      </a:r>
                      <a:endParaRPr lang="en-ZA" sz="100" dirty="0">
                        <a:effectLst/>
                      </a:endParaRPr>
                    </a:p>
                    <a:p>
                      <a:pPr marL="1143000" marR="231140" lvl="2" indent="-228600">
                        <a:lnSpc>
                          <a:spcPct val="9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</a:rPr>
                        <a:t>Prof. Lat Grand Ndiaye ( </a:t>
                      </a:r>
                      <a:r>
                        <a:rPr lang="en-US" sz="100" u="none" strike="noStrike" dirty="0">
                          <a:effectLst/>
                          <a:hlinkClick r:id="rId7" tooltip="mailto:lgndiaye@univ-zig.sn"/>
                        </a:rPr>
                        <a:t>lgndiaye@univ-zig.sn</a:t>
                      </a:r>
                      <a:r>
                        <a:rPr lang="en-US" sz="100" dirty="0">
                          <a:effectLst/>
                        </a:rPr>
                        <a:t> , University </a:t>
                      </a:r>
                      <a:r>
                        <a:rPr lang="en-US" sz="100" dirty="0" err="1">
                          <a:effectLst/>
                        </a:rPr>
                        <a:t>Assane</a:t>
                      </a:r>
                      <a:r>
                        <a:rPr lang="en-US" sz="100" dirty="0">
                          <a:effectLst/>
                        </a:rPr>
                        <a:t> </a:t>
                      </a:r>
                      <a:r>
                        <a:rPr lang="en-US" sz="100" dirty="0" err="1">
                          <a:effectLst/>
                        </a:rPr>
                        <a:t>Seck</a:t>
                      </a:r>
                      <a:r>
                        <a:rPr lang="en-US" sz="100" dirty="0">
                          <a:effectLst/>
                        </a:rPr>
                        <a:t>, </a:t>
                      </a:r>
                      <a:r>
                        <a:rPr lang="en-US" sz="100" dirty="0" err="1">
                          <a:effectLst/>
                        </a:rPr>
                        <a:t>Ziguinchor</a:t>
                      </a:r>
                      <a:r>
                        <a:rPr lang="en-US" sz="100" dirty="0">
                          <a:effectLst/>
                        </a:rPr>
                        <a:t>,</a:t>
                      </a:r>
                      <a:r>
                        <a:rPr lang="en-US" sz="100" spc="-10" dirty="0">
                          <a:effectLst/>
                        </a:rPr>
                        <a:t> </a:t>
                      </a:r>
                      <a:r>
                        <a:rPr lang="en-US" sz="100" dirty="0" err="1">
                          <a:effectLst/>
                        </a:rPr>
                        <a:t>Sénégal</a:t>
                      </a:r>
                      <a:r>
                        <a:rPr lang="en-US" sz="100" dirty="0">
                          <a:effectLst/>
                        </a:rPr>
                        <a:t>)</a:t>
                      </a:r>
                      <a:endParaRPr lang="en-ZA" sz="100" dirty="0">
                        <a:effectLst/>
                      </a:endParaRPr>
                    </a:p>
                    <a:p>
                      <a:pPr marL="742950" lvl="1" indent="-285750">
                        <a:lnSpc>
                          <a:spcPts val="1390"/>
                        </a:lnSpc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dirty="0">
                          <a:effectLst/>
                        </a:rPr>
                        <a:t>Central</a:t>
                      </a:r>
                      <a:r>
                        <a:rPr lang="en-US" sz="100" spc="-10" dirty="0">
                          <a:effectLst/>
                        </a:rPr>
                        <a:t> </a:t>
                      </a:r>
                      <a:r>
                        <a:rPr lang="en-US" sz="100" dirty="0">
                          <a:effectLst/>
                        </a:rPr>
                        <a:t>Africa:</a:t>
                      </a:r>
                      <a:endParaRPr lang="en-ZA" sz="100" dirty="0">
                        <a:effectLst/>
                      </a:endParaRPr>
                    </a:p>
                    <a:p>
                      <a:pPr marL="1143000" marR="175260" lvl="2" indent="-228600">
                        <a:lnSpc>
                          <a:spcPct val="9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</a:rPr>
                        <a:t>Editor in Chief, Prof. Stéphane Kenmoe ( </a:t>
                      </a:r>
                      <a:r>
                        <a:rPr lang="en-US" sz="100" u="sng" dirty="0">
                          <a:effectLst/>
                          <a:hlinkClick r:id="rId8"/>
                        </a:rPr>
                        <a:t>stphnknm@gmail.com</a:t>
                      </a:r>
                      <a:r>
                        <a:rPr lang="en-US" sz="100" dirty="0">
                          <a:effectLst/>
                        </a:rPr>
                        <a:t>, </a:t>
                      </a:r>
                      <a:r>
                        <a:rPr lang="en-US" sz="100" dirty="0" err="1">
                          <a:effectLst/>
                        </a:rPr>
                        <a:t>Universitaet</a:t>
                      </a:r>
                      <a:r>
                        <a:rPr lang="en-US" sz="100" dirty="0">
                          <a:effectLst/>
                        </a:rPr>
                        <a:t> Duisburg-Essen, Essen, Germany)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2082" marR="2082" marT="0" marB="0"/>
                </a:tc>
                <a:extLst>
                  <a:ext uri="{0D108BD9-81ED-4DB2-BD59-A6C34878D82A}">
                    <a16:rowId xmlns:a16="http://schemas.microsoft.com/office/drawing/2014/main" val="234867840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AA7AE08-F2A7-69DC-8B03-E0B6C5190F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762204"/>
              </p:ext>
            </p:extLst>
          </p:nvPr>
        </p:nvGraphicFramePr>
        <p:xfrm>
          <a:off x="2661007" y="-13189521"/>
          <a:ext cx="3449775" cy="4368409"/>
        </p:xfrm>
        <a:graphic>
          <a:graphicData uri="http://schemas.openxmlformats.org/drawingml/2006/table">
            <a:tbl>
              <a:tblPr firstRow="1" firstCol="1" bandRow="1"/>
              <a:tblGrid>
                <a:gridCol w="3449775">
                  <a:extLst>
                    <a:ext uri="{9D8B030D-6E8A-4147-A177-3AD203B41FA5}">
                      <a16:colId xmlns:a16="http://schemas.microsoft.com/office/drawing/2014/main" val="25903214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ZA" sz="100"/>
                    </a:p>
                  </a:txBody>
                  <a:tcPr marL="2082" marR="2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461369"/>
                  </a:ext>
                </a:extLst>
              </a:tr>
              <a:tr h="4343009">
                <a:tc>
                  <a:txBody>
                    <a:bodyPr/>
                    <a:lstStyle/>
                    <a:p>
                      <a:pPr marL="742950" lvl="1" indent="-285750"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i="1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North</a:t>
                      </a:r>
                      <a:r>
                        <a:rPr lang="en-US" sz="100" i="1" spc="-1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i="1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Africa: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143000" lvl="2" indent="-228600"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spc="-2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Calibri" panose="020F0502020204030204" pitchFamily="34" charset="0"/>
                        </a:rPr>
                        <a:t>Prof. Mohamed Abdel Harith ( </a:t>
                      </a:r>
                      <a:r>
                        <a:rPr lang="en-US" sz="100" u="sng" spc="-20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Calibri" panose="020F0502020204030204" pitchFamily="34" charset="0"/>
                          <a:hlinkClick r:id="rId2"/>
                        </a:rPr>
                        <a:t>mharithm@niles.edu.eg</a:t>
                      </a:r>
                      <a:r>
                        <a:rPr lang="en-US" sz="100" spc="-2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Calibri" panose="020F0502020204030204" pitchFamily="34" charset="0"/>
                        </a:rPr>
                        <a:t>National Institute of Laser Enhanced Science (NILES), Cairo University, Giza, Egypt)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  <a:p>
                      <a:pPr marL="1143000" lvl="2" indent="-228600">
                        <a:lnSpc>
                          <a:spcPts val="1355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Prof. Mourad Telmini ( </a:t>
                      </a:r>
                      <a:r>
                        <a:rPr lang="en-US" sz="1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  <a:hlinkClick r:id="rId3"/>
                        </a:rPr>
                        <a:t>mourad.telmini@fst.utm.tn</a:t>
                      </a: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, University of Tunis El </a:t>
                      </a:r>
                      <a:r>
                        <a:rPr lang="en-US" sz="100" dirty="0" err="1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Manar</a:t>
                      </a: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, Tunis, Tunisia)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  <a:p>
                      <a:pPr marL="742950" lvl="1" indent="-285750">
                        <a:lnSpc>
                          <a:spcPts val="1380"/>
                        </a:lnSpc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i="1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South</a:t>
                      </a:r>
                      <a:r>
                        <a:rPr lang="en-US" sz="100" i="1" spc="-1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i="1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Africa</a:t>
                      </a: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143000" marR="594360" lvl="2" indent="-228600">
                        <a:lnSpc>
                          <a:spcPct val="97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Prof. I. Gledhill ( </a:t>
                      </a:r>
                      <a:r>
                        <a:rPr lang="en-US" sz="1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  <a:hlinkClick r:id="rId4"/>
                        </a:rPr>
                        <a:t>igle.gledhill@wits.ac.za, 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University of Witwatersrand, Johannesburg, South</a:t>
                      </a:r>
                      <a:r>
                        <a:rPr lang="en-US" sz="100" spc="-1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Africa)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  <a:p>
                      <a:pPr marL="1143000" marR="915670" lvl="2" indent="-228600">
                        <a:lnSpc>
                          <a:spcPct val="9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Dr Iyabo Usman ( 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Iyabo.Usman@wits.ac.za</a:t>
                      </a:r>
                      <a:r>
                        <a:rPr lang="en-US" sz="1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University of Witwatersrand, Johannesburg, South</a:t>
                      </a:r>
                      <a:r>
                        <a:rPr lang="en-US" sz="100" spc="-25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Africa)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  <a:p>
                      <a:pPr marL="742950" lvl="1" indent="-285750">
                        <a:lnSpc>
                          <a:spcPts val="1390"/>
                        </a:lnSpc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i="1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East</a:t>
                      </a:r>
                      <a:r>
                        <a:rPr lang="en-US" sz="100" i="1" spc="-35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i="1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Africa</a:t>
                      </a: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143000" marR="230505" lvl="2" indent="-228600">
                        <a:lnSpc>
                          <a:spcPct val="97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Dr. Victor Odari ( </a:t>
                      </a:r>
                      <a:r>
                        <a:rPr lang="en-US" sz="1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  <a:hlinkClick r:id="rId9"/>
                        </a:rPr>
                        <a:t>odarivyc@gmail.com 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, Masinde </a:t>
                      </a:r>
                      <a:r>
                        <a:rPr lang="en-US" sz="100" dirty="0" err="1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Muliro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University of Science and Technology, Kakamega, Kenya)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  <a:p>
                      <a:pPr marL="1143000" marR="328295" lvl="2" indent="-228600">
                        <a:lnSpc>
                          <a:spcPct val="97000"/>
                        </a:lnSpc>
                        <a:spcBef>
                          <a:spcPts val="20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Dr. Marie Chantel </a:t>
                      </a:r>
                      <a:r>
                        <a:rPr lang="en-US" sz="100" dirty="0" err="1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Cyulinyana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( </a:t>
                      </a:r>
                      <a:r>
                        <a:rPr lang="en-US" sz="1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  <a:hlinkClick r:id="rId10"/>
                        </a:rPr>
                        <a:t>mariechantal@aims.ac.za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,  University of Rwanda, Rwanda)  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  <a:p>
                      <a:pPr marL="742950" lvl="1" indent="-285750">
                        <a:lnSpc>
                          <a:spcPts val="1390"/>
                        </a:lnSpc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i="1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West</a:t>
                      </a:r>
                      <a:r>
                        <a:rPr lang="en-US" sz="100" i="1" spc="-1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i="1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Africa: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143000" marR="231140" lvl="2" indent="-228600">
                        <a:lnSpc>
                          <a:spcPct val="9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Prof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. Moses Jojo Eghan ( meghan@ucc.edu.gh, University of Cape Coast, Cape Coast,</a:t>
                      </a:r>
                      <a:r>
                        <a:rPr lang="en-US" sz="100" spc="-1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Ghana)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  <a:p>
                      <a:pPr marL="1143000" marR="231140" lvl="2" indent="-228600">
                        <a:lnSpc>
                          <a:spcPct val="9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Prof. Lat Grand Ndiaye ( </a:t>
                      </a:r>
                      <a:r>
                        <a:rPr lang="en-US" sz="100" u="none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  <a:hlinkClick r:id="rId7" tooltip="mailto:lgndiaye@univ-zig.sn"/>
                        </a:rPr>
                        <a:t>lgndiaye@univ-zig.sn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, University </a:t>
                      </a:r>
                      <a:r>
                        <a:rPr lang="en-US" sz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Assane</a:t>
                      </a:r>
                      <a:r>
                        <a:rPr lang="en-US" sz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Seck</a:t>
                      </a:r>
                      <a:r>
                        <a:rPr lang="en-US" sz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Ziguinchor</a:t>
                      </a:r>
                      <a:r>
                        <a:rPr lang="en-US" sz="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00" spc="-1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dirty="0" err="1">
                          <a:solidFill>
                            <a:srgbClr val="212121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Sénégal</a:t>
                      </a:r>
                      <a:r>
                        <a:rPr lang="en-US" sz="100" dirty="0">
                          <a:solidFill>
                            <a:srgbClr val="545454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  <a:p>
                      <a:pPr marL="742950" lvl="1" indent="-285750">
                        <a:lnSpc>
                          <a:spcPts val="1390"/>
                        </a:lnSpc>
                        <a:buFont typeface="Wingdings" panose="05000000000000000000" pitchFamily="2" charset="2"/>
                        <a:buChar char=""/>
                        <a:tabLst>
                          <a:tab pos="523240" algn="l"/>
                          <a:tab pos="523875" algn="l"/>
                        </a:tabLst>
                      </a:pPr>
                      <a:r>
                        <a:rPr lang="en-US" sz="100" i="1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Central</a:t>
                      </a:r>
                      <a:r>
                        <a:rPr lang="en-US" sz="100" i="1" spc="-10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00" i="1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Africa: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143000" marR="175260" lvl="2" indent="-228600">
                        <a:lnSpc>
                          <a:spcPct val="95000"/>
                        </a:lnSpc>
                        <a:spcBef>
                          <a:spcPts val="65"/>
                        </a:spcBef>
                        <a:spcAft>
                          <a:spcPts val="0"/>
                        </a:spcAft>
                        <a:buSzPts val="1100"/>
                        <a:buFont typeface="Courier New" panose="02070309020205020404" pitchFamily="49" charset="0"/>
                        <a:buChar char="o"/>
                        <a:tabLst>
                          <a:tab pos="980440" algn="l"/>
                          <a:tab pos="981075" algn="l"/>
                        </a:tabLst>
                      </a:pP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Editor in Chief, </a:t>
                      </a:r>
                      <a:r>
                        <a:rPr lang="en-US" sz="100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Prof. St</a:t>
                      </a:r>
                      <a:r>
                        <a:rPr lang="en-US" sz="100" dirty="0"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Calibri" panose="020F0502020204030204" pitchFamily="34" charset="0"/>
                        </a:rPr>
                        <a:t>é</a:t>
                      </a:r>
                      <a:r>
                        <a:rPr lang="en-US" sz="100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phane Kenmoe ( </a:t>
                      </a:r>
                      <a:r>
                        <a:rPr lang="en-US" sz="100" u="sng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  <a:hlinkClick r:id="rId8"/>
                        </a:rPr>
                        <a:t>stphnknm@gmail.com</a:t>
                      </a:r>
                      <a:r>
                        <a:rPr lang="en-US" sz="100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00" dirty="0" err="1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Universitaet</a:t>
                      </a:r>
                      <a:r>
                        <a:rPr lang="en-US" sz="100" dirty="0">
                          <a:solidFill>
                            <a:srgbClr val="333333"/>
                          </a:solidFill>
                          <a:effectLst/>
                          <a:latin typeface="Calibri" panose="020F0502020204030204" pitchFamily="34" charset="0"/>
                          <a:ea typeface="Courier New" panose="02070309020205020404" pitchFamily="49" charset="0"/>
                          <a:cs typeface="Times New Roman" panose="02020603050405020304" pitchFamily="18" charset="0"/>
                        </a:rPr>
                        <a:t> Duisburg-Essen, Essen, Germany)</a:t>
                      </a:r>
                      <a:endParaRPr lang="en-ZA" sz="100" dirty="0">
                        <a:effectLst/>
                        <a:latin typeface="Calibri" panose="020F0502020204030204" pitchFamily="34" charset="0"/>
                        <a:ea typeface="Courier New" panose="02070309020205020404" pitchFamily="49" charset="0"/>
                        <a:cs typeface="Times New Roman" panose="02020603050405020304" pitchFamily="18" charset="0"/>
                      </a:endParaRPr>
                    </a:p>
                  </a:txBody>
                  <a:tcPr marL="2082" marR="20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8073396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432C5C57-2DAE-406E-188B-41D65AB79D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64808" y="5779753"/>
            <a:ext cx="4389120" cy="1103961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01E74A5-7BE5-9892-61BD-988EF24F62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35" r="13251"/>
          <a:stretch/>
        </p:blipFill>
        <p:spPr bwMode="auto">
          <a:xfrm>
            <a:off x="9870040" y="96988"/>
            <a:ext cx="1080000" cy="121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CF1D7F0B-24C2-8669-297D-97D884700D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1" t="6951" r="6645" b="7075"/>
          <a:stretch/>
        </p:blipFill>
        <p:spPr bwMode="auto">
          <a:xfrm>
            <a:off x="9878767" y="1304775"/>
            <a:ext cx="1080000" cy="108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CHEP 2016 Chicago (3-10 August 2016): Promoting Women in Physics in South  Africa · Indico">
            <a:extLst>
              <a:ext uri="{FF2B5EF4-FFF2-40B4-BE49-F238E27FC236}">
                <a16:creationId xmlns:a16="http://schemas.microsoft.com/office/drawing/2014/main" id="{5B7CE9ED-CD5B-DFC3-9D3A-1535056859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050"/>
          <a:stretch/>
        </p:blipFill>
        <p:spPr bwMode="auto">
          <a:xfrm>
            <a:off x="9887494" y="2376050"/>
            <a:ext cx="1080000" cy="109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yabo Usman - Academia.edu">
            <a:extLst>
              <a:ext uri="{FF2B5EF4-FFF2-40B4-BE49-F238E27FC236}">
                <a16:creationId xmlns:a16="http://schemas.microsoft.com/office/drawing/2014/main" id="{6054337A-AD3E-46F9-3036-A29759CD1C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57" b="29920"/>
          <a:stretch/>
        </p:blipFill>
        <p:spPr bwMode="auto">
          <a:xfrm>
            <a:off x="9887494" y="3475803"/>
            <a:ext cx="1080000" cy="97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91E99940-5540-DA41-74D1-995CFCF13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000" y="131961"/>
            <a:ext cx="1080000" cy="94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Steve Ndengué - Senior Lecturer - University of Rwanda ...">
            <a:extLst>
              <a:ext uri="{FF2B5EF4-FFF2-40B4-BE49-F238E27FC236}">
                <a16:creationId xmlns:a16="http://schemas.microsoft.com/office/drawing/2014/main" id="{F3C83D41-4E12-1CDB-C67A-60872B198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0727" y="1078247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Image result for Prof. Moses Jojo Eghan">
            <a:extLst>
              <a:ext uri="{FF2B5EF4-FFF2-40B4-BE49-F238E27FC236}">
                <a16:creationId xmlns:a16="http://schemas.microsoft.com/office/drawing/2014/main" id="{216CA7EA-F883-3A1D-F56D-3B765F683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000" y="2200026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Professor Lat Grand Ndiaye has tutored Omar Kata Faye’s master thesis.">
            <a:extLst>
              <a:ext uri="{FF2B5EF4-FFF2-40B4-BE49-F238E27FC236}">
                <a16:creationId xmlns:a16="http://schemas.microsoft.com/office/drawing/2014/main" id="{FBAF766C-F48F-5FC9-635A-93306A095A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2" t="776" r="28829" b="6666"/>
          <a:stretch/>
        </p:blipFill>
        <p:spPr bwMode="auto">
          <a:xfrm>
            <a:off x="11103273" y="3265521"/>
            <a:ext cx="1080000" cy="1268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Science in the City: Breaking the Wall between Science and Film in Africa |  Falling Walls">
            <a:extLst>
              <a:ext uri="{FF2B5EF4-FFF2-40B4-BE49-F238E27FC236}">
                <a16:creationId xmlns:a16="http://schemas.microsoft.com/office/drawing/2014/main" id="{4476F150-7C73-3473-15B3-C40194FA51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85" r="25785" b="3866"/>
          <a:stretch/>
        </p:blipFill>
        <p:spPr bwMode="auto">
          <a:xfrm>
            <a:off x="10361963" y="4426303"/>
            <a:ext cx="1219790" cy="123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094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5BB8A-A324-A6CA-E5B8-E542CC37D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b="1" dirty="0"/>
              <a:t>Advisory Board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1643D-B177-8687-DE40-819596641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76996"/>
            <a:ext cx="10915436" cy="4351338"/>
          </a:xfrm>
        </p:spPr>
        <p:txBody>
          <a:bodyPr>
            <a:normAutofit/>
          </a:bodyPr>
          <a:lstStyle/>
          <a:p>
            <a:pPr marL="342900" marR="35052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23240" algn="l"/>
                <a:tab pos="523875" algn="l"/>
              </a:tabLst>
            </a:pP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Prof. Nithaya Chetty (University of the Witwatersrand, South Africa)</a:t>
            </a:r>
          </a:p>
          <a:p>
            <a:pPr marL="342900" marR="350520" indent="-342900">
              <a:buFont typeface="Symbol" panose="05050102010706020507" pitchFamily="18" charset="2"/>
              <a:buChar char=""/>
              <a:tabLst>
                <a:tab pos="523240" algn="l"/>
                <a:tab pos="523875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Prof. Florence M. </a:t>
            </a:r>
            <a:r>
              <a:rPr lang="en-US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D’ujanga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(Makerere University, Uganda)</a:t>
            </a:r>
            <a:endParaRPr lang="en-ZA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350520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23240" algn="l"/>
                <a:tab pos="523875" algn="l"/>
              </a:tabLs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Prof. Igle Gledhill (University of Witwatersrand, South</a:t>
            </a:r>
            <a:r>
              <a:rPr lang="en-US" sz="2400" spc="-1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Africa)</a:t>
            </a:r>
            <a:endParaRPr lang="en-ZA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346075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23240" algn="l"/>
                <a:tab pos="523875" algn="l"/>
              </a:tabLst>
            </a:pPr>
            <a:r>
              <a:rPr lang="en-US" sz="2400" b="1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Chair</a:t>
            </a: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Dr. James E. Gubernatis (Los Alamos National Laboratory (retired), USA) </a:t>
            </a:r>
            <a:endParaRPr lang="en-ZA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346075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23240" algn="l"/>
                <a:tab pos="523875" algn="l"/>
              </a:tabLst>
            </a:pP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Prof.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Sekazi</a:t>
            </a: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K.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Mtingwa</a:t>
            </a: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Triangle Science, Education &amp; Economic Development, LLC, North Carolina)</a:t>
            </a:r>
            <a:endParaRPr lang="en-ZA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346075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23240" algn="l"/>
                <a:tab pos="523875" algn="l"/>
              </a:tabLst>
            </a:pP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Dr. Joseph Niemela, (The Abdus Salam International Centre for Theoretical Physics, Italy)</a:t>
            </a:r>
            <a:endParaRPr lang="en-ZA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346075" lvl="0" indent="-342900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23240" algn="l"/>
                <a:tab pos="523875" algn="l"/>
              </a:tabLst>
            </a:pP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Dr. </a:t>
            </a:r>
            <a:r>
              <a:rPr lang="en-GB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Daniel Nyanganyura</a:t>
            </a:r>
            <a:r>
              <a:rPr lang="en-GB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South Africa)</a:t>
            </a:r>
            <a:endParaRPr lang="en-ZA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404495" lvl="0" indent="-342900">
              <a:lnSpc>
                <a:spcPct val="101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23240" algn="l"/>
                <a:tab pos="523875" algn="l"/>
              </a:tabLst>
            </a:pP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Prof. </a:t>
            </a:r>
            <a:r>
              <a:rPr lang="en-US" sz="2400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Ahmadou</a:t>
            </a: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Wagué</a:t>
            </a: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(Cheikh Anta Diop University, </a:t>
            </a:r>
            <a:r>
              <a:rPr lang="en-US" sz="2400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Sénégal</a:t>
            </a:r>
            <a:r>
              <a:rPr lang="en-US" sz="2400" dirty="0">
                <a:solidFill>
                  <a:srgbClr val="21212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en-ZA" sz="2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77398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2544FAA-1260-3CCA-8CF8-FA812AAE32EC}"/>
              </a:ext>
            </a:extLst>
          </p:cNvPr>
          <p:cNvSpPr txBox="1"/>
          <p:nvPr/>
        </p:nvSpPr>
        <p:spPr>
          <a:xfrm>
            <a:off x="537681" y="1225689"/>
            <a:ext cx="11116637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■ The APN is a mechanism to communicate with a broad group of physicists in Africa, in the diaspora, and outside of the African physics community.</a:t>
            </a:r>
          </a:p>
          <a:p>
            <a:endParaRPr lang="en-US" sz="2400" b="0" i="0" u="none" strike="noStrike" baseline="0" dirty="0">
              <a:solidFill>
                <a:srgbClr val="181B0D"/>
              </a:solidFill>
            </a:endParaRPr>
          </a:p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■ The selected highlights are examples of the spectrum of communications that occur within any physics community.</a:t>
            </a:r>
          </a:p>
          <a:p>
            <a:r>
              <a:rPr lang="en-US" sz="2400" b="0" i="0" u="none" strike="noStrike" baseline="0" dirty="0">
                <a:solidFill>
                  <a:srgbClr val="181B0D"/>
                </a:solidFill>
              </a:rPr>
              <a:t>	–</a:t>
            </a:r>
            <a:r>
              <a:rPr lang="en-US" sz="2400" b="0" i="1" u="none" strike="noStrike" baseline="0" dirty="0">
                <a:solidFill>
                  <a:srgbClr val="181B0D"/>
                </a:solidFill>
              </a:rPr>
              <a:t>While activities and countries are diverse and disperse, the newsletter is 	showing that </a:t>
            </a:r>
            <a:r>
              <a:rPr lang="en-US" sz="2400" b="0" i="1" u="none" strike="noStrike" baseline="0" dirty="0">
                <a:solidFill>
                  <a:srgbClr val="000000"/>
                </a:solidFill>
              </a:rPr>
              <a:t>Africa has a </a:t>
            </a:r>
            <a:r>
              <a:rPr lang="en-US" sz="2400" b="0" i="1" u="none" strike="noStrike" baseline="0" dirty="0">
                <a:solidFill>
                  <a:srgbClr val="FF0000"/>
                </a:solidFill>
              </a:rPr>
              <a:t>vibrant </a:t>
            </a:r>
            <a:r>
              <a:rPr lang="en-US" sz="2400" b="0" i="1" u="none" strike="noStrike" baseline="0" dirty="0">
                <a:solidFill>
                  <a:srgbClr val="000000"/>
                </a:solidFill>
              </a:rPr>
              <a:t>physics </a:t>
            </a:r>
            <a:r>
              <a:rPr lang="en-US" sz="2400" b="0" i="1" u="none" strike="noStrike" baseline="0" dirty="0">
                <a:solidFill>
                  <a:srgbClr val="FF0000"/>
                </a:solidFill>
              </a:rPr>
              <a:t>community</a:t>
            </a:r>
            <a:r>
              <a:rPr lang="en-US" sz="2400" b="0" i="1" u="none" strike="noStrike" baseline="0" dirty="0">
                <a:solidFill>
                  <a:srgbClr val="000000"/>
                </a:solidFill>
              </a:rPr>
              <a:t>!</a:t>
            </a:r>
          </a:p>
          <a:p>
            <a:r>
              <a:rPr lang="en-US" sz="2400" b="0" i="0" u="none" strike="noStrike" baseline="0" dirty="0">
                <a:solidFill>
                  <a:srgbClr val="000000"/>
                </a:solidFill>
              </a:rPr>
              <a:t>		■ The whole is greater than the sum of its parts!</a:t>
            </a:r>
          </a:p>
          <a:p>
            <a:endParaRPr lang="en-US" sz="2400" b="0" i="0" u="none" strike="noStrike" baseline="0" dirty="0">
              <a:solidFill>
                <a:srgbClr val="000000"/>
              </a:solidFill>
            </a:endParaRPr>
          </a:p>
          <a:p>
            <a:r>
              <a:rPr lang="en-US" sz="2400" b="0" i="0" u="none" strike="noStrike" baseline="0" dirty="0">
                <a:solidFill>
                  <a:schemeClr val="bg1"/>
                </a:solidFill>
              </a:rPr>
              <a:t>■ Specific opportunities for the ASP community include posting</a:t>
            </a:r>
          </a:p>
          <a:p>
            <a:r>
              <a:rPr lang="en-US" sz="2400" b="0" i="0" u="none" strike="noStrike" baseline="0" dirty="0">
                <a:solidFill>
                  <a:schemeClr val="bg1"/>
                </a:solidFill>
              </a:rPr>
              <a:t>	–</a:t>
            </a:r>
            <a:r>
              <a:rPr lang="en-US" sz="2400" b="0" i="1" u="none" strike="noStrike" baseline="0" dirty="0">
                <a:solidFill>
                  <a:schemeClr val="bg1"/>
                </a:solidFill>
              </a:rPr>
              <a:t>Calls for applications</a:t>
            </a:r>
          </a:p>
          <a:p>
            <a:r>
              <a:rPr lang="en-ZA" sz="2400" b="0" i="0" u="none" strike="noStrike" baseline="0" dirty="0">
                <a:solidFill>
                  <a:schemeClr val="bg1"/>
                </a:solidFill>
              </a:rPr>
              <a:t>	–</a:t>
            </a:r>
            <a:r>
              <a:rPr lang="en-ZA" sz="2400" b="0" i="1" u="none" strike="noStrike" baseline="0" dirty="0">
                <a:solidFill>
                  <a:schemeClr val="bg1"/>
                </a:solidFill>
              </a:rPr>
              <a:t>Announcements of upcoming Alumni events,</a:t>
            </a:r>
            <a:endParaRPr lang="en-ZA" sz="2400" b="0" i="0" u="none" strike="noStrike" baseline="0" dirty="0">
              <a:solidFill>
                <a:schemeClr val="bg1"/>
              </a:solidFill>
            </a:endParaRPr>
          </a:p>
          <a:p>
            <a:r>
              <a:rPr lang="en-ZA" sz="2400" b="0" i="0" u="none" strike="noStrike" baseline="0" dirty="0">
                <a:solidFill>
                  <a:schemeClr val="bg1"/>
                </a:solidFill>
              </a:rPr>
              <a:t>	–</a:t>
            </a:r>
            <a:r>
              <a:rPr lang="en-ZA" sz="2400" b="0" i="1" u="none" strike="noStrike" baseline="0" dirty="0">
                <a:solidFill>
                  <a:schemeClr val="bg1"/>
                </a:solidFill>
              </a:rPr>
              <a:t>Networking </a:t>
            </a:r>
            <a:r>
              <a:rPr lang="en-ZA" sz="2400" i="1" dirty="0">
                <a:solidFill>
                  <a:schemeClr val="bg1"/>
                </a:solidFill>
              </a:rPr>
              <a:t>and funding </a:t>
            </a:r>
            <a:r>
              <a:rPr lang="en-ZA" sz="2400" b="0" i="1" u="none" strike="noStrike" baseline="0" dirty="0">
                <a:solidFill>
                  <a:schemeClr val="bg1"/>
                </a:solidFill>
              </a:rPr>
              <a:t>opportunities</a:t>
            </a:r>
            <a:endParaRPr lang="en-ZA" sz="2400" b="0" i="0" u="none" strike="noStrike" baseline="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D363AE-861D-F7AF-8A12-FF3A1BD44B4A}"/>
              </a:ext>
            </a:extLst>
          </p:cNvPr>
          <p:cNvSpPr txBox="1"/>
          <p:nvPr/>
        </p:nvSpPr>
        <p:spPr>
          <a:xfrm>
            <a:off x="1489753" y="277401"/>
            <a:ext cx="758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4000" b="0" i="0" u="none" strike="noStrike" baseline="0" dirty="0">
                <a:solidFill>
                  <a:srgbClr val="181B0D"/>
                </a:solidFill>
              </a:rPr>
              <a:t>Communication and Networking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AFCDFA-803C-04AB-5968-1B55A3B2E3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2844" y="5640616"/>
            <a:ext cx="4389120" cy="124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496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2005</Words>
  <Application>Microsoft Macintosh PowerPoint</Application>
  <PresentationFormat>Widescreen</PresentationFormat>
  <Paragraphs>226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Franklin Gothic Book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Advisory Board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Iyabo Usman</dc:creator>
  <cp:lastModifiedBy>Ketevi Adikle Assamagan</cp:lastModifiedBy>
  <cp:revision>15</cp:revision>
  <dcterms:created xsi:type="dcterms:W3CDTF">2022-11-06T08:46:48Z</dcterms:created>
  <dcterms:modified xsi:type="dcterms:W3CDTF">2022-12-05T14:29:47Z</dcterms:modified>
</cp:coreProperties>
</file>