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808" r:id="rId2"/>
    <p:sldId id="809" r:id="rId3"/>
    <p:sldId id="821" r:id="rId4"/>
    <p:sldId id="815" r:id="rId5"/>
    <p:sldId id="816" r:id="rId6"/>
    <p:sldId id="802" r:id="rId7"/>
    <p:sldId id="818" r:id="rId8"/>
    <p:sldId id="817" r:id="rId9"/>
    <p:sldId id="819" r:id="rId10"/>
    <p:sldId id="820" r:id="rId11"/>
    <p:sldId id="805" r:id="rId12"/>
    <p:sldId id="807" r:id="rId13"/>
    <p:sldId id="803" r:id="rId14"/>
    <p:sldId id="813" r:id="rId1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7" autoAdjust="0"/>
    <p:restoredTop sz="97505"/>
  </p:normalViewPr>
  <p:slideViewPr>
    <p:cSldViewPr>
      <p:cViewPr varScale="1">
        <p:scale>
          <a:sx n="96" d="100"/>
          <a:sy n="96" d="100"/>
        </p:scale>
        <p:origin x="102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88900" y="742950"/>
            <a:ext cx="6621463" cy="37258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680552" y="4716261"/>
            <a:ext cx="5438140" cy="446762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129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22 November 2022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Service Management workshop - Knowledge Base KPIs</a:t>
            </a:r>
            <a:endParaRPr lang="en-US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30628" y="-1"/>
            <a:ext cx="10969139" cy="823716"/>
          </a:xfrm>
        </p:spPr>
        <p:txBody>
          <a:bodyPr vert="horz" lIns="91438" tIns="0" rIns="91438" bIns="0" rtlCol="0" anchor="b" anchorCtr="0">
            <a:noAutofit/>
          </a:bodyPr>
          <a:lstStyle>
            <a:lvl1pPr>
              <a:defRPr lang="en-US" sz="5900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0" y="1032135"/>
            <a:ext cx="11928615" cy="4793729"/>
          </a:xfrm>
        </p:spPr>
        <p:txBody>
          <a:bodyPr vert="horz" lIns="91438" tIns="45719" rIns="91438" bIns="45719" rtlCol="0">
            <a:no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90566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567608" y="6408000"/>
            <a:ext cx="1152128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22 November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Service Management workshop - Knowledge Base KPIs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259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309513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2855640" y="6408000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22 November 2022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dirty="0"/>
              <a:t>Service Management workshop - Knowledge Base KPIs</a:t>
            </a:r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53C3D4-625D-0EA5-AF20-827449C8DC72}"/>
              </a:ext>
            </a:extLst>
          </p:cNvPr>
          <p:cNvSpPr/>
          <p:nvPr userDrawn="1"/>
        </p:nvSpPr>
        <p:spPr>
          <a:xfrm>
            <a:off x="947515" y="6326651"/>
            <a:ext cx="1440160" cy="499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2" r:id="rId2"/>
    <p:sldLayoutId id="2147483675" r:id="rId3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ACF8B-5F6B-ED73-6F08-8BA3850A1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7200" dirty="0" err="1"/>
              <a:t>Knowledge</a:t>
            </a:r>
            <a:r>
              <a:rPr lang="fr-CH" sz="7200" dirty="0"/>
              <a:t> Base at CERN</a:t>
            </a:r>
            <a:br>
              <a:rPr lang="fr-CH" dirty="0"/>
            </a:br>
            <a:endParaRPr lang="fr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3226FB-E462-38B5-0FE0-9994A83BB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22-10-2022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C68FD0-29A8-2FBF-F825-8E3CE7C58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Service Management workshop - Knowledge Base KPIs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EF9AF5-94E4-8B84-7802-E6C1FEBB3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20866E-B38B-A244-4031-3C42D63E7D50}"/>
              </a:ext>
            </a:extLst>
          </p:cNvPr>
          <p:cNvSpPr txBox="1"/>
          <p:nvPr/>
        </p:nvSpPr>
        <p:spPr bwMode="auto">
          <a:xfrm>
            <a:off x="0" y="2780928"/>
            <a:ext cx="12192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/>
              <a:t>Nicole Cremel, IT </a:t>
            </a:r>
            <a:r>
              <a:rPr lang="fr-CH" sz="3200" dirty="0" err="1"/>
              <a:t>Department</a:t>
            </a:r>
            <a:br>
              <a:rPr lang="fr-CH" sz="3200" dirty="0"/>
            </a:br>
            <a:endParaRPr lang="fr-CH" sz="3200" dirty="0"/>
          </a:p>
          <a:p>
            <a:pPr algn="ctr"/>
            <a:r>
              <a:rPr lang="fr-CH" sz="3200" dirty="0" err="1"/>
              <a:t>Knowledge</a:t>
            </a:r>
            <a:r>
              <a:rPr lang="fr-CH" sz="3200" dirty="0"/>
              <a:t> Base KPIs workshop (SNUG)</a:t>
            </a:r>
          </a:p>
          <a:p>
            <a:pPr algn="ctr"/>
            <a:r>
              <a:rPr lang="fr-CH" sz="3200" dirty="0"/>
              <a:t>10 </a:t>
            </a:r>
            <a:r>
              <a:rPr lang="fr-CH" sz="3200" dirty="0" err="1"/>
              <a:t>November</a:t>
            </a:r>
            <a:r>
              <a:rPr lang="fr-CH" sz="3200" dirty="0"/>
              <a:t> 2022</a:t>
            </a:r>
          </a:p>
          <a:p>
            <a:pPr algn="ctr"/>
            <a:endParaRPr lang="fr-CH" sz="3200" dirty="0"/>
          </a:p>
        </p:txBody>
      </p:sp>
    </p:spTree>
    <p:extLst>
      <p:ext uri="{BB962C8B-B14F-4D97-AF65-F5344CB8AC3E}">
        <p14:creationId xmlns:p14="http://schemas.microsoft.com/office/powerpoint/2010/main" val="2019626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08595-2F53-A3C1-0D6D-1B2E1C62C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28" y="-1"/>
            <a:ext cx="11797987" cy="823716"/>
          </a:xfrm>
        </p:spPr>
        <p:txBody>
          <a:bodyPr/>
          <a:lstStyle/>
          <a:p>
            <a:r>
              <a:rPr lang="fr-CH" sz="4400" dirty="0" err="1"/>
              <a:t>Knowledge</a:t>
            </a:r>
            <a:r>
              <a:rPr lang="fr-CH" sz="4400" dirty="0"/>
              <a:t> Base in CERN Service Portal</a:t>
            </a:r>
          </a:p>
        </p:txBody>
      </p:sp>
      <p:pic>
        <p:nvPicPr>
          <p:cNvPr id="9" name="Content Placeholder 8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1D0AFCD8-337F-03B3-0E14-6465ED2BF5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628" y="1268760"/>
            <a:ext cx="7700729" cy="4608512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FC885D-CE96-3F55-5461-A6DA35823E03}"/>
              </a:ext>
            </a:extLst>
          </p:cNvPr>
          <p:cNvSpPr txBox="1"/>
          <p:nvPr/>
        </p:nvSpPr>
        <p:spPr bwMode="auto">
          <a:xfrm>
            <a:off x="7823644" y="1739752"/>
            <a:ext cx="388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Top </a:t>
            </a:r>
            <a:r>
              <a:rPr lang="fr-CH" dirty="0" err="1"/>
              <a:t>category</a:t>
            </a:r>
            <a:r>
              <a:rPr lang="fr-CH" dirty="0"/>
              <a:t> = Computing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C880C0-334E-BF58-621F-07B0453FA0DF}"/>
              </a:ext>
            </a:extLst>
          </p:cNvPr>
          <p:cNvSpPr txBox="1"/>
          <p:nvPr/>
        </p:nvSpPr>
        <p:spPr bwMode="auto">
          <a:xfrm>
            <a:off x="7895791" y="2671347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Sub-category</a:t>
            </a:r>
            <a:r>
              <a:rPr lang="fr-CH" dirty="0"/>
              <a:t> = </a:t>
            </a:r>
            <a:r>
              <a:rPr lang="fr-CH" dirty="0" err="1"/>
              <a:t>account</a:t>
            </a:r>
            <a:endParaRPr lang="fr-CH" dirty="0"/>
          </a:p>
          <a:p>
            <a:r>
              <a:rPr lang="fr-CH" dirty="0"/>
              <a:t>    Select </a:t>
            </a:r>
            <a:r>
              <a:rPr lang="fr-CH" dirty="0" err="1"/>
              <a:t>language</a:t>
            </a:r>
            <a:br>
              <a:rPr lang="fr-CH" dirty="0"/>
            </a:br>
            <a:r>
              <a:rPr lang="fr-CH" dirty="0"/>
              <a:t>    Sort by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5AF222-8FE8-156E-EBD9-9949D66636EB}"/>
              </a:ext>
            </a:extLst>
          </p:cNvPr>
          <p:cNvSpPr txBox="1"/>
          <p:nvPr/>
        </p:nvSpPr>
        <p:spPr bwMode="auto">
          <a:xfrm>
            <a:off x="7878034" y="3754818"/>
            <a:ext cx="388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Browse</a:t>
            </a:r>
            <a:r>
              <a:rPr lang="fr-CH" dirty="0"/>
              <a:t> articles in SE or in FE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F5593E-BCA9-4E0D-FA71-0DB8BA8689DE}"/>
              </a:ext>
            </a:extLst>
          </p:cNvPr>
          <p:cNvSpPr txBox="1"/>
          <p:nvPr/>
        </p:nvSpPr>
        <p:spPr bwMode="auto">
          <a:xfrm>
            <a:off x="7831357" y="2141874"/>
            <a:ext cx="4165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Global </a:t>
            </a:r>
            <a:r>
              <a:rPr lang="fr-CH" dirty="0" err="1"/>
              <a:t>search</a:t>
            </a:r>
            <a:r>
              <a:rPr lang="fr-CH" dirty="0"/>
              <a:t> </a:t>
            </a:r>
            <a:r>
              <a:rPr lang="fr-CH" dirty="0" err="1"/>
              <a:t>filtering</a:t>
            </a:r>
            <a:r>
              <a:rPr lang="fr-CH" dirty="0"/>
              <a:t> KB articles</a:t>
            </a:r>
          </a:p>
        </p:txBody>
      </p:sp>
    </p:spTree>
    <p:extLst>
      <p:ext uri="{BB962C8B-B14F-4D97-AF65-F5344CB8AC3E}">
        <p14:creationId xmlns:p14="http://schemas.microsoft.com/office/powerpoint/2010/main" val="381630659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CF31259F-948A-4B37-E09A-9B8001CA78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98" y="1052736"/>
            <a:ext cx="6935432" cy="4608512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E2AF0444-7C0D-5D53-ABE6-0D812104E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/>
              <a:t>KB </a:t>
            </a:r>
            <a:r>
              <a:rPr lang="fr-CH" sz="3600" dirty="0" err="1"/>
              <a:t>some</a:t>
            </a:r>
            <a:r>
              <a:rPr lang="fr-CH" sz="3600" dirty="0"/>
              <a:t> figures (June 2022)</a:t>
            </a:r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945FDB5-DA60-7176-F07D-9B04D98EE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807795-BB1E-EC17-BD62-BD56C5E71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22-10-2022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70F6F-867B-24F3-53D8-EE5A47C77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Service Management workshop - Knowledge Base KPIs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345D3E-27C9-CE7D-55C4-44452DA1651D}"/>
              </a:ext>
            </a:extLst>
          </p:cNvPr>
          <p:cNvSpPr txBox="1"/>
          <p:nvPr/>
        </p:nvSpPr>
        <p:spPr bwMode="auto">
          <a:xfrm>
            <a:off x="7136623" y="1988840"/>
            <a:ext cx="44644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err="1"/>
              <a:t>Number</a:t>
            </a:r>
            <a:r>
              <a:rPr lang="fr-CH" sz="2800" dirty="0"/>
              <a:t> of KB articles </a:t>
            </a:r>
            <a:r>
              <a:rPr lang="fr-CH" sz="2800" dirty="0" err="1"/>
              <a:t>published</a:t>
            </a:r>
            <a:r>
              <a:rPr lang="fr-CH" sz="2800" dirty="0"/>
              <a:t> per </a:t>
            </a:r>
            <a:r>
              <a:rPr lang="fr-CH" sz="2800" dirty="0" err="1"/>
              <a:t>Department</a:t>
            </a:r>
            <a:r>
              <a:rPr lang="fr-CH" sz="2800" dirty="0"/>
              <a:t> (</a:t>
            </a:r>
            <a:r>
              <a:rPr lang="fr-CH" sz="2800" dirty="0" err="1"/>
              <a:t>departement</a:t>
            </a:r>
            <a:r>
              <a:rPr lang="fr-CH" sz="2800" dirty="0"/>
              <a:t> </a:t>
            </a:r>
            <a:r>
              <a:rPr lang="fr-CH" sz="2800" dirty="0" err="1"/>
              <a:t>is</a:t>
            </a:r>
            <a:r>
              <a:rPr lang="fr-CH" sz="2800" dirty="0"/>
              <a:t> an </a:t>
            </a:r>
            <a:r>
              <a:rPr lang="fr-CH" sz="2800" dirty="0" err="1"/>
              <a:t>attribute</a:t>
            </a:r>
            <a:r>
              <a:rPr lang="fr-CH" sz="2800" dirty="0"/>
              <a:t> of the FE)</a:t>
            </a:r>
          </a:p>
        </p:txBody>
      </p:sp>
    </p:spTree>
    <p:extLst>
      <p:ext uri="{BB962C8B-B14F-4D97-AF65-F5344CB8AC3E}">
        <p14:creationId xmlns:p14="http://schemas.microsoft.com/office/powerpoint/2010/main" val="839113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E278B025-8507-5CC7-FDFB-1CD1580A5B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5795" y="1413427"/>
            <a:ext cx="7189577" cy="4608512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16D28135-2D0C-BB21-EE59-C7B5B4296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/>
              <a:t>KB </a:t>
            </a:r>
            <a:r>
              <a:rPr lang="fr-CH" sz="3600" dirty="0" err="1"/>
              <a:t>some</a:t>
            </a:r>
            <a:r>
              <a:rPr lang="fr-CH" sz="3600" dirty="0"/>
              <a:t> figures (June 2022)</a:t>
            </a:r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3CF628-64F9-D17A-AAF4-D76B1D8E1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058E54-77C1-DC95-C2B1-F8EDF3B2F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22-10-2022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BAFEB9-C74F-2F61-8709-3AC1AE415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Service Management workshop - Knowledge Base KPIs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598933-3AE3-0A23-2192-E3B5DF94040E}"/>
              </a:ext>
            </a:extLst>
          </p:cNvPr>
          <p:cNvSpPr txBox="1"/>
          <p:nvPr/>
        </p:nvSpPr>
        <p:spPr bwMode="auto">
          <a:xfrm>
            <a:off x="7070359" y="1628800"/>
            <a:ext cx="468052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err="1"/>
              <a:t>Number</a:t>
            </a:r>
            <a:r>
              <a:rPr lang="fr-CH" sz="2800" dirty="0"/>
              <a:t> of KB articles</a:t>
            </a:r>
          </a:p>
          <a:p>
            <a:r>
              <a:rPr lang="fr-CH" sz="2800" dirty="0" err="1"/>
              <a:t>according</a:t>
            </a:r>
            <a:r>
              <a:rPr lang="fr-CH" sz="2800" dirty="0"/>
              <a:t> to </a:t>
            </a:r>
            <a:r>
              <a:rPr lang="fr-CH" sz="2800" dirty="0" err="1"/>
              <a:t>parameter</a:t>
            </a:r>
            <a:r>
              <a:rPr lang="fr-CH" sz="2800" dirty="0"/>
              <a:t> «</a:t>
            </a:r>
            <a:r>
              <a:rPr lang="fr-CH" sz="2800" dirty="0" err="1"/>
              <a:t>visibility</a:t>
            </a:r>
            <a:r>
              <a:rPr lang="fr-CH" sz="2800" dirty="0"/>
              <a:t>»:</a:t>
            </a:r>
            <a:br>
              <a:rPr lang="fr-CH" sz="2800" dirty="0"/>
            </a:br>
            <a:endParaRPr lang="fr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/>
              <a:t>Public: all world (no login)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/>
              <a:t>CERN: CERN </a:t>
            </a:r>
            <a:r>
              <a:rPr lang="fr-CH" sz="2000" dirty="0" err="1"/>
              <a:t>account</a:t>
            </a:r>
            <a:r>
              <a:rPr lang="fr-CH" sz="2000" dirty="0"/>
              <a:t> login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/>
              <a:t>Supporters: </a:t>
            </a:r>
            <a:r>
              <a:rPr lang="fr-CH" sz="2000" dirty="0" err="1"/>
              <a:t>members</a:t>
            </a:r>
            <a:r>
              <a:rPr lang="fr-CH" sz="2000" dirty="0"/>
              <a:t> of FE(s)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 err="1"/>
              <a:t>Specific</a:t>
            </a:r>
            <a:r>
              <a:rPr lang="fr-CH" sz="2000" dirty="0"/>
              <a:t> groups: </a:t>
            </a:r>
            <a:r>
              <a:rPr lang="fr-CH" sz="2000" dirty="0" err="1"/>
              <a:t>restricted</a:t>
            </a:r>
            <a:r>
              <a:rPr lang="fr-CH" sz="2000" dirty="0"/>
              <a:t> to </a:t>
            </a:r>
            <a:r>
              <a:rPr lang="fr-CH" sz="2000" dirty="0" err="1"/>
              <a:t>some</a:t>
            </a:r>
            <a:r>
              <a:rPr lang="fr-CH" sz="2000" dirty="0"/>
              <a:t> support </a:t>
            </a:r>
            <a:r>
              <a:rPr lang="fr-CH" sz="2000" dirty="0" err="1"/>
              <a:t>lines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2478939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CD95573-16B4-A46D-BEDF-217CE567C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/>
              <a:t>KB </a:t>
            </a:r>
            <a:r>
              <a:rPr lang="fr-CH" sz="3600" dirty="0" err="1"/>
              <a:t>some</a:t>
            </a:r>
            <a:r>
              <a:rPr lang="fr-CH" sz="3600" dirty="0"/>
              <a:t> figures (June 2022)</a:t>
            </a:r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6CAEFBB-EF0C-FAC4-CA69-A031C65ED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8E54C4FF-E956-F739-7985-DCB4C654D7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7" y="1403462"/>
            <a:ext cx="7253538" cy="4608512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B17D6A-9632-B446-77FE-AEB523836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22-10-2022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495C6B-BA2F-C7E2-ACE1-AA8E35A39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Service Management workshop - Knowledge Base KPIs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C81C15-7A9A-908C-F2D2-37AF4E2F8D78}"/>
              </a:ext>
            </a:extLst>
          </p:cNvPr>
          <p:cNvSpPr txBox="1"/>
          <p:nvPr/>
        </p:nvSpPr>
        <p:spPr bwMode="auto">
          <a:xfrm>
            <a:off x="7281310" y="1494274"/>
            <a:ext cx="446449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err="1"/>
              <a:t>Number</a:t>
            </a:r>
            <a:r>
              <a:rPr lang="fr-CH" sz="2800" dirty="0"/>
              <a:t> of KB articles</a:t>
            </a:r>
          </a:p>
          <a:p>
            <a:r>
              <a:rPr lang="fr-CH" sz="2800" dirty="0" err="1"/>
              <a:t>according</a:t>
            </a:r>
            <a:r>
              <a:rPr lang="fr-CH" sz="2800" dirty="0"/>
              <a:t> to «workflow»:</a:t>
            </a:r>
            <a:br>
              <a:rPr lang="fr-CH" sz="2800" dirty="0"/>
            </a:br>
            <a:endParaRPr lang="fr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/>
              <a:t>Draft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 err="1"/>
              <a:t>Review</a:t>
            </a:r>
            <a:endParaRPr lang="fr-CH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 err="1"/>
              <a:t>Published</a:t>
            </a:r>
            <a:endParaRPr lang="fr-CH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 err="1"/>
              <a:t>Pending</a:t>
            </a:r>
            <a:r>
              <a:rPr lang="fr-CH" sz="2000" dirty="0"/>
              <a:t> retirement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 err="1"/>
              <a:t>Retired</a:t>
            </a:r>
            <a:endParaRPr lang="fr-CH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H" sz="2000" dirty="0"/>
          </a:p>
          <a:p>
            <a:r>
              <a:rPr lang="fr-CH" sz="2000" dirty="0" err="1"/>
              <a:t>Only</a:t>
            </a:r>
            <a:r>
              <a:rPr lang="fr-CH" sz="2000" dirty="0"/>
              <a:t> «</a:t>
            </a:r>
            <a:r>
              <a:rPr lang="fr-CH" sz="2000" dirty="0" err="1"/>
              <a:t>Published</a:t>
            </a:r>
            <a:r>
              <a:rPr lang="fr-CH" sz="2000" dirty="0"/>
              <a:t>» </a:t>
            </a:r>
            <a:r>
              <a:rPr lang="fr-CH" sz="2000" dirty="0" err="1"/>
              <a:t>KBs</a:t>
            </a:r>
            <a:r>
              <a:rPr lang="fr-CH" sz="2000" dirty="0"/>
              <a:t> are visible in the Service Portal</a:t>
            </a:r>
            <a:br>
              <a:rPr lang="fr-CH" sz="2000" dirty="0"/>
            </a:br>
            <a:br>
              <a:rPr lang="fr-CH" sz="2000" dirty="0"/>
            </a:b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153202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E44935-8D31-B11D-C7E9-D8B30E177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22-10-2022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902C0F-2D37-DD63-A083-38E28E3DA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Service Management workshop - Knowledge Base KPIs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194CEC-DFE3-A579-17D0-629FACCD4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7" name="Picture 6" descr="A yellow paper with black text on it&#10;&#10;Description automatically generated with low confidence">
            <a:extLst>
              <a:ext uri="{FF2B5EF4-FFF2-40B4-BE49-F238E27FC236}">
                <a16:creationId xmlns:a16="http://schemas.microsoft.com/office/drawing/2014/main" id="{D4B5DEAC-24DB-8A3E-F2EF-76B933FF5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084" y="764704"/>
            <a:ext cx="7987348" cy="519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30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BA171-23B9-9307-9C8A-AFD1B3276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/>
              <a:t>Scope: Beyond IT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ACB2D1-3FA9-3B2E-8265-23475FB10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22-10-2022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F437EF-483E-8A33-0162-904ADD9FD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Service Management workshop - Knowledge Base KPIs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3B7741-7A9C-2E00-7AE2-DC3871CF9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1E3403-5B44-4B83-DCE1-C07183291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69" y="1097860"/>
            <a:ext cx="11951262" cy="47065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DF6D75-E7A7-5C1F-BE6D-54344FFCE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4941" y="906464"/>
            <a:ext cx="3023878" cy="13900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A65FB9-1885-F5DD-6687-084C8F5DA5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8270" y="906464"/>
            <a:ext cx="3176291" cy="43651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79DC42-FCAA-C548-CE74-4B9BBC2A73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1864" y="2591299"/>
            <a:ext cx="4096867" cy="32616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B62D04-4ED6-FD42-F382-5F4228EEC845}"/>
              </a:ext>
            </a:extLst>
          </p:cNvPr>
          <p:cNvSpPr txBox="1"/>
          <p:nvPr/>
        </p:nvSpPr>
        <p:spPr bwMode="auto">
          <a:xfrm>
            <a:off x="-6000" y="5804449"/>
            <a:ext cx="1219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dirty="0">
                <a:solidFill>
                  <a:srgbClr val="FF0000"/>
                </a:solidFill>
              </a:rPr>
              <a:t>KB articles in all areas and not </a:t>
            </a:r>
            <a:r>
              <a:rPr lang="fr-CH" sz="2800" b="1" dirty="0" err="1">
                <a:solidFill>
                  <a:srgbClr val="FF0000"/>
                </a:solidFill>
              </a:rPr>
              <a:t>only</a:t>
            </a:r>
            <a:r>
              <a:rPr lang="fr-CH" sz="2800" b="1" dirty="0">
                <a:solidFill>
                  <a:srgbClr val="FF0000"/>
                </a:solidFill>
              </a:rPr>
              <a:t> for IT</a:t>
            </a:r>
          </a:p>
        </p:txBody>
      </p:sp>
    </p:spTree>
    <p:extLst>
      <p:ext uri="{BB962C8B-B14F-4D97-AF65-F5344CB8AC3E}">
        <p14:creationId xmlns:p14="http://schemas.microsoft.com/office/powerpoint/2010/main" val="568006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2127"/>
            <a:ext cx="10969139" cy="822451"/>
          </a:xfrm>
        </p:spPr>
        <p:txBody>
          <a:bodyPr>
            <a:noAutofit/>
          </a:bodyPr>
          <a:lstStyle/>
          <a:p>
            <a:r>
              <a:rPr lang="en-GB" sz="5400" dirty="0"/>
              <a:t>Business Service Catalogue</a:t>
            </a:r>
            <a:br>
              <a:rPr lang="en-GB" sz="4800" dirty="0"/>
            </a:b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887413"/>
            <a:ext cx="12192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“Core” of ServiceNow at CERN - Matrix </a:t>
            </a:r>
            <a:r>
              <a:rPr lang="en-US" sz="2400" dirty="0"/>
              <a:t>structure</a:t>
            </a:r>
            <a:r>
              <a:rPr lang="en-US" sz="2400" b="1" dirty="0"/>
              <a:t> </a:t>
            </a:r>
            <a:r>
              <a:rPr lang="en-US" sz="2400" dirty="0"/>
              <a:t>with 2 dimensions:</a:t>
            </a:r>
          </a:p>
          <a:p>
            <a:pPr marL="808038" lvl="1" indent="-608013">
              <a:buFont typeface="Wingdings" panose="05000000000000000000" pitchFamily="2" charset="2"/>
              <a:buChar char="q"/>
            </a:pPr>
            <a:r>
              <a:rPr lang="en-US" sz="2000" dirty="0"/>
              <a:t>Columns: Services (</a:t>
            </a:r>
            <a:r>
              <a:rPr lang="en-US" sz="2000" dirty="0">
                <a:solidFill>
                  <a:srgbClr val="FF0000"/>
                </a:solidFill>
              </a:rPr>
              <a:t>What</a:t>
            </a:r>
            <a:r>
              <a:rPr lang="en-US" sz="2000" dirty="0"/>
              <a:t>, User View)           Field </a:t>
            </a:r>
            <a:r>
              <a:rPr lang="en-US" sz="2000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Service Element (SE)</a:t>
            </a:r>
          </a:p>
          <a:p>
            <a:pPr marL="808038" lvl="1" indent="-608013">
              <a:buFont typeface="Wingdings" panose="05000000000000000000" pitchFamily="2" charset="2"/>
              <a:buChar char="q"/>
            </a:pPr>
            <a:r>
              <a:rPr lang="en-US" sz="2000" dirty="0"/>
              <a:t>Rows: Functions (</a:t>
            </a:r>
            <a:r>
              <a:rPr lang="en-US" sz="2000" dirty="0">
                <a:solidFill>
                  <a:srgbClr val="FF0000"/>
                </a:solidFill>
              </a:rPr>
              <a:t>How</a:t>
            </a:r>
            <a:r>
              <a:rPr lang="en-US" sz="2000" dirty="0"/>
              <a:t>, Supporters View)            Field </a:t>
            </a:r>
            <a:r>
              <a:rPr lang="en-US" sz="2000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Functional Element (FE) </a:t>
            </a:r>
            <a:br>
              <a:rPr lang="en-US" sz="2000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2000" dirty="0"/>
              <a:t>FEs are linked to Support Lines (with the people providing support)</a:t>
            </a:r>
            <a:br>
              <a:rPr lang="en-US" sz="2000" dirty="0"/>
            </a:br>
            <a:endParaRPr lang="en-US" sz="1050" dirty="0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03"/>
          <a:stretch/>
        </p:blipFill>
        <p:spPr bwMode="auto">
          <a:xfrm>
            <a:off x="5408413" y="3913907"/>
            <a:ext cx="5961888" cy="1979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19336" y="2399502"/>
            <a:ext cx="11788105" cy="1837663"/>
            <a:chOff x="-86723" y="2096477"/>
            <a:chExt cx="12374880" cy="1964077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6723" y="2096477"/>
              <a:ext cx="12374880" cy="892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Down Arrow 3"/>
            <p:cNvSpPr/>
            <p:nvPr/>
          </p:nvSpPr>
          <p:spPr>
            <a:xfrm>
              <a:off x="7245733" y="3006287"/>
              <a:ext cx="1099029" cy="1054267"/>
            </a:xfrm>
            <a:prstGeom prst="down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r>
                <a:rPr lang="en-US" sz="2000" b="1" dirty="0">
                  <a:solidFill>
                    <a:schemeClr val="tx1"/>
                  </a:solidFill>
                </a:rPr>
                <a:t>What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857671" y="2695882"/>
            <a:ext cx="4572001" cy="3615225"/>
            <a:chOff x="812800" y="2590801"/>
            <a:chExt cx="4572001" cy="3615225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3140"/>
            <a:stretch/>
          </p:blipFill>
          <p:spPr bwMode="auto">
            <a:xfrm>
              <a:off x="812800" y="2590801"/>
              <a:ext cx="2880360" cy="3615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Down Arrow 18"/>
            <p:cNvSpPr/>
            <p:nvPr/>
          </p:nvSpPr>
          <p:spPr>
            <a:xfrm rot="16200000">
              <a:off x="4128460" y="3887834"/>
              <a:ext cx="914400" cy="1598283"/>
            </a:xfrm>
            <a:prstGeom prst="down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</a:rPr>
                <a:t>How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4E15DAE-CFE3-3A4D-2AA9-F679601E1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22-10-2022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825C1E-2EF1-6C37-1400-4FFFBEEB9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Service Management workshop - Knowledge Base KPIs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B3BCC7-D764-95D9-AE67-6EBDBE9E8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1C3384B6-50B4-5B2B-445C-AD6FD1191592}"/>
              </a:ext>
            </a:extLst>
          </p:cNvPr>
          <p:cNvSpPr/>
          <p:nvPr/>
        </p:nvSpPr>
        <p:spPr>
          <a:xfrm>
            <a:off x="5099213" y="1418004"/>
            <a:ext cx="618399" cy="181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517C7E-5806-E02B-A878-64C64CDC40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4970" y="1801314"/>
            <a:ext cx="640135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059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3BFB86E-EF3F-9F7D-E135-8B85BC5B9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r>
              <a:rPr lang="fr-CH" sz="2000" dirty="0">
                <a:solidFill>
                  <a:schemeClr val="tx1"/>
                </a:solidFill>
              </a:rPr>
              <a:t>Only ONE </a:t>
            </a:r>
            <a:r>
              <a:rPr lang="fr-CH" sz="2000" dirty="0" err="1">
                <a:solidFill>
                  <a:schemeClr val="tx1"/>
                </a:solidFill>
              </a:rPr>
              <a:t>Knowledge</a:t>
            </a:r>
            <a:r>
              <a:rPr lang="fr-CH" sz="2000" dirty="0">
                <a:solidFill>
                  <a:schemeClr val="tx1"/>
                </a:solidFill>
              </a:rPr>
              <a:t> Base: </a:t>
            </a:r>
            <a:r>
              <a:rPr lang="fr-CH" sz="3200" b="1" i="0" u="none" strike="noStrike" dirty="0">
                <a:solidFill>
                  <a:schemeClr val="bg1"/>
                </a:solidFill>
                <a:effectLst/>
                <a:highlight>
                  <a:srgbClr val="0000FF"/>
                </a:highlight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CERN </a:t>
            </a:r>
            <a:r>
              <a:rPr lang="fr-CH" sz="3200" b="1" i="0" u="none" strike="noStrike" dirty="0" err="1">
                <a:solidFill>
                  <a:schemeClr val="bg1"/>
                </a:solidFill>
                <a:effectLst/>
                <a:highlight>
                  <a:srgbClr val="0000FF"/>
                </a:highlight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Knowledge</a:t>
            </a:r>
            <a:endParaRPr lang="fr-CH" sz="3600" dirty="0">
              <a:solidFill>
                <a:schemeClr val="bg1"/>
              </a:solidFill>
            </a:endParaRPr>
          </a:p>
          <a:p>
            <a:r>
              <a:rPr lang="fr-CH" sz="2000" dirty="0">
                <a:solidFill>
                  <a:schemeClr val="tx1"/>
                </a:solidFill>
              </a:rPr>
              <a:t>BUT </a:t>
            </a:r>
            <a:r>
              <a:rPr lang="fr-CH" sz="2000" dirty="0" err="1">
                <a:solidFill>
                  <a:schemeClr val="tx1"/>
                </a:solidFill>
              </a:rPr>
              <a:t>KBs</a:t>
            </a:r>
            <a:r>
              <a:rPr lang="fr-CH" sz="2000" dirty="0">
                <a:solidFill>
                  <a:schemeClr val="tx1"/>
                </a:solidFill>
              </a:rPr>
              <a:t> are </a:t>
            </a:r>
            <a:r>
              <a:rPr lang="fr-CH" sz="2000" dirty="0" err="1">
                <a:solidFill>
                  <a:schemeClr val="tx1"/>
                </a:solidFill>
              </a:rPr>
              <a:t>organised</a:t>
            </a:r>
            <a:r>
              <a:rPr lang="fr-CH" sz="2000" dirty="0">
                <a:solidFill>
                  <a:schemeClr val="tx1"/>
                </a:solidFill>
              </a:rPr>
              <a:t> via the Service Catalogue: </a:t>
            </a:r>
          </a:p>
          <a:p>
            <a:pPr lvl="1"/>
            <a:r>
              <a:rPr lang="fr-CH" sz="2000" dirty="0">
                <a:solidFill>
                  <a:schemeClr val="tx1"/>
                </a:solidFill>
              </a:rPr>
              <a:t>385 Service </a:t>
            </a:r>
            <a:r>
              <a:rPr lang="fr-CH" sz="2000" dirty="0" err="1">
                <a:solidFill>
                  <a:schemeClr val="tx1"/>
                </a:solidFill>
              </a:rPr>
              <a:t>Elements</a:t>
            </a:r>
            <a:r>
              <a:rPr lang="fr-CH" sz="2000" dirty="0">
                <a:solidFill>
                  <a:schemeClr val="tx1"/>
                </a:solidFill>
              </a:rPr>
              <a:t> (</a:t>
            </a:r>
            <a:r>
              <a:rPr lang="fr-CH" sz="2000" dirty="0" err="1">
                <a:solidFill>
                  <a:schemeClr val="tx1"/>
                </a:solidFill>
              </a:rPr>
              <a:t>SEs</a:t>
            </a:r>
            <a:r>
              <a:rPr lang="fr-CH" sz="2000" dirty="0">
                <a:solidFill>
                  <a:schemeClr val="tx1"/>
                </a:solidFill>
              </a:rPr>
              <a:t>) and 794 </a:t>
            </a:r>
            <a:r>
              <a:rPr lang="fr-CH" sz="2000" dirty="0" err="1">
                <a:solidFill>
                  <a:schemeClr val="tx1"/>
                </a:solidFill>
              </a:rPr>
              <a:t>Functional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Elements</a:t>
            </a:r>
            <a:r>
              <a:rPr lang="fr-CH" sz="2000" dirty="0">
                <a:solidFill>
                  <a:schemeClr val="tx1"/>
                </a:solidFill>
              </a:rPr>
              <a:t> (</a:t>
            </a:r>
            <a:r>
              <a:rPr lang="fr-CH" sz="2000" dirty="0" err="1">
                <a:solidFill>
                  <a:schemeClr val="tx1"/>
                </a:solidFill>
              </a:rPr>
              <a:t>FEs</a:t>
            </a:r>
            <a:r>
              <a:rPr lang="fr-CH" sz="2000" dirty="0">
                <a:solidFill>
                  <a:schemeClr val="tx1"/>
                </a:solidFill>
              </a:rPr>
              <a:t>)</a:t>
            </a:r>
          </a:p>
          <a:p>
            <a:r>
              <a:rPr lang="fr-CH" sz="2000" dirty="0">
                <a:solidFill>
                  <a:schemeClr val="tx1"/>
                </a:solidFill>
              </a:rPr>
              <a:t>All </a:t>
            </a:r>
            <a:r>
              <a:rPr lang="fr-CH" sz="2000" dirty="0" err="1">
                <a:solidFill>
                  <a:schemeClr val="tx1"/>
                </a:solidFill>
              </a:rPr>
              <a:t>KBs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attached</a:t>
            </a:r>
            <a:r>
              <a:rPr lang="fr-CH" sz="2000" dirty="0">
                <a:solidFill>
                  <a:schemeClr val="tx1"/>
                </a:solidFill>
              </a:rPr>
              <a:t> to one FE: </a:t>
            </a:r>
          </a:p>
          <a:p>
            <a:pPr lvl="1"/>
            <a:r>
              <a:rPr lang="fr-CH" dirty="0">
                <a:solidFill>
                  <a:schemeClr val="tx1"/>
                </a:solidFill>
              </a:rPr>
              <a:t>People </a:t>
            </a:r>
            <a:r>
              <a:rPr lang="fr-CH" dirty="0" err="1">
                <a:solidFill>
                  <a:schemeClr val="tx1"/>
                </a:solidFill>
              </a:rPr>
              <a:t>registered</a:t>
            </a:r>
            <a:r>
              <a:rPr lang="fr-CH" dirty="0">
                <a:solidFill>
                  <a:schemeClr val="tx1"/>
                </a:solidFill>
              </a:rPr>
              <a:t> in one FE (</a:t>
            </a:r>
            <a:r>
              <a:rPr lang="fr-CH" dirty="0" err="1">
                <a:solidFill>
                  <a:schemeClr val="tx1"/>
                </a:solidFill>
              </a:rPr>
              <a:t>members</a:t>
            </a:r>
            <a:r>
              <a:rPr lang="fr-CH" dirty="0">
                <a:solidFill>
                  <a:schemeClr val="tx1"/>
                </a:solidFill>
              </a:rPr>
              <a:t> of support </a:t>
            </a:r>
            <a:r>
              <a:rPr lang="fr-CH" dirty="0" err="1">
                <a:solidFill>
                  <a:schemeClr val="tx1"/>
                </a:solidFill>
              </a:rPr>
              <a:t>lines</a:t>
            </a:r>
            <a:r>
              <a:rPr lang="fr-CH" dirty="0">
                <a:solidFill>
                  <a:schemeClr val="tx1"/>
                </a:solidFill>
              </a:rPr>
              <a:t>) are </a:t>
            </a:r>
            <a:r>
              <a:rPr lang="fr-CH" dirty="0" err="1">
                <a:solidFill>
                  <a:schemeClr val="tx1"/>
                </a:solidFill>
              </a:rPr>
              <a:t>responsible</a:t>
            </a:r>
            <a:r>
              <a:rPr lang="fr-CH" dirty="0">
                <a:solidFill>
                  <a:schemeClr val="tx1"/>
                </a:solidFill>
              </a:rPr>
              <a:t> for all </a:t>
            </a:r>
            <a:r>
              <a:rPr lang="fr-CH" dirty="0" err="1">
                <a:solidFill>
                  <a:schemeClr val="tx1"/>
                </a:solidFill>
              </a:rPr>
              <a:t>KBs</a:t>
            </a:r>
            <a:r>
              <a:rPr lang="fr-CH" dirty="0">
                <a:solidFill>
                  <a:schemeClr val="tx1"/>
                </a:solidFill>
              </a:rPr>
              <a:t> in </a:t>
            </a:r>
            <a:r>
              <a:rPr lang="fr-CH" dirty="0" err="1">
                <a:solidFill>
                  <a:schemeClr val="tx1"/>
                </a:solidFill>
              </a:rPr>
              <a:t>this</a:t>
            </a:r>
            <a:r>
              <a:rPr lang="fr-CH" dirty="0">
                <a:solidFill>
                  <a:schemeClr val="tx1"/>
                </a:solidFill>
              </a:rPr>
              <a:t> FE  (up-to-date / </a:t>
            </a:r>
            <a:r>
              <a:rPr lang="fr-CH" dirty="0" err="1">
                <a:solidFill>
                  <a:schemeClr val="tx1"/>
                </a:solidFill>
              </a:rPr>
              <a:t>still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valid</a:t>
            </a:r>
            <a:r>
              <a:rPr lang="fr-CH" dirty="0">
                <a:solidFill>
                  <a:schemeClr val="tx1"/>
                </a:solidFill>
              </a:rPr>
              <a:t>)</a:t>
            </a:r>
          </a:p>
          <a:p>
            <a:r>
              <a:rPr lang="fr-CH" sz="2000" dirty="0">
                <a:solidFill>
                  <a:schemeClr val="tx1"/>
                </a:solidFill>
              </a:rPr>
              <a:t>All people can </a:t>
            </a:r>
            <a:r>
              <a:rPr lang="fr-CH" sz="2000" dirty="0" err="1">
                <a:solidFill>
                  <a:schemeClr val="tx1"/>
                </a:solidFill>
              </a:rPr>
              <a:t>edit</a:t>
            </a:r>
            <a:r>
              <a:rPr lang="fr-CH" sz="2000" dirty="0">
                <a:solidFill>
                  <a:schemeClr val="tx1"/>
                </a:solidFill>
              </a:rPr>
              <a:t> a KB in </a:t>
            </a:r>
            <a:r>
              <a:rPr lang="fr-CH" sz="2000" dirty="0" err="1">
                <a:solidFill>
                  <a:schemeClr val="tx1"/>
                </a:solidFill>
              </a:rPr>
              <a:t>any</a:t>
            </a:r>
            <a:r>
              <a:rPr lang="fr-CH" sz="2000" dirty="0">
                <a:solidFill>
                  <a:schemeClr val="tx1"/>
                </a:solidFill>
              </a:rPr>
              <a:t> FE </a:t>
            </a:r>
          </a:p>
          <a:p>
            <a:pPr lvl="1"/>
            <a:r>
              <a:rPr lang="fr-CH" sz="2000" dirty="0">
                <a:solidFill>
                  <a:schemeClr val="tx1"/>
                </a:solidFill>
              </a:rPr>
              <a:t>but ONLY FE </a:t>
            </a:r>
            <a:r>
              <a:rPr lang="fr-CH" sz="2000" dirty="0" err="1">
                <a:solidFill>
                  <a:schemeClr val="tx1"/>
                </a:solidFill>
              </a:rPr>
              <a:t>members</a:t>
            </a:r>
            <a:r>
              <a:rPr lang="fr-CH" sz="2000" dirty="0">
                <a:solidFill>
                  <a:schemeClr val="tx1"/>
                </a:solidFill>
              </a:rPr>
              <a:t> can </a:t>
            </a:r>
            <a:r>
              <a:rPr lang="fr-CH" sz="2000" dirty="0" err="1">
                <a:solidFill>
                  <a:schemeClr val="tx1"/>
                </a:solidFill>
              </a:rPr>
              <a:t>publish</a:t>
            </a:r>
            <a:r>
              <a:rPr lang="fr-CH" sz="2000" dirty="0">
                <a:solidFill>
                  <a:schemeClr val="tx1"/>
                </a:solidFill>
              </a:rPr>
              <a:t> a KB article in </a:t>
            </a:r>
            <a:r>
              <a:rPr lang="fr-CH" sz="2000" dirty="0" err="1">
                <a:solidFill>
                  <a:schemeClr val="tx1"/>
                </a:solidFill>
              </a:rPr>
              <a:t>this</a:t>
            </a:r>
            <a:r>
              <a:rPr lang="fr-CH" sz="2000" dirty="0">
                <a:solidFill>
                  <a:schemeClr val="tx1"/>
                </a:solidFill>
              </a:rPr>
              <a:t> FE</a:t>
            </a:r>
          </a:p>
          <a:p>
            <a:r>
              <a:rPr lang="fr-CH" sz="2000" dirty="0" err="1">
                <a:solidFill>
                  <a:schemeClr val="tx1"/>
                </a:solidFill>
              </a:rPr>
              <a:t>Today</a:t>
            </a:r>
            <a:r>
              <a:rPr lang="fr-CH" sz="2000" dirty="0">
                <a:solidFill>
                  <a:schemeClr val="tx1"/>
                </a:solidFill>
              </a:rPr>
              <a:t> (</a:t>
            </a:r>
            <a:r>
              <a:rPr lang="fr-CH" sz="2000" dirty="0" err="1">
                <a:solidFill>
                  <a:schemeClr val="tx1"/>
                </a:solidFill>
              </a:rPr>
              <a:t>November</a:t>
            </a:r>
            <a:r>
              <a:rPr lang="fr-CH" sz="2000" dirty="0">
                <a:solidFill>
                  <a:schemeClr val="tx1"/>
                </a:solidFill>
              </a:rPr>
              <a:t> 2022) </a:t>
            </a:r>
            <a:r>
              <a:rPr lang="fr-CH" sz="2000" dirty="0" err="1">
                <a:solidFill>
                  <a:schemeClr val="tx1"/>
                </a:solidFill>
              </a:rPr>
              <a:t>we</a:t>
            </a:r>
            <a:r>
              <a:rPr lang="fr-CH" sz="2000" dirty="0">
                <a:solidFill>
                  <a:schemeClr val="tx1"/>
                </a:solidFill>
              </a:rPr>
              <a:t> have 3,593 KB articles </a:t>
            </a:r>
            <a:r>
              <a:rPr lang="fr-CH" sz="2000" dirty="0" err="1">
                <a:solidFill>
                  <a:schemeClr val="tx1"/>
                </a:solidFill>
              </a:rPr>
              <a:t>published</a:t>
            </a:r>
            <a:r>
              <a:rPr lang="fr-CH" sz="2000" dirty="0">
                <a:solidFill>
                  <a:schemeClr val="tx1"/>
                </a:solidFill>
              </a:rPr>
              <a:t> in the Service Portal:</a:t>
            </a:r>
          </a:p>
          <a:p>
            <a:pPr lvl="1"/>
            <a:r>
              <a:rPr lang="fr-CH" sz="1700" dirty="0">
                <a:solidFill>
                  <a:schemeClr val="tx1"/>
                </a:solidFill>
              </a:rPr>
              <a:t>192 «Public», 1,995 «CERN» (Cern login </a:t>
            </a:r>
            <a:r>
              <a:rPr lang="fr-CH" sz="1700" dirty="0" err="1">
                <a:solidFill>
                  <a:schemeClr val="tx1"/>
                </a:solidFill>
              </a:rPr>
              <a:t>is</a:t>
            </a:r>
            <a:r>
              <a:rPr lang="fr-CH" sz="1700" dirty="0">
                <a:solidFill>
                  <a:schemeClr val="tx1"/>
                </a:solidFill>
              </a:rPr>
              <a:t> </a:t>
            </a:r>
            <a:r>
              <a:rPr lang="fr-CH" sz="1700" dirty="0" err="1">
                <a:solidFill>
                  <a:schemeClr val="tx1"/>
                </a:solidFill>
              </a:rPr>
              <a:t>required</a:t>
            </a:r>
            <a:r>
              <a:rPr lang="fr-CH" sz="1700" dirty="0">
                <a:solidFill>
                  <a:schemeClr val="tx1"/>
                </a:solidFill>
              </a:rPr>
              <a:t>), 160 «Supporters» (for people </a:t>
            </a:r>
            <a:r>
              <a:rPr lang="fr-CH" sz="1700" dirty="0" err="1">
                <a:solidFill>
                  <a:schemeClr val="tx1"/>
                </a:solidFill>
              </a:rPr>
              <a:t>answering</a:t>
            </a:r>
            <a:r>
              <a:rPr lang="fr-CH" sz="1700" dirty="0">
                <a:solidFill>
                  <a:schemeClr val="tx1"/>
                </a:solidFill>
              </a:rPr>
              <a:t> tickets), </a:t>
            </a:r>
            <a:br>
              <a:rPr lang="fr-CH" sz="1700" dirty="0">
                <a:solidFill>
                  <a:schemeClr val="tx1"/>
                </a:solidFill>
              </a:rPr>
            </a:br>
            <a:r>
              <a:rPr lang="fr-CH" sz="1700" dirty="0">
                <a:solidFill>
                  <a:schemeClr val="tx1"/>
                </a:solidFill>
              </a:rPr>
              <a:t>1,246 «</a:t>
            </a:r>
            <a:r>
              <a:rPr lang="fr-CH" sz="1700" dirty="0" err="1">
                <a:solidFill>
                  <a:schemeClr val="tx1"/>
                </a:solidFill>
              </a:rPr>
              <a:t>Specific</a:t>
            </a:r>
            <a:r>
              <a:rPr lang="fr-CH" sz="1700" dirty="0">
                <a:solidFill>
                  <a:schemeClr val="tx1"/>
                </a:solidFill>
              </a:rPr>
              <a:t> groups» (</a:t>
            </a:r>
            <a:r>
              <a:rPr lang="fr-CH" sz="1700" dirty="0" err="1">
                <a:solidFill>
                  <a:schemeClr val="tx1"/>
                </a:solidFill>
              </a:rPr>
              <a:t>restricted</a:t>
            </a:r>
            <a:r>
              <a:rPr lang="fr-CH" sz="1700" dirty="0">
                <a:solidFill>
                  <a:schemeClr val="tx1"/>
                </a:solidFill>
              </a:rPr>
              <a:t> to </a:t>
            </a:r>
            <a:r>
              <a:rPr lang="fr-CH" sz="1700" dirty="0" err="1">
                <a:solidFill>
                  <a:schemeClr val="tx1"/>
                </a:solidFill>
              </a:rPr>
              <a:t>small</a:t>
            </a:r>
            <a:r>
              <a:rPr lang="fr-CH" sz="1700" dirty="0">
                <a:solidFill>
                  <a:schemeClr val="tx1"/>
                </a:solidFill>
              </a:rPr>
              <a:t> groups)</a:t>
            </a:r>
            <a:br>
              <a:rPr lang="fr-CH" sz="1700" dirty="0"/>
            </a:br>
            <a:endParaRPr lang="fr-CH" sz="17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1C627B6-05DA-8C9B-934C-E21E51326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dirty="0"/>
              <a:t>CERN implementation </a:t>
            </a:r>
            <a:endParaRPr lang="fr-CH" sz="5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35925D-E49D-62F7-1744-50EFBE0F1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 November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1C1480-4D32-97B4-93AC-7D68C9412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Service Management workshop - Knowledge Base KPIs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E32A5E-3A8B-DF1B-8997-3B4751F02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67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8F7619C-EEA4-AC95-ED83-A1A8952F92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836" y="1538262"/>
            <a:ext cx="6199188" cy="2773363"/>
          </a:xfrm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978F2435-9312-CEDF-DF72-3118B4054F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1524108"/>
            <a:ext cx="5568950" cy="27733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6C9BD8-2960-A70A-31E6-77BA24225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28" y="-1"/>
            <a:ext cx="10969139" cy="823716"/>
          </a:xfrm>
        </p:spPr>
        <p:txBody>
          <a:bodyPr anchor="b">
            <a:normAutofit/>
          </a:bodyPr>
          <a:lstStyle/>
          <a:p>
            <a:r>
              <a:rPr lang="fr-CH" sz="5500"/>
              <a:t>OOB versus CERN (</a:t>
            </a:r>
            <a:r>
              <a:rPr lang="fr-CH" sz="5500" err="1"/>
              <a:t>Create</a:t>
            </a:r>
            <a:r>
              <a:rPr lang="fr-CH" sz="5500"/>
              <a:t> New)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42839D-6021-DD2E-FEC1-2BFC662089F6}"/>
              </a:ext>
            </a:extLst>
          </p:cNvPr>
          <p:cNvSpPr txBox="1"/>
          <p:nvPr/>
        </p:nvSpPr>
        <p:spPr bwMode="auto">
          <a:xfrm>
            <a:off x="335360" y="98924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Out-Of-the-BOX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C9509E-6226-EC60-57A7-FF87BB4D5E32}"/>
              </a:ext>
            </a:extLst>
          </p:cNvPr>
          <p:cNvSpPr txBox="1"/>
          <p:nvPr/>
        </p:nvSpPr>
        <p:spPr bwMode="auto">
          <a:xfrm>
            <a:off x="7032104" y="989245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CERN </a:t>
            </a:r>
            <a:r>
              <a:rPr lang="fr-CH" b="1" dirty="0" err="1"/>
              <a:t>Implementation</a:t>
            </a:r>
            <a:endParaRPr lang="fr-CH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701506-55F6-965C-FC91-42E32625047A}"/>
              </a:ext>
            </a:extLst>
          </p:cNvPr>
          <p:cNvSpPr/>
          <p:nvPr/>
        </p:nvSpPr>
        <p:spPr>
          <a:xfrm>
            <a:off x="6528048" y="2204864"/>
            <a:ext cx="2232248" cy="5760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6C811EF-DC3E-9CA6-EB03-3E246DBADF84}"/>
              </a:ext>
            </a:extLst>
          </p:cNvPr>
          <p:cNvSpPr/>
          <p:nvPr/>
        </p:nvSpPr>
        <p:spPr>
          <a:xfrm>
            <a:off x="9336360" y="2780928"/>
            <a:ext cx="2016224" cy="2880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E8C3DF-D2A1-20BA-C523-8359FAB089CD}"/>
              </a:ext>
            </a:extLst>
          </p:cNvPr>
          <p:cNvSpPr txBox="1"/>
          <p:nvPr/>
        </p:nvSpPr>
        <p:spPr bwMode="auto">
          <a:xfrm>
            <a:off x="-6689" y="4510237"/>
            <a:ext cx="1219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CERN </a:t>
            </a:r>
            <a:r>
              <a:rPr lang="fr-CH" b="1" dirty="0" err="1"/>
              <a:t>implementation</a:t>
            </a:r>
            <a:r>
              <a:rPr lang="fr-CH" b="1" dirty="0"/>
              <a:t>:</a:t>
            </a:r>
            <a:br>
              <a:rPr lang="fr-CH" b="1" dirty="0"/>
            </a:br>
            <a:r>
              <a:rPr lang="fr-CH" b="1" dirty="0"/>
              <a:t>-</a:t>
            </a:r>
            <a:r>
              <a:rPr lang="fr-CH" dirty="0"/>
              <a:t> </a:t>
            </a:r>
            <a:r>
              <a:rPr lang="fr-CH" b="1" dirty="0"/>
              <a:t>Service </a:t>
            </a:r>
            <a:r>
              <a:rPr lang="fr-CH" b="1" dirty="0" err="1"/>
              <a:t>Element</a:t>
            </a:r>
            <a:r>
              <a:rPr lang="fr-CH" b="1" dirty="0"/>
              <a:t> </a:t>
            </a:r>
            <a:r>
              <a:rPr lang="fr-CH" dirty="0"/>
              <a:t>(SE) and </a:t>
            </a:r>
            <a:r>
              <a:rPr lang="fr-CH" b="1" dirty="0" err="1"/>
              <a:t>Functional</a:t>
            </a:r>
            <a:r>
              <a:rPr lang="fr-CH" b="1" dirty="0"/>
              <a:t> </a:t>
            </a:r>
            <a:r>
              <a:rPr lang="fr-CH" b="1" dirty="0" err="1"/>
              <a:t>Element</a:t>
            </a:r>
            <a:r>
              <a:rPr lang="fr-CH" b="1" dirty="0"/>
              <a:t> </a:t>
            </a:r>
            <a:r>
              <a:rPr lang="fr-CH" dirty="0"/>
              <a:t>(FE)</a:t>
            </a:r>
          </a:p>
          <a:p>
            <a:r>
              <a:rPr lang="fr-CH" b="1" dirty="0"/>
              <a:t>-</a:t>
            </a:r>
            <a:r>
              <a:rPr lang="fr-CH" dirty="0"/>
              <a:t> </a:t>
            </a:r>
            <a:r>
              <a:rPr lang="fr-CH" b="1" dirty="0" err="1"/>
              <a:t>Visibility</a:t>
            </a:r>
            <a:br>
              <a:rPr lang="fr-CH" dirty="0"/>
            </a:br>
            <a:r>
              <a:rPr lang="fr-CH" b="1" dirty="0"/>
              <a:t>- </a:t>
            </a:r>
            <a:r>
              <a:rPr lang="fr-CH" b="1" dirty="0" err="1"/>
              <a:t>Language</a:t>
            </a:r>
            <a:r>
              <a:rPr lang="fr-CH" b="1" dirty="0"/>
              <a:t> </a:t>
            </a:r>
            <a:r>
              <a:rPr lang="fr-CH" dirty="0"/>
              <a:t>/ </a:t>
            </a:r>
            <a:r>
              <a:rPr lang="fr-CH" b="1" dirty="0" err="1"/>
              <a:t>Translated</a:t>
            </a:r>
            <a:r>
              <a:rPr lang="fr-CH" b="1" dirty="0"/>
              <a:t> version</a:t>
            </a:r>
            <a:br>
              <a:rPr lang="fr-CH" dirty="0"/>
            </a:br>
            <a:endParaRPr lang="fr-CH" dirty="0"/>
          </a:p>
          <a:p>
            <a:r>
              <a:rPr lang="fr-CH" dirty="0"/>
              <a:t>+ </a:t>
            </a:r>
            <a:r>
              <a:rPr lang="fr-CH" b="1" dirty="0" err="1"/>
              <a:t>Publish</a:t>
            </a:r>
            <a:r>
              <a:rPr lang="fr-CH" dirty="0"/>
              <a:t>: </a:t>
            </a:r>
            <a:r>
              <a:rPr lang="fr-CH" dirty="0" err="1"/>
              <a:t>only</a:t>
            </a:r>
            <a:r>
              <a:rPr lang="fr-CH" dirty="0"/>
              <a:t> </a:t>
            </a:r>
            <a:r>
              <a:rPr lang="fr-CH" dirty="0" err="1"/>
              <a:t>when</a:t>
            </a:r>
            <a:r>
              <a:rPr lang="fr-CH" dirty="0"/>
              <a:t> user </a:t>
            </a:r>
            <a:r>
              <a:rPr lang="fr-CH" dirty="0" err="1"/>
              <a:t>is</a:t>
            </a:r>
            <a:r>
              <a:rPr lang="fr-CH" dirty="0"/>
              <a:t> a </a:t>
            </a:r>
            <a:r>
              <a:rPr lang="fr-CH" dirty="0" err="1"/>
              <a:t>member</a:t>
            </a:r>
            <a:r>
              <a:rPr lang="fr-CH" dirty="0"/>
              <a:t> of the </a:t>
            </a:r>
            <a:r>
              <a:rPr lang="fr-CH" dirty="0" err="1"/>
              <a:t>selected</a:t>
            </a:r>
            <a:r>
              <a:rPr lang="fr-CH" dirty="0"/>
              <a:t> FE for </a:t>
            </a:r>
            <a:r>
              <a:rPr lang="fr-CH" dirty="0" err="1"/>
              <a:t>this</a:t>
            </a:r>
            <a:r>
              <a:rPr lang="fr-CH" dirty="0"/>
              <a:t> KB article (in one support line for </a:t>
            </a:r>
            <a:r>
              <a:rPr lang="fr-CH" dirty="0" err="1"/>
              <a:t>this</a:t>
            </a:r>
            <a:r>
              <a:rPr lang="fr-CH" dirty="0"/>
              <a:t> FE)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1D37735-4FCC-268B-B855-1E44785BF9D4}"/>
              </a:ext>
            </a:extLst>
          </p:cNvPr>
          <p:cNvSpPr/>
          <p:nvPr/>
        </p:nvSpPr>
        <p:spPr>
          <a:xfrm>
            <a:off x="10848528" y="1524108"/>
            <a:ext cx="504056" cy="2880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9571C50-7253-85AB-3EAF-4D306532CC4F}"/>
              </a:ext>
            </a:extLst>
          </p:cNvPr>
          <p:cNvSpPr/>
          <p:nvPr/>
        </p:nvSpPr>
        <p:spPr>
          <a:xfrm>
            <a:off x="6528048" y="2993694"/>
            <a:ext cx="2016224" cy="43530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3678197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6F0DBC9-6D37-5FAD-5C64-2880BD788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09696"/>
            <a:ext cx="11376024" cy="4999623"/>
          </a:xfrm>
        </p:spPr>
        <p:txBody>
          <a:bodyPr/>
          <a:lstStyle/>
          <a:p>
            <a:r>
              <a:rPr lang="en-GB" sz="2800" dirty="0">
                <a:solidFill>
                  <a:schemeClr val="tx1"/>
                </a:solidFill>
              </a:rPr>
              <a:t>SE and FE: </a:t>
            </a:r>
            <a:r>
              <a:rPr lang="en-GB" dirty="0">
                <a:solidFill>
                  <a:schemeClr val="tx1"/>
                </a:solidFill>
              </a:rPr>
              <a:t>KB articles are linked to the Catalogue of Services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br>
              <a:rPr lang="en-GB" sz="2800" dirty="0">
                <a:solidFill>
                  <a:schemeClr val="tx1"/>
                </a:solidFill>
              </a:rPr>
            </a:br>
            <a:endParaRPr lang="en-GB" sz="2800" dirty="0">
              <a:solidFill>
                <a:schemeClr val="tx1"/>
              </a:solidFill>
            </a:endParaRPr>
          </a:p>
          <a:p>
            <a:r>
              <a:rPr lang="en-GB" sz="2800" dirty="0">
                <a:solidFill>
                  <a:schemeClr val="tx1"/>
                </a:solidFill>
              </a:rPr>
              <a:t>Visibility: </a:t>
            </a:r>
            <a:r>
              <a:rPr lang="en-GB" dirty="0">
                <a:solidFill>
                  <a:schemeClr val="tx1"/>
                </a:solidFill>
              </a:rPr>
              <a:t>define access to this KB article</a:t>
            </a:r>
          </a:p>
          <a:p>
            <a:pPr marL="366712" lvl="1" indent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366712" lvl="1" indent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366712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tx1"/>
                </a:solidFill>
              </a:rPr>
              <a:t>                                                      </a:t>
            </a:r>
            <a:r>
              <a:rPr lang="en-GB" sz="2400" dirty="0">
                <a:solidFill>
                  <a:schemeClr val="tx1"/>
                </a:solidFill>
              </a:rPr>
              <a:t>People will only see the articles they </a:t>
            </a:r>
            <a:r>
              <a:rPr lang="en-GB" sz="2400" b="1" dirty="0">
                <a:solidFill>
                  <a:schemeClr val="tx1"/>
                </a:solidFill>
              </a:rPr>
              <a:t>can access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CD95573-16B4-A46D-BEDF-217CE567C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823159"/>
          </a:xfrm>
        </p:spPr>
        <p:txBody>
          <a:bodyPr/>
          <a:lstStyle/>
          <a:p>
            <a:r>
              <a:rPr lang="fr-CH" sz="5400" dirty="0"/>
              <a:t>CERN </a:t>
            </a:r>
            <a:r>
              <a:rPr lang="fr-CH" sz="5400" dirty="0" err="1"/>
              <a:t>Implementation</a:t>
            </a:r>
            <a:endParaRPr lang="en-GB" sz="54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6CAEFBB-EF0C-FAC4-CA69-A031C65ED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F110919-982E-6CFF-CCBC-888B2E43D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336360" y="260648"/>
            <a:ext cx="1895475" cy="1971675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E9C5996-F3C4-B94D-A6D7-F8A7A689E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22-10-2022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7F7DE6F-F8DA-E06A-7E46-1D9338613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Service Management workshop - Knowledge Base KPIs</a:t>
            </a:r>
            <a:endParaRPr lang="en-US" dirty="0"/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8D57802-C682-02B6-8EEF-3C968E3673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621" y="4797152"/>
            <a:ext cx="2933333" cy="1219048"/>
          </a:xfrm>
          <a:prstGeom prst="rect">
            <a:avLst/>
          </a:prstGeom>
        </p:spPr>
      </p:pic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CA134D5-BA25-DC07-000E-3DD28D6B67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003" y="2060848"/>
            <a:ext cx="5790060" cy="1674843"/>
          </a:xfrm>
          <a:prstGeom prst="rect">
            <a:avLst/>
          </a:prstGeom>
        </p:spPr>
      </p:pic>
      <p:pic>
        <p:nvPicPr>
          <p:cNvPr id="12" name="Picture 1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DA3D581-191F-5B17-0C31-EF5939D90A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8669" y="2590459"/>
            <a:ext cx="4818466" cy="1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27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6F0DBC9-6D37-5FAD-5C64-2880BD788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09696"/>
            <a:ext cx="11376024" cy="4999623"/>
          </a:xfrm>
        </p:spPr>
        <p:txBody>
          <a:bodyPr/>
          <a:lstStyle/>
          <a:p>
            <a:r>
              <a:rPr lang="en-GB" sz="3200" i="0" dirty="0">
                <a:solidFill>
                  <a:schemeClr val="tx1"/>
                </a:solidFill>
                <a:effectLst/>
                <a:latin typeface="+mj-lt"/>
              </a:rPr>
              <a:t>Language / Translated version</a:t>
            </a:r>
          </a:p>
          <a:p>
            <a:pPr marL="366712" lvl="1" indent="0">
              <a:buNone/>
            </a:pPr>
            <a:r>
              <a:rPr lang="en-GB" sz="2000" i="0" dirty="0">
                <a:solidFill>
                  <a:schemeClr val="tx1"/>
                </a:solidFill>
                <a:effectLst/>
                <a:latin typeface="+mj-lt"/>
              </a:rPr>
              <a:t>We support 2 languages: English (default) and French</a:t>
            </a:r>
            <a:br>
              <a:rPr lang="en-GB" sz="2000" i="0" dirty="0">
                <a:solidFill>
                  <a:schemeClr val="tx1"/>
                </a:solidFill>
                <a:effectLst/>
                <a:latin typeface="+mj-lt"/>
              </a:rPr>
            </a:br>
            <a:r>
              <a:rPr lang="en-GB" sz="2000" dirty="0">
                <a:solidFill>
                  <a:schemeClr val="tx1"/>
                </a:solidFill>
                <a:latin typeface="+mj-lt"/>
              </a:rPr>
              <a:t>When a KB is published there is a button “Translate” to provide the </a:t>
            </a:r>
            <a:br>
              <a:rPr lang="en-GB" sz="2000" dirty="0">
                <a:solidFill>
                  <a:schemeClr val="tx1"/>
                </a:solidFill>
                <a:latin typeface="+mj-lt"/>
              </a:rPr>
            </a:br>
            <a:r>
              <a:rPr lang="en-GB" sz="2000" dirty="0">
                <a:solidFill>
                  <a:schemeClr val="tx1"/>
                </a:solidFill>
                <a:latin typeface="+mj-lt"/>
              </a:rPr>
              <a:t>“French version” of this KB article.</a:t>
            </a:r>
            <a:br>
              <a:rPr lang="en-GB" sz="2400" dirty="0">
                <a:solidFill>
                  <a:schemeClr val="tx1"/>
                </a:solidFill>
                <a:latin typeface="+mj-lt"/>
              </a:rPr>
            </a:br>
            <a:br>
              <a:rPr lang="en-GB" sz="2800" dirty="0">
                <a:solidFill>
                  <a:schemeClr val="tx1"/>
                </a:solidFill>
                <a:latin typeface="+mj-lt"/>
              </a:rPr>
            </a:br>
            <a:endParaRPr lang="en-GB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CD95573-16B4-A46D-BEDF-217CE567C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823159"/>
          </a:xfrm>
        </p:spPr>
        <p:txBody>
          <a:bodyPr/>
          <a:lstStyle/>
          <a:p>
            <a:r>
              <a:rPr lang="fr-CH" sz="5400" dirty="0"/>
              <a:t>CERN </a:t>
            </a:r>
            <a:r>
              <a:rPr lang="fr-CH" sz="5400" dirty="0" err="1"/>
              <a:t>Implementation</a:t>
            </a:r>
            <a:endParaRPr lang="en-GB" sz="54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6CAEFBB-EF0C-FAC4-CA69-A031C65ED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F110919-982E-6CFF-CCBC-888B2E43D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336360" y="260648"/>
            <a:ext cx="1895475" cy="1971675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E9C5996-F3C4-B94D-A6D7-F8A7A689E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22-10-2022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7F7DE6F-F8DA-E06A-7E46-1D9338613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Service Management workshop - Knowledge Base KPIs</a:t>
            </a:r>
            <a:endParaRPr lang="en-US" dirty="0"/>
          </a:p>
        </p:txBody>
      </p:sp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46A9F8E-4DB4-3589-E78D-AAA81BC11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7687" y="3818744"/>
            <a:ext cx="7495238" cy="2200000"/>
          </a:xfrm>
          <a:prstGeom prst="rect">
            <a:avLst/>
          </a:prstGeom>
        </p:spPr>
      </p:pic>
      <p:pic>
        <p:nvPicPr>
          <p:cNvPr id="12" name="Picture 1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987C763-B80C-795A-CAB5-C741929A35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7" y="3933056"/>
            <a:ext cx="3238952" cy="8097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987371-B4CD-5699-48B5-E1FEAB644A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400" y="3122464"/>
            <a:ext cx="7597836" cy="45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111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6F0DBC9-6D37-5FAD-5C64-2880BD788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628800"/>
            <a:ext cx="11376024" cy="4571975"/>
          </a:xfrm>
        </p:spPr>
        <p:txBody>
          <a:bodyPr/>
          <a:lstStyle/>
          <a:p>
            <a:r>
              <a:rPr lang="en-GB" sz="2800" i="0" dirty="0">
                <a:solidFill>
                  <a:schemeClr val="tx1"/>
                </a:solidFill>
                <a:effectLst/>
                <a:latin typeface="+mj-lt"/>
              </a:rPr>
              <a:t>KB articles:</a:t>
            </a:r>
            <a:br>
              <a:rPr lang="en-GB" sz="2800" i="0" dirty="0">
                <a:solidFill>
                  <a:schemeClr val="tx1"/>
                </a:solidFill>
                <a:effectLst/>
                <a:latin typeface="+mj-lt"/>
              </a:rPr>
            </a:br>
            <a:br>
              <a:rPr lang="en-GB" sz="2800" i="0" dirty="0">
                <a:solidFill>
                  <a:schemeClr val="tx1"/>
                </a:solidFill>
                <a:effectLst/>
                <a:latin typeface="+mj-lt"/>
              </a:rPr>
            </a:br>
            <a:r>
              <a:rPr lang="en-GB" sz="2400" b="0" i="0" dirty="0">
                <a:solidFill>
                  <a:schemeClr val="tx1"/>
                </a:solidFill>
                <a:effectLst/>
                <a:latin typeface="+mj-lt"/>
              </a:rPr>
              <a:t>FAQs but also longer documentations, training, presentations, </a:t>
            </a:r>
            <a:br>
              <a:rPr lang="en-GB" sz="2400" b="0" i="0" dirty="0">
                <a:solidFill>
                  <a:schemeClr val="tx1"/>
                </a:solidFill>
                <a:effectLst/>
                <a:latin typeface="+mj-lt"/>
              </a:rPr>
            </a:br>
            <a:r>
              <a:rPr lang="en-GB" sz="2400" b="0" i="0" dirty="0">
                <a:solidFill>
                  <a:schemeClr val="tx1"/>
                </a:solidFill>
                <a:effectLst/>
                <a:latin typeface="+mj-lt"/>
              </a:rPr>
              <a:t>procedures with restricted visibility, etc.</a:t>
            </a:r>
            <a:br>
              <a:rPr lang="en-GB" sz="2400" b="0" i="0" dirty="0">
                <a:solidFill>
                  <a:schemeClr val="tx1"/>
                </a:solidFill>
                <a:effectLst/>
                <a:latin typeface="+mj-lt"/>
              </a:rPr>
            </a:br>
            <a:r>
              <a:rPr lang="en-GB" sz="2400" b="0" dirty="0">
                <a:solidFill>
                  <a:schemeClr val="tx1"/>
                </a:solidFill>
                <a:latin typeface="+mj-lt"/>
              </a:rPr>
              <a:t>E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+mj-lt"/>
              </a:rPr>
              <a:t>nd users access KBs in the Service Portal (edition by supporters in the Tool)</a:t>
            </a:r>
            <a:endParaRPr lang="en-GB" sz="2800" b="0" i="0" dirty="0">
              <a:solidFill>
                <a:schemeClr val="tx1"/>
              </a:solidFill>
              <a:effectLst/>
              <a:latin typeface="+mj-lt"/>
            </a:endParaRPr>
          </a:p>
          <a:p>
            <a:r>
              <a:rPr lang="en-GB" sz="2800" dirty="0">
                <a:solidFill>
                  <a:schemeClr val="tx1"/>
                </a:solidFill>
                <a:latin typeface="+mj-lt"/>
              </a:rPr>
              <a:t>Classification:</a:t>
            </a:r>
          </a:p>
          <a:p>
            <a:pPr marL="366712" lvl="1" indent="0">
              <a:buNone/>
            </a:pPr>
            <a:r>
              <a:rPr lang="en-GB" sz="2500" i="0" dirty="0">
                <a:solidFill>
                  <a:schemeClr val="tx1"/>
                </a:solidFill>
                <a:effectLst/>
                <a:latin typeface="+mj-lt"/>
              </a:rPr>
              <a:t>- </a:t>
            </a:r>
            <a:r>
              <a:rPr lang="en-GB" sz="2400" i="0" dirty="0">
                <a:solidFill>
                  <a:schemeClr val="tx1"/>
                </a:solidFill>
                <a:effectLst/>
                <a:latin typeface="+mj-lt"/>
              </a:rPr>
              <a:t>Services / Functions (KB articles in this SE, KB articles in this FE)</a:t>
            </a:r>
          </a:p>
          <a:p>
            <a:pPr marL="366712" lvl="1" indent="0">
              <a:buNone/>
            </a:pPr>
            <a:r>
              <a:rPr lang="en-GB" sz="2400" b="0" dirty="0">
                <a:solidFill>
                  <a:schemeClr val="tx1"/>
                </a:solidFill>
                <a:latin typeface="+mj-lt"/>
              </a:rPr>
              <a:t>- And also in “Categories”</a:t>
            </a:r>
            <a:br>
              <a:rPr lang="en-GB" sz="2400" b="0" dirty="0">
                <a:solidFill>
                  <a:schemeClr val="tx1"/>
                </a:solidFill>
                <a:latin typeface="+mj-lt"/>
              </a:rPr>
            </a:br>
            <a:r>
              <a:rPr lang="en-GB" sz="2400" b="0" dirty="0">
                <a:solidFill>
                  <a:schemeClr val="tx1"/>
                </a:solidFill>
                <a:latin typeface="+mj-lt"/>
              </a:rPr>
              <a:t> </a:t>
            </a:r>
            <a:br>
              <a:rPr lang="en-GB" sz="2400" b="0" dirty="0">
                <a:solidFill>
                  <a:schemeClr val="tx1"/>
                </a:solidFill>
                <a:latin typeface="+mj-lt"/>
              </a:rPr>
            </a:br>
            <a:r>
              <a:rPr lang="en-GB" sz="2400" b="0" dirty="0">
                <a:solidFill>
                  <a:schemeClr val="tx1"/>
                </a:solidFill>
                <a:latin typeface="+mj-lt"/>
              </a:rPr>
              <a:t>“category picker” when editing a KB</a:t>
            </a:r>
            <a:endParaRPr lang="en-GB" sz="2400" b="0" i="0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CD95573-16B4-A46D-BEDF-217CE567C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823159"/>
          </a:xfrm>
        </p:spPr>
        <p:txBody>
          <a:bodyPr/>
          <a:lstStyle/>
          <a:p>
            <a:r>
              <a:rPr lang="fr-CH" sz="5400" dirty="0"/>
              <a:t>CERN </a:t>
            </a:r>
            <a:r>
              <a:rPr lang="fr-CH" sz="5400" dirty="0" err="1"/>
              <a:t>Implementation</a:t>
            </a:r>
            <a:endParaRPr lang="en-GB" sz="54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6CAEFBB-EF0C-FAC4-CA69-A031C65ED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F110919-982E-6CFF-CCBC-888B2E43D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336360" y="260648"/>
            <a:ext cx="1895475" cy="1971675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E9C5996-F3C4-B94D-A6D7-F8A7A689E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22-10-2022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7F7DE6F-F8DA-E06A-7E46-1D9338613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Service Management workshop - Knowledge Base KPIs</a:t>
            </a:r>
            <a:endParaRPr lang="en-US" dirty="0"/>
          </a:p>
        </p:txBody>
      </p:sp>
      <p:pic>
        <p:nvPicPr>
          <p:cNvPr id="9" name="Picture 8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3538796E-F6D6-B853-75CB-CB6B062FC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6419" y="4625678"/>
            <a:ext cx="4306648" cy="157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24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08595-2F53-A3C1-0D6D-1B2E1C62C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28" y="-1"/>
            <a:ext cx="11797987" cy="823716"/>
          </a:xfrm>
        </p:spPr>
        <p:txBody>
          <a:bodyPr/>
          <a:lstStyle/>
          <a:p>
            <a:r>
              <a:rPr lang="fr-CH" sz="4400" dirty="0" err="1"/>
              <a:t>Knowledge</a:t>
            </a:r>
            <a:r>
              <a:rPr lang="fr-CH" sz="4400" dirty="0"/>
              <a:t> Base in CERN Service Portal</a:t>
            </a:r>
          </a:p>
        </p:txBody>
      </p:sp>
      <p:pic>
        <p:nvPicPr>
          <p:cNvPr id="9" name="Content Placeholder 8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5481A5A2-359A-0480-A37E-CF259090BC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0597" y="1196753"/>
            <a:ext cx="7546511" cy="295232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0061B96-2F7A-CE84-351F-C6CF83A1BE50}"/>
              </a:ext>
            </a:extLst>
          </p:cNvPr>
          <p:cNvSpPr txBox="1"/>
          <p:nvPr/>
        </p:nvSpPr>
        <p:spPr bwMode="auto">
          <a:xfrm>
            <a:off x="8256241" y="1146361"/>
            <a:ext cx="36723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err="1"/>
              <a:t>Search</a:t>
            </a:r>
            <a:r>
              <a:rPr lang="fr-CH" sz="2400" b="1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/>
              <a:t>«</a:t>
            </a:r>
            <a:r>
              <a:rPr lang="fr-CH" sz="2400" b="1" dirty="0"/>
              <a:t>Global </a:t>
            </a:r>
            <a:r>
              <a:rPr lang="fr-CH" sz="2400" b="1" dirty="0" err="1"/>
              <a:t>search</a:t>
            </a:r>
            <a:r>
              <a:rPr lang="fr-CH" sz="2400" dirty="0"/>
              <a:t>» of </a:t>
            </a:r>
            <a:r>
              <a:rPr lang="fr-CH" sz="2400" dirty="0" err="1"/>
              <a:t>ServiceNow</a:t>
            </a:r>
            <a:r>
              <a:rPr lang="fr-CH" sz="2400" dirty="0"/>
              <a:t> (all catalogue items)</a:t>
            </a:r>
            <a:br>
              <a:rPr lang="fr-CH" sz="2400" dirty="0"/>
            </a:br>
            <a:endParaRPr lang="fr-CH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/>
              <a:t>Fields «</a:t>
            </a:r>
            <a:r>
              <a:rPr lang="fr-CH" sz="2400" b="1" dirty="0" err="1"/>
              <a:t>Title</a:t>
            </a:r>
            <a:r>
              <a:rPr lang="fr-CH" sz="2400" dirty="0"/>
              <a:t>» and «</a:t>
            </a:r>
            <a:r>
              <a:rPr lang="fr-CH" sz="2400" b="1" dirty="0"/>
              <a:t>Meta</a:t>
            </a:r>
            <a:r>
              <a:rPr lang="fr-CH" sz="2400" dirty="0"/>
              <a:t>» (for «</a:t>
            </a:r>
            <a:r>
              <a:rPr lang="fr-CH" sz="2400" b="1" dirty="0"/>
              <a:t>keywords</a:t>
            </a:r>
            <a:r>
              <a:rPr lang="fr-CH" sz="2400" dirty="0"/>
              <a:t>) </a:t>
            </a:r>
            <a:r>
              <a:rPr lang="en-GB" sz="2400" dirty="0"/>
              <a:t>help promote the KB result for searches</a:t>
            </a:r>
            <a:endParaRPr lang="fr-CH" sz="2400" dirty="0"/>
          </a:p>
        </p:txBody>
      </p:sp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C0020E9-D250-59A4-DFCC-9CD4B4D1E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848" y="5011871"/>
            <a:ext cx="6188184" cy="994847"/>
          </a:xfrm>
          <a:prstGeom prst="rect">
            <a:avLst/>
          </a:prstGeom>
        </p:spPr>
      </p:pic>
      <p:pic>
        <p:nvPicPr>
          <p:cNvPr id="10" name="Picture 9" descr="Graphical user interface, text, application, Word&#10;&#10;Description automatically generated">
            <a:extLst>
              <a:ext uri="{FF2B5EF4-FFF2-40B4-BE49-F238E27FC236}">
                <a16:creationId xmlns:a16="http://schemas.microsoft.com/office/drawing/2014/main" id="{B7FE303C-1FC1-6EA5-3243-4CEE50C498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7377" y="5254659"/>
            <a:ext cx="5904623" cy="8131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2E5CBD3-E920-7F3A-419C-1A665F8A4FC7}"/>
              </a:ext>
            </a:extLst>
          </p:cNvPr>
          <p:cNvSpPr txBox="1"/>
          <p:nvPr/>
        </p:nvSpPr>
        <p:spPr bwMode="auto">
          <a:xfrm>
            <a:off x="450147" y="4461221"/>
            <a:ext cx="4032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dirty="0"/>
              <a:t>Example:</a:t>
            </a:r>
          </a:p>
        </p:txBody>
      </p:sp>
    </p:spTree>
    <p:extLst>
      <p:ext uri="{BB962C8B-B14F-4D97-AF65-F5344CB8AC3E}">
        <p14:creationId xmlns:p14="http://schemas.microsoft.com/office/powerpoint/2010/main" val="320852035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2667</TotalTime>
  <Words>737</Words>
  <Application>Microsoft Office PowerPoint</Application>
  <DocSecurity>0</DocSecurity>
  <PresentationFormat>Widescreen</PresentationFormat>
  <Paragraphs>108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Office Theme</vt:lpstr>
      <vt:lpstr>Knowledge Base at CERN </vt:lpstr>
      <vt:lpstr>Scope: Beyond IT</vt:lpstr>
      <vt:lpstr>Business Service Catalogue </vt:lpstr>
      <vt:lpstr>CERN implementation </vt:lpstr>
      <vt:lpstr>OOB versus CERN (Create New)</vt:lpstr>
      <vt:lpstr>CERN Implementation</vt:lpstr>
      <vt:lpstr>CERN Implementation</vt:lpstr>
      <vt:lpstr>CERN Implementation</vt:lpstr>
      <vt:lpstr>Knowledge Base in CERN Service Portal</vt:lpstr>
      <vt:lpstr>Knowledge Base in CERN Service Portal</vt:lpstr>
      <vt:lpstr>KB some figures (June 2022)</vt:lpstr>
      <vt:lpstr>KB some figures (June 2022)</vt:lpstr>
      <vt:lpstr>KB some figures (June 2022)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Nicole Cremel</cp:lastModifiedBy>
  <cp:revision>249</cp:revision>
  <dcterms:created xsi:type="dcterms:W3CDTF">2020-12-02T13:10:03Z</dcterms:created>
  <dcterms:modified xsi:type="dcterms:W3CDTF">2022-11-09T13:17:05Z</dcterms:modified>
  <cp:category/>
  <dc:identifier/>
  <cp:contentStatus/>
  <dc:language/>
  <cp:version/>
</cp:coreProperties>
</file>