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570" r:id="rId2"/>
    <p:sldId id="657" r:id="rId3"/>
    <p:sldId id="658" r:id="rId4"/>
    <p:sldId id="659" r:id="rId5"/>
    <p:sldId id="656" r:id="rId6"/>
    <p:sldId id="670" r:id="rId7"/>
    <p:sldId id="678" r:id="rId8"/>
    <p:sldId id="677" r:id="rId9"/>
    <p:sldId id="674" r:id="rId10"/>
    <p:sldId id="679" r:id="rId11"/>
    <p:sldId id="671" r:id="rId12"/>
    <p:sldId id="672" r:id="rId13"/>
    <p:sldId id="681" r:id="rId14"/>
    <p:sldId id="664" r:id="rId15"/>
    <p:sldId id="665" r:id="rId16"/>
    <p:sldId id="682" r:id="rId17"/>
    <p:sldId id="660" r:id="rId18"/>
    <p:sldId id="605" r:id="rId19"/>
    <p:sldId id="662" r:id="rId20"/>
  </p:sldIdLst>
  <p:sldSz cx="12192000" cy="6858000"/>
  <p:notesSz cx="7315200" cy="9601200"/>
  <p:defaultTextStyle>
    <a:defPPr>
      <a:defRPr lang="pl-PL"/>
    </a:defPPr>
    <a:lvl1pPr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0" userDrawn="1">
          <p15:clr>
            <a:srgbClr val="A4A3A4"/>
          </p15:clr>
        </p15:guide>
        <p15:guide id="2" pos="3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9900"/>
    <a:srgbClr val="FF00FF"/>
    <a:srgbClr val="D60093"/>
    <a:srgbClr val="CC0066"/>
    <a:srgbClr val="0066FF"/>
    <a:srgbClr val="FF3300"/>
    <a:srgbClr val="CC0000"/>
    <a:srgbClr val="9933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62" autoAdjust="0"/>
    <p:restoredTop sz="94660" autoAdjust="0"/>
  </p:normalViewPr>
  <p:slideViewPr>
    <p:cSldViewPr>
      <p:cViewPr varScale="1">
        <p:scale>
          <a:sx n="160" d="100"/>
          <a:sy n="160" d="100"/>
        </p:scale>
        <p:origin x="564" y="144"/>
      </p:cViewPr>
      <p:guideLst>
        <p:guide orient="horz" pos="1200"/>
        <p:guide pos="3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258"/>
    </p:cViewPr>
  </p:sorterViewPr>
  <p:notesViewPr>
    <p:cSldViewPr>
      <p:cViewPr varScale="1">
        <p:scale>
          <a:sx n="73" d="100"/>
          <a:sy n="73" d="100"/>
        </p:scale>
        <p:origin x="-1358" y="-67"/>
      </p:cViewPr>
      <p:guideLst>
        <p:guide orient="horz" pos="3024"/>
        <p:guide pos="2304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360" y="1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899"/>
            <a:ext cx="3169114" cy="480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360" y="9118899"/>
            <a:ext cx="3169114" cy="480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3DFFF63-8295-4EC5-94C4-D860BA5E87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5750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6086" y="1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8788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246" y="4560222"/>
            <a:ext cx="5364710" cy="4320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444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6086" y="9120444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1F2AAAB1-FCD8-4F5B-AD4F-1B65BFC954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1871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31B24-9669-4D48-BABB-C044D511E0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14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B0EA8-5F68-442C-8463-C471562153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127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8001" y="34925"/>
            <a:ext cx="10872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999" y="533400"/>
            <a:ext cx="11693515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Kliknij, aby edytować style wzorca tekstu</a:t>
            </a:r>
          </a:p>
          <a:p>
            <a:pPr lvl="1"/>
            <a:r>
              <a:rPr lang="en-US"/>
              <a:t>Drugi poziom</a:t>
            </a:r>
          </a:p>
          <a:p>
            <a:pPr lvl="2"/>
            <a:r>
              <a:rPr lang="en-US"/>
              <a:t>Trzeci poziom</a:t>
            </a:r>
          </a:p>
          <a:p>
            <a:pPr lvl="3"/>
            <a:r>
              <a:rPr lang="en-US"/>
              <a:t>Czwarty poziom</a:t>
            </a:r>
          </a:p>
          <a:p>
            <a:pPr lvl="4"/>
            <a:r>
              <a:rPr lang="en-US"/>
              <a:t>Piąty poziom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474315" y="6677245"/>
            <a:ext cx="471200" cy="150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latin typeface="Arial" pitchFamily="34" charset="0"/>
              </a:defRPr>
            </a:lvl1pPr>
          </a:lstStyle>
          <a:p>
            <a:pPr>
              <a:defRPr/>
            </a:pPr>
            <a:fld id="{F8961558-8EB1-4DC0-B367-60568E8BA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56"/>
          <p:cNvSpPr>
            <a:spLocks noChangeArrowheads="1"/>
          </p:cNvSpPr>
          <p:nvPr/>
        </p:nvSpPr>
        <p:spPr bwMode="auto">
          <a:xfrm>
            <a:off x="252000" y="6680031"/>
            <a:ext cx="1811475" cy="142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pPr algn="l"/>
            <a:r>
              <a:rPr lang="en-US" sz="800" dirty="0" err="1"/>
              <a:t>M.Gasior</a:t>
            </a:r>
            <a:r>
              <a:rPr lang="en-US" sz="800" dirty="0"/>
              <a:t>, </a:t>
            </a:r>
            <a:r>
              <a:rPr lang="en-US" sz="800" dirty="0" err="1"/>
              <a:t>T.Levens</a:t>
            </a:r>
            <a:r>
              <a:rPr lang="en-US" sz="800" dirty="0"/>
              <a:t>, B</a:t>
            </a:r>
            <a:r>
              <a:rPr lang="pl-PL" sz="800" dirty="0"/>
              <a:t>E</a:t>
            </a:r>
            <a:r>
              <a:rPr lang="en-US" sz="800" dirty="0"/>
              <a:t>-BI-IQ</a:t>
            </a:r>
          </a:p>
        </p:txBody>
      </p:sp>
      <p:sp>
        <p:nvSpPr>
          <p:cNvPr id="1032" name="Line 62"/>
          <p:cNvSpPr>
            <a:spLocks noChangeShapeType="1"/>
          </p:cNvSpPr>
          <p:nvPr userDrawn="1"/>
        </p:nvSpPr>
        <p:spPr bwMode="auto">
          <a:xfrm>
            <a:off x="648000" y="457200"/>
            <a:ext cx="10872000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900"/>
          </a:p>
        </p:txBody>
      </p:sp>
      <p:sp>
        <p:nvSpPr>
          <p:cNvPr id="1033" name="Line 63"/>
          <p:cNvSpPr>
            <a:spLocks noChangeShapeType="1"/>
          </p:cNvSpPr>
          <p:nvPr userDrawn="1"/>
        </p:nvSpPr>
        <p:spPr bwMode="auto">
          <a:xfrm>
            <a:off x="252000" y="6655020"/>
            <a:ext cx="11700000" cy="0"/>
          </a:xfrm>
          <a:prstGeom prst="line">
            <a:avLst/>
          </a:prstGeom>
          <a:noFill/>
          <a:ln w="127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900"/>
          </a:p>
        </p:txBody>
      </p:sp>
      <p:sp>
        <p:nvSpPr>
          <p:cNvPr id="12" name="Rectangle 56"/>
          <p:cNvSpPr>
            <a:spLocks noChangeArrowheads="1"/>
          </p:cNvSpPr>
          <p:nvPr userDrawn="1"/>
        </p:nvSpPr>
        <p:spPr bwMode="auto">
          <a:xfrm>
            <a:off x="1871450" y="6677245"/>
            <a:ext cx="9101985" cy="150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pPr algn="ctr"/>
            <a:r>
              <a:rPr lang="en-GB" sz="800" dirty="0"/>
              <a:t>BCCM: commissioning experience</a:t>
            </a:r>
            <a:r>
              <a:rPr lang="pl-PL" sz="800" dirty="0"/>
              <a:t> </a:t>
            </a:r>
            <a:r>
              <a:rPr lang="en-GB" sz="800" dirty="0"/>
              <a:t>and status</a:t>
            </a:r>
            <a:endParaRPr lang="en-US" sz="800" dirty="0"/>
          </a:p>
        </p:txBody>
      </p:sp>
      <p:graphicFrame>
        <p:nvGraphicFramePr>
          <p:cNvPr id="13" name="Object 10">
            <a:extLst>
              <a:ext uri="{FF2B5EF4-FFF2-40B4-BE49-F238E27FC236}">
                <a16:creationId xmlns:a16="http://schemas.microsoft.com/office/drawing/2014/main" id="{A92749BA-3617-472A-B216-966D475B49CF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065418882"/>
              </p:ext>
            </p:extLst>
          </p:nvPr>
        </p:nvGraphicFramePr>
        <p:xfrm>
          <a:off x="66414" y="57150"/>
          <a:ext cx="400047" cy="400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PhotoPaint.Image.10" r:id="rId4" imgW="1219048" imgH="1219048" progId="CorelPhotoPaint.Image.10">
                  <p:embed/>
                </p:oleObj>
              </mc:Choice>
              <mc:Fallback>
                <p:oleObj name="CorelPhotoPaint.Image.10" r:id="rId4" imgW="1219048" imgH="1219048" progId="CorelPhotoPaint.Image.10">
                  <p:embed/>
                  <p:pic>
                    <p:nvPicPr>
                      <p:cNvPr id="2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14" y="57150"/>
                        <a:ext cx="400047" cy="4000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0">
            <a:extLst>
              <a:ext uri="{FF2B5EF4-FFF2-40B4-BE49-F238E27FC236}">
                <a16:creationId xmlns:a16="http://schemas.microsoft.com/office/drawing/2014/main" id="{61165760-B315-4840-ABA9-C3E32BEBF03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426129815"/>
              </p:ext>
            </p:extLst>
          </p:nvPr>
        </p:nvGraphicFramePr>
        <p:xfrm>
          <a:off x="11724544" y="57150"/>
          <a:ext cx="400047" cy="400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PhotoPaint.Image.10" r:id="rId4" imgW="1219048" imgH="1219048" progId="CorelPhotoPaint.Image.10">
                  <p:embed/>
                </p:oleObj>
              </mc:Choice>
              <mc:Fallback>
                <p:oleObj name="CorelPhotoPaint.Image.10" r:id="rId4" imgW="1219048" imgH="1219048" progId="CorelPhotoPaint.Image.10">
                  <p:embed/>
                  <p:pic>
                    <p:nvPicPr>
                      <p:cNvPr id="13" name="Object 10">
                        <a:extLst>
                          <a:ext uri="{FF2B5EF4-FFF2-40B4-BE49-F238E27FC236}">
                            <a16:creationId xmlns:a16="http://schemas.microsoft.com/office/drawing/2014/main" id="{A92749BA-3617-472A-B216-966D475B49C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24544" y="57150"/>
                        <a:ext cx="400047" cy="4000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227013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174625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2pPr>
      <a:lvl3pPr marL="1143000" indent="-112713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117475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112713" algn="l" rtl="0" eaLnBrk="0" fontAlgn="base" hangingPunct="0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5pPr>
      <a:lvl6pPr marL="2514600" indent="-11271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6pPr>
      <a:lvl7pPr marL="2971800" indent="-11271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7pPr>
      <a:lvl8pPr marL="3429000" indent="-11271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8pPr>
      <a:lvl9pPr marL="3886200" indent="-11271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585560"/>
            <a:ext cx="12192000" cy="284197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4400" dirty="0"/>
              <a:t>BCCM</a:t>
            </a:r>
            <a:r>
              <a:rPr lang="pl-PL" sz="4400" dirty="0"/>
              <a:t>: </a:t>
            </a:r>
            <a:r>
              <a:rPr lang="en-US" sz="4400" dirty="0"/>
              <a:t>commissioning</a:t>
            </a:r>
            <a:r>
              <a:rPr lang="en-GB" sz="4400" dirty="0"/>
              <a:t> </a:t>
            </a:r>
            <a:r>
              <a:rPr lang="en-US" sz="4400" dirty="0"/>
              <a:t>experience</a:t>
            </a:r>
            <a:br>
              <a:rPr lang="en-US" sz="4400" dirty="0"/>
            </a:br>
            <a:r>
              <a:rPr lang="en-US" sz="4400" dirty="0"/>
              <a:t>and status</a:t>
            </a:r>
            <a:endParaRPr lang="pl-PL" sz="1400" b="0" dirty="0"/>
          </a:p>
          <a:p>
            <a:pPr eaLnBrk="1" hangingPunct="1"/>
            <a:endParaRPr lang="pl-PL" sz="1400" b="0" dirty="0"/>
          </a:p>
          <a:p>
            <a:pPr eaLnBrk="1" hangingPunct="1"/>
            <a:r>
              <a:rPr lang="en-GB" sz="1400" b="0" dirty="0"/>
              <a:t>230</a:t>
            </a:r>
            <a:r>
              <a:rPr lang="en-GB" sz="1400" b="0" baseline="30000" dirty="0"/>
              <a:t>th</a:t>
            </a:r>
            <a:r>
              <a:rPr lang="en-GB" sz="1400" b="0" dirty="0"/>
              <a:t> Machine Protection Panel Meeting</a:t>
            </a:r>
            <a:r>
              <a:rPr lang="pl-PL" sz="1400" b="0" dirty="0"/>
              <a:t>, 21/10/22</a:t>
            </a:r>
            <a:endParaRPr lang="en-GB" sz="1400" b="0" dirty="0"/>
          </a:p>
          <a:p>
            <a:pPr eaLnBrk="1" hangingPunct="1"/>
            <a:endParaRPr lang="en-GB" sz="1600" b="0" dirty="0"/>
          </a:p>
          <a:p>
            <a:pPr eaLnBrk="1" hangingPunct="1"/>
            <a:endParaRPr lang="pl-PL" sz="1600" b="0" dirty="0"/>
          </a:p>
          <a:p>
            <a:pPr eaLnBrk="1" hangingPunct="1"/>
            <a:endParaRPr lang="en-GB" sz="1600" b="0" dirty="0"/>
          </a:p>
          <a:p>
            <a:pPr eaLnBrk="1" hangingPunct="1"/>
            <a:endParaRPr lang="en-GB" sz="1600" b="0" dirty="0"/>
          </a:p>
          <a:p>
            <a:pPr eaLnBrk="1" hangingPunct="1"/>
            <a:endParaRPr lang="en-GB" sz="1600" b="0" dirty="0"/>
          </a:p>
          <a:p>
            <a:pPr eaLnBrk="1" hangingPunct="1"/>
            <a:r>
              <a:rPr lang="en-GB" sz="1400" b="0" dirty="0"/>
              <a:t>Marek Gasior, Tom Levens</a:t>
            </a:r>
          </a:p>
          <a:p>
            <a:pPr eaLnBrk="1" hangingPunct="1"/>
            <a:endParaRPr lang="en-GB" sz="1400" b="0" dirty="0"/>
          </a:p>
          <a:p>
            <a:pPr eaLnBrk="1" hangingPunct="1"/>
            <a:r>
              <a:rPr lang="en-GB" sz="1400" b="0" dirty="0"/>
              <a:t>SY-BI-IQ</a:t>
            </a:r>
          </a:p>
        </p:txBody>
      </p:sp>
    </p:spTree>
    <p:extLst>
      <p:ext uri="{BB962C8B-B14F-4D97-AF65-F5344CB8AC3E}">
        <p14:creationId xmlns:p14="http://schemas.microsoft.com/office/powerpoint/2010/main" val="31123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RF longitudinal blow-up: missing on B1, present on B2</a:t>
            </a:r>
            <a:endParaRPr lang="en-GB" sz="2400" dirty="0"/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D476D6DB-E84F-9811-9B70-2A03D35B3B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855" y="587030"/>
            <a:ext cx="7618496" cy="579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396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Injection longitudinal oscillations</a:t>
            </a:r>
            <a:endParaRPr lang="en-GB" sz="2400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1E322D18-4607-D64E-F6DC-13F2E38FB0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665" y="625435"/>
            <a:ext cx="7580091" cy="576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752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Optimization of the integration window length</a:t>
            </a:r>
            <a:endParaRPr lang="en-GB" sz="2400" dirty="0"/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2581EC6C-16ED-7E07-4273-166B65B3EF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10" y="663840"/>
            <a:ext cx="7258545" cy="578627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954D6B8-A0EA-E191-15C8-19242411E2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37970" y="1201510"/>
            <a:ext cx="2880375" cy="211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152400" indent="-152400" algn="just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400" dirty="0"/>
              <a:t>Two longest integration windows set for tests to</a:t>
            </a:r>
            <a:br>
              <a:rPr lang="en-GB" sz="1400" dirty="0"/>
            </a:br>
            <a:r>
              <a:rPr lang="en-GB" sz="1400" dirty="0"/>
              <a:t>420 and 840 turns since 15/08</a:t>
            </a:r>
          </a:p>
          <a:p>
            <a:pPr marL="152400" indent="-152400" algn="just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400" dirty="0"/>
              <a:t>Observed some 30 % reduction of the spurious beam loss maxima during the RF longitudinal blow-up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743634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1</a:t>
            </a:r>
            <a:r>
              <a:rPr lang="en-US" sz="2400" baseline="30000" dirty="0"/>
              <a:t>st</a:t>
            </a:r>
            <a:r>
              <a:rPr lang="en-US" sz="2400" dirty="0"/>
              <a:t> order low pass compensation</a:t>
            </a:r>
            <a:endParaRPr lang="en-GB" sz="2400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86D40E99-BD87-BDCD-3AB7-A253F547FA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0" y="3021380"/>
            <a:ext cx="5792795" cy="3257707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EB9B5767-A4A9-856D-A9F9-3A914390C0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975" y="3006545"/>
            <a:ext cx="5792795" cy="3257707"/>
          </a:xfrm>
          <a:prstGeom prst="rect">
            <a:avLst/>
          </a:prstGeom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7383D497-FFE3-364C-CC08-6A1F8705B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8565" y="3294582"/>
            <a:ext cx="4376548" cy="268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600" b="1" dirty="0"/>
              <a:t>BCCM A.B1 with the compensation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15B84DE-C6F8-43A5-B195-2252533619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1035" y="3294582"/>
            <a:ext cx="4491763" cy="268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600" b="1" dirty="0"/>
              <a:t>BCCM B.B1 with no compensation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E1EF2D-DFC1-D222-241D-0F9E34A87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489" y="777323"/>
            <a:ext cx="10676591" cy="1230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152400" indent="-152400" algn="l">
              <a:spcBef>
                <a:spcPts val="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500" dirty="0"/>
              <a:t>The BPMs used by the BCCM are high-pass systems with the cut-off </a:t>
            </a: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≈ </a:t>
            </a:r>
            <a:r>
              <a:rPr lang="en-GB" sz="1500" dirty="0"/>
              <a:t>200 MHz (16 pF + 50 </a:t>
            </a:r>
            <a:r>
              <a:rPr lang="el-GR" sz="15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GB" sz="1500" dirty="0"/>
              <a:t>)</a:t>
            </a:r>
          </a:p>
          <a:p>
            <a:pPr marL="152400" indent="-152400" algn="l">
              <a:spcBef>
                <a:spcPts val="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500" dirty="0"/>
              <a:t>Their frequency characteristic was flattened by a 1</a:t>
            </a:r>
            <a:r>
              <a:rPr lang="en-GB" sz="1500" baseline="30000" dirty="0"/>
              <a:t>st</a:t>
            </a:r>
            <a:r>
              <a:rPr lang="en-GB" sz="1500" dirty="0"/>
              <a:t> order low-pass (</a:t>
            </a: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≈ </a:t>
            </a:r>
            <a:r>
              <a:rPr lang="en-GB" sz="1500" dirty="0"/>
              <a:t>12 MHz) at the expense of 80 % signal loss.</a:t>
            </a:r>
            <a:br>
              <a:rPr lang="en-GB" sz="1500" dirty="0"/>
            </a:br>
            <a:r>
              <a:rPr lang="en-GB" sz="1500" dirty="0"/>
              <a:t>Ongoing tests of the low-pass on systems A and comparing to systems B without the compensation (since 28/09).</a:t>
            </a:r>
          </a:p>
          <a:p>
            <a:pPr marL="152400" indent="-152400" algn="l">
              <a:spcBef>
                <a:spcPts val="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500" dirty="0"/>
              <a:t>The low-pass is sometimes very effective</a:t>
            </a:r>
          </a:p>
          <a:p>
            <a:pPr marL="152400" indent="-152400" algn="l">
              <a:spcBef>
                <a:spcPts val="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500" dirty="0"/>
              <a:t>Some issues with the “stability of the signal baseline”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5CFECAA-1F7E-DF0D-6791-AE0E5BB72F7A}"/>
              </a:ext>
            </a:extLst>
          </p:cNvPr>
          <p:cNvGrpSpPr/>
          <p:nvPr/>
        </p:nvGrpSpPr>
        <p:grpSpPr>
          <a:xfrm>
            <a:off x="5880725" y="3021380"/>
            <a:ext cx="268835" cy="3059297"/>
            <a:chOff x="129890" y="-14347"/>
            <a:chExt cx="268835" cy="3059297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7FCFF563-6F18-87C9-5BD5-D665EB66D15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3655" y="-14347"/>
              <a:ext cx="0" cy="3059297"/>
            </a:xfrm>
            <a:prstGeom prst="straightConnector1">
              <a:avLst/>
            </a:prstGeom>
            <a:ln>
              <a:solidFill>
                <a:srgbClr val="FF9900"/>
              </a:solidFill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C9F297FD-E365-E2ED-95DF-DEA18B6D79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-69345" y="1360164"/>
              <a:ext cx="667305" cy="2688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pPr>
                <a:spcBef>
                  <a:spcPts val="0"/>
                </a:spcBef>
                <a:spcAft>
                  <a:spcPts val="400"/>
                </a:spcAft>
              </a:pPr>
              <a:r>
                <a:rPr lang="en-GB" sz="1000" b="1" dirty="0">
                  <a:solidFill>
                    <a:srgbClr val="FF9900"/>
                  </a:solidFill>
                </a:rPr>
                <a:t>20e11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124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1</a:t>
            </a:r>
            <a:r>
              <a:rPr lang="en-US" sz="2400" baseline="30000" dirty="0"/>
              <a:t>st</a:t>
            </a:r>
            <a:r>
              <a:rPr lang="en-US" sz="2400" dirty="0"/>
              <a:t> order low pass compensation</a:t>
            </a:r>
            <a:endParaRPr lang="en-GB" sz="2400" dirty="0"/>
          </a:p>
        </p:txBody>
      </p:sp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671A2DE1-7AF4-9428-C7D0-A3D72C8F51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87030"/>
            <a:ext cx="10104783" cy="5683940"/>
          </a:xfrm>
          <a:prstGeom prst="rect">
            <a:avLst/>
          </a:prstGeom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21DD0EE7-9D73-45DA-5E88-04950E7B8F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3974" y="3505810"/>
            <a:ext cx="2930735" cy="268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200" b="1" dirty="0">
                <a:solidFill>
                  <a:srgbClr val="00B0F0"/>
                </a:solidFill>
              </a:rPr>
              <a:t>BCCM B.B1 with no compensation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0B5A5E5-4DCB-078C-0EA9-A9F386A561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3975" y="2488077"/>
            <a:ext cx="2930735" cy="268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200" b="1" dirty="0">
                <a:solidFill>
                  <a:schemeClr val="accent6"/>
                </a:solidFill>
              </a:rPr>
              <a:t>BCCM A.B1 with the compensation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48BFECD7-B81B-43D0-E610-BB80D574A6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6665" y="4350720"/>
            <a:ext cx="1613010" cy="268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200" b="1" dirty="0">
                <a:solidFill>
                  <a:srgbClr val="009900"/>
                </a:solidFill>
              </a:rPr>
              <a:t>FBCT B1</a:t>
            </a:r>
          </a:p>
        </p:txBody>
      </p:sp>
    </p:spTree>
    <p:extLst>
      <p:ext uri="{BB962C8B-B14F-4D97-AF65-F5344CB8AC3E}">
        <p14:creationId xmlns:p14="http://schemas.microsoft.com/office/powerpoint/2010/main" val="31294021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1</a:t>
            </a:r>
            <a:r>
              <a:rPr lang="en-US" sz="2400" baseline="30000" dirty="0"/>
              <a:t>st</a:t>
            </a:r>
            <a:r>
              <a:rPr lang="en-US" sz="2400" dirty="0"/>
              <a:t> order low pass compensation</a:t>
            </a:r>
            <a:endParaRPr lang="en-GB" sz="2400" dirty="0"/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0B609C04-4B7D-E195-0239-9995CCEED6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435" y="1662370"/>
            <a:ext cx="8536751" cy="4800831"/>
          </a:xfrm>
          <a:prstGeom prst="rect">
            <a:avLst/>
          </a:prstGeom>
        </p:spPr>
      </p:pic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81C5317A-8DCF-2FD8-7875-FAE5CB7B8A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642" b="-1734"/>
          <a:stretch/>
        </p:blipFill>
        <p:spPr>
          <a:xfrm>
            <a:off x="143225" y="932675"/>
            <a:ext cx="8536751" cy="2116782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B684CC9-247E-2B0F-09D2-9C070BF30C18}"/>
              </a:ext>
            </a:extLst>
          </p:cNvPr>
          <p:cNvGrpSpPr/>
          <p:nvPr/>
        </p:nvGrpSpPr>
        <p:grpSpPr>
          <a:xfrm>
            <a:off x="11670845" y="1662370"/>
            <a:ext cx="268835" cy="4493385"/>
            <a:chOff x="135938" y="-1448435"/>
            <a:chExt cx="268835" cy="4493385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A96773B3-0E66-0559-4B2F-91B03891BC9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3655" y="-1448435"/>
              <a:ext cx="0" cy="4493385"/>
            </a:xfrm>
            <a:prstGeom prst="straightConnector1">
              <a:avLst/>
            </a:prstGeom>
            <a:ln>
              <a:solidFill>
                <a:srgbClr val="FF9900"/>
              </a:solidFill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8" name="Rectangle 4">
              <a:extLst>
                <a:ext uri="{FF2B5EF4-FFF2-40B4-BE49-F238E27FC236}">
                  <a16:creationId xmlns:a16="http://schemas.microsoft.com/office/drawing/2014/main" id="{DD205730-BD79-60D3-7908-3997883898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-63297" y="747860"/>
              <a:ext cx="667305" cy="2688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pPr>
                <a:spcBef>
                  <a:spcPts val="0"/>
                </a:spcBef>
                <a:spcAft>
                  <a:spcPts val="400"/>
                </a:spcAft>
              </a:pPr>
              <a:r>
                <a:rPr lang="en-GB" sz="1000" b="1" dirty="0">
                  <a:solidFill>
                    <a:srgbClr val="FF9900"/>
                  </a:solidFill>
                </a:rPr>
                <a:t>25e11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74727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1</a:t>
            </a:r>
            <a:r>
              <a:rPr lang="en-US" sz="2400" baseline="30000" dirty="0"/>
              <a:t>st</a:t>
            </a:r>
            <a:r>
              <a:rPr lang="en-US" sz="2400" dirty="0"/>
              <a:t> order low pass compensation</a:t>
            </a:r>
            <a:endParaRPr lang="en-GB" sz="2400" dirty="0"/>
          </a:p>
        </p:txBody>
      </p:sp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F3EB56BD-4F1C-8945-1E9C-9B882E3B09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61" y="510220"/>
            <a:ext cx="4876800" cy="2743200"/>
          </a:xfrm>
          <a:prstGeom prst="rect">
            <a:avLst/>
          </a:prstGeom>
        </p:spPr>
      </p:pic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1D20CE78-13AE-627F-A2F7-6AACCD4427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61" y="3796605"/>
            <a:ext cx="4876800" cy="2743200"/>
          </a:xfrm>
          <a:prstGeom prst="rect">
            <a:avLst/>
          </a:prstGeom>
        </p:spPr>
      </p:pic>
      <p:pic>
        <p:nvPicPr>
          <p:cNvPr id="9" name="Picture 8" descr="A picture containing text, sky, light, screenshot&#10;&#10;Description automatically generated">
            <a:extLst>
              <a:ext uri="{FF2B5EF4-FFF2-40B4-BE49-F238E27FC236}">
                <a16:creationId xmlns:a16="http://schemas.microsoft.com/office/drawing/2014/main" id="{564E4ECA-1600-421D-A309-A4F70C93A40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850" y="510220"/>
            <a:ext cx="4876800" cy="2743200"/>
          </a:xfrm>
          <a:prstGeom prst="rect">
            <a:avLst/>
          </a:prstGeom>
        </p:spPr>
      </p:pic>
      <p:pic>
        <p:nvPicPr>
          <p:cNvPr id="11" name="Picture 10" descr="Chart, histogram&#10;&#10;Description automatically generated">
            <a:extLst>
              <a:ext uri="{FF2B5EF4-FFF2-40B4-BE49-F238E27FC236}">
                <a16:creationId xmlns:a16="http://schemas.microsoft.com/office/drawing/2014/main" id="{91CDEAD1-BC12-AD76-584F-638B875F77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850" y="3796605"/>
            <a:ext cx="4876800" cy="2743200"/>
          </a:xfrm>
          <a:prstGeom prst="rect">
            <a:avLst/>
          </a:prstGeom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FEEB147C-593E-9DDB-6905-8C7B40FFA7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7770" y="659089"/>
            <a:ext cx="4376548" cy="268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600" b="1" dirty="0"/>
              <a:t>BCCM A.B1 with the compensation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87C52FD5-641E-86DE-DBBF-70788E4EB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0910" y="659089"/>
            <a:ext cx="4376548" cy="268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600" b="1" dirty="0"/>
              <a:t>BCCM A.B2 with the compensation</a:t>
            </a: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5C893DFF-4262-007D-3566-0039EA0D1E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150" y="3587905"/>
            <a:ext cx="4376548" cy="268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600" b="1" dirty="0"/>
              <a:t>BCCM B.B1 with no compensation</a:t>
            </a:r>
          </a:p>
        </p:txBody>
      </p:sp>
      <p:sp>
        <p:nvSpPr>
          <p:cNvPr id="14" name="Rectangle 4">
            <a:extLst>
              <a:ext uri="{FF2B5EF4-FFF2-40B4-BE49-F238E27FC236}">
                <a16:creationId xmlns:a16="http://schemas.microsoft.com/office/drawing/2014/main" id="{85A866EC-39F3-4965-041D-9487CF2072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7290" y="3587905"/>
            <a:ext cx="4376548" cy="268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600" b="1" dirty="0"/>
              <a:t>BCCM B.B2 with no compensation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00E737C-A94D-AD80-C572-33192052154C}"/>
              </a:ext>
            </a:extLst>
          </p:cNvPr>
          <p:cNvGrpSpPr/>
          <p:nvPr/>
        </p:nvGrpSpPr>
        <p:grpSpPr>
          <a:xfrm>
            <a:off x="5616759" y="511952"/>
            <a:ext cx="268835" cy="2534730"/>
            <a:chOff x="141773" y="510220"/>
            <a:chExt cx="268835" cy="2534730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1C80E07-5D6E-224D-A4BE-0C8FE70141D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3655" y="510220"/>
              <a:ext cx="0" cy="2534730"/>
            </a:xfrm>
            <a:prstGeom prst="straightConnector1">
              <a:avLst/>
            </a:prstGeom>
            <a:ln>
              <a:solidFill>
                <a:srgbClr val="FF9900"/>
              </a:solidFill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9" name="Rectangle 4">
              <a:extLst>
                <a:ext uri="{FF2B5EF4-FFF2-40B4-BE49-F238E27FC236}">
                  <a16:creationId xmlns:a16="http://schemas.microsoft.com/office/drawing/2014/main" id="{225D7463-38FB-8DF0-7D1D-92B65A244B6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-57462" y="1554365"/>
              <a:ext cx="667305" cy="2688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pPr>
                <a:spcBef>
                  <a:spcPts val="0"/>
                </a:spcBef>
                <a:spcAft>
                  <a:spcPts val="400"/>
                </a:spcAft>
              </a:pPr>
              <a:r>
                <a:rPr lang="en-GB" sz="1000" b="1" dirty="0">
                  <a:solidFill>
                    <a:srgbClr val="FF9900"/>
                  </a:solidFill>
                </a:rPr>
                <a:t>3e11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7A4C573-74F2-C062-E8BD-06DED27B63AF}"/>
              </a:ext>
            </a:extLst>
          </p:cNvPr>
          <p:cNvGrpSpPr/>
          <p:nvPr/>
        </p:nvGrpSpPr>
        <p:grpSpPr>
          <a:xfrm>
            <a:off x="5613110" y="3796605"/>
            <a:ext cx="268835" cy="2534730"/>
            <a:chOff x="141773" y="510220"/>
            <a:chExt cx="268835" cy="2534730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EF76255A-CDDC-3B53-F2F6-77717E04C2A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3655" y="510220"/>
              <a:ext cx="0" cy="2534730"/>
            </a:xfrm>
            <a:prstGeom prst="straightConnector1">
              <a:avLst/>
            </a:prstGeom>
            <a:ln>
              <a:solidFill>
                <a:srgbClr val="FF9900"/>
              </a:solidFill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1" name="Rectangle 4">
              <a:extLst>
                <a:ext uri="{FF2B5EF4-FFF2-40B4-BE49-F238E27FC236}">
                  <a16:creationId xmlns:a16="http://schemas.microsoft.com/office/drawing/2014/main" id="{5B73FE34-1907-B0D0-39BB-9506A41E39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-57462" y="1554365"/>
              <a:ext cx="667305" cy="2688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pPr>
                <a:spcBef>
                  <a:spcPts val="0"/>
                </a:spcBef>
                <a:spcAft>
                  <a:spcPts val="400"/>
                </a:spcAft>
              </a:pPr>
              <a:r>
                <a:rPr lang="en-GB" sz="1000" b="1" dirty="0">
                  <a:solidFill>
                    <a:srgbClr val="FF9900"/>
                  </a:solidFill>
                </a:rPr>
                <a:t>3e11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08117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Conclusions and options to investigate</a:t>
            </a:r>
            <a:endParaRPr lang="en-GB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401CC9-9D28-214A-F35C-D9D77FFDFA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489" y="894271"/>
            <a:ext cx="10831826" cy="5281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152400" indent="-152400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500" dirty="0"/>
              <a:t>During the 2022 run the four BCCM systems have been evolving quite a bit and have been continuously tested with beam</a:t>
            </a:r>
          </a:p>
          <a:p>
            <a:pPr marL="152400" indent="-152400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500" dirty="0"/>
              <a:t>The hardware and FESA are “almost final” and very reliable</a:t>
            </a:r>
          </a:p>
          <a:p>
            <a:pPr marL="152400" indent="-152400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500" dirty="0"/>
              <a:t>Operational extensive data logging implemented, including continuous turn-by-turn logging of the most important data</a:t>
            </a:r>
            <a:br>
              <a:rPr lang="en-GB" sz="1500" dirty="0"/>
            </a:br>
            <a:r>
              <a:rPr lang="en-GB" sz="1500" dirty="0"/>
              <a:t>and on-demand 73-turn snapshots of the 40 MHz raw ADC samples (currently stored also every beam dump)</a:t>
            </a:r>
          </a:p>
          <a:p>
            <a:pPr marL="152400" indent="-152400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500" dirty="0"/>
              <a:t>The residual bunch length dependence of the BPM signals is the only known problem with the current implementation</a:t>
            </a:r>
            <a:br>
              <a:rPr lang="en-GB" sz="1500" dirty="0"/>
            </a:br>
            <a:r>
              <a:rPr lang="en-GB" sz="1500" dirty="0"/>
              <a:t>of the system. The problem shows up during beam injections, the RF longitudinal blow-up and beam instabilities.</a:t>
            </a:r>
          </a:p>
          <a:p>
            <a:pPr marL="152400" indent="-152400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500" dirty="0"/>
              <a:t>The new dump threshold levels for the two longest integration windows help a lot to fulfil all the system specifications</a:t>
            </a:r>
          </a:p>
          <a:p>
            <a:pPr marL="152400" indent="-152400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500" dirty="0"/>
              <a:t>New lengths of the two longest integration windows are being tested. Still to be decided whether they are helping enough. </a:t>
            </a:r>
            <a:endParaRPr lang="pl-PL" sz="1500" dirty="0"/>
          </a:p>
          <a:p>
            <a:pPr marL="152400" indent="-152400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500" dirty="0"/>
              <a:t>A 1</a:t>
            </a:r>
            <a:r>
              <a:rPr lang="en-GB" sz="1500" baseline="30000" dirty="0"/>
              <a:t>st</a:t>
            </a:r>
            <a:r>
              <a:rPr lang="en-GB" sz="1500" dirty="0"/>
              <a:t> order low-pass filter compensating the 1</a:t>
            </a:r>
            <a:r>
              <a:rPr lang="en-GB" sz="1500" baseline="30000" dirty="0"/>
              <a:t>st</a:t>
            </a:r>
            <a:r>
              <a:rPr lang="en-GB" sz="1500" dirty="0"/>
              <a:t> order high-pass characteristic of the BPM reduces the bunch length dependence. Unfortunately, the low-pass causes issues with the “stability of the signal baseline”.</a:t>
            </a:r>
          </a:p>
          <a:p>
            <a:pPr algn="l">
              <a:spcBef>
                <a:spcPts val="1200"/>
              </a:spcBef>
              <a:spcAft>
                <a:spcPts val="0"/>
              </a:spcAft>
            </a:pPr>
            <a:endParaRPr lang="en-GB" sz="1500" dirty="0"/>
          </a:p>
          <a:p>
            <a:pPr algn="l">
              <a:spcBef>
                <a:spcPts val="1200"/>
              </a:spcBef>
              <a:spcAft>
                <a:spcPts val="0"/>
              </a:spcAft>
            </a:pPr>
            <a:endParaRPr lang="en-GB" sz="500" dirty="0"/>
          </a:p>
          <a:p>
            <a:pPr algn="l">
              <a:spcBef>
                <a:spcPts val="1200"/>
              </a:spcBef>
              <a:spcAft>
                <a:spcPts val="0"/>
              </a:spcAft>
            </a:pPr>
            <a:r>
              <a:rPr lang="en-GB" sz="1500" dirty="0"/>
              <a:t>Options to investigate:</a:t>
            </a:r>
          </a:p>
          <a:p>
            <a:pPr marL="152400" indent="-152400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500" dirty="0"/>
              <a:t>A less aggressive 1</a:t>
            </a:r>
            <a:r>
              <a:rPr lang="en-GB" sz="1500" baseline="30000" dirty="0"/>
              <a:t>st</a:t>
            </a:r>
            <a:r>
              <a:rPr lang="en-GB" sz="1500" dirty="0"/>
              <a:t> order low-pass, with the hope to improve the “stability of the signal baseline” </a:t>
            </a:r>
          </a:p>
          <a:p>
            <a:pPr marL="152400" indent="-152400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500" dirty="0"/>
              <a:t>FBCTs with the flat frequency characteristic as the beam signal source</a:t>
            </a:r>
          </a:p>
          <a:p>
            <a:pPr algn="l">
              <a:spcBef>
                <a:spcPts val="600"/>
              </a:spcBef>
              <a:spcAft>
                <a:spcPts val="0"/>
              </a:spcAft>
            </a:pPr>
            <a:endParaRPr lang="en-GB" sz="1300" dirty="0"/>
          </a:p>
        </p:txBody>
      </p:sp>
    </p:spTree>
    <p:extLst>
      <p:ext uri="{BB962C8B-B14F-4D97-AF65-F5344CB8AC3E}">
        <p14:creationId xmlns:p14="http://schemas.microsoft.com/office/powerpoint/2010/main" val="42600026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524000" y="2891330"/>
            <a:ext cx="9144000" cy="107534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3600" dirty="0"/>
              <a:t>Spare slides</a:t>
            </a: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25447529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25 ns data: BCCM vs FBCT</a:t>
            </a:r>
            <a:endParaRPr lang="en-GB" sz="2400" dirty="0"/>
          </a:p>
        </p:txBody>
      </p:sp>
      <p:pic>
        <p:nvPicPr>
          <p:cNvPr id="6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613C830C-B5E9-8799-59E8-5DE66641DE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11" r="7513"/>
          <a:stretch/>
        </p:blipFill>
        <p:spPr>
          <a:xfrm>
            <a:off x="303834" y="1086295"/>
            <a:ext cx="5472000" cy="3299207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9EB77B38-0118-AD37-9CBA-EE1F9F377E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667" y="1086295"/>
            <a:ext cx="5645535" cy="3175613"/>
          </a:xfrm>
          <a:prstGeom prst="rect">
            <a:avLst/>
          </a:prstGeom>
        </p:spPr>
      </p:pic>
      <p:sp>
        <p:nvSpPr>
          <p:cNvPr id="10" name="Rectangle 4">
            <a:extLst>
              <a:ext uri="{FF2B5EF4-FFF2-40B4-BE49-F238E27FC236}">
                <a16:creationId xmlns:a16="http://schemas.microsoft.com/office/drawing/2014/main" id="{2032D58A-1240-16B9-2052-DAFBDC5BB0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6540" y="5055871"/>
            <a:ext cx="4414953" cy="268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600" b="1" dirty="0"/>
              <a:t>one turn of BCCM data</a:t>
            </a:r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F6967B5B-5E64-6C96-9D5D-0E749403C4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8150" y="5045509"/>
            <a:ext cx="4376548" cy="268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600" b="1" dirty="0"/>
              <a:t>one turn of FBCT data</a:t>
            </a:r>
          </a:p>
        </p:txBody>
      </p:sp>
    </p:spTree>
    <p:extLst>
      <p:ext uri="{BB962C8B-B14F-4D97-AF65-F5344CB8AC3E}">
        <p14:creationId xmlns:p14="http://schemas.microsoft.com/office/powerpoint/2010/main" val="3215818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l-PL" sz="2400" dirty="0"/>
              <a:t>BCCM (</a:t>
            </a:r>
            <a:r>
              <a:rPr lang="pl-PL" sz="2400" dirty="0" err="1"/>
              <a:t>dI</a:t>
            </a:r>
            <a:r>
              <a:rPr lang="pl-PL" sz="2400" dirty="0"/>
              <a:t>/</a:t>
            </a:r>
            <a:r>
              <a:rPr lang="pl-PL" sz="2400" dirty="0" err="1"/>
              <a:t>dt</a:t>
            </a:r>
            <a:r>
              <a:rPr lang="pl-PL" sz="2400" dirty="0"/>
              <a:t>) system</a:t>
            </a:r>
            <a:endParaRPr lang="en-GB" sz="2400" dirty="0"/>
          </a:p>
        </p:txBody>
      </p:sp>
      <p:pic>
        <p:nvPicPr>
          <p:cNvPr id="6" name="Picture 5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9F1F9B9E-4E1A-BE67-107C-C3BA440F5E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74" y="699162"/>
            <a:ext cx="8026049" cy="2008210"/>
          </a:xfrm>
          <a:prstGeom prst="rect">
            <a:avLst/>
          </a:prstGeom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EF060C20-A3F6-3D61-946A-73A31F8C57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835" y="1851446"/>
            <a:ext cx="2688350" cy="959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en-GB" b="1" dirty="0"/>
              <a:t>NRLP</a:t>
            </a:r>
            <a:r>
              <a:rPr lang="en-GB" dirty="0"/>
              <a:t> – Non-Reflective Low-Pass (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≈ 80 MHz</a:t>
            </a:r>
            <a:r>
              <a:rPr lang="en-GB" dirty="0"/>
              <a:t>)</a:t>
            </a: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en-GB" b="1" dirty="0"/>
              <a:t>RFA</a:t>
            </a:r>
            <a:r>
              <a:rPr lang="en-GB" dirty="0"/>
              <a:t> – RF Amplifier</a:t>
            </a: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en-GB" b="1" dirty="0"/>
              <a:t>ED</a:t>
            </a:r>
            <a:r>
              <a:rPr lang="en-GB" dirty="0"/>
              <a:t> – Envelope Detector</a:t>
            </a: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en-GB" b="1" dirty="0"/>
              <a:t>ALP</a:t>
            </a:r>
            <a:r>
              <a:rPr lang="en-GB" dirty="0"/>
              <a:t> – Active Low-Pass (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≈ 2 MHz</a:t>
            </a:r>
            <a:r>
              <a:rPr lang="en-GB" dirty="0"/>
              <a:t>)</a:t>
            </a:r>
          </a:p>
          <a:p>
            <a:pPr algn="just">
              <a:spcBef>
                <a:spcPts val="400"/>
              </a:spcBef>
              <a:spcAft>
                <a:spcPts val="400"/>
              </a:spcAft>
            </a:pPr>
            <a:endParaRPr lang="en-GB" sz="1100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D9AFF568-A4BB-3710-ABDC-B7E6AA80A9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835" y="699162"/>
            <a:ext cx="2291852" cy="620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>
              <a:spcBef>
                <a:spcPts val="0"/>
              </a:spcBef>
              <a:spcAft>
                <a:spcPts val="400"/>
              </a:spcAft>
            </a:pPr>
            <a:r>
              <a:rPr lang="en-GB" dirty="0"/>
              <a:t>shared BPMs:</a:t>
            </a:r>
          </a:p>
          <a:p>
            <a:pPr algn="l">
              <a:spcBef>
                <a:spcPts val="0"/>
              </a:spcBef>
              <a:spcAft>
                <a:spcPts val="400"/>
              </a:spcAft>
            </a:pPr>
            <a:r>
              <a:rPr lang="en-GB" dirty="0"/>
              <a:t>system A: BPMYA.5R4.B1+B2</a:t>
            </a:r>
            <a:br>
              <a:rPr lang="en-GB" dirty="0"/>
            </a:br>
            <a:r>
              <a:rPr lang="en-GB" dirty="0"/>
              <a:t>system B: BPMYA.6R4.B1+B2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401CC9-9D28-214A-F35C-D9D77FFDFA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835" y="3121759"/>
            <a:ext cx="11593679" cy="3053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152400" indent="-152400" algn="l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The system is based on BPM signals shared with the LHC beam position measurement system (passive RF splitters)</a:t>
            </a:r>
          </a:p>
          <a:p>
            <a:pPr marL="152400" indent="-152400" algn="l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The beam position dependence is removed by summing the four electrode signals</a:t>
            </a:r>
          </a:p>
          <a:p>
            <a:pPr marL="152400" indent="-152400" algn="l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300" dirty="0"/>
              <a:t>Analog operations</a:t>
            </a:r>
            <a:r>
              <a:rPr lang="pl-PL" sz="1300" dirty="0"/>
              <a:t> on the</a:t>
            </a:r>
            <a:r>
              <a:rPr lang="en-US" sz="1300" dirty="0"/>
              <a:t> signals: low-pass filtering, amplification, envelope detection + rectification + level shifting, low pass filtering</a:t>
            </a:r>
          </a:p>
          <a:p>
            <a:pPr marL="152400" indent="-152400" algn="l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300" dirty="0"/>
              <a:t>Digitization: 16-bit, 40 MHz sampling synchronous to the circulating beam (one revolution period is exactly 3564 ADC clocks).</a:t>
            </a:r>
            <a:br>
              <a:rPr lang="en-US" sz="1300" dirty="0"/>
            </a:br>
            <a:r>
              <a:rPr lang="en-US" sz="1300" dirty="0"/>
              <a:t>The 40 MHz ADC B1 and B2 clocks are derived from the 400 MHz RF frequencies received by optical fibers from the RF system.</a:t>
            </a:r>
          </a:p>
          <a:p>
            <a:pPr marL="152400" indent="-152400" algn="l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300" dirty="0"/>
              <a:t>One turn “raw intensity” is a sum of ADC samples above a “beam presence threshold” minus “no beam offset”, selected from one turn 3564 samples</a:t>
            </a:r>
          </a:p>
          <a:p>
            <a:pPr marL="152400" indent="-152400" algn="l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300" dirty="0"/>
              <a:t>One turn “raw </a:t>
            </a:r>
            <a:r>
              <a:rPr lang="en-US" sz="1300" dirty="0" err="1"/>
              <a:t>dI</a:t>
            </a:r>
            <a:r>
              <a:rPr lang="en-US" sz="1300" dirty="0"/>
              <a:t>/dt signal” is a difference of the one turn raw integrals from two consecutive turns</a:t>
            </a:r>
          </a:p>
          <a:p>
            <a:pPr marL="152400" indent="-152400" algn="l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300" dirty="0"/>
              <a:t>“Raw dl/dt signals” in the five other integration windows are calculated as running sums of the one-turn “raw </a:t>
            </a:r>
            <a:r>
              <a:rPr lang="en-US" sz="1300" dirty="0" err="1"/>
              <a:t>dI</a:t>
            </a:r>
            <a:r>
              <a:rPr lang="en-US" sz="1300" dirty="0"/>
              <a:t>/dt signals”</a:t>
            </a:r>
          </a:p>
          <a:p>
            <a:pPr marL="152400" indent="-152400" algn="l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300" dirty="0"/>
              <a:t>Every turn each of the “raw </a:t>
            </a:r>
            <a:r>
              <a:rPr lang="en-US" sz="1300" dirty="0" err="1"/>
              <a:t>dI</a:t>
            </a:r>
            <a:r>
              <a:rPr lang="en-US" sz="1300" dirty="0"/>
              <a:t>/dt signals” are compared to its corresponding raw dump threshold level and potential beam dump triggers are generated.</a:t>
            </a:r>
            <a:br>
              <a:rPr lang="en-US" sz="1300" dirty="0"/>
            </a:br>
            <a:r>
              <a:rPr lang="en-US" sz="1300" dirty="0"/>
              <a:t>All real-time calculations are done in the FPGA in an integer arithmetic.</a:t>
            </a:r>
          </a:p>
          <a:p>
            <a:pPr marL="152400" indent="-152400" algn="l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300" dirty="0"/>
              <a:t>The BCCM absolute intensities in elementary charges are calculated by scaling the “raw intensities” using a “BCCM/BCT scaling factor”.</a:t>
            </a:r>
            <a:br>
              <a:rPr lang="en-US" sz="1300" dirty="0"/>
            </a:br>
            <a:r>
              <a:rPr lang="en-US" sz="1300" dirty="0"/>
              <a:t>The factor is a constant for each system and is obtained by matching the beam intensity evaluated by the BCCM to the corresponding BCT readings.</a:t>
            </a:r>
          </a:p>
          <a:p>
            <a:pPr marL="152400" indent="-152400" algn="l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300" dirty="0"/>
              <a:t>The absolute dump thresholds in elementary charges are translated into “raw dump thresholds” using the same “BCCM/BCT scaling factor”.</a:t>
            </a:r>
          </a:p>
        </p:txBody>
      </p:sp>
    </p:spTree>
    <p:extLst>
      <p:ext uri="{BB962C8B-B14F-4D97-AF65-F5344CB8AC3E}">
        <p14:creationId xmlns:p14="http://schemas.microsoft.com/office/powerpoint/2010/main" val="2159657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l-PL" sz="2400" dirty="0"/>
              <a:t>BCCM (</a:t>
            </a:r>
            <a:r>
              <a:rPr lang="pl-PL" sz="2400" dirty="0" err="1"/>
              <a:t>dI</a:t>
            </a:r>
            <a:r>
              <a:rPr lang="pl-PL" sz="2400" dirty="0"/>
              <a:t>/</a:t>
            </a:r>
            <a:r>
              <a:rPr lang="pl-PL" sz="2400" dirty="0" err="1"/>
              <a:t>dt</a:t>
            </a:r>
            <a:r>
              <a:rPr lang="pl-PL" sz="2400" dirty="0"/>
              <a:t>) system</a:t>
            </a:r>
            <a:endParaRPr lang="en-GB" sz="2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0E8C2F9-AAB6-B08A-8783-D514A45CFF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0973" y="797143"/>
            <a:ext cx="5218942" cy="54988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D804511-E202-DDAD-3C2F-63A92A058A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3" t="6311" r="4851" b="2488"/>
          <a:stretch/>
        </p:blipFill>
        <p:spPr>
          <a:xfrm>
            <a:off x="3426115" y="2570824"/>
            <a:ext cx="2372073" cy="187680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5C027E2-C56D-A3D7-BB8C-08B06F16228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8" t="55906" r="5944" b="2138"/>
          <a:stretch/>
        </p:blipFill>
        <p:spPr>
          <a:xfrm>
            <a:off x="3426115" y="4657960"/>
            <a:ext cx="2372073" cy="1513999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8105C7-068C-B800-F7FB-DE9F5DA8761C}"/>
              </a:ext>
            </a:extLst>
          </p:cNvPr>
          <p:cNvGrpSpPr/>
          <p:nvPr/>
        </p:nvGrpSpPr>
        <p:grpSpPr>
          <a:xfrm>
            <a:off x="418499" y="2570825"/>
            <a:ext cx="2700306" cy="3850925"/>
            <a:chOff x="418499" y="2570825"/>
            <a:chExt cx="2700306" cy="385092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E208F1C-F8F8-DEF1-989F-B8F5C3ACF8A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499" y="2570825"/>
              <a:ext cx="2700306" cy="3601134"/>
            </a:xfrm>
            <a:prstGeom prst="rect">
              <a:avLst/>
            </a:prstGeom>
          </p:spPr>
        </p:pic>
        <p:sp>
          <p:nvSpPr>
            <p:cNvPr id="2" name="Rectangle 4">
              <a:extLst>
                <a:ext uri="{FF2B5EF4-FFF2-40B4-BE49-F238E27FC236}">
                  <a16:creationId xmlns:a16="http://schemas.microsoft.com/office/drawing/2014/main" id="{975A16A9-03EA-4C19-8D6F-ED67DE2F0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499" y="6194890"/>
              <a:ext cx="2700306" cy="2268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pPr>
                <a:spcBef>
                  <a:spcPts val="0"/>
                </a:spcBef>
                <a:spcAft>
                  <a:spcPts val="400"/>
                </a:spcAft>
              </a:pPr>
              <a:r>
                <a:rPr lang="en-GB" sz="800" dirty="0"/>
                <a:t>rack BY05.UA47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4549AF69-0D67-725A-D60D-39043C1D6D9E}"/>
              </a:ext>
            </a:extLst>
          </p:cNvPr>
          <p:cNvSpPr txBox="1"/>
          <p:nvPr/>
        </p:nvSpPr>
        <p:spPr>
          <a:xfrm>
            <a:off x="1064945" y="1324098"/>
            <a:ext cx="42660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https://ibic2022.vrws.de/papers/wep06.pdf</a:t>
            </a:r>
          </a:p>
        </p:txBody>
      </p:sp>
    </p:spTree>
    <p:extLst>
      <p:ext uri="{BB962C8B-B14F-4D97-AF65-F5344CB8AC3E}">
        <p14:creationId xmlns:p14="http://schemas.microsoft.com/office/powerpoint/2010/main" val="1194797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400" dirty="0"/>
              <a:t>Dump threshold tables</a:t>
            </a:r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A95CF4C3-5358-D41D-5C1A-008BEDC2B2E9}"/>
              </a:ext>
            </a:extLst>
          </p:cNvPr>
          <p:cNvGraphicFramePr>
            <a:graphicFrameLocks noGrp="1" noDrilldown="1" noChangeAspect="1" noMove="1" noResize="1"/>
          </p:cNvGraphicFramePr>
          <p:nvPr>
            <p:extLst>
              <p:ext uri="{D42A27DB-BD31-4B8C-83A1-F6EECF244321}">
                <p14:modId xmlns:p14="http://schemas.microsoft.com/office/powerpoint/2010/main" val="788722593"/>
              </p:ext>
            </p:extLst>
          </p:nvPr>
        </p:nvGraphicFramePr>
        <p:xfrm>
          <a:off x="246483" y="2276850"/>
          <a:ext cx="5196627" cy="14044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52351">
                  <a:extLst>
                    <a:ext uri="{9D8B030D-6E8A-4147-A177-3AD203B41FA5}">
                      <a16:colId xmlns:a16="http://schemas.microsoft.com/office/drawing/2014/main" val="3364484435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550341489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431680689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3191981841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3219060943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3003986544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2908258208"/>
                    </a:ext>
                  </a:extLst>
                </a:gridCol>
              </a:tblGrid>
              <a:tr h="27192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Window  [turn]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225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1125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7612425"/>
                  </a:ext>
                </a:extLst>
              </a:tr>
              <a:tr h="158384"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8676371"/>
                  </a:ext>
                </a:extLst>
              </a:tr>
              <a:tr h="27192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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 0.5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0861044"/>
                  </a:ext>
                </a:extLst>
              </a:tr>
              <a:tr h="27192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 0.5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6186752"/>
                  </a:ext>
                </a:extLst>
              </a:tr>
              <a:tr h="158384"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2978110"/>
                  </a:ext>
                </a:extLst>
              </a:tr>
              <a:tr h="271923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Energy  [</a:t>
                      </a:r>
                      <a:r>
                        <a:rPr lang="en-GB" sz="1600" b="1" dirty="0" err="1">
                          <a:solidFill>
                            <a:srgbClr val="FF0000"/>
                          </a:solidFill>
                        </a:rPr>
                        <a:t>TeV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]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Losses  [1e11]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3894158"/>
                  </a:ext>
                </a:extLst>
              </a:tr>
            </a:tbl>
          </a:graphicData>
        </a:graphic>
      </p:graphicFrame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5D51DFB9-00EA-482E-5B62-03D4BF3927C9}"/>
              </a:ext>
            </a:extLst>
          </p:cNvPr>
          <p:cNvGraphicFramePr>
            <a:graphicFrameLocks noGrp="1" noDrilldown="1" noChangeAspect="1" noMove="1" noResize="1"/>
          </p:cNvGraphicFramePr>
          <p:nvPr>
            <p:extLst>
              <p:ext uri="{D42A27DB-BD31-4B8C-83A1-F6EECF244321}">
                <p14:modId xmlns:p14="http://schemas.microsoft.com/office/powerpoint/2010/main" val="2404979567"/>
              </p:ext>
            </p:extLst>
          </p:nvPr>
        </p:nvGraphicFramePr>
        <p:xfrm>
          <a:off x="246484" y="4426417"/>
          <a:ext cx="5196626" cy="14044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52350">
                  <a:extLst>
                    <a:ext uri="{9D8B030D-6E8A-4147-A177-3AD203B41FA5}">
                      <a16:colId xmlns:a16="http://schemas.microsoft.com/office/drawing/2014/main" val="3364484435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550341489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431680689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3191981841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3219060943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3003986544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2908258208"/>
                    </a:ext>
                  </a:extLst>
                </a:gridCol>
              </a:tblGrid>
              <a:tr h="27192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Window  [turn]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225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1125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7612425"/>
                  </a:ext>
                </a:extLst>
              </a:tr>
              <a:tr h="158384"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8676371"/>
                  </a:ext>
                </a:extLst>
              </a:tr>
              <a:tr h="27192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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 0.5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9900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9900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9900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9900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9900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9900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0861044"/>
                  </a:ext>
                </a:extLst>
              </a:tr>
              <a:tr h="27192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 0.5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9900"/>
                          </a:solidFill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09900"/>
                          </a:solidFill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09900"/>
                          </a:solidFill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09900"/>
                          </a:solidFill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9900"/>
                          </a:solidFill>
                        </a:rPr>
                        <a:t>0.3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9900"/>
                          </a:solidFill>
                        </a:rPr>
                        <a:t>0.08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6186752"/>
                  </a:ext>
                </a:extLst>
              </a:tr>
              <a:tr h="158384"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2978110"/>
                  </a:ext>
                </a:extLst>
              </a:tr>
              <a:tr h="271923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Energy  [</a:t>
                      </a:r>
                      <a:r>
                        <a:rPr lang="en-GB" sz="1600" b="1" dirty="0" err="1">
                          <a:solidFill>
                            <a:srgbClr val="FF0000"/>
                          </a:solidFill>
                        </a:rPr>
                        <a:t>TeV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]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9900"/>
                          </a:solidFill>
                        </a:rPr>
                        <a:t>Relative losses  [</a:t>
                      </a:r>
                      <a:r>
                        <a:rPr lang="en-GB" sz="1600" b="1" dirty="0">
                          <a:solidFill>
                            <a:srgbClr val="0099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‰</a:t>
                      </a:r>
                      <a:r>
                        <a:rPr lang="en-GB" sz="1600" b="1" dirty="0">
                          <a:solidFill>
                            <a:srgbClr val="009900"/>
                          </a:solidFill>
                        </a:rPr>
                        <a:t>]    (FS = 6e14)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3894158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221E1EDA-BBFA-EABB-FC14-F5107C5006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3944175"/>
              </p:ext>
            </p:extLst>
          </p:nvPr>
        </p:nvGraphicFramePr>
        <p:xfrm>
          <a:off x="6441645" y="2276850"/>
          <a:ext cx="5196627" cy="14044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52351">
                  <a:extLst>
                    <a:ext uri="{9D8B030D-6E8A-4147-A177-3AD203B41FA5}">
                      <a16:colId xmlns:a16="http://schemas.microsoft.com/office/drawing/2014/main" val="3364484435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550341489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431680689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3191981841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3219060943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3003986544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2908258208"/>
                    </a:ext>
                  </a:extLst>
                </a:gridCol>
              </a:tblGrid>
              <a:tr h="27192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Window  [turn]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225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1125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7612425"/>
                  </a:ext>
                </a:extLst>
              </a:tr>
              <a:tr h="158384"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8676371"/>
                  </a:ext>
                </a:extLst>
              </a:tr>
              <a:tr h="27192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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 0.5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</a:rPr>
                        <a:t>1</a:t>
                      </a:r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0861044"/>
                  </a:ext>
                </a:extLst>
              </a:tr>
              <a:tr h="27192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 0.5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6186752"/>
                  </a:ext>
                </a:extLst>
              </a:tr>
              <a:tr h="158384"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2978110"/>
                  </a:ext>
                </a:extLst>
              </a:tr>
              <a:tr h="271923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Energy  [</a:t>
                      </a:r>
                      <a:r>
                        <a:rPr lang="en-GB" sz="1600" b="1" dirty="0" err="1">
                          <a:solidFill>
                            <a:srgbClr val="FF0000"/>
                          </a:solidFill>
                        </a:rPr>
                        <a:t>TeV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]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Losses  [1e11]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3894158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1BD30CE0-6BF4-41CF-5973-1FCC39A053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774932"/>
              </p:ext>
            </p:extLst>
          </p:nvPr>
        </p:nvGraphicFramePr>
        <p:xfrm>
          <a:off x="6441646" y="4426417"/>
          <a:ext cx="5196626" cy="14044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52350">
                  <a:extLst>
                    <a:ext uri="{9D8B030D-6E8A-4147-A177-3AD203B41FA5}">
                      <a16:colId xmlns:a16="http://schemas.microsoft.com/office/drawing/2014/main" val="3364484435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550341489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431680689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3191981841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3219060943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3003986544"/>
                    </a:ext>
                  </a:extLst>
                </a:gridCol>
                <a:gridCol w="574046">
                  <a:extLst>
                    <a:ext uri="{9D8B030D-6E8A-4147-A177-3AD203B41FA5}">
                      <a16:colId xmlns:a16="http://schemas.microsoft.com/office/drawing/2014/main" val="2908258208"/>
                    </a:ext>
                  </a:extLst>
                </a:gridCol>
              </a:tblGrid>
              <a:tr h="27192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Window  [turn]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225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1125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7612425"/>
                  </a:ext>
                </a:extLst>
              </a:tr>
              <a:tr h="158384"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8676371"/>
                  </a:ext>
                </a:extLst>
              </a:tr>
              <a:tr h="27192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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 0.5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9900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9900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9900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9900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9900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9900"/>
                          </a:solidFill>
                        </a:rPr>
                        <a:t>1.7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0861044"/>
                  </a:ext>
                </a:extLst>
              </a:tr>
              <a:tr h="27192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 0.5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9900"/>
                          </a:solidFill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09900"/>
                          </a:solidFill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09900"/>
                          </a:solidFill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09900"/>
                          </a:solidFill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>
                          <a:solidFill>
                            <a:srgbClr val="009900"/>
                          </a:solidFill>
                        </a:rPr>
                        <a:t>0.8</a:t>
                      </a:r>
                      <a:endParaRPr lang="en-GB" sz="1600" b="1" dirty="0">
                        <a:solidFill>
                          <a:srgbClr val="0099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9900"/>
                          </a:solidFill>
                        </a:rPr>
                        <a:t>1.7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6186752"/>
                  </a:ext>
                </a:extLst>
              </a:tr>
              <a:tr h="158384"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2978110"/>
                  </a:ext>
                </a:extLst>
              </a:tr>
              <a:tr h="271923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Energy  [</a:t>
                      </a:r>
                      <a:r>
                        <a:rPr lang="en-GB" sz="1600" b="1" dirty="0" err="1">
                          <a:solidFill>
                            <a:srgbClr val="FF0000"/>
                          </a:solidFill>
                        </a:rPr>
                        <a:t>TeV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]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9900"/>
                          </a:solidFill>
                        </a:rPr>
                        <a:t>Relative losses  [</a:t>
                      </a:r>
                      <a:r>
                        <a:rPr lang="en-GB" sz="1600" b="1" dirty="0">
                          <a:solidFill>
                            <a:srgbClr val="0099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‰</a:t>
                      </a:r>
                      <a:r>
                        <a:rPr lang="en-GB" sz="1600" b="1" dirty="0">
                          <a:solidFill>
                            <a:srgbClr val="009900"/>
                          </a:solidFill>
                        </a:rPr>
                        <a:t>]    (FS = 6e14)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3894158"/>
                  </a:ext>
                </a:extLst>
              </a:tr>
            </a:tbl>
          </a:graphicData>
        </a:graphic>
      </p:graphicFrame>
      <p:sp>
        <p:nvSpPr>
          <p:cNvPr id="15" name="Rectangle 4">
            <a:extLst>
              <a:ext uri="{FF2B5EF4-FFF2-40B4-BE49-F238E27FC236}">
                <a16:creationId xmlns:a16="http://schemas.microsoft.com/office/drawing/2014/main" id="{424FB8E3-1625-F598-AF8A-6D9993E8C9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93" y="1089409"/>
            <a:ext cx="1574606" cy="481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GB" sz="2800" b="1" dirty="0"/>
              <a:t>OLD</a:t>
            </a:r>
            <a:endParaRPr lang="en-GB" sz="2800" dirty="0"/>
          </a:p>
        </p:txBody>
      </p:sp>
      <p:sp>
        <p:nvSpPr>
          <p:cNvPr id="16" name="Rectangle 4">
            <a:extLst>
              <a:ext uri="{FF2B5EF4-FFF2-40B4-BE49-F238E27FC236}">
                <a16:creationId xmlns:a16="http://schemas.microsoft.com/office/drawing/2014/main" id="{DB875C40-12DD-BD92-1ED9-F617854CD7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9901" y="1089409"/>
            <a:ext cx="1574606" cy="481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GB" sz="2800" b="1" dirty="0"/>
              <a:t>NEW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08149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400" dirty="0"/>
              <a:t>BCCM (– </a:t>
            </a:r>
            <a:r>
              <a:rPr lang="en-GB" sz="2400" dirty="0" err="1"/>
              <a:t>dI</a:t>
            </a:r>
            <a:r>
              <a:rPr lang="en-GB" sz="2400" dirty="0"/>
              <a:t>/dt) polarity convention</a:t>
            </a:r>
          </a:p>
        </p:txBody>
      </p:sp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4FB518C9-DC77-E588-21BB-CC551F82EB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05" y="702245"/>
            <a:ext cx="10485120" cy="58978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3BE398D-DD27-3501-BB19-DF832E14500E}"/>
              </a:ext>
            </a:extLst>
          </p:cNvPr>
          <p:cNvSpPr txBox="1"/>
          <p:nvPr/>
        </p:nvSpPr>
        <p:spPr>
          <a:xfrm>
            <a:off x="7824225" y="3803680"/>
            <a:ext cx="3187615" cy="523220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400" b="1" dirty="0" err="1">
                <a:solidFill>
                  <a:srgbClr val="FF0000"/>
                </a:solidFill>
              </a:rPr>
              <a:t>dI</a:t>
            </a:r>
            <a:r>
              <a:rPr lang="en-US" sz="1400" b="1" dirty="0">
                <a:solidFill>
                  <a:srgbClr val="FF0000"/>
                </a:solidFill>
              </a:rPr>
              <a:t>/dt positive = intensity decrease</a:t>
            </a:r>
            <a:br>
              <a:rPr lang="en-GB" sz="1400" b="1" dirty="0">
                <a:solidFill>
                  <a:srgbClr val="FF0000"/>
                </a:solidFill>
              </a:rPr>
            </a:br>
            <a:r>
              <a:rPr lang="en-GB" sz="1400" b="1" dirty="0">
                <a:solidFill>
                  <a:srgbClr val="FF0000"/>
                </a:solidFill>
              </a:rPr>
              <a:t>(here the beam dump)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0E28CF-FE86-8E72-459C-36523C335451}"/>
              </a:ext>
            </a:extLst>
          </p:cNvPr>
          <p:cNvSpPr txBox="1"/>
          <p:nvPr/>
        </p:nvSpPr>
        <p:spPr>
          <a:xfrm>
            <a:off x="2447525" y="5141838"/>
            <a:ext cx="3110805" cy="523220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400" b="1" dirty="0" err="1">
                <a:solidFill>
                  <a:srgbClr val="FF00FF"/>
                </a:solidFill>
              </a:rPr>
              <a:t>dI</a:t>
            </a:r>
            <a:r>
              <a:rPr lang="en-US" sz="1400" b="1" dirty="0">
                <a:solidFill>
                  <a:srgbClr val="FF00FF"/>
                </a:solidFill>
              </a:rPr>
              <a:t>/dt negative = intensity increase</a:t>
            </a:r>
            <a:br>
              <a:rPr lang="en-US" sz="1400" b="1" dirty="0">
                <a:solidFill>
                  <a:srgbClr val="FF00FF"/>
                </a:solidFill>
              </a:rPr>
            </a:br>
            <a:r>
              <a:rPr lang="en-GB" sz="1400" b="1" dirty="0">
                <a:solidFill>
                  <a:srgbClr val="FF00FF"/>
                </a:solidFill>
              </a:rPr>
              <a:t>(here beam injections)</a:t>
            </a:r>
            <a:endParaRPr lang="en-US" sz="1400" b="1" dirty="0">
              <a:solidFill>
                <a:srgbClr val="FF00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D3C8999-4326-0FA5-DE25-975ABAF76B4E}"/>
              </a:ext>
            </a:extLst>
          </p:cNvPr>
          <p:cNvSpPr txBox="1"/>
          <p:nvPr/>
        </p:nvSpPr>
        <p:spPr>
          <a:xfrm>
            <a:off x="3772497" y="1750523"/>
            <a:ext cx="5319093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000" b="1" dirty="0"/>
              <a:t>The focus is on beam losses,</a:t>
            </a:r>
            <a:br>
              <a:rPr lang="en-US" sz="2000" b="1" dirty="0"/>
            </a:br>
            <a:r>
              <a:rPr lang="en-US" sz="2000" b="1" dirty="0"/>
              <a:t>so that on the positive  “– </a:t>
            </a:r>
            <a:r>
              <a:rPr lang="en-US" sz="2000" b="1" dirty="0" err="1"/>
              <a:t>dI</a:t>
            </a:r>
            <a:r>
              <a:rPr lang="en-US" sz="2000" b="1" dirty="0"/>
              <a:t>/dt” signals</a:t>
            </a:r>
          </a:p>
        </p:txBody>
      </p:sp>
    </p:spTree>
    <p:extLst>
      <p:ext uri="{BB962C8B-B14F-4D97-AF65-F5344CB8AC3E}">
        <p14:creationId xmlns:p14="http://schemas.microsoft.com/office/powerpoint/2010/main" val="938280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BCCM operation – absolute intensity measurement</a:t>
            </a:r>
            <a:endParaRPr lang="en-GB" sz="2400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44F41539-CDE8-3CC5-7B05-77DEAB9032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475" y="587030"/>
            <a:ext cx="8257075" cy="588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212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BCCM operation – perturbations during the ramp</a:t>
            </a:r>
            <a:endParaRPr lang="en-GB" sz="2400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20B33890-277D-F773-9BFA-7B09C17BC7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070" y="740650"/>
            <a:ext cx="8445136" cy="567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789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BCCM operation – perturbations during the ramp</a:t>
            </a:r>
            <a:endParaRPr lang="en-GB" sz="2400" dirty="0"/>
          </a:p>
        </p:txBody>
      </p:sp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1C68DEF1-EFF0-3B6D-6F42-AE5E77DC22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30" y="740650"/>
            <a:ext cx="8549953" cy="5745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602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RF longitudinal blow-up: missing on B1, present on B2</a:t>
            </a:r>
            <a:endParaRPr lang="en-GB" sz="2400" dirty="0"/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6B3B5AD3-7691-01AE-1A36-9ED3192013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425" y="702245"/>
            <a:ext cx="8552712" cy="5747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785208"/>
      </p:ext>
    </p:extLst>
  </p:cSld>
  <p:clrMapOvr>
    <a:masterClrMapping/>
  </p:clrMapOvr>
</p:sld>
</file>

<file path=ppt/theme/theme1.xml><?xml version="1.0" encoding="utf-8"?>
<a:theme xmlns:a="http://schemas.openxmlformats.org/drawingml/2006/main" name="Projekt domyślny">
  <a:themeElements>
    <a:clrScheme name="Projekt domyślny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ojekt domyśl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45720" rIns="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45720" rIns="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32351</TotalTime>
  <Words>1118</Words>
  <Application>Microsoft Office PowerPoint</Application>
  <PresentationFormat>Widescreen</PresentationFormat>
  <Paragraphs>196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Times New Roman</vt:lpstr>
      <vt:lpstr>Wingdings</vt:lpstr>
      <vt:lpstr>Projekt domyślny</vt:lpstr>
      <vt:lpstr>CorelPhotoPaint.Image.10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jest tytuł</dc:title>
  <dc:creator>*</dc:creator>
  <cp:lastModifiedBy>Marek Gasior</cp:lastModifiedBy>
  <cp:revision>1995</cp:revision>
  <cp:lastPrinted>2012-01-18T08:21:44Z</cp:lastPrinted>
  <dcterms:created xsi:type="dcterms:W3CDTF">2002-06-12T21:02:32Z</dcterms:created>
  <dcterms:modified xsi:type="dcterms:W3CDTF">2022-10-21T09:21:02Z</dcterms:modified>
</cp:coreProperties>
</file>