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wmf" ContentType="image/x-wmf"/>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theme/themeOverride1.xml" ContentType="application/vnd.openxmlformats-officedocument.themeOverride+xml"/>
  <Override PartName="/ppt/notesSlides/notesSlide3.xml" ContentType="application/vnd.openxmlformats-officedocument.presentationml.notesSlid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theme/themeOverride2.xml" ContentType="application/vnd.openxmlformats-officedocument.themeOverr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1"/>
  </p:notesMasterIdLst>
  <p:handoutMasterIdLst>
    <p:handoutMasterId r:id="rId22"/>
  </p:handoutMasterIdLst>
  <p:sldIdLst>
    <p:sldId id="267" r:id="rId2"/>
    <p:sldId id="258" r:id="rId3"/>
    <p:sldId id="262" r:id="rId4"/>
    <p:sldId id="417" r:id="rId5"/>
    <p:sldId id="424" r:id="rId6"/>
    <p:sldId id="413" r:id="rId7"/>
    <p:sldId id="256" r:id="rId8"/>
    <p:sldId id="425" r:id="rId9"/>
    <p:sldId id="418" r:id="rId10"/>
    <p:sldId id="419" r:id="rId11"/>
    <p:sldId id="414" r:id="rId12"/>
    <p:sldId id="426" r:id="rId13"/>
    <p:sldId id="260" r:id="rId14"/>
    <p:sldId id="882" r:id="rId15"/>
    <p:sldId id="883" r:id="rId16"/>
    <p:sldId id="884" r:id="rId17"/>
    <p:sldId id="885" r:id="rId18"/>
    <p:sldId id="386" r:id="rId19"/>
    <p:sldId id="398" r:id="rId20"/>
  </p:sldIdLst>
  <p:sldSz cx="9144000" cy="6858000" type="screen4x3"/>
  <p:notesSz cx="9872663" cy="679767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DC703"/>
    <a:srgbClr val="A7ADBB"/>
    <a:srgbClr val="BBBFCA"/>
    <a:srgbClr val="3008C2"/>
    <a:srgbClr val="CC00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399" autoAdjust="0"/>
    <p:restoredTop sz="94660"/>
  </p:normalViewPr>
  <p:slideViewPr>
    <p:cSldViewPr>
      <p:cViewPr varScale="1">
        <p:scale>
          <a:sx n="113" d="100"/>
          <a:sy n="113" d="100"/>
        </p:scale>
        <p:origin x="1398" y="9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handoutMaster" Target="handoutMasters/handoutMaster1.xml"/></Relationships>
</file>

<file path=ppt/charts/_rels/chart1.xml.rels><?xml version="1.0" encoding="UTF-8" standalone="yes"?>
<Relationships xmlns="http://schemas.openxmlformats.org/package/2006/relationships"><Relationship Id="rId3" Type="http://schemas.openxmlformats.org/officeDocument/2006/relationships/themeOverride" Target="../theme/themeOverride1.xml"/><Relationship Id="rId2" Type="http://schemas.microsoft.com/office/2011/relationships/chartColorStyle" Target="colors1.xml"/><Relationship Id="rId1" Type="http://schemas.microsoft.com/office/2011/relationships/chartStyle" Target="style1.xml"/><Relationship Id="rId4" Type="http://schemas.openxmlformats.org/officeDocument/2006/relationships/package" Target="../embeddings/Microsoft_Excel_Worksheet.xlsx"/></Relationships>
</file>

<file path=ppt/charts/_rels/chart2.xml.rels><?xml version="1.0" encoding="UTF-8" standalone="yes"?>
<Relationships xmlns="http://schemas.openxmlformats.org/package/2006/relationships"><Relationship Id="rId3" Type="http://schemas.openxmlformats.org/officeDocument/2006/relationships/themeOverride" Target="../theme/themeOverride2.xml"/><Relationship Id="rId2" Type="http://schemas.microsoft.com/office/2011/relationships/chartColorStyle" Target="colors2.xml"/><Relationship Id="rId1" Type="http://schemas.microsoft.com/office/2011/relationships/chartStyle" Target="style2.xml"/><Relationship Id="rId4" Type="http://schemas.openxmlformats.org/officeDocument/2006/relationships/package" Target="../embeddings/Microsoft_Excel_Worksheet1.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9.6480540270687989E-2"/>
          <c:y val="5.7111309437070455E-2"/>
          <c:w val="0.79718406378318452"/>
          <c:h val="0.58554171058057181"/>
        </c:manualLayout>
      </c:layout>
      <c:barChart>
        <c:barDir val="col"/>
        <c:grouping val="clustered"/>
        <c:varyColors val="0"/>
        <c:ser>
          <c:idx val="1"/>
          <c:order val="0"/>
          <c:tx>
            <c:v>Reference: 117 mm overlap</c:v>
          </c:tx>
          <c:spPr>
            <a:solidFill>
              <a:srgbClr val="61C4D3">
                <a:lumMod val="60000"/>
                <a:lumOff val="40000"/>
              </a:srgbClr>
            </a:solidFill>
            <a:ln>
              <a:noFill/>
            </a:ln>
            <a:effectLst/>
          </c:spPr>
          <c:invertIfNegative val="0"/>
          <c:cat>
            <c:strRef>
              <c:f>'Normalised power 40 mm overlap'!$A$4:$A$22</c:f>
              <c:strCache>
                <c:ptCount val="19"/>
                <c:pt idx="0">
                  <c:v>Ring#1</c:v>
                </c:pt>
                <c:pt idx="1">
                  <c:v>Ring#2</c:v>
                </c:pt>
                <c:pt idx="2">
                  <c:v>Ring#3</c:v>
                </c:pt>
                <c:pt idx="3">
                  <c:v>Ring#4</c:v>
                </c:pt>
                <c:pt idx="4">
                  <c:v>Ring#5</c:v>
                </c:pt>
                <c:pt idx="5">
                  <c:v>Ring#6</c:v>
                </c:pt>
                <c:pt idx="6">
                  <c:v>Ring#7</c:v>
                </c:pt>
                <c:pt idx="7">
                  <c:v>Ring#8</c:v>
                </c:pt>
                <c:pt idx="8">
                  <c:v>Ring#9</c:v>
                </c:pt>
                <c:pt idx="9">
                  <c:v>Yoke#1</c:v>
                </c:pt>
                <c:pt idx="10">
                  <c:v>Yoke#2</c:v>
                </c:pt>
                <c:pt idx="11">
                  <c:v>Yoke#3</c:v>
                </c:pt>
                <c:pt idx="12">
                  <c:v>Yoke#4</c:v>
                </c:pt>
                <c:pt idx="13">
                  <c:v>Yoke#5</c:v>
                </c:pt>
                <c:pt idx="14">
                  <c:v>Yoke#6</c:v>
                </c:pt>
                <c:pt idx="15">
                  <c:v>Yoke#7</c:v>
                </c:pt>
                <c:pt idx="16">
                  <c:v>Yoke#8</c:v>
                </c:pt>
                <c:pt idx="17">
                  <c:v>Yoke#9</c:v>
                </c:pt>
                <c:pt idx="18">
                  <c:v>Yoke#10</c:v>
                </c:pt>
              </c:strCache>
            </c:strRef>
          </c:cat>
          <c:val>
            <c:numRef>
              <c:f>'Normalised power 40 mm overlap'!$K$4:$K$21</c:f>
              <c:numCache>
                <c:formatCode>General</c:formatCode>
                <c:ptCount val="18"/>
                <c:pt idx="0">
                  <c:v>41.180810269985002</c:v>
                </c:pt>
                <c:pt idx="1">
                  <c:v>22.505210078369402</c:v>
                </c:pt>
                <c:pt idx="2">
                  <c:v>36.787753727368802</c:v>
                </c:pt>
                <c:pt idx="3">
                  <c:v>12.13242182404912</c:v>
                </c:pt>
                <c:pt idx="4">
                  <c:v>10.17383959594274</c:v>
                </c:pt>
                <c:pt idx="5">
                  <c:v>9.5257458725410604</c:v>
                </c:pt>
                <c:pt idx="6">
                  <c:v>11.40069097328608</c:v>
                </c:pt>
                <c:pt idx="7">
                  <c:v>21.068520263692001</c:v>
                </c:pt>
                <c:pt idx="8">
                  <c:v>80.538950203002202</c:v>
                </c:pt>
                <c:pt idx="9">
                  <c:v>55.701103026633007</c:v>
                </c:pt>
                <c:pt idx="10">
                  <c:v>18.977071338665802</c:v>
                </c:pt>
                <c:pt idx="11">
                  <c:v>14.88894658165824</c:v>
                </c:pt>
                <c:pt idx="12">
                  <c:v>12.97617616717546</c:v>
                </c:pt>
                <c:pt idx="13">
                  <c:v>13.752759629996161</c:v>
                </c:pt>
                <c:pt idx="14">
                  <c:v>13.957018880367579</c:v>
                </c:pt>
                <c:pt idx="15">
                  <c:v>10.602352073863539</c:v>
                </c:pt>
                <c:pt idx="16">
                  <c:v>7.1064886766374</c:v>
                </c:pt>
                <c:pt idx="17">
                  <c:v>5.5026614054647407</c:v>
                </c:pt>
              </c:numCache>
            </c:numRef>
          </c:val>
          <c:extLst>
            <c:ext xmlns:c16="http://schemas.microsoft.com/office/drawing/2014/chart" uri="{C3380CC4-5D6E-409C-BE32-E72D297353CC}">
              <c16:uniqueId val="{00000000-63FD-4484-898C-AE043EE15D78}"/>
            </c:ext>
          </c:extLst>
        </c:ser>
        <c:ser>
          <c:idx val="0"/>
          <c:order val="1"/>
          <c:tx>
            <c:v>Modified: 40 mm overlap</c:v>
          </c:tx>
          <c:spPr>
            <a:solidFill>
              <a:srgbClr val="FAD1A8"/>
            </a:solidFill>
            <a:ln>
              <a:noFill/>
            </a:ln>
            <a:effectLst/>
          </c:spPr>
          <c:invertIfNegative val="0"/>
          <c:cat>
            <c:strRef>
              <c:f>'Normalised power 40 mm overlap'!$A$4:$A$22</c:f>
              <c:strCache>
                <c:ptCount val="19"/>
                <c:pt idx="0">
                  <c:v>Ring#1</c:v>
                </c:pt>
                <c:pt idx="1">
                  <c:v>Ring#2</c:v>
                </c:pt>
                <c:pt idx="2">
                  <c:v>Ring#3</c:v>
                </c:pt>
                <c:pt idx="3">
                  <c:v>Ring#4</c:v>
                </c:pt>
                <c:pt idx="4">
                  <c:v>Ring#5</c:v>
                </c:pt>
                <c:pt idx="5">
                  <c:v>Ring#6</c:v>
                </c:pt>
                <c:pt idx="6">
                  <c:v>Ring#7</c:v>
                </c:pt>
                <c:pt idx="7">
                  <c:v>Ring#8</c:v>
                </c:pt>
                <c:pt idx="8">
                  <c:v>Ring#9</c:v>
                </c:pt>
                <c:pt idx="9">
                  <c:v>Yoke#1</c:v>
                </c:pt>
                <c:pt idx="10">
                  <c:v>Yoke#2</c:v>
                </c:pt>
                <c:pt idx="11">
                  <c:v>Yoke#3</c:v>
                </c:pt>
                <c:pt idx="12">
                  <c:v>Yoke#4</c:v>
                </c:pt>
                <c:pt idx="13">
                  <c:v>Yoke#5</c:v>
                </c:pt>
                <c:pt idx="14">
                  <c:v>Yoke#6</c:v>
                </c:pt>
                <c:pt idx="15">
                  <c:v>Yoke#7</c:v>
                </c:pt>
                <c:pt idx="16">
                  <c:v>Yoke#8</c:v>
                </c:pt>
                <c:pt idx="17">
                  <c:v>Yoke#9</c:v>
                </c:pt>
                <c:pt idx="18">
                  <c:v>Yoke#10</c:v>
                </c:pt>
              </c:strCache>
            </c:strRef>
          </c:cat>
          <c:val>
            <c:numRef>
              <c:f>'Normalised power 40 mm overlap'!$E$4:$E$21</c:f>
              <c:numCache>
                <c:formatCode>General</c:formatCode>
                <c:ptCount val="18"/>
                <c:pt idx="0">
                  <c:v>0.70552687607643605</c:v>
                </c:pt>
                <c:pt idx="1">
                  <c:v>0.52059290813532799</c:v>
                </c:pt>
                <c:pt idx="2">
                  <c:v>5.6483295879946205</c:v>
                </c:pt>
                <c:pt idx="3">
                  <c:v>177.53118202716161</c:v>
                </c:pt>
                <c:pt idx="4">
                  <c:v>139.9224876047534</c:v>
                </c:pt>
                <c:pt idx="5">
                  <c:v>44.328384613007799</c:v>
                </c:pt>
                <c:pt idx="6">
                  <c:v>16.107882382936999</c:v>
                </c:pt>
                <c:pt idx="7">
                  <c:v>8.5438213680621207</c:v>
                </c:pt>
                <c:pt idx="8">
                  <c:v>5.8768854486508406</c:v>
                </c:pt>
                <c:pt idx="9">
                  <c:v>4.2450078227462003</c:v>
                </c:pt>
                <c:pt idx="10">
                  <c:v>2.7908264726553798</c:v>
                </c:pt>
                <c:pt idx="11">
                  <c:v>3.1624297023200398</c:v>
                </c:pt>
                <c:pt idx="12">
                  <c:v>3.9376438369834199</c:v>
                </c:pt>
                <c:pt idx="13">
                  <c:v>4.3005944380547598</c:v>
                </c:pt>
                <c:pt idx="14">
                  <c:v>4.0343336200109601</c:v>
                </c:pt>
                <c:pt idx="15">
                  <c:v>2.2333936094300997</c:v>
                </c:pt>
                <c:pt idx="16">
                  <c:v>2.0910638474443797</c:v>
                </c:pt>
                <c:pt idx="17">
                  <c:v>2.8509757642043199</c:v>
                </c:pt>
              </c:numCache>
            </c:numRef>
          </c:val>
          <c:extLst>
            <c:ext xmlns:c16="http://schemas.microsoft.com/office/drawing/2014/chart" uri="{C3380CC4-5D6E-409C-BE32-E72D297353CC}">
              <c16:uniqueId val="{00000001-63FD-4484-898C-AE043EE15D78}"/>
            </c:ext>
          </c:extLst>
        </c:ser>
        <c:dLbls>
          <c:showLegendKey val="0"/>
          <c:showVal val="0"/>
          <c:showCatName val="0"/>
          <c:showSerName val="0"/>
          <c:showPercent val="0"/>
          <c:showBubbleSize val="0"/>
        </c:dLbls>
        <c:gapWidth val="219"/>
        <c:overlap val="-27"/>
        <c:axId val="654084272"/>
        <c:axId val="654082632"/>
      </c:barChart>
      <c:lineChart>
        <c:grouping val="standard"/>
        <c:varyColors val="0"/>
        <c:ser>
          <c:idx val="3"/>
          <c:order val="2"/>
          <c:tx>
            <c:v>117 mm overlap</c:v>
          </c:tx>
          <c:spPr>
            <a:ln w="22225" cap="rnd">
              <a:solidFill>
                <a:schemeClr val="accent1"/>
              </a:solidFill>
              <a:round/>
            </a:ln>
            <a:effectLst/>
          </c:spPr>
          <c:marker>
            <c:symbol val="circle"/>
            <c:size val="5"/>
            <c:spPr>
              <a:noFill/>
              <a:ln w="9525">
                <a:solidFill>
                  <a:schemeClr val="accent1"/>
                </a:solidFill>
              </a:ln>
              <a:effectLst/>
            </c:spPr>
          </c:marker>
          <c:dLbls>
            <c:dLbl>
              <c:idx val="9"/>
              <c:layout>
                <c:manualLayout>
                  <c:x val="5.5439959249818068E-3"/>
                  <c:y val="-7.7841079800230153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2-63FD-4484-898C-AE043EE15D78}"/>
                </c:ext>
              </c:extLst>
            </c:dLbl>
            <c:numFmt formatCode="#,##0" sourceLinked="0"/>
            <c:spPr>
              <a:noFill/>
              <a:ln>
                <a:noFill/>
              </a:ln>
              <a:effectLst/>
            </c:spPr>
            <c:txPr>
              <a:bodyPr rot="0" spcFirstLastPara="1" vertOverflow="ellipsis" vert="horz" wrap="square" anchor="ctr" anchorCtr="1"/>
              <a:lstStyle/>
              <a:p>
                <a:pPr>
                  <a:defRPr sz="1600" b="1" i="0" u="none" strike="noStrike" kern="1200" baseline="0">
                    <a:solidFill>
                      <a:sysClr val="windowText" lastClr="000000"/>
                    </a:solidFill>
                    <a:latin typeface="Times New Roman" panose="02020603050405020304" pitchFamily="18" charset="0"/>
                    <a:ea typeface="+mn-ea"/>
                    <a:cs typeface="Times New Roman" panose="02020603050405020304" pitchFamily="18" charset="0"/>
                  </a:defRPr>
                </a:pPr>
                <a:endParaRPr lang="en-US"/>
              </a:p>
            </c:txPr>
            <c:showLegendKey val="0"/>
            <c:showVal val="0"/>
            <c:showCatName val="0"/>
            <c:showSerName val="0"/>
            <c:showPercent val="0"/>
            <c:showBubbleSize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'Normalised power 40 mm overlap'!$A$4:$A$22</c:f>
              <c:strCache>
                <c:ptCount val="19"/>
                <c:pt idx="0">
                  <c:v>Ring#1</c:v>
                </c:pt>
                <c:pt idx="1">
                  <c:v>Ring#2</c:v>
                </c:pt>
                <c:pt idx="2">
                  <c:v>Ring#3</c:v>
                </c:pt>
                <c:pt idx="3">
                  <c:v>Ring#4</c:v>
                </c:pt>
                <c:pt idx="4">
                  <c:v>Ring#5</c:v>
                </c:pt>
                <c:pt idx="5">
                  <c:v>Ring#6</c:v>
                </c:pt>
                <c:pt idx="6">
                  <c:v>Ring#7</c:v>
                </c:pt>
                <c:pt idx="7">
                  <c:v>Ring#8</c:v>
                </c:pt>
                <c:pt idx="8">
                  <c:v>Ring#9</c:v>
                </c:pt>
                <c:pt idx="9">
                  <c:v>Yoke#1</c:v>
                </c:pt>
                <c:pt idx="10">
                  <c:v>Yoke#2</c:v>
                </c:pt>
                <c:pt idx="11">
                  <c:v>Yoke#3</c:v>
                </c:pt>
                <c:pt idx="12">
                  <c:v>Yoke#4</c:v>
                </c:pt>
                <c:pt idx="13">
                  <c:v>Yoke#5</c:v>
                </c:pt>
                <c:pt idx="14">
                  <c:v>Yoke#6</c:v>
                </c:pt>
                <c:pt idx="15">
                  <c:v>Yoke#7</c:v>
                </c:pt>
                <c:pt idx="16">
                  <c:v>Yoke#8</c:v>
                </c:pt>
                <c:pt idx="17">
                  <c:v>Yoke#9</c:v>
                </c:pt>
                <c:pt idx="18">
                  <c:v>Yoke#10</c:v>
                </c:pt>
              </c:strCache>
            </c:strRef>
          </c:cat>
          <c:val>
            <c:numRef>
              <c:f>'Normalised power 40 mm overlap'!$P$2:$P$20</c:f>
              <c:numCache>
                <c:formatCode>General</c:formatCode>
                <c:ptCount val="19"/>
                <c:pt idx="0">
                  <c:v>352.33</c:v>
                </c:pt>
                <c:pt idx="1">
                  <c:v>355.35</c:v>
                </c:pt>
                <c:pt idx="2">
                  <c:v>356.2</c:v>
                </c:pt>
                <c:pt idx="3">
                  <c:v>354.47</c:v>
                </c:pt>
                <c:pt idx="4">
                  <c:v>355.88</c:v>
                </c:pt>
                <c:pt idx="5">
                  <c:v>358.64</c:v>
                </c:pt>
                <c:pt idx="6">
                  <c:v>362.9</c:v>
                </c:pt>
                <c:pt idx="7">
                  <c:v>376.59</c:v>
                </c:pt>
                <c:pt idx="8">
                  <c:v>376.63</c:v>
                </c:pt>
                <c:pt idx="9">
                  <c:v>267.48</c:v>
                </c:pt>
                <c:pt idx="10">
                  <c:v>244.98</c:v>
                </c:pt>
                <c:pt idx="11">
                  <c:v>219.19</c:v>
                </c:pt>
                <c:pt idx="12">
                  <c:v>202.3</c:v>
                </c:pt>
                <c:pt idx="13">
                  <c:v>189.91</c:v>
                </c:pt>
                <c:pt idx="14">
                  <c:v>179.92</c:v>
                </c:pt>
                <c:pt idx="15">
                  <c:v>169.25</c:v>
                </c:pt>
                <c:pt idx="16">
                  <c:v>158.57</c:v>
                </c:pt>
                <c:pt idx="17">
                  <c:v>149.85</c:v>
                </c:pt>
                <c:pt idx="18">
                  <c:v>144.55000000000001</c:v>
                </c:pt>
              </c:numCache>
            </c:numRef>
          </c:val>
          <c:smooth val="0"/>
          <c:extLst>
            <c:ext xmlns:c16="http://schemas.microsoft.com/office/drawing/2014/chart" uri="{C3380CC4-5D6E-409C-BE32-E72D297353CC}">
              <c16:uniqueId val="{00000003-63FD-4484-898C-AE043EE15D78}"/>
            </c:ext>
          </c:extLst>
        </c:ser>
        <c:ser>
          <c:idx val="2"/>
          <c:order val="3"/>
          <c:tx>
            <c:v>40 mm overlap</c:v>
          </c:tx>
          <c:spPr>
            <a:ln w="22225" cap="rnd">
              <a:solidFill>
                <a:schemeClr val="accent2"/>
              </a:solidFill>
              <a:round/>
            </a:ln>
            <a:effectLst/>
          </c:spPr>
          <c:marker>
            <c:symbol val="circle"/>
            <c:size val="5"/>
            <c:spPr>
              <a:noFill/>
              <a:ln w="9525">
                <a:solidFill>
                  <a:schemeClr val="accent2"/>
                </a:solidFill>
              </a:ln>
              <a:effectLst/>
            </c:spPr>
          </c:marker>
          <c:dLbls>
            <c:dLbl>
              <c:idx val="9"/>
              <c:layout>
                <c:manualLayout>
                  <c:x val="-8.5466837044281527E-2"/>
                  <c:y val="-8.4489192064072696E-2"/>
                </c:manualLayout>
              </c:layout>
              <c:numFmt formatCode="#,##0" sourceLinked="0"/>
              <c:spPr>
                <a:noFill/>
                <a:ln>
                  <a:noFill/>
                </a:ln>
                <a:effectLst/>
              </c:spPr>
              <c:txPr>
                <a:bodyPr rot="0" spcFirstLastPara="1" vertOverflow="ellipsis" vert="horz" wrap="square" anchor="ctr" anchorCtr="1"/>
                <a:lstStyle/>
                <a:p>
                  <a:pPr>
                    <a:defRPr sz="1600" b="1" i="0" u="none" strike="noStrike" kern="1200" baseline="0">
                      <a:solidFill>
                        <a:sysClr val="windowText" lastClr="000000"/>
                      </a:solidFill>
                      <a:latin typeface="Times New Roman" panose="02020603050405020304" pitchFamily="18" charset="0"/>
                      <a:ea typeface="+mn-ea"/>
                      <a:cs typeface="Times New Roman" panose="02020603050405020304" pitchFamily="18" charset="0"/>
                    </a:defRPr>
                  </a:pPr>
                  <a:endParaRPr lang="en-US"/>
                </a:p>
              </c:txP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4-63FD-4484-898C-AE043EE15D78}"/>
                </c:ext>
              </c:extLst>
            </c:dLbl>
            <c:spPr>
              <a:noFill/>
              <a:ln>
                <a:noFill/>
              </a:ln>
              <a:effectLst/>
            </c:spPr>
            <c:txPr>
              <a:bodyPr rot="0" spcFirstLastPara="1" vertOverflow="ellipsis" vert="horz" wrap="square" anchor="ctr" anchorCtr="1"/>
              <a:lstStyle/>
              <a:p>
                <a:pPr>
                  <a:defRPr sz="1600" b="1" i="0" u="none" strike="noStrike" kern="1200" baseline="0">
                    <a:solidFill>
                      <a:sysClr val="windowText" lastClr="000000"/>
                    </a:solidFill>
                    <a:latin typeface="Times New Roman" panose="02020603050405020304" pitchFamily="18" charset="0"/>
                    <a:ea typeface="+mn-ea"/>
                    <a:cs typeface="Times New Roman" panose="02020603050405020304" pitchFamily="18" charset="0"/>
                  </a:defRPr>
                </a:pPr>
                <a:endParaRPr lang="en-US"/>
              </a:p>
            </c:txPr>
            <c:showLegendKey val="0"/>
            <c:showVal val="0"/>
            <c:showCatName val="0"/>
            <c:showSerName val="0"/>
            <c:showPercent val="0"/>
            <c:showBubbleSize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'Normalised power 40 mm overlap'!$A$4:$A$22</c:f>
              <c:strCache>
                <c:ptCount val="19"/>
                <c:pt idx="0">
                  <c:v>Ring#1</c:v>
                </c:pt>
                <c:pt idx="1">
                  <c:v>Ring#2</c:v>
                </c:pt>
                <c:pt idx="2">
                  <c:v>Ring#3</c:v>
                </c:pt>
                <c:pt idx="3">
                  <c:v>Ring#4</c:v>
                </c:pt>
                <c:pt idx="4">
                  <c:v>Ring#5</c:v>
                </c:pt>
                <c:pt idx="5">
                  <c:v>Ring#6</c:v>
                </c:pt>
                <c:pt idx="6">
                  <c:v>Ring#7</c:v>
                </c:pt>
                <c:pt idx="7">
                  <c:v>Ring#8</c:v>
                </c:pt>
                <c:pt idx="8">
                  <c:v>Ring#9</c:v>
                </c:pt>
                <c:pt idx="9">
                  <c:v>Yoke#1</c:v>
                </c:pt>
                <c:pt idx="10">
                  <c:v>Yoke#2</c:v>
                </c:pt>
                <c:pt idx="11">
                  <c:v>Yoke#3</c:v>
                </c:pt>
                <c:pt idx="12">
                  <c:v>Yoke#4</c:v>
                </c:pt>
                <c:pt idx="13">
                  <c:v>Yoke#5</c:v>
                </c:pt>
                <c:pt idx="14">
                  <c:v>Yoke#6</c:v>
                </c:pt>
                <c:pt idx="15">
                  <c:v>Yoke#7</c:v>
                </c:pt>
                <c:pt idx="16">
                  <c:v>Yoke#8</c:v>
                </c:pt>
                <c:pt idx="17">
                  <c:v>Yoke#9</c:v>
                </c:pt>
                <c:pt idx="18">
                  <c:v>Yoke#10</c:v>
                </c:pt>
              </c:strCache>
            </c:strRef>
          </c:cat>
          <c:val>
            <c:numRef>
              <c:f>'Normalised power 40 mm overlap'!$Q$2:$Q$20</c:f>
              <c:numCache>
                <c:formatCode>General</c:formatCode>
                <c:ptCount val="19"/>
                <c:pt idx="0">
                  <c:v>383.48</c:v>
                </c:pt>
                <c:pt idx="1">
                  <c:v>410.33</c:v>
                </c:pt>
                <c:pt idx="2">
                  <c:v>454.33</c:v>
                </c:pt>
                <c:pt idx="3">
                  <c:v>524.34</c:v>
                </c:pt>
                <c:pt idx="4">
                  <c:v>530.65</c:v>
                </c:pt>
                <c:pt idx="5">
                  <c:v>513.94000000000005</c:v>
                </c:pt>
                <c:pt idx="6">
                  <c:v>459.28</c:v>
                </c:pt>
                <c:pt idx="7">
                  <c:v>414.41</c:v>
                </c:pt>
                <c:pt idx="8">
                  <c:v>379.7</c:v>
                </c:pt>
                <c:pt idx="9">
                  <c:v>215.92</c:v>
                </c:pt>
                <c:pt idx="10">
                  <c:v>183.95</c:v>
                </c:pt>
                <c:pt idx="11">
                  <c:v>167.03</c:v>
                </c:pt>
                <c:pt idx="12">
                  <c:v>154.12</c:v>
                </c:pt>
                <c:pt idx="13">
                  <c:v>143.36000000000001</c:v>
                </c:pt>
                <c:pt idx="14">
                  <c:v>133.63</c:v>
                </c:pt>
                <c:pt idx="15">
                  <c:v>125.01</c:v>
                </c:pt>
                <c:pt idx="16">
                  <c:v>118.1</c:v>
                </c:pt>
                <c:pt idx="17">
                  <c:v>113.51</c:v>
                </c:pt>
                <c:pt idx="18">
                  <c:v>110.71</c:v>
                </c:pt>
              </c:numCache>
            </c:numRef>
          </c:val>
          <c:smooth val="0"/>
          <c:extLst>
            <c:ext xmlns:c16="http://schemas.microsoft.com/office/drawing/2014/chart" uri="{C3380CC4-5D6E-409C-BE32-E72D297353CC}">
              <c16:uniqueId val="{00000005-63FD-4484-898C-AE043EE15D78}"/>
            </c:ext>
          </c:extLst>
        </c:ser>
        <c:ser>
          <c:idx val="5"/>
          <c:order val="4"/>
          <c:tx>
            <c:v>117 mm overlap with cooled rings</c:v>
          </c:tx>
          <c:spPr>
            <a:ln w="25400" cap="rnd">
              <a:solidFill>
                <a:schemeClr val="accent1"/>
              </a:solidFill>
              <a:prstDash val="sysDot"/>
              <a:round/>
            </a:ln>
            <a:effectLst/>
          </c:spPr>
          <c:marker>
            <c:symbol val="triangle"/>
            <c:size val="5"/>
            <c:spPr>
              <a:noFill/>
              <a:ln w="9525">
                <a:solidFill>
                  <a:schemeClr val="accent1"/>
                </a:solidFill>
                <a:prstDash val="solid"/>
              </a:ln>
              <a:effectLst/>
            </c:spPr>
          </c:marker>
          <c:val>
            <c:numRef>
              <c:f>'Normalised power 40 mm overlap'!$L$4:$L$22</c:f>
              <c:numCache>
                <c:formatCode>General</c:formatCode>
                <c:ptCount val="19"/>
                <c:pt idx="0">
                  <c:v>29.853999999999999</c:v>
                </c:pt>
                <c:pt idx="1">
                  <c:v>27.658999999999999</c:v>
                </c:pt>
                <c:pt idx="2">
                  <c:v>25.417000000000002</c:v>
                </c:pt>
                <c:pt idx="3">
                  <c:v>24.093</c:v>
                </c:pt>
                <c:pt idx="4">
                  <c:v>23.571000000000002</c:v>
                </c:pt>
                <c:pt idx="5">
                  <c:v>25.564</c:v>
                </c:pt>
                <c:pt idx="6">
                  <c:v>29.542999999999999</c:v>
                </c:pt>
                <c:pt idx="7">
                  <c:v>36.792999999999999</c:v>
                </c:pt>
                <c:pt idx="8">
                  <c:v>43.005000000000003</c:v>
                </c:pt>
                <c:pt idx="9">
                  <c:v>173.47</c:v>
                </c:pt>
                <c:pt idx="10">
                  <c:v>164.01</c:v>
                </c:pt>
                <c:pt idx="11">
                  <c:v>153.99</c:v>
                </c:pt>
                <c:pt idx="12">
                  <c:v>147.49</c:v>
                </c:pt>
                <c:pt idx="13">
                  <c:v>143.66</c:v>
                </c:pt>
                <c:pt idx="14">
                  <c:v>139.4</c:v>
                </c:pt>
                <c:pt idx="15">
                  <c:v>132.59</c:v>
                </c:pt>
                <c:pt idx="16">
                  <c:v>124.99</c:v>
                </c:pt>
                <c:pt idx="17">
                  <c:v>118.35</c:v>
                </c:pt>
                <c:pt idx="18">
                  <c:v>114.42</c:v>
                </c:pt>
              </c:numCache>
            </c:numRef>
          </c:val>
          <c:smooth val="0"/>
          <c:extLst>
            <c:ext xmlns:c16="http://schemas.microsoft.com/office/drawing/2014/chart" uri="{C3380CC4-5D6E-409C-BE32-E72D297353CC}">
              <c16:uniqueId val="{00000006-63FD-4484-898C-AE043EE15D78}"/>
            </c:ext>
          </c:extLst>
        </c:ser>
        <c:ser>
          <c:idx val="4"/>
          <c:order val="5"/>
          <c:tx>
            <c:v>40 mm overlap with cooled rings</c:v>
          </c:tx>
          <c:spPr>
            <a:ln w="25400" cap="rnd">
              <a:solidFill>
                <a:schemeClr val="accent2">
                  <a:alpha val="99000"/>
                </a:schemeClr>
              </a:solidFill>
              <a:prstDash val="sysDot"/>
              <a:round/>
            </a:ln>
            <a:effectLst/>
          </c:spPr>
          <c:marker>
            <c:symbol val="triangle"/>
            <c:size val="5"/>
            <c:spPr>
              <a:noFill/>
              <a:ln w="9525">
                <a:solidFill>
                  <a:schemeClr val="accent2"/>
                </a:solidFill>
              </a:ln>
              <a:effectLst/>
            </c:spPr>
          </c:marker>
          <c:dLbls>
            <c:dLbl>
              <c:idx val="9"/>
              <c:layout>
                <c:manualLayout>
                  <c:x val="7.2385088671733438E-4"/>
                  <c:y val="-4.2024845497776325E-2"/>
                </c:manualLayout>
              </c:layout>
              <c:showLegendKey val="0"/>
              <c:showVal val="1"/>
              <c:showCatName val="0"/>
              <c:showSerName val="0"/>
              <c:showPercent val="0"/>
              <c:showBubbleSize val="0"/>
              <c:extLst>
                <c:ext xmlns:c15="http://schemas.microsoft.com/office/drawing/2012/chart" uri="{CE6537A1-D6FC-4f65-9D91-7224C49458BB}">
                  <c15:layout>
                    <c:manualLayout>
                      <c:w val="4.1983351429605499E-2"/>
                      <c:h val="9.054443984520899E-2"/>
                    </c:manualLayout>
                  </c15:layout>
                </c:ext>
                <c:ext xmlns:c16="http://schemas.microsoft.com/office/drawing/2014/chart" uri="{C3380CC4-5D6E-409C-BE32-E72D297353CC}">
                  <c16:uniqueId val="{00000007-63FD-4484-898C-AE043EE15D78}"/>
                </c:ext>
              </c:extLst>
            </c:dLbl>
            <c:numFmt formatCode="#,##0" sourceLinked="0"/>
            <c:spPr>
              <a:noFill/>
              <a:ln>
                <a:noFill/>
              </a:ln>
              <a:effectLst/>
            </c:spPr>
            <c:txPr>
              <a:bodyPr rot="0" spcFirstLastPara="1" vertOverflow="ellipsis" vert="horz" wrap="square" anchor="ctr" anchorCtr="1"/>
              <a:lstStyle/>
              <a:p>
                <a:pPr>
                  <a:defRPr sz="1600" b="1" i="0" u="none" strike="noStrike" kern="1200" baseline="0">
                    <a:solidFill>
                      <a:sysClr val="windowText" lastClr="000000"/>
                    </a:solidFill>
                    <a:latin typeface="Times New Roman" panose="02020603050405020304" pitchFamily="18" charset="0"/>
                    <a:ea typeface="+mn-ea"/>
                    <a:cs typeface="Times New Roman" panose="02020603050405020304" pitchFamily="18" charset="0"/>
                  </a:defRPr>
                </a:pPr>
                <a:endParaRPr lang="en-US"/>
              </a:p>
            </c:txPr>
            <c:showLegendKey val="0"/>
            <c:showVal val="0"/>
            <c:showCatName val="0"/>
            <c:showSerName val="0"/>
            <c:showPercent val="0"/>
            <c:showBubbleSize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val>
            <c:numRef>
              <c:f>'Normalised power 40 mm overlap'!$U$2:$U$20</c:f>
              <c:numCache>
                <c:formatCode>General</c:formatCode>
                <c:ptCount val="19"/>
                <c:pt idx="0">
                  <c:v>15.208</c:v>
                </c:pt>
                <c:pt idx="1">
                  <c:v>15.692</c:v>
                </c:pt>
                <c:pt idx="2">
                  <c:v>17.149000000000001</c:v>
                </c:pt>
                <c:pt idx="3">
                  <c:v>18.434999999999999</c:v>
                </c:pt>
                <c:pt idx="4">
                  <c:v>18.428999999999998</c:v>
                </c:pt>
                <c:pt idx="5">
                  <c:v>17.213000000000001</c:v>
                </c:pt>
                <c:pt idx="6">
                  <c:v>15.863</c:v>
                </c:pt>
                <c:pt idx="7">
                  <c:v>15.353</c:v>
                </c:pt>
                <c:pt idx="8">
                  <c:v>15.22</c:v>
                </c:pt>
                <c:pt idx="9">
                  <c:v>41.139000000000003</c:v>
                </c:pt>
                <c:pt idx="10">
                  <c:v>41.767000000000003</c:v>
                </c:pt>
                <c:pt idx="11">
                  <c:v>42.372</c:v>
                </c:pt>
                <c:pt idx="12">
                  <c:v>42.886000000000003</c:v>
                </c:pt>
                <c:pt idx="13">
                  <c:v>43.21</c:v>
                </c:pt>
                <c:pt idx="14">
                  <c:v>43.351999999999997</c:v>
                </c:pt>
                <c:pt idx="15">
                  <c:v>43.328000000000003</c:v>
                </c:pt>
                <c:pt idx="16">
                  <c:v>43.384</c:v>
                </c:pt>
                <c:pt idx="17">
                  <c:v>43.466999999999999</c:v>
                </c:pt>
                <c:pt idx="18">
                  <c:v>43.465000000000003</c:v>
                </c:pt>
              </c:numCache>
            </c:numRef>
          </c:val>
          <c:smooth val="0"/>
          <c:extLst>
            <c:ext xmlns:c16="http://schemas.microsoft.com/office/drawing/2014/chart" uri="{C3380CC4-5D6E-409C-BE32-E72D297353CC}">
              <c16:uniqueId val="{00000008-63FD-4484-898C-AE043EE15D78}"/>
            </c:ext>
          </c:extLst>
        </c:ser>
        <c:ser>
          <c:idx val="6"/>
          <c:order val="6"/>
          <c:tx>
            <c:v>Curie rings</c:v>
          </c:tx>
          <c:spPr>
            <a:ln w="15875" cap="rnd">
              <a:solidFill>
                <a:srgbClr val="FF0000"/>
              </a:solidFill>
              <a:prstDash val="dash"/>
              <a:round/>
            </a:ln>
            <a:effectLst/>
          </c:spPr>
          <c:marker>
            <c:symbol val="none"/>
          </c:marker>
          <c:val>
            <c:numRef>
              <c:f>'Normalised power 40 mm overlap'!$M$4:$M$12</c:f>
              <c:numCache>
                <c:formatCode>General</c:formatCode>
                <c:ptCount val="9"/>
                <c:pt idx="0">
                  <c:v>200</c:v>
                </c:pt>
                <c:pt idx="1">
                  <c:v>200</c:v>
                </c:pt>
                <c:pt idx="2">
                  <c:v>200</c:v>
                </c:pt>
                <c:pt idx="3">
                  <c:v>200</c:v>
                </c:pt>
                <c:pt idx="4">
                  <c:v>200</c:v>
                </c:pt>
                <c:pt idx="5">
                  <c:v>200</c:v>
                </c:pt>
                <c:pt idx="6">
                  <c:v>200</c:v>
                </c:pt>
                <c:pt idx="7">
                  <c:v>200</c:v>
                </c:pt>
                <c:pt idx="8">
                  <c:v>200</c:v>
                </c:pt>
              </c:numCache>
            </c:numRef>
          </c:val>
          <c:smooth val="0"/>
          <c:extLst>
            <c:ext xmlns:c16="http://schemas.microsoft.com/office/drawing/2014/chart" uri="{C3380CC4-5D6E-409C-BE32-E72D297353CC}">
              <c16:uniqueId val="{00000009-63FD-4484-898C-AE043EE15D78}"/>
            </c:ext>
          </c:extLst>
        </c:ser>
        <c:ser>
          <c:idx val="7"/>
          <c:order val="7"/>
          <c:tx>
            <c:v>Curie yokes</c:v>
          </c:tx>
          <c:spPr>
            <a:ln w="15875" cap="rnd">
              <a:solidFill>
                <a:srgbClr val="FF0000"/>
              </a:solidFill>
              <a:prstDash val="dash"/>
              <a:round/>
            </a:ln>
            <a:effectLst/>
          </c:spPr>
          <c:marker>
            <c:symbol val="none"/>
          </c:marker>
          <c:val>
            <c:numRef>
              <c:f>'Normalised power 40 mm overlap'!$N$4:$N$22</c:f>
              <c:numCache>
                <c:formatCode>General</c:formatCode>
                <c:ptCount val="19"/>
                <c:pt idx="9">
                  <c:v>125</c:v>
                </c:pt>
                <c:pt idx="10">
                  <c:v>125</c:v>
                </c:pt>
                <c:pt idx="11">
                  <c:v>125</c:v>
                </c:pt>
                <c:pt idx="12">
                  <c:v>125</c:v>
                </c:pt>
                <c:pt idx="13">
                  <c:v>125</c:v>
                </c:pt>
                <c:pt idx="14">
                  <c:v>125</c:v>
                </c:pt>
                <c:pt idx="15">
                  <c:v>125</c:v>
                </c:pt>
                <c:pt idx="16">
                  <c:v>125</c:v>
                </c:pt>
                <c:pt idx="17">
                  <c:v>125</c:v>
                </c:pt>
                <c:pt idx="18">
                  <c:v>125</c:v>
                </c:pt>
              </c:numCache>
            </c:numRef>
          </c:val>
          <c:smooth val="0"/>
          <c:extLst>
            <c:ext xmlns:c16="http://schemas.microsoft.com/office/drawing/2014/chart" uri="{C3380CC4-5D6E-409C-BE32-E72D297353CC}">
              <c16:uniqueId val="{0000000A-63FD-4484-898C-AE043EE15D78}"/>
            </c:ext>
          </c:extLst>
        </c:ser>
        <c:dLbls>
          <c:showLegendKey val="0"/>
          <c:showVal val="0"/>
          <c:showCatName val="0"/>
          <c:showSerName val="0"/>
          <c:showPercent val="0"/>
          <c:showBubbleSize val="0"/>
        </c:dLbls>
        <c:marker val="1"/>
        <c:smooth val="0"/>
        <c:axId val="654087552"/>
        <c:axId val="654087880"/>
      </c:lineChart>
      <c:catAx>
        <c:axId val="654087552"/>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3180000" spcFirstLastPara="1" vertOverflow="ellipsis" wrap="square" anchor="ctr" anchorCtr="1"/>
          <a:lstStyle/>
          <a:p>
            <a:pPr>
              <a:defRPr sz="1600" b="0" i="0" u="none" strike="noStrike" kern="1200" baseline="0">
                <a:solidFill>
                  <a:sysClr val="windowText" lastClr="000000"/>
                </a:solidFill>
                <a:latin typeface="Times New Roman" panose="02020603050405020304" pitchFamily="18" charset="0"/>
                <a:ea typeface="+mn-ea"/>
                <a:cs typeface="Times New Roman" panose="02020603050405020304" pitchFamily="18" charset="0"/>
              </a:defRPr>
            </a:pPr>
            <a:endParaRPr lang="en-US"/>
          </a:p>
        </c:txPr>
        <c:crossAx val="654087880"/>
        <c:crosses val="autoZero"/>
        <c:auto val="0"/>
        <c:lblAlgn val="ctr"/>
        <c:lblOffset val="100"/>
        <c:noMultiLvlLbl val="0"/>
      </c:catAx>
      <c:valAx>
        <c:axId val="654087880"/>
        <c:scaling>
          <c:orientation val="minMax"/>
          <c:min val="0"/>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600" b="1" i="0" u="none" strike="noStrike" kern="1200" baseline="0">
                    <a:solidFill>
                      <a:sysClr val="windowText" lastClr="000000"/>
                    </a:solidFill>
                    <a:latin typeface="Times New Roman" panose="02020603050405020304" pitchFamily="18" charset="0"/>
                    <a:ea typeface="+mn-ea"/>
                    <a:cs typeface="Times New Roman" panose="02020603050405020304" pitchFamily="18" charset="0"/>
                  </a:defRPr>
                </a:pPr>
                <a:r>
                  <a:rPr lang="es-ES"/>
                  <a:t>Temperature (°C)</a:t>
                </a:r>
              </a:p>
            </c:rich>
          </c:tx>
          <c:layout>
            <c:manualLayout>
              <c:xMode val="edge"/>
              <c:yMode val="edge"/>
              <c:x val="9.0665080673517553E-3"/>
              <c:y val="0.10209957978384414"/>
            </c:manualLayout>
          </c:layout>
          <c:overlay val="0"/>
          <c:spPr>
            <a:noFill/>
            <a:ln>
              <a:noFill/>
            </a:ln>
            <a:effectLst/>
          </c:spPr>
          <c:txPr>
            <a:bodyPr rot="-5400000" spcFirstLastPara="1" vertOverflow="ellipsis" vert="horz" wrap="square" anchor="ctr" anchorCtr="1"/>
            <a:lstStyle/>
            <a:p>
              <a:pPr>
                <a:defRPr sz="1600" b="1" i="0" u="none" strike="noStrike" kern="1200" baseline="0">
                  <a:solidFill>
                    <a:sysClr val="windowText" lastClr="000000"/>
                  </a:solidFill>
                  <a:latin typeface="Times New Roman" panose="02020603050405020304" pitchFamily="18" charset="0"/>
                  <a:ea typeface="+mn-ea"/>
                  <a:cs typeface="Times New Roman" panose="02020603050405020304" pitchFamily="18" charset="0"/>
                </a:defRPr>
              </a:pPr>
              <a:endParaRPr lang="en-US"/>
            </a:p>
          </c:tx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600" b="0" i="0" u="none" strike="noStrike" kern="1200" baseline="0">
                <a:solidFill>
                  <a:sysClr val="windowText" lastClr="000000"/>
                </a:solidFill>
                <a:latin typeface="Times New Roman" panose="02020603050405020304" pitchFamily="18" charset="0"/>
                <a:ea typeface="+mn-ea"/>
                <a:cs typeface="Times New Roman" panose="02020603050405020304" pitchFamily="18" charset="0"/>
              </a:defRPr>
            </a:pPr>
            <a:endParaRPr lang="en-US"/>
          </a:p>
        </c:txPr>
        <c:crossAx val="654087552"/>
        <c:crossesAt val="1"/>
        <c:crossBetween val="between"/>
        <c:majorUnit val="100"/>
      </c:valAx>
      <c:valAx>
        <c:axId val="654082632"/>
        <c:scaling>
          <c:orientation val="minMax"/>
          <c:max val="200"/>
          <c:min val="0"/>
        </c:scaling>
        <c:delete val="0"/>
        <c:axPos val="r"/>
        <c:title>
          <c:tx>
            <c:rich>
              <a:bodyPr rot="-5400000" spcFirstLastPara="1" vertOverflow="ellipsis" vert="horz" wrap="square" anchor="ctr" anchorCtr="1"/>
              <a:lstStyle/>
              <a:p>
                <a:pPr>
                  <a:defRPr sz="1600" b="1" i="0" u="none" strike="noStrike" kern="1200" baseline="0">
                    <a:solidFill>
                      <a:schemeClr val="bg1">
                        <a:lumMod val="65000"/>
                      </a:schemeClr>
                    </a:solidFill>
                    <a:latin typeface="Times New Roman" panose="02020603050405020304" pitchFamily="18" charset="0"/>
                    <a:ea typeface="+mn-ea"/>
                    <a:cs typeface="Times New Roman" panose="02020603050405020304" pitchFamily="18" charset="0"/>
                  </a:defRPr>
                </a:pPr>
                <a:r>
                  <a:rPr lang="es-ES">
                    <a:solidFill>
                      <a:schemeClr val="bg1">
                        <a:lumMod val="65000"/>
                      </a:schemeClr>
                    </a:solidFill>
                  </a:rPr>
                  <a:t>Power (W)</a:t>
                </a:r>
              </a:p>
            </c:rich>
          </c:tx>
          <c:layout>
            <c:manualLayout>
              <c:xMode val="edge"/>
              <c:yMode val="edge"/>
              <c:x val="0.94709711915580719"/>
              <c:y val="0.19776632721610521"/>
            </c:manualLayout>
          </c:layout>
          <c:overlay val="0"/>
          <c:spPr>
            <a:noFill/>
            <a:ln>
              <a:noFill/>
            </a:ln>
            <a:effectLst/>
          </c:spPr>
          <c:txPr>
            <a:bodyPr rot="-5400000" spcFirstLastPara="1" vertOverflow="ellipsis" vert="horz" wrap="square" anchor="ctr" anchorCtr="1"/>
            <a:lstStyle/>
            <a:p>
              <a:pPr>
                <a:defRPr sz="1600" b="1" i="0" u="none" strike="noStrike" kern="1200" baseline="0">
                  <a:solidFill>
                    <a:schemeClr val="bg1">
                      <a:lumMod val="65000"/>
                    </a:schemeClr>
                  </a:solidFill>
                  <a:latin typeface="Times New Roman" panose="02020603050405020304" pitchFamily="18" charset="0"/>
                  <a:ea typeface="+mn-ea"/>
                  <a:cs typeface="Times New Roman" panose="02020603050405020304" pitchFamily="18" charset="0"/>
                </a:defRPr>
              </a:pPr>
              <a:endParaRPr lang="en-US"/>
            </a:p>
          </c:txPr>
        </c:title>
        <c:numFmt formatCode="General" sourceLinked="1"/>
        <c:majorTickMark val="out"/>
        <c:minorTickMark val="none"/>
        <c:tickLblPos val="nextTo"/>
        <c:spPr>
          <a:noFill/>
          <a:ln>
            <a:noFill/>
          </a:ln>
          <a:effectLst/>
        </c:spPr>
        <c:txPr>
          <a:bodyPr rot="-60000000" spcFirstLastPara="1" vertOverflow="ellipsis" vert="horz" wrap="square" anchor="ctr" anchorCtr="1"/>
          <a:lstStyle/>
          <a:p>
            <a:pPr>
              <a:defRPr sz="1600" b="0" i="0" u="none" strike="noStrike" kern="1200" baseline="0">
                <a:solidFill>
                  <a:schemeClr val="bg1">
                    <a:lumMod val="65000"/>
                  </a:schemeClr>
                </a:solidFill>
                <a:latin typeface="Times New Roman" panose="02020603050405020304" pitchFamily="18" charset="0"/>
                <a:ea typeface="+mn-ea"/>
                <a:cs typeface="Times New Roman" panose="02020603050405020304" pitchFamily="18" charset="0"/>
              </a:defRPr>
            </a:pPr>
            <a:endParaRPr lang="en-US"/>
          </a:p>
        </c:txPr>
        <c:crossAx val="654084272"/>
        <c:crosses val="max"/>
        <c:crossBetween val="between"/>
        <c:majorUnit val="40"/>
      </c:valAx>
      <c:catAx>
        <c:axId val="654084272"/>
        <c:scaling>
          <c:orientation val="minMax"/>
        </c:scaling>
        <c:delete val="1"/>
        <c:axPos val="b"/>
        <c:numFmt formatCode="General" sourceLinked="1"/>
        <c:majorTickMark val="out"/>
        <c:minorTickMark val="none"/>
        <c:tickLblPos val="nextTo"/>
        <c:crossAx val="654082632"/>
        <c:crosses val="autoZero"/>
        <c:auto val="1"/>
        <c:lblAlgn val="ctr"/>
        <c:lblOffset val="100"/>
        <c:noMultiLvlLbl val="0"/>
      </c:catAx>
      <c:spPr>
        <a:noFill/>
        <a:ln>
          <a:noFill/>
        </a:ln>
        <a:effectLst/>
      </c:spPr>
    </c:plotArea>
    <c:legend>
      <c:legendPos val="r"/>
      <c:legendEntry>
        <c:idx val="0"/>
        <c:delete val="1"/>
      </c:legendEntry>
      <c:legendEntry>
        <c:idx val="1"/>
        <c:delete val="1"/>
      </c:legendEntry>
      <c:legendEntry>
        <c:idx val="6"/>
        <c:delete val="1"/>
      </c:legendEntry>
      <c:legendEntry>
        <c:idx val="7"/>
        <c:delete val="1"/>
      </c:legendEntry>
      <c:layout>
        <c:manualLayout>
          <c:xMode val="edge"/>
          <c:yMode val="edge"/>
          <c:x val="0.57467739053384148"/>
          <c:y val="5.471409478410371E-2"/>
          <c:w val="0.34157894787823373"/>
          <c:h val="0.28584329983820522"/>
        </c:manualLayout>
      </c:layout>
      <c:overlay val="0"/>
      <c:spPr>
        <a:noFill/>
        <a:ln>
          <a:noFill/>
        </a:ln>
        <a:effectLst/>
      </c:spPr>
      <c:txPr>
        <a:bodyPr rot="0" spcFirstLastPara="1" vertOverflow="ellipsis" vert="horz" wrap="square" anchor="ctr" anchorCtr="1"/>
        <a:lstStyle/>
        <a:p>
          <a:pPr>
            <a:defRPr sz="1600" b="1" i="0" u="none" strike="noStrike" kern="1200" baseline="0">
              <a:solidFill>
                <a:sysClr val="windowText" lastClr="000000"/>
              </a:solidFill>
              <a:latin typeface="Times New Roman" panose="02020603050405020304" pitchFamily="18" charset="0"/>
              <a:ea typeface="+mn-ea"/>
              <a:cs typeface="Times New Roman" panose="02020603050405020304" pitchFamily="18" charset="0"/>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sz="1600" b="1">
          <a:solidFill>
            <a:sysClr val="windowText" lastClr="000000"/>
          </a:solidFill>
          <a:latin typeface="Times New Roman" panose="02020603050405020304" pitchFamily="18" charset="0"/>
          <a:cs typeface="Times New Roman" panose="02020603050405020304" pitchFamily="18" charset="0"/>
        </a:defRPr>
      </a:pPr>
      <a:endParaRPr lang="en-US"/>
    </a:p>
  </c:txPr>
  <c:externalData r:id="rId4">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11176641003909769"/>
          <c:y val="4.7178807250099028E-2"/>
          <c:w val="0.78784170042328527"/>
          <c:h val="0.73183839382598181"/>
        </c:manualLayout>
      </c:layout>
      <c:barChart>
        <c:barDir val="col"/>
        <c:grouping val="clustered"/>
        <c:varyColors val="0"/>
        <c:ser>
          <c:idx val="4"/>
          <c:order val="4"/>
          <c:spPr>
            <a:solidFill>
              <a:schemeClr val="bg1">
                <a:lumMod val="85000"/>
              </a:schemeClr>
            </a:solidFill>
            <a:ln>
              <a:noFill/>
            </a:ln>
            <a:effectLst/>
          </c:spPr>
          <c:invertIfNegative val="0"/>
          <c:val>
            <c:numRef>
              <c:f>Sheet1!$F$2:$F$12</c:f>
              <c:numCache>
                <c:formatCode>General</c:formatCode>
                <c:ptCount val="11"/>
                <c:pt idx="0">
                  <c:v>364</c:v>
                </c:pt>
                <c:pt idx="1">
                  <c:v>4.2</c:v>
                </c:pt>
                <c:pt idx="2">
                  <c:v>1.9</c:v>
                </c:pt>
                <c:pt idx="3">
                  <c:v>1.3</c:v>
                </c:pt>
                <c:pt idx="4">
                  <c:v>1.4</c:v>
                </c:pt>
                <c:pt idx="5">
                  <c:v>2.1</c:v>
                </c:pt>
                <c:pt idx="6">
                  <c:v>2.4</c:v>
                </c:pt>
                <c:pt idx="7">
                  <c:v>2.2000000000000002</c:v>
                </c:pt>
                <c:pt idx="8">
                  <c:v>1.5</c:v>
                </c:pt>
                <c:pt idx="9">
                  <c:v>1.1000000000000001</c:v>
                </c:pt>
                <c:pt idx="10">
                  <c:v>0.9</c:v>
                </c:pt>
              </c:numCache>
            </c:numRef>
          </c:val>
          <c:extLst>
            <c:ext xmlns:c16="http://schemas.microsoft.com/office/drawing/2014/chart" uri="{C3380CC4-5D6E-409C-BE32-E72D297353CC}">
              <c16:uniqueId val="{00000000-25F1-4E96-BCCC-FA6A8586E0C8}"/>
            </c:ext>
          </c:extLst>
        </c:ser>
        <c:dLbls>
          <c:showLegendKey val="0"/>
          <c:showVal val="0"/>
          <c:showCatName val="0"/>
          <c:showSerName val="0"/>
          <c:showPercent val="0"/>
          <c:showBubbleSize val="0"/>
        </c:dLbls>
        <c:gapWidth val="150"/>
        <c:axId val="792936768"/>
        <c:axId val="792934472"/>
      </c:barChart>
      <c:lineChart>
        <c:grouping val="standard"/>
        <c:varyColors val="0"/>
        <c:ser>
          <c:idx val="1"/>
          <c:order val="0"/>
          <c:tx>
            <c:v>Without cooling system</c:v>
          </c:tx>
          <c:spPr>
            <a:ln w="28575" cap="rnd">
              <a:solidFill>
                <a:schemeClr val="accent2"/>
              </a:solidFill>
              <a:round/>
            </a:ln>
            <a:effectLst/>
          </c:spPr>
          <c:marker>
            <c:symbol val="circle"/>
            <c:size val="5"/>
            <c:spPr>
              <a:solidFill>
                <a:schemeClr val="accent2"/>
              </a:solidFill>
              <a:ln w="9525">
                <a:solidFill>
                  <a:schemeClr val="accent2"/>
                </a:solidFill>
              </a:ln>
              <a:effectLst/>
            </c:spPr>
          </c:marker>
          <c:dLbls>
            <c:dLbl>
              <c:idx val="0"/>
              <c:layout>
                <c:manualLayout>
                  <c:x val="1.0085730295818404E-2"/>
                  <c:y val="-3.9568803899512561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1-25F1-4E96-BCCC-FA6A8586E0C8}"/>
                </c:ext>
              </c:extLst>
            </c:dLbl>
            <c:dLbl>
              <c:idx val="1"/>
              <c:layout>
                <c:manualLayout>
                  <c:x val="8.4980201174275176E-3"/>
                  <c:y val="-7.2742597851506691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2-25F1-4E96-BCCC-FA6A8586E0C8}"/>
                </c:ext>
              </c:extLst>
            </c:dLbl>
            <c:spPr>
              <a:solidFill>
                <a:sysClr val="window" lastClr="FFFFFF"/>
              </a:solidFill>
              <a:ln>
                <a:noFill/>
              </a:ln>
              <a:effectLst/>
            </c:spPr>
            <c:txPr>
              <a:bodyPr rot="0" spcFirstLastPara="1" vertOverflow="ellipsis" vert="horz" wrap="square" anchor="ctr" anchorCtr="1"/>
              <a:lstStyle/>
              <a:p>
                <a:pPr>
                  <a:defRPr sz="1200" b="1" i="0" u="none" strike="noStrike" kern="1200" baseline="0">
                    <a:solidFill>
                      <a:sysClr val="windowText" lastClr="000000"/>
                    </a:solidFill>
                    <a:latin typeface="Times New Roman" panose="02020603050405020304" pitchFamily="18" charset="0"/>
                    <a:ea typeface="+mn-ea"/>
                    <a:cs typeface="Times New Roman" panose="02020603050405020304" pitchFamily="18" charset="0"/>
                  </a:defRPr>
                </a:pPr>
                <a:endParaRPr lang="en-US"/>
              </a:p>
            </c:txPr>
            <c:showLegendKey val="0"/>
            <c:showVal val="0"/>
            <c:showCatName val="0"/>
            <c:showSerName val="0"/>
            <c:showPercent val="0"/>
            <c:showBubbleSize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val>
            <c:numRef>
              <c:f>Sheet1!$C$2:$C$12</c:f>
              <c:numCache>
                <c:formatCode>0</c:formatCode>
                <c:ptCount val="11"/>
                <c:pt idx="0">
                  <c:v>593.66</c:v>
                </c:pt>
                <c:pt idx="1">
                  <c:v>189.97</c:v>
                </c:pt>
                <c:pt idx="2">
                  <c:v>179.6</c:v>
                </c:pt>
                <c:pt idx="3">
                  <c:v>155.75</c:v>
                </c:pt>
                <c:pt idx="4">
                  <c:v>141.63999999999999</c:v>
                </c:pt>
                <c:pt idx="5">
                  <c:v>131.11000000000001</c:v>
                </c:pt>
                <c:pt idx="6">
                  <c:v>122.55</c:v>
                </c:pt>
                <c:pt idx="7">
                  <c:v>115.65</c:v>
                </c:pt>
                <c:pt idx="8">
                  <c:v>110.19</c:v>
                </c:pt>
                <c:pt idx="9">
                  <c:v>105.95</c:v>
                </c:pt>
                <c:pt idx="10">
                  <c:v>103.13</c:v>
                </c:pt>
              </c:numCache>
            </c:numRef>
          </c:val>
          <c:smooth val="0"/>
          <c:extLst>
            <c:ext xmlns:c16="http://schemas.microsoft.com/office/drawing/2014/chart" uri="{C3380CC4-5D6E-409C-BE32-E72D297353CC}">
              <c16:uniqueId val="{00000003-25F1-4E96-BCCC-FA6A8586E0C8}"/>
            </c:ext>
          </c:extLst>
        </c:ser>
        <c:ser>
          <c:idx val="0"/>
          <c:order val="1"/>
          <c:tx>
            <c:v>With cooling system</c:v>
          </c:tx>
          <c:spPr>
            <a:ln w="28575" cap="rnd">
              <a:solidFill>
                <a:schemeClr val="accent1"/>
              </a:solidFill>
              <a:round/>
            </a:ln>
            <a:effectLst/>
          </c:spPr>
          <c:marker>
            <c:symbol val="circle"/>
            <c:size val="5"/>
            <c:spPr>
              <a:solidFill>
                <a:schemeClr val="accent1"/>
              </a:solidFill>
              <a:ln w="9525">
                <a:solidFill>
                  <a:schemeClr val="accent1"/>
                </a:solidFill>
              </a:ln>
              <a:effectLst/>
            </c:spPr>
          </c:marker>
          <c:dLbls>
            <c:dLbl>
              <c:idx val="0"/>
              <c:layout>
                <c:manualLayout>
                  <c:x val="-6.2548861167467489E-3"/>
                  <c:y val="-5.4560954816709292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4-25F1-4E96-BCCC-FA6A8586E0C8}"/>
                </c:ext>
              </c:extLst>
            </c:dLbl>
            <c:dLbl>
              <c:idx val="1"/>
              <c:layout>
                <c:manualLayout>
                  <c:x val="-6.2548861167467107E-3"/>
                  <c:y val="-3.4100596760443309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5-25F1-4E96-BCCC-FA6A8586E0C8}"/>
                </c:ext>
              </c:extLst>
            </c:dLbl>
            <c:spPr>
              <a:noFill/>
              <a:ln>
                <a:noFill/>
              </a:ln>
              <a:effectLst/>
            </c:spPr>
            <c:txPr>
              <a:bodyPr rot="0" spcFirstLastPara="1" vertOverflow="ellipsis" vert="horz" wrap="square" anchor="ctr" anchorCtr="1"/>
              <a:lstStyle/>
              <a:p>
                <a:pPr>
                  <a:defRPr sz="1200" b="1" i="0" u="none" strike="noStrike" kern="1200" baseline="0">
                    <a:solidFill>
                      <a:sysClr val="windowText" lastClr="000000"/>
                    </a:solidFill>
                    <a:latin typeface="Times New Roman" panose="02020603050405020304" pitchFamily="18" charset="0"/>
                    <a:ea typeface="+mn-ea"/>
                    <a:cs typeface="Times New Roman" panose="02020603050405020304" pitchFamily="18" charset="0"/>
                  </a:defRPr>
                </a:pPr>
                <a:endParaRPr lang="en-US"/>
              </a:p>
            </c:txPr>
            <c:showLegendKey val="0"/>
            <c:showVal val="0"/>
            <c:showCatName val="0"/>
            <c:showSerName val="0"/>
            <c:showPercent val="0"/>
            <c:showBubbleSize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Sheet1!$A$2:$A$12</c:f>
              <c:strCache>
                <c:ptCount val="11"/>
                <c:pt idx="0">
                  <c:v>Cylinder</c:v>
                </c:pt>
                <c:pt idx="1">
                  <c:v>Yoke#1</c:v>
                </c:pt>
                <c:pt idx="2">
                  <c:v>Yoke#2</c:v>
                </c:pt>
                <c:pt idx="3">
                  <c:v>Yoke#3</c:v>
                </c:pt>
                <c:pt idx="4">
                  <c:v>Yoke#4</c:v>
                </c:pt>
                <c:pt idx="5">
                  <c:v>Yoke#5</c:v>
                </c:pt>
                <c:pt idx="6">
                  <c:v>Yoke#6</c:v>
                </c:pt>
                <c:pt idx="7">
                  <c:v>Yoke#7</c:v>
                </c:pt>
                <c:pt idx="8">
                  <c:v>Yoke#8</c:v>
                </c:pt>
                <c:pt idx="9">
                  <c:v>Yoke#9</c:v>
                </c:pt>
                <c:pt idx="10">
                  <c:v>Yoke#10</c:v>
                </c:pt>
              </c:strCache>
            </c:strRef>
          </c:cat>
          <c:val>
            <c:numRef>
              <c:f>Sheet1!$B$2:$B$12</c:f>
              <c:numCache>
                <c:formatCode>0</c:formatCode>
                <c:ptCount val="11"/>
                <c:pt idx="0">
                  <c:v>79.649000000000001</c:v>
                </c:pt>
                <c:pt idx="1">
                  <c:v>46.594999999999999</c:v>
                </c:pt>
                <c:pt idx="2">
                  <c:v>43.771999999999998</c:v>
                </c:pt>
                <c:pt idx="3">
                  <c:v>43.588000000000001</c:v>
                </c:pt>
                <c:pt idx="4">
                  <c:v>43.290999999999997</c:v>
                </c:pt>
                <c:pt idx="5">
                  <c:v>43.298999999999999</c:v>
                </c:pt>
                <c:pt idx="6">
                  <c:v>43.323999999999998</c:v>
                </c:pt>
                <c:pt idx="7">
                  <c:v>43.021999999999998</c:v>
                </c:pt>
                <c:pt idx="8">
                  <c:v>42.523000000000003</c:v>
                </c:pt>
                <c:pt idx="9">
                  <c:v>41.942999999999998</c:v>
                </c:pt>
                <c:pt idx="10">
                  <c:v>41.408000000000001</c:v>
                </c:pt>
              </c:numCache>
            </c:numRef>
          </c:val>
          <c:smooth val="0"/>
          <c:extLst>
            <c:ext xmlns:c16="http://schemas.microsoft.com/office/drawing/2014/chart" uri="{C3380CC4-5D6E-409C-BE32-E72D297353CC}">
              <c16:uniqueId val="{00000006-25F1-4E96-BCCC-FA6A8586E0C8}"/>
            </c:ext>
          </c:extLst>
        </c:ser>
        <c:ser>
          <c:idx val="2"/>
          <c:order val="2"/>
          <c:tx>
            <c:strRef>
              <c:f>Sheet1!$D$1</c:f>
              <c:strCache>
                <c:ptCount val="1"/>
              </c:strCache>
            </c:strRef>
          </c:tx>
          <c:spPr>
            <a:ln w="19050" cap="rnd">
              <a:solidFill>
                <a:srgbClr val="FF0000"/>
              </a:solidFill>
              <a:prstDash val="dashDot"/>
              <a:round/>
            </a:ln>
            <a:effectLst/>
          </c:spPr>
          <c:marker>
            <c:symbol val="none"/>
          </c:marker>
          <c:val>
            <c:numRef>
              <c:f>Sheet1!$D$2:$D$12</c:f>
              <c:numCache>
                <c:formatCode>General</c:formatCode>
                <c:ptCount val="11"/>
                <c:pt idx="1">
                  <c:v>125</c:v>
                </c:pt>
                <c:pt idx="2">
                  <c:v>125</c:v>
                </c:pt>
                <c:pt idx="3">
                  <c:v>125</c:v>
                </c:pt>
                <c:pt idx="4">
                  <c:v>125</c:v>
                </c:pt>
                <c:pt idx="5">
                  <c:v>125</c:v>
                </c:pt>
                <c:pt idx="6">
                  <c:v>125</c:v>
                </c:pt>
                <c:pt idx="7">
                  <c:v>125</c:v>
                </c:pt>
                <c:pt idx="8">
                  <c:v>125</c:v>
                </c:pt>
                <c:pt idx="9">
                  <c:v>125</c:v>
                </c:pt>
                <c:pt idx="10">
                  <c:v>125</c:v>
                </c:pt>
              </c:numCache>
            </c:numRef>
          </c:val>
          <c:smooth val="0"/>
          <c:extLst>
            <c:ext xmlns:c16="http://schemas.microsoft.com/office/drawing/2014/chart" uri="{C3380CC4-5D6E-409C-BE32-E72D297353CC}">
              <c16:uniqueId val="{00000007-25F1-4E96-BCCC-FA6A8586E0C8}"/>
            </c:ext>
          </c:extLst>
        </c:ser>
        <c:ser>
          <c:idx val="3"/>
          <c:order val="3"/>
          <c:tx>
            <c:strRef>
              <c:f>Sheet1!$E$1</c:f>
              <c:strCache>
                <c:ptCount val="1"/>
              </c:strCache>
            </c:strRef>
          </c:tx>
          <c:spPr>
            <a:ln w="19050" cap="rnd">
              <a:solidFill>
                <a:srgbClr val="FF0000"/>
              </a:solidFill>
              <a:prstDash val="dashDot"/>
              <a:round/>
            </a:ln>
            <a:effectLst/>
          </c:spPr>
          <c:marker>
            <c:symbol val="none"/>
          </c:marker>
          <c:val>
            <c:numRef>
              <c:f>Sheet1!$E$2:$E$12</c:f>
              <c:numCache>
                <c:formatCode>General</c:formatCode>
                <c:ptCount val="11"/>
                <c:pt idx="0">
                  <c:v>250</c:v>
                </c:pt>
                <c:pt idx="1">
                  <c:v>250</c:v>
                </c:pt>
              </c:numCache>
            </c:numRef>
          </c:val>
          <c:smooth val="0"/>
          <c:extLst>
            <c:ext xmlns:c16="http://schemas.microsoft.com/office/drawing/2014/chart" uri="{C3380CC4-5D6E-409C-BE32-E72D297353CC}">
              <c16:uniqueId val="{00000008-25F1-4E96-BCCC-FA6A8586E0C8}"/>
            </c:ext>
          </c:extLst>
        </c:ser>
        <c:dLbls>
          <c:showLegendKey val="0"/>
          <c:showVal val="0"/>
          <c:showCatName val="0"/>
          <c:showSerName val="0"/>
          <c:showPercent val="0"/>
          <c:showBubbleSize val="0"/>
        </c:dLbls>
        <c:marker val="1"/>
        <c:smooth val="0"/>
        <c:axId val="637068608"/>
        <c:axId val="637068936"/>
      </c:lineChart>
      <c:catAx>
        <c:axId val="63706860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0" i="0" u="none" strike="noStrike" kern="1200" baseline="0">
                <a:solidFill>
                  <a:sysClr val="windowText" lastClr="000000"/>
                </a:solidFill>
                <a:latin typeface="Times New Roman" panose="02020603050405020304" pitchFamily="18" charset="0"/>
                <a:ea typeface="+mn-ea"/>
                <a:cs typeface="Times New Roman" panose="02020603050405020304" pitchFamily="18" charset="0"/>
              </a:defRPr>
            </a:pPr>
            <a:endParaRPr lang="en-US"/>
          </a:p>
        </c:txPr>
        <c:crossAx val="637068936"/>
        <c:crosses val="autoZero"/>
        <c:auto val="1"/>
        <c:lblAlgn val="ctr"/>
        <c:lblOffset val="100"/>
        <c:noMultiLvlLbl val="0"/>
      </c:catAx>
      <c:valAx>
        <c:axId val="637068936"/>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200" b="1" i="0" u="none" strike="noStrike" kern="1200" baseline="0">
                    <a:solidFill>
                      <a:sysClr val="windowText" lastClr="000000"/>
                    </a:solidFill>
                    <a:latin typeface="Times New Roman" panose="02020603050405020304" pitchFamily="18" charset="0"/>
                    <a:ea typeface="+mn-ea"/>
                    <a:cs typeface="Times New Roman" panose="02020603050405020304" pitchFamily="18" charset="0"/>
                  </a:defRPr>
                </a:pPr>
                <a:r>
                  <a:rPr lang="es-ES"/>
                  <a:t>Temperature</a:t>
                </a:r>
                <a:r>
                  <a:rPr lang="es-ES" baseline="0"/>
                  <a:t> (ºC)</a:t>
                </a:r>
                <a:endParaRPr lang="es-ES"/>
              </a:p>
            </c:rich>
          </c:tx>
          <c:overlay val="0"/>
          <c:spPr>
            <a:noFill/>
            <a:ln>
              <a:noFill/>
            </a:ln>
            <a:effectLst/>
          </c:spPr>
          <c:txPr>
            <a:bodyPr rot="-5400000" spcFirstLastPara="1" vertOverflow="ellipsis" vert="horz" wrap="square" anchor="ctr" anchorCtr="1"/>
            <a:lstStyle/>
            <a:p>
              <a:pPr>
                <a:defRPr sz="1200" b="1" i="0" u="none" strike="noStrike" kern="1200" baseline="0">
                  <a:solidFill>
                    <a:sysClr val="windowText" lastClr="000000"/>
                  </a:solidFill>
                  <a:latin typeface="Times New Roman" panose="02020603050405020304" pitchFamily="18" charset="0"/>
                  <a:ea typeface="+mn-ea"/>
                  <a:cs typeface="Times New Roman" panose="02020603050405020304" pitchFamily="18" charset="0"/>
                </a:defRPr>
              </a:pPr>
              <a:endParaRPr lang="en-US"/>
            </a:p>
          </c:txPr>
        </c:title>
        <c:numFmt formatCode="0" sourceLinked="0"/>
        <c:majorTickMark val="none"/>
        <c:minorTickMark val="none"/>
        <c:tickLblPos val="nextTo"/>
        <c:spPr>
          <a:noFill/>
          <a:ln>
            <a:noFill/>
          </a:ln>
          <a:effectLst/>
        </c:spPr>
        <c:txPr>
          <a:bodyPr rot="-60000000" spcFirstLastPara="1" vertOverflow="ellipsis" vert="horz" wrap="square" anchor="ctr" anchorCtr="1"/>
          <a:lstStyle/>
          <a:p>
            <a:pPr>
              <a:defRPr sz="1200" b="0" i="0" u="none" strike="noStrike" kern="1200" baseline="0">
                <a:solidFill>
                  <a:sysClr val="windowText" lastClr="000000"/>
                </a:solidFill>
                <a:latin typeface="Times New Roman" panose="02020603050405020304" pitchFamily="18" charset="0"/>
                <a:ea typeface="+mn-ea"/>
                <a:cs typeface="Times New Roman" panose="02020603050405020304" pitchFamily="18" charset="0"/>
              </a:defRPr>
            </a:pPr>
            <a:endParaRPr lang="en-US"/>
          </a:p>
        </c:txPr>
        <c:crossAx val="637068608"/>
        <c:crosses val="autoZero"/>
        <c:crossBetween val="between"/>
      </c:valAx>
      <c:valAx>
        <c:axId val="792934472"/>
        <c:scaling>
          <c:orientation val="minMax"/>
        </c:scaling>
        <c:delete val="0"/>
        <c:axPos val="r"/>
        <c:title>
          <c:tx>
            <c:rich>
              <a:bodyPr rot="-5400000" spcFirstLastPara="1" vertOverflow="ellipsis" vert="horz" wrap="square" anchor="ctr" anchorCtr="1"/>
              <a:lstStyle/>
              <a:p>
                <a:pPr>
                  <a:defRPr sz="1200" b="1" i="0" u="none" strike="noStrike" kern="1200" baseline="0">
                    <a:solidFill>
                      <a:schemeClr val="bg1">
                        <a:lumMod val="75000"/>
                      </a:schemeClr>
                    </a:solidFill>
                    <a:latin typeface="Times New Roman" panose="02020603050405020304" pitchFamily="18" charset="0"/>
                    <a:ea typeface="+mn-ea"/>
                    <a:cs typeface="Times New Roman" panose="02020603050405020304" pitchFamily="18" charset="0"/>
                  </a:defRPr>
                </a:pPr>
                <a:r>
                  <a:rPr lang="es-ES">
                    <a:solidFill>
                      <a:schemeClr val="bg1">
                        <a:lumMod val="75000"/>
                      </a:schemeClr>
                    </a:solidFill>
                  </a:rPr>
                  <a:t>Power (W)</a:t>
                </a:r>
              </a:p>
            </c:rich>
          </c:tx>
          <c:overlay val="0"/>
          <c:spPr>
            <a:noFill/>
            <a:ln>
              <a:noFill/>
            </a:ln>
            <a:effectLst/>
          </c:spPr>
          <c:txPr>
            <a:bodyPr rot="-5400000" spcFirstLastPara="1" vertOverflow="ellipsis" vert="horz" wrap="square" anchor="ctr" anchorCtr="1"/>
            <a:lstStyle/>
            <a:p>
              <a:pPr>
                <a:defRPr sz="1200" b="1" i="0" u="none" strike="noStrike" kern="1200" baseline="0">
                  <a:solidFill>
                    <a:schemeClr val="bg1">
                      <a:lumMod val="75000"/>
                    </a:schemeClr>
                  </a:solidFill>
                  <a:latin typeface="Times New Roman" panose="02020603050405020304" pitchFamily="18" charset="0"/>
                  <a:ea typeface="+mn-ea"/>
                  <a:cs typeface="Times New Roman" panose="02020603050405020304" pitchFamily="18" charset="0"/>
                </a:defRPr>
              </a:pPr>
              <a:endParaRPr lang="en-US"/>
            </a:p>
          </c:txPr>
        </c:title>
        <c:numFmt formatCode="General" sourceLinked="1"/>
        <c:majorTickMark val="out"/>
        <c:minorTickMark val="none"/>
        <c:tickLblPos val="nextTo"/>
        <c:spPr>
          <a:noFill/>
          <a:ln>
            <a:noFill/>
          </a:ln>
          <a:effectLst/>
        </c:spPr>
        <c:txPr>
          <a:bodyPr rot="-60000000" spcFirstLastPara="1" vertOverflow="ellipsis" vert="horz" wrap="square" anchor="ctr" anchorCtr="1"/>
          <a:lstStyle/>
          <a:p>
            <a:pPr>
              <a:defRPr sz="1200" b="0" i="0" u="none" strike="noStrike" kern="1200" baseline="0">
                <a:solidFill>
                  <a:schemeClr val="bg1">
                    <a:lumMod val="75000"/>
                  </a:schemeClr>
                </a:solidFill>
                <a:latin typeface="Times New Roman" panose="02020603050405020304" pitchFamily="18" charset="0"/>
                <a:ea typeface="+mn-ea"/>
                <a:cs typeface="Times New Roman" panose="02020603050405020304" pitchFamily="18" charset="0"/>
              </a:defRPr>
            </a:pPr>
            <a:endParaRPr lang="en-US"/>
          </a:p>
        </c:txPr>
        <c:crossAx val="792936768"/>
        <c:crosses val="max"/>
        <c:crossBetween val="between"/>
      </c:valAx>
      <c:catAx>
        <c:axId val="792936768"/>
        <c:scaling>
          <c:orientation val="minMax"/>
        </c:scaling>
        <c:delete val="1"/>
        <c:axPos val="b"/>
        <c:majorTickMark val="out"/>
        <c:minorTickMark val="none"/>
        <c:tickLblPos val="nextTo"/>
        <c:crossAx val="792934472"/>
        <c:crosses val="autoZero"/>
        <c:auto val="1"/>
        <c:lblAlgn val="ctr"/>
        <c:lblOffset val="100"/>
        <c:noMultiLvlLbl val="0"/>
      </c:catAx>
      <c:spPr>
        <a:noFill/>
        <a:ln>
          <a:noFill/>
        </a:ln>
        <a:effectLst/>
      </c:spPr>
    </c:plotArea>
    <c:legend>
      <c:legendPos val="r"/>
      <c:legendEntry>
        <c:idx val="0"/>
        <c:delete val="1"/>
      </c:legendEntry>
      <c:legendEntry>
        <c:idx val="3"/>
        <c:delete val="1"/>
      </c:legendEntry>
      <c:legendEntry>
        <c:idx val="4"/>
        <c:delete val="1"/>
      </c:legendEntry>
      <c:layout>
        <c:manualLayout>
          <c:xMode val="edge"/>
          <c:yMode val="edge"/>
          <c:x val="0.56812896655816403"/>
          <c:y val="6.0374636765352652E-2"/>
          <c:w val="0.28901825133130032"/>
          <c:h val="0.18244844394450693"/>
        </c:manualLayout>
      </c:layout>
      <c:overlay val="0"/>
      <c:spPr>
        <a:noFill/>
        <a:ln>
          <a:noFill/>
        </a:ln>
        <a:effectLst/>
      </c:spPr>
      <c:txPr>
        <a:bodyPr rot="0" spcFirstLastPara="1" vertOverflow="ellipsis" vert="horz" wrap="square" anchor="ctr" anchorCtr="1"/>
        <a:lstStyle/>
        <a:p>
          <a:pPr>
            <a:defRPr sz="1200" b="1" i="0" u="none" strike="noStrike" kern="1200" baseline="0">
              <a:solidFill>
                <a:sysClr val="windowText" lastClr="000000"/>
              </a:solidFill>
              <a:latin typeface="Times New Roman" panose="02020603050405020304" pitchFamily="18" charset="0"/>
              <a:ea typeface="+mn-ea"/>
              <a:cs typeface="Times New Roman" panose="02020603050405020304" pitchFamily="18" charset="0"/>
            </a:defRPr>
          </a:pPr>
          <a:endParaRPr lang="en-US"/>
        </a:p>
      </c:txPr>
    </c:legend>
    <c:plotVisOnly val="1"/>
    <c:dispBlanksAs val="gap"/>
    <c:showDLblsOverMax val="0"/>
  </c:chart>
  <c:spPr>
    <a:noFill/>
    <a:ln>
      <a:noFill/>
    </a:ln>
    <a:effectLst/>
  </c:spPr>
  <c:txPr>
    <a:bodyPr/>
    <a:lstStyle/>
    <a:p>
      <a:pPr>
        <a:defRPr sz="1200" b="1">
          <a:solidFill>
            <a:sysClr val="windowText" lastClr="000000"/>
          </a:solidFill>
          <a:latin typeface="Times New Roman" panose="02020603050405020304" pitchFamily="18" charset="0"/>
          <a:cs typeface="Times New Roman" panose="02020603050405020304" pitchFamily="18" charset="0"/>
        </a:defRPr>
      </a:pPr>
      <a:endParaRPr lang="en-US"/>
    </a:p>
  </c:txPr>
  <c:externalData r:id="rId4">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332">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1"/>
            <a:ext cx="4279230" cy="341297"/>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5591128" y="1"/>
            <a:ext cx="4279230" cy="341297"/>
          </a:xfrm>
          <a:prstGeom prst="rect">
            <a:avLst/>
          </a:prstGeom>
        </p:spPr>
        <p:txBody>
          <a:bodyPr vert="horz" lIns="91440" tIns="45720" rIns="91440" bIns="45720" rtlCol="0"/>
          <a:lstStyle>
            <a:lvl1pPr algn="r">
              <a:defRPr sz="1200"/>
            </a:lvl1pPr>
          </a:lstStyle>
          <a:p>
            <a:fld id="{906FAD76-8B20-408E-BBD6-A66A4F3D6806}" type="datetimeFigureOut">
              <a:rPr lang="en-GB" smtClean="0"/>
              <a:t>21/10/2022</a:t>
            </a:fld>
            <a:endParaRPr lang="en-GB"/>
          </a:p>
        </p:txBody>
      </p:sp>
      <p:sp>
        <p:nvSpPr>
          <p:cNvPr id="4" name="Footer Placeholder 3"/>
          <p:cNvSpPr>
            <a:spLocks noGrp="1"/>
          </p:cNvSpPr>
          <p:nvPr>
            <p:ph type="ftr" sz="quarter" idx="2"/>
          </p:nvPr>
        </p:nvSpPr>
        <p:spPr>
          <a:xfrm>
            <a:off x="1" y="6456379"/>
            <a:ext cx="4279230" cy="341297"/>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5591128" y="6456379"/>
            <a:ext cx="4279230" cy="341297"/>
          </a:xfrm>
          <a:prstGeom prst="rect">
            <a:avLst/>
          </a:prstGeom>
        </p:spPr>
        <p:txBody>
          <a:bodyPr vert="horz" lIns="91440" tIns="45720" rIns="91440" bIns="45720" rtlCol="0" anchor="b"/>
          <a:lstStyle>
            <a:lvl1pPr algn="r">
              <a:defRPr sz="1200"/>
            </a:lvl1pPr>
          </a:lstStyle>
          <a:p>
            <a:fld id="{A7FB89E9-CA25-4B52-8CF3-32EAEB939EA5}" type="slidenum">
              <a:rPr lang="en-GB" smtClean="0"/>
              <a:t>‹#›</a:t>
            </a:fld>
            <a:endParaRPr lang="en-GB"/>
          </a:p>
        </p:txBody>
      </p:sp>
    </p:spTree>
    <p:extLst>
      <p:ext uri="{BB962C8B-B14F-4D97-AF65-F5344CB8AC3E}">
        <p14:creationId xmlns:p14="http://schemas.microsoft.com/office/powerpoint/2010/main" val="134806519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2" y="0"/>
            <a:ext cx="4278154" cy="339884"/>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5592226" y="0"/>
            <a:ext cx="4278154" cy="339884"/>
          </a:xfrm>
          <a:prstGeom prst="rect">
            <a:avLst/>
          </a:prstGeom>
        </p:spPr>
        <p:txBody>
          <a:bodyPr vert="horz" lIns="91440" tIns="45720" rIns="91440" bIns="45720" rtlCol="0"/>
          <a:lstStyle>
            <a:lvl1pPr algn="r">
              <a:defRPr sz="1200"/>
            </a:lvl1pPr>
          </a:lstStyle>
          <a:p>
            <a:fld id="{F5FAD0DB-E383-42C4-AB90-20FAC99B94DD}" type="datetimeFigureOut">
              <a:rPr lang="en-GB" smtClean="0"/>
              <a:pPr/>
              <a:t>21/10/2022</a:t>
            </a:fld>
            <a:endParaRPr lang="en-GB"/>
          </a:p>
        </p:txBody>
      </p:sp>
      <p:sp>
        <p:nvSpPr>
          <p:cNvPr id="4" name="Slide Image Placeholder 3"/>
          <p:cNvSpPr>
            <a:spLocks noGrp="1" noRot="1" noChangeAspect="1"/>
          </p:cNvSpPr>
          <p:nvPr>
            <p:ph type="sldImg" idx="2"/>
          </p:nvPr>
        </p:nvSpPr>
        <p:spPr>
          <a:xfrm>
            <a:off x="3236913" y="509588"/>
            <a:ext cx="3398837" cy="2549525"/>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987267" y="3228896"/>
            <a:ext cx="7898130" cy="3058954"/>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2" y="6456612"/>
            <a:ext cx="4278154" cy="339884"/>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5592226" y="6456612"/>
            <a:ext cx="4278154" cy="339884"/>
          </a:xfrm>
          <a:prstGeom prst="rect">
            <a:avLst/>
          </a:prstGeom>
        </p:spPr>
        <p:txBody>
          <a:bodyPr vert="horz" lIns="91440" tIns="45720" rIns="91440" bIns="45720" rtlCol="0" anchor="b"/>
          <a:lstStyle>
            <a:lvl1pPr algn="r">
              <a:defRPr sz="1200"/>
            </a:lvl1pPr>
          </a:lstStyle>
          <a:p>
            <a:fld id="{FCC1F4B9-A954-466F-B0B0-EF7B1D7F69CE}" type="slidenum">
              <a:rPr lang="en-GB" smtClean="0"/>
              <a:pPr/>
              <a:t>‹#›</a:t>
            </a:fld>
            <a:endParaRPr lang="en-GB"/>
          </a:p>
        </p:txBody>
      </p:sp>
    </p:spTree>
    <p:extLst>
      <p:ext uri="{BB962C8B-B14F-4D97-AF65-F5344CB8AC3E}">
        <p14:creationId xmlns:p14="http://schemas.microsoft.com/office/powerpoint/2010/main" val="306757092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FCC1F4B9-A954-466F-B0B0-EF7B1D7F69CE}" type="slidenum">
              <a:rPr lang="en-GB" smtClean="0"/>
              <a:pPr/>
              <a:t>1</a:t>
            </a:fld>
            <a:endParaRPr lang="en-GB"/>
          </a:p>
        </p:txBody>
      </p:sp>
    </p:spTree>
    <p:extLst>
      <p:ext uri="{BB962C8B-B14F-4D97-AF65-F5344CB8AC3E}">
        <p14:creationId xmlns:p14="http://schemas.microsoft.com/office/powerpoint/2010/main" val="69847491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indent="0">
              <a:buFont typeface="Arial" panose="020B0604020202020204" pitchFamily="34" charset="0"/>
              <a:buNone/>
            </a:pPr>
            <a:r>
              <a:rPr lang="en-US" sz="1800" b="0" i="0" u="none" strike="noStrike" baseline="0" dirty="0">
                <a:solidFill>
                  <a:srgbClr val="000000"/>
                </a:solidFill>
                <a:latin typeface="Nimbus Roman No9 L"/>
              </a:rPr>
              <a:t>Heat:</a:t>
            </a:r>
          </a:p>
          <a:p>
            <a:pPr marL="285750" lvl="0" indent="-285750">
              <a:buFont typeface="Arial" panose="020B0604020202020204" pitchFamily="34" charset="0"/>
              <a:buChar char="•"/>
            </a:pPr>
            <a:r>
              <a:rPr lang="en-US" sz="1800" b="0" i="0" u="none" strike="noStrike" baseline="0" dirty="0">
                <a:solidFill>
                  <a:srgbClr val="000000"/>
                </a:solidFill>
                <a:latin typeface="Nimbus Roman No9 L"/>
              </a:rPr>
              <a:t>Reduction from 616 W to 450W.</a:t>
            </a:r>
          </a:p>
          <a:p>
            <a:pPr marL="285750" lvl="0" indent="-285750">
              <a:buFont typeface="Arial" panose="020B0604020202020204" pitchFamily="34" charset="0"/>
              <a:buChar char="•"/>
            </a:pPr>
            <a:r>
              <a:rPr lang="en-US" sz="1800" b="0" i="0" u="none" strike="noStrike" baseline="0" dirty="0">
                <a:solidFill>
                  <a:srgbClr val="000000"/>
                </a:solidFill>
                <a:latin typeface="Nimbus Roman No9 L"/>
              </a:rPr>
              <a:t>Relocation of the power loss from the yokes to the rings, cooled more easily, as not at pulsed high voltage. First yoke is reduced by a factor of 13, while it is increased by a factor of 15 in the hottest ring, Ring#5. </a:t>
            </a:r>
          </a:p>
          <a:p>
            <a:pPr marL="0" lvl="0" indent="0">
              <a:buFont typeface="Arial" panose="020B0604020202020204" pitchFamily="34" charset="0"/>
              <a:buNone/>
            </a:pPr>
            <a:r>
              <a:rPr lang="en-US" sz="1800" b="0" i="0" u="none" strike="noStrike" baseline="0" dirty="0">
                <a:solidFill>
                  <a:srgbClr val="000000"/>
                </a:solidFill>
                <a:latin typeface="Nimbus Roman No9 L"/>
              </a:rPr>
              <a:t>Cooling:</a:t>
            </a:r>
          </a:p>
          <a:p>
            <a:pPr marL="285750" lvl="0" indent="-285750">
              <a:buFont typeface="Arial" panose="020B0604020202020204" pitchFamily="34" charset="0"/>
              <a:buChar char="•"/>
            </a:pPr>
            <a:r>
              <a:rPr lang="en-US" sz="1800" b="0" i="0" u="none" strike="noStrike" baseline="0" dirty="0">
                <a:solidFill>
                  <a:srgbClr val="000000"/>
                </a:solidFill>
                <a:latin typeface="Nimbus Roman No9 L"/>
              </a:rPr>
              <a:t>No cooling: This is still a high temperature considering that the power generated has been reduced to 4W. This can be explained by the increased temperature of the rings, higher than 500ºC which causes significant thermal conduction via the alumina tube, and radiation to the yokes. </a:t>
            </a:r>
          </a:p>
          <a:p>
            <a:pPr marL="285750" lvl="0" indent="-285750">
              <a:buFont typeface="Arial" panose="020B0604020202020204" pitchFamily="34" charset="0"/>
              <a:buChar char="•"/>
            </a:pPr>
            <a:r>
              <a:rPr lang="en-US" sz="1800" b="0" i="0" u="none" strike="noStrike" baseline="0" dirty="0">
                <a:solidFill>
                  <a:srgbClr val="000000"/>
                </a:solidFill>
                <a:latin typeface="Nimbus Roman No9 L"/>
              </a:rPr>
              <a:t>Cooling: For simplification purposes the cooling was represented in the thermal model by setting the external surface of the rings at 20</a:t>
            </a:r>
          </a:p>
          <a:p>
            <a:pPr marL="285750" lvl="0" indent="-285750">
              <a:buFont typeface="Arial" panose="020B0604020202020204" pitchFamily="34" charset="0"/>
              <a:buChar char="•"/>
            </a:pPr>
            <a:endParaRPr lang="en-US" sz="1800" b="0" i="0" u="none" strike="noStrike" baseline="0" dirty="0">
              <a:solidFill>
                <a:srgbClr val="000000"/>
              </a:solidFill>
              <a:latin typeface="Nimbus Roman No9 L"/>
            </a:endParaRPr>
          </a:p>
          <a:p>
            <a:pPr marL="285750" indent="-285750">
              <a:buFont typeface="Arial" panose="020B0604020202020204" pitchFamily="34" charset="0"/>
              <a:buChar char="•"/>
            </a:pPr>
            <a:endParaRPr lang="en-US" sz="1800" b="0" i="0" u="none" strike="noStrike" baseline="0" dirty="0">
              <a:solidFill>
                <a:srgbClr val="000000"/>
              </a:solidFill>
              <a:latin typeface="Nimbus Roman No9 L"/>
            </a:endParaRPr>
          </a:p>
        </p:txBody>
      </p:sp>
      <p:sp>
        <p:nvSpPr>
          <p:cNvPr id="4" name="Marcador de número de diapositiva 3"/>
          <p:cNvSpPr>
            <a:spLocks noGrp="1"/>
          </p:cNvSpPr>
          <p:nvPr>
            <p:ph type="sldNum" sz="quarter" idx="5"/>
          </p:nvPr>
        </p:nvSpPr>
        <p:spPr/>
        <p:txBody>
          <a:bodyPr/>
          <a:lstStyle/>
          <a:p>
            <a:fld id="{8CB0EE9E-52B8-AA4F-8DD5-ED0FB4E5CBCC}" type="slidenum">
              <a:rPr lang="en-US" smtClean="0"/>
              <a:t>18</a:t>
            </a:fld>
            <a:endParaRPr lang="en-US"/>
          </a:p>
        </p:txBody>
      </p:sp>
    </p:spTree>
    <p:extLst>
      <p:ext uri="{BB962C8B-B14F-4D97-AF65-F5344CB8AC3E}">
        <p14:creationId xmlns:p14="http://schemas.microsoft.com/office/powerpoint/2010/main" val="55805712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5"/>
          </p:nvPr>
        </p:nvSpPr>
        <p:spPr/>
        <p:txBody>
          <a:bodyPr/>
          <a:lstStyle/>
          <a:p>
            <a:fld id="{8CB0EE9E-52B8-AA4F-8DD5-ED0FB4E5CBCC}" type="slidenum">
              <a:rPr lang="en-US" smtClean="0"/>
              <a:t>19</a:t>
            </a:fld>
            <a:endParaRPr lang="en-US"/>
          </a:p>
        </p:txBody>
      </p:sp>
    </p:spTree>
    <p:extLst>
      <p:ext uri="{BB962C8B-B14F-4D97-AF65-F5344CB8AC3E}">
        <p14:creationId xmlns:p14="http://schemas.microsoft.com/office/powerpoint/2010/main" val="45784214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GB"/>
          </a:p>
        </p:txBody>
      </p:sp>
      <p:sp>
        <p:nvSpPr>
          <p:cNvPr id="4" name="Date Placeholder 3"/>
          <p:cNvSpPr>
            <a:spLocks noGrp="1"/>
          </p:cNvSpPr>
          <p:nvPr>
            <p:ph type="dt" sz="half" idx="10"/>
          </p:nvPr>
        </p:nvSpPr>
        <p:spPr/>
        <p:txBody>
          <a:bodyPr/>
          <a:lstStyle/>
          <a:p>
            <a:r>
              <a:rPr lang="en-US"/>
              <a:t>M.J. Barnes</a:t>
            </a:r>
            <a:endParaRPr lang="en-GB"/>
          </a:p>
        </p:txBody>
      </p:sp>
      <p:sp>
        <p:nvSpPr>
          <p:cNvPr id="5" name="Footer Placeholder 4"/>
          <p:cNvSpPr>
            <a:spLocks noGrp="1"/>
          </p:cNvSpPr>
          <p:nvPr>
            <p:ph type="ftr" sz="quarter" idx="11"/>
          </p:nvPr>
        </p:nvSpPr>
        <p:spPr/>
        <p:txBody>
          <a:bodyPr/>
          <a:lstStyle/>
          <a:p>
            <a:r>
              <a:rPr lang="en-GB"/>
              <a:t>MPP: 21/10/2022</a:t>
            </a:r>
          </a:p>
        </p:txBody>
      </p:sp>
      <p:sp>
        <p:nvSpPr>
          <p:cNvPr id="6" name="Slide Number Placeholder 5"/>
          <p:cNvSpPr>
            <a:spLocks noGrp="1"/>
          </p:cNvSpPr>
          <p:nvPr>
            <p:ph type="sldNum" sz="quarter" idx="12"/>
          </p:nvPr>
        </p:nvSpPr>
        <p:spPr/>
        <p:txBody>
          <a:bodyPr/>
          <a:lstStyle/>
          <a:p>
            <a:fld id="{738CC315-8095-4EF8-A7C0-05DAF6ACCB39}" type="slidenum">
              <a:rPr lang="en-GB" smtClean="0"/>
              <a:pPr/>
              <a:t>‹#›</a:t>
            </a:fld>
            <a:endParaRPr lang="en-GB"/>
          </a:p>
        </p:txBody>
      </p:sp>
    </p:spTree>
    <p:extLst>
      <p:ext uri="{BB962C8B-B14F-4D97-AF65-F5344CB8AC3E}">
        <p14:creationId xmlns:p14="http://schemas.microsoft.com/office/powerpoint/2010/main" val="386269640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r>
              <a:rPr lang="en-US"/>
              <a:t>M.J. Barnes</a:t>
            </a:r>
            <a:endParaRPr lang="en-GB"/>
          </a:p>
        </p:txBody>
      </p:sp>
      <p:sp>
        <p:nvSpPr>
          <p:cNvPr id="5" name="Footer Placeholder 4"/>
          <p:cNvSpPr>
            <a:spLocks noGrp="1"/>
          </p:cNvSpPr>
          <p:nvPr>
            <p:ph type="ftr" sz="quarter" idx="11"/>
          </p:nvPr>
        </p:nvSpPr>
        <p:spPr/>
        <p:txBody>
          <a:bodyPr/>
          <a:lstStyle/>
          <a:p>
            <a:r>
              <a:rPr lang="en-GB"/>
              <a:t>MPP: 21/10/2022</a:t>
            </a:r>
          </a:p>
        </p:txBody>
      </p:sp>
      <p:sp>
        <p:nvSpPr>
          <p:cNvPr id="6" name="Slide Number Placeholder 5"/>
          <p:cNvSpPr>
            <a:spLocks noGrp="1"/>
          </p:cNvSpPr>
          <p:nvPr>
            <p:ph type="sldNum" sz="quarter" idx="12"/>
          </p:nvPr>
        </p:nvSpPr>
        <p:spPr/>
        <p:txBody>
          <a:bodyPr/>
          <a:lstStyle/>
          <a:p>
            <a:fld id="{738CC315-8095-4EF8-A7C0-05DAF6ACCB39}" type="slidenum">
              <a:rPr lang="en-GB" smtClean="0"/>
              <a:pPr/>
              <a:t>‹#›</a:t>
            </a:fld>
            <a:endParaRPr lang="en-GB"/>
          </a:p>
        </p:txBody>
      </p:sp>
    </p:spTree>
    <p:extLst>
      <p:ext uri="{BB962C8B-B14F-4D97-AF65-F5344CB8AC3E}">
        <p14:creationId xmlns:p14="http://schemas.microsoft.com/office/powerpoint/2010/main" val="33322269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r>
              <a:rPr lang="en-US"/>
              <a:t>M.J. Barnes</a:t>
            </a:r>
            <a:endParaRPr lang="en-GB"/>
          </a:p>
        </p:txBody>
      </p:sp>
      <p:sp>
        <p:nvSpPr>
          <p:cNvPr id="5" name="Footer Placeholder 4"/>
          <p:cNvSpPr>
            <a:spLocks noGrp="1"/>
          </p:cNvSpPr>
          <p:nvPr>
            <p:ph type="ftr" sz="quarter" idx="11"/>
          </p:nvPr>
        </p:nvSpPr>
        <p:spPr/>
        <p:txBody>
          <a:bodyPr/>
          <a:lstStyle/>
          <a:p>
            <a:r>
              <a:rPr lang="en-GB"/>
              <a:t>MPP: 21/10/2022</a:t>
            </a:r>
          </a:p>
        </p:txBody>
      </p:sp>
      <p:sp>
        <p:nvSpPr>
          <p:cNvPr id="6" name="Slide Number Placeholder 5"/>
          <p:cNvSpPr>
            <a:spLocks noGrp="1"/>
          </p:cNvSpPr>
          <p:nvPr>
            <p:ph type="sldNum" sz="quarter" idx="12"/>
          </p:nvPr>
        </p:nvSpPr>
        <p:spPr/>
        <p:txBody>
          <a:bodyPr/>
          <a:lstStyle/>
          <a:p>
            <a:fld id="{738CC315-8095-4EF8-A7C0-05DAF6ACCB39}" type="slidenum">
              <a:rPr lang="en-GB" smtClean="0"/>
              <a:pPr/>
              <a:t>‹#›</a:t>
            </a:fld>
            <a:endParaRPr lang="en-GB"/>
          </a:p>
        </p:txBody>
      </p:sp>
    </p:spTree>
    <p:extLst>
      <p:ext uri="{BB962C8B-B14F-4D97-AF65-F5344CB8AC3E}">
        <p14:creationId xmlns:p14="http://schemas.microsoft.com/office/powerpoint/2010/main" val="118210585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cSld name="Content   ">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a:solidFill>
                  <a:schemeClr val="tx2"/>
                </a:solidFill>
              </a:defRPr>
            </a:lvl1pPr>
            <a:lvl2pPr marL="243000" indent="-243000">
              <a:buFont typeface="Arial" charset="0"/>
              <a:buChar char="•"/>
              <a:tabLst/>
              <a:defRPr sz="1350">
                <a:solidFill>
                  <a:schemeClr val="tx2"/>
                </a:solidFill>
              </a:defRPr>
            </a:lvl2pPr>
            <a:lvl3pPr marL="486000" indent="-243000">
              <a:buSzPct val="100000"/>
              <a:buFont typeface="Arial" panose="020B0604020202020204" pitchFamily="34" charset="0"/>
              <a:buChar char="•"/>
              <a:tabLst/>
              <a:defRPr>
                <a:solidFill>
                  <a:schemeClr val="tx2"/>
                </a:solidFill>
              </a:defRPr>
            </a:lvl3pPr>
            <a:lvl4pPr marL="729000" indent="-243000">
              <a:buSzPct val="100000"/>
              <a:buFont typeface="Arial" charset="0"/>
              <a:buChar char="•"/>
              <a:tabLst/>
              <a:defRPr>
                <a:solidFill>
                  <a:schemeClr val="tx2"/>
                </a:solidFill>
              </a:defRPr>
            </a:lvl4pPr>
            <a:lvl5pPr marL="1543050" indent="-171450">
              <a:buSzPct val="100000"/>
              <a:buFont typeface="Arial" charset="0"/>
              <a:buChar char="•"/>
              <a:defRPr>
                <a:solidFill>
                  <a:schemeClr val="tx2">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r>
              <a:rPr lang="en-US"/>
              <a:t>M.J. Barnes</a:t>
            </a:r>
            <a:endParaRPr lang="en-GB"/>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GB"/>
              <a:t>MPP: 21/10/2022</a:t>
            </a:r>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E8595ED-BDF9-4BBC-B68B-2CF041815697}" type="slidenum">
              <a:rPr lang="en-GB" smtClean="0"/>
              <a:t>‹#›</a:t>
            </a:fld>
            <a:endParaRPr lang="en-GB"/>
          </a:p>
        </p:txBody>
      </p:sp>
    </p:spTree>
    <p:extLst>
      <p:ext uri="{BB962C8B-B14F-4D97-AF65-F5344CB8AC3E}">
        <p14:creationId xmlns:p14="http://schemas.microsoft.com/office/powerpoint/2010/main" val="423580890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r>
              <a:rPr lang="en-US"/>
              <a:t>M.J. Barnes</a:t>
            </a:r>
            <a:endParaRPr lang="en-GB"/>
          </a:p>
        </p:txBody>
      </p:sp>
      <p:sp>
        <p:nvSpPr>
          <p:cNvPr id="5" name="Footer Placeholder 4"/>
          <p:cNvSpPr>
            <a:spLocks noGrp="1"/>
          </p:cNvSpPr>
          <p:nvPr>
            <p:ph type="ftr" sz="quarter" idx="11"/>
          </p:nvPr>
        </p:nvSpPr>
        <p:spPr/>
        <p:txBody>
          <a:bodyPr/>
          <a:lstStyle/>
          <a:p>
            <a:r>
              <a:rPr lang="en-GB"/>
              <a:t>MPP: 21/10/2022</a:t>
            </a:r>
          </a:p>
        </p:txBody>
      </p:sp>
      <p:sp>
        <p:nvSpPr>
          <p:cNvPr id="6" name="Slide Number Placeholder 5"/>
          <p:cNvSpPr>
            <a:spLocks noGrp="1"/>
          </p:cNvSpPr>
          <p:nvPr>
            <p:ph type="sldNum" sz="quarter" idx="12"/>
          </p:nvPr>
        </p:nvSpPr>
        <p:spPr/>
        <p:txBody>
          <a:bodyPr/>
          <a:lstStyle/>
          <a:p>
            <a:fld id="{738CC315-8095-4EF8-A7C0-05DAF6ACCB39}" type="slidenum">
              <a:rPr lang="en-GB" smtClean="0"/>
              <a:pPr/>
              <a:t>‹#›</a:t>
            </a:fld>
            <a:endParaRPr lang="en-GB"/>
          </a:p>
        </p:txBody>
      </p:sp>
    </p:spTree>
    <p:extLst>
      <p:ext uri="{BB962C8B-B14F-4D97-AF65-F5344CB8AC3E}">
        <p14:creationId xmlns:p14="http://schemas.microsoft.com/office/powerpoint/2010/main" val="242271701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r>
              <a:rPr lang="en-US"/>
              <a:t>M.J. Barnes</a:t>
            </a:r>
            <a:endParaRPr lang="en-GB"/>
          </a:p>
        </p:txBody>
      </p:sp>
      <p:sp>
        <p:nvSpPr>
          <p:cNvPr id="5" name="Footer Placeholder 4"/>
          <p:cNvSpPr>
            <a:spLocks noGrp="1"/>
          </p:cNvSpPr>
          <p:nvPr>
            <p:ph type="ftr" sz="quarter" idx="11"/>
          </p:nvPr>
        </p:nvSpPr>
        <p:spPr/>
        <p:txBody>
          <a:bodyPr/>
          <a:lstStyle/>
          <a:p>
            <a:r>
              <a:rPr lang="en-GB"/>
              <a:t>MPP: 21/10/2022</a:t>
            </a:r>
          </a:p>
        </p:txBody>
      </p:sp>
      <p:sp>
        <p:nvSpPr>
          <p:cNvPr id="6" name="Slide Number Placeholder 5"/>
          <p:cNvSpPr>
            <a:spLocks noGrp="1"/>
          </p:cNvSpPr>
          <p:nvPr>
            <p:ph type="sldNum" sz="quarter" idx="12"/>
          </p:nvPr>
        </p:nvSpPr>
        <p:spPr/>
        <p:txBody>
          <a:bodyPr/>
          <a:lstStyle/>
          <a:p>
            <a:fld id="{738CC315-8095-4EF8-A7C0-05DAF6ACCB39}" type="slidenum">
              <a:rPr lang="en-GB" smtClean="0"/>
              <a:pPr/>
              <a:t>‹#›</a:t>
            </a:fld>
            <a:endParaRPr lang="en-GB"/>
          </a:p>
        </p:txBody>
      </p:sp>
    </p:spTree>
    <p:extLst>
      <p:ext uri="{BB962C8B-B14F-4D97-AF65-F5344CB8AC3E}">
        <p14:creationId xmlns:p14="http://schemas.microsoft.com/office/powerpoint/2010/main" val="133265107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r>
              <a:rPr lang="en-US"/>
              <a:t>M.J. Barnes</a:t>
            </a:r>
            <a:endParaRPr lang="en-GB"/>
          </a:p>
        </p:txBody>
      </p:sp>
      <p:sp>
        <p:nvSpPr>
          <p:cNvPr id="6" name="Footer Placeholder 5"/>
          <p:cNvSpPr>
            <a:spLocks noGrp="1"/>
          </p:cNvSpPr>
          <p:nvPr>
            <p:ph type="ftr" sz="quarter" idx="11"/>
          </p:nvPr>
        </p:nvSpPr>
        <p:spPr/>
        <p:txBody>
          <a:bodyPr/>
          <a:lstStyle/>
          <a:p>
            <a:r>
              <a:rPr lang="en-GB"/>
              <a:t>MPP: 21/10/2022</a:t>
            </a:r>
          </a:p>
        </p:txBody>
      </p:sp>
      <p:sp>
        <p:nvSpPr>
          <p:cNvPr id="7" name="Slide Number Placeholder 6"/>
          <p:cNvSpPr>
            <a:spLocks noGrp="1"/>
          </p:cNvSpPr>
          <p:nvPr>
            <p:ph type="sldNum" sz="quarter" idx="12"/>
          </p:nvPr>
        </p:nvSpPr>
        <p:spPr/>
        <p:txBody>
          <a:bodyPr/>
          <a:lstStyle/>
          <a:p>
            <a:fld id="{738CC315-8095-4EF8-A7C0-05DAF6ACCB39}" type="slidenum">
              <a:rPr lang="en-GB" smtClean="0"/>
              <a:pPr/>
              <a:t>‹#›</a:t>
            </a:fld>
            <a:endParaRPr lang="en-GB"/>
          </a:p>
        </p:txBody>
      </p:sp>
    </p:spTree>
    <p:extLst>
      <p:ext uri="{BB962C8B-B14F-4D97-AF65-F5344CB8AC3E}">
        <p14:creationId xmlns:p14="http://schemas.microsoft.com/office/powerpoint/2010/main" val="39656095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r>
              <a:rPr lang="en-US"/>
              <a:t>M.J. Barnes</a:t>
            </a:r>
            <a:endParaRPr lang="en-GB"/>
          </a:p>
        </p:txBody>
      </p:sp>
      <p:sp>
        <p:nvSpPr>
          <p:cNvPr id="8" name="Footer Placeholder 7"/>
          <p:cNvSpPr>
            <a:spLocks noGrp="1"/>
          </p:cNvSpPr>
          <p:nvPr>
            <p:ph type="ftr" sz="quarter" idx="11"/>
          </p:nvPr>
        </p:nvSpPr>
        <p:spPr/>
        <p:txBody>
          <a:bodyPr/>
          <a:lstStyle/>
          <a:p>
            <a:r>
              <a:rPr lang="en-GB"/>
              <a:t>MPP: 21/10/2022</a:t>
            </a:r>
          </a:p>
        </p:txBody>
      </p:sp>
      <p:sp>
        <p:nvSpPr>
          <p:cNvPr id="9" name="Slide Number Placeholder 8"/>
          <p:cNvSpPr>
            <a:spLocks noGrp="1"/>
          </p:cNvSpPr>
          <p:nvPr>
            <p:ph type="sldNum" sz="quarter" idx="12"/>
          </p:nvPr>
        </p:nvSpPr>
        <p:spPr/>
        <p:txBody>
          <a:bodyPr/>
          <a:lstStyle/>
          <a:p>
            <a:fld id="{738CC315-8095-4EF8-A7C0-05DAF6ACCB39}" type="slidenum">
              <a:rPr lang="en-GB" smtClean="0"/>
              <a:pPr/>
              <a:t>‹#›</a:t>
            </a:fld>
            <a:endParaRPr lang="en-GB"/>
          </a:p>
        </p:txBody>
      </p:sp>
    </p:spTree>
    <p:extLst>
      <p:ext uri="{BB962C8B-B14F-4D97-AF65-F5344CB8AC3E}">
        <p14:creationId xmlns:p14="http://schemas.microsoft.com/office/powerpoint/2010/main" val="282163278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r>
              <a:rPr lang="en-US"/>
              <a:t>M.J. Barnes</a:t>
            </a:r>
            <a:endParaRPr lang="en-GB"/>
          </a:p>
        </p:txBody>
      </p:sp>
      <p:sp>
        <p:nvSpPr>
          <p:cNvPr id="4" name="Footer Placeholder 3"/>
          <p:cNvSpPr>
            <a:spLocks noGrp="1"/>
          </p:cNvSpPr>
          <p:nvPr>
            <p:ph type="ftr" sz="quarter" idx="11"/>
          </p:nvPr>
        </p:nvSpPr>
        <p:spPr/>
        <p:txBody>
          <a:bodyPr/>
          <a:lstStyle/>
          <a:p>
            <a:r>
              <a:rPr lang="en-GB"/>
              <a:t>MPP: 21/10/2022</a:t>
            </a:r>
          </a:p>
        </p:txBody>
      </p:sp>
      <p:sp>
        <p:nvSpPr>
          <p:cNvPr id="5" name="Slide Number Placeholder 4"/>
          <p:cNvSpPr>
            <a:spLocks noGrp="1"/>
          </p:cNvSpPr>
          <p:nvPr>
            <p:ph type="sldNum" sz="quarter" idx="12"/>
          </p:nvPr>
        </p:nvSpPr>
        <p:spPr/>
        <p:txBody>
          <a:bodyPr/>
          <a:lstStyle/>
          <a:p>
            <a:fld id="{738CC315-8095-4EF8-A7C0-05DAF6ACCB39}" type="slidenum">
              <a:rPr lang="en-GB" smtClean="0"/>
              <a:pPr/>
              <a:t>‹#›</a:t>
            </a:fld>
            <a:endParaRPr lang="en-GB"/>
          </a:p>
        </p:txBody>
      </p:sp>
    </p:spTree>
    <p:extLst>
      <p:ext uri="{BB962C8B-B14F-4D97-AF65-F5344CB8AC3E}">
        <p14:creationId xmlns:p14="http://schemas.microsoft.com/office/powerpoint/2010/main" val="79713366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a:t>M.J. Barnes</a:t>
            </a:r>
            <a:endParaRPr lang="en-GB"/>
          </a:p>
        </p:txBody>
      </p:sp>
      <p:sp>
        <p:nvSpPr>
          <p:cNvPr id="3" name="Footer Placeholder 2"/>
          <p:cNvSpPr>
            <a:spLocks noGrp="1"/>
          </p:cNvSpPr>
          <p:nvPr>
            <p:ph type="ftr" sz="quarter" idx="11"/>
          </p:nvPr>
        </p:nvSpPr>
        <p:spPr/>
        <p:txBody>
          <a:bodyPr/>
          <a:lstStyle/>
          <a:p>
            <a:r>
              <a:rPr lang="en-GB"/>
              <a:t>MPP: 21/10/2022</a:t>
            </a:r>
          </a:p>
        </p:txBody>
      </p:sp>
      <p:sp>
        <p:nvSpPr>
          <p:cNvPr id="4" name="Slide Number Placeholder 3"/>
          <p:cNvSpPr>
            <a:spLocks noGrp="1"/>
          </p:cNvSpPr>
          <p:nvPr>
            <p:ph type="sldNum" sz="quarter" idx="12"/>
          </p:nvPr>
        </p:nvSpPr>
        <p:spPr/>
        <p:txBody>
          <a:bodyPr/>
          <a:lstStyle/>
          <a:p>
            <a:fld id="{738CC315-8095-4EF8-A7C0-05DAF6ACCB39}" type="slidenum">
              <a:rPr lang="en-GB" smtClean="0"/>
              <a:pPr/>
              <a:t>‹#›</a:t>
            </a:fld>
            <a:endParaRPr lang="en-GB"/>
          </a:p>
        </p:txBody>
      </p:sp>
    </p:spTree>
    <p:extLst>
      <p:ext uri="{BB962C8B-B14F-4D97-AF65-F5344CB8AC3E}">
        <p14:creationId xmlns:p14="http://schemas.microsoft.com/office/powerpoint/2010/main" val="257692994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r>
              <a:rPr lang="en-US"/>
              <a:t>M.J. Barnes</a:t>
            </a:r>
            <a:endParaRPr lang="en-GB"/>
          </a:p>
        </p:txBody>
      </p:sp>
      <p:sp>
        <p:nvSpPr>
          <p:cNvPr id="6" name="Footer Placeholder 5"/>
          <p:cNvSpPr>
            <a:spLocks noGrp="1"/>
          </p:cNvSpPr>
          <p:nvPr>
            <p:ph type="ftr" sz="quarter" idx="11"/>
          </p:nvPr>
        </p:nvSpPr>
        <p:spPr/>
        <p:txBody>
          <a:bodyPr/>
          <a:lstStyle/>
          <a:p>
            <a:r>
              <a:rPr lang="en-GB"/>
              <a:t>MPP: 21/10/2022</a:t>
            </a:r>
          </a:p>
        </p:txBody>
      </p:sp>
      <p:sp>
        <p:nvSpPr>
          <p:cNvPr id="7" name="Slide Number Placeholder 6"/>
          <p:cNvSpPr>
            <a:spLocks noGrp="1"/>
          </p:cNvSpPr>
          <p:nvPr>
            <p:ph type="sldNum" sz="quarter" idx="12"/>
          </p:nvPr>
        </p:nvSpPr>
        <p:spPr/>
        <p:txBody>
          <a:bodyPr/>
          <a:lstStyle/>
          <a:p>
            <a:fld id="{738CC315-8095-4EF8-A7C0-05DAF6ACCB39}" type="slidenum">
              <a:rPr lang="en-GB" smtClean="0"/>
              <a:pPr/>
              <a:t>‹#›</a:t>
            </a:fld>
            <a:endParaRPr lang="en-GB"/>
          </a:p>
        </p:txBody>
      </p:sp>
    </p:spTree>
    <p:extLst>
      <p:ext uri="{BB962C8B-B14F-4D97-AF65-F5344CB8AC3E}">
        <p14:creationId xmlns:p14="http://schemas.microsoft.com/office/powerpoint/2010/main" val="9933303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r>
              <a:rPr lang="en-US"/>
              <a:t>M.J. Barnes</a:t>
            </a:r>
            <a:endParaRPr lang="en-GB"/>
          </a:p>
        </p:txBody>
      </p:sp>
      <p:sp>
        <p:nvSpPr>
          <p:cNvPr id="6" name="Footer Placeholder 5"/>
          <p:cNvSpPr>
            <a:spLocks noGrp="1"/>
          </p:cNvSpPr>
          <p:nvPr>
            <p:ph type="ftr" sz="quarter" idx="11"/>
          </p:nvPr>
        </p:nvSpPr>
        <p:spPr/>
        <p:txBody>
          <a:bodyPr/>
          <a:lstStyle/>
          <a:p>
            <a:r>
              <a:rPr lang="en-GB"/>
              <a:t>MPP: 21/10/2022</a:t>
            </a:r>
          </a:p>
        </p:txBody>
      </p:sp>
      <p:sp>
        <p:nvSpPr>
          <p:cNvPr id="7" name="Slide Number Placeholder 6"/>
          <p:cNvSpPr>
            <a:spLocks noGrp="1"/>
          </p:cNvSpPr>
          <p:nvPr>
            <p:ph type="sldNum" sz="quarter" idx="12"/>
          </p:nvPr>
        </p:nvSpPr>
        <p:spPr/>
        <p:txBody>
          <a:bodyPr/>
          <a:lstStyle/>
          <a:p>
            <a:fld id="{738CC315-8095-4EF8-A7C0-05DAF6ACCB39}" type="slidenum">
              <a:rPr lang="en-GB" smtClean="0"/>
              <a:pPr/>
              <a:t>‹#›</a:t>
            </a:fld>
            <a:endParaRPr lang="en-GB"/>
          </a:p>
        </p:txBody>
      </p:sp>
    </p:spTree>
    <p:extLst>
      <p:ext uri="{BB962C8B-B14F-4D97-AF65-F5344CB8AC3E}">
        <p14:creationId xmlns:p14="http://schemas.microsoft.com/office/powerpoint/2010/main" val="369076156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a:t>M.J. Barnes</a:t>
            </a:r>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a:t>MPP: 21/10/2022</a:t>
            </a: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38CC315-8095-4EF8-A7C0-05DAF6ACCB39}" type="slidenum">
              <a:rPr lang="en-GB" smtClean="0"/>
              <a:pPr/>
              <a:t>‹#›</a:t>
            </a:fld>
            <a:endParaRPr lang="en-GB"/>
          </a:p>
        </p:txBody>
      </p:sp>
    </p:spTree>
    <p:extLst>
      <p:ext uri="{BB962C8B-B14F-4D97-AF65-F5344CB8AC3E}">
        <p14:creationId xmlns:p14="http://schemas.microsoft.com/office/powerpoint/2010/main" val="352798293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hdr="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hyperlink" Target="https://edms.cern.ch/document/2010448/1.1" TargetMode="Externa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png"/><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19.png"/></Relationships>
</file>

<file path=ppt/slides/_rels/slide19.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19.png"/><Relationship Id="rId5" Type="http://schemas.openxmlformats.org/officeDocument/2006/relationships/image" Target="../media/image21.jpeg"/><Relationship Id="rId4" Type="http://schemas.openxmlformats.org/officeDocument/2006/relationships/chart" Target="../charts/chart2.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wmf"/><Relationship Id="rId1" Type="http://schemas.openxmlformats.org/officeDocument/2006/relationships/slideLayout" Target="../slideLayouts/slideLayout12.xml"/><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image" Target="../media/image4.jpeg"/><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685800" y="1628800"/>
            <a:ext cx="7772400" cy="3096344"/>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GB" sz="3600" b="1" dirty="0">
                <a:solidFill>
                  <a:schemeClr val="tx2"/>
                </a:solidFill>
              </a:rPr>
              <a:t>MKI-Cool RF Damper Cooling: </a:t>
            </a:r>
          </a:p>
          <a:p>
            <a:r>
              <a:rPr lang="en-GB" sz="3600" b="1" dirty="0">
                <a:solidFill>
                  <a:schemeClr val="tx2"/>
                </a:solidFill>
              </a:rPr>
              <a:t>Interlock Strategy</a:t>
            </a:r>
            <a:endParaRPr lang="en-GB" sz="2800" b="1" dirty="0">
              <a:solidFill>
                <a:schemeClr val="tx2"/>
              </a:solidFill>
            </a:endParaRPr>
          </a:p>
          <a:p>
            <a:endParaRPr lang="en-CA" sz="2800" b="1" dirty="0">
              <a:solidFill>
                <a:schemeClr val="tx2"/>
              </a:solidFill>
            </a:endParaRPr>
          </a:p>
          <a:p>
            <a:r>
              <a:rPr lang="en-CA" sz="2800" dirty="0">
                <a:solidFill>
                  <a:schemeClr val="tx1">
                    <a:lumMod val="65000"/>
                    <a:lumOff val="35000"/>
                  </a:schemeClr>
                </a:solidFill>
                <a:latin typeface="+mn-lt"/>
                <a:ea typeface="+mn-ea"/>
                <a:cs typeface="+mn-cs"/>
              </a:rPr>
              <a:t>M.J. Barnes</a:t>
            </a:r>
          </a:p>
          <a:p>
            <a:endParaRPr lang="en-CA" sz="2800" dirty="0">
              <a:solidFill>
                <a:schemeClr val="tx1">
                  <a:lumMod val="65000"/>
                  <a:lumOff val="35000"/>
                </a:schemeClr>
              </a:solidFill>
              <a:latin typeface="+mn-lt"/>
              <a:ea typeface="+mn-ea"/>
              <a:cs typeface="+mn-cs"/>
            </a:endParaRPr>
          </a:p>
          <a:p>
            <a:r>
              <a:rPr lang="en-CA" sz="2800" dirty="0">
                <a:solidFill>
                  <a:schemeClr val="tx1">
                    <a:lumMod val="65000"/>
                    <a:lumOff val="35000"/>
                  </a:schemeClr>
                </a:solidFill>
                <a:latin typeface="+mn-lt"/>
                <a:ea typeface="+mn-ea"/>
                <a:cs typeface="+mn-cs"/>
              </a:rPr>
              <a:t>Acknowledgements</a:t>
            </a:r>
          </a:p>
          <a:p>
            <a:r>
              <a:rPr lang="en-CA" sz="2400" dirty="0">
                <a:solidFill>
                  <a:schemeClr val="tx1">
                    <a:lumMod val="65000"/>
                    <a:lumOff val="35000"/>
                  </a:schemeClr>
                </a:solidFill>
                <a:latin typeface="+mn-lt"/>
                <a:ea typeface="+mn-ea"/>
                <a:cs typeface="+mn-cs"/>
              </a:rPr>
              <a:t>C. Baud, G. Bellotto, C. Bracco, C. Boucly, O. Crespo-Lopez, </a:t>
            </a:r>
          </a:p>
          <a:p>
            <a:r>
              <a:rPr lang="en-CA" sz="2400" dirty="0">
                <a:solidFill>
                  <a:schemeClr val="tx1">
                    <a:lumMod val="65000"/>
                    <a:lumOff val="35000"/>
                  </a:schemeClr>
                </a:solidFill>
                <a:latin typeface="+mn-lt"/>
                <a:ea typeface="+mn-ea"/>
                <a:cs typeface="+mn-cs"/>
              </a:rPr>
              <a:t>L. Ducimetière, Y. Dutheil, T. Gharsa, L. Govertsen, C. Lolliot, N. Magnin, V. Namora, T. Stadlbauer, P. Trubacova</a:t>
            </a:r>
          </a:p>
        </p:txBody>
      </p:sp>
      <p:sp>
        <p:nvSpPr>
          <p:cNvPr id="2" name="Date Placeholder 1"/>
          <p:cNvSpPr>
            <a:spLocks noGrp="1"/>
          </p:cNvSpPr>
          <p:nvPr>
            <p:ph type="dt" sz="half" idx="10"/>
          </p:nvPr>
        </p:nvSpPr>
        <p:spPr/>
        <p:txBody>
          <a:bodyPr/>
          <a:lstStyle/>
          <a:p>
            <a:r>
              <a:rPr lang="en-US"/>
              <a:t>M.J. Barnes</a:t>
            </a:r>
            <a:endParaRPr lang="en-GB" dirty="0"/>
          </a:p>
        </p:txBody>
      </p:sp>
      <p:sp>
        <p:nvSpPr>
          <p:cNvPr id="3" name="Footer Placeholder 2"/>
          <p:cNvSpPr>
            <a:spLocks noGrp="1"/>
          </p:cNvSpPr>
          <p:nvPr>
            <p:ph type="ftr" sz="quarter" idx="11"/>
          </p:nvPr>
        </p:nvSpPr>
        <p:spPr/>
        <p:txBody>
          <a:bodyPr/>
          <a:lstStyle/>
          <a:p>
            <a:r>
              <a:rPr lang="en-GB"/>
              <a:t>MPP: 21/10/2022</a:t>
            </a:r>
            <a:endParaRPr lang="en-GB" dirty="0"/>
          </a:p>
        </p:txBody>
      </p:sp>
      <p:sp>
        <p:nvSpPr>
          <p:cNvPr id="6" name="Slide Number Placeholder 5"/>
          <p:cNvSpPr>
            <a:spLocks noGrp="1"/>
          </p:cNvSpPr>
          <p:nvPr>
            <p:ph type="sldNum" sz="quarter" idx="12"/>
          </p:nvPr>
        </p:nvSpPr>
        <p:spPr/>
        <p:txBody>
          <a:bodyPr/>
          <a:lstStyle/>
          <a:p>
            <a:fld id="{AA9F59D4-5057-4A33-93D5-C03C2A0B7871}" type="slidenum">
              <a:rPr lang="en-GB" smtClean="0"/>
              <a:pPr/>
              <a:t>1</a:t>
            </a:fld>
            <a:endParaRPr lang="en-GB"/>
          </a:p>
        </p:txBody>
      </p:sp>
    </p:spTree>
    <p:extLst>
      <p:ext uri="{BB962C8B-B14F-4D97-AF65-F5344CB8AC3E}">
        <p14:creationId xmlns:p14="http://schemas.microsoft.com/office/powerpoint/2010/main" val="112122568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6881A21E-6801-8F75-AF18-43E143E1D37C}"/>
              </a:ext>
            </a:extLst>
          </p:cNvPr>
          <p:cNvSpPr>
            <a:spLocks noGrp="1"/>
          </p:cNvSpPr>
          <p:nvPr>
            <p:ph type="dt" sz="half" idx="10"/>
          </p:nvPr>
        </p:nvSpPr>
        <p:spPr/>
        <p:txBody>
          <a:bodyPr/>
          <a:lstStyle/>
          <a:p>
            <a:r>
              <a:rPr lang="en-US"/>
              <a:t>M.J. Barnes</a:t>
            </a:r>
            <a:endParaRPr lang="en-GB"/>
          </a:p>
        </p:txBody>
      </p:sp>
      <p:sp>
        <p:nvSpPr>
          <p:cNvPr id="3" name="Footer Placeholder 2">
            <a:extLst>
              <a:ext uri="{FF2B5EF4-FFF2-40B4-BE49-F238E27FC236}">
                <a16:creationId xmlns:a16="http://schemas.microsoft.com/office/drawing/2014/main" id="{3E2CBCCD-69BF-4BF8-F8C7-A98914C0FD63}"/>
              </a:ext>
            </a:extLst>
          </p:cNvPr>
          <p:cNvSpPr>
            <a:spLocks noGrp="1"/>
          </p:cNvSpPr>
          <p:nvPr>
            <p:ph type="ftr" sz="quarter" idx="11"/>
          </p:nvPr>
        </p:nvSpPr>
        <p:spPr/>
        <p:txBody>
          <a:bodyPr/>
          <a:lstStyle/>
          <a:p>
            <a:r>
              <a:rPr lang="en-GB"/>
              <a:t>MPP: 21/10/2022</a:t>
            </a:r>
          </a:p>
        </p:txBody>
      </p:sp>
      <p:sp>
        <p:nvSpPr>
          <p:cNvPr id="4" name="Slide Number Placeholder 3">
            <a:extLst>
              <a:ext uri="{FF2B5EF4-FFF2-40B4-BE49-F238E27FC236}">
                <a16:creationId xmlns:a16="http://schemas.microsoft.com/office/drawing/2014/main" id="{880DFC99-0526-F34B-7E30-6F91F3DC07F0}"/>
              </a:ext>
            </a:extLst>
          </p:cNvPr>
          <p:cNvSpPr>
            <a:spLocks noGrp="1"/>
          </p:cNvSpPr>
          <p:nvPr>
            <p:ph type="sldNum" sz="quarter" idx="12"/>
          </p:nvPr>
        </p:nvSpPr>
        <p:spPr/>
        <p:txBody>
          <a:bodyPr/>
          <a:lstStyle/>
          <a:p>
            <a:fld id="{738CC315-8095-4EF8-A7C0-05DAF6ACCB39}" type="slidenum">
              <a:rPr lang="en-GB" smtClean="0"/>
              <a:pPr/>
              <a:t>10</a:t>
            </a:fld>
            <a:endParaRPr lang="en-GB"/>
          </a:p>
        </p:txBody>
      </p:sp>
      <p:sp>
        <p:nvSpPr>
          <p:cNvPr id="6" name="TextBox 5">
            <a:extLst>
              <a:ext uri="{FF2B5EF4-FFF2-40B4-BE49-F238E27FC236}">
                <a16:creationId xmlns:a16="http://schemas.microsoft.com/office/drawing/2014/main" id="{D16CC2F9-19D1-264E-2BE6-714A3AB30276}"/>
              </a:ext>
            </a:extLst>
          </p:cNvPr>
          <p:cNvSpPr txBox="1"/>
          <p:nvPr/>
        </p:nvSpPr>
        <p:spPr>
          <a:xfrm>
            <a:off x="683568" y="908720"/>
            <a:ext cx="8136904" cy="1754326"/>
          </a:xfrm>
          <a:prstGeom prst="rect">
            <a:avLst/>
          </a:prstGeom>
          <a:noFill/>
        </p:spPr>
        <p:txBody>
          <a:bodyPr wrap="square">
            <a:spAutoFit/>
          </a:bodyPr>
          <a:lstStyle/>
          <a:p>
            <a:pPr marL="285750" indent="-285750">
              <a:buFont typeface="Arial" panose="020B0604020202020204" pitchFamily="34" charset="0"/>
              <a:buChar char="•"/>
            </a:pPr>
            <a:r>
              <a:rPr lang="en-US" dirty="0">
                <a:latin typeface="Calibri" panose="020F0502020204030204" pitchFamily="34" charset="0"/>
                <a:ea typeface="DengXian" panose="02010600030101010101" pitchFamily="2" charset="-122"/>
              </a:rPr>
              <a:t>8 additional wires required to readback all PT100s under vacuum</a:t>
            </a:r>
          </a:p>
          <a:p>
            <a:pPr marL="285750" indent="-285750">
              <a:buFont typeface="Arial" panose="020B0604020202020204" pitchFamily="34" charset="0"/>
              <a:buChar char="•"/>
            </a:pPr>
            <a:r>
              <a:rPr lang="en-US" dirty="0">
                <a:latin typeface="Calibri" panose="020F0502020204030204" pitchFamily="34" charset="0"/>
                <a:ea typeface="DengXian" panose="02010600030101010101" pitchFamily="2" charset="-122"/>
              </a:rPr>
              <a:t>8 additional wires required to readback both PT100s outside vacuum (cooling water temperature)</a:t>
            </a:r>
          </a:p>
          <a:p>
            <a:pPr marL="285750" indent="-285750">
              <a:buFont typeface="Arial" panose="020B0604020202020204" pitchFamily="34" charset="0"/>
              <a:buChar char="•"/>
            </a:pPr>
            <a:r>
              <a:rPr lang="en-US" dirty="0">
                <a:latin typeface="Calibri" panose="020F0502020204030204" pitchFamily="34" charset="0"/>
                <a:ea typeface="DengXian" panose="02010600030101010101" pitchFamily="2" charset="-122"/>
              </a:rPr>
              <a:t>5 additional wires required to readback status of flow micro-switches</a:t>
            </a:r>
          </a:p>
          <a:p>
            <a:pPr marL="285750" indent="-285750">
              <a:buFont typeface="Arial" panose="020B0604020202020204" pitchFamily="34" charset="0"/>
              <a:buChar char="•"/>
            </a:pPr>
            <a:r>
              <a:rPr lang="en-US">
                <a:latin typeface="Calibri" panose="020F0502020204030204" pitchFamily="34" charset="0"/>
                <a:ea typeface="DengXian" panose="02010600030101010101" pitchFamily="2" charset="-122"/>
              </a:rPr>
              <a:t>2 additional wires </a:t>
            </a:r>
            <a:r>
              <a:rPr lang="en-US" dirty="0">
                <a:latin typeface="Calibri" panose="020F0502020204030204" pitchFamily="34" charset="0"/>
                <a:ea typeface="DengXian" panose="02010600030101010101" pitchFamily="2" charset="-122"/>
              </a:rPr>
              <a:t>for readback of analogue flow-rate</a:t>
            </a:r>
          </a:p>
          <a:p>
            <a:endParaRPr lang="en-US" dirty="0">
              <a:latin typeface="Calibri" panose="020F0502020204030204" pitchFamily="34" charset="0"/>
              <a:ea typeface="DengXian" panose="02010600030101010101" pitchFamily="2" charset="-122"/>
            </a:endParaRPr>
          </a:p>
        </p:txBody>
      </p:sp>
      <p:sp>
        <p:nvSpPr>
          <p:cNvPr id="7" name="Title 1">
            <a:extLst>
              <a:ext uri="{FF2B5EF4-FFF2-40B4-BE49-F238E27FC236}">
                <a16:creationId xmlns:a16="http://schemas.microsoft.com/office/drawing/2014/main" id="{BD48DCF5-58C8-7E61-2A56-1F019CB2C358}"/>
              </a:ext>
            </a:extLst>
          </p:cNvPr>
          <p:cNvSpPr txBox="1">
            <a:spLocks/>
          </p:cNvSpPr>
          <p:nvPr/>
        </p:nvSpPr>
        <p:spPr>
          <a:xfrm>
            <a:off x="395536" y="44624"/>
            <a:ext cx="8522230" cy="940443"/>
          </a:xfrm>
          <a:prstGeom prst="rect">
            <a:avLst/>
          </a:prstGeom>
        </p:spPr>
        <p:txBody>
          <a:bodyPr vert="horz" lIns="45720" rIns="45720" anchor="ctr">
            <a:normAutofit/>
          </a:bodyPr>
          <a:lstStyle>
            <a:defPPr>
              <a:defRPr lang="en-US"/>
            </a:defPPr>
            <a:lvl1pPr>
              <a:spcBef>
                <a:spcPct val="0"/>
              </a:spcBef>
              <a:buNone/>
              <a:defRPr kumimoji="0" sz="3600">
                <a:solidFill>
                  <a:srgbClr val="002060"/>
                </a:solidFill>
                <a:latin typeface="+mj-lt"/>
                <a:ea typeface="+mj-ea"/>
                <a:cs typeface="+mj-cs"/>
              </a:defRPr>
            </a:lvl1pPr>
          </a:lstStyle>
          <a:p>
            <a:r>
              <a:rPr lang="en-GB" dirty="0"/>
              <a:t>MKI-Cool Readback </a:t>
            </a:r>
          </a:p>
        </p:txBody>
      </p:sp>
    </p:spTree>
    <p:extLst>
      <p:ext uri="{BB962C8B-B14F-4D97-AF65-F5344CB8AC3E}">
        <p14:creationId xmlns:p14="http://schemas.microsoft.com/office/powerpoint/2010/main" val="397089659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a:t>M.J. Barnes</a:t>
            </a:r>
            <a:endParaRPr lang="en-GB"/>
          </a:p>
        </p:txBody>
      </p:sp>
      <p:sp>
        <p:nvSpPr>
          <p:cNvPr id="3" name="Footer Placeholder 2"/>
          <p:cNvSpPr>
            <a:spLocks noGrp="1"/>
          </p:cNvSpPr>
          <p:nvPr>
            <p:ph type="ftr" sz="quarter" idx="11"/>
          </p:nvPr>
        </p:nvSpPr>
        <p:spPr/>
        <p:txBody>
          <a:bodyPr/>
          <a:lstStyle/>
          <a:p>
            <a:r>
              <a:rPr lang="en-GB"/>
              <a:t>MPP: 21/10/2022</a:t>
            </a:r>
          </a:p>
        </p:txBody>
      </p:sp>
      <p:sp>
        <p:nvSpPr>
          <p:cNvPr id="4" name="Slide Number Placeholder 3"/>
          <p:cNvSpPr>
            <a:spLocks noGrp="1"/>
          </p:cNvSpPr>
          <p:nvPr>
            <p:ph type="sldNum" sz="quarter" idx="12"/>
          </p:nvPr>
        </p:nvSpPr>
        <p:spPr/>
        <p:txBody>
          <a:bodyPr/>
          <a:lstStyle/>
          <a:p>
            <a:fld id="{738CC315-8095-4EF8-A7C0-05DAF6ACCB39}" type="slidenum">
              <a:rPr lang="en-GB" smtClean="0"/>
              <a:pPr/>
              <a:t>11</a:t>
            </a:fld>
            <a:endParaRPr lang="en-GB"/>
          </a:p>
        </p:txBody>
      </p:sp>
      <p:pic>
        <p:nvPicPr>
          <p:cNvPr id="5" name="Picture 4" descr="Image result for water pressure versus temperature"/>
          <p:cNvPicPr/>
          <p:nvPr/>
        </p:nvPicPr>
        <p:blipFill>
          <a:blip r:embed="rId2">
            <a:extLst>
              <a:ext uri="{28A0092B-C50C-407E-A947-70E740481C1C}">
                <a14:useLocalDpi xmlns:a14="http://schemas.microsoft.com/office/drawing/2010/main" val="0"/>
              </a:ext>
            </a:extLst>
          </a:blip>
          <a:srcRect/>
          <a:stretch>
            <a:fillRect/>
          </a:stretch>
        </p:blipFill>
        <p:spPr bwMode="auto">
          <a:xfrm>
            <a:off x="1706245" y="1344930"/>
            <a:ext cx="5731510" cy="4168140"/>
          </a:xfrm>
          <a:prstGeom prst="rect">
            <a:avLst/>
          </a:prstGeom>
          <a:noFill/>
          <a:ln>
            <a:noFill/>
          </a:ln>
        </p:spPr>
      </p:pic>
    </p:spTree>
    <p:extLst>
      <p:ext uri="{BB962C8B-B14F-4D97-AF65-F5344CB8AC3E}">
        <p14:creationId xmlns:p14="http://schemas.microsoft.com/office/powerpoint/2010/main" val="344250134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1F094FBE-51D4-10C5-20C6-6D86ACCFE079}"/>
              </a:ext>
            </a:extLst>
          </p:cNvPr>
          <p:cNvSpPr>
            <a:spLocks noGrp="1"/>
          </p:cNvSpPr>
          <p:nvPr>
            <p:ph type="dt" sz="half" idx="10"/>
          </p:nvPr>
        </p:nvSpPr>
        <p:spPr/>
        <p:txBody>
          <a:bodyPr/>
          <a:lstStyle/>
          <a:p>
            <a:r>
              <a:rPr lang="en-US"/>
              <a:t>M.J. Barnes</a:t>
            </a:r>
            <a:endParaRPr lang="en-GB"/>
          </a:p>
        </p:txBody>
      </p:sp>
      <p:sp>
        <p:nvSpPr>
          <p:cNvPr id="3" name="Footer Placeholder 2">
            <a:extLst>
              <a:ext uri="{FF2B5EF4-FFF2-40B4-BE49-F238E27FC236}">
                <a16:creationId xmlns:a16="http://schemas.microsoft.com/office/drawing/2014/main" id="{06BDF8E0-293B-9265-5FE6-E99D9BAD0122}"/>
              </a:ext>
            </a:extLst>
          </p:cNvPr>
          <p:cNvSpPr>
            <a:spLocks noGrp="1"/>
          </p:cNvSpPr>
          <p:nvPr>
            <p:ph type="ftr" sz="quarter" idx="11"/>
          </p:nvPr>
        </p:nvSpPr>
        <p:spPr/>
        <p:txBody>
          <a:bodyPr/>
          <a:lstStyle/>
          <a:p>
            <a:r>
              <a:rPr lang="en-GB"/>
              <a:t>MPP: 21/10/2022</a:t>
            </a:r>
          </a:p>
        </p:txBody>
      </p:sp>
      <p:sp>
        <p:nvSpPr>
          <p:cNvPr id="4" name="Slide Number Placeholder 3">
            <a:extLst>
              <a:ext uri="{FF2B5EF4-FFF2-40B4-BE49-F238E27FC236}">
                <a16:creationId xmlns:a16="http://schemas.microsoft.com/office/drawing/2014/main" id="{954A8D28-E7F0-669B-21DF-F8CB38D27A11}"/>
              </a:ext>
            </a:extLst>
          </p:cNvPr>
          <p:cNvSpPr>
            <a:spLocks noGrp="1"/>
          </p:cNvSpPr>
          <p:nvPr>
            <p:ph type="sldNum" sz="quarter" idx="12"/>
          </p:nvPr>
        </p:nvSpPr>
        <p:spPr/>
        <p:txBody>
          <a:bodyPr/>
          <a:lstStyle/>
          <a:p>
            <a:fld id="{738CC315-8095-4EF8-A7C0-05DAF6ACCB39}" type="slidenum">
              <a:rPr lang="en-GB" smtClean="0"/>
              <a:pPr/>
              <a:t>12</a:t>
            </a:fld>
            <a:endParaRPr lang="en-GB"/>
          </a:p>
        </p:txBody>
      </p:sp>
      <p:sp>
        <p:nvSpPr>
          <p:cNvPr id="25" name="TextBox 24">
            <a:extLst>
              <a:ext uri="{FF2B5EF4-FFF2-40B4-BE49-F238E27FC236}">
                <a16:creationId xmlns:a16="http://schemas.microsoft.com/office/drawing/2014/main" id="{F4A44581-0A4B-F6D3-C39D-7605B63ADE46}"/>
              </a:ext>
            </a:extLst>
          </p:cNvPr>
          <p:cNvSpPr txBox="1"/>
          <p:nvPr/>
        </p:nvSpPr>
        <p:spPr>
          <a:xfrm>
            <a:off x="287524" y="1059919"/>
            <a:ext cx="8568952" cy="5509200"/>
          </a:xfrm>
          <a:prstGeom prst="rect">
            <a:avLst/>
          </a:prstGeom>
          <a:noFill/>
        </p:spPr>
        <p:txBody>
          <a:bodyPr wrap="square" rtlCol="0">
            <a:spAutoFit/>
          </a:bodyPr>
          <a:lstStyle/>
          <a:p>
            <a:r>
              <a:rPr lang="en-GB" sz="1100" b="1" dirty="0"/>
              <a:t>Accepted with Warning by WENNINGER </a:t>
            </a:r>
            <a:r>
              <a:rPr lang="en-GB" sz="1100" b="1" dirty="0" err="1"/>
              <a:t>Jorg</a:t>
            </a:r>
            <a:r>
              <a:rPr lang="en-GB" sz="1100" b="1" dirty="0"/>
              <a:t> (BE-OP)	</a:t>
            </a:r>
          </a:p>
          <a:p>
            <a:r>
              <a:rPr lang="en-GB" sz="1100" dirty="0"/>
              <a:t>Ok - clearly an important component test</a:t>
            </a:r>
          </a:p>
          <a:p>
            <a:endParaRPr lang="en-GB" sz="1100" dirty="0"/>
          </a:p>
          <a:p>
            <a:r>
              <a:rPr lang="en-GB" sz="1100" dirty="0"/>
              <a:t>I am however surprised to discover a SIS interlock that was never discussed before with OP. As an interlock that is supposed to dump the beam after passing through many SW layers, there is a significant risk of false dumps due to controls issues. Such an interlock requires a lot of precautions in the implementation, in particular timeout periods that should typically be set to 20 seconds, possibly with fail-unsafe logic in case of signal absence. It is not clear from the document whether this is consistent with the requirements.</a:t>
            </a:r>
          </a:p>
          <a:p>
            <a:r>
              <a:rPr lang="en-GB" sz="1100" dirty="0"/>
              <a:t>			</a:t>
            </a:r>
          </a:p>
          <a:p>
            <a:r>
              <a:rPr lang="en-GB" sz="1100" dirty="0"/>
              <a:t>In reply to the comment from </a:t>
            </a:r>
            <a:r>
              <a:rPr lang="en-GB" sz="1100" dirty="0" err="1"/>
              <a:t>Jorg</a:t>
            </a:r>
            <a:r>
              <a:rPr lang="en-GB" sz="1100" dirty="0"/>
              <a:t> Wenninger:</a:t>
            </a:r>
          </a:p>
          <a:p>
            <a:r>
              <a:rPr lang="en-GB" sz="1100" dirty="0"/>
              <a:t>Thanks for your comment.</a:t>
            </a:r>
          </a:p>
          <a:p>
            <a:r>
              <a:rPr lang="en-GB" sz="1100" dirty="0"/>
              <a:t>A FESA class will be created to push the temperature data to NXCALS. Hence, the temperature interlock on the RF damper will be implemented in the ABT PLC and we will request a Beam dump from the PLC (through the BIS). In any case, this is a ¿secondary interlock¿ as the primary interlock is the water flow.</a:t>
            </a:r>
          </a:p>
          <a:p>
            <a:r>
              <a:rPr lang="en-GB" sz="1100" dirty="0"/>
              <a:t>Since the temperature data is in the FESA class, it is available if, in the future, we want to implement the interlock in SIS.</a:t>
            </a:r>
          </a:p>
          <a:p>
            <a:r>
              <a:rPr lang="en-GB" sz="1100" dirty="0"/>
              <a:t>	</a:t>
            </a:r>
          </a:p>
          <a:p>
            <a:r>
              <a:rPr lang="en-GB" sz="1100" dirty="0"/>
              <a:t>	</a:t>
            </a:r>
          </a:p>
          <a:p>
            <a:r>
              <a:rPr lang="en-GB" sz="1100" dirty="0"/>
              <a:t>In reply to </a:t>
            </a:r>
            <a:r>
              <a:rPr lang="en-GB" sz="1100" b="1" dirty="0"/>
              <a:t>Markus ZERLAUTH</a:t>
            </a:r>
            <a:r>
              <a:rPr lang="en-GB" sz="1100" dirty="0"/>
              <a:t>:</a:t>
            </a:r>
          </a:p>
          <a:p>
            <a:r>
              <a:rPr lang="en-GB" sz="1100" dirty="0"/>
              <a:t>Thanks for your comments and corrections.</a:t>
            </a:r>
          </a:p>
          <a:p>
            <a:r>
              <a:rPr lang="en-GB" sz="1100" dirty="0"/>
              <a:t>Impedance wise the foreseen 3-4 intensity steps should be sufficient to qualify the expected performance of the MKI cool. However, even though the alumina tube is coated internally with Cr2O3 (as per the MKI8D exchanged during YETS 2017/2018) dynamic vacuum could initially limit the intensity ramp up. Lotta METHER gave a summary of the MKI8D beam conditioning at the 29th SPS MPC (in the context of beam conditioning the low impedance MKP-L). Her presentation is here:</a:t>
            </a:r>
          </a:p>
          <a:p>
            <a:r>
              <a:rPr lang="en-GB" sz="1100" dirty="0"/>
              <a:t>https://indico.cern.ch/event/1208316/contributions/5081442/attachments/2526205/4345060/SPS_MPC_20221011_SPS_scrubbing_2023.pdf	</a:t>
            </a:r>
          </a:p>
          <a:p>
            <a:r>
              <a:rPr lang="en-GB" sz="1100" dirty="0"/>
              <a:t> </a:t>
            </a:r>
          </a:p>
          <a:p>
            <a:endParaRPr lang="en-GB" sz="1100" dirty="0"/>
          </a:p>
          <a:p>
            <a:r>
              <a:rPr lang="en-GB" sz="1100" b="1" dirty="0"/>
              <a:t>Comment from Impedance Working Group:</a:t>
            </a:r>
          </a:p>
          <a:p>
            <a:r>
              <a:rPr lang="en-GB" sz="1100" dirty="0"/>
              <a:t>As already stated in the previous version of this document, the Impedance Working Group supports the installation of the MKI-COOL.</a:t>
            </a:r>
          </a:p>
          <a:p>
            <a:endParaRPr lang="en-GB" sz="1100" dirty="0"/>
          </a:p>
          <a:p>
            <a:r>
              <a:rPr lang="en-GB" sz="1100" dirty="0"/>
              <a:t>Transverse beam dynamics studies were performed by Nicolas Mounet and showed that the impact of the MKI-COOL on transverse stability is expected to be negligible (https://indico.cern.ch/event/881273/). This point and its reference should be added to the document in Chapter 5. Measurements of the transverse impedance were not performed on this modified MKI-COOL, but they will be performed on the next MKI-COOL to be modified in the upcoming weeks</a:t>
            </a:r>
          </a:p>
        </p:txBody>
      </p:sp>
      <p:sp>
        <p:nvSpPr>
          <p:cNvPr id="26" name="TextBox 25">
            <a:extLst>
              <a:ext uri="{FF2B5EF4-FFF2-40B4-BE49-F238E27FC236}">
                <a16:creationId xmlns:a16="http://schemas.microsoft.com/office/drawing/2014/main" id="{83B91BFA-FBBA-19D6-50E7-DD334BC93DBB}"/>
              </a:ext>
            </a:extLst>
          </p:cNvPr>
          <p:cNvSpPr txBox="1"/>
          <p:nvPr/>
        </p:nvSpPr>
        <p:spPr>
          <a:xfrm>
            <a:off x="323528" y="56871"/>
            <a:ext cx="7776864" cy="1046440"/>
          </a:xfrm>
          <a:prstGeom prst="rect">
            <a:avLst/>
          </a:prstGeom>
        </p:spPr>
        <p:txBody>
          <a:bodyPr vert="horz" lIns="45720" tIns="45720" rIns="45720" bIns="45720" rtlCol="0" anchor="ctr">
            <a:normAutofit/>
          </a:bodyPr>
          <a:lstStyle>
            <a:lvl1pPr>
              <a:spcBef>
                <a:spcPct val="0"/>
              </a:spcBef>
              <a:buNone/>
              <a:defRPr sz="3100">
                <a:solidFill>
                  <a:srgbClr val="002060"/>
                </a:solidFill>
                <a:latin typeface="+mj-lt"/>
                <a:ea typeface="+mj-ea"/>
                <a:cs typeface="+mj-cs"/>
              </a:defRPr>
            </a:lvl1pPr>
          </a:lstStyle>
          <a:p>
            <a:r>
              <a:rPr lang="en-US" dirty="0"/>
              <a:t>Selected Comments on </a:t>
            </a:r>
            <a:r>
              <a:rPr lang="en-GB" dirty="0">
                <a:hlinkClick r:id="rId2"/>
              </a:rPr>
              <a:t>https://edms.cern.ch/document/2010448/1.1</a:t>
            </a:r>
            <a:endParaRPr lang="en-GB" dirty="0"/>
          </a:p>
        </p:txBody>
      </p:sp>
      <p:pic>
        <p:nvPicPr>
          <p:cNvPr id="1025" name="Picture 1">
            <a:extLst>
              <a:ext uri="{FF2B5EF4-FFF2-40B4-BE49-F238E27FC236}">
                <a16:creationId xmlns:a16="http://schemas.microsoft.com/office/drawing/2014/main" id="{68AD46EA-6A25-C1A2-C77B-8DCBE9D38AC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525" cy="9525"/>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a:extLst>
              <a:ext uri="{FF2B5EF4-FFF2-40B4-BE49-F238E27FC236}">
                <a16:creationId xmlns:a16="http://schemas.microsoft.com/office/drawing/2014/main" id="{A51EEC1B-B633-7359-5677-1DD3765842E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525" cy="9525"/>
          </a:xfrm>
          <a:prstGeom prst="rect">
            <a:avLst/>
          </a:prstGeom>
          <a:noFill/>
          <a:extLst>
            <a:ext uri="{909E8E84-426E-40DD-AFC4-6F175D3DCCD1}">
              <a14:hiddenFill xmlns:a14="http://schemas.microsoft.com/office/drawing/2010/main">
                <a:solidFill>
                  <a:srgbClr val="FFFFFF"/>
                </a:solidFill>
              </a14:hiddenFill>
            </a:ext>
          </a:extLst>
        </p:spPr>
      </p:pic>
      <p:pic>
        <p:nvPicPr>
          <p:cNvPr id="1027" name="Picture 3">
            <a:extLst>
              <a:ext uri="{FF2B5EF4-FFF2-40B4-BE49-F238E27FC236}">
                <a16:creationId xmlns:a16="http://schemas.microsoft.com/office/drawing/2014/main" id="{22491B06-B291-05CE-48C0-75FB1E4AE9B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525" cy="9525"/>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a:extLst>
              <a:ext uri="{FF2B5EF4-FFF2-40B4-BE49-F238E27FC236}">
                <a16:creationId xmlns:a16="http://schemas.microsoft.com/office/drawing/2014/main" id="{5324A822-82F3-CB14-107F-E4751FB9264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525" cy="9525"/>
          </a:xfrm>
          <a:prstGeom prst="rect">
            <a:avLst/>
          </a:prstGeom>
          <a:noFill/>
          <a:extLst>
            <a:ext uri="{909E8E84-426E-40DD-AFC4-6F175D3DCCD1}">
              <a14:hiddenFill xmlns:a14="http://schemas.microsoft.com/office/drawing/2010/main">
                <a:solidFill>
                  <a:srgbClr val="FFFFFF"/>
                </a:solidFill>
              </a14:hiddenFill>
            </a:ext>
          </a:extLst>
        </p:spPr>
      </p:pic>
      <p:pic>
        <p:nvPicPr>
          <p:cNvPr id="1029" name="Picture 5">
            <a:extLst>
              <a:ext uri="{FF2B5EF4-FFF2-40B4-BE49-F238E27FC236}">
                <a16:creationId xmlns:a16="http://schemas.microsoft.com/office/drawing/2014/main" id="{114DF842-B2F0-82AE-4F85-E440E7B2BA9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525" cy="9525"/>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a:extLst>
              <a:ext uri="{FF2B5EF4-FFF2-40B4-BE49-F238E27FC236}">
                <a16:creationId xmlns:a16="http://schemas.microsoft.com/office/drawing/2014/main" id="{8A5C3254-24F1-91B4-EE05-BD04FC3D55E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525" cy="9525"/>
          </a:xfrm>
          <a:prstGeom prst="rect">
            <a:avLst/>
          </a:prstGeom>
          <a:noFill/>
          <a:extLst>
            <a:ext uri="{909E8E84-426E-40DD-AFC4-6F175D3DCCD1}">
              <a14:hiddenFill xmlns:a14="http://schemas.microsoft.com/office/drawing/2010/main">
                <a:solidFill>
                  <a:srgbClr val="FFFFFF"/>
                </a:solidFill>
              </a14:hiddenFill>
            </a:ext>
          </a:extLst>
        </p:spPr>
      </p:pic>
      <p:pic>
        <p:nvPicPr>
          <p:cNvPr id="1031" name="Picture 7">
            <a:extLst>
              <a:ext uri="{FF2B5EF4-FFF2-40B4-BE49-F238E27FC236}">
                <a16:creationId xmlns:a16="http://schemas.microsoft.com/office/drawing/2014/main" id="{01A25366-5132-AAC8-AF6F-F7CE3B24371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525" cy="9525"/>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a:extLst>
              <a:ext uri="{FF2B5EF4-FFF2-40B4-BE49-F238E27FC236}">
                <a16:creationId xmlns:a16="http://schemas.microsoft.com/office/drawing/2014/main" id="{12FE022E-6618-A84E-94F2-567CF972499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525" cy="9525"/>
          </a:xfrm>
          <a:prstGeom prst="rect">
            <a:avLst/>
          </a:prstGeom>
          <a:noFill/>
          <a:extLst>
            <a:ext uri="{909E8E84-426E-40DD-AFC4-6F175D3DCCD1}">
              <a14:hiddenFill xmlns:a14="http://schemas.microsoft.com/office/drawing/2010/main">
                <a:solidFill>
                  <a:srgbClr val="FFFFFF"/>
                </a:solidFill>
              </a14:hiddenFill>
            </a:ext>
          </a:extLst>
        </p:spPr>
      </p:pic>
      <p:pic>
        <p:nvPicPr>
          <p:cNvPr id="1033" name="Picture 9">
            <a:extLst>
              <a:ext uri="{FF2B5EF4-FFF2-40B4-BE49-F238E27FC236}">
                <a16:creationId xmlns:a16="http://schemas.microsoft.com/office/drawing/2014/main" id="{EA20D55E-A5C5-A2FF-E898-C11FE267DCB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525" cy="9525"/>
          </a:xfrm>
          <a:prstGeom prst="rect">
            <a:avLst/>
          </a:prstGeom>
          <a:noFill/>
          <a:extLst>
            <a:ext uri="{909E8E84-426E-40DD-AFC4-6F175D3DCCD1}">
              <a14:hiddenFill xmlns:a14="http://schemas.microsoft.com/office/drawing/2010/main">
                <a:solidFill>
                  <a:srgbClr val="FFFFFF"/>
                </a:solidFill>
              </a14:hiddenFill>
            </a:ext>
          </a:extLst>
        </p:spPr>
      </p:pic>
      <p:pic>
        <p:nvPicPr>
          <p:cNvPr id="1034" name="Picture 10">
            <a:extLst>
              <a:ext uri="{FF2B5EF4-FFF2-40B4-BE49-F238E27FC236}">
                <a16:creationId xmlns:a16="http://schemas.microsoft.com/office/drawing/2014/main" id="{16AE5442-473F-F7BA-30C5-10970A78C62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525" cy="9525"/>
          </a:xfrm>
          <a:prstGeom prst="rect">
            <a:avLst/>
          </a:prstGeom>
          <a:noFill/>
          <a:extLst>
            <a:ext uri="{909E8E84-426E-40DD-AFC4-6F175D3DCCD1}">
              <a14:hiddenFill xmlns:a14="http://schemas.microsoft.com/office/drawing/2010/main">
                <a:solidFill>
                  <a:srgbClr val="FFFFFF"/>
                </a:solidFill>
              </a14:hiddenFill>
            </a:ext>
          </a:extLst>
        </p:spPr>
      </p:pic>
      <p:pic>
        <p:nvPicPr>
          <p:cNvPr id="1035" name="Picture 11">
            <a:extLst>
              <a:ext uri="{FF2B5EF4-FFF2-40B4-BE49-F238E27FC236}">
                <a16:creationId xmlns:a16="http://schemas.microsoft.com/office/drawing/2014/main" id="{2801EEDC-8022-F009-FE96-E6CF2F0BF2A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525" cy="9525"/>
          </a:xfrm>
          <a:prstGeom prst="rect">
            <a:avLst/>
          </a:prstGeom>
          <a:noFill/>
          <a:extLst>
            <a:ext uri="{909E8E84-426E-40DD-AFC4-6F175D3DCCD1}">
              <a14:hiddenFill xmlns:a14="http://schemas.microsoft.com/office/drawing/2010/main">
                <a:solidFill>
                  <a:srgbClr val="FFFFFF"/>
                </a:solidFill>
              </a14:hiddenFill>
            </a:ext>
          </a:extLst>
        </p:spPr>
      </p:pic>
      <p:pic>
        <p:nvPicPr>
          <p:cNvPr id="1036" name="Picture 12">
            <a:extLst>
              <a:ext uri="{FF2B5EF4-FFF2-40B4-BE49-F238E27FC236}">
                <a16:creationId xmlns:a16="http://schemas.microsoft.com/office/drawing/2014/main" id="{061E46E9-8612-889C-E0DC-57E0ADB62A1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525" cy="9525"/>
          </a:xfrm>
          <a:prstGeom prst="rect">
            <a:avLst/>
          </a:prstGeom>
          <a:noFill/>
          <a:extLst>
            <a:ext uri="{909E8E84-426E-40DD-AFC4-6F175D3DCCD1}">
              <a14:hiddenFill xmlns:a14="http://schemas.microsoft.com/office/drawing/2010/main">
                <a:solidFill>
                  <a:srgbClr val="FFFFFF"/>
                </a:solidFill>
              </a14:hiddenFill>
            </a:ext>
          </a:extLst>
        </p:spPr>
      </p:pic>
      <p:pic>
        <p:nvPicPr>
          <p:cNvPr id="1037" name="Picture 13">
            <a:extLst>
              <a:ext uri="{FF2B5EF4-FFF2-40B4-BE49-F238E27FC236}">
                <a16:creationId xmlns:a16="http://schemas.microsoft.com/office/drawing/2014/main" id="{E389F368-EF27-34A4-0DE7-680CD1B2B05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525" cy="9525"/>
          </a:xfrm>
          <a:prstGeom prst="rect">
            <a:avLst/>
          </a:prstGeom>
          <a:noFill/>
          <a:extLst>
            <a:ext uri="{909E8E84-426E-40DD-AFC4-6F175D3DCCD1}">
              <a14:hiddenFill xmlns:a14="http://schemas.microsoft.com/office/drawing/2010/main">
                <a:solidFill>
                  <a:srgbClr val="FFFFFF"/>
                </a:solidFill>
              </a14:hiddenFill>
            </a:ext>
          </a:extLst>
        </p:spPr>
      </p:pic>
      <p:pic>
        <p:nvPicPr>
          <p:cNvPr id="1038" name="Picture 14">
            <a:extLst>
              <a:ext uri="{FF2B5EF4-FFF2-40B4-BE49-F238E27FC236}">
                <a16:creationId xmlns:a16="http://schemas.microsoft.com/office/drawing/2014/main" id="{220E9910-EAF0-F07D-BEFD-679CB9C89C3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525" cy="9525"/>
          </a:xfrm>
          <a:prstGeom prst="rect">
            <a:avLst/>
          </a:prstGeom>
          <a:noFill/>
          <a:extLst>
            <a:ext uri="{909E8E84-426E-40DD-AFC4-6F175D3DCCD1}">
              <a14:hiddenFill xmlns:a14="http://schemas.microsoft.com/office/drawing/2010/main">
                <a:solidFill>
                  <a:srgbClr val="FFFFFF"/>
                </a:solidFill>
              </a14:hiddenFill>
            </a:ext>
          </a:extLst>
        </p:spPr>
      </p:pic>
      <p:pic>
        <p:nvPicPr>
          <p:cNvPr id="1039" name="Picture 15">
            <a:extLst>
              <a:ext uri="{FF2B5EF4-FFF2-40B4-BE49-F238E27FC236}">
                <a16:creationId xmlns:a16="http://schemas.microsoft.com/office/drawing/2014/main" id="{63698DA5-AA86-CB76-19EC-0395A71647E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525" cy="9525"/>
          </a:xfrm>
          <a:prstGeom prst="rect">
            <a:avLst/>
          </a:prstGeom>
          <a:noFill/>
          <a:extLst>
            <a:ext uri="{909E8E84-426E-40DD-AFC4-6F175D3DCCD1}">
              <a14:hiddenFill xmlns:a14="http://schemas.microsoft.com/office/drawing/2010/main">
                <a:solidFill>
                  <a:srgbClr val="FFFFFF"/>
                </a:solidFill>
              </a14:hiddenFill>
            </a:ext>
          </a:extLst>
        </p:spPr>
      </p:pic>
      <p:pic>
        <p:nvPicPr>
          <p:cNvPr id="1040" name="Picture 16">
            <a:extLst>
              <a:ext uri="{FF2B5EF4-FFF2-40B4-BE49-F238E27FC236}">
                <a16:creationId xmlns:a16="http://schemas.microsoft.com/office/drawing/2014/main" id="{79E7FC7A-6A2B-33C1-B44A-72617CB09AE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525" cy="9525"/>
          </a:xfrm>
          <a:prstGeom prst="rect">
            <a:avLst/>
          </a:prstGeom>
          <a:noFill/>
          <a:extLst>
            <a:ext uri="{909E8E84-426E-40DD-AFC4-6F175D3DCCD1}">
              <a14:hiddenFill xmlns:a14="http://schemas.microsoft.com/office/drawing/2010/main">
                <a:solidFill>
                  <a:srgbClr val="FFFFFF"/>
                </a:solidFill>
              </a14:hiddenFill>
            </a:ext>
          </a:extLst>
        </p:spPr>
      </p:pic>
      <p:pic>
        <p:nvPicPr>
          <p:cNvPr id="1041" name="Picture 17">
            <a:extLst>
              <a:ext uri="{FF2B5EF4-FFF2-40B4-BE49-F238E27FC236}">
                <a16:creationId xmlns:a16="http://schemas.microsoft.com/office/drawing/2014/main" id="{6E6FF475-247A-6476-9346-4747828D891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525" cy="9525"/>
          </a:xfrm>
          <a:prstGeom prst="rect">
            <a:avLst/>
          </a:prstGeom>
          <a:noFill/>
          <a:extLst>
            <a:ext uri="{909E8E84-426E-40DD-AFC4-6F175D3DCCD1}">
              <a14:hiddenFill xmlns:a14="http://schemas.microsoft.com/office/drawing/2010/main">
                <a:solidFill>
                  <a:srgbClr val="FFFFFF"/>
                </a:solidFill>
              </a14:hiddenFill>
            </a:ext>
          </a:extLst>
        </p:spPr>
      </p:pic>
      <p:pic>
        <p:nvPicPr>
          <p:cNvPr id="1042" name="Picture 18">
            <a:extLst>
              <a:ext uri="{FF2B5EF4-FFF2-40B4-BE49-F238E27FC236}">
                <a16:creationId xmlns:a16="http://schemas.microsoft.com/office/drawing/2014/main" id="{2B9A5639-ADE6-D7C8-E042-04EB7DF9BDE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525" cy="9525"/>
          </a:xfrm>
          <a:prstGeom prst="rect">
            <a:avLst/>
          </a:prstGeom>
          <a:noFill/>
          <a:extLst>
            <a:ext uri="{909E8E84-426E-40DD-AFC4-6F175D3DCCD1}">
              <a14:hiddenFill xmlns:a14="http://schemas.microsoft.com/office/drawing/2010/main">
                <a:solidFill>
                  <a:srgbClr val="FFFFFF"/>
                </a:solidFill>
              </a14:hiddenFill>
            </a:ext>
          </a:extLst>
        </p:spPr>
      </p:pic>
      <p:pic>
        <p:nvPicPr>
          <p:cNvPr id="1043" name="Picture 19">
            <a:extLst>
              <a:ext uri="{FF2B5EF4-FFF2-40B4-BE49-F238E27FC236}">
                <a16:creationId xmlns:a16="http://schemas.microsoft.com/office/drawing/2014/main" id="{4FF65289-08F6-D510-60E2-A49B9328778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525" cy="9525"/>
          </a:xfrm>
          <a:prstGeom prst="rect">
            <a:avLst/>
          </a:prstGeom>
          <a:noFill/>
          <a:extLst>
            <a:ext uri="{909E8E84-426E-40DD-AFC4-6F175D3DCCD1}">
              <a14:hiddenFill xmlns:a14="http://schemas.microsoft.com/office/drawing/2010/main">
                <a:solidFill>
                  <a:srgbClr val="FFFFFF"/>
                </a:solidFill>
              </a14:hiddenFill>
            </a:ext>
          </a:extLst>
        </p:spPr>
      </p:pic>
      <p:pic>
        <p:nvPicPr>
          <p:cNvPr id="1044" name="Picture 20">
            <a:extLst>
              <a:ext uri="{FF2B5EF4-FFF2-40B4-BE49-F238E27FC236}">
                <a16:creationId xmlns:a16="http://schemas.microsoft.com/office/drawing/2014/main" id="{04D45580-1CB9-EB6C-82E8-6FC5481FB47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525" cy="9525"/>
          </a:xfrm>
          <a:prstGeom prst="rect">
            <a:avLst/>
          </a:prstGeom>
          <a:noFill/>
          <a:extLst>
            <a:ext uri="{909E8E84-426E-40DD-AFC4-6F175D3DCCD1}">
              <a14:hiddenFill xmlns:a14="http://schemas.microsoft.com/office/drawing/2010/main">
                <a:solidFill>
                  <a:srgbClr val="FFFFFF"/>
                </a:solidFill>
              </a14:hiddenFill>
            </a:ext>
          </a:extLst>
        </p:spPr>
      </p:pic>
      <p:pic>
        <p:nvPicPr>
          <p:cNvPr id="1045" name="Picture 21">
            <a:extLst>
              <a:ext uri="{FF2B5EF4-FFF2-40B4-BE49-F238E27FC236}">
                <a16:creationId xmlns:a16="http://schemas.microsoft.com/office/drawing/2014/main" id="{F3000E7B-AD91-E93B-62A3-54DEC1615BD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525" cy="9525"/>
          </a:xfrm>
          <a:prstGeom prst="rect">
            <a:avLst/>
          </a:prstGeom>
          <a:noFill/>
          <a:extLst>
            <a:ext uri="{909E8E84-426E-40DD-AFC4-6F175D3DCCD1}">
              <a14:hiddenFill xmlns:a14="http://schemas.microsoft.com/office/drawing/2010/main">
                <a:solidFill>
                  <a:srgbClr val="FFFFFF"/>
                </a:solidFill>
              </a14:hiddenFill>
            </a:ext>
          </a:extLst>
        </p:spPr>
      </p:pic>
      <p:pic>
        <p:nvPicPr>
          <p:cNvPr id="1046" name="Picture 22">
            <a:extLst>
              <a:ext uri="{FF2B5EF4-FFF2-40B4-BE49-F238E27FC236}">
                <a16:creationId xmlns:a16="http://schemas.microsoft.com/office/drawing/2014/main" id="{6746D4C7-8A16-5633-B164-8F820DFC907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525" cy="9525"/>
          </a:xfrm>
          <a:prstGeom prst="rect">
            <a:avLst/>
          </a:prstGeom>
          <a:noFill/>
          <a:extLst>
            <a:ext uri="{909E8E84-426E-40DD-AFC4-6F175D3DCCD1}">
              <a14:hiddenFill xmlns:a14="http://schemas.microsoft.com/office/drawing/2010/main">
                <a:solidFill>
                  <a:srgbClr val="FFFFFF"/>
                </a:solidFill>
              </a14:hiddenFill>
            </a:ext>
          </a:extLst>
        </p:spPr>
      </p:pic>
      <p:pic>
        <p:nvPicPr>
          <p:cNvPr id="1047" name="Picture 23">
            <a:extLst>
              <a:ext uri="{FF2B5EF4-FFF2-40B4-BE49-F238E27FC236}">
                <a16:creationId xmlns:a16="http://schemas.microsoft.com/office/drawing/2014/main" id="{46DAE086-9BD9-91D7-CA76-D2F23C01127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525" cy="9525"/>
          </a:xfrm>
          <a:prstGeom prst="rect">
            <a:avLst/>
          </a:prstGeom>
          <a:noFill/>
          <a:extLst>
            <a:ext uri="{909E8E84-426E-40DD-AFC4-6F175D3DCCD1}">
              <a14:hiddenFill xmlns:a14="http://schemas.microsoft.com/office/drawing/2010/main">
                <a:solidFill>
                  <a:srgbClr val="FFFFFF"/>
                </a:solidFill>
              </a14:hiddenFill>
            </a:ext>
          </a:extLst>
        </p:spPr>
      </p:pic>
      <p:pic>
        <p:nvPicPr>
          <p:cNvPr id="1048" name="Picture 24">
            <a:extLst>
              <a:ext uri="{FF2B5EF4-FFF2-40B4-BE49-F238E27FC236}">
                <a16:creationId xmlns:a16="http://schemas.microsoft.com/office/drawing/2014/main" id="{6C80AEEE-24C1-0568-4985-73BE5951ADB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525" cy="9525"/>
          </a:xfrm>
          <a:prstGeom prst="rect">
            <a:avLst/>
          </a:prstGeom>
          <a:noFill/>
          <a:extLst>
            <a:ext uri="{909E8E84-426E-40DD-AFC4-6F175D3DCCD1}">
              <a14:hiddenFill xmlns:a14="http://schemas.microsoft.com/office/drawing/2010/main">
                <a:solidFill>
                  <a:srgbClr val="FFFFFF"/>
                </a:solidFill>
              </a14:hiddenFill>
            </a:ext>
          </a:extLst>
        </p:spPr>
      </p:pic>
      <p:pic>
        <p:nvPicPr>
          <p:cNvPr id="1049" name="Picture 25">
            <a:extLst>
              <a:ext uri="{FF2B5EF4-FFF2-40B4-BE49-F238E27FC236}">
                <a16:creationId xmlns:a16="http://schemas.microsoft.com/office/drawing/2014/main" id="{10FFCB1E-C2FD-5ECA-2BBC-99A84DABA1E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525" cy="9525"/>
          </a:xfrm>
          <a:prstGeom prst="rect">
            <a:avLst/>
          </a:prstGeom>
          <a:noFill/>
          <a:extLst>
            <a:ext uri="{909E8E84-426E-40DD-AFC4-6F175D3DCCD1}">
              <a14:hiddenFill xmlns:a14="http://schemas.microsoft.com/office/drawing/2010/main">
                <a:solidFill>
                  <a:srgbClr val="FFFFFF"/>
                </a:solidFill>
              </a14:hiddenFill>
            </a:ext>
          </a:extLst>
        </p:spPr>
      </p:pic>
      <p:pic>
        <p:nvPicPr>
          <p:cNvPr id="1050" name="Picture 26">
            <a:extLst>
              <a:ext uri="{FF2B5EF4-FFF2-40B4-BE49-F238E27FC236}">
                <a16:creationId xmlns:a16="http://schemas.microsoft.com/office/drawing/2014/main" id="{9E95F46D-33B6-D7C7-15B8-C4A9122FB02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525" cy="9525"/>
          </a:xfrm>
          <a:prstGeom prst="rect">
            <a:avLst/>
          </a:prstGeom>
          <a:noFill/>
          <a:extLst>
            <a:ext uri="{909E8E84-426E-40DD-AFC4-6F175D3DCCD1}">
              <a14:hiddenFill xmlns:a14="http://schemas.microsoft.com/office/drawing/2010/main">
                <a:solidFill>
                  <a:srgbClr val="FFFFFF"/>
                </a:solidFill>
              </a14:hiddenFill>
            </a:ext>
          </a:extLst>
        </p:spPr>
      </p:pic>
      <p:pic>
        <p:nvPicPr>
          <p:cNvPr id="1051" name="Picture 27">
            <a:extLst>
              <a:ext uri="{FF2B5EF4-FFF2-40B4-BE49-F238E27FC236}">
                <a16:creationId xmlns:a16="http://schemas.microsoft.com/office/drawing/2014/main" id="{23CD63F6-D5F5-1CC0-157F-DEE9C9960CB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525" cy="9525"/>
          </a:xfrm>
          <a:prstGeom prst="rect">
            <a:avLst/>
          </a:prstGeom>
          <a:noFill/>
          <a:extLst>
            <a:ext uri="{909E8E84-426E-40DD-AFC4-6F175D3DCCD1}">
              <a14:hiddenFill xmlns:a14="http://schemas.microsoft.com/office/drawing/2010/main">
                <a:solidFill>
                  <a:srgbClr val="FFFFFF"/>
                </a:solidFill>
              </a14:hiddenFill>
            </a:ext>
          </a:extLst>
        </p:spPr>
      </p:pic>
      <p:pic>
        <p:nvPicPr>
          <p:cNvPr id="1052" name="Picture 28">
            <a:extLst>
              <a:ext uri="{FF2B5EF4-FFF2-40B4-BE49-F238E27FC236}">
                <a16:creationId xmlns:a16="http://schemas.microsoft.com/office/drawing/2014/main" id="{9FA69C2A-0441-1907-3608-A7C08796B5E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525" cy="9525"/>
          </a:xfrm>
          <a:prstGeom prst="rect">
            <a:avLst/>
          </a:prstGeom>
          <a:noFill/>
          <a:extLst>
            <a:ext uri="{909E8E84-426E-40DD-AFC4-6F175D3DCCD1}">
              <a14:hiddenFill xmlns:a14="http://schemas.microsoft.com/office/drawing/2010/main">
                <a:solidFill>
                  <a:srgbClr val="FFFFFF"/>
                </a:solidFill>
              </a14:hiddenFill>
            </a:ext>
          </a:extLst>
        </p:spPr>
      </p:pic>
      <p:pic>
        <p:nvPicPr>
          <p:cNvPr id="1053" name="Picture 29">
            <a:extLst>
              <a:ext uri="{FF2B5EF4-FFF2-40B4-BE49-F238E27FC236}">
                <a16:creationId xmlns:a16="http://schemas.microsoft.com/office/drawing/2014/main" id="{99197DAD-C668-FCE8-C39A-70ED9C3C4B6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525" cy="9525"/>
          </a:xfrm>
          <a:prstGeom prst="rect">
            <a:avLst/>
          </a:prstGeom>
          <a:noFill/>
          <a:extLst>
            <a:ext uri="{909E8E84-426E-40DD-AFC4-6F175D3DCCD1}">
              <a14:hiddenFill xmlns:a14="http://schemas.microsoft.com/office/drawing/2010/main">
                <a:solidFill>
                  <a:srgbClr val="FFFFFF"/>
                </a:solidFill>
              </a14:hiddenFill>
            </a:ext>
          </a:extLst>
        </p:spPr>
      </p:pic>
      <p:pic>
        <p:nvPicPr>
          <p:cNvPr id="1054" name="Picture 30">
            <a:extLst>
              <a:ext uri="{FF2B5EF4-FFF2-40B4-BE49-F238E27FC236}">
                <a16:creationId xmlns:a16="http://schemas.microsoft.com/office/drawing/2014/main" id="{5EF581F0-C758-C536-ACE8-0349480FC6A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525" cy="9525"/>
          </a:xfrm>
          <a:prstGeom prst="rect">
            <a:avLst/>
          </a:prstGeom>
          <a:noFill/>
          <a:extLst>
            <a:ext uri="{909E8E84-426E-40DD-AFC4-6F175D3DCCD1}">
              <a14:hiddenFill xmlns:a14="http://schemas.microsoft.com/office/drawing/2010/main">
                <a:solidFill>
                  <a:srgbClr val="FFFFFF"/>
                </a:solidFill>
              </a14:hiddenFill>
            </a:ext>
          </a:extLst>
        </p:spPr>
      </p:pic>
      <p:pic>
        <p:nvPicPr>
          <p:cNvPr id="1055" name="Picture 31">
            <a:extLst>
              <a:ext uri="{FF2B5EF4-FFF2-40B4-BE49-F238E27FC236}">
                <a16:creationId xmlns:a16="http://schemas.microsoft.com/office/drawing/2014/main" id="{95756156-DB1F-188F-5204-CD154C3EADA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525" cy="95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0191174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 name="Picture 21">
            <a:extLst>
              <a:ext uri="{FF2B5EF4-FFF2-40B4-BE49-F238E27FC236}">
                <a16:creationId xmlns:a16="http://schemas.microsoft.com/office/drawing/2014/main" id="{7012343C-4820-FBDA-6F30-1562B9B5DA06}"/>
              </a:ext>
            </a:extLst>
          </p:cNvPr>
          <p:cNvPicPr>
            <a:picLocks noChangeAspect="1"/>
          </p:cNvPicPr>
          <p:nvPr/>
        </p:nvPicPr>
        <p:blipFill>
          <a:blip r:embed="rId2"/>
          <a:stretch>
            <a:fillRect/>
          </a:stretch>
        </p:blipFill>
        <p:spPr>
          <a:xfrm>
            <a:off x="192123" y="1732424"/>
            <a:ext cx="5653192" cy="2563374"/>
          </a:xfrm>
          <a:prstGeom prst="rect">
            <a:avLst/>
          </a:prstGeom>
        </p:spPr>
      </p:pic>
      <p:sp>
        <p:nvSpPr>
          <p:cNvPr id="3" name="Title 2">
            <a:extLst>
              <a:ext uri="{FF2B5EF4-FFF2-40B4-BE49-F238E27FC236}">
                <a16:creationId xmlns:a16="http://schemas.microsoft.com/office/drawing/2014/main" id="{6CDC3D2C-CF20-510F-5A24-31E2716721E7}"/>
              </a:ext>
            </a:extLst>
          </p:cNvPr>
          <p:cNvSpPr>
            <a:spLocks noGrp="1"/>
          </p:cNvSpPr>
          <p:nvPr>
            <p:ph type="title"/>
          </p:nvPr>
        </p:nvSpPr>
        <p:spPr>
          <a:xfrm>
            <a:off x="357228" y="-5851"/>
            <a:ext cx="8556342" cy="1143000"/>
          </a:xfrm>
        </p:spPr>
        <p:txBody>
          <a:bodyPr vert="horz" lIns="45720" rIns="45720" anchor="ctr">
            <a:normAutofit/>
          </a:bodyPr>
          <a:lstStyle/>
          <a:p>
            <a:pPr algn="l"/>
            <a:r>
              <a:rPr lang="en-GB" sz="3100" dirty="0">
                <a:solidFill>
                  <a:srgbClr val="002060"/>
                </a:solidFill>
              </a:rPr>
              <a:t>Cr</a:t>
            </a:r>
            <a:r>
              <a:rPr lang="en-GB" sz="3100" baseline="-25000" dirty="0">
                <a:solidFill>
                  <a:srgbClr val="002060"/>
                </a:solidFill>
              </a:rPr>
              <a:t>2</a:t>
            </a:r>
            <a:r>
              <a:rPr lang="en-GB" sz="3100" dirty="0">
                <a:solidFill>
                  <a:srgbClr val="002060"/>
                </a:solidFill>
              </a:rPr>
              <a:t>O</a:t>
            </a:r>
            <a:r>
              <a:rPr lang="en-GB" sz="3100" baseline="-25000" dirty="0">
                <a:solidFill>
                  <a:srgbClr val="002060"/>
                </a:solidFill>
              </a:rPr>
              <a:t>3</a:t>
            </a:r>
            <a:r>
              <a:rPr lang="en-GB" sz="3100" dirty="0">
                <a:solidFill>
                  <a:srgbClr val="002060"/>
                </a:solidFill>
              </a:rPr>
              <a:t> coating in MKI8D, installed in YETS 2017/2018</a:t>
            </a:r>
          </a:p>
        </p:txBody>
      </p:sp>
      <p:sp>
        <p:nvSpPr>
          <p:cNvPr id="6" name="Content Placeholder 5">
            <a:extLst>
              <a:ext uri="{FF2B5EF4-FFF2-40B4-BE49-F238E27FC236}">
                <a16:creationId xmlns:a16="http://schemas.microsoft.com/office/drawing/2014/main" id="{3EFBD001-2372-8A3A-504E-3B30ED8F3088}"/>
              </a:ext>
            </a:extLst>
          </p:cNvPr>
          <p:cNvSpPr>
            <a:spLocks noGrp="1"/>
          </p:cNvSpPr>
          <p:nvPr>
            <p:ph idx="1"/>
          </p:nvPr>
        </p:nvSpPr>
        <p:spPr>
          <a:xfrm>
            <a:off x="5898510" y="1821839"/>
            <a:ext cx="3025511" cy="3214321"/>
          </a:xfrm>
        </p:spPr>
        <p:txBody>
          <a:bodyPr>
            <a:noAutofit/>
          </a:bodyPr>
          <a:lstStyle/>
          <a:p>
            <a:pPr marL="257175" indent="-257175"/>
            <a:r>
              <a:rPr lang="en-GB" sz="1600" u="sng" dirty="0"/>
              <a:t>Before YETS</a:t>
            </a:r>
            <a:r>
              <a:rPr lang="en-GB" sz="1600" b="0" dirty="0"/>
              <a:t>:</a:t>
            </a:r>
            <a:br>
              <a:rPr lang="en-GB" sz="1600" b="0" dirty="0"/>
            </a:br>
            <a:r>
              <a:rPr lang="en-GB" sz="1600" dirty="0"/>
              <a:t>Pressure</a:t>
            </a:r>
            <a:r>
              <a:rPr lang="en-GB" sz="1600" b="0" dirty="0"/>
              <a:t> in </a:t>
            </a:r>
            <a:r>
              <a:rPr lang="en-GB" sz="1600" dirty="0"/>
              <a:t>MKI8D</a:t>
            </a:r>
            <a:r>
              <a:rPr lang="en-GB" sz="1600" b="0" dirty="0"/>
              <a:t> interconnect used to be a factor of ∼</a:t>
            </a:r>
            <a:r>
              <a:rPr lang="en-GB" sz="1600" dirty="0"/>
              <a:t>3</a:t>
            </a:r>
            <a:r>
              <a:rPr lang="en-GB" sz="1600" b="0" dirty="0"/>
              <a:t> (2012, 2015 and 2017) and ∼</a:t>
            </a:r>
            <a:r>
              <a:rPr lang="en-GB" sz="1600" dirty="0"/>
              <a:t>12</a:t>
            </a:r>
            <a:r>
              <a:rPr lang="en-GB" sz="1600" b="0" dirty="0"/>
              <a:t> (2016) </a:t>
            </a:r>
            <a:r>
              <a:rPr lang="en-GB" sz="1600" dirty="0"/>
              <a:t>higher than</a:t>
            </a:r>
            <a:r>
              <a:rPr lang="en-GB" sz="1600" b="0" dirty="0"/>
              <a:t> that of </a:t>
            </a:r>
            <a:r>
              <a:rPr lang="en-GB" sz="1600" dirty="0"/>
              <a:t>Q5-MKI2D</a:t>
            </a:r>
          </a:p>
          <a:p>
            <a:pPr marL="257175" indent="-257175"/>
            <a:r>
              <a:rPr lang="en-GB" sz="1600" u="sng" dirty="0"/>
              <a:t>After YETS</a:t>
            </a:r>
            <a:r>
              <a:rPr lang="en-GB" sz="1600" b="0" dirty="0"/>
              <a:t>:</a:t>
            </a:r>
            <a:br>
              <a:rPr lang="en-GB" sz="1600" b="0" dirty="0"/>
            </a:br>
            <a:r>
              <a:rPr lang="en-GB" sz="1600" b="0" dirty="0"/>
              <a:t>This </a:t>
            </a:r>
            <a:r>
              <a:rPr lang="en-GB" sz="1600" dirty="0"/>
              <a:t>factor</a:t>
            </a:r>
            <a:r>
              <a:rPr lang="en-GB" sz="1600" b="0" dirty="0"/>
              <a:t> is </a:t>
            </a:r>
            <a:r>
              <a:rPr lang="en-GB" sz="1600" dirty="0"/>
              <a:t>not observed </a:t>
            </a:r>
            <a:r>
              <a:rPr lang="en-GB" sz="1600" b="0" dirty="0"/>
              <a:t>anymore.</a:t>
            </a:r>
            <a:br>
              <a:rPr lang="en-GB" sz="1600" b="0" dirty="0"/>
            </a:br>
            <a:r>
              <a:rPr lang="en-GB" sz="1600" b="0" dirty="0"/>
              <a:t>No other vacuum modification</a:t>
            </a:r>
            <a:r>
              <a:rPr lang="en-GB" sz="1600" b="0" dirty="0">
                <a:solidFill>
                  <a:srgbClr val="7030A0"/>
                </a:solidFill>
              </a:rPr>
              <a:t>s </a:t>
            </a:r>
            <a:r>
              <a:rPr lang="en-GB" sz="1600" b="0" dirty="0"/>
              <a:t>were done, </a:t>
            </a:r>
            <a:r>
              <a:rPr lang="en-GB" sz="1600" dirty="0"/>
              <a:t>so pressure reduction </a:t>
            </a:r>
            <a:r>
              <a:rPr lang="en-GB" sz="1600" b="0" dirty="0"/>
              <a:t>is </a:t>
            </a:r>
            <a:r>
              <a:rPr lang="en-GB" sz="1600" dirty="0"/>
              <a:t>attributed to Cr</a:t>
            </a:r>
            <a:r>
              <a:rPr lang="en-GB" sz="1600" baseline="-25000" dirty="0"/>
              <a:t>2</a:t>
            </a:r>
            <a:r>
              <a:rPr lang="en-GB" sz="1600" dirty="0"/>
              <a:t>O</a:t>
            </a:r>
            <a:r>
              <a:rPr lang="en-GB" sz="1600" baseline="-25000" dirty="0"/>
              <a:t>3</a:t>
            </a:r>
            <a:r>
              <a:rPr lang="en-GB" sz="1600" dirty="0"/>
              <a:t> coating</a:t>
            </a:r>
            <a:r>
              <a:rPr lang="en-GB" sz="1600" b="0" dirty="0"/>
              <a:t> 👍</a:t>
            </a:r>
            <a:br>
              <a:rPr lang="en-GB" sz="1600" b="0" dirty="0"/>
            </a:br>
            <a:br>
              <a:rPr lang="en-GB" sz="1600" b="0" dirty="0"/>
            </a:br>
            <a:endParaRPr lang="en-GB" sz="1600" b="0" dirty="0"/>
          </a:p>
          <a:p>
            <a:endParaRPr lang="en-GB" sz="1600" b="0" dirty="0"/>
          </a:p>
          <a:p>
            <a:r>
              <a:rPr lang="en-GB" sz="1600" b="0" dirty="0"/>
              <a:t> </a:t>
            </a:r>
          </a:p>
          <a:p>
            <a:endParaRPr lang="en-GB" sz="1600" b="0" dirty="0"/>
          </a:p>
        </p:txBody>
      </p:sp>
      <p:cxnSp>
        <p:nvCxnSpPr>
          <p:cNvPr id="9" name="Straight Arrow Connector 8">
            <a:extLst>
              <a:ext uri="{FF2B5EF4-FFF2-40B4-BE49-F238E27FC236}">
                <a16:creationId xmlns:a16="http://schemas.microsoft.com/office/drawing/2014/main" id="{A2789CCB-BE50-3040-F792-82FE4F09266F}"/>
              </a:ext>
            </a:extLst>
          </p:cNvPr>
          <p:cNvCxnSpPr>
            <a:cxnSpLocks/>
          </p:cNvCxnSpPr>
          <p:nvPr/>
        </p:nvCxnSpPr>
        <p:spPr>
          <a:xfrm flipH="1" flipV="1">
            <a:off x="5548245" y="3640243"/>
            <a:ext cx="297070" cy="96942"/>
          </a:xfrm>
          <a:prstGeom prst="straightConnector1">
            <a:avLst/>
          </a:prstGeom>
          <a:ln w="28575">
            <a:headEnd type="none" w="med" len="med"/>
            <a:tailEnd type="arrow" w="med" len="med"/>
          </a:ln>
        </p:spPr>
        <p:style>
          <a:lnRef idx="1">
            <a:schemeClr val="accent1"/>
          </a:lnRef>
          <a:fillRef idx="0">
            <a:schemeClr val="accent1"/>
          </a:fillRef>
          <a:effectRef idx="0">
            <a:schemeClr val="accent1"/>
          </a:effectRef>
          <a:fontRef idx="minor">
            <a:schemeClr val="tx1"/>
          </a:fontRef>
        </p:style>
      </p:cxnSp>
      <p:pic>
        <p:nvPicPr>
          <p:cNvPr id="7" name="Picture 6">
            <a:extLst>
              <a:ext uri="{FF2B5EF4-FFF2-40B4-BE49-F238E27FC236}">
                <a16:creationId xmlns:a16="http://schemas.microsoft.com/office/drawing/2014/main" id="{E160CE86-5BAD-DE67-2277-35A6BA1A6837}"/>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33167" t="13381" r="27852" b="20470"/>
          <a:stretch/>
        </p:blipFill>
        <p:spPr>
          <a:xfrm rot="16200000">
            <a:off x="399082" y="4088840"/>
            <a:ext cx="1517690" cy="1931606"/>
          </a:xfrm>
          <a:prstGeom prst="roundRect">
            <a:avLst/>
          </a:prstGeom>
        </p:spPr>
      </p:pic>
      <p:sp>
        <p:nvSpPr>
          <p:cNvPr id="8" name="TextBox 7">
            <a:extLst>
              <a:ext uri="{FF2B5EF4-FFF2-40B4-BE49-F238E27FC236}">
                <a16:creationId xmlns:a16="http://schemas.microsoft.com/office/drawing/2014/main" id="{55B2FCA7-A658-6F5F-4118-4357914A177B}"/>
              </a:ext>
            </a:extLst>
          </p:cNvPr>
          <p:cNvSpPr txBox="1"/>
          <p:nvPr/>
        </p:nvSpPr>
        <p:spPr>
          <a:xfrm>
            <a:off x="2946528" y="5007701"/>
            <a:ext cx="924479" cy="1077218"/>
          </a:xfrm>
          <a:prstGeom prst="rect">
            <a:avLst/>
          </a:prstGeom>
          <a:solidFill>
            <a:srgbClr val="FFFFFF">
              <a:alpha val="58039"/>
            </a:srgbClr>
          </a:solidFill>
        </p:spPr>
        <p:txBody>
          <a:bodyPr wrap="square" lIns="54000" tIns="0" rIns="0" bIns="0" rtlCol="0">
            <a:spAutoFit/>
          </a:bodyPr>
          <a:lstStyle/>
          <a:p>
            <a:pPr algn="l"/>
            <a:r>
              <a:rPr lang="en-US" sz="1400" dirty="0"/>
              <a:t>Alumina tube with </a:t>
            </a:r>
            <a:r>
              <a:rPr lang="en-US" sz="1400" b="1" dirty="0"/>
              <a:t>Cr</a:t>
            </a:r>
            <a:r>
              <a:rPr lang="en-US" sz="1400" b="1" baseline="-25000" dirty="0"/>
              <a:t>2</a:t>
            </a:r>
            <a:r>
              <a:rPr lang="en-US" sz="1400" b="1" dirty="0"/>
              <a:t>O</a:t>
            </a:r>
            <a:r>
              <a:rPr lang="en-US" sz="1400" b="1" baseline="-25000" dirty="0"/>
              <a:t>3</a:t>
            </a:r>
            <a:r>
              <a:rPr lang="en-US" sz="1400" b="1" dirty="0"/>
              <a:t> coating </a:t>
            </a:r>
            <a:r>
              <a:rPr lang="en-US" sz="1400" dirty="0"/>
              <a:t>on the inside</a:t>
            </a:r>
            <a:endParaRPr lang="en-GB" sz="1400" dirty="0"/>
          </a:p>
        </p:txBody>
      </p:sp>
      <p:cxnSp>
        <p:nvCxnSpPr>
          <p:cNvPr id="10" name="Straight Arrow Connector 9">
            <a:extLst>
              <a:ext uri="{FF2B5EF4-FFF2-40B4-BE49-F238E27FC236}">
                <a16:creationId xmlns:a16="http://schemas.microsoft.com/office/drawing/2014/main" id="{040C9EAF-3ECA-93B6-8902-2837DEB5979F}"/>
              </a:ext>
            </a:extLst>
          </p:cNvPr>
          <p:cNvCxnSpPr>
            <a:cxnSpLocks/>
            <a:stCxn id="8" idx="1"/>
          </p:cNvCxnSpPr>
          <p:nvPr/>
        </p:nvCxnSpPr>
        <p:spPr>
          <a:xfrm flipH="1" flipV="1">
            <a:off x="1795018" y="5082813"/>
            <a:ext cx="1151510" cy="463497"/>
          </a:xfrm>
          <a:prstGeom prst="straightConnector1">
            <a:avLst/>
          </a:prstGeom>
          <a:ln w="19050">
            <a:solidFill>
              <a:schemeClr val="tx1"/>
            </a:solidFill>
            <a:tailEnd type="triangle"/>
          </a:ln>
          <a:effectLst>
            <a:glow rad="76200">
              <a:schemeClr val="bg1">
                <a:alpha val="36000"/>
              </a:schemeClr>
            </a:glow>
          </a:effectLst>
        </p:spPr>
        <p:style>
          <a:lnRef idx="1">
            <a:schemeClr val="accent1"/>
          </a:lnRef>
          <a:fillRef idx="0">
            <a:schemeClr val="accent1"/>
          </a:fillRef>
          <a:effectRef idx="0">
            <a:schemeClr val="accent1"/>
          </a:effectRef>
          <a:fontRef idx="minor">
            <a:schemeClr val="tx1"/>
          </a:fontRef>
        </p:style>
      </p:cxnSp>
      <p:sp>
        <p:nvSpPr>
          <p:cNvPr id="2" name="Date Placeholder 1">
            <a:extLst>
              <a:ext uri="{FF2B5EF4-FFF2-40B4-BE49-F238E27FC236}">
                <a16:creationId xmlns:a16="http://schemas.microsoft.com/office/drawing/2014/main" id="{D1F7586C-58A1-3F03-A3D0-F7B7FA2C3F2F}"/>
              </a:ext>
            </a:extLst>
          </p:cNvPr>
          <p:cNvSpPr>
            <a:spLocks noGrp="1"/>
          </p:cNvSpPr>
          <p:nvPr>
            <p:ph type="dt" sz="half" idx="10"/>
          </p:nvPr>
        </p:nvSpPr>
        <p:spPr/>
        <p:txBody>
          <a:bodyPr/>
          <a:lstStyle/>
          <a:p>
            <a:r>
              <a:rPr lang="en-US"/>
              <a:t>M.J. Barnes</a:t>
            </a:r>
            <a:endParaRPr lang="en-GB"/>
          </a:p>
        </p:txBody>
      </p:sp>
      <p:sp>
        <p:nvSpPr>
          <p:cNvPr id="4" name="Footer Placeholder 3">
            <a:extLst>
              <a:ext uri="{FF2B5EF4-FFF2-40B4-BE49-F238E27FC236}">
                <a16:creationId xmlns:a16="http://schemas.microsoft.com/office/drawing/2014/main" id="{8B5DA99E-B20B-1C24-3079-1243D42E6016}"/>
              </a:ext>
            </a:extLst>
          </p:cNvPr>
          <p:cNvSpPr>
            <a:spLocks noGrp="1"/>
          </p:cNvSpPr>
          <p:nvPr>
            <p:ph type="ftr" sz="quarter" idx="11"/>
          </p:nvPr>
        </p:nvSpPr>
        <p:spPr/>
        <p:txBody>
          <a:bodyPr/>
          <a:lstStyle/>
          <a:p>
            <a:r>
              <a:rPr lang="en-GB"/>
              <a:t>MPP: 21/10/2022</a:t>
            </a:r>
            <a:endParaRPr lang="en-GB" dirty="0"/>
          </a:p>
        </p:txBody>
      </p:sp>
      <p:sp>
        <p:nvSpPr>
          <p:cNvPr id="5" name="Slide Number Placeholder 4">
            <a:extLst>
              <a:ext uri="{FF2B5EF4-FFF2-40B4-BE49-F238E27FC236}">
                <a16:creationId xmlns:a16="http://schemas.microsoft.com/office/drawing/2014/main" id="{E4DD1FE0-F2DB-4A66-6F01-828FE390AEE1}"/>
              </a:ext>
            </a:extLst>
          </p:cNvPr>
          <p:cNvSpPr>
            <a:spLocks noGrp="1"/>
          </p:cNvSpPr>
          <p:nvPr>
            <p:ph type="sldNum" sz="quarter" idx="12"/>
          </p:nvPr>
        </p:nvSpPr>
        <p:spPr/>
        <p:txBody>
          <a:bodyPr/>
          <a:lstStyle/>
          <a:p>
            <a:fld id="{3E8595ED-BDF9-4BBC-B68B-2CF041815697}" type="slidenum">
              <a:rPr lang="en-GB" smtClean="0"/>
              <a:t>13</a:t>
            </a:fld>
            <a:endParaRPr lang="en-GB"/>
          </a:p>
        </p:txBody>
      </p:sp>
    </p:spTree>
    <p:extLst>
      <p:ext uri="{BB962C8B-B14F-4D97-AF65-F5344CB8AC3E}">
        <p14:creationId xmlns:p14="http://schemas.microsoft.com/office/powerpoint/2010/main" val="199905848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42E61A-33EB-D6B7-28FA-FDF5AFBBAD47}"/>
              </a:ext>
            </a:extLst>
          </p:cNvPr>
          <p:cNvSpPr>
            <a:spLocks noGrp="1"/>
          </p:cNvSpPr>
          <p:nvPr>
            <p:ph type="title"/>
          </p:nvPr>
        </p:nvSpPr>
        <p:spPr>
          <a:xfrm>
            <a:off x="251520" y="0"/>
            <a:ext cx="8229600" cy="836712"/>
          </a:xfrm>
        </p:spPr>
        <p:txBody>
          <a:bodyPr vert="horz" lIns="45720" tIns="45720" rIns="45720" bIns="45720" rtlCol="0" anchor="ctr">
            <a:normAutofit/>
          </a:bodyPr>
          <a:lstStyle/>
          <a:p>
            <a:pPr algn="l"/>
            <a:r>
              <a:rPr lang="en-GB" sz="3100" dirty="0">
                <a:solidFill>
                  <a:srgbClr val="002060"/>
                </a:solidFill>
              </a:rPr>
              <a:t>Expected conditioning of coated alumina tube</a:t>
            </a:r>
          </a:p>
        </p:txBody>
      </p:sp>
      <p:sp>
        <p:nvSpPr>
          <p:cNvPr id="3" name="Content Placeholder 2">
            <a:extLst>
              <a:ext uri="{FF2B5EF4-FFF2-40B4-BE49-F238E27FC236}">
                <a16:creationId xmlns:a16="http://schemas.microsoft.com/office/drawing/2014/main" id="{E7FD633B-30CD-4700-7B83-95CB7DA75EC4}"/>
              </a:ext>
            </a:extLst>
          </p:cNvPr>
          <p:cNvSpPr>
            <a:spLocks noGrp="1"/>
          </p:cNvSpPr>
          <p:nvPr>
            <p:ph idx="1"/>
          </p:nvPr>
        </p:nvSpPr>
        <p:spPr>
          <a:xfrm>
            <a:off x="425483" y="750889"/>
            <a:ext cx="8229600" cy="4525963"/>
          </a:xfrm>
        </p:spPr>
        <p:txBody>
          <a:bodyPr>
            <a:normAutofit/>
          </a:bodyPr>
          <a:lstStyle/>
          <a:p>
            <a:pPr marL="0" indent="0">
              <a:buNone/>
            </a:pPr>
            <a:r>
              <a:rPr lang="en-GB" sz="1600" dirty="0"/>
              <a:t>From: </a:t>
            </a:r>
            <a:r>
              <a:rPr lang="en-GB" sz="1000" dirty="0"/>
              <a:t>https://indico.cern.ch/event/1208316/contributions/5081442/attachments/2526205/4345060/SPS_MPC_20221011_SPS_scrubbing_2023.pdf</a:t>
            </a:r>
            <a:endParaRPr lang="en-GB" sz="1600" dirty="0"/>
          </a:p>
          <a:p>
            <a:r>
              <a:rPr lang="en-GB" sz="1600" dirty="0"/>
              <a:t>With current MKP-L, no evident conditioning after installation in 2014, nor after LS2</a:t>
            </a:r>
          </a:p>
          <a:p>
            <a:r>
              <a:rPr lang="en-GB" sz="1600" dirty="0"/>
              <a:t>Cr</a:t>
            </a:r>
            <a:r>
              <a:rPr lang="en-GB" sz="1600" baseline="-25000" dirty="0"/>
              <a:t>2</a:t>
            </a:r>
            <a:r>
              <a:rPr lang="en-GB" sz="1600" dirty="0"/>
              <a:t>O</a:t>
            </a:r>
            <a:r>
              <a:rPr lang="en-GB" sz="1600" baseline="-25000" dirty="0"/>
              <a:t>3</a:t>
            </a:r>
            <a:r>
              <a:rPr lang="en-GB" sz="1600" dirty="0"/>
              <a:t> coated alumina also used in MKI8D, installed in LHC during YETS 17/18</a:t>
            </a:r>
          </a:p>
          <a:p>
            <a:pPr lvl="1"/>
            <a:r>
              <a:rPr lang="en-GB" sz="1600" dirty="0"/>
              <a:t>Clear conditioning visible after installation in 2018</a:t>
            </a:r>
          </a:p>
          <a:p>
            <a:pPr marL="457200" lvl="1" indent="0">
              <a:buNone/>
            </a:pPr>
            <a:endParaRPr lang="en-GB" sz="1600" dirty="0"/>
          </a:p>
          <a:p>
            <a:pPr marL="0" indent="0">
              <a:buNone/>
            </a:pPr>
            <a:endParaRPr lang="en-GB" sz="1600" dirty="0"/>
          </a:p>
        </p:txBody>
      </p:sp>
      <p:sp>
        <p:nvSpPr>
          <p:cNvPr id="4" name="Slide Number Placeholder 3">
            <a:extLst>
              <a:ext uri="{FF2B5EF4-FFF2-40B4-BE49-F238E27FC236}">
                <a16:creationId xmlns:a16="http://schemas.microsoft.com/office/drawing/2014/main" id="{18AC4126-EE7E-B0F3-FDD4-2620C6056A28}"/>
              </a:ext>
            </a:extLst>
          </p:cNvPr>
          <p:cNvSpPr>
            <a:spLocks noGrp="1"/>
          </p:cNvSpPr>
          <p:nvPr>
            <p:ph type="sldNum" sz="quarter" idx="12"/>
          </p:nvPr>
        </p:nvSpPr>
        <p:spPr/>
        <p:txBody>
          <a:bodyPr/>
          <a:lstStyle/>
          <a:p>
            <a:fld id="{2AC3B2E6-27D2-1240-A515-2DF3A0B1185F}" type="slidenum">
              <a:rPr lang="en-US" smtClean="0"/>
              <a:t>14</a:t>
            </a:fld>
            <a:endParaRPr lang="en-US"/>
          </a:p>
        </p:txBody>
      </p:sp>
      <p:pic>
        <p:nvPicPr>
          <p:cNvPr id="6" name="Picture 5" descr="Chart&#10;&#10;Description automatically generated">
            <a:extLst>
              <a:ext uri="{FF2B5EF4-FFF2-40B4-BE49-F238E27FC236}">
                <a16:creationId xmlns:a16="http://schemas.microsoft.com/office/drawing/2014/main" id="{D535E267-98DF-BC6C-9EB1-0805FC6297FD}"/>
              </a:ext>
            </a:extLst>
          </p:cNvPr>
          <p:cNvPicPr>
            <a:picLocks noChangeAspect="1"/>
          </p:cNvPicPr>
          <p:nvPr/>
        </p:nvPicPr>
        <p:blipFill>
          <a:blip r:embed="rId2">
            <a:clrChange>
              <a:clrFrom>
                <a:srgbClr val="FFFFFF"/>
              </a:clrFrom>
              <a:clrTo>
                <a:srgbClr val="FFFFFF">
                  <a:alpha val="0"/>
                </a:srgbClr>
              </a:clrTo>
            </a:clrChange>
          </a:blip>
          <a:stretch>
            <a:fillRect/>
          </a:stretch>
        </p:blipFill>
        <p:spPr>
          <a:xfrm>
            <a:off x="1410534" y="1556792"/>
            <a:ext cx="6322932" cy="5058345"/>
          </a:xfrm>
          <a:prstGeom prst="rect">
            <a:avLst/>
          </a:prstGeom>
        </p:spPr>
      </p:pic>
      <p:cxnSp>
        <p:nvCxnSpPr>
          <p:cNvPr id="8" name="Straight Connector 7">
            <a:extLst>
              <a:ext uri="{FF2B5EF4-FFF2-40B4-BE49-F238E27FC236}">
                <a16:creationId xmlns:a16="http://schemas.microsoft.com/office/drawing/2014/main" id="{8241CEEE-120C-BE78-3558-2D656F5A221D}"/>
              </a:ext>
            </a:extLst>
          </p:cNvPr>
          <p:cNvCxnSpPr/>
          <p:nvPr/>
        </p:nvCxnSpPr>
        <p:spPr>
          <a:xfrm>
            <a:off x="2208944" y="5311742"/>
            <a:ext cx="4880225" cy="0"/>
          </a:xfrm>
          <a:prstGeom prst="line">
            <a:avLst/>
          </a:prstGeom>
          <a:ln w="19050">
            <a:solidFill>
              <a:schemeClr val="accent2"/>
            </a:solidFill>
            <a:prstDash val="sysDash"/>
          </a:ln>
          <a:effectLst/>
        </p:spPr>
        <p:style>
          <a:lnRef idx="2">
            <a:schemeClr val="dk1"/>
          </a:lnRef>
          <a:fillRef idx="0">
            <a:schemeClr val="dk1"/>
          </a:fillRef>
          <a:effectRef idx="1">
            <a:schemeClr val="dk1"/>
          </a:effectRef>
          <a:fontRef idx="minor">
            <a:schemeClr val="tx1"/>
          </a:fontRef>
        </p:style>
      </p:cxnSp>
      <p:sp>
        <p:nvSpPr>
          <p:cNvPr id="10" name="TextBox 9">
            <a:extLst>
              <a:ext uri="{FF2B5EF4-FFF2-40B4-BE49-F238E27FC236}">
                <a16:creationId xmlns:a16="http://schemas.microsoft.com/office/drawing/2014/main" id="{B404D2DC-B5E3-7347-7426-DA2E9A630A31}"/>
              </a:ext>
            </a:extLst>
          </p:cNvPr>
          <p:cNvSpPr txBox="1"/>
          <p:nvPr/>
        </p:nvSpPr>
        <p:spPr>
          <a:xfrm>
            <a:off x="5743255" y="2475262"/>
            <a:ext cx="3054668" cy="1077218"/>
          </a:xfrm>
          <a:prstGeom prst="rect">
            <a:avLst/>
          </a:prstGeom>
          <a:solidFill>
            <a:schemeClr val="bg1"/>
          </a:solidFill>
          <a:ln w="19050">
            <a:solidFill>
              <a:schemeClr val="accent2"/>
            </a:solidFill>
          </a:ln>
        </p:spPr>
        <p:txBody>
          <a:bodyPr wrap="square" rtlCol="0">
            <a:spAutoFit/>
          </a:bodyPr>
          <a:lstStyle/>
          <a:p>
            <a:pPr algn="ctr"/>
            <a:r>
              <a:rPr lang="en-GB" sz="1600" dirty="0"/>
              <a:t>In MKI8D area scrubbing slowed down after ~30 </a:t>
            </a:r>
            <a:r>
              <a:rPr lang="en-GB" sz="1600" dirty="0" err="1"/>
              <a:t>kC</a:t>
            </a:r>
            <a:r>
              <a:rPr lang="en-GB" sz="1600" dirty="0"/>
              <a:t> of proton dose, with the dynamic pressure rise reduced by 2 orders of magnitude</a:t>
            </a:r>
          </a:p>
        </p:txBody>
      </p:sp>
      <p:sp>
        <p:nvSpPr>
          <p:cNvPr id="11" name="Date Placeholder 10">
            <a:extLst>
              <a:ext uri="{FF2B5EF4-FFF2-40B4-BE49-F238E27FC236}">
                <a16:creationId xmlns:a16="http://schemas.microsoft.com/office/drawing/2014/main" id="{33C1C3BD-0605-9671-E878-CB163C30E780}"/>
              </a:ext>
            </a:extLst>
          </p:cNvPr>
          <p:cNvSpPr>
            <a:spLocks noGrp="1"/>
          </p:cNvSpPr>
          <p:nvPr>
            <p:ph type="dt" sz="half" idx="10"/>
          </p:nvPr>
        </p:nvSpPr>
        <p:spPr/>
        <p:txBody>
          <a:bodyPr/>
          <a:lstStyle/>
          <a:p>
            <a:r>
              <a:rPr lang="de-CH"/>
              <a:t>L. Mether</a:t>
            </a:r>
            <a:endParaRPr lang="en-US"/>
          </a:p>
        </p:txBody>
      </p:sp>
      <p:sp>
        <p:nvSpPr>
          <p:cNvPr id="12" name="Footer Placeholder 11">
            <a:extLst>
              <a:ext uri="{FF2B5EF4-FFF2-40B4-BE49-F238E27FC236}">
                <a16:creationId xmlns:a16="http://schemas.microsoft.com/office/drawing/2014/main" id="{91EA4386-E6C1-22C9-775F-1411CC92399F}"/>
              </a:ext>
            </a:extLst>
          </p:cNvPr>
          <p:cNvSpPr>
            <a:spLocks noGrp="1"/>
          </p:cNvSpPr>
          <p:nvPr>
            <p:ph type="ftr" sz="quarter" idx="11"/>
          </p:nvPr>
        </p:nvSpPr>
        <p:spPr/>
        <p:txBody>
          <a:bodyPr/>
          <a:lstStyle/>
          <a:p>
            <a:r>
              <a:rPr lang="en-US"/>
              <a:t>SPS MPC #29, 11 October 2022</a:t>
            </a:r>
          </a:p>
        </p:txBody>
      </p:sp>
    </p:spTree>
    <p:extLst>
      <p:ext uri="{BB962C8B-B14F-4D97-AF65-F5344CB8AC3E}">
        <p14:creationId xmlns:p14="http://schemas.microsoft.com/office/powerpoint/2010/main" val="14642727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5342F074-1E52-1B48-723A-ADFECB02BD47}"/>
              </a:ext>
            </a:extLst>
          </p:cNvPr>
          <p:cNvSpPr>
            <a:spLocks noGrp="1"/>
          </p:cNvSpPr>
          <p:nvPr>
            <p:ph type="dt" sz="half" idx="10"/>
          </p:nvPr>
        </p:nvSpPr>
        <p:spPr/>
        <p:txBody>
          <a:bodyPr/>
          <a:lstStyle/>
          <a:p>
            <a:r>
              <a:rPr lang="en-US"/>
              <a:t>M.J. Barnes</a:t>
            </a:r>
            <a:endParaRPr lang="en-GB"/>
          </a:p>
        </p:txBody>
      </p:sp>
      <p:sp>
        <p:nvSpPr>
          <p:cNvPr id="3" name="Footer Placeholder 2">
            <a:extLst>
              <a:ext uri="{FF2B5EF4-FFF2-40B4-BE49-F238E27FC236}">
                <a16:creationId xmlns:a16="http://schemas.microsoft.com/office/drawing/2014/main" id="{B4D4DEBE-A5E9-0D0F-6DF1-10D1F57E4737}"/>
              </a:ext>
            </a:extLst>
          </p:cNvPr>
          <p:cNvSpPr>
            <a:spLocks noGrp="1"/>
          </p:cNvSpPr>
          <p:nvPr>
            <p:ph type="ftr" sz="quarter" idx="11"/>
          </p:nvPr>
        </p:nvSpPr>
        <p:spPr/>
        <p:txBody>
          <a:bodyPr/>
          <a:lstStyle/>
          <a:p>
            <a:r>
              <a:rPr lang="en-GB"/>
              <a:t>MPP: 21/10/2022</a:t>
            </a:r>
          </a:p>
        </p:txBody>
      </p:sp>
      <p:sp>
        <p:nvSpPr>
          <p:cNvPr id="4" name="Slide Number Placeholder 3">
            <a:extLst>
              <a:ext uri="{FF2B5EF4-FFF2-40B4-BE49-F238E27FC236}">
                <a16:creationId xmlns:a16="http://schemas.microsoft.com/office/drawing/2014/main" id="{98AA407C-D221-7050-1D22-D75DEBDF763A}"/>
              </a:ext>
            </a:extLst>
          </p:cNvPr>
          <p:cNvSpPr>
            <a:spLocks noGrp="1"/>
          </p:cNvSpPr>
          <p:nvPr>
            <p:ph type="sldNum" sz="quarter" idx="12"/>
          </p:nvPr>
        </p:nvSpPr>
        <p:spPr/>
        <p:txBody>
          <a:bodyPr/>
          <a:lstStyle/>
          <a:p>
            <a:fld id="{738CC315-8095-4EF8-A7C0-05DAF6ACCB39}" type="slidenum">
              <a:rPr lang="en-GB" smtClean="0"/>
              <a:pPr/>
              <a:t>15</a:t>
            </a:fld>
            <a:endParaRPr lang="en-GB"/>
          </a:p>
        </p:txBody>
      </p:sp>
      <p:pic>
        <p:nvPicPr>
          <p:cNvPr id="18" name="Picture 17">
            <a:extLst>
              <a:ext uri="{FF2B5EF4-FFF2-40B4-BE49-F238E27FC236}">
                <a16:creationId xmlns:a16="http://schemas.microsoft.com/office/drawing/2014/main" id="{611CE712-70E6-30FC-9956-22BB45185F6A}"/>
              </a:ext>
            </a:extLst>
          </p:cNvPr>
          <p:cNvPicPr>
            <a:picLocks noChangeAspect="1"/>
          </p:cNvPicPr>
          <p:nvPr/>
        </p:nvPicPr>
        <p:blipFill>
          <a:blip r:embed="rId2"/>
          <a:stretch>
            <a:fillRect/>
          </a:stretch>
        </p:blipFill>
        <p:spPr>
          <a:xfrm>
            <a:off x="0" y="880493"/>
            <a:ext cx="9144000" cy="5097014"/>
          </a:xfrm>
          <a:prstGeom prst="rect">
            <a:avLst/>
          </a:prstGeom>
        </p:spPr>
      </p:pic>
      <p:sp>
        <p:nvSpPr>
          <p:cNvPr id="19" name="Content Placeholder 2">
            <a:extLst>
              <a:ext uri="{FF2B5EF4-FFF2-40B4-BE49-F238E27FC236}">
                <a16:creationId xmlns:a16="http://schemas.microsoft.com/office/drawing/2014/main" id="{633EFFEA-1410-4DAE-77F3-AF3AD6BAAB1F}"/>
              </a:ext>
            </a:extLst>
          </p:cNvPr>
          <p:cNvSpPr txBox="1">
            <a:spLocks/>
          </p:cNvSpPr>
          <p:nvPr/>
        </p:nvSpPr>
        <p:spPr>
          <a:xfrm>
            <a:off x="287524" y="512738"/>
            <a:ext cx="8568952" cy="743968"/>
          </a:xfrm>
          <a:prstGeom prst="rect">
            <a:avLst/>
          </a:prstGeom>
        </p:spPr>
        <p:txBody>
          <a:bodyPr>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Font typeface="Arial" panose="020B0604020202020204" pitchFamily="34" charset="0"/>
              <a:buNone/>
            </a:pPr>
            <a:r>
              <a:rPr lang="en-GB" sz="1000" dirty="0"/>
              <a:t>From: </a:t>
            </a:r>
            <a:r>
              <a:rPr lang="en-GB" sz="1100" dirty="0"/>
              <a:t>https://indico.cern.ch/event/1195594/contributions/5086753/attachments/2524482/4341538/MKICool-Conditioning_LIBD_11102022.pdf</a:t>
            </a:r>
          </a:p>
          <a:p>
            <a:pPr marL="0" indent="0">
              <a:buFont typeface="Arial" panose="020B0604020202020204" pitchFamily="34" charset="0"/>
              <a:buNone/>
            </a:pPr>
            <a:endParaRPr lang="en-GB" sz="1600" dirty="0"/>
          </a:p>
        </p:txBody>
      </p:sp>
    </p:spTree>
    <p:extLst>
      <p:ext uri="{BB962C8B-B14F-4D97-AF65-F5344CB8AC3E}">
        <p14:creationId xmlns:p14="http://schemas.microsoft.com/office/powerpoint/2010/main" val="379513327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1E2AEAB1-1AC1-2D59-865E-AB1F0FFAB098}"/>
              </a:ext>
            </a:extLst>
          </p:cNvPr>
          <p:cNvSpPr>
            <a:spLocks noGrp="1"/>
          </p:cNvSpPr>
          <p:nvPr>
            <p:ph type="dt" sz="half" idx="10"/>
          </p:nvPr>
        </p:nvSpPr>
        <p:spPr/>
        <p:txBody>
          <a:bodyPr/>
          <a:lstStyle/>
          <a:p>
            <a:r>
              <a:rPr lang="en-US"/>
              <a:t>M.J. Barnes</a:t>
            </a:r>
            <a:endParaRPr lang="en-GB"/>
          </a:p>
        </p:txBody>
      </p:sp>
      <p:sp>
        <p:nvSpPr>
          <p:cNvPr id="3" name="Footer Placeholder 2">
            <a:extLst>
              <a:ext uri="{FF2B5EF4-FFF2-40B4-BE49-F238E27FC236}">
                <a16:creationId xmlns:a16="http://schemas.microsoft.com/office/drawing/2014/main" id="{DBB1DCA1-0678-9E47-2AFA-D9B0F5F96BEA}"/>
              </a:ext>
            </a:extLst>
          </p:cNvPr>
          <p:cNvSpPr>
            <a:spLocks noGrp="1"/>
          </p:cNvSpPr>
          <p:nvPr>
            <p:ph type="ftr" sz="quarter" idx="11"/>
          </p:nvPr>
        </p:nvSpPr>
        <p:spPr/>
        <p:txBody>
          <a:bodyPr/>
          <a:lstStyle/>
          <a:p>
            <a:r>
              <a:rPr lang="en-GB"/>
              <a:t>MPP: 21/10/2022</a:t>
            </a:r>
          </a:p>
        </p:txBody>
      </p:sp>
      <p:sp>
        <p:nvSpPr>
          <p:cNvPr id="4" name="Slide Number Placeholder 3">
            <a:extLst>
              <a:ext uri="{FF2B5EF4-FFF2-40B4-BE49-F238E27FC236}">
                <a16:creationId xmlns:a16="http://schemas.microsoft.com/office/drawing/2014/main" id="{3F81D69D-7A27-C4C8-9B4B-1BDFD023E7FD}"/>
              </a:ext>
            </a:extLst>
          </p:cNvPr>
          <p:cNvSpPr>
            <a:spLocks noGrp="1"/>
          </p:cNvSpPr>
          <p:nvPr>
            <p:ph type="sldNum" sz="quarter" idx="12"/>
          </p:nvPr>
        </p:nvSpPr>
        <p:spPr/>
        <p:txBody>
          <a:bodyPr/>
          <a:lstStyle/>
          <a:p>
            <a:fld id="{738CC315-8095-4EF8-A7C0-05DAF6ACCB39}" type="slidenum">
              <a:rPr lang="en-GB" smtClean="0"/>
              <a:pPr/>
              <a:t>16</a:t>
            </a:fld>
            <a:endParaRPr lang="en-GB"/>
          </a:p>
        </p:txBody>
      </p:sp>
      <p:pic>
        <p:nvPicPr>
          <p:cNvPr id="6" name="Picture 5">
            <a:extLst>
              <a:ext uri="{FF2B5EF4-FFF2-40B4-BE49-F238E27FC236}">
                <a16:creationId xmlns:a16="http://schemas.microsoft.com/office/drawing/2014/main" id="{DDEC2BD5-6123-1B5B-2FEB-37C9B178A935}"/>
              </a:ext>
            </a:extLst>
          </p:cNvPr>
          <p:cNvPicPr>
            <a:picLocks noChangeAspect="1"/>
          </p:cNvPicPr>
          <p:nvPr/>
        </p:nvPicPr>
        <p:blipFill>
          <a:blip r:embed="rId2"/>
          <a:stretch>
            <a:fillRect/>
          </a:stretch>
        </p:blipFill>
        <p:spPr>
          <a:xfrm>
            <a:off x="0" y="938828"/>
            <a:ext cx="9144000" cy="4980344"/>
          </a:xfrm>
          <a:prstGeom prst="rect">
            <a:avLst/>
          </a:prstGeom>
        </p:spPr>
      </p:pic>
      <p:sp>
        <p:nvSpPr>
          <p:cNvPr id="7" name="Content Placeholder 2">
            <a:extLst>
              <a:ext uri="{FF2B5EF4-FFF2-40B4-BE49-F238E27FC236}">
                <a16:creationId xmlns:a16="http://schemas.microsoft.com/office/drawing/2014/main" id="{07B4869B-E874-EC21-D9B1-A63FA8915124}"/>
              </a:ext>
            </a:extLst>
          </p:cNvPr>
          <p:cNvSpPr txBox="1">
            <a:spLocks/>
          </p:cNvSpPr>
          <p:nvPr/>
        </p:nvSpPr>
        <p:spPr>
          <a:xfrm>
            <a:off x="287524" y="512738"/>
            <a:ext cx="8568952" cy="743968"/>
          </a:xfrm>
          <a:prstGeom prst="rect">
            <a:avLst/>
          </a:prstGeom>
        </p:spPr>
        <p:txBody>
          <a:bodyPr>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Font typeface="Arial" panose="020B0604020202020204" pitchFamily="34" charset="0"/>
              <a:buNone/>
            </a:pPr>
            <a:r>
              <a:rPr lang="en-GB" sz="1000" dirty="0"/>
              <a:t>From: </a:t>
            </a:r>
            <a:r>
              <a:rPr lang="en-GB" sz="1100" dirty="0"/>
              <a:t>https://indico.cern.ch/event/1195594/contributions/5086753/attachments/2524482/4341538/MKICool-Conditioning_LIBD_11102022.pdf</a:t>
            </a:r>
          </a:p>
          <a:p>
            <a:pPr marL="0" indent="0">
              <a:buFont typeface="Arial" panose="020B0604020202020204" pitchFamily="34" charset="0"/>
              <a:buNone/>
            </a:pPr>
            <a:endParaRPr lang="en-GB" sz="1600" dirty="0"/>
          </a:p>
        </p:txBody>
      </p:sp>
    </p:spTree>
    <p:extLst>
      <p:ext uri="{BB962C8B-B14F-4D97-AF65-F5344CB8AC3E}">
        <p14:creationId xmlns:p14="http://schemas.microsoft.com/office/powerpoint/2010/main" val="246954916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03D3AFB4-F9A3-EFFA-D31E-81C70E38B73F}"/>
              </a:ext>
            </a:extLst>
          </p:cNvPr>
          <p:cNvSpPr>
            <a:spLocks noGrp="1"/>
          </p:cNvSpPr>
          <p:nvPr>
            <p:ph type="dt" sz="half" idx="10"/>
          </p:nvPr>
        </p:nvSpPr>
        <p:spPr/>
        <p:txBody>
          <a:bodyPr/>
          <a:lstStyle/>
          <a:p>
            <a:r>
              <a:rPr lang="en-US"/>
              <a:t>M.J. Barnes</a:t>
            </a:r>
            <a:endParaRPr lang="en-GB"/>
          </a:p>
        </p:txBody>
      </p:sp>
      <p:sp>
        <p:nvSpPr>
          <p:cNvPr id="3" name="Footer Placeholder 2">
            <a:extLst>
              <a:ext uri="{FF2B5EF4-FFF2-40B4-BE49-F238E27FC236}">
                <a16:creationId xmlns:a16="http://schemas.microsoft.com/office/drawing/2014/main" id="{1B276716-8DB9-F6CD-B271-FF2483A2BB32}"/>
              </a:ext>
            </a:extLst>
          </p:cNvPr>
          <p:cNvSpPr>
            <a:spLocks noGrp="1"/>
          </p:cNvSpPr>
          <p:nvPr>
            <p:ph type="ftr" sz="quarter" idx="11"/>
          </p:nvPr>
        </p:nvSpPr>
        <p:spPr/>
        <p:txBody>
          <a:bodyPr/>
          <a:lstStyle/>
          <a:p>
            <a:r>
              <a:rPr lang="en-GB"/>
              <a:t>MPP: 21/10/2022</a:t>
            </a:r>
          </a:p>
        </p:txBody>
      </p:sp>
      <p:sp>
        <p:nvSpPr>
          <p:cNvPr id="4" name="Slide Number Placeholder 3">
            <a:extLst>
              <a:ext uri="{FF2B5EF4-FFF2-40B4-BE49-F238E27FC236}">
                <a16:creationId xmlns:a16="http://schemas.microsoft.com/office/drawing/2014/main" id="{F5E54868-BF5B-5AB4-35C1-073F6FD3130E}"/>
              </a:ext>
            </a:extLst>
          </p:cNvPr>
          <p:cNvSpPr>
            <a:spLocks noGrp="1"/>
          </p:cNvSpPr>
          <p:nvPr>
            <p:ph type="sldNum" sz="quarter" idx="12"/>
          </p:nvPr>
        </p:nvSpPr>
        <p:spPr/>
        <p:txBody>
          <a:bodyPr/>
          <a:lstStyle/>
          <a:p>
            <a:fld id="{738CC315-8095-4EF8-A7C0-05DAF6ACCB39}" type="slidenum">
              <a:rPr lang="en-GB" smtClean="0"/>
              <a:pPr/>
              <a:t>17</a:t>
            </a:fld>
            <a:endParaRPr lang="en-GB"/>
          </a:p>
        </p:txBody>
      </p:sp>
      <p:pic>
        <p:nvPicPr>
          <p:cNvPr id="5" name="Picture 4">
            <a:extLst>
              <a:ext uri="{FF2B5EF4-FFF2-40B4-BE49-F238E27FC236}">
                <a16:creationId xmlns:a16="http://schemas.microsoft.com/office/drawing/2014/main" id="{8788283F-70F8-6DB6-9554-E3FC54637F54}"/>
              </a:ext>
            </a:extLst>
          </p:cNvPr>
          <p:cNvPicPr>
            <a:picLocks noChangeAspect="1"/>
          </p:cNvPicPr>
          <p:nvPr/>
        </p:nvPicPr>
        <p:blipFill>
          <a:blip r:embed="rId2"/>
          <a:stretch>
            <a:fillRect/>
          </a:stretch>
        </p:blipFill>
        <p:spPr>
          <a:xfrm>
            <a:off x="0" y="1033622"/>
            <a:ext cx="9144000" cy="4790756"/>
          </a:xfrm>
          <a:prstGeom prst="rect">
            <a:avLst/>
          </a:prstGeom>
        </p:spPr>
      </p:pic>
      <p:sp>
        <p:nvSpPr>
          <p:cNvPr id="6" name="Content Placeholder 2">
            <a:extLst>
              <a:ext uri="{FF2B5EF4-FFF2-40B4-BE49-F238E27FC236}">
                <a16:creationId xmlns:a16="http://schemas.microsoft.com/office/drawing/2014/main" id="{A434AB41-89F6-0BC0-DA8A-92EFE9CCDF16}"/>
              </a:ext>
            </a:extLst>
          </p:cNvPr>
          <p:cNvSpPr txBox="1">
            <a:spLocks/>
          </p:cNvSpPr>
          <p:nvPr/>
        </p:nvSpPr>
        <p:spPr>
          <a:xfrm>
            <a:off x="287524" y="512738"/>
            <a:ext cx="8568952" cy="743968"/>
          </a:xfrm>
          <a:prstGeom prst="rect">
            <a:avLst/>
          </a:prstGeom>
        </p:spPr>
        <p:txBody>
          <a:bodyPr>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Font typeface="Arial" panose="020B0604020202020204" pitchFamily="34" charset="0"/>
              <a:buNone/>
            </a:pPr>
            <a:r>
              <a:rPr lang="en-GB" sz="1000" dirty="0"/>
              <a:t>From: </a:t>
            </a:r>
            <a:r>
              <a:rPr lang="en-GB" sz="1100" dirty="0"/>
              <a:t>https://indico.cern.ch/event/1195594/contributions/5086753/attachments/2524482/4341538/MKICool-Conditioning_LIBD_11102022.pdf</a:t>
            </a:r>
          </a:p>
          <a:p>
            <a:pPr marL="0" indent="0">
              <a:buFont typeface="Arial" panose="020B0604020202020204" pitchFamily="34" charset="0"/>
              <a:buNone/>
            </a:pPr>
            <a:endParaRPr lang="en-GB" sz="1600" dirty="0"/>
          </a:p>
        </p:txBody>
      </p:sp>
    </p:spTree>
    <p:extLst>
      <p:ext uri="{BB962C8B-B14F-4D97-AF65-F5344CB8AC3E}">
        <p14:creationId xmlns:p14="http://schemas.microsoft.com/office/powerpoint/2010/main" val="276536274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Marcador de número de diapositiva 5">
            <a:extLst>
              <a:ext uri="{FF2B5EF4-FFF2-40B4-BE49-F238E27FC236}">
                <a16:creationId xmlns:a16="http://schemas.microsoft.com/office/drawing/2014/main" id="{E6805C6E-3ABA-4081-A0BE-199C2F2A30E2}"/>
              </a:ext>
            </a:extLst>
          </p:cNvPr>
          <p:cNvSpPr>
            <a:spLocks noGrp="1"/>
          </p:cNvSpPr>
          <p:nvPr>
            <p:ph type="sldNum" sz="quarter" idx="12"/>
          </p:nvPr>
        </p:nvSpPr>
        <p:spPr/>
        <p:txBody>
          <a:bodyPr/>
          <a:lstStyle/>
          <a:p>
            <a:fld id="{081B962D-F3E9-4987-B72C-52C2301D2793}" type="slidenum">
              <a:rPr lang="en-GB" smtClean="0"/>
              <a:pPr/>
              <a:t>18</a:t>
            </a:fld>
            <a:endParaRPr lang="en-GB"/>
          </a:p>
        </p:txBody>
      </p:sp>
      <p:graphicFrame>
        <p:nvGraphicFramePr>
          <p:cNvPr id="32" name="Gráfico 31">
            <a:extLst>
              <a:ext uri="{FF2B5EF4-FFF2-40B4-BE49-F238E27FC236}">
                <a16:creationId xmlns:a16="http://schemas.microsoft.com/office/drawing/2014/main" id="{963D05B5-9648-48F7-BD15-423E928E3E67}"/>
              </a:ext>
            </a:extLst>
          </p:cNvPr>
          <p:cNvGraphicFramePr>
            <a:graphicFrameLocks/>
          </p:cNvGraphicFramePr>
          <p:nvPr/>
        </p:nvGraphicFramePr>
        <p:xfrm>
          <a:off x="580034" y="2611938"/>
          <a:ext cx="8142585" cy="2398409"/>
        </p:xfrm>
        <a:graphic>
          <a:graphicData uri="http://schemas.openxmlformats.org/drawingml/2006/chart">
            <c:chart xmlns:c="http://schemas.openxmlformats.org/drawingml/2006/chart" xmlns:r="http://schemas.openxmlformats.org/officeDocument/2006/relationships" r:id="rId3"/>
          </a:graphicData>
        </a:graphic>
      </p:graphicFrame>
      <p:sp>
        <p:nvSpPr>
          <p:cNvPr id="14" name="CuadroTexto 13">
            <a:extLst>
              <a:ext uri="{FF2B5EF4-FFF2-40B4-BE49-F238E27FC236}">
                <a16:creationId xmlns:a16="http://schemas.microsoft.com/office/drawing/2014/main" id="{B6168E86-309B-4FAC-A4D1-33A6E3C673F5}"/>
              </a:ext>
            </a:extLst>
          </p:cNvPr>
          <p:cNvSpPr txBox="1"/>
          <p:nvPr/>
        </p:nvSpPr>
        <p:spPr>
          <a:xfrm>
            <a:off x="606780" y="5091138"/>
            <a:ext cx="8123682" cy="415498"/>
          </a:xfrm>
          <a:prstGeom prst="rect">
            <a:avLst/>
          </a:prstGeom>
          <a:noFill/>
        </p:spPr>
        <p:txBody>
          <a:bodyPr wrap="square">
            <a:spAutoFit/>
          </a:bodyPr>
          <a:lstStyle/>
          <a:p>
            <a:pPr marL="214313" indent="-214313">
              <a:buFont typeface="Wingdings" panose="05000000000000000000" pitchFamily="2" charset="2"/>
              <a:buChar char="Ø"/>
            </a:pPr>
            <a:r>
              <a:rPr lang="en-US" sz="1050" b="1" dirty="0">
                <a:solidFill>
                  <a:srgbClr val="000000"/>
                </a:solidFill>
                <a:latin typeface="Times New Roman" panose="02020603050405020304" pitchFamily="18" charset="0"/>
                <a:cs typeface="Times New Roman" panose="02020603050405020304" pitchFamily="18" charset="0"/>
              </a:rPr>
              <a:t>Decision</a:t>
            </a:r>
            <a:r>
              <a:rPr lang="en-US" sz="1050" dirty="0">
                <a:solidFill>
                  <a:srgbClr val="000000"/>
                </a:solidFill>
                <a:latin typeface="Times New Roman" panose="02020603050405020304" pitchFamily="18" charset="0"/>
                <a:cs typeface="Times New Roman" panose="02020603050405020304" pitchFamily="18" charset="0"/>
              </a:rPr>
              <a:t>: Combined solution of reducing the overlap length and installing a cooling system around the rings.</a:t>
            </a:r>
            <a:endParaRPr lang="es-ES" sz="1050" dirty="0">
              <a:latin typeface="Times New Roman" panose="02020603050405020304" pitchFamily="18" charset="0"/>
              <a:cs typeface="Times New Roman" panose="02020603050405020304" pitchFamily="18" charset="0"/>
            </a:endParaRPr>
          </a:p>
          <a:p>
            <a:pPr marL="214313" indent="-214313">
              <a:buFont typeface="Wingdings" panose="05000000000000000000" pitchFamily="2" charset="2"/>
              <a:buChar char="Ø"/>
            </a:pPr>
            <a:endParaRPr lang="es-ES" sz="1050" dirty="0">
              <a:latin typeface="Times New Roman" panose="02020603050405020304" pitchFamily="18" charset="0"/>
              <a:cs typeface="Times New Roman" panose="02020603050405020304" pitchFamily="18" charset="0"/>
            </a:endParaRPr>
          </a:p>
        </p:txBody>
      </p:sp>
      <p:sp>
        <p:nvSpPr>
          <p:cNvPr id="16" name="CuadroTexto 15">
            <a:extLst>
              <a:ext uri="{FF2B5EF4-FFF2-40B4-BE49-F238E27FC236}">
                <a16:creationId xmlns:a16="http://schemas.microsoft.com/office/drawing/2014/main" id="{FE688466-CA15-4335-B640-6672487436C5}"/>
              </a:ext>
            </a:extLst>
          </p:cNvPr>
          <p:cNvSpPr txBox="1"/>
          <p:nvPr/>
        </p:nvSpPr>
        <p:spPr>
          <a:xfrm>
            <a:off x="2948242" y="1878371"/>
            <a:ext cx="4572000" cy="300082"/>
          </a:xfrm>
          <a:prstGeom prst="rect">
            <a:avLst/>
          </a:prstGeom>
          <a:noFill/>
        </p:spPr>
        <p:txBody>
          <a:bodyPr wrap="square">
            <a:spAutoFit/>
          </a:bodyPr>
          <a:lstStyle/>
          <a:p>
            <a:pPr algn="l"/>
            <a:r>
              <a:rPr lang="es-ES" sz="1350" b="1" dirty="0" err="1">
                <a:solidFill>
                  <a:srgbClr val="080808"/>
                </a:solidFill>
                <a:latin typeface="Times New Roman" panose="02020603050405020304" pitchFamily="18" charset="0"/>
                <a:cs typeface="Times New Roman" panose="02020603050405020304" pitchFamily="18" charset="0"/>
              </a:rPr>
              <a:t>Cooling</a:t>
            </a:r>
            <a:r>
              <a:rPr lang="es-ES" sz="1350" b="1" dirty="0">
                <a:solidFill>
                  <a:srgbClr val="080808"/>
                </a:solidFill>
                <a:latin typeface="Times New Roman" panose="02020603050405020304" pitchFamily="18" charset="0"/>
                <a:cs typeface="Times New Roman" panose="02020603050405020304" pitchFamily="18" charset="0"/>
              </a:rPr>
              <a:t> </a:t>
            </a:r>
            <a:r>
              <a:rPr lang="es-ES" sz="1350" b="1" dirty="0" err="1">
                <a:solidFill>
                  <a:srgbClr val="080808"/>
                </a:solidFill>
                <a:latin typeface="Times New Roman" panose="02020603050405020304" pitchFamily="18" charset="0"/>
                <a:cs typeface="Times New Roman" panose="02020603050405020304" pitchFamily="18" charset="0"/>
              </a:rPr>
              <a:t>ferrite</a:t>
            </a:r>
            <a:r>
              <a:rPr lang="es-ES" sz="1350" b="1" dirty="0">
                <a:solidFill>
                  <a:srgbClr val="080808"/>
                </a:solidFill>
                <a:latin typeface="Times New Roman" panose="02020603050405020304" pitchFamily="18" charset="0"/>
                <a:cs typeface="Times New Roman" panose="02020603050405020304" pitchFamily="18" charset="0"/>
              </a:rPr>
              <a:t> </a:t>
            </a:r>
            <a:r>
              <a:rPr lang="es-ES" sz="1350" b="1" dirty="0" err="1">
                <a:solidFill>
                  <a:srgbClr val="080808"/>
                </a:solidFill>
                <a:latin typeface="Times New Roman" panose="02020603050405020304" pitchFamily="18" charset="0"/>
                <a:cs typeface="Times New Roman" panose="02020603050405020304" pitchFamily="18" charset="0"/>
              </a:rPr>
              <a:t>rings</a:t>
            </a:r>
            <a:r>
              <a:rPr lang="es-ES" sz="1350" b="1" dirty="0">
                <a:solidFill>
                  <a:srgbClr val="080808"/>
                </a:solidFill>
                <a:latin typeface="Times New Roman" panose="02020603050405020304" pitchFamily="18" charset="0"/>
                <a:cs typeface="Times New Roman" panose="02020603050405020304" pitchFamily="18" charset="0"/>
              </a:rPr>
              <a:t> </a:t>
            </a:r>
            <a:r>
              <a:rPr lang="es-ES" sz="1350" b="1" dirty="0" err="1">
                <a:solidFill>
                  <a:srgbClr val="080808"/>
                </a:solidFill>
                <a:latin typeface="Times New Roman" panose="02020603050405020304" pitchFamily="18" charset="0"/>
                <a:cs typeface="Times New Roman" panose="02020603050405020304" pitchFamily="18" charset="0"/>
              </a:rPr>
              <a:t>with</a:t>
            </a:r>
            <a:r>
              <a:rPr lang="es-ES" sz="1350" b="1" dirty="0">
                <a:solidFill>
                  <a:srgbClr val="080808"/>
                </a:solidFill>
                <a:latin typeface="Times New Roman" panose="02020603050405020304" pitchFamily="18" charset="0"/>
                <a:cs typeface="Times New Roman" panose="02020603050405020304" pitchFamily="18" charset="0"/>
              </a:rPr>
              <a:t> </a:t>
            </a:r>
            <a:r>
              <a:rPr lang="es-ES" sz="1350" b="1" dirty="0" err="1">
                <a:solidFill>
                  <a:srgbClr val="080808"/>
                </a:solidFill>
                <a:latin typeface="Times New Roman" panose="02020603050405020304" pitchFamily="18" charset="0"/>
                <a:cs typeface="Times New Roman" panose="02020603050405020304" pitchFamily="18" charset="0"/>
              </a:rPr>
              <a:t>reduced</a:t>
            </a:r>
            <a:r>
              <a:rPr lang="es-ES" sz="1350" b="1" dirty="0">
                <a:solidFill>
                  <a:srgbClr val="080808"/>
                </a:solidFill>
                <a:latin typeface="Times New Roman" panose="02020603050405020304" pitchFamily="18" charset="0"/>
                <a:cs typeface="Times New Roman" panose="02020603050405020304" pitchFamily="18" charset="0"/>
              </a:rPr>
              <a:t> </a:t>
            </a:r>
            <a:r>
              <a:rPr lang="es-ES" sz="1350" b="1" dirty="0" err="1">
                <a:solidFill>
                  <a:srgbClr val="080808"/>
                </a:solidFill>
                <a:latin typeface="Times New Roman" panose="02020603050405020304" pitchFamily="18" charset="0"/>
                <a:cs typeface="Times New Roman" panose="02020603050405020304" pitchFamily="18" charset="0"/>
              </a:rPr>
              <a:t>overlap</a:t>
            </a:r>
            <a:r>
              <a:rPr lang="es-ES" sz="1350" b="1" dirty="0">
                <a:solidFill>
                  <a:srgbClr val="080808"/>
                </a:solidFill>
                <a:latin typeface="Times New Roman" panose="02020603050405020304" pitchFamily="18" charset="0"/>
                <a:cs typeface="Times New Roman" panose="02020603050405020304" pitchFamily="18" charset="0"/>
              </a:rPr>
              <a:t> </a:t>
            </a:r>
            <a:r>
              <a:rPr lang="es-ES" sz="1350" b="1" dirty="0" err="1">
                <a:solidFill>
                  <a:srgbClr val="080808"/>
                </a:solidFill>
                <a:latin typeface="Times New Roman" panose="02020603050405020304" pitchFamily="18" charset="0"/>
                <a:cs typeface="Times New Roman" panose="02020603050405020304" pitchFamily="18" charset="0"/>
              </a:rPr>
              <a:t>length</a:t>
            </a:r>
            <a:endParaRPr lang="es-ES" sz="1350" b="1" dirty="0">
              <a:solidFill>
                <a:srgbClr val="080808"/>
              </a:solidFill>
              <a:latin typeface="Times New Roman" panose="02020603050405020304" pitchFamily="18" charset="0"/>
              <a:cs typeface="Times New Roman" panose="02020603050405020304" pitchFamily="18" charset="0"/>
            </a:endParaRPr>
          </a:p>
        </p:txBody>
      </p:sp>
      <p:sp>
        <p:nvSpPr>
          <p:cNvPr id="12" name="Date Placeholder 3">
            <a:extLst>
              <a:ext uri="{FF2B5EF4-FFF2-40B4-BE49-F238E27FC236}">
                <a16:creationId xmlns:a16="http://schemas.microsoft.com/office/drawing/2014/main" id="{CA7BDF0F-CF15-481F-BDCD-585B07FF5A47}"/>
              </a:ext>
            </a:extLst>
          </p:cNvPr>
          <p:cNvSpPr txBox="1">
            <a:spLocks/>
          </p:cNvSpPr>
          <p:nvPr/>
        </p:nvSpPr>
        <p:spPr>
          <a:xfrm>
            <a:off x="4335314" y="5635862"/>
            <a:ext cx="473370" cy="273844"/>
          </a:xfrm>
          <a:prstGeom prst="rect">
            <a:avLst/>
          </a:prstGeom>
        </p:spPr>
        <p:txBody>
          <a:bodyPr vert="horz" lIns="0" tIns="0" rIns="0" bIns="0" rtlCol="0" anchor="ctr"/>
          <a:lstStyle>
            <a:defPPr>
              <a:defRPr lang="en-US"/>
            </a:defPPr>
            <a:lvl1pPr marL="0" algn="r" defTabSz="914400" rtl="0" eaLnBrk="1" latinLnBrk="0" hangingPunct="1">
              <a:defRPr sz="10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s-ES" sz="750"/>
              <a:t>15/01/2021</a:t>
            </a:r>
            <a:endParaRPr lang="en-GB" sz="750" dirty="0"/>
          </a:p>
        </p:txBody>
      </p:sp>
      <p:pic>
        <p:nvPicPr>
          <p:cNvPr id="13" name="Imagen 12">
            <a:extLst>
              <a:ext uri="{FF2B5EF4-FFF2-40B4-BE49-F238E27FC236}">
                <a16:creationId xmlns:a16="http://schemas.microsoft.com/office/drawing/2014/main" id="{E41AA7E2-3D5D-4F3E-9FFC-030B7A4DDA73}"/>
              </a:ext>
            </a:extLst>
          </p:cNvPr>
          <p:cNvPicPr>
            <a:picLocks noChangeAspect="1"/>
          </p:cNvPicPr>
          <p:nvPr/>
        </p:nvPicPr>
        <p:blipFill>
          <a:blip r:embed="rId4"/>
          <a:stretch>
            <a:fillRect/>
          </a:stretch>
        </p:blipFill>
        <p:spPr>
          <a:xfrm>
            <a:off x="683569" y="5606011"/>
            <a:ext cx="412556" cy="368480"/>
          </a:xfrm>
          <a:prstGeom prst="rect">
            <a:avLst/>
          </a:prstGeom>
        </p:spPr>
      </p:pic>
      <p:sp>
        <p:nvSpPr>
          <p:cNvPr id="2" name="TextBox 1">
            <a:extLst>
              <a:ext uri="{FF2B5EF4-FFF2-40B4-BE49-F238E27FC236}">
                <a16:creationId xmlns:a16="http://schemas.microsoft.com/office/drawing/2014/main" id="{AF690EA1-7D7A-B384-A8B9-1286B6B7C874}"/>
              </a:ext>
            </a:extLst>
          </p:cNvPr>
          <p:cNvSpPr txBox="1"/>
          <p:nvPr/>
        </p:nvSpPr>
        <p:spPr>
          <a:xfrm>
            <a:off x="499748" y="404664"/>
            <a:ext cx="6053452" cy="369332"/>
          </a:xfrm>
          <a:prstGeom prst="rect">
            <a:avLst/>
          </a:prstGeom>
          <a:noFill/>
        </p:spPr>
        <p:txBody>
          <a:bodyPr wrap="square" rtlCol="0">
            <a:spAutoFit/>
          </a:bodyPr>
          <a:lstStyle/>
          <a:p>
            <a:r>
              <a:rPr lang="en-US" dirty="0">
                <a:highlight>
                  <a:srgbClr val="FFFF00"/>
                </a:highlight>
              </a:rPr>
              <a:t>Slide Courtesy of L. Vega Cid (PhD thesis defense: 15/1/2021)</a:t>
            </a:r>
            <a:endParaRPr lang="en-GB" dirty="0">
              <a:highlight>
                <a:srgbClr val="FFFF00"/>
              </a:highlight>
            </a:endParaRPr>
          </a:p>
        </p:txBody>
      </p:sp>
    </p:spTree>
    <p:extLst>
      <p:ext uri="{BB962C8B-B14F-4D97-AF65-F5344CB8AC3E}">
        <p14:creationId xmlns:p14="http://schemas.microsoft.com/office/powerpoint/2010/main" val="14422700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2">
                                            <p:graphicEl>
                                              <a:chart seriesIdx="2" categoryIdx="-4" bldStep="series"/>
                                            </p:graphic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2">
                                            <p:graphicEl>
                                              <a:chart seriesIdx="3" categoryIdx="-4" bldStep="series"/>
                                            </p:graphic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2">
                                            <p:graphicEl>
                                              <a:chart seriesIdx="4" categoryIdx="-4" bldStep="series"/>
                                            </p:graphic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2">
                                            <p:graphicEl>
                                              <a:chart seriesIdx="5" categoryIdx="-4" bldStep="series"/>
                                            </p:graphic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32" grpId="0" uiExpand="1">
        <p:bldSub>
          <a:bldChart bld="series"/>
        </p:bldSub>
      </p:bldGraphic>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Marcador de número de diapositiva 5">
            <a:extLst>
              <a:ext uri="{FF2B5EF4-FFF2-40B4-BE49-F238E27FC236}">
                <a16:creationId xmlns:a16="http://schemas.microsoft.com/office/drawing/2014/main" id="{BF95AB3A-05E1-4483-8975-51CBDB4F12A6}"/>
              </a:ext>
            </a:extLst>
          </p:cNvPr>
          <p:cNvSpPr>
            <a:spLocks noGrp="1"/>
          </p:cNvSpPr>
          <p:nvPr>
            <p:ph type="sldNum" sz="quarter" idx="12"/>
          </p:nvPr>
        </p:nvSpPr>
        <p:spPr/>
        <p:txBody>
          <a:bodyPr/>
          <a:lstStyle/>
          <a:p>
            <a:fld id="{081B962D-F3E9-4987-B72C-52C2301D2793}" type="slidenum">
              <a:rPr lang="en-GB" smtClean="0"/>
              <a:pPr/>
              <a:t>19</a:t>
            </a:fld>
            <a:endParaRPr lang="en-GB"/>
          </a:p>
        </p:txBody>
      </p:sp>
      <p:sp>
        <p:nvSpPr>
          <p:cNvPr id="36" name="CuadroTexto 35">
            <a:extLst>
              <a:ext uri="{FF2B5EF4-FFF2-40B4-BE49-F238E27FC236}">
                <a16:creationId xmlns:a16="http://schemas.microsoft.com/office/drawing/2014/main" id="{0793D946-DA95-4820-9CB3-FD3BB3E31A8B}"/>
              </a:ext>
            </a:extLst>
          </p:cNvPr>
          <p:cNvSpPr txBox="1"/>
          <p:nvPr/>
        </p:nvSpPr>
        <p:spPr>
          <a:xfrm>
            <a:off x="4148251" y="1848489"/>
            <a:ext cx="1279547" cy="207749"/>
          </a:xfrm>
          <a:prstGeom prst="rect">
            <a:avLst/>
          </a:prstGeom>
          <a:noFill/>
        </p:spPr>
        <p:txBody>
          <a:bodyPr wrap="square" lIns="0" tIns="0" rIns="0" bIns="0" rtlCol="0">
            <a:spAutoFit/>
          </a:bodyPr>
          <a:lstStyle/>
          <a:p>
            <a:pPr algn="l"/>
            <a:r>
              <a:rPr lang="es-ES" sz="1350" b="1" dirty="0">
                <a:solidFill>
                  <a:srgbClr val="080808"/>
                </a:solidFill>
                <a:latin typeface="Times New Roman" panose="02020603050405020304" pitchFamily="18" charset="0"/>
                <a:cs typeface="Times New Roman" panose="02020603050405020304" pitchFamily="18" charset="0"/>
              </a:rPr>
              <a:t>Final </a:t>
            </a:r>
            <a:r>
              <a:rPr lang="es-ES" sz="1350" b="1" dirty="0" err="1">
                <a:solidFill>
                  <a:srgbClr val="080808"/>
                </a:solidFill>
                <a:latin typeface="Times New Roman" panose="02020603050405020304" pitchFamily="18" charset="0"/>
                <a:cs typeface="Times New Roman" panose="02020603050405020304" pitchFamily="18" charset="0"/>
              </a:rPr>
              <a:t>proposal</a:t>
            </a:r>
            <a:endParaRPr lang="es-ES" sz="1350" b="1" dirty="0">
              <a:solidFill>
                <a:srgbClr val="080808"/>
              </a:solidFill>
              <a:latin typeface="Times New Roman" panose="02020603050405020304" pitchFamily="18" charset="0"/>
              <a:cs typeface="Times New Roman" panose="02020603050405020304" pitchFamily="18" charset="0"/>
            </a:endParaRPr>
          </a:p>
        </p:txBody>
      </p:sp>
      <p:pic>
        <p:nvPicPr>
          <p:cNvPr id="17" name="Imagen 16">
            <a:extLst>
              <a:ext uri="{FF2B5EF4-FFF2-40B4-BE49-F238E27FC236}">
                <a16:creationId xmlns:a16="http://schemas.microsoft.com/office/drawing/2014/main" id="{3EFF21B9-7200-4DEC-934E-71F96D3CD7B9}"/>
              </a:ext>
            </a:extLst>
          </p:cNvPr>
          <p:cNvPicPr>
            <a:picLocks noChangeAspect="1"/>
          </p:cNvPicPr>
          <p:nvPr/>
        </p:nvPicPr>
        <p:blipFill>
          <a:blip r:embed="rId3"/>
          <a:stretch>
            <a:fillRect/>
          </a:stretch>
        </p:blipFill>
        <p:spPr>
          <a:xfrm>
            <a:off x="557870" y="2585916"/>
            <a:ext cx="3699717" cy="2213056"/>
          </a:xfrm>
          <a:prstGeom prst="rect">
            <a:avLst/>
          </a:prstGeom>
        </p:spPr>
      </p:pic>
      <p:graphicFrame>
        <p:nvGraphicFramePr>
          <p:cNvPr id="46" name="Chart 1">
            <a:extLst>
              <a:ext uri="{FF2B5EF4-FFF2-40B4-BE49-F238E27FC236}">
                <a16:creationId xmlns:a16="http://schemas.microsoft.com/office/drawing/2014/main" id="{00000000-0008-0000-0000-000002000000}"/>
              </a:ext>
            </a:extLst>
          </p:cNvPr>
          <p:cNvGraphicFramePr>
            <a:graphicFrameLocks/>
          </p:cNvGraphicFramePr>
          <p:nvPr/>
        </p:nvGraphicFramePr>
        <p:xfrm>
          <a:off x="3815917" y="2402886"/>
          <a:ext cx="5218814" cy="2910546"/>
        </p:xfrm>
        <a:graphic>
          <a:graphicData uri="http://schemas.openxmlformats.org/drawingml/2006/chart">
            <c:chart xmlns:c="http://schemas.openxmlformats.org/drawingml/2006/chart" xmlns:r="http://schemas.openxmlformats.org/officeDocument/2006/relationships" r:id="rId4"/>
          </a:graphicData>
        </a:graphic>
      </p:graphicFrame>
      <p:pic>
        <p:nvPicPr>
          <p:cNvPr id="47" name="Picture 1">
            <a:extLst>
              <a:ext uri="{FF2B5EF4-FFF2-40B4-BE49-F238E27FC236}">
                <a16:creationId xmlns:a16="http://schemas.microsoft.com/office/drawing/2014/main" id="{CC60EA2F-2F45-4332-BAA2-DC7853483CF1}"/>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l="11413" t="8375" r="9050" b="7032"/>
          <a:stretch/>
        </p:blipFill>
        <p:spPr>
          <a:xfrm>
            <a:off x="321604" y="2564470"/>
            <a:ext cx="3795992" cy="2367797"/>
          </a:xfrm>
          <a:prstGeom prst="rect">
            <a:avLst/>
          </a:prstGeom>
        </p:spPr>
      </p:pic>
      <p:sp>
        <p:nvSpPr>
          <p:cNvPr id="14" name="Date Placeholder 3">
            <a:extLst>
              <a:ext uri="{FF2B5EF4-FFF2-40B4-BE49-F238E27FC236}">
                <a16:creationId xmlns:a16="http://schemas.microsoft.com/office/drawing/2014/main" id="{47E430E9-3FF7-4AF9-A2E8-BE077EA0640E}"/>
              </a:ext>
            </a:extLst>
          </p:cNvPr>
          <p:cNvSpPr txBox="1">
            <a:spLocks/>
          </p:cNvSpPr>
          <p:nvPr/>
        </p:nvSpPr>
        <p:spPr>
          <a:xfrm>
            <a:off x="4335314" y="5635862"/>
            <a:ext cx="473370" cy="273844"/>
          </a:xfrm>
          <a:prstGeom prst="rect">
            <a:avLst/>
          </a:prstGeom>
        </p:spPr>
        <p:txBody>
          <a:bodyPr vert="horz" lIns="0" tIns="0" rIns="0" bIns="0" rtlCol="0" anchor="ctr"/>
          <a:lstStyle>
            <a:defPPr>
              <a:defRPr lang="en-US"/>
            </a:defPPr>
            <a:lvl1pPr marL="0" algn="r" defTabSz="914400" rtl="0" eaLnBrk="1" latinLnBrk="0" hangingPunct="1">
              <a:defRPr sz="10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s-ES" sz="750"/>
              <a:t>15/01/2021</a:t>
            </a:r>
            <a:endParaRPr lang="en-GB" sz="750" dirty="0"/>
          </a:p>
        </p:txBody>
      </p:sp>
      <p:pic>
        <p:nvPicPr>
          <p:cNvPr id="15" name="Imagen 14">
            <a:extLst>
              <a:ext uri="{FF2B5EF4-FFF2-40B4-BE49-F238E27FC236}">
                <a16:creationId xmlns:a16="http://schemas.microsoft.com/office/drawing/2014/main" id="{B6A1153C-9CF2-4C18-B751-ACAFB339C9FC}"/>
              </a:ext>
            </a:extLst>
          </p:cNvPr>
          <p:cNvPicPr>
            <a:picLocks noChangeAspect="1"/>
          </p:cNvPicPr>
          <p:nvPr/>
        </p:nvPicPr>
        <p:blipFill>
          <a:blip r:embed="rId6"/>
          <a:stretch>
            <a:fillRect/>
          </a:stretch>
        </p:blipFill>
        <p:spPr>
          <a:xfrm>
            <a:off x="683569" y="5606011"/>
            <a:ext cx="412556" cy="368480"/>
          </a:xfrm>
          <a:prstGeom prst="rect">
            <a:avLst/>
          </a:prstGeom>
        </p:spPr>
      </p:pic>
      <p:sp>
        <p:nvSpPr>
          <p:cNvPr id="2" name="TextBox 1">
            <a:extLst>
              <a:ext uri="{FF2B5EF4-FFF2-40B4-BE49-F238E27FC236}">
                <a16:creationId xmlns:a16="http://schemas.microsoft.com/office/drawing/2014/main" id="{D0DF53E5-A41D-4ABC-E4A9-55B9FFD46BDF}"/>
              </a:ext>
            </a:extLst>
          </p:cNvPr>
          <p:cNvSpPr txBox="1"/>
          <p:nvPr/>
        </p:nvSpPr>
        <p:spPr>
          <a:xfrm>
            <a:off x="499748" y="404664"/>
            <a:ext cx="6053452" cy="369332"/>
          </a:xfrm>
          <a:prstGeom prst="rect">
            <a:avLst/>
          </a:prstGeom>
          <a:noFill/>
        </p:spPr>
        <p:txBody>
          <a:bodyPr wrap="square" rtlCol="0">
            <a:spAutoFit/>
          </a:bodyPr>
          <a:lstStyle/>
          <a:p>
            <a:r>
              <a:rPr lang="en-US" dirty="0">
                <a:highlight>
                  <a:srgbClr val="FFFF00"/>
                </a:highlight>
              </a:rPr>
              <a:t>Slide Courtesy of L. Vega Cid (PhD thesis defense: 15/1/2021)</a:t>
            </a:r>
            <a:endParaRPr lang="en-GB" dirty="0">
              <a:highlight>
                <a:srgbClr val="FFFF00"/>
              </a:highlight>
            </a:endParaRPr>
          </a:p>
        </p:txBody>
      </p:sp>
    </p:spTree>
    <p:extLst>
      <p:ext uri="{BB962C8B-B14F-4D97-AF65-F5344CB8AC3E}">
        <p14:creationId xmlns:p14="http://schemas.microsoft.com/office/powerpoint/2010/main" val="271575239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CDC3D2C-CF20-510F-5A24-31E2716721E7}"/>
              </a:ext>
            </a:extLst>
          </p:cNvPr>
          <p:cNvSpPr>
            <a:spLocks noGrp="1"/>
          </p:cNvSpPr>
          <p:nvPr>
            <p:ph type="title"/>
          </p:nvPr>
        </p:nvSpPr>
        <p:spPr>
          <a:xfrm>
            <a:off x="371448" y="-66495"/>
            <a:ext cx="8229600" cy="990395"/>
          </a:xfrm>
        </p:spPr>
        <p:txBody>
          <a:bodyPr>
            <a:normAutofit/>
          </a:bodyPr>
          <a:lstStyle/>
          <a:p>
            <a:pPr algn="l"/>
            <a:r>
              <a:rPr lang="en-GB" b="0" dirty="0">
                <a:solidFill>
                  <a:srgbClr val="002060"/>
                </a:solidFill>
              </a:rPr>
              <a:t>Beam Induced Heating - Reminder</a:t>
            </a:r>
          </a:p>
        </p:txBody>
      </p:sp>
      <p:grpSp>
        <p:nvGrpSpPr>
          <p:cNvPr id="16" name="Group 15">
            <a:extLst>
              <a:ext uri="{FF2B5EF4-FFF2-40B4-BE49-F238E27FC236}">
                <a16:creationId xmlns:a16="http://schemas.microsoft.com/office/drawing/2014/main" id="{FDBD2520-4333-9048-7741-EDB90604B75E}"/>
              </a:ext>
            </a:extLst>
          </p:cNvPr>
          <p:cNvGrpSpPr/>
          <p:nvPr/>
        </p:nvGrpSpPr>
        <p:grpSpPr>
          <a:xfrm>
            <a:off x="251520" y="2124087"/>
            <a:ext cx="2895599" cy="3096579"/>
            <a:chOff x="3268130" y="2148194"/>
            <a:chExt cx="2631340" cy="2813978"/>
          </a:xfrm>
        </p:grpSpPr>
        <p:pic>
          <p:nvPicPr>
            <p:cNvPr id="22" name="Picture 1056">
              <a:extLst>
                <a:ext uri="{FF2B5EF4-FFF2-40B4-BE49-F238E27FC236}">
                  <a16:creationId xmlns:a16="http://schemas.microsoft.com/office/drawing/2014/main" id="{A2A54F5F-D051-7CDD-F41A-FA5AB21BA74B}"/>
                </a:ext>
              </a:extLst>
            </p:cNvPr>
            <p:cNvPicPr>
              <a:picLocks noChangeAspect="1" noChangeArrowheads="1"/>
            </p:cNvPicPr>
            <p:nvPr/>
          </p:nvPicPr>
          <p:blipFill rotWithShape="1">
            <a:blip r:embed="rId2" cstate="print"/>
            <a:srcRect l="1486" t="7732" r="438" b="1471"/>
            <a:stretch/>
          </p:blipFill>
          <p:spPr bwMode="auto">
            <a:xfrm>
              <a:off x="3268130" y="2578505"/>
              <a:ext cx="2631340" cy="1973015"/>
            </a:xfrm>
            <a:prstGeom prst="rect">
              <a:avLst/>
            </a:prstGeom>
            <a:noFill/>
            <a:ln w="9525">
              <a:noFill/>
              <a:miter lim="800000"/>
              <a:headEnd/>
              <a:tailEnd/>
            </a:ln>
            <a:effectLst/>
          </p:spPr>
        </p:pic>
        <p:sp>
          <p:nvSpPr>
            <p:cNvPr id="31" name="TextBox 30">
              <a:extLst>
                <a:ext uri="{FF2B5EF4-FFF2-40B4-BE49-F238E27FC236}">
                  <a16:creationId xmlns:a16="http://schemas.microsoft.com/office/drawing/2014/main" id="{0C50796F-A465-6964-38E5-766D1EEFE3CD}"/>
                </a:ext>
              </a:extLst>
            </p:cNvPr>
            <p:cNvSpPr txBox="1"/>
            <p:nvPr/>
          </p:nvSpPr>
          <p:spPr>
            <a:xfrm>
              <a:off x="4275084" y="2148194"/>
              <a:ext cx="1467435" cy="307657"/>
            </a:xfrm>
            <a:prstGeom prst="rect">
              <a:avLst/>
            </a:prstGeom>
            <a:solidFill>
              <a:srgbClr val="FFFFFF">
                <a:alpha val="58039"/>
              </a:srgbClr>
            </a:solidFill>
          </p:spPr>
          <p:txBody>
            <a:bodyPr wrap="square" lIns="54000" tIns="0" rIns="0" bIns="0" rtlCol="0">
              <a:spAutoFit/>
            </a:bodyPr>
            <a:lstStyle/>
            <a:p>
              <a:pPr algn="ctr"/>
              <a:r>
                <a:rPr lang="en-US" sz="1100" b="1" dirty="0"/>
                <a:t>Alumina tube </a:t>
              </a:r>
            </a:p>
            <a:p>
              <a:pPr algn="ctr"/>
              <a:r>
                <a:rPr lang="en-US" sz="1100" dirty="0"/>
                <a:t>(installed in MKI aperture)</a:t>
              </a:r>
              <a:endParaRPr lang="en-GB" sz="1100" dirty="0"/>
            </a:p>
          </p:txBody>
        </p:sp>
        <p:sp>
          <p:nvSpPr>
            <p:cNvPr id="32" name="TextBox 31">
              <a:extLst>
                <a:ext uri="{FF2B5EF4-FFF2-40B4-BE49-F238E27FC236}">
                  <a16:creationId xmlns:a16="http://schemas.microsoft.com/office/drawing/2014/main" id="{0EA358CE-2203-4A97-D2CB-0150DEA57573}"/>
                </a:ext>
              </a:extLst>
            </p:cNvPr>
            <p:cNvSpPr txBox="1"/>
            <p:nvPr/>
          </p:nvSpPr>
          <p:spPr>
            <a:xfrm>
              <a:off x="3284441" y="4631561"/>
              <a:ext cx="924479" cy="153828"/>
            </a:xfrm>
            <a:prstGeom prst="rect">
              <a:avLst/>
            </a:prstGeom>
            <a:solidFill>
              <a:srgbClr val="FFFFFF">
                <a:alpha val="58039"/>
              </a:srgbClr>
            </a:solidFill>
          </p:spPr>
          <p:txBody>
            <a:bodyPr wrap="square" lIns="54000" tIns="0" rIns="0" bIns="0" rtlCol="0">
              <a:spAutoFit/>
            </a:bodyPr>
            <a:lstStyle/>
            <a:p>
              <a:pPr algn="l"/>
              <a:r>
                <a:rPr lang="en-US" sz="1100" b="1" dirty="0"/>
                <a:t>MKI magnet</a:t>
              </a:r>
              <a:endParaRPr lang="en-GB" sz="1100" b="1" dirty="0"/>
            </a:p>
          </p:txBody>
        </p:sp>
        <p:sp>
          <p:nvSpPr>
            <p:cNvPr id="33" name="TextBox 32">
              <a:extLst>
                <a:ext uri="{FF2B5EF4-FFF2-40B4-BE49-F238E27FC236}">
                  <a16:creationId xmlns:a16="http://schemas.microsoft.com/office/drawing/2014/main" id="{D3B2B114-7D4C-0F02-7C5B-149BCD15C9AF}"/>
                </a:ext>
              </a:extLst>
            </p:cNvPr>
            <p:cNvSpPr txBox="1"/>
            <p:nvPr/>
          </p:nvSpPr>
          <p:spPr>
            <a:xfrm>
              <a:off x="3989096" y="4808344"/>
              <a:ext cx="924479" cy="153828"/>
            </a:xfrm>
            <a:prstGeom prst="rect">
              <a:avLst/>
            </a:prstGeom>
            <a:solidFill>
              <a:srgbClr val="FFFFFF">
                <a:alpha val="58039"/>
              </a:srgbClr>
            </a:solidFill>
          </p:spPr>
          <p:txBody>
            <a:bodyPr wrap="square" lIns="54000" tIns="0" rIns="0" bIns="0" rtlCol="0">
              <a:spAutoFit/>
            </a:bodyPr>
            <a:lstStyle/>
            <a:p>
              <a:pPr algn="l"/>
              <a:r>
                <a:rPr lang="en-US" sz="1100" b="1" dirty="0"/>
                <a:t>Vacuum tank</a:t>
              </a:r>
              <a:endParaRPr lang="en-GB" sz="1100" b="1" dirty="0"/>
            </a:p>
          </p:txBody>
        </p:sp>
        <p:cxnSp>
          <p:nvCxnSpPr>
            <p:cNvPr id="34" name="Straight Arrow Connector 33">
              <a:extLst>
                <a:ext uri="{FF2B5EF4-FFF2-40B4-BE49-F238E27FC236}">
                  <a16:creationId xmlns:a16="http://schemas.microsoft.com/office/drawing/2014/main" id="{299000E2-4AC9-1D7E-6BF0-E1BA933AB6BC}"/>
                </a:ext>
              </a:extLst>
            </p:cNvPr>
            <p:cNvCxnSpPr>
              <a:cxnSpLocks/>
            </p:cNvCxnSpPr>
            <p:nvPr/>
          </p:nvCxnSpPr>
          <p:spPr>
            <a:xfrm flipH="1">
              <a:off x="4566107" y="2473007"/>
              <a:ext cx="468805" cy="1175277"/>
            </a:xfrm>
            <a:prstGeom prst="straightConnector1">
              <a:avLst/>
            </a:prstGeom>
            <a:ln w="19050">
              <a:solidFill>
                <a:schemeClr val="tx1"/>
              </a:solidFill>
              <a:tailEnd type="triangle"/>
            </a:ln>
            <a:effectLst>
              <a:glow rad="76200">
                <a:schemeClr val="bg1">
                  <a:alpha val="36000"/>
                </a:schemeClr>
              </a:glow>
            </a:effectLst>
          </p:spPr>
          <p:style>
            <a:lnRef idx="1">
              <a:schemeClr val="accent1"/>
            </a:lnRef>
            <a:fillRef idx="0">
              <a:schemeClr val="accent1"/>
            </a:fillRef>
            <a:effectRef idx="0">
              <a:schemeClr val="accent1"/>
            </a:effectRef>
            <a:fontRef idx="minor">
              <a:schemeClr val="tx1"/>
            </a:fontRef>
          </p:style>
        </p:cxnSp>
        <p:cxnSp>
          <p:nvCxnSpPr>
            <p:cNvPr id="38" name="Straight Arrow Connector 37">
              <a:extLst>
                <a:ext uri="{FF2B5EF4-FFF2-40B4-BE49-F238E27FC236}">
                  <a16:creationId xmlns:a16="http://schemas.microsoft.com/office/drawing/2014/main" id="{6EBDCB5D-0FDE-4BB5-3B70-CEE0F1A16769}"/>
                </a:ext>
              </a:extLst>
            </p:cNvPr>
            <p:cNvCxnSpPr>
              <a:cxnSpLocks/>
              <a:stCxn id="32" idx="0"/>
            </p:cNvCxnSpPr>
            <p:nvPr/>
          </p:nvCxnSpPr>
          <p:spPr>
            <a:xfrm flipV="1">
              <a:off x="3746680" y="3638056"/>
              <a:ext cx="462240" cy="993506"/>
            </a:xfrm>
            <a:prstGeom prst="straightConnector1">
              <a:avLst/>
            </a:prstGeom>
            <a:ln w="19050">
              <a:solidFill>
                <a:schemeClr val="tx1"/>
              </a:solidFill>
              <a:tailEnd type="triangle"/>
            </a:ln>
            <a:effectLst>
              <a:glow rad="76200">
                <a:schemeClr val="bg1">
                  <a:alpha val="36000"/>
                </a:schemeClr>
              </a:glow>
            </a:effectLst>
          </p:spPr>
          <p:style>
            <a:lnRef idx="1">
              <a:schemeClr val="accent1"/>
            </a:lnRef>
            <a:fillRef idx="0">
              <a:schemeClr val="accent1"/>
            </a:fillRef>
            <a:effectRef idx="0">
              <a:schemeClr val="accent1"/>
            </a:effectRef>
            <a:fontRef idx="minor">
              <a:schemeClr val="tx1"/>
            </a:fontRef>
          </p:style>
        </p:cxnSp>
        <p:cxnSp>
          <p:nvCxnSpPr>
            <p:cNvPr id="41" name="Straight Arrow Connector 40">
              <a:extLst>
                <a:ext uri="{FF2B5EF4-FFF2-40B4-BE49-F238E27FC236}">
                  <a16:creationId xmlns:a16="http://schemas.microsoft.com/office/drawing/2014/main" id="{20B624FD-0FEB-BB52-9BFA-7720F993EF97}"/>
                </a:ext>
              </a:extLst>
            </p:cNvPr>
            <p:cNvCxnSpPr>
              <a:cxnSpLocks/>
              <a:stCxn id="33" idx="0"/>
            </p:cNvCxnSpPr>
            <p:nvPr/>
          </p:nvCxnSpPr>
          <p:spPr>
            <a:xfrm flipV="1">
              <a:off x="4451336" y="4448708"/>
              <a:ext cx="31853" cy="359636"/>
            </a:xfrm>
            <a:prstGeom prst="straightConnector1">
              <a:avLst/>
            </a:prstGeom>
            <a:ln w="19050">
              <a:solidFill>
                <a:schemeClr val="tx1"/>
              </a:solidFill>
              <a:tailEnd type="triangle"/>
            </a:ln>
            <a:effectLst>
              <a:glow rad="292100">
                <a:schemeClr val="bg1">
                  <a:alpha val="59000"/>
                </a:schemeClr>
              </a:glow>
            </a:effectLst>
          </p:spPr>
          <p:style>
            <a:lnRef idx="1">
              <a:schemeClr val="accent1"/>
            </a:lnRef>
            <a:fillRef idx="0">
              <a:schemeClr val="accent1"/>
            </a:fillRef>
            <a:effectRef idx="0">
              <a:schemeClr val="accent1"/>
            </a:effectRef>
            <a:fontRef idx="minor">
              <a:schemeClr val="tx1"/>
            </a:fontRef>
          </p:style>
        </p:cxnSp>
        <p:cxnSp>
          <p:nvCxnSpPr>
            <p:cNvPr id="24" name="Straight Arrow Connector 23">
              <a:extLst>
                <a:ext uri="{FF2B5EF4-FFF2-40B4-BE49-F238E27FC236}">
                  <a16:creationId xmlns:a16="http://schemas.microsoft.com/office/drawing/2014/main" id="{A84C780E-3361-C33C-1F2B-2576A0A77948}"/>
                </a:ext>
              </a:extLst>
            </p:cNvPr>
            <p:cNvCxnSpPr>
              <a:cxnSpLocks/>
            </p:cNvCxnSpPr>
            <p:nvPr/>
          </p:nvCxnSpPr>
          <p:spPr>
            <a:xfrm flipH="1" flipV="1">
              <a:off x="4566107" y="3848885"/>
              <a:ext cx="47457" cy="285924"/>
            </a:xfrm>
            <a:prstGeom prst="straightConnector1">
              <a:avLst/>
            </a:prstGeom>
            <a:ln w="38100">
              <a:solidFill>
                <a:schemeClr val="bg1"/>
              </a:solidFill>
              <a:headEnd type="none" w="med" len="med"/>
              <a:tailEnd type="arrow" w="med" len="med"/>
            </a:ln>
            <a:effectLst>
              <a:glow rad="101600">
                <a:schemeClr val="tx2">
                  <a:alpha val="60000"/>
                </a:schemeClr>
              </a:glow>
            </a:effectLst>
            <a:scene3d>
              <a:camera prst="orthographicFront">
                <a:rot lat="3600000" lon="21301117" rev="21176782"/>
              </a:camera>
              <a:lightRig rig="threePt" dir="t"/>
            </a:scene3d>
          </p:spPr>
          <p:style>
            <a:lnRef idx="1">
              <a:schemeClr val="accent1"/>
            </a:lnRef>
            <a:fillRef idx="0">
              <a:schemeClr val="accent1"/>
            </a:fillRef>
            <a:effectRef idx="0">
              <a:schemeClr val="accent1"/>
            </a:effectRef>
            <a:fontRef idx="minor">
              <a:schemeClr val="tx1"/>
            </a:fontRef>
          </p:style>
        </p:cxnSp>
        <p:sp>
          <p:nvSpPr>
            <p:cNvPr id="25" name="TextBox 24">
              <a:extLst>
                <a:ext uri="{FF2B5EF4-FFF2-40B4-BE49-F238E27FC236}">
                  <a16:creationId xmlns:a16="http://schemas.microsoft.com/office/drawing/2014/main" id="{349EEE1E-4146-0E45-838E-416133E781F0}"/>
                </a:ext>
              </a:extLst>
            </p:cNvPr>
            <p:cNvSpPr txBox="1"/>
            <p:nvPr/>
          </p:nvSpPr>
          <p:spPr>
            <a:xfrm>
              <a:off x="4693751" y="3971506"/>
              <a:ext cx="630101" cy="484748"/>
            </a:xfrm>
            <a:prstGeom prst="rect">
              <a:avLst/>
            </a:prstGeom>
            <a:noFill/>
          </p:spPr>
          <p:txBody>
            <a:bodyPr wrap="square" lIns="0" tIns="0" rIns="0" bIns="0" rtlCol="0">
              <a:spAutoFit/>
            </a:bodyPr>
            <a:lstStyle/>
            <a:p>
              <a:r>
                <a:rPr lang="en-GB" sz="1050" dirty="0">
                  <a:solidFill>
                    <a:schemeClr val="bg1"/>
                  </a:solidFill>
                  <a:effectLst>
                    <a:glow rad="101600">
                      <a:schemeClr val="tx2">
                        <a:alpha val="60000"/>
                      </a:schemeClr>
                    </a:glow>
                  </a:effectLst>
                </a:rPr>
                <a:t>Injected/</a:t>
              </a:r>
            </a:p>
            <a:p>
              <a:r>
                <a:rPr lang="en-GB" sz="1050" dirty="0">
                  <a:solidFill>
                    <a:schemeClr val="bg1"/>
                  </a:solidFill>
                  <a:effectLst>
                    <a:glow rad="101600">
                      <a:schemeClr val="tx2">
                        <a:alpha val="60000"/>
                      </a:schemeClr>
                    </a:glow>
                  </a:effectLst>
                </a:rPr>
                <a:t>circulating beam</a:t>
              </a:r>
            </a:p>
          </p:txBody>
        </p:sp>
      </p:grpSp>
      <p:sp>
        <p:nvSpPr>
          <p:cNvPr id="11" name="Date Placeholder 10">
            <a:extLst>
              <a:ext uri="{FF2B5EF4-FFF2-40B4-BE49-F238E27FC236}">
                <a16:creationId xmlns:a16="http://schemas.microsoft.com/office/drawing/2014/main" id="{11E2A47A-ED94-E3B7-E834-14B26F68D308}"/>
              </a:ext>
            </a:extLst>
          </p:cNvPr>
          <p:cNvSpPr>
            <a:spLocks noGrp="1"/>
          </p:cNvSpPr>
          <p:nvPr>
            <p:ph type="dt" sz="half" idx="10"/>
          </p:nvPr>
        </p:nvSpPr>
        <p:spPr/>
        <p:txBody>
          <a:bodyPr/>
          <a:lstStyle/>
          <a:p>
            <a:r>
              <a:rPr lang="en-US"/>
              <a:t>M.J. Barnes</a:t>
            </a:r>
            <a:endParaRPr lang="en-GB"/>
          </a:p>
        </p:txBody>
      </p:sp>
      <p:sp>
        <p:nvSpPr>
          <p:cNvPr id="12" name="Footer Placeholder 11">
            <a:extLst>
              <a:ext uri="{FF2B5EF4-FFF2-40B4-BE49-F238E27FC236}">
                <a16:creationId xmlns:a16="http://schemas.microsoft.com/office/drawing/2014/main" id="{333EBF31-BC87-B083-A127-568846AEF70C}"/>
              </a:ext>
            </a:extLst>
          </p:cNvPr>
          <p:cNvSpPr>
            <a:spLocks noGrp="1"/>
          </p:cNvSpPr>
          <p:nvPr>
            <p:ph type="ftr" sz="quarter" idx="11"/>
          </p:nvPr>
        </p:nvSpPr>
        <p:spPr/>
        <p:txBody>
          <a:bodyPr/>
          <a:lstStyle/>
          <a:p>
            <a:r>
              <a:rPr lang="en-GB"/>
              <a:t>MPP: 21/10/2022</a:t>
            </a:r>
          </a:p>
        </p:txBody>
      </p:sp>
      <p:sp>
        <p:nvSpPr>
          <p:cNvPr id="13" name="Slide Number Placeholder 12">
            <a:extLst>
              <a:ext uri="{FF2B5EF4-FFF2-40B4-BE49-F238E27FC236}">
                <a16:creationId xmlns:a16="http://schemas.microsoft.com/office/drawing/2014/main" id="{2EEEFBAE-8B07-20C8-08F5-532D07B6DF89}"/>
              </a:ext>
            </a:extLst>
          </p:cNvPr>
          <p:cNvSpPr>
            <a:spLocks noGrp="1"/>
          </p:cNvSpPr>
          <p:nvPr>
            <p:ph type="sldNum" sz="quarter" idx="12"/>
          </p:nvPr>
        </p:nvSpPr>
        <p:spPr/>
        <p:txBody>
          <a:bodyPr/>
          <a:lstStyle/>
          <a:p>
            <a:fld id="{3E8595ED-BDF9-4BBC-B68B-2CF041815697}" type="slidenum">
              <a:rPr lang="en-GB" smtClean="0"/>
              <a:t>2</a:t>
            </a:fld>
            <a:endParaRPr lang="en-GB"/>
          </a:p>
        </p:txBody>
      </p:sp>
      <p:sp>
        <p:nvSpPr>
          <p:cNvPr id="6" name="TextBox 5">
            <a:extLst>
              <a:ext uri="{FF2B5EF4-FFF2-40B4-BE49-F238E27FC236}">
                <a16:creationId xmlns:a16="http://schemas.microsoft.com/office/drawing/2014/main" id="{0497E758-E1BA-E25A-9FC5-D2B7E5EC9E8D}"/>
              </a:ext>
            </a:extLst>
          </p:cNvPr>
          <p:cNvSpPr txBox="1"/>
          <p:nvPr/>
        </p:nvSpPr>
        <p:spPr>
          <a:xfrm>
            <a:off x="457200" y="842058"/>
            <a:ext cx="8435280" cy="1200329"/>
          </a:xfrm>
          <a:prstGeom prst="rect">
            <a:avLst/>
          </a:prstGeom>
          <a:noFill/>
        </p:spPr>
        <p:txBody>
          <a:bodyPr wrap="square" rtlCol="0">
            <a:spAutoFit/>
          </a:bodyPr>
          <a:lstStyle/>
          <a:p>
            <a:pPr marL="285750" indent="-285750">
              <a:buFont typeface="Arial" panose="020B0604020202020204" pitchFamily="34" charset="0"/>
              <a:buChar char="•"/>
            </a:pPr>
            <a:r>
              <a:rPr lang="en-GB" dirty="0">
                <a:solidFill>
                  <a:srgbClr val="002060"/>
                </a:solidFill>
                <a:latin typeface="Calibri" panose="020F0502020204030204" pitchFamily="34" charset="0"/>
                <a:ea typeface="DengXian" panose="02010600030101010101" pitchFamily="2" charset="-122"/>
              </a:rPr>
              <a:t>T</a:t>
            </a:r>
            <a:r>
              <a:rPr lang="en-GB" sz="1800" dirty="0">
                <a:solidFill>
                  <a:srgbClr val="002060"/>
                </a:solidFill>
                <a:effectLst/>
                <a:latin typeface="Calibri" panose="020F0502020204030204" pitchFamily="34" charset="0"/>
                <a:ea typeface="DengXian" panose="02010600030101010101" pitchFamily="2" charset="-122"/>
              </a:rPr>
              <a:t>o reduce beam induced heating, </a:t>
            </a:r>
            <a:r>
              <a:rPr lang="en-US" sz="1800" dirty="0">
                <a:solidFill>
                  <a:srgbClr val="002060"/>
                </a:solidFill>
                <a:effectLst/>
                <a:latin typeface="Calibri" panose="020F0502020204030204" pitchFamily="34" charset="0"/>
                <a:ea typeface="DengXian" panose="02010600030101010101" pitchFamily="2" charset="-122"/>
              </a:rPr>
              <a:t>MKIs refurbished during </a:t>
            </a:r>
            <a:r>
              <a:rPr lang="en-US" sz="1800" b="1" dirty="0">
                <a:solidFill>
                  <a:srgbClr val="002060"/>
                </a:solidFill>
                <a:effectLst/>
                <a:latin typeface="Calibri" panose="020F0502020204030204" pitchFamily="34" charset="0"/>
                <a:ea typeface="DengXian" panose="02010600030101010101" pitchFamily="2" charset="-122"/>
              </a:rPr>
              <a:t>LS1</a:t>
            </a:r>
            <a:r>
              <a:rPr lang="en-US" sz="1800" dirty="0">
                <a:solidFill>
                  <a:srgbClr val="002060"/>
                </a:solidFill>
                <a:effectLst/>
                <a:latin typeface="Calibri" panose="020F0502020204030204" pitchFamily="34" charset="0"/>
                <a:ea typeface="DengXian" panose="02010600030101010101" pitchFamily="2" charset="-122"/>
              </a:rPr>
              <a:t> have 24 screen conductors (c.f. 15 before LS1), inserted in slots on the inside of an alumina tube</a:t>
            </a:r>
          </a:p>
          <a:p>
            <a:pPr marL="285750" indent="-285750">
              <a:buFont typeface="Arial" panose="020B0604020202020204" pitchFamily="34" charset="0"/>
              <a:buChar char="•"/>
            </a:pPr>
            <a:r>
              <a:rPr lang="en-US" dirty="0">
                <a:solidFill>
                  <a:srgbClr val="002060"/>
                </a:solidFill>
                <a:latin typeface="Calibri" panose="020F0502020204030204" pitchFamily="34" charset="0"/>
                <a:ea typeface="DengXian" panose="02010600030101010101" pitchFamily="2" charset="-122"/>
              </a:rPr>
              <a:t>An alumina tube is installed in the aperture of each MKI kicker magnet</a:t>
            </a:r>
            <a:endParaRPr lang="en-US" sz="1800" dirty="0">
              <a:solidFill>
                <a:srgbClr val="002060"/>
              </a:solidFill>
              <a:effectLst/>
              <a:latin typeface="Calibri" panose="020F0502020204030204" pitchFamily="34" charset="0"/>
              <a:ea typeface="DengXian" panose="02010600030101010101" pitchFamily="2" charset="-122"/>
            </a:endParaRPr>
          </a:p>
          <a:p>
            <a:pPr marL="285750" indent="-285750">
              <a:buFont typeface="Arial" panose="020B0604020202020204" pitchFamily="34" charset="0"/>
              <a:buChar char="•"/>
            </a:pPr>
            <a:r>
              <a:rPr lang="en-US" dirty="0">
                <a:solidFill>
                  <a:srgbClr val="002060"/>
                </a:solidFill>
                <a:latin typeface="Calibri" panose="020F0502020204030204" pitchFamily="34" charset="0"/>
                <a:ea typeface="DengXian" panose="02010600030101010101" pitchFamily="2" charset="-122"/>
              </a:rPr>
              <a:t>A set of ferrite rings is installed on each end of the alumina tube</a:t>
            </a:r>
          </a:p>
        </p:txBody>
      </p:sp>
      <p:grpSp>
        <p:nvGrpSpPr>
          <p:cNvPr id="26" name="Group 25">
            <a:extLst>
              <a:ext uri="{FF2B5EF4-FFF2-40B4-BE49-F238E27FC236}">
                <a16:creationId xmlns:a16="http://schemas.microsoft.com/office/drawing/2014/main" id="{16AE24A9-68A9-24C5-C3FE-5D0FF5B35589}"/>
              </a:ext>
            </a:extLst>
          </p:cNvPr>
          <p:cNvGrpSpPr/>
          <p:nvPr/>
        </p:nvGrpSpPr>
        <p:grpSpPr>
          <a:xfrm>
            <a:off x="3131840" y="2172965"/>
            <a:ext cx="3833855" cy="3344267"/>
            <a:chOff x="3402441" y="2246850"/>
            <a:chExt cx="3833855" cy="3344267"/>
          </a:xfrm>
        </p:grpSpPr>
        <p:sp>
          <p:nvSpPr>
            <p:cNvPr id="51" name="TextBox 50">
              <a:extLst>
                <a:ext uri="{FF2B5EF4-FFF2-40B4-BE49-F238E27FC236}">
                  <a16:creationId xmlns:a16="http://schemas.microsoft.com/office/drawing/2014/main" id="{8D80FC0D-F7AF-AB74-6896-6CD57EBEC232}"/>
                </a:ext>
              </a:extLst>
            </p:cNvPr>
            <p:cNvSpPr txBox="1"/>
            <p:nvPr/>
          </p:nvSpPr>
          <p:spPr>
            <a:xfrm>
              <a:off x="3402441" y="5105327"/>
              <a:ext cx="1542246" cy="338554"/>
            </a:xfrm>
            <a:prstGeom prst="rect">
              <a:avLst/>
            </a:prstGeom>
            <a:solidFill>
              <a:srgbClr val="FFFFFF">
                <a:alpha val="58039"/>
              </a:srgbClr>
            </a:solidFill>
          </p:spPr>
          <p:txBody>
            <a:bodyPr wrap="square" lIns="54000" tIns="0" rIns="0" bIns="0" rtlCol="0">
              <a:spAutoFit/>
            </a:bodyPr>
            <a:lstStyle/>
            <a:p>
              <a:pPr algn="ctr"/>
              <a:r>
                <a:rPr lang="en-US" sz="1100" b="1" dirty="0"/>
                <a:t>Slots </a:t>
              </a:r>
              <a:r>
                <a:rPr lang="en-US" sz="1100" dirty="0"/>
                <a:t>on alumina tube, to insert screen conductors</a:t>
              </a:r>
              <a:endParaRPr lang="en-GB" sz="1100" dirty="0"/>
            </a:p>
          </p:txBody>
        </p:sp>
        <p:grpSp>
          <p:nvGrpSpPr>
            <p:cNvPr id="17" name="Group 16">
              <a:extLst>
                <a:ext uri="{FF2B5EF4-FFF2-40B4-BE49-F238E27FC236}">
                  <a16:creationId xmlns:a16="http://schemas.microsoft.com/office/drawing/2014/main" id="{84069BD2-D351-0395-646D-73C7BB84EC2F}"/>
                </a:ext>
              </a:extLst>
            </p:cNvPr>
            <p:cNvGrpSpPr/>
            <p:nvPr/>
          </p:nvGrpSpPr>
          <p:grpSpPr>
            <a:xfrm>
              <a:off x="3509160" y="2246850"/>
              <a:ext cx="3727136" cy="3344267"/>
              <a:chOff x="457201" y="2674827"/>
              <a:chExt cx="3727136" cy="3344267"/>
            </a:xfrm>
          </p:grpSpPr>
          <p:grpSp>
            <p:nvGrpSpPr>
              <p:cNvPr id="50" name="Group 49">
                <a:extLst>
                  <a:ext uri="{FF2B5EF4-FFF2-40B4-BE49-F238E27FC236}">
                    <a16:creationId xmlns:a16="http://schemas.microsoft.com/office/drawing/2014/main" id="{2FC16515-5D44-E667-0C17-4D953C3CF21E}"/>
                  </a:ext>
                </a:extLst>
              </p:cNvPr>
              <p:cNvGrpSpPr/>
              <p:nvPr/>
            </p:nvGrpSpPr>
            <p:grpSpPr>
              <a:xfrm>
                <a:off x="457201" y="2674827"/>
                <a:ext cx="3727136" cy="3344267"/>
                <a:chOff x="4627483" y="1744135"/>
                <a:chExt cx="4969515" cy="4459022"/>
              </a:xfrm>
            </p:grpSpPr>
            <p:grpSp>
              <p:nvGrpSpPr>
                <p:cNvPr id="23" name="Group 22">
                  <a:extLst>
                    <a:ext uri="{FF2B5EF4-FFF2-40B4-BE49-F238E27FC236}">
                      <a16:creationId xmlns:a16="http://schemas.microsoft.com/office/drawing/2014/main" id="{8AD7DF5A-14AD-FDC4-7C52-DBF90D44B806}"/>
                    </a:ext>
                  </a:extLst>
                </p:cNvPr>
                <p:cNvGrpSpPr/>
                <p:nvPr/>
              </p:nvGrpSpPr>
              <p:grpSpPr>
                <a:xfrm>
                  <a:off x="4627483" y="1744135"/>
                  <a:ext cx="4969515" cy="4459022"/>
                  <a:chOff x="5303758" y="1506010"/>
                  <a:chExt cx="4969515" cy="4459022"/>
                </a:xfrm>
              </p:grpSpPr>
              <p:pic>
                <p:nvPicPr>
                  <p:cNvPr id="5" name="Picture 4">
                    <a:extLst>
                      <a:ext uri="{FF2B5EF4-FFF2-40B4-BE49-F238E27FC236}">
                        <a16:creationId xmlns:a16="http://schemas.microsoft.com/office/drawing/2014/main" id="{44B560C8-DEDA-6B7E-9048-6E85C98C325B}"/>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19778" t="4222" r="2888" b="22666"/>
                  <a:stretch/>
                </p:blipFill>
                <p:spPr>
                  <a:xfrm>
                    <a:off x="5303758" y="1506010"/>
                    <a:ext cx="2725770" cy="3435932"/>
                  </a:xfrm>
                  <a:prstGeom prst="rect">
                    <a:avLst/>
                  </a:prstGeom>
                </p:spPr>
              </p:pic>
              <p:cxnSp>
                <p:nvCxnSpPr>
                  <p:cNvPr id="7" name="Straight Arrow Connector 6">
                    <a:extLst>
                      <a:ext uri="{FF2B5EF4-FFF2-40B4-BE49-F238E27FC236}">
                        <a16:creationId xmlns:a16="http://schemas.microsoft.com/office/drawing/2014/main" id="{F3354A70-F4D3-1CD5-4B9C-1AAAF691CA37}"/>
                      </a:ext>
                    </a:extLst>
                  </p:cNvPr>
                  <p:cNvCxnSpPr>
                    <a:cxnSpLocks/>
                  </p:cNvCxnSpPr>
                  <p:nvPr/>
                </p:nvCxnSpPr>
                <p:spPr>
                  <a:xfrm rot="3420000" flipH="1">
                    <a:off x="6771182" y="4399264"/>
                    <a:ext cx="845181" cy="0"/>
                  </a:xfrm>
                  <a:prstGeom prst="straightConnector1">
                    <a:avLst/>
                  </a:prstGeom>
                  <a:ln w="28575">
                    <a:solidFill>
                      <a:schemeClr val="tx2"/>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10" name="TextBox 9">
                    <a:extLst>
                      <a:ext uri="{FF2B5EF4-FFF2-40B4-BE49-F238E27FC236}">
                        <a16:creationId xmlns:a16="http://schemas.microsoft.com/office/drawing/2014/main" id="{A49095B4-C187-E7FC-64C2-1C7DD1A4B36D}"/>
                      </a:ext>
                    </a:extLst>
                  </p:cNvPr>
                  <p:cNvSpPr txBox="1"/>
                  <p:nvPr/>
                </p:nvSpPr>
                <p:spPr>
                  <a:xfrm rot="3409142">
                    <a:off x="7217790" y="4922744"/>
                    <a:ext cx="768297" cy="276999"/>
                  </a:xfrm>
                  <a:prstGeom prst="rect">
                    <a:avLst/>
                  </a:prstGeom>
                  <a:noFill/>
                </p:spPr>
                <p:txBody>
                  <a:bodyPr wrap="square" lIns="0" tIns="0" rIns="0" bIns="0" rtlCol="0">
                    <a:spAutoFit/>
                  </a:bodyPr>
                  <a:lstStyle/>
                  <a:p>
                    <a:pPr algn="ctr"/>
                    <a:r>
                      <a:rPr lang="en-US" sz="1350" dirty="0">
                        <a:solidFill>
                          <a:schemeClr val="tx2"/>
                        </a:solidFill>
                        <a:effectLst>
                          <a:glow rad="101600">
                            <a:schemeClr val="bg1">
                              <a:alpha val="60000"/>
                            </a:schemeClr>
                          </a:glow>
                        </a:effectLst>
                      </a:rPr>
                      <a:t>B</a:t>
                    </a:r>
                    <a:r>
                      <a:rPr lang="en-GB" sz="1350" dirty="0" err="1">
                        <a:solidFill>
                          <a:schemeClr val="tx2"/>
                        </a:solidFill>
                        <a:effectLst>
                          <a:glow rad="101600">
                            <a:schemeClr val="bg1">
                              <a:alpha val="60000"/>
                            </a:schemeClr>
                          </a:glow>
                        </a:effectLst>
                      </a:rPr>
                      <a:t>eam</a:t>
                    </a:r>
                    <a:endParaRPr lang="en-GB" sz="1350" dirty="0">
                      <a:solidFill>
                        <a:schemeClr val="tx2"/>
                      </a:solidFill>
                      <a:effectLst>
                        <a:glow rad="101600">
                          <a:schemeClr val="bg1">
                            <a:alpha val="60000"/>
                          </a:schemeClr>
                        </a:glow>
                      </a:effectLst>
                    </a:endParaRPr>
                  </a:p>
                </p:txBody>
              </p:sp>
              <p:sp>
                <p:nvSpPr>
                  <p:cNvPr id="18" name="TextBox 17">
                    <a:extLst>
                      <a:ext uri="{FF2B5EF4-FFF2-40B4-BE49-F238E27FC236}">
                        <a16:creationId xmlns:a16="http://schemas.microsoft.com/office/drawing/2014/main" id="{5575572C-02C6-ED45-138C-E09C40CB2033}"/>
                      </a:ext>
                    </a:extLst>
                  </p:cNvPr>
                  <p:cNvSpPr txBox="1"/>
                  <p:nvPr/>
                </p:nvSpPr>
                <p:spPr>
                  <a:xfrm>
                    <a:off x="6933808" y="1849503"/>
                    <a:ext cx="1251617" cy="215444"/>
                  </a:xfrm>
                  <a:prstGeom prst="rect">
                    <a:avLst/>
                  </a:prstGeom>
                  <a:solidFill>
                    <a:srgbClr val="FFFFFF">
                      <a:alpha val="58039"/>
                    </a:srgbClr>
                  </a:solidFill>
                </p:spPr>
                <p:txBody>
                  <a:bodyPr wrap="square" lIns="54000" tIns="0" rIns="0" bIns="0" rtlCol="0">
                    <a:spAutoFit/>
                  </a:bodyPr>
                  <a:lstStyle/>
                  <a:p>
                    <a:pPr algn="l"/>
                    <a:r>
                      <a:rPr lang="en-US" sz="1050" b="1" dirty="0"/>
                      <a:t>Alumina tube </a:t>
                    </a:r>
                  </a:p>
                </p:txBody>
              </p:sp>
              <p:sp>
                <p:nvSpPr>
                  <p:cNvPr id="19" name="TextBox 18">
                    <a:extLst>
                      <a:ext uri="{FF2B5EF4-FFF2-40B4-BE49-F238E27FC236}">
                        <a16:creationId xmlns:a16="http://schemas.microsoft.com/office/drawing/2014/main" id="{B9FDE881-A200-6C67-958D-173F5FF3DCF1}"/>
                      </a:ext>
                    </a:extLst>
                  </p:cNvPr>
                  <p:cNvSpPr txBox="1"/>
                  <p:nvPr/>
                </p:nvSpPr>
                <p:spPr>
                  <a:xfrm>
                    <a:off x="7425302" y="5534145"/>
                    <a:ext cx="2847971" cy="430887"/>
                  </a:xfrm>
                  <a:prstGeom prst="rect">
                    <a:avLst/>
                  </a:prstGeom>
                  <a:noFill/>
                </p:spPr>
                <p:txBody>
                  <a:bodyPr wrap="square" lIns="54000" tIns="0" rIns="0" bIns="0" rtlCol="0">
                    <a:spAutoFit/>
                  </a:bodyPr>
                  <a:lstStyle/>
                  <a:p>
                    <a:pPr algn="l"/>
                    <a:r>
                      <a:rPr lang="en-US" sz="1050" b="1" dirty="0"/>
                      <a:t>24 screen conductors </a:t>
                    </a:r>
                    <a:br>
                      <a:rPr lang="en-US" sz="1050" dirty="0"/>
                    </a:br>
                    <a:r>
                      <a:rPr lang="en-US" sz="1050" dirty="0"/>
                      <a:t>(one each 15 degrees, since LS1)</a:t>
                    </a:r>
                    <a:endParaRPr lang="en-GB" sz="1050" dirty="0"/>
                  </a:p>
                </p:txBody>
              </p:sp>
            </p:grpSp>
            <p:cxnSp>
              <p:nvCxnSpPr>
                <p:cNvPr id="44" name="Straight Arrow Connector 43">
                  <a:extLst>
                    <a:ext uri="{FF2B5EF4-FFF2-40B4-BE49-F238E27FC236}">
                      <a16:creationId xmlns:a16="http://schemas.microsoft.com/office/drawing/2014/main" id="{E7636CE9-6E1D-3157-ED25-1753FEF4B9B7}"/>
                    </a:ext>
                  </a:extLst>
                </p:cNvPr>
                <p:cNvCxnSpPr>
                  <a:cxnSpLocks/>
                  <a:stCxn id="18" idx="1"/>
                </p:cNvCxnSpPr>
                <p:nvPr/>
              </p:nvCxnSpPr>
              <p:spPr>
                <a:xfrm flipH="1">
                  <a:off x="5484934" y="2195351"/>
                  <a:ext cx="772599" cy="734347"/>
                </a:xfrm>
                <a:prstGeom prst="straightConnector1">
                  <a:avLst/>
                </a:prstGeom>
                <a:ln w="19050">
                  <a:solidFill>
                    <a:schemeClr val="tx1"/>
                  </a:solidFill>
                  <a:tailEnd type="triangle"/>
                </a:ln>
                <a:effectLst>
                  <a:glow rad="76200">
                    <a:schemeClr val="bg1">
                      <a:alpha val="36000"/>
                    </a:schemeClr>
                  </a:glow>
                </a:effectLst>
              </p:spPr>
              <p:style>
                <a:lnRef idx="1">
                  <a:schemeClr val="accent1"/>
                </a:lnRef>
                <a:fillRef idx="0">
                  <a:schemeClr val="accent1"/>
                </a:fillRef>
                <a:effectRef idx="0">
                  <a:schemeClr val="accent1"/>
                </a:effectRef>
                <a:fontRef idx="minor">
                  <a:schemeClr val="tx1"/>
                </a:fontRef>
              </p:style>
            </p:cxnSp>
          </p:grpSp>
          <p:cxnSp>
            <p:nvCxnSpPr>
              <p:cNvPr id="47" name="Straight Arrow Connector 46">
                <a:extLst>
                  <a:ext uri="{FF2B5EF4-FFF2-40B4-BE49-F238E27FC236}">
                    <a16:creationId xmlns:a16="http://schemas.microsoft.com/office/drawing/2014/main" id="{2126A375-54CE-6C5A-100E-CC83BC566891}"/>
                  </a:ext>
                </a:extLst>
              </p:cNvPr>
              <p:cNvCxnSpPr>
                <a:cxnSpLocks/>
              </p:cNvCxnSpPr>
              <p:nvPr/>
            </p:nvCxnSpPr>
            <p:spPr>
              <a:xfrm flipH="1" flipV="1">
                <a:off x="1774810" y="4416980"/>
                <a:ext cx="949445" cy="1277906"/>
              </a:xfrm>
              <a:prstGeom prst="straightConnector1">
                <a:avLst/>
              </a:prstGeom>
              <a:ln w="19050">
                <a:solidFill>
                  <a:schemeClr val="tx1"/>
                </a:solidFill>
                <a:tailEnd type="triangle"/>
              </a:ln>
              <a:effectLst>
                <a:glow rad="76200">
                  <a:schemeClr val="bg1">
                    <a:alpha val="36000"/>
                  </a:schemeClr>
                </a:glow>
              </a:effectLst>
            </p:spPr>
            <p:style>
              <a:lnRef idx="1">
                <a:schemeClr val="accent1"/>
              </a:lnRef>
              <a:fillRef idx="0">
                <a:schemeClr val="accent1"/>
              </a:fillRef>
              <a:effectRef idx="0">
                <a:schemeClr val="accent1"/>
              </a:effectRef>
              <a:fontRef idx="minor">
                <a:schemeClr val="tx1"/>
              </a:fontRef>
            </p:style>
          </p:cxnSp>
        </p:grpSp>
        <p:cxnSp>
          <p:nvCxnSpPr>
            <p:cNvPr id="52" name="Straight Arrow Connector 51">
              <a:extLst>
                <a:ext uri="{FF2B5EF4-FFF2-40B4-BE49-F238E27FC236}">
                  <a16:creationId xmlns:a16="http://schemas.microsoft.com/office/drawing/2014/main" id="{304CB8C9-D55A-14B9-2F25-6DCBBB8C4E15}"/>
                </a:ext>
              </a:extLst>
            </p:cNvPr>
            <p:cNvCxnSpPr>
              <a:cxnSpLocks/>
            </p:cNvCxnSpPr>
            <p:nvPr/>
          </p:nvCxnSpPr>
          <p:spPr>
            <a:xfrm flipV="1">
              <a:off x="4107161" y="4293096"/>
              <a:ext cx="413757" cy="827976"/>
            </a:xfrm>
            <a:prstGeom prst="straightConnector1">
              <a:avLst/>
            </a:prstGeom>
            <a:ln w="19050">
              <a:solidFill>
                <a:schemeClr val="tx1"/>
              </a:solidFill>
              <a:tailEnd type="triangle"/>
            </a:ln>
            <a:effectLst>
              <a:glow rad="76200">
                <a:schemeClr val="bg1">
                  <a:alpha val="36000"/>
                </a:schemeClr>
              </a:glow>
            </a:effectLst>
          </p:spPr>
          <p:style>
            <a:lnRef idx="1">
              <a:schemeClr val="accent1"/>
            </a:lnRef>
            <a:fillRef idx="0">
              <a:schemeClr val="accent1"/>
            </a:fillRef>
            <a:effectRef idx="0">
              <a:schemeClr val="accent1"/>
            </a:effectRef>
            <a:fontRef idx="minor">
              <a:schemeClr val="tx1"/>
            </a:fontRef>
          </p:style>
        </p:cxnSp>
      </p:grpSp>
      <p:grpSp>
        <p:nvGrpSpPr>
          <p:cNvPr id="60" name="Group 59">
            <a:extLst>
              <a:ext uri="{FF2B5EF4-FFF2-40B4-BE49-F238E27FC236}">
                <a16:creationId xmlns:a16="http://schemas.microsoft.com/office/drawing/2014/main" id="{B1A04B76-9183-DEFB-80A7-1021CC02F9CD}"/>
              </a:ext>
            </a:extLst>
          </p:cNvPr>
          <p:cNvGrpSpPr/>
          <p:nvPr/>
        </p:nvGrpSpPr>
        <p:grpSpPr>
          <a:xfrm>
            <a:off x="5326377" y="2530237"/>
            <a:ext cx="3494095" cy="2288169"/>
            <a:chOff x="5326377" y="2604122"/>
            <a:chExt cx="3494095" cy="2288169"/>
          </a:xfrm>
        </p:grpSpPr>
        <p:grpSp>
          <p:nvGrpSpPr>
            <p:cNvPr id="55" name="Group 54">
              <a:extLst>
                <a:ext uri="{FF2B5EF4-FFF2-40B4-BE49-F238E27FC236}">
                  <a16:creationId xmlns:a16="http://schemas.microsoft.com/office/drawing/2014/main" id="{7D400A64-F124-1952-2FE7-0C63328A6759}"/>
                </a:ext>
              </a:extLst>
            </p:cNvPr>
            <p:cNvGrpSpPr/>
            <p:nvPr/>
          </p:nvGrpSpPr>
          <p:grpSpPr>
            <a:xfrm>
              <a:off x="5326377" y="2604122"/>
              <a:ext cx="3494095" cy="2288169"/>
              <a:chOff x="5326377" y="2604122"/>
              <a:chExt cx="3494095" cy="2288169"/>
            </a:xfrm>
          </p:grpSpPr>
          <p:pic>
            <p:nvPicPr>
              <p:cNvPr id="48" name="Picture 47" descr="A picture containing text, container&#10;&#10;Description automatically generated">
                <a:extLst>
                  <a:ext uri="{FF2B5EF4-FFF2-40B4-BE49-F238E27FC236}">
                    <a16:creationId xmlns:a16="http://schemas.microsoft.com/office/drawing/2014/main" id="{A7C1AE05-CF96-39CC-7EB2-C919CBFBC7F0}"/>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5000" r="5937"/>
              <a:stretch/>
            </p:blipFill>
            <p:spPr>
              <a:xfrm>
                <a:off x="5326377" y="2604122"/>
                <a:ext cx="3494095" cy="1858362"/>
              </a:xfrm>
              <a:prstGeom prst="rect">
                <a:avLst/>
              </a:prstGeom>
            </p:spPr>
          </p:pic>
          <p:sp>
            <p:nvSpPr>
              <p:cNvPr id="53" name="Left Brace 52">
                <a:extLst>
                  <a:ext uri="{FF2B5EF4-FFF2-40B4-BE49-F238E27FC236}">
                    <a16:creationId xmlns:a16="http://schemas.microsoft.com/office/drawing/2014/main" id="{F4732F18-9677-7138-F750-DC8B98A24857}"/>
                  </a:ext>
                </a:extLst>
              </p:cNvPr>
              <p:cNvSpPr/>
              <p:nvPr/>
            </p:nvSpPr>
            <p:spPr>
              <a:xfrm rot="16200000">
                <a:off x="7110681" y="3929915"/>
                <a:ext cx="191495" cy="1211866"/>
              </a:xfrm>
              <a:prstGeom prst="leftBrace">
                <a:avLst>
                  <a:gd name="adj1" fmla="val 52083"/>
                  <a:gd name="adj2" fmla="val 50000"/>
                </a:avLst>
              </a:prstGeom>
              <a:ln w="12700">
                <a:solidFill>
                  <a:srgbClr val="3008C2"/>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sz="1350">
                  <a:solidFill>
                    <a:srgbClr val="002060"/>
                  </a:solidFill>
                </a:endParaRPr>
              </a:p>
            </p:txBody>
          </p:sp>
          <p:sp>
            <p:nvSpPr>
              <p:cNvPr id="54" name="TextBox 53">
                <a:extLst>
                  <a:ext uri="{FF2B5EF4-FFF2-40B4-BE49-F238E27FC236}">
                    <a16:creationId xmlns:a16="http://schemas.microsoft.com/office/drawing/2014/main" id="{80987C66-7595-6A34-CC2B-61751F2A0216}"/>
                  </a:ext>
                </a:extLst>
              </p:cNvPr>
              <p:cNvSpPr txBox="1"/>
              <p:nvPr/>
            </p:nvSpPr>
            <p:spPr>
              <a:xfrm>
                <a:off x="6729073" y="4615292"/>
                <a:ext cx="949445" cy="276999"/>
              </a:xfrm>
              <a:prstGeom prst="rect">
                <a:avLst/>
              </a:prstGeom>
              <a:noFill/>
            </p:spPr>
            <p:txBody>
              <a:bodyPr wrap="square" rtlCol="0">
                <a:spAutoFit/>
              </a:bodyPr>
              <a:lstStyle/>
              <a:p>
                <a:r>
                  <a:rPr lang="en-US" sz="1200" dirty="0">
                    <a:solidFill>
                      <a:srgbClr val="3008C2"/>
                    </a:solidFill>
                  </a:rPr>
                  <a:t>Ferrite rings</a:t>
                </a:r>
                <a:endParaRPr lang="en-GB" sz="1200" dirty="0">
                  <a:solidFill>
                    <a:srgbClr val="3008C2"/>
                  </a:solidFill>
                </a:endParaRPr>
              </a:p>
            </p:txBody>
          </p:sp>
        </p:grpSp>
        <p:sp>
          <p:nvSpPr>
            <p:cNvPr id="56" name="TextBox 55">
              <a:extLst>
                <a:ext uri="{FF2B5EF4-FFF2-40B4-BE49-F238E27FC236}">
                  <a16:creationId xmlns:a16="http://schemas.microsoft.com/office/drawing/2014/main" id="{CD65CBC6-7026-E0BF-1C7C-53CDA9914941}"/>
                </a:ext>
              </a:extLst>
            </p:cNvPr>
            <p:cNvSpPr txBox="1"/>
            <p:nvPr/>
          </p:nvSpPr>
          <p:spPr>
            <a:xfrm>
              <a:off x="5404797" y="2946389"/>
              <a:ext cx="615003" cy="369332"/>
            </a:xfrm>
            <a:prstGeom prst="rect">
              <a:avLst/>
            </a:prstGeom>
            <a:solidFill>
              <a:srgbClr val="BBBFCA"/>
            </a:solidFill>
          </p:spPr>
          <p:txBody>
            <a:bodyPr wrap="square">
              <a:spAutoFit/>
            </a:bodyPr>
            <a:lstStyle/>
            <a:p>
              <a:pPr algn="ctr"/>
              <a:r>
                <a:rPr lang="en-GB" sz="900" dirty="0"/>
                <a:t>Alumina tube</a:t>
              </a:r>
            </a:p>
          </p:txBody>
        </p:sp>
        <p:cxnSp>
          <p:nvCxnSpPr>
            <p:cNvPr id="58" name="Straight Arrow Connector 57">
              <a:extLst>
                <a:ext uri="{FF2B5EF4-FFF2-40B4-BE49-F238E27FC236}">
                  <a16:creationId xmlns:a16="http://schemas.microsoft.com/office/drawing/2014/main" id="{D31BEB68-B381-541B-504D-AA5894F85646}"/>
                </a:ext>
              </a:extLst>
            </p:cNvPr>
            <p:cNvCxnSpPr>
              <a:cxnSpLocks/>
            </p:cNvCxnSpPr>
            <p:nvPr/>
          </p:nvCxnSpPr>
          <p:spPr>
            <a:xfrm>
              <a:off x="5868144" y="3136022"/>
              <a:ext cx="195147" cy="179699"/>
            </a:xfrm>
            <a:prstGeom prst="straightConnector1">
              <a:avLst/>
            </a:prstGeom>
            <a:ln w="15875">
              <a:solidFill>
                <a:schemeClr val="tx2">
                  <a:lumMod val="75000"/>
                </a:schemeClr>
              </a:solidFill>
              <a:tailEnd type="triangle"/>
            </a:ln>
          </p:spPr>
          <p:style>
            <a:lnRef idx="1">
              <a:schemeClr val="accent1"/>
            </a:lnRef>
            <a:fillRef idx="0">
              <a:schemeClr val="accent1"/>
            </a:fillRef>
            <a:effectRef idx="0">
              <a:schemeClr val="accent1"/>
            </a:effectRef>
            <a:fontRef idx="minor">
              <a:schemeClr val="tx1"/>
            </a:fontRef>
          </p:style>
        </p:cxnSp>
      </p:grpSp>
      <p:sp>
        <p:nvSpPr>
          <p:cNvPr id="2" name="TextBox 1">
            <a:extLst>
              <a:ext uri="{FF2B5EF4-FFF2-40B4-BE49-F238E27FC236}">
                <a16:creationId xmlns:a16="http://schemas.microsoft.com/office/drawing/2014/main" id="{52C15D67-0546-B22C-82E1-E3CA05A082F8}"/>
              </a:ext>
            </a:extLst>
          </p:cNvPr>
          <p:cNvSpPr txBox="1"/>
          <p:nvPr/>
        </p:nvSpPr>
        <p:spPr>
          <a:xfrm>
            <a:off x="429981" y="5474552"/>
            <a:ext cx="8435280" cy="923330"/>
          </a:xfrm>
          <a:prstGeom prst="rect">
            <a:avLst/>
          </a:prstGeom>
          <a:noFill/>
        </p:spPr>
        <p:txBody>
          <a:bodyPr wrap="square" rtlCol="0">
            <a:spAutoFit/>
          </a:bodyPr>
          <a:lstStyle/>
          <a:p>
            <a:pPr marL="285750" indent="-285750">
              <a:buFont typeface="Arial" panose="020B0604020202020204" pitchFamily="34" charset="0"/>
              <a:buChar char="•"/>
            </a:pPr>
            <a:r>
              <a:rPr lang="en-US" dirty="0">
                <a:solidFill>
                  <a:srgbClr val="002060"/>
                </a:solidFill>
                <a:latin typeface="Calibri" panose="020F0502020204030204" pitchFamily="34" charset="0"/>
                <a:ea typeface="DengXian" panose="02010600030101010101" pitchFamily="2" charset="-122"/>
              </a:rPr>
              <a:t>Highly non-linear beam induced power deposition in the ferrite yoke of an MKI</a:t>
            </a:r>
          </a:p>
          <a:p>
            <a:pPr marL="285750" indent="-285750">
              <a:buFont typeface="Arial" panose="020B0604020202020204" pitchFamily="34" charset="0"/>
              <a:buChar char="•"/>
            </a:pPr>
            <a:r>
              <a:rPr lang="en-US" dirty="0">
                <a:solidFill>
                  <a:srgbClr val="002060"/>
                </a:solidFill>
                <a:latin typeface="Calibri" panose="020F0502020204030204" pitchFamily="34" charset="0"/>
                <a:ea typeface="DengXian" panose="02010600030101010101" pitchFamily="2" charset="-122"/>
              </a:rPr>
              <a:t>With HL-LHC type beams, the RF damper and part of the ferrite yoke would reach its Curie temperature (temporary loss of magnetic properties) </a:t>
            </a:r>
          </a:p>
        </p:txBody>
      </p:sp>
    </p:spTree>
    <p:extLst>
      <p:ext uri="{BB962C8B-B14F-4D97-AF65-F5344CB8AC3E}">
        <p14:creationId xmlns:p14="http://schemas.microsoft.com/office/powerpoint/2010/main" val="284874425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CDC3D2C-CF20-510F-5A24-31E2716721E7}"/>
              </a:ext>
            </a:extLst>
          </p:cNvPr>
          <p:cNvSpPr>
            <a:spLocks noGrp="1"/>
          </p:cNvSpPr>
          <p:nvPr>
            <p:ph type="title"/>
          </p:nvPr>
        </p:nvSpPr>
        <p:spPr>
          <a:xfrm>
            <a:off x="315989" y="-8416"/>
            <a:ext cx="8229600" cy="1143000"/>
          </a:xfrm>
        </p:spPr>
        <p:txBody>
          <a:bodyPr>
            <a:normAutofit/>
          </a:bodyPr>
          <a:lstStyle/>
          <a:p>
            <a:pPr algn="l"/>
            <a:r>
              <a:rPr lang="en-GB" b="0" dirty="0">
                <a:solidFill>
                  <a:srgbClr val="002060"/>
                </a:solidFill>
              </a:rPr>
              <a:t>MKI8D: upgraded MKI</a:t>
            </a:r>
          </a:p>
        </p:txBody>
      </p:sp>
      <p:sp>
        <p:nvSpPr>
          <p:cNvPr id="6" name="Content Placeholder 5">
            <a:extLst>
              <a:ext uri="{FF2B5EF4-FFF2-40B4-BE49-F238E27FC236}">
                <a16:creationId xmlns:a16="http://schemas.microsoft.com/office/drawing/2014/main" id="{3EFBD001-2372-8A3A-504E-3B30ED8F3088}"/>
              </a:ext>
            </a:extLst>
          </p:cNvPr>
          <p:cNvSpPr>
            <a:spLocks noGrp="1"/>
          </p:cNvSpPr>
          <p:nvPr>
            <p:ph idx="1"/>
          </p:nvPr>
        </p:nvSpPr>
        <p:spPr>
          <a:xfrm>
            <a:off x="246115" y="1507350"/>
            <a:ext cx="3737722" cy="3976695"/>
          </a:xfrm>
        </p:spPr>
        <p:txBody>
          <a:bodyPr>
            <a:noAutofit/>
          </a:bodyPr>
          <a:lstStyle/>
          <a:p>
            <a:pPr marL="257175" indent="-257175"/>
            <a:r>
              <a:rPr lang="en-GB" sz="2000" b="0" dirty="0">
                <a:solidFill>
                  <a:srgbClr val="002060"/>
                </a:solidFill>
              </a:rPr>
              <a:t>Redesigned</a:t>
            </a:r>
            <a:r>
              <a:rPr lang="en-GB" sz="2000" dirty="0">
                <a:solidFill>
                  <a:srgbClr val="002060"/>
                </a:solidFill>
              </a:rPr>
              <a:t> ferromagnetic rings </a:t>
            </a:r>
            <a:r>
              <a:rPr lang="en-GB" sz="2000" b="0" dirty="0">
                <a:solidFill>
                  <a:srgbClr val="002060"/>
                </a:solidFill>
              </a:rPr>
              <a:t>(</a:t>
            </a:r>
            <a:r>
              <a:rPr lang="en-GB" sz="2000" dirty="0">
                <a:solidFill>
                  <a:srgbClr val="002060"/>
                </a:solidFill>
              </a:rPr>
              <a:t>damper</a:t>
            </a:r>
            <a:r>
              <a:rPr lang="en-GB" sz="2000" b="0" dirty="0">
                <a:solidFill>
                  <a:srgbClr val="002060"/>
                </a:solidFill>
              </a:rPr>
              <a:t>), on the upstream end of the alumina tube, outside of the magnet aperture, </a:t>
            </a:r>
            <a:r>
              <a:rPr lang="en-GB" sz="2000" b="1" dirty="0">
                <a:solidFill>
                  <a:srgbClr val="002060"/>
                </a:solidFill>
              </a:rPr>
              <a:t>relocates beam induced power from the ferrite yoke to the damper</a:t>
            </a:r>
          </a:p>
          <a:p>
            <a:pPr marL="257175" indent="-257175"/>
            <a:r>
              <a:rPr lang="en-GB" sz="2000" b="1" dirty="0">
                <a:solidFill>
                  <a:srgbClr val="002060"/>
                </a:solidFill>
              </a:rPr>
              <a:t>RF damper is not at pulsed high voltage</a:t>
            </a:r>
          </a:p>
          <a:p>
            <a:pPr marL="257175" indent="-257175"/>
            <a:r>
              <a:rPr lang="en-GB" sz="2000" dirty="0">
                <a:solidFill>
                  <a:srgbClr val="002060"/>
                </a:solidFill>
              </a:rPr>
              <a:t>Reduced yoke temperature </a:t>
            </a:r>
            <a:r>
              <a:rPr lang="en-GB" sz="2000" dirty="0" err="1">
                <a:solidFill>
                  <a:srgbClr val="002060"/>
                </a:solidFill>
              </a:rPr>
              <a:t>w.r.t.</a:t>
            </a:r>
            <a:r>
              <a:rPr lang="en-GB" sz="2000" dirty="0">
                <a:solidFill>
                  <a:srgbClr val="002060"/>
                </a:solidFill>
              </a:rPr>
              <a:t> LS1 MKI’s – but still need to further reduce temperatures for HL-LHC type beams</a:t>
            </a:r>
          </a:p>
        </p:txBody>
      </p:sp>
      <p:sp>
        <p:nvSpPr>
          <p:cNvPr id="40" name="Date Placeholder 39">
            <a:extLst>
              <a:ext uri="{FF2B5EF4-FFF2-40B4-BE49-F238E27FC236}">
                <a16:creationId xmlns:a16="http://schemas.microsoft.com/office/drawing/2014/main" id="{15D8C51B-B38D-BD29-0439-B6E3FE80900A}"/>
              </a:ext>
            </a:extLst>
          </p:cNvPr>
          <p:cNvSpPr>
            <a:spLocks noGrp="1"/>
          </p:cNvSpPr>
          <p:nvPr>
            <p:ph type="dt" sz="half" idx="10"/>
          </p:nvPr>
        </p:nvSpPr>
        <p:spPr/>
        <p:txBody>
          <a:bodyPr/>
          <a:lstStyle/>
          <a:p>
            <a:r>
              <a:rPr lang="en-US"/>
              <a:t>M.J. Barnes</a:t>
            </a:r>
            <a:endParaRPr lang="en-GB"/>
          </a:p>
        </p:txBody>
      </p:sp>
      <p:sp>
        <p:nvSpPr>
          <p:cNvPr id="41" name="Footer Placeholder 40">
            <a:extLst>
              <a:ext uri="{FF2B5EF4-FFF2-40B4-BE49-F238E27FC236}">
                <a16:creationId xmlns:a16="http://schemas.microsoft.com/office/drawing/2014/main" id="{6BFAF342-21FD-88F1-6D17-4960F4F1C3C6}"/>
              </a:ext>
            </a:extLst>
          </p:cNvPr>
          <p:cNvSpPr>
            <a:spLocks noGrp="1"/>
          </p:cNvSpPr>
          <p:nvPr>
            <p:ph type="ftr" sz="quarter" idx="11"/>
          </p:nvPr>
        </p:nvSpPr>
        <p:spPr/>
        <p:txBody>
          <a:bodyPr/>
          <a:lstStyle/>
          <a:p>
            <a:r>
              <a:rPr lang="en-GB"/>
              <a:t>MPP: 21/10/2022</a:t>
            </a:r>
          </a:p>
        </p:txBody>
      </p:sp>
      <p:sp>
        <p:nvSpPr>
          <p:cNvPr id="42" name="Slide Number Placeholder 41">
            <a:extLst>
              <a:ext uri="{FF2B5EF4-FFF2-40B4-BE49-F238E27FC236}">
                <a16:creationId xmlns:a16="http://schemas.microsoft.com/office/drawing/2014/main" id="{EF0475B8-96BC-66B9-7C17-AE9F2CB6160C}"/>
              </a:ext>
            </a:extLst>
          </p:cNvPr>
          <p:cNvSpPr>
            <a:spLocks noGrp="1"/>
          </p:cNvSpPr>
          <p:nvPr>
            <p:ph type="sldNum" sz="quarter" idx="12"/>
          </p:nvPr>
        </p:nvSpPr>
        <p:spPr/>
        <p:txBody>
          <a:bodyPr/>
          <a:lstStyle/>
          <a:p>
            <a:fld id="{3E8595ED-BDF9-4BBC-B68B-2CF041815697}" type="slidenum">
              <a:rPr lang="en-GB" smtClean="0"/>
              <a:t>3</a:t>
            </a:fld>
            <a:endParaRPr lang="en-GB"/>
          </a:p>
        </p:txBody>
      </p:sp>
      <p:sp>
        <p:nvSpPr>
          <p:cNvPr id="2" name="TextBox 1">
            <a:extLst>
              <a:ext uri="{FF2B5EF4-FFF2-40B4-BE49-F238E27FC236}">
                <a16:creationId xmlns:a16="http://schemas.microsoft.com/office/drawing/2014/main" id="{824CBF42-D018-D740-823F-6419068221DE}"/>
              </a:ext>
            </a:extLst>
          </p:cNvPr>
          <p:cNvSpPr txBox="1"/>
          <p:nvPr/>
        </p:nvSpPr>
        <p:spPr>
          <a:xfrm>
            <a:off x="285730" y="1107240"/>
            <a:ext cx="7920880" cy="400110"/>
          </a:xfrm>
          <a:prstGeom prst="rect">
            <a:avLst/>
          </a:prstGeom>
          <a:noFill/>
        </p:spPr>
        <p:txBody>
          <a:bodyPr wrap="square" rtlCol="0">
            <a:spAutoFit/>
          </a:bodyPr>
          <a:lstStyle/>
          <a:p>
            <a:r>
              <a:rPr lang="en-US" sz="2000" dirty="0">
                <a:solidFill>
                  <a:srgbClr val="002060"/>
                </a:solidFill>
              </a:rPr>
              <a:t>Upgraded MKI installed, in Point 8, during </a:t>
            </a:r>
            <a:r>
              <a:rPr lang="en-US" sz="2000" b="1" dirty="0">
                <a:solidFill>
                  <a:srgbClr val="002060"/>
                </a:solidFill>
              </a:rPr>
              <a:t>YETS 2017/18 </a:t>
            </a:r>
            <a:r>
              <a:rPr lang="en-US" sz="2000" dirty="0">
                <a:solidFill>
                  <a:srgbClr val="002060"/>
                </a:solidFill>
              </a:rPr>
              <a:t>(</a:t>
            </a:r>
            <a:r>
              <a:rPr lang="en-US" sz="2000" dirty="0">
                <a:solidFill>
                  <a:srgbClr val="002060"/>
                </a:solidFill>
                <a:effectLst>
                  <a:outerShdw blurRad="38100" dist="38100" dir="2700000" algn="tl">
                    <a:srgbClr val="000000">
                      <a:alpha val="43137"/>
                    </a:srgbClr>
                  </a:outerShdw>
                </a:effectLst>
              </a:rPr>
              <a:t>MKI8D</a:t>
            </a:r>
            <a:r>
              <a:rPr lang="en-US" sz="2000" dirty="0">
                <a:solidFill>
                  <a:srgbClr val="002060"/>
                </a:solidFill>
              </a:rPr>
              <a:t>):</a:t>
            </a:r>
          </a:p>
        </p:txBody>
      </p:sp>
      <p:grpSp>
        <p:nvGrpSpPr>
          <p:cNvPr id="7" name="Group 6">
            <a:extLst>
              <a:ext uri="{FF2B5EF4-FFF2-40B4-BE49-F238E27FC236}">
                <a16:creationId xmlns:a16="http://schemas.microsoft.com/office/drawing/2014/main" id="{F713C9AC-9702-A26B-CD04-DD91926383D2}"/>
              </a:ext>
            </a:extLst>
          </p:cNvPr>
          <p:cNvGrpSpPr/>
          <p:nvPr/>
        </p:nvGrpSpPr>
        <p:grpSpPr>
          <a:xfrm>
            <a:off x="3854053" y="1642104"/>
            <a:ext cx="5182443" cy="4270342"/>
            <a:chOff x="3694989" y="1642104"/>
            <a:chExt cx="5182443" cy="4270342"/>
          </a:xfrm>
        </p:grpSpPr>
        <p:pic>
          <p:nvPicPr>
            <p:cNvPr id="20" name="Picture 19" descr="Chart, line chart&#10;&#10;Description automatically generated">
              <a:extLst>
                <a:ext uri="{FF2B5EF4-FFF2-40B4-BE49-F238E27FC236}">
                  <a16:creationId xmlns:a16="http://schemas.microsoft.com/office/drawing/2014/main" id="{9D39805B-A4EE-D4D3-D12E-A1CF7C1044D3}"/>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242558" y="3930167"/>
              <a:ext cx="4634874" cy="1982279"/>
            </a:xfrm>
            <a:prstGeom prst="rect">
              <a:avLst/>
            </a:prstGeom>
          </p:spPr>
        </p:pic>
        <p:grpSp>
          <p:nvGrpSpPr>
            <p:cNvPr id="10" name="Group 9">
              <a:extLst>
                <a:ext uri="{FF2B5EF4-FFF2-40B4-BE49-F238E27FC236}">
                  <a16:creationId xmlns:a16="http://schemas.microsoft.com/office/drawing/2014/main" id="{9B037E1D-FE06-B39A-8244-0DD27CE3CD16}"/>
                </a:ext>
              </a:extLst>
            </p:cNvPr>
            <p:cNvGrpSpPr/>
            <p:nvPr/>
          </p:nvGrpSpPr>
          <p:grpSpPr>
            <a:xfrm>
              <a:off x="3694989" y="1642104"/>
              <a:ext cx="4991813" cy="2223388"/>
              <a:chOff x="3694989" y="1642104"/>
              <a:chExt cx="4991813" cy="2223388"/>
            </a:xfrm>
          </p:grpSpPr>
          <p:grpSp>
            <p:nvGrpSpPr>
              <p:cNvPr id="4" name="Group 3">
                <a:extLst>
                  <a:ext uri="{FF2B5EF4-FFF2-40B4-BE49-F238E27FC236}">
                    <a16:creationId xmlns:a16="http://schemas.microsoft.com/office/drawing/2014/main" id="{2C1B7FBD-11FA-386F-E745-630712220709}"/>
                  </a:ext>
                </a:extLst>
              </p:cNvPr>
              <p:cNvGrpSpPr/>
              <p:nvPr/>
            </p:nvGrpSpPr>
            <p:grpSpPr>
              <a:xfrm>
                <a:off x="3694989" y="1642104"/>
                <a:ext cx="4991813" cy="2223388"/>
                <a:chOff x="4392989" y="2001415"/>
                <a:chExt cx="4991813" cy="2223388"/>
              </a:xfrm>
            </p:grpSpPr>
            <p:pic>
              <p:nvPicPr>
                <p:cNvPr id="24" name="Picture 23" descr="A picture containing text&#10;&#10;Description automatically generated">
                  <a:extLst>
                    <a:ext uri="{FF2B5EF4-FFF2-40B4-BE49-F238E27FC236}">
                      <a16:creationId xmlns:a16="http://schemas.microsoft.com/office/drawing/2014/main" id="{222B13F3-5648-1A81-83F4-A585C1CE680E}"/>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831006" y="2198500"/>
                  <a:ext cx="4312994" cy="1565345"/>
                </a:xfrm>
                <a:prstGeom prst="rect">
                  <a:avLst/>
                </a:prstGeom>
              </p:spPr>
            </p:pic>
            <p:grpSp>
              <p:nvGrpSpPr>
                <p:cNvPr id="5" name="Group 4">
                  <a:extLst>
                    <a:ext uri="{FF2B5EF4-FFF2-40B4-BE49-F238E27FC236}">
                      <a16:creationId xmlns:a16="http://schemas.microsoft.com/office/drawing/2014/main" id="{DEF9ED4C-A70C-52B2-6783-5799D40D6A80}"/>
                    </a:ext>
                  </a:extLst>
                </p:cNvPr>
                <p:cNvGrpSpPr>
                  <a:grpSpLocks noChangeAspect="1"/>
                </p:cNvGrpSpPr>
                <p:nvPr/>
              </p:nvGrpSpPr>
              <p:grpSpPr>
                <a:xfrm>
                  <a:off x="4392989" y="2001415"/>
                  <a:ext cx="4991813" cy="2223388"/>
                  <a:chOff x="5218946" y="1818933"/>
                  <a:chExt cx="7945401" cy="3538938"/>
                </a:xfrm>
              </p:grpSpPr>
              <p:sp>
                <p:nvSpPr>
                  <p:cNvPr id="11" name="TextBox 10">
                    <a:extLst>
                      <a:ext uri="{FF2B5EF4-FFF2-40B4-BE49-F238E27FC236}">
                        <a16:creationId xmlns:a16="http://schemas.microsoft.com/office/drawing/2014/main" id="{05FF217B-739A-9FE9-4BD8-156982ED9BD9}"/>
                      </a:ext>
                    </a:extLst>
                  </p:cNvPr>
                  <p:cNvSpPr txBox="1"/>
                  <p:nvPr/>
                </p:nvSpPr>
                <p:spPr>
                  <a:xfrm>
                    <a:off x="6670933" y="4272818"/>
                    <a:ext cx="2331085" cy="992016"/>
                  </a:xfrm>
                  <a:prstGeom prst="rect">
                    <a:avLst/>
                  </a:prstGeom>
                  <a:noFill/>
                </p:spPr>
                <p:txBody>
                  <a:bodyPr wrap="square" lIns="0" tIns="0" rIns="0" bIns="0" rtlCol="0">
                    <a:spAutoFit/>
                  </a:bodyPr>
                  <a:lstStyle/>
                  <a:p>
                    <a:pPr algn="ctr"/>
                    <a:r>
                      <a:rPr lang="en-GB" sz="1350" b="1" dirty="0">
                        <a:solidFill>
                          <a:srgbClr val="7030A0"/>
                        </a:solidFill>
                      </a:rPr>
                      <a:t>Damper</a:t>
                    </a:r>
                  </a:p>
                  <a:p>
                    <a:pPr algn="ctr"/>
                    <a:r>
                      <a:rPr lang="en-GB" sz="1350" dirty="0">
                        <a:solidFill>
                          <a:srgbClr val="7030A0"/>
                        </a:solidFill>
                      </a:rPr>
                      <a:t>(some ferrite rings exposed to beam)</a:t>
                    </a:r>
                  </a:p>
                </p:txBody>
              </p:sp>
              <p:sp>
                <p:nvSpPr>
                  <p:cNvPr id="12" name="Left Brace 11">
                    <a:extLst>
                      <a:ext uri="{FF2B5EF4-FFF2-40B4-BE49-F238E27FC236}">
                        <a16:creationId xmlns:a16="http://schemas.microsoft.com/office/drawing/2014/main" id="{7171A4C4-9189-D009-39E5-21B36418BC55}"/>
                      </a:ext>
                    </a:extLst>
                  </p:cNvPr>
                  <p:cNvSpPr/>
                  <p:nvPr/>
                </p:nvSpPr>
                <p:spPr>
                  <a:xfrm rot="16200000">
                    <a:off x="11693337" y="3545527"/>
                    <a:ext cx="289429" cy="2652591"/>
                  </a:xfrm>
                  <a:prstGeom prst="leftBrace">
                    <a:avLst>
                      <a:gd name="adj1" fmla="val 52083"/>
                      <a:gd name="adj2" fmla="val 50000"/>
                    </a:avLst>
                  </a:prstGeom>
                  <a:ln w="1270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sz="1350"/>
                  </a:p>
                </p:txBody>
              </p:sp>
              <p:sp>
                <p:nvSpPr>
                  <p:cNvPr id="14" name="TextBox 13">
                    <a:extLst>
                      <a:ext uri="{FF2B5EF4-FFF2-40B4-BE49-F238E27FC236}">
                        <a16:creationId xmlns:a16="http://schemas.microsoft.com/office/drawing/2014/main" id="{9C265EAB-5941-60D5-54AB-F1A215D739BD}"/>
                      </a:ext>
                    </a:extLst>
                  </p:cNvPr>
                  <p:cNvSpPr txBox="1"/>
                  <p:nvPr/>
                </p:nvSpPr>
                <p:spPr>
                  <a:xfrm>
                    <a:off x="11405009" y="5027200"/>
                    <a:ext cx="1094660" cy="330671"/>
                  </a:xfrm>
                  <a:prstGeom prst="rect">
                    <a:avLst/>
                  </a:prstGeom>
                  <a:noFill/>
                </p:spPr>
                <p:txBody>
                  <a:bodyPr wrap="square" lIns="0" tIns="0" rIns="0" bIns="0" rtlCol="0">
                    <a:spAutoFit/>
                  </a:bodyPr>
                  <a:lstStyle/>
                  <a:p>
                    <a:pPr algn="l"/>
                    <a:r>
                      <a:rPr lang="en-GB" sz="1350" b="1" dirty="0">
                        <a:solidFill>
                          <a:srgbClr val="FF0000"/>
                        </a:solidFill>
                      </a:rPr>
                      <a:t>Magnet</a:t>
                    </a:r>
                    <a:endParaRPr lang="en-GB" sz="1350" dirty="0">
                      <a:solidFill>
                        <a:srgbClr val="FF0000"/>
                      </a:solidFill>
                    </a:endParaRPr>
                  </a:p>
                </p:txBody>
              </p:sp>
              <p:sp>
                <p:nvSpPr>
                  <p:cNvPr id="16" name="TextBox 15">
                    <a:extLst>
                      <a:ext uri="{FF2B5EF4-FFF2-40B4-BE49-F238E27FC236}">
                        <a16:creationId xmlns:a16="http://schemas.microsoft.com/office/drawing/2014/main" id="{1B93285B-5B1B-DA8F-AB32-6C36526BAAEC}"/>
                      </a:ext>
                    </a:extLst>
                  </p:cNvPr>
                  <p:cNvSpPr txBox="1"/>
                  <p:nvPr/>
                </p:nvSpPr>
                <p:spPr>
                  <a:xfrm>
                    <a:off x="5218946" y="2820317"/>
                    <a:ext cx="1472775" cy="477637"/>
                  </a:xfrm>
                  <a:prstGeom prst="rect">
                    <a:avLst/>
                  </a:prstGeom>
                  <a:noFill/>
                </p:spPr>
                <p:txBody>
                  <a:bodyPr wrap="square">
                    <a:spAutoFit/>
                  </a:bodyPr>
                  <a:lstStyle/>
                  <a:p>
                    <a:pPr algn="ctr"/>
                    <a:r>
                      <a:rPr lang="en-GB" sz="1350" dirty="0">
                        <a:solidFill>
                          <a:schemeClr val="tx2"/>
                        </a:solidFill>
                      </a:rPr>
                      <a:t>Beam</a:t>
                    </a:r>
                  </a:p>
                </p:txBody>
              </p:sp>
              <p:sp>
                <p:nvSpPr>
                  <p:cNvPr id="17" name="TextBox 16">
                    <a:extLst>
                      <a:ext uri="{FF2B5EF4-FFF2-40B4-BE49-F238E27FC236}">
                        <a16:creationId xmlns:a16="http://schemas.microsoft.com/office/drawing/2014/main" id="{769B4E43-F067-9A73-33D0-BE45B6991C46}"/>
                      </a:ext>
                    </a:extLst>
                  </p:cNvPr>
                  <p:cNvSpPr txBox="1"/>
                  <p:nvPr/>
                </p:nvSpPr>
                <p:spPr>
                  <a:xfrm>
                    <a:off x="8721280" y="1818933"/>
                    <a:ext cx="1416843" cy="661343"/>
                  </a:xfrm>
                  <a:prstGeom prst="rect">
                    <a:avLst/>
                  </a:prstGeom>
                  <a:noFill/>
                </p:spPr>
                <p:txBody>
                  <a:bodyPr wrap="square">
                    <a:spAutoFit/>
                  </a:bodyPr>
                  <a:lstStyle/>
                  <a:p>
                    <a:pPr algn="ctr"/>
                    <a:r>
                      <a:rPr lang="en-GB" sz="1050" dirty="0"/>
                      <a:t>Screen conductors</a:t>
                    </a:r>
                  </a:p>
                </p:txBody>
              </p:sp>
              <p:sp>
                <p:nvSpPr>
                  <p:cNvPr id="19" name="TextBox 18">
                    <a:extLst>
                      <a:ext uri="{FF2B5EF4-FFF2-40B4-BE49-F238E27FC236}">
                        <a16:creationId xmlns:a16="http://schemas.microsoft.com/office/drawing/2014/main" id="{5D80ACAB-9EA7-E6E8-099C-6D005EE7B68E}"/>
                      </a:ext>
                    </a:extLst>
                  </p:cNvPr>
                  <p:cNvSpPr txBox="1"/>
                  <p:nvPr/>
                </p:nvSpPr>
                <p:spPr>
                  <a:xfrm>
                    <a:off x="9237709" y="4188516"/>
                    <a:ext cx="1069325" cy="661343"/>
                  </a:xfrm>
                  <a:prstGeom prst="rect">
                    <a:avLst/>
                  </a:prstGeom>
                  <a:noFill/>
                </p:spPr>
                <p:txBody>
                  <a:bodyPr wrap="square">
                    <a:spAutoFit/>
                  </a:bodyPr>
                  <a:lstStyle/>
                  <a:p>
                    <a:pPr algn="ctr"/>
                    <a:r>
                      <a:rPr lang="en-GB" sz="1050" dirty="0"/>
                      <a:t>Alumina tube</a:t>
                    </a:r>
                  </a:p>
                </p:txBody>
              </p:sp>
            </p:grpSp>
            <p:cxnSp>
              <p:nvCxnSpPr>
                <p:cNvPr id="25" name="Straight Arrow Connector 24">
                  <a:extLst>
                    <a:ext uri="{FF2B5EF4-FFF2-40B4-BE49-F238E27FC236}">
                      <a16:creationId xmlns:a16="http://schemas.microsoft.com/office/drawing/2014/main" id="{89FBF098-1B18-9E47-BD7D-52811AAA9847}"/>
                    </a:ext>
                  </a:extLst>
                </p:cNvPr>
                <p:cNvCxnSpPr>
                  <a:cxnSpLocks/>
                </p:cNvCxnSpPr>
                <p:nvPr/>
              </p:nvCxnSpPr>
              <p:spPr>
                <a:xfrm flipV="1">
                  <a:off x="6037490" y="3334044"/>
                  <a:ext cx="144000" cy="248037"/>
                </a:xfrm>
                <a:prstGeom prst="straightConnector1">
                  <a:avLst/>
                </a:prstGeom>
                <a:ln w="19050">
                  <a:solidFill>
                    <a:srgbClr val="7030A0"/>
                  </a:solidFill>
                  <a:tailEnd type="triangle"/>
                </a:ln>
                <a:effectLst>
                  <a:glow rad="76200">
                    <a:schemeClr val="bg1">
                      <a:alpha val="36000"/>
                    </a:schemeClr>
                  </a:glow>
                </a:effectLst>
              </p:spPr>
              <p:style>
                <a:lnRef idx="1">
                  <a:schemeClr val="accent1"/>
                </a:lnRef>
                <a:fillRef idx="0">
                  <a:schemeClr val="accent1"/>
                </a:fillRef>
                <a:effectRef idx="0">
                  <a:schemeClr val="accent1"/>
                </a:effectRef>
                <a:fontRef idx="minor">
                  <a:schemeClr val="tx1"/>
                </a:fontRef>
              </p:style>
            </p:cxnSp>
            <p:cxnSp>
              <p:nvCxnSpPr>
                <p:cNvPr id="30" name="Straight Arrow Connector 29">
                  <a:extLst>
                    <a:ext uri="{FF2B5EF4-FFF2-40B4-BE49-F238E27FC236}">
                      <a16:creationId xmlns:a16="http://schemas.microsoft.com/office/drawing/2014/main" id="{1EB025B7-EF63-35A9-72E9-9A688B0CB9FC}"/>
                    </a:ext>
                  </a:extLst>
                </p:cNvPr>
                <p:cNvCxnSpPr>
                  <a:cxnSpLocks/>
                  <a:stCxn id="17" idx="2"/>
                </p:cNvCxnSpPr>
                <p:nvPr/>
              </p:nvCxnSpPr>
              <p:spPr>
                <a:xfrm>
                  <a:off x="7038457" y="2416913"/>
                  <a:ext cx="9363" cy="363444"/>
                </a:xfrm>
                <a:prstGeom prst="straightConnector1">
                  <a:avLst/>
                </a:prstGeom>
                <a:ln w="19050">
                  <a:solidFill>
                    <a:schemeClr val="tx1"/>
                  </a:solidFill>
                  <a:tailEnd type="triangle"/>
                </a:ln>
                <a:effectLst>
                  <a:glow rad="76200">
                    <a:schemeClr val="bg1">
                      <a:alpha val="36000"/>
                    </a:schemeClr>
                  </a:glow>
                </a:effectLst>
              </p:spPr>
              <p:style>
                <a:lnRef idx="1">
                  <a:schemeClr val="accent1"/>
                </a:lnRef>
                <a:fillRef idx="0">
                  <a:schemeClr val="accent1"/>
                </a:fillRef>
                <a:effectRef idx="0">
                  <a:schemeClr val="accent1"/>
                </a:effectRef>
                <a:fontRef idx="minor">
                  <a:schemeClr val="tx1"/>
                </a:fontRef>
              </p:style>
            </p:cxnSp>
            <p:cxnSp>
              <p:nvCxnSpPr>
                <p:cNvPr id="33" name="Straight Arrow Connector 32">
                  <a:extLst>
                    <a:ext uri="{FF2B5EF4-FFF2-40B4-BE49-F238E27FC236}">
                      <a16:creationId xmlns:a16="http://schemas.microsoft.com/office/drawing/2014/main" id="{FE9009B1-0BB1-CBEA-2543-1F9168337AD7}"/>
                    </a:ext>
                  </a:extLst>
                </p:cNvPr>
                <p:cNvCxnSpPr>
                  <a:cxnSpLocks/>
                  <a:stCxn id="19" idx="0"/>
                </p:cNvCxnSpPr>
                <p:nvPr/>
              </p:nvCxnSpPr>
              <p:spPr>
                <a:xfrm flipV="1">
                  <a:off x="7253745" y="3177949"/>
                  <a:ext cx="45127" cy="312190"/>
                </a:xfrm>
                <a:prstGeom prst="straightConnector1">
                  <a:avLst/>
                </a:prstGeom>
                <a:ln w="19050">
                  <a:solidFill>
                    <a:schemeClr val="tx1"/>
                  </a:solidFill>
                  <a:tailEnd type="triangle"/>
                </a:ln>
                <a:effectLst>
                  <a:glow rad="76200">
                    <a:schemeClr val="bg1">
                      <a:alpha val="36000"/>
                    </a:schemeClr>
                  </a:glow>
                </a:effectLst>
              </p:spPr>
              <p:style>
                <a:lnRef idx="1">
                  <a:schemeClr val="accent1"/>
                </a:lnRef>
                <a:fillRef idx="0">
                  <a:schemeClr val="accent1"/>
                </a:fillRef>
                <a:effectRef idx="0">
                  <a:schemeClr val="accent1"/>
                </a:effectRef>
                <a:fontRef idx="minor">
                  <a:schemeClr val="tx1"/>
                </a:fontRef>
              </p:style>
            </p:cxnSp>
            <p:cxnSp>
              <p:nvCxnSpPr>
                <p:cNvPr id="37" name="Straight Arrow Connector 36">
                  <a:extLst>
                    <a:ext uri="{FF2B5EF4-FFF2-40B4-BE49-F238E27FC236}">
                      <a16:creationId xmlns:a16="http://schemas.microsoft.com/office/drawing/2014/main" id="{9650563D-E921-E511-E39A-524EAF3DEB0C}"/>
                    </a:ext>
                  </a:extLst>
                </p:cNvPr>
                <p:cNvCxnSpPr>
                  <a:cxnSpLocks noChangeAspect="1"/>
                </p:cNvCxnSpPr>
                <p:nvPr/>
              </p:nvCxnSpPr>
              <p:spPr>
                <a:xfrm flipV="1">
                  <a:off x="4669324" y="2963587"/>
                  <a:ext cx="513620" cy="13814"/>
                </a:xfrm>
                <a:prstGeom prst="straightConnector1">
                  <a:avLst/>
                </a:prstGeom>
                <a:ln w="38100">
                  <a:solidFill>
                    <a:schemeClr val="tx2"/>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32" name="Straight Arrow Connector 31">
                  <a:extLst>
                    <a:ext uri="{FF2B5EF4-FFF2-40B4-BE49-F238E27FC236}">
                      <a16:creationId xmlns:a16="http://schemas.microsoft.com/office/drawing/2014/main" id="{EC6C9226-B315-B8EC-E3B4-E507B16FD182}"/>
                    </a:ext>
                  </a:extLst>
                </p:cNvPr>
                <p:cNvCxnSpPr>
                  <a:cxnSpLocks/>
                  <a:stCxn id="34" idx="2"/>
                </p:cNvCxnSpPr>
                <p:nvPr/>
              </p:nvCxnSpPr>
              <p:spPr>
                <a:xfrm>
                  <a:off x="5500330" y="2486727"/>
                  <a:ext cx="35937" cy="174767"/>
                </a:xfrm>
                <a:prstGeom prst="straightConnector1">
                  <a:avLst/>
                </a:prstGeom>
                <a:ln w="19050">
                  <a:solidFill>
                    <a:srgbClr val="A1530A"/>
                  </a:solidFill>
                  <a:tailEnd type="triangle"/>
                </a:ln>
                <a:effectLst>
                  <a:glow rad="76200">
                    <a:schemeClr val="bg1">
                      <a:alpha val="36000"/>
                    </a:schemeClr>
                  </a:glow>
                </a:effectLst>
              </p:spPr>
              <p:style>
                <a:lnRef idx="1">
                  <a:schemeClr val="accent1"/>
                </a:lnRef>
                <a:fillRef idx="0">
                  <a:schemeClr val="accent1"/>
                </a:fillRef>
                <a:effectRef idx="0">
                  <a:schemeClr val="accent1"/>
                </a:effectRef>
                <a:fontRef idx="minor">
                  <a:schemeClr val="tx1"/>
                </a:fontRef>
              </p:style>
            </p:cxnSp>
            <p:sp>
              <p:nvSpPr>
                <p:cNvPr id="34" name="TextBox 33">
                  <a:extLst>
                    <a:ext uri="{FF2B5EF4-FFF2-40B4-BE49-F238E27FC236}">
                      <a16:creationId xmlns:a16="http://schemas.microsoft.com/office/drawing/2014/main" id="{6BB3CF4B-7029-595D-3624-879B3780FA71}"/>
                    </a:ext>
                  </a:extLst>
                </p:cNvPr>
                <p:cNvSpPr txBox="1"/>
                <p:nvPr/>
              </p:nvSpPr>
              <p:spPr>
                <a:xfrm>
                  <a:off x="5177593" y="2151892"/>
                  <a:ext cx="645473" cy="334835"/>
                </a:xfrm>
                <a:prstGeom prst="rect">
                  <a:avLst/>
                </a:prstGeom>
                <a:noFill/>
              </p:spPr>
              <p:txBody>
                <a:bodyPr wrap="square">
                  <a:spAutoFit/>
                </a:bodyPr>
                <a:lstStyle/>
                <a:p>
                  <a:pPr algn="l"/>
                  <a:r>
                    <a:rPr lang="en-GB" sz="788" dirty="0">
                      <a:solidFill>
                        <a:srgbClr val="A1530A"/>
                      </a:solidFill>
                    </a:rPr>
                    <a:t>Conductive sleeve</a:t>
                  </a:r>
                </a:p>
              </p:txBody>
            </p:sp>
          </p:grpSp>
          <p:sp>
            <p:nvSpPr>
              <p:cNvPr id="9" name="TextBox 8">
                <a:extLst>
                  <a:ext uri="{FF2B5EF4-FFF2-40B4-BE49-F238E27FC236}">
                    <a16:creationId xmlns:a16="http://schemas.microsoft.com/office/drawing/2014/main" id="{F933446A-5039-2BD9-63A4-6B633726ADAD}"/>
                  </a:ext>
                </a:extLst>
              </p:cNvPr>
              <p:cNvSpPr txBox="1"/>
              <p:nvPr/>
            </p:nvSpPr>
            <p:spPr>
              <a:xfrm>
                <a:off x="4385344" y="1852508"/>
                <a:ext cx="645473" cy="292388"/>
              </a:xfrm>
              <a:prstGeom prst="rect">
                <a:avLst/>
              </a:prstGeom>
              <a:solidFill>
                <a:srgbClr val="A7ADBB"/>
              </a:solidFill>
            </p:spPr>
            <p:txBody>
              <a:bodyPr wrap="square" tIns="0" bIns="0" rtlCol="0">
                <a:spAutoFit/>
              </a:bodyPr>
              <a:lstStyle/>
              <a:p>
                <a:r>
                  <a:rPr lang="en-US" sz="950" dirty="0">
                    <a:solidFill>
                      <a:schemeClr val="accent6">
                        <a:lumMod val="50000"/>
                      </a:schemeClr>
                    </a:solidFill>
                  </a:rPr>
                  <a:t>Metallic cylinder</a:t>
                </a:r>
                <a:endParaRPr lang="en-GB" sz="950" dirty="0">
                  <a:solidFill>
                    <a:schemeClr val="accent6">
                      <a:lumMod val="50000"/>
                    </a:schemeClr>
                  </a:solidFill>
                </a:endParaRPr>
              </a:p>
            </p:txBody>
          </p:sp>
        </p:grpSp>
      </p:grpSp>
    </p:spTree>
    <p:extLst>
      <p:ext uri="{BB962C8B-B14F-4D97-AF65-F5344CB8AC3E}">
        <p14:creationId xmlns:p14="http://schemas.microsoft.com/office/powerpoint/2010/main" val="376209586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Group 11">
            <a:extLst>
              <a:ext uri="{FF2B5EF4-FFF2-40B4-BE49-F238E27FC236}">
                <a16:creationId xmlns:a16="http://schemas.microsoft.com/office/drawing/2014/main" id="{6169D403-8C80-6EF3-7D34-9323E383DD4F}"/>
              </a:ext>
            </a:extLst>
          </p:cNvPr>
          <p:cNvGrpSpPr/>
          <p:nvPr/>
        </p:nvGrpSpPr>
        <p:grpSpPr>
          <a:xfrm>
            <a:off x="366521" y="1196752"/>
            <a:ext cx="4946382" cy="4486725"/>
            <a:chOff x="6371699" y="1691716"/>
            <a:chExt cx="4946382" cy="4486725"/>
          </a:xfrm>
        </p:grpSpPr>
        <p:pic>
          <p:nvPicPr>
            <p:cNvPr id="13" name="Picture 12" descr="Diagram&#10;&#10;Description automatically generated">
              <a:extLst>
                <a:ext uri="{FF2B5EF4-FFF2-40B4-BE49-F238E27FC236}">
                  <a16:creationId xmlns:a16="http://schemas.microsoft.com/office/drawing/2014/main" id="{84E16AA1-90DA-6754-7F4B-3352B20F1DA2}"/>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flipH="1">
              <a:off x="6371699" y="2378856"/>
              <a:ext cx="4946382" cy="2875445"/>
            </a:xfrm>
            <a:prstGeom prst="rect">
              <a:avLst/>
            </a:prstGeom>
          </p:spPr>
        </p:pic>
        <p:cxnSp>
          <p:nvCxnSpPr>
            <p:cNvPr id="14" name="Straight Arrow Connector 13">
              <a:extLst>
                <a:ext uri="{FF2B5EF4-FFF2-40B4-BE49-F238E27FC236}">
                  <a16:creationId xmlns:a16="http://schemas.microsoft.com/office/drawing/2014/main" id="{9067F4DD-A465-DF37-1332-F2CC7FD669B6}"/>
                </a:ext>
              </a:extLst>
            </p:cNvPr>
            <p:cNvCxnSpPr>
              <a:cxnSpLocks/>
            </p:cNvCxnSpPr>
            <p:nvPr/>
          </p:nvCxnSpPr>
          <p:spPr>
            <a:xfrm flipH="1">
              <a:off x="10020300" y="2259612"/>
              <a:ext cx="124830" cy="350238"/>
            </a:xfrm>
            <a:prstGeom prst="straightConnector1">
              <a:avLst/>
            </a:prstGeom>
            <a:ln w="19050">
              <a:solidFill>
                <a:schemeClr val="tx1"/>
              </a:solidFill>
              <a:tailEnd type="triangle"/>
            </a:ln>
            <a:effectLst>
              <a:glow rad="76200">
                <a:schemeClr val="bg1">
                  <a:alpha val="36000"/>
                </a:schemeClr>
              </a:glow>
            </a:effectLst>
          </p:spPr>
          <p:style>
            <a:lnRef idx="1">
              <a:schemeClr val="accent1"/>
            </a:lnRef>
            <a:fillRef idx="0">
              <a:schemeClr val="accent1"/>
            </a:fillRef>
            <a:effectRef idx="0">
              <a:schemeClr val="accent1"/>
            </a:effectRef>
            <a:fontRef idx="minor">
              <a:schemeClr val="tx1"/>
            </a:fontRef>
          </p:style>
        </p:cxnSp>
        <p:sp>
          <p:nvSpPr>
            <p:cNvPr id="15" name="Flowchart: Alternate Process 14">
              <a:extLst>
                <a:ext uri="{FF2B5EF4-FFF2-40B4-BE49-F238E27FC236}">
                  <a16:creationId xmlns:a16="http://schemas.microsoft.com/office/drawing/2014/main" id="{3214591D-8E93-8ADB-F589-8A71585D7D7B}"/>
                </a:ext>
              </a:extLst>
            </p:cNvPr>
            <p:cNvSpPr/>
            <p:nvPr/>
          </p:nvSpPr>
          <p:spPr>
            <a:xfrm>
              <a:off x="9353042" y="1691716"/>
              <a:ext cx="1584176" cy="624377"/>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6" name="TextBox 15">
              <a:extLst>
                <a:ext uri="{FF2B5EF4-FFF2-40B4-BE49-F238E27FC236}">
                  <a16:creationId xmlns:a16="http://schemas.microsoft.com/office/drawing/2014/main" id="{C11D6A05-A454-A870-966B-26041542B19E}"/>
                </a:ext>
              </a:extLst>
            </p:cNvPr>
            <p:cNvSpPr txBox="1"/>
            <p:nvPr/>
          </p:nvSpPr>
          <p:spPr>
            <a:xfrm>
              <a:off x="8488946" y="5470555"/>
              <a:ext cx="2232248" cy="707886"/>
            </a:xfrm>
            <a:prstGeom prst="rect">
              <a:avLst/>
            </a:prstGeom>
            <a:noFill/>
          </p:spPr>
          <p:txBody>
            <a:bodyPr wrap="square" lIns="0" tIns="0" rIns="0" bIns="0" rtlCol="0">
              <a:spAutoFit/>
            </a:bodyPr>
            <a:lstStyle/>
            <a:p>
              <a:pPr algn="ctr"/>
              <a:r>
                <a:rPr lang="en-GB" b="1" dirty="0">
                  <a:effectLst>
                    <a:glow rad="101600">
                      <a:schemeClr val="bg1">
                        <a:alpha val="60000"/>
                      </a:schemeClr>
                    </a:glow>
                  </a:effectLst>
                </a:rPr>
                <a:t>RF damping element</a:t>
              </a:r>
            </a:p>
            <a:p>
              <a:pPr algn="ctr"/>
              <a:r>
                <a:rPr lang="en-GB" sz="1400" dirty="0">
                  <a:effectLst>
                    <a:glow rad="101600">
                      <a:schemeClr val="bg1">
                        <a:alpha val="60000"/>
                      </a:schemeClr>
                    </a:glow>
                  </a:effectLst>
                </a:rPr>
                <a:t>(CMD10 ferrite cylinder: Curie temperature of ~250˚C)</a:t>
              </a:r>
            </a:p>
          </p:txBody>
        </p:sp>
        <p:sp>
          <p:nvSpPr>
            <p:cNvPr id="18" name="TextBox 17">
              <a:extLst>
                <a:ext uri="{FF2B5EF4-FFF2-40B4-BE49-F238E27FC236}">
                  <a16:creationId xmlns:a16="http://schemas.microsoft.com/office/drawing/2014/main" id="{BFDE439A-5320-DAC3-6318-672BCC2131B2}"/>
                </a:ext>
              </a:extLst>
            </p:cNvPr>
            <p:cNvSpPr txBox="1"/>
            <p:nvPr/>
          </p:nvSpPr>
          <p:spPr>
            <a:xfrm>
              <a:off x="6519619" y="3468472"/>
              <a:ext cx="2136755" cy="369332"/>
            </a:xfrm>
            <a:prstGeom prst="rect">
              <a:avLst/>
            </a:prstGeom>
            <a:noFill/>
          </p:spPr>
          <p:txBody>
            <a:bodyPr wrap="square">
              <a:spAutoFit/>
            </a:bodyPr>
            <a:lstStyle/>
            <a:p>
              <a:pPr algn="l"/>
              <a:r>
                <a:rPr lang="en-GB" dirty="0">
                  <a:effectLst>
                    <a:glow rad="101600">
                      <a:schemeClr val="bg1">
                        <a:alpha val="60000"/>
                      </a:schemeClr>
                    </a:glow>
                  </a:effectLst>
                </a:rPr>
                <a:t>Beam</a:t>
              </a:r>
            </a:p>
          </p:txBody>
        </p:sp>
        <p:sp>
          <p:nvSpPr>
            <p:cNvPr id="19" name="TextBox 18">
              <a:extLst>
                <a:ext uri="{FF2B5EF4-FFF2-40B4-BE49-F238E27FC236}">
                  <a16:creationId xmlns:a16="http://schemas.microsoft.com/office/drawing/2014/main" id="{470C331E-8F94-A305-0A98-6477E0EADC2D}"/>
                </a:ext>
              </a:extLst>
            </p:cNvPr>
            <p:cNvSpPr txBox="1"/>
            <p:nvPr/>
          </p:nvSpPr>
          <p:spPr>
            <a:xfrm>
              <a:off x="8722829" y="3554968"/>
              <a:ext cx="1186870" cy="523220"/>
            </a:xfrm>
            <a:prstGeom prst="rect">
              <a:avLst/>
            </a:prstGeom>
            <a:noFill/>
          </p:spPr>
          <p:txBody>
            <a:bodyPr wrap="square">
              <a:spAutoFit/>
            </a:bodyPr>
            <a:lstStyle/>
            <a:p>
              <a:pPr algn="l"/>
              <a:r>
                <a:rPr lang="en-GB" sz="1400" dirty="0">
                  <a:effectLst>
                    <a:glow rad="101600">
                      <a:schemeClr val="bg1">
                        <a:alpha val="60000"/>
                      </a:schemeClr>
                    </a:glow>
                  </a:effectLst>
                </a:rPr>
                <a:t>Screen conductors</a:t>
              </a:r>
            </a:p>
          </p:txBody>
        </p:sp>
        <p:sp>
          <p:nvSpPr>
            <p:cNvPr id="20" name="TextBox 19">
              <a:extLst>
                <a:ext uri="{FF2B5EF4-FFF2-40B4-BE49-F238E27FC236}">
                  <a16:creationId xmlns:a16="http://schemas.microsoft.com/office/drawing/2014/main" id="{421316B0-1880-A021-2557-3D106E1A69B4}"/>
                </a:ext>
              </a:extLst>
            </p:cNvPr>
            <p:cNvSpPr txBox="1"/>
            <p:nvPr/>
          </p:nvSpPr>
          <p:spPr>
            <a:xfrm>
              <a:off x="8151513" y="4612928"/>
              <a:ext cx="895759" cy="523220"/>
            </a:xfrm>
            <a:prstGeom prst="rect">
              <a:avLst/>
            </a:prstGeom>
            <a:noFill/>
          </p:spPr>
          <p:txBody>
            <a:bodyPr wrap="square">
              <a:spAutoFit/>
            </a:bodyPr>
            <a:lstStyle/>
            <a:p>
              <a:pPr algn="l"/>
              <a:r>
                <a:rPr lang="en-GB" sz="1400" dirty="0">
                  <a:effectLst>
                    <a:glow rad="101600">
                      <a:schemeClr val="bg1">
                        <a:alpha val="60000"/>
                      </a:schemeClr>
                    </a:glow>
                  </a:effectLst>
                </a:rPr>
                <a:t>Alumina tube</a:t>
              </a:r>
            </a:p>
          </p:txBody>
        </p:sp>
        <p:cxnSp>
          <p:nvCxnSpPr>
            <p:cNvPr id="21" name="Straight Arrow Connector 20">
              <a:extLst>
                <a:ext uri="{FF2B5EF4-FFF2-40B4-BE49-F238E27FC236}">
                  <a16:creationId xmlns:a16="http://schemas.microsoft.com/office/drawing/2014/main" id="{3EF7CED2-1230-5838-7EC3-822BC4394CD7}"/>
                </a:ext>
              </a:extLst>
            </p:cNvPr>
            <p:cNvCxnSpPr>
              <a:cxnSpLocks/>
            </p:cNvCxnSpPr>
            <p:nvPr/>
          </p:nvCxnSpPr>
          <p:spPr>
            <a:xfrm rot="-60000">
              <a:off x="6448424" y="3878746"/>
              <a:ext cx="1417214" cy="0"/>
            </a:xfrm>
            <a:prstGeom prst="straightConnector1">
              <a:avLst/>
            </a:prstGeom>
            <a:ln w="38100">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22" name="Straight Arrow Connector 21">
              <a:extLst>
                <a:ext uri="{FF2B5EF4-FFF2-40B4-BE49-F238E27FC236}">
                  <a16:creationId xmlns:a16="http://schemas.microsoft.com/office/drawing/2014/main" id="{D6810C52-1DA7-A7CD-8264-B8942ED836EE}"/>
                </a:ext>
              </a:extLst>
            </p:cNvPr>
            <p:cNvCxnSpPr>
              <a:cxnSpLocks/>
              <a:stCxn id="20" idx="0"/>
            </p:cNvCxnSpPr>
            <p:nvPr/>
          </p:nvCxnSpPr>
          <p:spPr>
            <a:xfrm flipV="1">
              <a:off x="8599393" y="4343400"/>
              <a:ext cx="123436" cy="269528"/>
            </a:xfrm>
            <a:prstGeom prst="straightConnector1">
              <a:avLst/>
            </a:prstGeom>
            <a:ln w="19050">
              <a:solidFill>
                <a:schemeClr val="tx1"/>
              </a:solidFill>
              <a:tailEnd type="triangle"/>
            </a:ln>
            <a:effectLst>
              <a:glow rad="76200">
                <a:schemeClr val="bg1">
                  <a:alpha val="36000"/>
                </a:schemeClr>
              </a:glow>
            </a:effectLst>
          </p:spPr>
          <p:style>
            <a:lnRef idx="1">
              <a:schemeClr val="accent1"/>
            </a:lnRef>
            <a:fillRef idx="0">
              <a:schemeClr val="accent1"/>
            </a:fillRef>
            <a:effectRef idx="0">
              <a:schemeClr val="accent1"/>
            </a:effectRef>
            <a:fontRef idx="minor">
              <a:schemeClr val="tx1"/>
            </a:fontRef>
          </p:style>
        </p:cxnSp>
        <p:cxnSp>
          <p:nvCxnSpPr>
            <p:cNvPr id="23" name="Straight Arrow Connector 22">
              <a:extLst>
                <a:ext uri="{FF2B5EF4-FFF2-40B4-BE49-F238E27FC236}">
                  <a16:creationId xmlns:a16="http://schemas.microsoft.com/office/drawing/2014/main" id="{CFD21F42-E421-8963-6A62-B7D8113D7D63}"/>
                </a:ext>
              </a:extLst>
            </p:cNvPr>
            <p:cNvCxnSpPr>
              <a:cxnSpLocks/>
              <a:stCxn id="16" idx="0"/>
            </p:cNvCxnSpPr>
            <p:nvPr/>
          </p:nvCxnSpPr>
          <p:spPr>
            <a:xfrm flipV="1">
              <a:off x="9605070" y="4765328"/>
              <a:ext cx="304629" cy="705227"/>
            </a:xfrm>
            <a:prstGeom prst="straightConnector1">
              <a:avLst/>
            </a:prstGeom>
            <a:ln w="19050">
              <a:solidFill>
                <a:schemeClr val="tx1"/>
              </a:solidFill>
              <a:tailEnd type="triangle"/>
            </a:ln>
            <a:effectLst>
              <a:glow rad="76200">
                <a:schemeClr val="bg1">
                  <a:alpha val="36000"/>
                </a:schemeClr>
              </a:glow>
            </a:effectLst>
          </p:spPr>
          <p:style>
            <a:lnRef idx="1">
              <a:schemeClr val="accent1"/>
            </a:lnRef>
            <a:fillRef idx="0">
              <a:schemeClr val="accent1"/>
            </a:fillRef>
            <a:effectRef idx="0">
              <a:schemeClr val="accent1"/>
            </a:effectRef>
            <a:fontRef idx="minor">
              <a:schemeClr val="tx1"/>
            </a:fontRef>
          </p:style>
        </p:cxnSp>
        <p:sp>
          <p:nvSpPr>
            <p:cNvPr id="24" name="TextBox 23">
              <a:extLst>
                <a:ext uri="{FF2B5EF4-FFF2-40B4-BE49-F238E27FC236}">
                  <a16:creationId xmlns:a16="http://schemas.microsoft.com/office/drawing/2014/main" id="{07CDD70B-C218-BAC7-E294-59A108BAA980}"/>
                </a:ext>
              </a:extLst>
            </p:cNvPr>
            <p:cNvSpPr txBox="1"/>
            <p:nvPr/>
          </p:nvSpPr>
          <p:spPr>
            <a:xfrm>
              <a:off x="9353041" y="1716731"/>
              <a:ext cx="1584177" cy="553998"/>
            </a:xfrm>
            <a:prstGeom prst="rect">
              <a:avLst/>
            </a:prstGeom>
            <a:noFill/>
          </p:spPr>
          <p:txBody>
            <a:bodyPr wrap="square" lIns="0" tIns="0" rIns="0" bIns="0" rtlCol="0">
              <a:spAutoFit/>
            </a:bodyPr>
            <a:lstStyle/>
            <a:p>
              <a:pPr algn="ctr"/>
              <a:r>
                <a:rPr lang="en-GB" b="1" dirty="0">
                  <a:solidFill>
                    <a:schemeClr val="bg1"/>
                  </a:solidFill>
                  <a:effectLst/>
                </a:rPr>
                <a:t>Pipes for water cooling</a:t>
              </a:r>
              <a:endParaRPr lang="en-GB" dirty="0">
                <a:solidFill>
                  <a:schemeClr val="bg1"/>
                </a:solidFill>
                <a:effectLst/>
              </a:endParaRPr>
            </a:p>
          </p:txBody>
        </p:sp>
      </p:grpSp>
      <p:sp>
        <p:nvSpPr>
          <p:cNvPr id="2" name="Date Placeholder 1">
            <a:extLst>
              <a:ext uri="{FF2B5EF4-FFF2-40B4-BE49-F238E27FC236}">
                <a16:creationId xmlns:a16="http://schemas.microsoft.com/office/drawing/2014/main" id="{B34771C9-554E-E60D-2624-5B15474B570E}"/>
              </a:ext>
            </a:extLst>
          </p:cNvPr>
          <p:cNvSpPr>
            <a:spLocks noGrp="1"/>
          </p:cNvSpPr>
          <p:nvPr>
            <p:ph type="dt" sz="half" idx="10"/>
          </p:nvPr>
        </p:nvSpPr>
        <p:spPr/>
        <p:txBody>
          <a:bodyPr/>
          <a:lstStyle/>
          <a:p>
            <a:r>
              <a:rPr lang="en-US"/>
              <a:t>M.J. Barnes</a:t>
            </a:r>
            <a:endParaRPr lang="en-GB"/>
          </a:p>
        </p:txBody>
      </p:sp>
      <p:sp>
        <p:nvSpPr>
          <p:cNvPr id="3" name="Footer Placeholder 2">
            <a:extLst>
              <a:ext uri="{FF2B5EF4-FFF2-40B4-BE49-F238E27FC236}">
                <a16:creationId xmlns:a16="http://schemas.microsoft.com/office/drawing/2014/main" id="{914CA698-8C58-3667-4F83-9260748056C4}"/>
              </a:ext>
            </a:extLst>
          </p:cNvPr>
          <p:cNvSpPr>
            <a:spLocks noGrp="1"/>
          </p:cNvSpPr>
          <p:nvPr>
            <p:ph type="ftr" sz="quarter" idx="11"/>
          </p:nvPr>
        </p:nvSpPr>
        <p:spPr/>
        <p:txBody>
          <a:bodyPr/>
          <a:lstStyle/>
          <a:p>
            <a:r>
              <a:rPr lang="en-GB" dirty="0"/>
              <a:t>MPP: 21/10/2022</a:t>
            </a:r>
          </a:p>
        </p:txBody>
      </p:sp>
      <p:sp>
        <p:nvSpPr>
          <p:cNvPr id="4" name="Slide Number Placeholder 3">
            <a:extLst>
              <a:ext uri="{FF2B5EF4-FFF2-40B4-BE49-F238E27FC236}">
                <a16:creationId xmlns:a16="http://schemas.microsoft.com/office/drawing/2014/main" id="{705EC3B4-C874-9180-60DB-A031D0D497A5}"/>
              </a:ext>
            </a:extLst>
          </p:cNvPr>
          <p:cNvSpPr>
            <a:spLocks noGrp="1"/>
          </p:cNvSpPr>
          <p:nvPr>
            <p:ph type="sldNum" sz="quarter" idx="12"/>
          </p:nvPr>
        </p:nvSpPr>
        <p:spPr/>
        <p:txBody>
          <a:bodyPr/>
          <a:lstStyle/>
          <a:p>
            <a:fld id="{738CC315-8095-4EF8-A7C0-05DAF6ACCB39}" type="slidenum">
              <a:rPr lang="en-GB" smtClean="0"/>
              <a:pPr/>
              <a:t>4</a:t>
            </a:fld>
            <a:endParaRPr lang="en-GB"/>
          </a:p>
        </p:txBody>
      </p:sp>
      <p:grpSp>
        <p:nvGrpSpPr>
          <p:cNvPr id="36" name="Group 35">
            <a:extLst>
              <a:ext uri="{FF2B5EF4-FFF2-40B4-BE49-F238E27FC236}">
                <a16:creationId xmlns:a16="http://schemas.microsoft.com/office/drawing/2014/main" id="{78B90EC0-D09F-5278-1891-15948712C40E}"/>
              </a:ext>
            </a:extLst>
          </p:cNvPr>
          <p:cNvGrpSpPr/>
          <p:nvPr/>
        </p:nvGrpSpPr>
        <p:grpSpPr>
          <a:xfrm>
            <a:off x="5837814" y="1119926"/>
            <a:ext cx="3088772" cy="4541322"/>
            <a:chOff x="5837814" y="872496"/>
            <a:chExt cx="3088772" cy="4541322"/>
          </a:xfrm>
        </p:grpSpPr>
        <p:pic>
          <p:nvPicPr>
            <p:cNvPr id="7" name="Picture 6" descr="A picture containing indoor, floor&#10;&#10;Description automatically generated">
              <a:extLst>
                <a:ext uri="{FF2B5EF4-FFF2-40B4-BE49-F238E27FC236}">
                  <a16:creationId xmlns:a16="http://schemas.microsoft.com/office/drawing/2014/main" id="{34D346A8-8154-7C0D-BEA1-02E533970ABD}"/>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t="26322" b="15714"/>
            <a:stretch/>
          </p:blipFill>
          <p:spPr>
            <a:xfrm flipH="1">
              <a:off x="5837814" y="1621973"/>
              <a:ext cx="3088772" cy="3791845"/>
            </a:xfrm>
            <a:prstGeom prst="rect">
              <a:avLst/>
            </a:prstGeom>
          </p:spPr>
        </p:pic>
        <p:sp>
          <p:nvSpPr>
            <p:cNvPr id="8" name="TextBox 7">
              <a:extLst>
                <a:ext uri="{FF2B5EF4-FFF2-40B4-BE49-F238E27FC236}">
                  <a16:creationId xmlns:a16="http://schemas.microsoft.com/office/drawing/2014/main" id="{E0BD235A-50A9-0050-86B2-C1ABE73DDF02}"/>
                </a:ext>
              </a:extLst>
            </p:cNvPr>
            <p:cNvSpPr txBox="1"/>
            <p:nvPr/>
          </p:nvSpPr>
          <p:spPr>
            <a:xfrm>
              <a:off x="6238592" y="872496"/>
              <a:ext cx="1827224" cy="646331"/>
            </a:xfrm>
            <a:prstGeom prst="rect">
              <a:avLst/>
            </a:prstGeom>
            <a:noFill/>
          </p:spPr>
          <p:txBody>
            <a:bodyPr wrap="square" rtlCol="0">
              <a:spAutoFit/>
            </a:bodyPr>
            <a:lstStyle/>
            <a:p>
              <a:pPr algn="ctr"/>
              <a:r>
                <a:rPr lang="en-US" dirty="0">
                  <a:solidFill>
                    <a:srgbClr val="FF0000"/>
                  </a:solidFill>
                </a:rPr>
                <a:t>PT100 location</a:t>
              </a:r>
            </a:p>
            <a:p>
              <a:pPr algn="ctr"/>
              <a:r>
                <a:rPr lang="en-US" dirty="0">
                  <a:solidFill>
                    <a:srgbClr val="FF0000"/>
                  </a:solidFill>
                </a:rPr>
                <a:t>(</a:t>
              </a:r>
              <a:r>
                <a:rPr lang="en-US" b="1" dirty="0" err="1">
                  <a:solidFill>
                    <a:srgbClr val="FF0000"/>
                  </a:solidFill>
                </a:rPr>
                <a:t>Tube_Up</a:t>
              </a:r>
              <a:r>
                <a:rPr lang="en-US" dirty="0">
                  <a:solidFill>
                    <a:srgbClr val="FF0000"/>
                  </a:solidFill>
                </a:rPr>
                <a:t>)</a:t>
              </a:r>
              <a:endParaRPr lang="en-GB" dirty="0">
                <a:solidFill>
                  <a:srgbClr val="FF0000"/>
                </a:solidFill>
              </a:endParaRPr>
            </a:p>
          </p:txBody>
        </p:sp>
        <p:cxnSp>
          <p:nvCxnSpPr>
            <p:cNvPr id="9" name="Straight Arrow Connector 8">
              <a:extLst>
                <a:ext uri="{FF2B5EF4-FFF2-40B4-BE49-F238E27FC236}">
                  <a16:creationId xmlns:a16="http://schemas.microsoft.com/office/drawing/2014/main" id="{66FB4431-ADF7-67CC-9E00-0FB67E5B2496}"/>
                </a:ext>
              </a:extLst>
            </p:cNvPr>
            <p:cNvCxnSpPr>
              <a:cxnSpLocks/>
            </p:cNvCxnSpPr>
            <p:nvPr/>
          </p:nvCxnSpPr>
          <p:spPr>
            <a:xfrm>
              <a:off x="7152204" y="1444182"/>
              <a:ext cx="688486" cy="2114745"/>
            </a:xfrm>
            <a:prstGeom prst="straightConnector1">
              <a:avLst/>
            </a:prstGeom>
            <a:ln>
              <a:solidFill>
                <a:srgbClr val="FF0000"/>
              </a:solidFill>
              <a:tailEnd type="arrow"/>
            </a:ln>
          </p:spPr>
          <p:style>
            <a:lnRef idx="2">
              <a:schemeClr val="accent1"/>
            </a:lnRef>
            <a:fillRef idx="0">
              <a:schemeClr val="accent1"/>
            </a:fillRef>
            <a:effectRef idx="1">
              <a:schemeClr val="accent1"/>
            </a:effectRef>
            <a:fontRef idx="minor">
              <a:schemeClr val="tx1"/>
            </a:fontRef>
          </p:style>
        </p:cxnSp>
      </p:grpSp>
      <p:sp>
        <p:nvSpPr>
          <p:cNvPr id="11" name="Title 1">
            <a:extLst>
              <a:ext uri="{FF2B5EF4-FFF2-40B4-BE49-F238E27FC236}">
                <a16:creationId xmlns:a16="http://schemas.microsoft.com/office/drawing/2014/main" id="{E92DA31E-7E0F-0A00-B363-D86382030931}"/>
              </a:ext>
            </a:extLst>
          </p:cNvPr>
          <p:cNvSpPr txBox="1">
            <a:spLocks/>
          </p:cNvSpPr>
          <p:nvPr/>
        </p:nvSpPr>
        <p:spPr>
          <a:xfrm>
            <a:off x="427046" y="-67947"/>
            <a:ext cx="8614648" cy="940443"/>
          </a:xfrm>
          <a:prstGeom prst="rect">
            <a:avLst/>
          </a:prstGeom>
        </p:spPr>
        <p:txBody>
          <a:bodyPr vert="horz" lIns="45720" rIns="45720" anchor="ctr">
            <a:normAutofit/>
          </a:bodyPr>
          <a:lstStyle>
            <a:lvl1pPr algn="l" rtl="0" eaLnBrk="1" latinLnBrk="0" hangingPunct="1">
              <a:spcBef>
                <a:spcPct val="0"/>
              </a:spcBef>
              <a:buNone/>
              <a:defRPr kumimoji="0" sz="4600" kern="1200">
                <a:solidFill>
                  <a:schemeClr val="tx1"/>
                </a:solidFill>
                <a:latin typeface="+mj-lt"/>
                <a:ea typeface="+mj-ea"/>
                <a:cs typeface="+mj-cs"/>
              </a:defRPr>
            </a:lvl1pPr>
          </a:lstStyle>
          <a:p>
            <a:r>
              <a:rPr lang="en-GB" sz="4000" dirty="0">
                <a:solidFill>
                  <a:srgbClr val="002060"/>
                </a:solidFill>
                <a:effectLst>
                  <a:outerShdw blurRad="38100" dist="38100" dir="2700000" algn="tl">
                    <a:srgbClr val="000000">
                      <a:alpha val="43137"/>
                    </a:srgbClr>
                  </a:outerShdw>
                </a:effectLst>
              </a:rPr>
              <a:t>RF Damper of MKI-Cool</a:t>
            </a:r>
          </a:p>
        </p:txBody>
      </p:sp>
      <p:sp>
        <p:nvSpPr>
          <p:cNvPr id="37" name="TextBox 36">
            <a:extLst>
              <a:ext uri="{FF2B5EF4-FFF2-40B4-BE49-F238E27FC236}">
                <a16:creationId xmlns:a16="http://schemas.microsoft.com/office/drawing/2014/main" id="{38A9B6AB-F6C7-0967-E193-58B9A10E080A}"/>
              </a:ext>
            </a:extLst>
          </p:cNvPr>
          <p:cNvSpPr txBox="1"/>
          <p:nvPr/>
        </p:nvSpPr>
        <p:spPr>
          <a:xfrm>
            <a:off x="395536" y="620688"/>
            <a:ext cx="8003232" cy="369332"/>
          </a:xfrm>
          <a:prstGeom prst="rect">
            <a:avLst/>
          </a:prstGeom>
          <a:noFill/>
        </p:spPr>
        <p:txBody>
          <a:bodyPr wrap="square" rtlCol="0">
            <a:spAutoFit/>
          </a:bodyPr>
          <a:lstStyle/>
          <a:p>
            <a:r>
              <a:rPr lang="en-GB" b="0" u="sng" dirty="0"/>
              <a:t>MKI cool </a:t>
            </a:r>
            <a:r>
              <a:rPr lang="en-GB" b="0" dirty="0"/>
              <a:t>= RF </a:t>
            </a:r>
            <a:r>
              <a:rPr lang="en-GB" b="0" u="sng" dirty="0"/>
              <a:t>damping</a:t>
            </a:r>
            <a:r>
              <a:rPr lang="en-GB" b="0" dirty="0"/>
              <a:t> element + water </a:t>
            </a:r>
            <a:r>
              <a:rPr lang="en-GB" b="0" u="sng" dirty="0"/>
              <a:t>cooling</a:t>
            </a:r>
            <a:endParaRPr lang="en-GB" dirty="0"/>
          </a:p>
        </p:txBody>
      </p:sp>
      <p:sp>
        <p:nvSpPr>
          <p:cNvPr id="17" name="Content Placeholder 5">
            <a:extLst>
              <a:ext uri="{FF2B5EF4-FFF2-40B4-BE49-F238E27FC236}">
                <a16:creationId xmlns:a16="http://schemas.microsoft.com/office/drawing/2014/main" id="{ECA4196C-777B-DD66-B7B5-C23DA45A6658}"/>
              </a:ext>
            </a:extLst>
          </p:cNvPr>
          <p:cNvSpPr txBox="1">
            <a:spLocks/>
          </p:cNvSpPr>
          <p:nvPr/>
        </p:nvSpPr>
        <p:spPr>
          <a:xfrm>
            <a:off x="179512" y="5729129"/>
            <a:ext cx="8801657" cy="707886"/>
          </a:xfrm>
          <a:prstGeom prst="rect">
            <a:avLst/>
          </a:prstGeom>
        </p:spPr>
        <p:txBody>
          <a:bodyPr>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buFont typeface="Wingdings" panose="05000000000000000000" pitchFamily="2" charset="2"/>
              <a:buChar char="ü"/>
            </a:pPr>
            <a:r>
              <a:rPr lang="en-GB" sz="2000" b="1" dirty="0">
                <a:solidFill>
                  <a:srgbClr val="002060"/>
                </a:solidFill>
              </a:rPr>
              <a:t>MKI-Cool is expected to be significantly below the ferrites Curie temperature for HL-LHC type beams.</a:t>
            </a:r>
          </a:p>
        </p:txBody>
      </p:sp>
    </p:spTree>
    <p:extLst>
      <p:ext uri="{BB962C8B-B14F-4D97-AF65-F5344CB8AC3E}">
        <p14:creationId xmlns:p14="http://schemas.microsoft.com/office/powerpoint/2010/main" val="416534053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a:t>M.J. Barnes</a:t>
            </a:r>
            <a:endParaRPr lang="en-GB"/>
          </a:p>
        </p:txBody>
      </p:sp>
      <p:sp>
        <p:nvSpPr>
          <p:cNvPr id="3" name="Footer Placeholder 2"/>
          <p:cNvSpPr>
            <a:spLocks noGrp="1"/>
          </p:cNvSpPr>
          <p:nvPr>
            <p:ph type="ftr" sz="quarter" idx="11"/>
          </p:nvPr>
        </p:nvSpPr>
        <p:spPr/>
        <p:txBody>
          <a:bodyPr/>
          <a:lstStyle/>
          <a:p>
            <a:r>
              <a:rPr lang="en-GB"/>
              <a:t>MPP: 21/10/2022</a:t>
            </a:r>
          </a:p>
        </p:txBody>
      </p:sp>
      <p:sp>
        <p:nvSpPr>
          <p:cNvPr id="4" name="Slide Number Placeholder 3"/>
          <p:cNvSpPr>
            <a:spLocks noGrp="1"/>
          </p:cNvSpPr>
          <p:nvPr>
            <p:ph type="sldNum" sz="quarter" idx="12"/>
          </p:nvPr>
        </p:nvSpPr>
        <p:spPr/>
        <p:txBody>
          <a:bodyPr/>
          <a:lstStyle/>
          <a:p>
            <a:fld id="{738CC315-8095-4EF8-A7C0-05DAF6ACCB39}" type="slidenum">
              <a:rPr lang="en-GB" smtClean="0"/>
              <a:pPr/>
              <a:t>5</a:t>
            </a:fld>
            <a:endParaRPr lang="en-GB"/>
          </a:p>
        </p:txBody>
      </p:sp>
      <p:sp>
        <p:nvSpPr>
          <p:cNvPr id="92" name="TextBox 91"/>
          <p:cNvSpPr txBox="1"/>
          <p:nvPr/>
        </p:nvSpPr>
        <p:spPr>
          <a:xfrm>
            <a:off x="4966216" y="3488809"/>
            <a:ext cx="4079296" cy="2677656"/>
          </a:xfrm>
          <a:prstGeom prst="rect">
            <a:avLst/>
          </a:prstGeom>
          <a:noFill/>
        </p:spPr>
        <p:txBody>
          <a:bodyPr wrap="square" rtlCol="0">
            <a:spAutoFit/>
          </a:bodyPr>
          <a:lstStyle/>
          <a:p>
            <a:r>
              <a:rPr lang="en-GB" sz="1400" dirty="0" err="1">
                <a:solidFill>
                  <a:srgbClr val="002060"/>
                </a:solidFill>
              </a:rPr>
              <a:t>Eletta</a:t>
            </a:r>
            <a:r>
              <a:rPr lang="en-GB" sz="1400" dirty="0">
                <a:solidFill>
                  <a:srgbClr val="002060"/>
                </a:solidFill>
              </a:rPr>
              <a:t> </a:t>
            </a:r>
            <a:r>
              <a:rPr lang="en-GB" sz="1400" b="1" u="sng" dirty="0">
                <a:solidFill>
                  <a:srgbClr val="002060"/>
                </a:solidFill>
              </a:rPr>
              <a:t>flow monitor</a:t>
            </a:r>
            <a:r>
              <a:rPr lang="en-GB" sz="1400" dirty="0">
                <a:solidFill>
                  <a:srgbClr val="002060"/>
                </a:solidFill>
              </a:rPr>
              <a:t> (with direct reading dial): with independently adjustable upper and lower flow alarm (</a:t>
            </a:r>
            <a:r>
              <a:rPr lang="en-GB" sz="1400" b="1" dirty="0">
                <a:solidFill>
                  <a:srgbClr val="002060"/>
                </a:solidFill>
              </a:rPr>
              <a:t>µ-switches</a:t>
            </a:r>
            <a:r>
              <a:rPr lang="en-GB" sz="1400" dirty="0">
                <a:solidFill>
                  <a:srgbClr val="002060"/>
                </a:solidFill>
              </a:rPr>
              <a:t>): </a:t>
            </a:r>
          </a:p>
          <a:p>
            <a:pPr marL="285750" indent="-285750">
              <a:buFont typeface="Arial" panose="020B0604020202020204" pitchFamily="34" charset="0"/>
              <a:buChar char="•"/>
            </a:pPr>
            <a:r>
              <a:rPr lang="en-GB" sz="1400" dirty="0">
                <a:solidFill>
                  <a:srgbClr val="002060"/>
                </a:solidFill>
              </a:rPr>
              <a:t>Status of low-flow micro-switch (dry contact) to be readback by SY-ABT</a:t>
            </a:r>
          </a:p>
          <a:p>
            <a:pPr marL="285750" indent="-285750">
              <a:buFont typeface="Arial" panose="020B0604020202020204" pitchFamily="34" charset="0"/>
              <a:buChar char="•"/>
            </a:pPr>
            <a:r>
              <a:rPr lang="en-GB" sz="1400" dirty="0">
                <a:solidFill>
                  <a:srgbClr val="002060"/>
                </a:solidFill>
              </a:rPr>
              <a:t>Status of high-flow monitor micro-switch to be readback by SY-ABT</a:t>
            </a:r>
          </a:p>
          <a:p>
            <a:r>
              <a:rPr lang="en-GB" sz="1400" b="1" u="sng" dirty="0">
                <a:solidFill>
                  <a:srgbClr val="002060"/>
                </a:solidFill>
              </a:rPr>
              <a:t>2*PT100</a:t>
            </a:r>
            <a:r>
              <a:rPr lang="en-GB" sz="1400" dirty="0">
                <a:solidFill>
                  <a:srgbClr val="002060"/>
                </a:solidFill>
              </a:rPr>
              <a:t> on cooling pipes (outside MKI vacuum tank)</a:t>
            </a:r>
          </a:p>
          <a:p>
            <a:r>
              <a:rPr lang="en-GB" sz="1400" b="1" u="sng" dirty="0">
                <a:solidFill>
                  <a:srgbClr val="002060"/>
                </a:solidFill>
              </a:rPr>
              <a:t>PT100</a:t>
            </a:r>
            <a:r>
              <a:rPr lang="en-GB" sz="1400" dirty="0">
                <a:solidFill>
                  <a:srgbClr val="002060"/>
                </a:solidFill>
              </a:rPr>
              <a:t> on RF damper (previous slide) </a:t>
            </a:r>
          </a:p>
          <a:p>
            <a:r>
              <a:rPr lang="en-GB" sz="1400" b="1" u="sng" dirty="0">
                <a:solidFill>
                  <a:srgbClr val="002060"/>
                </a:solidFill>
              </a:rPr>
              <a:t>‘Turbine’ (analogue signal)</a:t>
            </a:r>
            <a:r>
              <a:rPr lang="en-GB" sz="1400" dirty="0">
                <a:solidFill>
                  <a:srgbClr val="002060"/>
                </a:solidFill>
              </a:rPr>
              <a:t> to be installed to readback analogue signal </a:t>
            </a:r>
            <a:r>
              <a:rPr lang="el-GR" sz="1400" dirty="0">
                <a:solidFill>
                  <a:srgbClr val="002060"/>
                </a:solidFill>
              </a:rPr>
              <a:t>α</a:t>
            </a:r>
            <a:r>
              <a:rPr lang="en-US" sz="1400" dirty="0">
                <a:solidFill>
                  <a:srgbClr val="002060"/>
                </a:solidFill>
              </a:rPr>
              <a:t> flow-rate (radiation resistant)</a:t>
            </a:r>
            <a:endParaRPr lang="en-GB" sz="1400" dirty="0">
              <a:solidFill>
                <a:srgbClr val="002060"/>
              </a:solidFill>
            </a:endParaRPr>
          </a:p>
        </p:txBody>
      </p:sp>
      <p:sp>
        <p:nvSpPr>
          <p:cNvPr id="93" name="Title 1"/>
          <p:cNvSpPr txBox="1">
            <a:spLocks/>
          </p:cNvSpPr>
          <p:nvPr/>
        </p:nvSpPr>
        <p:spPr>
          <a:xfrm>
            <a:off x="409923" y="-86400"/>
            <a:ext cx="8522230" cy="815106"/>
          </a:xfrm>
          <a:prstGeom prst="rect">
            <a:avLst/>
          </a:prstGeom>
        </p:spPr>
        <p:txBody>
          <a:bodyPr vert="horz" lIns="45720" rIns="45720" anchor="ctr">
            <a:normAutofit/>
          </a:bodyPr>
          <a:lstStyle>
            <a:lvl1pPr algn="l" rtl="0" eaLnBrk="1" latinLnBrk="0" hangingPunct="1">
              <a:spcBef>
                <a:spcPct val="0"/>
              </a:spcBef>
              <a:buNone/>
              <a:defRPr kumimoji="0" sz="4600" kern="1200">
                <a:solidFill>
                  <a:schemeClr val="tx1"/>
                </a:solidFill>
                <a:latin typeface="+mj-lt"/>
                <a:ea typeface="+mj-ea"/>
                <a:cs typeface="+mj-cs"/>
              </a:defRPr>
            </a:lvl1pPr>
          </a:lstStyle>
          <a:p>
            <a:r>
              <a:rPr lang="en-GB" sz="3600" dirty="0">
                <a:solidFill>
                  <a:srgbClr val="002060"/>
                </a:solidFill>
              </a:rPr>
              <a:t>MKI-Cool </a:t>
            </a:r>
            <a:r>
              <a:rPr lang="en-GB" sz="3600" b="1" dirty="0">
                <a:solidFill>
                  <a:srgbClr val="002060"/>
                </a:solidFill>
              </a:rPr>
              <a:t>cooling circuit</a:t>
            </a:r>
            <a:endParaRPr lang="en-GB" sz="3600" dirty="0">
              <a:solidFill>
                <a:srgbClr val="002060"/>
              </a:solidFill>
            </a:endParaRPr>
          </a:p>
        </p:txBody>
      </p:sp>
      <p:grpSp>
        <p:nvGrpSpPr>
          <p:cNvPr id="25" name="Group 24">
            <a:extLst>
              <a:ext uri="{FF2B5EF4-FFF2-40B4-BE49-F238E27FC236}">
                <a16:creationId xmlns:a16="http://schemas.microsoft.com/office/drawing/2014/main" id="{EF1F3240-2E75-B586-74E2-1DAC480477DA}"/>
              </a:ext>
            </a:extLst>
          </p:cNvPr>
          <p:cNvGrpSpPr/>
          <p:nvPr/>
        </p:nvGrpSpPr>
        <p:grpSpPr>
          <a:xfrm>
            <a:off x="251520" y="3501008"/>
            <a:ext cx="4699532" cy="2929553"/>
            <a:chOff x="251520" y="3595791"/>
            <a:chExt cx="4699532" cy="2929553"/>
          </a:xfrm>
        </p:grpSpPr>
        <p:grpSp>
          <p:nvGrpSpPr>
            <p:cNvPr id="61" name="Group 60"/>
            <p:cNvGrpSpPr/>
            <p:nvPr/>
          </p:nvGrpSpPr>
          <p:grpSpPr>
            <a:xfrm>
              <a:off x="251520" y="3595791"/>
              <a:ext cx="4699532" cy="2929553"/>
              <a:chOff x="376524" y="3783212"/>
              <a:chExt cx="4699532" cy="2929553"/>
            </a:xfrm>
          </p:grpSpPr>
          <p:grpSp>
            <p:nvGrpSpPr>
              <p:cNvPr id="91" name="Group 90"/>
              <p:cNvGrpSpPr/>
              <p:nvPr/>
            </p:nvGrpSpPr>
            <p:grpSpPr>
              <a:xfrm>
                <a:off x="376524" y="4458401"/>
                <a:ext cx="2523655" cy="1957249"/>
                <a:chOff x="679546" y="4421937"/>
                <a:chExt cx="3829360" cy="1957249"/>
              </a:xfrm>
            </p:grpSpPr>
            <p:grpSp>
              <p:nvGrpSpPr>
                <p:cNvPr id="55" name="Group 54"/>
                <p:cNvGrpSpPr/>
                <p:nvPr/>
              </p:nvGrpSpPr>
              <p:grpSpPr>
                <a:xfrm>
                  <a:off x="765818" y="4491753"/>
                  <a:ext cx="216000" cy="252000"/>
                  <a:chOff x="2321571" y="4038129"/>
                  <a:chExt cx="216000" cy="252000"/>
                </a:xfrm>
              </p:grpSpPr>
              <p:sp>
                <p:nvSpPr>
                  <p:cNvPr id="52" name="Rectangle 51"/>
                  <p:cNvSpPr/>
                  <p:nvPr/>
                </p:nvSpPr>
                <p:spPr>
                  <a:xfrm>
                    <a:off x="2411760" y="4038129"/>
                    <a:ext cx="36000" cy="2520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a:p>
                </p:txBody>
              </p:sp>
              <p:cxnSp>
                <p:nvCxnSpPr>
                  <p:cNvPr id="54" name="Straight Connector 53"/>
                  <p:cNvCxnSpPr/>
                  <p:nvPr/>
                </p:nvCxnSpPr>
                <p:spPr>
                  <a:xfrm flipV="1">
                    <a:off x="2321571" y="4102239"/>
                    <a:ext cx="216000" cy="10800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65" name="Rectangle 64"/>
                <p:cNvSpPr/>
                <p:nvPr/>
              </p:nvSpPr>
              <p:spPr>
                <a:xfrm>
                  <a:off x="698160" y="4966050"/>
                  <a:ext cx="288000" cy="72008"/>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a:p>
              </p:txBody>
            </p:sp>
            <p:sp>
              <p:nvSpPr>
                <p:cNvPr id="66" name="Rectangle 65"/>
                <p:cNvSpPr/>
                <p:nvPr/>
              </p:nvSpPr>
              <p:spPr>
                <a:xfrm>
                  <a:off x="698160" y="5235826"/>
                  <a:ext cx="288000" cy="72008"/>
                </a:xfrm>
                <a:prstGeom prst="rect">
                  <a:avLst/>
                </a:prstGeom>
                <a:pattFill prst="pct5">
                  <a:fgClr>
                    <a:srgbClr val="FF0000"/>
                  </a:fgClr>
                  <a:bgClr>
                    <a:schemeClr val="bg1"/>
                  </a:bgClr>
                </a:patt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a:p>
              </p:txBody>
            </p:sp>
            <p:sp>
              <p:nvSpPr>
                <p:cNvPr id="69" name="TextBox 68"/>
                <p:cNvSpPr txBox="1"/>
                <p:nvPr/>
              </p:nvSpPr>
              <p:spPr>
                <a:xfrm>
                  <a:off x="1219320" y="4421937"/>
                  <a:ext cx="3285832" cy="338554"/>
                </a:xfrm>
                <a:prstGeom prst="rect">
                  <a:avLst/>
                </a:prstGeom>
                <a:noFill/>
              </p:spPr>
              <p:txBody>
                <a:bodyPr wrap="square" rtlCol="0">
                  <a:spAutoFit/>
                </a:bodyPr>
                <a:lstStyle/>
                <a:p>
                  <a:r>
                    <a:rPr lang="en-GB" sz="1600" dirty="0"/>
                    <a:t>PT100 </a:t>
                  </a:r>
                  <a:endParaRPr lang="en-GB" sz="1400" dirty="0"/>
                </a:p>
              </p:txBody>
            </p:sp>
            <p:sp>
              <p:nvSpPr>
                <p:cNvPr id="70" name="TextBox 69"/>
                <p:cNvSpPr txBox="1"/>
                <p:nvPr/>
              </p:nvSpPr>
              <p:spPr>
                <a:xfrm>
                  <a:off x="1137364" y="4825841"/>
                  <a:ext cx="2855422" cy="338554"/>
                </a:xfrm>
                <a:prstGeom prst="rect">
                  <a:avLst/>
                </a:prstGeom>
                <a:noFill/>
              </p:spPr>
              <p:txBody>
                <a:bodyPr wrap="square" rtlCol="0">
                  <a:spAutoFit/>
                </a:bodyPr>
                <a:lstStyle/>
                <a:p>
                  <a:r>
                    <a:rPr lang="en-GB" sz="1600" dirty="0"/>
                    <a:t>Existing water pipes</a:t>
                  </a:r>
                </a:p>
              </p:txBody>
            </p:sp>
            <p:sp>
              <p:nvSpPr>
                <p:cNvPr id="71" name="TextBox 70"/>
                <p:cNvSpPr txBox="1"/>
                <p:nvPr/>
              </p:nvSpPr>
              <p:spPr>
                <a:xfrm>
                  <a:off x="1137364" y="5160606"/>
                  <a:ext cx="3371542" cy="338554"/>
                </a:xfrm>
                <a:prstGeom prst="rect">
                  <a:avLst/>
                </a:prstGeom>
                <a:noFill/>
              </p:spPr>
              <p:txBody>
                <a:bodyPr wrap="square" rtlCol="0">
                  <a:spAutoFit/>
                </a:bodyPr>
                <a:lstStyle/>
                <a:p>
                  <a:r>
                    <a:rPr lang="en-GB" sz="1600" dirty="0"/>
                    <a:t>Pipes to be installed</a:t>
                  </a:r>
                </a:p>
              </p:txBody>
            </p:sp>
            <p:grpSp>
              <p:nvGrpSpPr>
                <p:cNvPr id="83" name="Group 82"/>
                <p:cNvGrpSpPr>
                  <a:grpSpLocks noChangeAspect="1"/>
                </p:cNvGrpSpPr>
                <p:nvPr/>
              </p:nvGrpSpPr>
              <p:grpSpPr>
                <a:xfrm>
                  <a:off x="679546" y="5553665"/>
                  <a:ext cx="364062" cy="541704"/>
                  <a:chOff x="4211960" y="3150575"/>
                  <a:chExt cx="364062" cy="541704"/>
                </a:xfrm>
              </p:grpSpPr>
              <p:sp>
                <p:nvSpPr>
                  <p:cNvPr id="84" name="Rectangle 83"/>
                  <p:cNvSpPr/>
                  <p:nvPr/>
                </p:nvSpPr>
                <p:spPr>
                  <a:xfrm>
                    <a:off x="4211960" y="3150575"/>
                    <a:ext cx="364062" cy="392378"/>
                  </a:xfrm>
                  <a:prstGeom prst="rect">
                    <a:avLst/>
                  </a:prstGeom>
                  <a:noFill/>
                  <a:ln>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a:p>
                </p:txBody>
              </p:sp>
              <p:cxnSp>
                <p:nvCxnSpPr>
                  <p:cNvPr id="85" name="Straight Connector 84"/>
                  <p:cNvCxnSpPr/>
                  <p:nvPr/>
                </p:nvCxnSpPr>
                <p:spPr>
                  <a:xfrm flipH="1" flipV="1">
                    <a:off x="4283968" y="3394019"/>
                    <a:ext cx="0" cy="29826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6" name="Straight Connector 85"/>
                  <p:cNvCxnSpPr/>
                  <p:nvPr/>
                </p:nvCxnSpPr>
                <p:spPr>
                  <a:xfrm flipH="1" flipV="1">
                    <a:off x="4487712" y="3392242"/>
                    <a:ext cx="0" cy="29826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7" name="Straight Connector 86"/>
                  <p:cNvCxnSpPr/>
                  <p:nvPr/>
                </p:nvCxnSpPr>
                <p:spPr>
                  <a:xfrm rot="5400000" flipH="1" flipV="1">
                    <a:off x="4310689" y="3348000"/>
                    <a:ext cx="0" cy="720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8" name="Straight Connector 87"/>
                  <p:cNvCxnSpPr/>
                  <p:nvPr/>
                </p:nvCxnSpPr>
                <p:spPr>
                  <a:xfrm rot="5400000" flipH="1" flipV="1">
                    <a:off x="4464000" y="3348000"/>
                    <a:ext cx="0" cy="720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9" name="Straight Connector 88"/>
                  <p:cNvCxnSpPr/>
                  <p:nvPr/>
                </p:nvCxnSpPr>
                <p:spPr>
                  <a:xfrm rot="3600000" flipH="1" flipV="1">
                    <a:off x="4390843" y="3302766"/>
                    <a:ext cx="0" cy="1080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90" name="TextBox 89"/>
                <p:cNvSpPr txBox="1"/>
                <p:nvPr/>
              </p:nvSpPr>
              <p:spPr>
                <a:xfrm>
                  <a:off x="1137364" y="5548189"/>
                  <a:ext cx="3371542" cy="830997"/>
                </a:xfrm>
                <a:prstGeom prst="rect">
                  <a:avLst/>
                </a:prstGeom>
                <a:noFill/>
              </p:spPr>
              <p:txBody>
                <a:bodyPr wrap="square" rtlCol="0">
                  <a:spAutoFit/>
                </a:bodyPr>
                <a:lstStyle/>
                <a:p>
                  <a:r>
                    <a:rPr lang="en-GB" sz="1600" dirty="0"/>
                    <a:t>Flow monitor (</a:t>
                  </a:r>
                  <a:r>
                    <a:rPr lang="pt-BR" sz="1600" dirty="0"/>
                    <a:t>S25GSS15 A/R 0.4-2 l/min Eau EPDM</a:t>
                  </a:r>
                  <a:r>
                    <a:rPr lang="en-GB" sz="1600" dirty="0"/>
                    <a:t>)</a:t>
                  </a:r>
                </a:p>
              </p:txBody>
            </p:sp>
          </p:grpSp>
          <p:grpSp>
            <p:nvGrpSpPr>
              <p:cNvPr id="53" name="Group 52"/>
              <p:cNvGrpSpPr/>
              <p:nvPr/>
            </p:nvGrpSpPr>
            <p:grpSpPr>
              <a:xfrm>
                <a:off x="2878891" y="3783212"/>
                <a:ext cx="2197165" cy="2929553"/>
                <a:chOff x="2878891" y="3783212"/>
                <a:chExt cx="2197165" cy="2929553"/>
              </a:xfrm>
            </p:grpSpPr>
            <p:pic>
              <p:nvPicPr>
                <p:cNvPr id="38" name="Picture 3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878891" y="3783212"/>
                  <a:ext cx="2197165" cy="2929553"/>
                </a:xfrm>
                <a:prstGeom prst="rect">
                  <a:avLst/>
                </a:prstGeom>
              </p:spPr>
            </p:pic>
            <p:sp>
              <p:nvSpPr>
                <p:cNvPr id="39" name="Rectangle 38"/>
                <p:cNvSpPr/>
                <p:nvPr/>
              </p:nvSpPr>
              <p:spPr>
                <a:xfrm>
                  <a:off x="3396992" y="4780216"/>
                  <a:ext cx="317982" cy="755407"/>
                </a:xfrm>
                <a:prstGeom prst="rect">
                  <a:avLst/>
                </a:prstGeom>
                <a:noFill/>
                <a:ln w="539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cxnSp>
            <p:nvCxnSpPr>
              <p:cNvPr id="60" name="Straight Arrow Connector 59"/>
              <p:cNvCxnSpPr>
                <a:cxnSpLocks/>
                <a:endCxn id="39" idx="1"/>
              </p:cNvCxnSpPr>
              <p:nvPr/>
            </p:nvCxnSpPr>
            <p:spPr>
              <a:xfrm>
                <a:off x="2460888" y="5074522"/>
                <a:ext cx="936104" cy="83398"/>
              </a:xfrm>
              <a:prstGeom prst="straightConnector1">
                <a:avLst/>
              </a:prstGeom>
              <a:ln w="25400">
                <a:solidFill>
                  <a:srgbClr val="FF0000"/>
                </a:solidFill>
                <a:tailEnd type="arrow"/>
              </a:ln>
            </p:spPr>
            <p:style>
              <a:lnRef idx="1">
                <a:schemeClr val="accent1"/>
              </a:lnRef>
              <a:fillRef idx="0">
                <a:schemeClr val="accent1"/>
              </a:fillRef>
              <a:effectRef idx="0">
                <a:schemeClr val="accent1"/>
              </a:effectRef>
              <a:fontRef idx="minor">
                <a:schemeClr val="tx1"/>
              </a:fontRef>
            </p:style>
          </p:cxnSp>
        </p:grpSp>
        <p:grpSp>
          <p:nvGrpSpPr>
            <p:cNvPr id="111" name="Group 110">
              <a:extLst>
                <a:ext uri="{FF2B5EF4-FFF2-40B4-BE49-F238E27FC236}">
                  <a16:creationId xmlns:a16="http://schemas.microsoft.com/office/drawing/2014/main" id="{F8ED947B-49A2-2F39-82C9-A43F4435A333}"/>
                </a:ext>
              </a:extLst>
            </p:cNvPr>
            <p:cNvGrpSpPr/>
            <p:nvPr/>
          </p:nvGrpSpPr>
          <p:grpSpPr>
            <a:xfrm>
              <a:off x="253228" y="3965466"/>
              <a:ext cx="360040" cy="213779"/>
              <a:chOff x="1150059" y="720537"/>
              <a:chExt cx="360040" cy="213779"/>
            </a:xfrm>
          </p:grpSpPr>
          <p:grpSp>
            <p:nvGrpSpPr>
              <p:cNvPr id="112" name="Group 111">
                <a:extLst>
                  <a:ext uri="{FF2B5EF4-FFF2-40B4-BE49-F238E27FC236}">
                    <a16:creationId xmlns:a16="http://schemas.microsoft.com/office/drawing/2014/main" id="{B6150047-E345-1616-9AA0-43983532B24A}"/>
                  </a:ext>
                </a:extLst>
              </p:cNvPr>
              <p:cNvGrpSpPr/>
              <p:nvPr/>
            </p:nvGrpSpPr>
            <p:grpSpPr>
              <a:xfrm>
                <a:off x="1150059" y="794055"/>
                <a:ext cx="360040" cy="140261"/>
                <a:chOff x="7376978" y="1291102"/>
                <a:chExt cx="360040" cy="140261"/>
              </a:xfrm>
            </p:grpSpPr>
            <p:cxnSp>
              <p:nvCxnSpPr>
                <p:cNvPr id="114" name="Straight Connector 113">
                  <a:extLst>
                    <a:ext uri="{FF2B5EF4-FFF2-40B4-BE49-F238E27FC236}">
                      <a16:creationId xmlns:a16="http://schemas.microsoft.com/office/drawing/2014/main" id="{4B8E81D6-4367-E3D3-3C61-6EAB27E238B0}"/>
                    </a:ext>
                  </a:extLst>
                </p:cNvPr>
                <p:cNvCxnSpPr/>
                <p:nvPr/>
              </p:nvCxnSpPr>
              <p:spPr>
                <a:xfrm>
                  <a:off x="7376978" y="1298774"/>
                  <a:ext cx="360040" cy="121674"/>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5" name="Straight Connector 114">
                  <a:extLst>
                    <a:ext uri="{FF2B5EF4-FFF2-40B4-BE49-F238E27FC236}">
                      <a16:creationId xmlns:a16="http://schemas.microsoft.com/office/drawing/2014/main" id="{B5B133A8-FD41-B485-F44C-CA0EB245D047}"/>
                    </a:ext>
                  </a:extLst>
                </p:cNvPr>
                <p:cNvCxnSpPr>
                  <a:cxnSpLocks/>
                </p:cNvCxnSpPr>
                <p:nvPr/>
              </p:nvCxnSpPr>
              <p:spPr>
                <a:xfrm flipV="1">
                  <a:off x="7386285" y="1298774"/>
                  <a:ext cx="350733" cy="121674"/>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6" name="Straight Connector 115">
                  <a:extLst>
                    <a:ext uri="{FF2B5EF4-FFF2-40B4-BE49-F238E27FC236}">
                      <a16:creationId xmlns:a16="http://schemas.microsoft.com/office/drawing/2014/main" id="{00236189-A126-91A8-D7A3-91E080142EF9}"/>
                    </a:ext>
                  </a:extLst>
                </p:cNvPr>
                <p:cNvCxnSpPr>
                  <a:cxnSpLocks/>
                </p:cNvCxnSpPr>
                <p:nvPr/>
              </p:nvCxnSpPr>
              <p:spPr>
                <a:xfrm>
                  <a:off x="7380312" y="1291102"/>
                  <a:ext cx="0" cy="140261"/>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7" name="Straight Connector 116">
                  <a:extLst>
                    <a:ext uri="{FF2B5EF4-FFF2-40B4-BE49-F238E27FC236}">
                      <a16:creationId xmlns:a16="http://schemas.microsoft.com/office/drawing/2014/main" id="{499981CB-365E-2FC0-9682-73563CEAC81B}"/>
                    </a:ext>
                  </a:extLst>
                </p:cNvPr>
                <p:cNvCxnSpPr>
                  <a:cxnSpLocks/>
                </p:cNvCxnSpPr>
                <p:nvPr/>
              </p:nvCxnSpPr>
              <p:spPr>
                <a:xfrm>
                  <a:off x="7732102" y="1298774"/>
                  <a:ext cx="0" cy="121674"/>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grpSp>
          <p:cxnSp>
            <p:nvCxnSpPr>
              <p:cNvPr id="113" name="Straight Connector 112">
                <a:extLst>
                  <a:ext uri="{FF2B5EF4-FFF2-40B4-BE49-F238E27FC236}">
                    <a16:creationId xmlns:a16="http://schemas.microsoft.com/office/drawing/2014/main" id="{A5EF2993-736E-8026-D748-213044824D82}"/>
                  </a:ext>
                </a:extLst>
              </p:cNvPr>
              <p:cNvCxnSpPr/>
              <p:nvPr/>
            </p:nvCxnSpPr>
            <p:spPr>
              <a:xfrm>
                <a:off x="1330079" y="720537"/>
                <a:ext cx="0" cy="141746"/>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118" name="TextBox 117">
              <a:extLst>
                <a:ext uri="{FF2B5EF4-FFF2-40B4-BE49-F238E27FC236}">
                  <a16:creationId xmlns:a16="http://schemas.microsoft.com/office/drawing/2014/main" id="{722BF8F1-03BE-3D4C-9D4A-1CF50C04522F}"/>
                </a:ext>
              </a:extLst>
            </p:cNvPr>
            <p:cNvSpPr txBox="1"/>
            <p:nvPr/>
          </p:nvSpPr>
          <p:spPr>
            <a:xfrm>
              <a:off x="602411" y="3942122"/>
              <a:ext cx="2165455" cy="338554"/>
            </a:xfrm>
            <a:prstGeom prst="rect">
              <a:avLst/>
            </a:prstGeom>
            <a:noFill/>
          </p:spPr>
          <p:txBody>
            <a:bodyPr wrap="square" rtlCol="0">
              <a:spAutoFit/>
            </a:bodyPr>
            <a:lstStyle/>
            <a:p>
              <a:r>
                <a:rPr lang="en-GB" sz="1600" dirty="0"/>
                <a:t>Manual valve</a:t>
              </a:r>
              <a:endParaRPr lang="en-GB" sz="1400" dirty="0"/>
            </a:p>
          </p:txBody>
        </p:sp>
      </p:grpSp>
      <p:grpSp>
        <p:nvGrpSpPr>
          <p:cNvPr id="133" name="Group 132">
            <a:extLst>
              <a:ext uri="{FF2B5EF4-FFF2-40B4-BE49-F238E27FC236}">
                <a16:creationId xmlns:a16="http://schemas.microsoft.com/office/drawing/2014/main" id="{8C647B46-145A-77A0-C152-9F4E4FC054A7}"/>
              </a:ext>
            </a:extLst>
          </p:cNvPr>
          <p:cNvGrpSpPr/>
          <p:nvPr/>
        </p:nvGrpSpPr>
        <p:grpSpPr>
          <a:xfrm>
            <a:off x="45353" y="549237"/>
            <a:ext cx="8648196" cy="2928275"/>
            <a:chOff x="45353" y="549237"/>
            <a:chExt cx="8648196" cy="2928275"/>
          </a:xfrm>
        </p:grpSpPr>
        <p:grpSp>
          <p:nvGrpSpPr>
            <p:cNvPr id="35" name="Group 34"/>
            <p:cNvGrpSpPr/>
            <p:nvPr/>
          </p:nvGrpSpPr>
          <p:grpSpPr>
            <a:xfrm>
              <a:off x="45353" y="549237"/>
              <a:ext cx="8648196" cy="2928275"/>
              <a:chOff x="28185" y="764004"/>
              <a:chExt cx="8648196" cy="2928275"/>
            </a:xfrm>
          </p:grpSpPr>
          <p:sp>
            <p:nvSpPr>
              <p:cNvPr id="5" name="Rounded Rectangle 4"/>
              <p:cNvSpPr/>
              <p:nvPr/>
            </p:nvSpPr>
            <p:spPr>
              <a:xfrm>
                <a:off x="1043608" y="2204864"/>
                <a:ext cx="1152128" cy="576064"/>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Rounded Rectangle 5"/>
              <p:cNvSpPr/>
              <p:nvPr/>
            </p:nvSpPr>
            <p:spPr>
              <a:xfrm>
                <a:off x="3059832" y="2204864"/>
                <a:ext cx="1152128" cy="576064"/>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Rounded Rectangle 6"/>
              <p:cNvSpPr/>
              <p:nvPr/>
            </p:nvSpPr>
            <p:spPr>
              <a:xfrm>
                <a:off x="5118539" y="2204864"/>
                <a:ext cx="1152128" cy="576064"/>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Rounded Rectangle 7"/>
              <p:cNvSpPr/>
              <p:nvPr/>
            </p:nvSpPr>
            <p:spPr>
              <a:xfrm>
                <a:off x="7164288" y="2204864"/>
                <a:ext cx="1152128" cy="576064"/>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Rectangle 8"/>
              <p:cNvSpPr/>
              <p:nvPr/>
            </p:nvSpPr>
            <p:spPr>
              <a:xfrm>
                <a:off x="1116121" y="1052736"/>
                <a:ext cx="7397502" cy="6029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Rectangle 9"/>
              <p:cNvSpPr/>
              <p:nvPr/>
            </p:nvSpPr>
            <p:spPr>
              <a:xfrm>
                <a:off x="1116122" y="1340768"/>
                <a:ext cx="7559878" cy="45719"/>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2" name="Straight Arrow Connector 11"/>
              <p:cNvCxnSpPr/>
              <p:nvPr/>
            </p:nvCxnSpPr>
            <p:spPr>
              <a:xfrm>
                <a:off x="425964" y="2489489"/>
                <a:ext cx="504056" cy="0"/>
              </a:xfrm>
              <a:prstGeom prst="straightConnector1">
                <a:avLst/>
              </a:prstGeom>
              <a:ln w="254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4" name="TextBox 13"/>
              <p:cNvSpPr txBox="1"/>
              <p:nvPr/>
            </p:nvSpPr>
            <p:spPr>
              <a:xfrm>
                <a:off x="385520" y="2209995"/>
                <a:ext cx="648072" cy="276999"/>
              </a:xfrm>
              <a:prstGeom prst="rect">
                <a:avLst/>
              </a:prstGeom>
              <a:noFill/>
            </p:spPr>
            <p:txBody>
              <a:bodyPr wrap="square" rtlCol="0">
                <a:spAutoFit/>
              </a:bodyPr>
              <a:lstStyle/>
              <a:p>
                <a:r>
                  <a:rPr lang="en-GB" sz="1200" dirty="0"/>
                  <a:t>Beam</a:t>
                </a:r>
              </a:p>
            </p:txBody>
          </p:sp>
          <p:sp>
            <p:nvSpPr>
              <p:cNvPr id="15" name="Rectangle 14"/>
              <p:cNvSpPr/>
              <p:nvPr/>
            </p:nvSpPr>
            <p:spPr>
              <a:xfrm rot="5400000">
                <a:off x="1475756" y="1980000"/>
                <a:ext cx="1800000" cy="7200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Rectangle 15"/>
              <p:cNvSpPr/>
              <p:nvPr/>
            </p:nvSpPr>
            <p:spPr>
              <a:xfrm rot="5400000">
                <a:off x="3427469" y="2039338"/>
                <a:ext cx="1917313" cy="7064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Rectangle 16"/>
              <p:cNvSpPr/>
              <p:nvPr/>
            </p:nvSpPr>
            <p:spPr>
              <a:xfrm rot="5400000">
                <a:off x="5602571" y="1980000"/>
                <a:ext cx="1800000" cy="7200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Rectangle 17"/>
              <p:cNvSpPr/>
              <p:nvPr/>
            </p:nvSpPr>
            <p:spPr>
              <a:xfrm rot="5400000">
                <a:off x="7577619" y="1980000"/>
                <a:ext cx="1800000" cy="7200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Rectangle 18"/>
              <p:cNvSpPr/>
              <p:nvPr/>
            </p:nvSpPr>
            <p:spPr>
              <a:xfrm rot="5400000">
                <a:off x="1779949" y="2132772"/>
                <a:ext cx="1512000" cy="72008"/>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Rectangle 19"/>
              <p:cNvSpPr/>
              <p:nvPr/>
            </p:nvSpPr>
            <p:spPr>
              <a:xfrm rot="5400000">
                <a:off x="3761602" y="2308403"/>
                <a:ext cx="1884156" cy="69010"/>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Rectangle 20"/>
              <p:cNvSpPr/>
              <p:nvPr/>
            </p:nvSpPr>
            <p:spPr>
              <a:xfrm rot="5400000">
                <a:off x="5904257" y="2128386"/>
                <a:ext cx="1527120" cy="72008"/>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Rectangle 21"/>
              <p:cNvSpPr/>
              <p:nvPr/>
            </p:nvSpPr>
            <p:spPr>
              <a:xfrm rot="5400000">
                <a:off x="7876817" y="2138849"/>
                <a:ext cx="1527120" cy="72008"/>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TextBox 22"/>
              <p:cNvSpPr txBox="1"/>
              <p:nvPr/>
            </p:nvSpPr>
            <p:spPr>
              <a:xfrm>
                <a:off x="1087327" y="2320023"/>
                <a:ext cx="1111124" cy="369332"/>
              </a:xfrm>
              <a:prstGeom prst="rect">
                <a:avLst/>
              </a:prstGeom>
              <a:noFill/>
            </p:spPr>
            <p:txBody>
              <a:bodyPr wrap="square" rtlCol="0">
                <a:spAutoFit/>
              </a:bodyPr>
              <a:lstStyle/>
              <a:p>
                <a:pPr algn="ctr"/>
                <a:r>
                  <a:rPr lang="en-GB" dirty="0"/>
                  <a:t>MKI8D</a:t>
                </a:r>
              </a:p>
            </p:txBody>
          </p:sp>
          <p:sp>
            <p:nvSpPr>
              <p:cNvPr id="27" name="Rectangle 26"/>
              <p:cNvSpPr/>
              <p:nvPr/>
            </p:nvSpPr>
            <p:spPr>
              <a:xfrm>
                <a:off x="2771800" y="2972725"/>
                <a:ext cx="1565652" cy="60592"/>
              </a:xfrm>
              <a:prstGeom prst="rect">
                <a:avLst/>
              </a:prstGeom>
              <a:pattFill prst="pct5">
                <a:fgClr>
                  <a:schemeClr val="accent1"/>
                </a:fgClr>
                <a:bgClr>
                  <a:schemeClr val="bg1"/>
                </a:bgClr>
              </a:patt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8" name="Rectangle 27"/>
              <p:cNvSpPr/>
              <p:nvPr/>
            </p:nvSpPr>
            <p:spPr>
              <a:xfrm>
                <a:off x="2657846" y="3212984"/>
                <a:ext cx="2016000" cy="72000"/>
              </a:xfrm>
              <a:prstGeom prst="rect">
                <a:avLst/>
              </a:prstGeom>
              <a:pattFill prst="pct5">
                <a:fgClr>
                  <a:srgbClr val="FF0000"/>
                </a:fgClr>
                <a:bgClr>
                  <a:schemeClr val="bg1"/>
                </a:bgClr>
              </a:patt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9" name="Rectangle 28"/>
              <p:cNvSpPr/>
              <p:nvPr/>
            </p:nvSpPr>
            <p:spPr>
              <a:xfrm rot="5400000">
                <a:off x="2551655" y="2692258"/>
                <a:ext cx="500611" cy="60322"/>
              </a:xfrm>
              <a:prstGeom prst="rect">
                <a:avLst/>
              </a:prstGeom>
              <a:pattFill prst="pct5">
                <a:fgClr>
                  <a:schemeClr val="accent1"/>
                </a:fgClr>
                <a:bgClr>
                  <a:schemeClr val="bg1"/>
                </a:bgClr>
              </a:patt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0" name="Rectangle 29"/>
              <p:cNvSpPr/>
              <p:nvPr/>
            </p:nvSpPr>
            <p:spPr>
              <a:xfrm rot="5400000">
                <a:off x="2217638" y="2701814"/>
                <a:ext cx="940214" cy="66648"/>
              </a:xfrm>
              <a:prstGeom prst="rect">
                <a:avLst/>
              </a:prstGeom>
              <a:pattFill prst="pct5">
                <a:fgClr>
                  <a:srgbClr val="FF0000"/>
                </a:fgClr>
                <a:bgClr>
                  <a:schemeClr val="bg1"/>
                </a:bgClr>
              </a:patt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1" name="Rectangle 30"/>
              <p:cNvSpPr/>
              <p:nvPr/>
            </p:nvSpPr>
            <p:spPr>
              <a:xfrm>
                <a:off x="2851868" y="2476118"/>
                <a:ext cx="201598" cy="72000"/>
              </a:xfrm>
              <a:prstGeom prst="rect">
                <a:avLst/>
              </a:prstGeom>
              <a:pattFill prst="pct5">
                <a:fgClr>
                  <a:schemeClr val="accent1"/>
                </a:fgClr>
                <a:bgClr>
                  <a:schemeClr val="bg1"/>
                </a:bgClr>
              </a:patt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2" name="Rectangle 31"/>
              <p:cNvSpPr/>
              <p:nvPr/>
            </p:nvSpPr>
            <p:spPr>
              <a:xfrm>
                <a:off x="2735222" y="2268483"/>
                <a:ext cx="301719" cy="79200"/>
              </a:xfrm>
              <a:prstGeom prst="rect">
                <a:avLst/>
              </a:prstGeom>
              <a:pattFill prst="pct5">
                <a:fgClr>
                  <a:srgbClr val="FF0000"/>
                </a:fgClr>
                <a:bgClr>
                  <a:schemeClr val="bg1"/>
                </a:bgClr>
              </a:patt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56" name="Group 55"/>
              <p:cNvGrpSpPr/>
              <p:nvPr/>
            </p:nvGrpSpPr>
            <p:grpSpPr>
              <a:xfrm>
                <a:off x="2891011" y="2005618"/>
                <a:ext cx="216000" cy="252000"/>
                <a:chOff x="2321571" y="4038129"/>
                <a:chExt cx="216000" cy="252000"/>
              </a:xfrm>
            </p:grpSpPr>
            <p:sp>
              <p:nvSpPr>
                <p:cNvPr id="57" name="Rectangle 56"/>
                <p:cNvSpPr/>
                <p:nvPr/>
              </p:nvSpPr>
              <p:spPr>
                <a:xfrm>
                  <a:off x="2411760" y="4038129"/>
                  <a:ext cx="36000" cy="2520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58" name="Straight Connector 57"/>
                <p:cNvCxnSpPr/>
                <p:nvPr/>
              </p:nvCxnSpPr>
              <p:spPr>
                <a:xfrm flipV="1">
                  <a:off x="2321571" y="4102239"/>
                  <a:ext cx="216000" cy="10800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62" name="Group 61"/>
              <p:cNvGrpSpPr/>
              <p:nvPr/>
            </p:nvGrpSpPr>
            <p:grpSpPr>
              <a:xfrm>
                <a:off x="2900178" y="2577725"/>
                <a:ext cx="216000" cy="252000"/>
                <a:chOff x="2321571" y="4038129"/>
                <a:chExt cx="216000" cy="252000"/>
              </a:xfrm>
            </p:grpSpPr>
            <p:sp>
              <p:nvSpPr>
                <p:cNvPr id="63" name="Rectangle 62"/>
                <p:cNvSpPr/>
                <p:nvPr/>
              </p:nvSpPr>
              <p:spPr>
                <a:xfrm>
                  <a:off x="2411760" y="4038129"/>
                  <a:ext cx="36000" cy="2520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64" name="Straight Connector 63"/>
                <p:cNvCxnSpPr/>
                <p:nvPr/>
              </p:nvCxnSpPr>
              <p:spPr>
                <a:xfrm flipV="1">
                  <a:off x="2321571" y="4102239"/>
                  <a:ext cx="216000" cy="10800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72" name="TextBox 71"/>
              <p:cNvSpPr txBox="1"/>
              <p:nvPr/>
            </p:nvSpPr>
            <p:spPr>
              <a:xfrm>
                <a:off x="1763688" y="3266949"/>
                <a:ext cx="2521116" cy="307777"/>
              </a:xfrm>
              <a:prstGeom prst="rect">
                <a:avLst/>
              </a:prstGeom>
              <a:noFill/>
            </p:spPr>
            <p:txBody>
              <a:bodyPr wrap="square" rtlCol="0">
                <a:spAutoFit/>
              </a:bodyPr>
              <a:lstStyle/>
              <a:p>
                <a:pPr algn="ctr"/>
                <a:r>
                  <a:rPr lang="en-GB" sz="1400" dirty="0"/>
                  <a:t>Flow: ~1.5 m/s (</a:t>
                </a:r>
                <a:r>
                  <a:rPr lang="en-GB" sz="1400" dirty="0">
                    <a:sym typeface="Wingdings" panose="05000000000000000000" pitchFamily="2" charset="2"/>
                  </a:rPr>
                  <a:t> ~1.5 l/min)</a:t>
                </a:r>
              </a:p>
            </p:txBody>
          </p:sp>
          <p:sp>
            <p:nvSpPr>
              <p:cNvPr id="73" name="TextBox 72"/>
              <p:cNvSpPr txBox="1"/>
              <p:nvPr/>
            </p:nvSpPr>
            <p:spPr>
              <a:xfrm>
                <a:off x="1141549" y="764004"/>
                <a:ext cx="2896338" cy="307777"/>
              </a:xfrm>
              <a:prstGeom prst="rect">
                <a:avLst/>
              </a:prstGeom>
              <a:noFill/>
            </p:spPr>
            <p:txBody>
              <a:bodyPr wrap="square" rtlCol="0">
                <a:spAutoFit/>
              </a:bodyPr>
              <a:lstStyle/>
              <a:p>
                <a:pPr algn="ctr"/>
                <a:endParaRPr lang="en-GB" sz="1400" dirty="0"/>
              </a:p>
            </p:txBody>
          </p:sp>
          <p:grpSp>
            <p:nvGrpSpPr>
              <p:cNvPr id="82" name="Group 81"/>
              <p:cNvGrpSpPr/>
              <p:nvPr/>
            </p:nvGrpSpPr>
            <p:grpSpPr>
              <a:xfrm>
                <a:off x="4211960" y="3150575"/>
                <a:ext cx="364062" cy="541704"/>
                <a:chOff x="4211960" y="3150575"/>
                <a:chExt cx="364062" cy="541704"/>
              </a:xfrm>
            </p:grpSpPr>
            <p:sp>
              <p:nvSpPr>
                <p:cNvPr id="75" name="Rectangle 74"/>
                <p:cNvSpPr/>
                <p:nvPr/>
              </p:nvSpPr>
              <p:spPr>
                <a:xfrm>
                  <a:off x="4211960" y="3150575"/>
                  <a:ext cx="364062" cy="392378"/>
                </a:xfrm>
                <a:prstGeom prst="rect">
                  <a:avLst/>
                </a:prstGeom>
                <a:noFill/>
                <a:ln>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77" name="Straight Connector 76"/>
                <p:cNvCxnSpPr/>
                <p:nvPr/>
              </p:nvCxnSpPr>
              <p:spPr>
                <a:xfrm flipH="1" flipV="1">
                  <a:off x="4283968" y="3394019"/>
                  <a:ext cx="0" cy="29826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8" name="Straight Connector 77"/>
                <p:cNvCxnSpPr/>
                <p:nvPr/>
              </p:nvCxnSpPr>
              <p:spPr>
                <a:xfrm flipH="1" flipV="1">
                  <a:off x="4487712" y="3392242"/>
                  <a:ext cx="0" cy="29826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9" name="Straight Connector 78"/>
                <p:cNvCxnSpPr/>
                <p:nvPr/>
              </p:nvCxnSpPr>
              <p:spPr>
                <a:xfrm rot="5400000" flipH="1" flipV="1">
                  <a:off x="4310689" y="3348000"/>
                  <a:ext cx="0" cy="720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0" name="Straight Connector 79"/>
                <p:cNvCxnSpPr/>
                <p:nvPr/>
              </p:nvCxnSpPr>
              <p:spPr>
                <a:xfrm rot="5400000" flipH="1" flipV="1">
                  <a:off x="4464000" y="3348000"/>
                  <a:ext cx="0" cy="720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1" name="Straight Connector 80"/>
                <p:cNvCxnSpPr/>
                <p:nvPr/>
              </p:nvCxnSpPr>
              <p:spPr>
                <a:xfrm rot="3600000" flipH="1" flipV="1">
                  <a:off x="4390843" y="3302766"/>
                  <a:ext cx="0" cy="1080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11" name="Rectangle 10"/>
              <p:cNvSpPr/>
              <p:nvPr/>
            </p:nvSpPr>
            <p:spPr>
              <a:xfrm>
                <a:off x="363962" y="777593"/>
                <a:ext cx="723365" cy="849950"/>
              </a:xfrm>
              <a:prstGeom prst="rect">
                <a:avLst/>
              </a:prstGeom>
              <a:noFill/>
              <a:ln w="50800">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TextBox 12"/>
              <p:cNvSpPr txBox="1"/>
              <p:nvPr/>
            </p:nvSpPr>
            <p:spPr>
              <a:xfrm>
                <a:off x="28185" y="1627543"/>
                <a:ext cx="1600353" cy="738664"/>
              </a:xfrm>
              <a:prstGeom prst="rect">
                <a:avLst/>
              </a:prstGeom>
              <a:noFill/>
            </p:spPr>
            <p:txBody>
              <a:bodyPr wrap="square" rtlCol="0">
                <a:spAutoFit/>
              </a:bodyPr>
              <a:lstStyle/>
              <a:p>
                <a:pPr algn="ctr"/>
                <a:r>
                  <a:rPr lang="en-GB" sz="1500" dirty="0">
                    <a:solidFill>
                      <a:srgbClr val="7030A0"/>
                    </a:solidFill>
                  </a:rPr>
                  <a:t>Heat exchanger</a:t>
                </a:r>
              </a:p>
              <a:p>
                <a:pPr algn="ctr"/>
                <a:r>
                  <a:rPr lang="en-GB" sz="1200" dirty="0">
                    <a:solidFill>
                      <a:srgbClr val="7030A0"/>
                    </a:solidFill>
                  </a:rPr>
                  <a:t>(Demineralized water)</a:t>
                </a:r>
                <a:endParaRPr lang="en-GB" sz="1600" dirty="0">
                  <a:solidFill>
                    <a:srgbClr val="7030A0"/>
                  </a:solidFill>
                </a:endParaRPr>
              </a:p>
              <a:p>
                <a:pPr algn="ctr"/>
                <a:endParaRPr lang="en-GB" sz="1500" dirty="0">
                  <a:solidFill>
                    <a:srgbClr val="7030A0"/>
                  </a:solidFill>
                </a:endParaRPr>
              </a:p>
            </p:txBody>
          </p:sp>
          <p:sp>
            <p:nvSpPr>
              <p:cNvPr id="94" name="TextBox 93"/>
              <p:cNvSpPr txBox="1"/>
              <p:nvPr/>
            </p:nvSpPr>
            <p:spPr>
              <a:xfrm>
                <a:off x="3069022" y="2320023"/>
                <a:ext cx="1111124" cy="369332"/>
              </a:xfrm>
              <a:prstGeom prst="rect">
                <a:avLst/>
              </a:prstGeom>
              <a:noFill/>
            </p:spPr>
            <p:txBody>
              <a:bodyPr wrap="square" rtlCol="0">
                <a:spAutoFit/>
              </a:bodyPr>
              <a:lstStyle/>
              <a:p>
                <a:pPr algn="ctr"/>
                <a:r>
                  <a:rPr lang="en-GB" dirty="0"/>
                  <a:t>MKI8C</a:t>
                </a:r>
              </a:p>
            </p:txBody>
          </p:sp>
          <p:sp>
            <p:nvSpPr>
              <p:cNvPr id="95" name="TextBox 94"/>
              <p:cNvSpPr txBox="1"/>
              <p:nvPr/>
            </p:nvSpPr>
            <p:spPr>
              <a:xfrm>
                <a:off x="5151942" y="2303918"/>
                <a:ext cx="1111124" cy="369332"/>
              </a:xfrm>
              <a:prstGeom prst="rect">
                <a:avLst/>
              </a:prstGeom>
              <a:noFill/>
            </p:spPr>
            <p:txBody>
              <a:bodyPr wrap="square" rtlCol="0">
                <a:spAutoFit/>
              </a:bodyPr>
              <a:lstStyle/>
              <a:p>
                <a:pPr algn="ctr"/>
                <a:r>
                  <a:rPr lang="en-GB" dirty="0"/>
                  <a:t>MKI8B</a:t>
                </a:r>
              </a:p>
            </p:txBody>
          </p:sp>
          <p:sp>
            <p:nvSpPr>
              <p:cNvPr id="96" name="TextBox 95"/>
              <p:cNvSpPr txBox="1"/>
              <p:nvPr/>
            </p:nvSpPr>
            <p:spPr>
              <a:xfrm>
                <a:off x="7164288" y="2296390"/>
                <a:ext cx="1111124" cy="369332"/>
              </a:xfrm>
              <a:prstGeom prst="rect">
                <a:avLst/>
              </a:prstGeom>
              <a:noFill/>
            </p:spPr>
            <p:txBody>
              <a:bodyPr wrap="square" rtlCol="0">
                <a:spAutoFit/>
              </a:bodyPr>
              <a:lstStyle/>
              <a:p>
                <a:pPr algn="ctr"/>
                <a:r>
                  <a:rPr lang="en-GB" dirty="0"/>
                  <a:t>MKI8A</a:t>
                </a:r>
              </a:p>
            </p:txBody>
          </p:sp>
          <p:sp>
            <p:nvSpPr>
              <p:cNvPr id="74" name="TextBox 73"/>
              <p:cNvSpPr txBox="1"/>
              <p:nvPr/>
            </p:nvSpPr>
            <p:spPr>
              <a:xfrm>
                <a:off x="434802" y="1198092"/>
                <a:ext cx="686417" cy="307777"/>
              </a:xfrm>
              <a:prstGeom prst="rect">
                <a:avLst/>
              </a:prstGeom>
              <a:noFill/>
            </p:spPr>
            <p:txBody>
              <a:bodyPr wrap="square" rtlCol="0">
                <a:spAutoFit/>
              </a:bodyPr>
              <a:lstStyle/>
              <a:p>
                <a:pPr algn="r"/>
                <a:r>
                  <a:rPr lang="en-GB" sz="1400" dirty="0">
                    <a:solidFill>
                      <a:srgbClr val="FF0000"/>
                    </a:solidFill>
                  </a:rPr>
                  <a:t>~4 bar</a:t>
                </a:r>
              </a:p>
            </p:txBody>
          </p:sp>
        </p:grpSp>
        <p:sp>
          <p:nvSpPr>
            <p:cNvPr id="24" name="TextBox 23">
              <a:extLst>
                <a:ext uri="{FF2B5EF4-FFF2-40B4-BE49-F238E27FC236}">
                  <a16:creationId xmlns:a16="http://schemas.microsoft.com/office/drawing/2014/main" id="{0A3E6C94-5584-5849-839E-CDD8D15B2D79}"/>
                </a:ext>
              </a:extLst>
            </p:cNvPr>
            <p:cNvSpPr txBox="1"/>
            <p:nvPr/>
          </p:nvSpPr>
          <p:spPr>
            <a:xfrm>
              <a:off x="165969" y="703125"/>
              <a:ext cx="952089" cy="307777"/>
            </a:xfrm>
            <a:prstGeom prst="rect">
              <a:avLst/>
            </a:prstGeom>
            <a:noFill/>
          </p:spPr>
          <p:txBody>
            <a:bodyPr wrap="square" rtlCol="0">
              <a:spAutoFit/>
            </a:bodyPr>
            <a:lstStyle/>
            <a:p>
              <a:pPr algn="r"/>
              <a:r>
                <a:rPr lang="en-GB" sz="1400" dirty="0">
                  <a:solidFill>
                    <a:schemeClr val="accent1">
                      <a:lumMod val="50000"/>
                    </a:schemeClr>
                  </a:solidFill>
                  <a:latin typeface="Arial" panose="020B0604020202020204" pitchFamily="34" charset="0"/>
                  <a:cs typeface="Arial" panose="020B0604020202020204" pitchFamily="34" charset="0"/>
                </a:rPr>
                <a:t>≤</a:t>
              </a:r>
              <a:r>
                <a:rPr lang="en-GB" sz="1400" dirty="0">
                  <a:solidFill>
                    <a:schemeClr val="accent1">
                      <a:lumMod val="50000"/>
                    </a:schemeClr>
                  </a:solidFill>
                </a:rPr>
                <a:t>16 bar</a:t>
              </a:r>
            </a:p>
          </p:txBody>
        </p:sp>
        <p:grpSp>
          <p:nvGrpSpPr>
            <p:cNvPr id="49" name="Group 48">
              <a:extLst>
                <a:ext uri="{FF2B5EF4-FFF2-40B4-BE49-F238E27FC236}">
                  <a16:creationId xmlns:a16="http://schemas.microsoft.com/office/drawing/2014/main" id="{CC1010FE-D90B-9426-43FC-63788D669889}"/>
                </a:ext>
              </a:extLst>
            </p:cNvPr>
            <p:cNvGrpSpPr/>
            <p:nvPr/>
          </p:nvGrpSpPr>
          <p:grpSpPr>
            <a:xfrm>
              <a:off x="1150059" y="720537"/>
              <a:ext cx="360040" cy="213779"/>
              <a:chOff x="1150059" y="720537"/>
              <a:chExt cx="360040" cy="213779"/>
            </a:xfrm>
          </p:grpSpPr>
          <p:grpSp>
            <p:nvGrpSpPr>
              <p:cNvPr id="99" name="Group 98">
                <a:extLst>
                  <a:ext uri="{FF2B5EF4-FFF2-40B4-BE49-F238E27FC236}">
                    <a16:creationId xmlns:a16="http://schemas.microsoft.com/office/drawing/2014/main" id="{4E1D2DA9-EAEC-261B-3D74-19B306358DAC}"/>
                  </a:ext>
                </a:extLst>
              </p:cNvPr>
              <p:cNvGrpSpPr/>
              <p:nvPr/>
            </p:nvGrpSpPr>
            <p:grpSpPr>
              <a:xfrm>
                <a:off x="1150059" y="794055"/>
                <a:ext cx="360040" cy="140261"/>
                <a:chOff x="7376978" y="1291102"/>
                <a:chExt cx="360040" cy="140261"/>
              </a:xfrm>
            </p:grpSpPr>
            <p:cxnSp>
              <p:nvCxnSpPr>
                <p:cNvPr id="100" name="Straight Connector 99">
                  <a:extLst>
                    <a:ext uri="{FF2B5EF4-FFF2-40B4-BE49-F238E27FC236}">
                      <a16:creationId xmlns:a16="http://schemas.microsoft.com/office/drawing/2014/main" id="{EB9A0E28-03AF-94F4-667B-CBECA1B1477E}"/>
                    </a:ext>
                  </a:extLst>
                </p:cNvPr>
                <p:cNvCxnSpPr/>
                <p:nvPr/>
              </p:nvCxnSpPr>
              <p:spPr>
                <a:xfrm>
                  <a:off x="7376978" y="1298774"/>
                  <a:ext cx="360040" cy="121674"/>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1" name="Straight Connector 100">
                  <a:extLst>
                    <a:ext uri="{FF2B5EF4-FFF2-40B4-BE49-F238E27FC236}">
                      <a16:creationId xmlns:a16="http://schemas.microsoft.com/office/drawing/2014/main" id="{8CF771BA-AADF-EA8E-9631-71DCB6CD3511}"/>
                    </a:ext>
                  </a:extLst>
                </p:cNvPr>
                <p:cNvCxnSpPr>
                  <a:cxnSpLocks/>
                </p:cNvCxnSpPr>
                <p:nvPr/>
              </p:nvCxnSpPr>
              <p:spPr>
                <a:xfrm flipV="1">
                  <a:off x="7386285" y="1298774"/>
                  <a:ext cx="350733" cy="121674"/>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2" name="Straight Connector 101">
                  <a:extLst>
                    <a:ext uri="{FF2B5EF4-FFF2-40B4-BE49-F238E27FC236}">
                      <a16:creationId xmlns:a16="http://schemas.microsoft.com/office/drawing/2014/main" id="{305ED3A0-874D-9374-8EF2-C6E94C74E858}"/>
                    </a:ext>
                  </a:extLst>
                </p:cNvPr>
                <p:cNvCxnSpPr>
                  <a:cxnSpLocks/>
                </p:cNvCxnSpPr>
                <p:nvPr/>
              </p:nvCxnSpPr>
              <p:spPr>
                <a:xfrm>
                  <a:off x="7380312" y="1291102"/>
                  <a:ext cx="0" cy="140261"/>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3" name="Straight Connector 102">
                  <a:extLst>
                    <a:ext uri="{FF2B5EF4-FFF2-40B4-BE49-F238E27FC236}">
                      <a16:creationId xmlns:a16="http://schemas.microsoft.com/office/drawing/2014/main" id="{E7CEB797-23A3-149E-1823-23DC727CEC53}"/>
                    </a:ext>
                  </a:extLst>
                </p:cNvPr>
                <p:cNvCxnSpPr>
                  <a:cxnSpLocks/>
                </p:cNvCxnSpPr>
                <p:nvPr/>
              </p:nvCxnSpPr>
              <p:spPr>
                <a:xfrm>
                  <a:off x="7732102" y="1298774"/>
                  <a:ext cx="0" cy="121674"/>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grpSp>
          <p:cxnSp>
            <p:nvCxnSpPr>
              <p:cNvPr id="48" name="Straight Connector 47">
                <a:extLst>
                  <a:ext uri="{FF2B5EF4-FFF2-40B4-BE49-F238E27FC236}">
                    <a16:creationId xmlns:a16="http://schemas.microsoft.com/office/drawing/2014/main" id="{84B38CDE-FBBA-6130-929D-E130B3895DFE}"/>
                  </a:ext>
                </a:extLst>
              </p:cNvPr>
              <p:cNvCxnSpPr/>
              <p:nvPr/>
            </p:nvCxnSpPr>
            <p:spPr>
              <a:xfrm>
                <a:off x="1330079" y="720537"/>
                <a:ext cx="0" cy="141746"/>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104" name="Group 103">
              <a:extLst>
                <a:ext uri="{FF2B5EF4-FFF2-40B4-BE49-F238E27FC236}">
                  <a16:creationId xmlns:a16="http://schemas.microsoft.com/office/drawing/2014/main" id="{2E8F568E-7349-98B9-2A2A-4FA8E7A04B3D}"/>
                </a:ext>
              </a:extLst>
            </p:cNvPr>
            <p:cNvGrpSpPr/>
            <p:nvPr/>
          </p:nvGrpSpPr>
          <p:grpSpPr>
            <a:xfrm>
              <a:off x="1154642" y="1007883"/>
              <a:ext cx="360040" cy="213779"/>
              <a:chOff x="1150059" y="720537"/>
              <a:chExt cx="360040" cy="213779"/>
            </a:xfrm>
          </p:grpSpPr>
          <p:grpSp>
            <p:nvGrpSpPr>
              <p:cNvPr id="105" name="Group 104">
                <a:extLst>
                  <a:ext uri="{FF2B5EF4-FFF2-40B4-BE49-F238E27FC236}">
                    <a16:creationId xmlns:a16="http://schemas.microsoft.com/office/drawing/2014/main" id="{7637A1EC-922A-296C-DE07-C15D595CEBC4}"/>
                  </a:ext>
                </a:extLst>
              </p:cNvPr>
              <p:cNvGrpSpPr/>
              <p:nvPr/>
            </p:nvGrpSpPr>
            <p:grpSpPr>
              <a:xfrm>
                <a:off x="1150059" y="794055"/>
                <a:ext cx="360040" cy="140261"/>
                <a:chOff x="7376978" y="1291102"/>
                <a:chExt cx="360040" cy="140261"/>
              </a:xfrm>
            </p:grpSpPr>
            <p:cxnSp>
              <p:nvCxnSpPr>
                <p:cNvPr id="107" name="Straight Connector 106">
                  <a:extLst>
                    <a:ext uri="{FF2B5EF4-FFF2-40B4-BE49-F238E27FC236}">
                      <a16:creationId xmlns:a16="http://schemas.microsoft.com/office/drawing/2014/main" id="{D896294C-0B61-73B8-B986-C66E76095857}"/>
                    </a:ext>
                  </a:extLst>
                </p:cNvPr>
                <p:cNvCxnSpPr/>
                <p:nvPr/>
              </p:nvCxnSpPr>
              <p:spPr>
                <a:xfrm>
                  <a:off x="7376978" y="1298774"/>
                  <a:ext cx="360040" cy="121674"/>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8" name="Straight Connector 107">
                  <a:extLst>
                    <a:ext uri="{FF2B5EF4-FFF2-40B4-BE49-F238E27FC236}">
                      <a16:creationId xmlns:a16="http://schemas.microsoft.com/office/drawing/2014/main" id="{5FD964CA-AE01-C1F6-3746-47BD027C085A}"/>
                    </a:ext>
                  </a:extLst>
                </p:cNvPr>
                <p:cNvCxnSpPr>
                  <a:cxnSpLocks/>
                </p:cNvCxnSpPr>
                <p:nvPr/>
              </p:nvCxnSpPr>
              <p:spPr>
                <a:xfrm flipV="1">
                  <a:off x="7386285" y="1298774"/>
                  <a:ext cx="350733" cy="121674"/>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9" name="Straight Connector 108">
                  <a:extLst>
                    <a:ext uri="{FF2B5EF4-FFF2-40B4-BE49-F238E27FC236}">
                      <a16:creationId xmlns:a16="http://schemas.microsoft.com/office/drawing/2014/main" id="{7721F1BB-A057-EAA2-E8C1-AB62E138EDA3}"/>
                    </a:ext>
                  </a:extLst>
                </p:cNvPr>
                <p:cNvCxnSpPr>
                  <a:cxnSpLocks/>
                </p:cNvCxnSpPr>
                <p:nvPr/>
              </p:nvCxnSpPr>
              <p:spPr>
                <a:xfrm>
                  <a:off x="7380312" y="1291102"/>
                  <a:ext cx="0" cy="140261"/>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0" name="Straight Connector 109">
                  <a:extLst>
                    <a:ext uri="{FF2B5EF4-FFF2-40B4-BE49-F238E27FC236}">
                      <a16:creationId xmlns:a16="http://schemas.microsoft.com/office/drawing/2014/main" id="{ADD6BD1E-534B-6E37-E5E1-9E55C3ACFD52}"/>
                    </a:ext>
                  </a:extLst>
                </p:cNvPr>
                <p:cNvCxnSpPr>
                  <a:cxnSpLocks/>
                </p:cNvCxnSpPr>
                <p:nvPr/>
              </p:nvCxnSpPr>
              <p:spPr>
                <a:xfrm>
                  <a:off x="7732102" y="1298774"/>
                  <a:ext cx="0" cy="121674"/>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grpSp>
          <p:cxnSp>
            <p:nvCxnSpPr>
              <p:cNvPr id="106" name="Straight Connector 105">
                <a:extLst>
                  <a:ext uri="{FF2B5EF4-FFF2-40B4-BE49-F238E27FC236}">
                    <a16:creationId xmlns:a16="http://schemas.microsoft.com/office/drawing/2014/main" id="{06A55787-F789-47E5-8320-001273FDCEDE}"/>
                  </a:ext>
                </a:extLst>
              </p:cNvPr>
              <p:cNvCxnSpPr/>
              <p:nvPr/>
            </p:nvCxnSpPr>
            <p:spPr>
              <a:xfrm>
                <a:off x="1330079" y="720537"/>
                <a:ext cx="0" cy="141746"/>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121" name="Group 120">
              <a:extLst>
                <a:ext uri="{FF2B5EF4-FFF2-40B4-BE49-F238E27FC236}">
                  <a16:creationId xmlns:a16="http://schemas.microsoft.com/office/drawing/2014/main" id="{9FE1BA42-D17C-F8D5-F4BB-772DB7627EAF}"/>
                </a:ext>
              </a:extLst>
            </p:cNvPr>
            <p:cNvGrpSpPr/>
            <p:nvPr/>
          </p:nvGrpSpPr>
          <p:grpSpPr>
            <a:xfrm>
              <a:off x="1547664" y="681109"/>
              <a:ext cx="233191" cy="250562"/>
              <a:chOff x="1547664" y="681109"/>
              <a:chExt cx="233191" cy="250562"/>
            </a:xfrm>
          </p:grpSpPr>
          <p:sp>
            <p:nvSpPr>
              <p:cNvPr id="59" name="Rectangle 58">
                <a:extLst>
                  <a:ext uri="{FF2B5EF4-FFF2-40B4-BE49-F238E27FC236}">
                    <a16:creationId xmlns:a16="http://schemas.microsoft.com/office/drawing/2014/main" id="{37718CCE-E7F1-6CDC-4F63-60426A69A41D}"/>
                  </a:ext>
                </a:extLst>
              </p:cNvPr>
              <p:cNvSpPr/>
              <p:nvPr/>
            </p:nvSpPr>
            <p:spPr>
              <a:xfrm>
                <a:off x="1547664" y="791410"/>
                <a:ext cx="233191" cy="140261"/>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68" name="Straight Connector 67">
                <a:extLst>
                  <a:ext uri="{FF2B5EF4-FFF2-40B4-BE49-F238E27FC236}">
                    <a16:creationId xmlns:a16="http://schemas.microsoft.com/office/drawing/2014/main" id="{64F6D720-2BB4-1B18-FB65-1BB04D5F671E}"/>
                  </a:ext>
                </a:extLst>
              </p:cNvPr>
              <p:cNvCxnSpPr>
                <a:cxnSpLocks/>
                <a:endCxn id="59" idx="0"/>
              </p:cNvCxnSpPr>
              <p:nvPr/>
            </p:nvCxnSpPr>
            <p:spPr>
              <a:xfrm>
                <a:off x="1664260" y="681109"/>
                <a:ext cx="0" cy="110301"/>
              </a:xfrm>
              <a:prstGeom prst="line">
                <a:avLst/>
              </a:prstGeom>
              <a:ln w="19050">
                <a:solidFill>
                  <a:schemeClr val="tx1">
                    <a:lumMod val="95000"/>
                    <a:lumOff val="5000"/>
                  </a:schemeClr>
                </a:solidFill>
              </a:ln>
            </p:spPr>
            <p:style>
              <a:lnRef idx="1">
                <a:schemeClr val="accent1"/>
              </a:lnRef>
              <a:fillRef idx="0">
                <a:schemeClr val="accent1"/>
              </a:fillRef>
              <a:effectRef idx="0">
                <a:schemeClr val="accent1"/>
              </a:effectRef>
              <a:fontRef idx="minor">
                <a:schemeClr val="tx1"/>
              </a:fontRef>
            </p:style>
          </p:cxnSp>
        </p:grpSp>
        <p:sp>
          <p:nvSpPr>
            <p:cNvPr id="119" name="Rectangle 118">
              <a:extLst>
                <a:ext uri="{FF2B5EF4-FFF2-40B4-BE49-F238E27FC236}">
                  <a16:creationId xmlns:a16="http://schemas.microsoft.com/office/drawing/2014/main" id="{2130F1BC-DD25-2381-D717-B68CDF217CE1}"/>
                </a:ext>
              </a:extLst>
            </p:cNvPr>
            <p:cNvSpPr/>
            <p:nvPr/>
          </p:nvSpPr>
          <p:spPr>
            <a:xfrm>
              <a:off x="1826167" y="791409"/>
              <a:ext cx="233191" cy="140261"/>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2" name="TextBox 121">
              <a:extLst>
                <a:ext uri="{FF2B5EF4-FFF2-40B4-BE49-F238E27FC236}">
                  <a16:creationId xmlns:a16="http://schemas.microsoft.com/office/drawing/2014/main" id="{ACF22EB4-2775-03BD-667C-C415D8C2B512}"/>
                </a:ext>
              </a:extLst>
            </p:cNvPr>
            <p:cNvSpPr txBox="1"/>
            <p:nvPr/>
          </p:nvSpPr>
          <p:spPr>
            <a:xfrm rot="5400000">
              <a:off x="1290933" y="1153896"/>
              <a:ext cx="738665" cy="328167"/>
            </a:xfrm>
            <a:prstGeom prst="rect">
              <a:avLst/>
            </a:prstGeom>
            <a:noFill/>
          </p:spPr>
          <p:txBody>
            <a:bodyPr wrap="square" lIns="0" rIns="0" rtlCol="0">
              <a:spAutoFit/>
            </a:bodyPr>
            <a:lstStyle/>
            <a:p>
              <a:pPr>
                <a:lnSpc>
                  <a:spcPts val="900"/>
                </a:lnSpc>
              </a:pPr>
              <a:r>
                <a:rPr lang="en-US" sz="1000" dirty="0">
                  <a:effectLst>
                    <a:outerShdw blurRad="38100" dist="38100" dir="2700000" algn="tl">
                      <a:srgbClr val="000000">
                        <a:alpha val="43137"/>
                      </a:srgbClr>
                    </a:outerShdw>
                  </a:effectLst>
                </a:rPr>
                <a:t>Pressure regulator</a:t>
              </a:r>
              <a:endParaRPr lang="en-GB" sz="1000" dirty="0">
                <a:effectLst>
                  <a:outerShdw blurRad="38100" dist="38100" dir="2700000" algn="tl">
                    <a:srgbClr val="000000">
                      <a:alpha val="43137"/>
                    </a:srgbClr>
                  </a:outerShdw>
                </a:effectLst>
              </a:endParaRPr>
            </a:p>
          </p:txBody>
        </p:sp>
        <p:sp>
          <p:nvSpPr>
            <p:cNvPr id="123" name="TextBox 122">
              <a:extLst>
                <a:ext uri="{FF2B5EF4-FFF2-40B4-BE49-F238E27FC236}">
                  <a16:creationId xmlns:a16="http://schemas.microsoft.com/office/drawing/2014/main" id="{9210604F-5857-39FD-5C0A-37E4EE833EB2}"/>
                </a:ext>
              </a:extLst>
            </p:cNvPr>
            <p:cNvSpPr txBox="1"/>
            <p:nvPr/>
          </p:nvSpPr>
          <p:spPr>
            <a:xfrm rot="5400000">
              <a:off x="1522995" y="1266766"/>
              <a:ext cx="835419" cy="212751"/>
            </a:xfrm>
            <a:prstGeom prst="rect">
              <a:avLst/>
            </a:prstGeom>
            <a:noFill/>
          </p:spPr>
          <p:txBody>
            <a:bodyPr wrap="square" lIns="0" rIns="0" rtlCol="0">
              <a:spAutoFit/>
            </a:bodyPr>
            <a:lstStyle/>
            <a:p>
              <a:pPr>
                <a:lnSpc>
                  <a:spcPts val="900"/>
                </a:lnSpc>
              </a:pPr>
              <a:r>
                <a:rPr lang="en-US" sz="1000" dirty="0">
                  <a:effectLst>
                    <a:outerShdw blurRad="38100" dist="38100" dir="2700000" algn="tl">
                      <a:srgbClr val="000000">
                        <a:alpha val="43137"/>
                      </a:srgbClr>
                    </a:outerShdw>
                  </a:effectLst>
                </a:rPr>
                <a:t>200µm strainer</a:t>
              </a:r>
              <a:endParaRPr lang="en-GB" sz="1000" dirty="0">
                <a:effectLst>
                  <a:outerShdw blurRad="38100" dist="38100" dir="2700000" algn="tl">
                    <a:srgbClr val="000000">
                      <a:alpha val="43137"/>
                    </a:srgbClr>
                  </a:outerShdw>
                </a:effectLst>
              </a:endParaRPr>
            </a:p>
          </p:txBody>
        </p:sp>
        <p:cxnSp>
          <p:nvCxnSpPr>
            <p:cNvPr id="128" name="Straight Arrow Connector 127">
              <a:extLst>
                <a:ext uri="{FF2B5EF4-FFF2-40B4-BE49-F238E27FC236}">
                  <a16:creationId xmlns:a16="http://schemas.microsoft.com/office/drawing/2014/main" id="{A184FA92-DF06-543D-4BB3-442B62A3CB6E}"/>
                </a:ext>
              </a:extLst>
            </p:cNvPr>
            <p:cNvCxnSpPr>
              <a:cxnSpLocks/>
              <a:stCxn id="130" idx="1"/>
            </p:cNvCxnSpPr>
            <p:nvPr/>
          </p:nvCxnSpPr>
          <p:spPr>
            <a:xfrm flipH="1" flipV="1">
              <a:off x="4443809" y="1329632"/>
              <a:ext cx="459220" cy="321955"/>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30" name="TextBox 129">
              <a:extLst>
                <a:ext uri="{FF2B5EF4-FFF2-40B4-BE49-F238E27FC236}">
                  <a16:creationId xmlns:a16="http://schemas.microsoft.com/office/drawing/2014/main" id="{7F6D4143-0CBA-9D37-F374-E19FE4A268B2}"/>
                </a:ext>
              </a:extLst>
            </p:cNvPr>
            <p:cNvSpPr txBox="1"/>
            <p:nvPr/>
          </p:nvSpPr>
          <p:spPr>
            <a:xfrm>
              <a:off x="4903029" y="1420754"/>
              <a:ext cx="1581960" cy="461665"/>
            </a:xfrm>
            <a:prstGeom prst="rect">
              <a:avLst/>
            </a:prstGeom>
            <a:noFill/>
          </p:spPr>
          <p:txBody>
            <a:bodyPr wrap="square" rtlCol="0">
              <a:spAutoFit/>
            </a:bodyPr>
            <a:lstStyle/>
            <a:p>
              <a:r>
                <a:rPr lang="en-US" sz="1200" dirty="0">
                  <a:effectLst>
                    <a:outerShdw blurRad="38100" dist="38100" dir="2700000" algn="tl">
                      <a:srgbClr val="000000">
                        <a:alpha val="43137"/>
                      </a:srgbClr>
                    </a:outerShdw>
                  </a:effectLst>
                </a:rPr>
                <a:t>Needle valve to reduce pressure</a:t>
              </a:r>
              <a:endParaRPr lang="en-GB" sz="1200" dirty="0">
                <a:effectLst>
                  <a:outerShdw blurRad="38100" dist="38100" dir="2700000" algn="tl">
                    <a:srgbClr val="000000">
                      <a:alpha val="43137"/>
                    </a:srgbClr>
                  </a:outerShdw>
                </a:effectLst>
              </a:endParaRPr>
            </a:p>
          </p:txBody>
        </p:sp>
      </p:grpSp>
    </p:spTree>
    <p:extLst>
      <p:ext uri="{BB962C8B-B14F-4D97-AF65-F5344CB8AC3E}">
        <p14:creationId xmlns:p14="http://schemas.microsoft.com/office/powerpoint/2010/main" val="224914435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a:t>M.J. Barnes</a:t>
            </a:r>
            <a:endParaRPr lang="en-GB"/>
          </a:p>
        </p:txBody>
      </p:sp>
      <p:sp>
        <p:nvSpPr>
          <p:cNvPr id="3" name="Footer Placeholder 2"/>
          <p:cNvSpPr>
            <a:spLocks noGrp="1"/>
          </p:cNvSpPr>
          <p:nvPr>
            <p:ph type="ftr" sz="quarter" idx="11"/>
          </p:nvPr>
        </p:nvSpPr>
        <p:spPr/>
        <p:txBody>
          <a:bodyPr/>
          <a:lstStyle/>
          <a:p>
            <a:r>
              <a:rPr lang="en-GB"/>
              <a:t>MPP: 21/10/2022</a:t>
            </a:r>
          </a:p>
        </p:txBody>
      </p:sp>
      <p:sp>
        <p:nvSpPr>
          <p:cNvPr id="4" name="Slide Number Placeholder 3"/>
          <p:cNvSpPr>
            <a:spLocks noGrp="1"/>
          </p:cNvSpPr>
          <p:nvPr>
            <p:ph type="sldNum" sz="quarter" idx="12"/>
          </p:nvPr>
        </p:nvSpPr>
        <p:spPr/>
        <p:txBody>
          <a:bodyPr/>
          <a:lstStyle/>
          <a:p>
            <a:fld id="{738CC315-8095-4EF8-A7C0-05DAF6ACCB39}" type="slidenum">
              <a:rPr lang="en-GB" smtClean="0"/>
              <a:pPr/>
              <a:t>6</a:t>
            </a:fld>
            <a:endParaRPr lang="en-GB"/>
          </a:p>
        </p:txBody>
      </p:sp>
      <p:sp>
        <p:nvSpPr>
          <p:cNvPr id="5" name="TextBox 4"/>
          <p:cNvSpPr txBox="1"/>
          <p:nvPr/>
        </p:nvSpPr>
        <p:spPr>
          <a:xfrm>
            <a:off x="481834" y="764704"/>
            <a:ext cx="8338638" cy="5324535"/>
          </a:xfrm>
          <a:prstGeom prst="rect">
            <a:avLst/>
          </a:prstGeom>
          <a:noFill/>
        </p:spPr>
        <p:txBody>
          <a:bodyPr wrap="square" rtlCol="0">
            <a:spAutoFit/>
          </a:bodyPr>
          <a:lstStyle/>
          <a:p>
            <a:r>
              <a:rPr lang="en-GB" sz="2000" u="sng" dirty="0">
                <a:solidFill>
                  <a:srgbClr val="002060"/>
                </a:solidFill>
              </a:rPr>
              <a:t>Interlocks:</a:t>
            </a:r>
          </a:p>
          <a:p>
            <a:r>
              <a:rPr lang="en-GB" sz="2000" dirty="0">
                <a:solidFill>
                  <a:srgbClr val="002060"/>
                </a:solidFill>
              </a:rPr>
              <a:t>The low-flow micro-switch (dry contact), from the </a:t>
            </a:r>
            <a:r>
              <a:rPr lang="en-GB" sz="2000" dirty="0" err="1">
                <a:solidFill>
                  <a:srgbClr val="002060"/>
                </a:solidFill>
              </a:rPr>
              <a:t>Eletta</a:t>
            </a:r>
            <a:r>
              <a:rPr lang="en-GB" sz="2000" dirty="0">
                <a:solidFill>
                  <a:srgbClr val="002060"/>
                </a:solidFill>
              </a:rPr>
              <a:t> flow-monitor, will be used as an interlock: </a:t>
            </a:r>
          </a:p>
          <a:p>
            <a:pPr marL="342000" indent="-342000"/>
            <a:r>
              <a:rPr lang="en-GB" sz="2000" dirty="0">
                <a:solidFill>
                  <a:srgbClr val="002060"/>
                </a:solidFill>
              </a:rPr>
              <a:t>•	</a:t>
            </a:r>
            <a:r>
              <a:rPr lang="en-GB" sz="2000" dirty="0">
                <a:solidFill>
                  <a:srgbClr val="FF0000"/>
                </a:solidFill>
                <a:effectLst>
                  <a:outerShdw blurRad="38100" dist="38100" dir="2700000" algn="tl">
                    <a:srgbClr val="000000">
                      <a:alpha val="43137"/>
                    </a:srgbClr>
                  </a:outerShdw>
                </a:effectLst>
                <a:highlight>
                  <a:srgbClr val="FFFF00"/>
                </a:highlight>
              </a:rPr>
              <a:t>Prevent injection if water flow is too low </a:t>
            </a:r>
            <a:r>
              <a:rPr lang="en-GB" sz="2000" dirty="0">
                <a:solidFill>
                  <a:srgbClr val="FF0000"/>
                </a:solidFill>
                <a:effectLst>
                  <a:outerShdw blurRad="38100" dist="38100" dir="2700000" algn="tl">
                    <a:srgbClr val="000000">
                      <a:alpha val="43137"/>
                    </a:srgbClr>
                  </a:outerShdw>
                </a:effectLst>
              </a:rPr>
              <a:t>(</a:t>
            </a:r>
            <a:r>
              <a:rPr lang="en-GB" dirty="0">
                <a:solidFill>
                  <a:srgbClr val="FF0000"/>
                </a:solidFill>
              </a:rPr>
              <a:t>use few </a:t>
            </a:r>
            <a:r>
              <a:rPr lang="en-GB" i="1" dirty="0">
                <a:solidFill>
                  <a:srgbClr val="FF0000"/>
                </a:solidFill>
              </a:rPr>
              <a:t>s</a:t>
            </a:r>
            <a:r>
              <a:rPr lang="en-GB" dirty="0">
                <a:solidFill>
                  <a:srgbClr val="FF0000"/>
                </a:solidFill>
              </a:rPr>
              <a:t> time-constant</a:t>
            </a:r>
            <a:r>
              <a:rPr lang="en-GB" sz="2000" dirty="0">
                <a:solidFill>
                  <a:srgbClr val="FF0000"/>
                </a:solidFill>
                <a:effectLst>
                  <a:outerShdw blurRad="38100" dist="38100" dir="2700000" algn="tl">
                    <a:srgbClr val="000000">
                      <a:alpha val="43137"/>
                    </a:srgbClr>
                  </a:outerShdw>
                </a:effectLst>
              </a:rPr>
              <a:t>); </a:t>
            </a:r>
          </a:p>
          <a:p>
            <a:pPr marL="342000" indent="-342000"/>
            <a:r>
              <a:rPr lang="en-GB" sz="2000" dirty="0">
                <a:solidFill>
                  <a:srgbClr val="002060"/>
                </a:solidFill>
                <a:effectLst>
                  <a:outerShdw blurRad="38100" dist="38100" dir="2700000" algn="tl">
                    <a:srgbClr val="000000">
                      <a:alpha val="43137"/>
                    </a:srgbClr>
                  </a:outerShdw>
                </a:effectLst>
              </a:rPr>
              <a:t>•	</a:t>
            </a:r>
            <a:r>
              <a:rPr lang="en-GB" sz="2000" dirty="0">
                <a:solidFill>
                  <a:srgbClr val="FF0000"/>
                </a:solidFill>
                <a:effectLst>
                  <a:outerShdw blurRad="38100" dist="38100" dir="2700000" algn="tl">
                    <a:srgbClr val="000000">
                      <a:alpha val="43137"/>
                    </a:srgbClr>
                  </a:outerShdw>
                </a:effectLst>
                <a:highlight>
                  <a:srgbClr val="FFFF00"/>
                </a:highlight>
              </a:rPr>
              <a:t>Request a beam dump if water flow is to low </a:t>
            </a:r>
            <a:r>
              <a:rPr lang="en-GB" sz="2000" dirty="0">
                <a:solidFill>
                  <a:srgbClr val="FF0000"/>
                </a:solidFill>
                <a:effectLst>
                  <a:outerShdw blurRad="38100" dist="38100" dir="2700000" algn="tl">
                    <a:srgbClr val="000000">
                      <a:alpha val="43137"/>
                    </a:srgbClr>
                  </a:outerShdw>
                </a:effectLst>
              </a:rPr>
              <a:t>(to prevent possible boiling of water in cooling pipe and resulting high pressure</a:t>
            </a:r>
            <a:r>
              <a:rPr lang="en-GB" sz="2000" dirty="0">
                <a:solidFill>
                  <a:srgbClr val="FF0000"/>
                </a:solidFill>
              </a:rPr>
              <a:t>)</a:t>
            </a:r>
            <a:r>
              <a:rPr lang="en-GB" sz="2000" dirty="0">
                <a:solidFill>
                  <a:srgbClr val="002060"/>
                </a:solidFill>
              </a:rPr>
              <a:t>: </a:t>
            </a:r>
            <a:r>
              <a:rPr lang="en-GB" sz="2000" dirty="0">
                <a:solidFill>
                  <a:srgbClr val="FF0000"/>
                </a:solidFill>
              </a:rPr>
              <a:t>use few </a:t>
            </a:r>
            <a:r>
              <a:rPr lang="en-GB" sz="2000" i="1" dirty="0">
                <a:solidFill>
                  <a:srgbClr val="FF0000"/>
                </a:solidFill>
              </a:rPr>
              <a:t>s</a:t>
            </a:r>
            <a:r>
              <a:rPr lang="en-GB" sz="2000" dirty="0">
                <a:solidFill>
                  <a:srgbClr val="FF0000"/>
                </a:solidFill>
              </a:rPr>
              <a:t> time-constant</a:t>
            </a:r>
            <a:r>
              <a:rPr lang="en-GB" sz="2000" dirty="0">
                <a:solidFill>
                  <a:srgbClr val="002060"/>
                </a:solidFill>
              </a:rPr>
              <a:t>. The low-flow micro-switch will be cabled to an SY-ABT  PLC for requesting a beam-dump to the BIS</a:t>
            </a:r>
          </a:p>
          <a:p>
            <a:pPr marL="342900" indent="-342900">
              <a:buFont typeface="Arial" panose="020B0604020202020204" pitchFamily="34" charset="0"/>
              <a:buChar char="•"/>
            </a:pPr>
            <a:r>
              <a:rPr lang="en-GB" sz="2000" dirty="0">
                <a:solidFill>
                  <a:srgbClr val="002060"/>
                </a:solidFill>
                <a:effectLst>
                  <a:outerShdw blurRad="38100" dist="38100" dir="2700000" algn="tl">
                    <a:srgbClr val="000000">
                      <a:alpha val="43137"/>
                    </a:srgbClr>
                  </a:outerShdw>
                </a:effectLst>
              </a:rPr>
              <a:t>The upper flow alarm will be used as a </a:t>
            </a:r>
            <a:r>
              <a:rPr lang="en-GB" sz="2000" b="1" dirty="0">
                <a:solidFill>
                  <a:srgbClr val="002060"/>
                </a:solidFill>
                <a:effectLst>
                  <a:outerShdw blurRad="38100" dist="38100" dir="2700000" algn="tl">
                    <a:srgbClr val="000000">
                      <a:alpha val="43137"/>
                    </a:srgbClr>
                  </a:outerShdw>
                </a:effectLst>
              </a:rPr>
              <a:t>warning</a:t>
            </a:r>
            <a:r>
              <a:rPr lang="en-GB" sz="2000" dirty="0">
                <a:solidFill>
                  <a:srgbClr val="002060"/>
                </a:solidFill>
                <a:effectLst>
                  <a:outerShdw blurRad="38100" dist="38100" dir="2700000" algn="tl">
                    <a:srgbClr val="000000">
                      <a:alpha val="43137"/>
                    </a:srgbClr>
                  </a:outerShdw>
                </a:effectLst>
              </a:rPr>
              <a:t>;</a:t>
            </a:r>
          </a:p>
          <a:p>
            <a:pPr marL="342900" indent="-342900">
              <a:buFont typeface="Arial" panose="020B0604020202020204" pitchFamily="34" charset="0"/>
              <a:buChar char="•"/>
            </a:pPr>
            <a:r>
              <a:rPr lang="en-GB" sz="2000" dirty="0">
                <a:solidFill>
                  <a:srgbClr val="FF0000"/>
                </a:solidFill>
                <a:highlight>
                  <a:srgbClr val="FFFF00"/>
                </a:highlight>
              </a:rPr>
              <a:t>Request a beam dump if RF Damper Temperature (</a:t>
            </a:r>
            <a:r>
              <a:rPr lang="en-GB" sz="2000" dirty="0" err="1">
                <a:solidFill>
                  <a:srgbClr val="FF0000"/>
                </a:solidFill>
                <a:highlight>
                  <a:srgbClr val="FFFF00"/>
                </a:highlight>
              </a:rPr>
              <a:t>Tube_Up</a:t>
            </a:r>
            <a:r>
              <a:rPr lang="en-GB" sz="2000" dirty="0">
                <a:solidFill>
                  <a:srgbClr val="FF0000"/>
                </a:solidFill>
                <a:highlight>
                  <a:srgbClr val="FFFF00"/>
                </a:highlight>
              </a:rPr>
              <a:t>) exceeds X°C</a:t>
            </a:r>
            <a:r>
              <a:rPr lang="en-GB" sz="2000" dirty="0">
                <a:solidFill>
                  <a:srgbClr val="FF0000"/>
                </a:solidFill>
              </a:rPr>
              <a:t> e.g. 50°C (~34°C max expected): use few </a:t>
            </a:r>
            <a:r>
              <a:rPr lang="en-GB" sz="2000" i="1" dirty="0">
                <a:solidFill>
                  <a:srgbClr val="FF0000"/>
                </a:solidFill>
              </a:rPr>
              <a:t>s</a:t>
            </a:r>
            <a:r>
              <a:rPr lang="en-GB" sz="2000" dirty="0">
                <a:solidFill>
                  <a:srgbClr val="FF0000"/>
                </a:solidFill>
              </a:rPr>
              <a:t> time-constant</a:t>
            </a:r>
            <a:r>
              <a:rPr lang="en-GB" sz="2000" dirty="0">
                <a:solidFill>
                  <a:srgbClr val="002060"/>
                </a:solidFill>
              </a:rPr>
              <a:t>. This temperature interlock will be implemented in the ABT PLC (a Beam dump will be requested through the BIS). Since the temperature data will be in a FESA class, it is available, in the future, to also implement as an interlock in SIS.</a:t>
            </a:r>
          </a:p>
          <a:p>
            <a:pPr marL="342900" indent="-342900">
              <a:buFont typeface="Arial" panose="020B0604020202020204" pitchFamily="34" charset="0"/>
              <a:buChar char="•"/>
            </a:pPr>
            <a:endParaRPr lang="en-GB" sz="2000" dirty="0">
              <a:solidFill>
                <a:srgbClr val="FF0000"/>
              </a:solidFill>
            </a:endParaRPr>
          </a:p>
          <a:p>
            <a:r>
              <a:rPr lang="en-GB" sz="2000" dirty="0">
                <a:solidFill>
                  <a:srgbClr val="002060"/>
                </a:solidFill>
              </a:rPr>
              <a:t>Note: input and output water temperatures, water flow-rate, and PT100s within MKI vacuum tank to be logged  (WinCC and NXCALS).</a:t>
            </a:r>
            <a:endParaRPr lang="en-GB" sz="2000" dirty="0">
              <a:solidFill>
                <a:srgbClr val="FF0000"/>
              </a:solidFill>
            </a:endParaRPr>
          </a:p>
        </p:txBody>
      </p:sp>
      <p:sp>
        <p:nvSpPr>
          <p:cNvPr id="6" name="Title 1"/>
          <p:cNvSpPr txBox="1">
            <a:spLocks/>
          </p:cNvSpPr>
          <p:nvPr/>
        </p:nvSpPr>
        <p:spPr>
          <a:xfrm>
            <a:off x="390038" y="98105"/>
            <a:ext cx="8522230" cy="940443"/>
          </a:xfrm>
          <a:prstGeom prst="rect">
            <a:avLst/>
          </a:prstGeom>
        </p:spPr>
        <p:txBody>
          <a:bodyPr vert="horz" lIns="45720" rIns="45720" anchor="ctr">
            <a:normAutofit fontScale="85000" lnSpcReduction="10000"/>
          </a:bodyPr>
          <a:lstStyle>
            <a:lvl1pPr algn="l" rtl="0" eaLnBrk="1" latinLnBrk="0" hangingPunct="1">
              <a:spcBef>
                <a:spcPct val="0"/>
              </a:spcBef>
              <a:buNone/>
              <a:defRPr kumimoji="0" sz="4600" kern="1200">
                <a:solidFill>
                  <a:schemeClr val="tx1"/>
                </a:solidFill>
                <a:latin typeface="+mj-lt"/>
                <a:ea typeface="+mj-ea"/>
                <a:cs typeface="+mj-cs"/>
              </a:defRPr>
            </a:lvl1pPr>
          </a:lstStyle>
          <a:p>
            <a:r>
              <a:rPr lang="en-GB" sz="3600" dirty="0">
                <a:solidFill>
                  <a:srgbClr val="002060"/>
                </a:solidFill>
              </a:rPr>
              <a:t>MKI-Cool Additional Interlocks (c.f. ‘</a:t>
            </a:r>
            <a:r>
              <a:rPr lang="en-GB" sz="3900" dirty="0">
                <a:solidFill>
                  <a:srgbClr val="002060"/>
                </a:solidFill>
              </a:rPr>
              <a:t>regular</a:t>
            </a:r>
            <a:r>
              <a:rPr lang="en-GB" sz="3600" dirty="0">
                <a:solidFill>
                  <a:srgbClr val="002060"/>
                </a:solidFill>
              </a:rPr>
              <a:t>’ MKIs)</a:t>
            </a:r>
          </a:p>
        </p:txBody>
      </p:sp>
    </p:spTree>
    <p:extLst>
      <p:ext uri="{BB962C8B-B14F-4D97-AF65-F5344CB8AC3E}">
        <p14:creationId xmlns:p14="http://schemas.microsoft.com/office/powerpoint/2010/main" val="205178951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a:t>Thank you for your attention</a:t>
            </a:r>
          </a:p>
        </p:txBody>
      </p:sp>
      <p:sp>
        <p:nvSpPr>
          <p:cNvPr id="7" name="Date Placeholder 1"/>
          <p:cNvSpPr>
            <a:spLocks noGrp="1"/>
          </p:cNvSpPr>
          <p:nvPr>
            <p:ph type="dt" sz="half" idx="10"/>
          </p:nvPr>
        </p:nvSpPr>
        <p:spPr>
          <a:xfrm>
            <a:off x="457200" y="6356350"/>
            <a:ext cx="2133600" cy="365125"/>
          </a:xfrm>
        </p:spPr>
        <p:txBody>
          <a:bodyPr/>
          <a:lstStyle/>
          <a:p>
            <a:r>
              <a:rPr lang="en-US"/>
              <a:t>M.J. Barnes</a:t>
            </a:r>
            <a:endParaRPr lang="en-GB" dirty="0"/>
          </a:p>
        </p:txBody>
      </p:sp>
      <p:sp>
        <p:nvSpPr>
          <p:cNvPr id="8" name="Footer Placeholder 2"/>
          <p:cNvSpPr>
            <a:spLocks noGrp="1"/>
          </p:cNvSpPr>
          <p:nvPr>
            <p:ph type="ftr" sz="quarter" idx="11"/>
          </p:nvPr>
        </p:nvSpPr>
        <p:spPr>
          <a:xfrm>
            <a:off x="3124200" y="6356350"/>
            <a:ext cx="2895600" cy="365125"/>
          </a:xfrm>
        </p:spPr>
        <p:txBody>
          <a:bodyPr/>
          <a:lstStyle/>
          <a:p>
            <a:r>
              <a:rPr lang="en-GB"/>
              <a:t>MPP: 21/10/2022</a:t>
            </a:r>
            <a:endParaRPr lang="en-GB" dirty="0"/>
          </a:p>
        </p:txBody>
      </p:sp>
      <p:sp>
        <p:nvSpPr>
          <p:cNvPr id="9" name="Slide Number Placeholder 5"/>
          <p:cNvSpPr>
            <a:spLocks noGrp="1"/>
          </p:cNvSpPr>
          <p:nvPr>
            <p:ph type="sldNum" sz="quarter" idx="12"/>
          </p:nvPr>
        </p:nvSpPr>
        <p:spPr>
          <a:xfrm>
            <a:off x="6553200" y="6356350"/>
            <a:ext cx="2133600" cy="365125"/>
          </a:xfrm>
        </p:spPr>
        <p:txBody>
          <a:bodyPr/>
          <a:lstStyle/>
          <a:p>
            <a:fld id="{AA9F59D4-5057-4A33-93D5-C03C2A0B7871}" type="slidenum">
              <a:rPr lang="en-GB" smtClean="0"/>
              <a:pPr/>
              <a:t>7</a:t>
            </a:fld>
            <a:endParaRPr lang="en-GB"/>
          </a:p>
        </p:txBody>
      </p:sp>
    </p:spTree>
    <p:extLst>
      <p:ext uri="{BB962C8B-B14F-4D97-AF65-F5344CB8AC3E}">
        <p14:creationId xmlns:p14="http://schemas.microsoft.com/office/powerpoint/2010/main" val="135098180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2B5A9FAD-CF68-72CE-00B7-6BDDCE7D7DBA}"/>
              </a:ext>
            </a:extLst>
          </p:cNvPr>
          <p:cNvSpPr>
            <a:spLocks noGrp="1"/>
          </p:cNvSpPr>
          <p:nvPr>
            <p:ph type="dt" sz="half" idx="10"/>
          </p:nvPr>
        </p:nvSpPr>
        <p:spPr/>
        <p:txBody>
          <a:bodyPr/>
          <a:lstStyle/>
          <a:p>
            <a:r>
              <a:rPr lang="en-US"/>
              <a:t>M.J. Barnes</a:t>
            </a:r>
            <a:endParaRPr lang="en-GB"/>
          </a:p>
        </p:txBody>
      </p:sp>
      <p:sp>
        <p:nvSpPr>
          <p:cNvPr id="3" name="Footer Placeholder 2">
            <a:extLst>
              <a:ext uri="{FF2B5EF4-FFF2-40B4-BE49-F238E27FC236}">
                <a16:creationId xmlns:a16="http://schemas.microsoft.com/office/drawing/2014/main" id="{B57EF0A4-C032-A0F2-397F-1B2C3CB1F16F}"/>
              </a:ext>
            </a:extLst>
          </p:cNvPr>
          <p:cNvSpPr>
            <a:spLocks noGrp="1"/>
          </p:cNvSpPr>
          <p:nvPr>
            <p:ph type="ftr" sz="quarter" idx="11"/>
          </p:nvPr>
        </p:nvSpPr>
        <p:spPr/>
        <p:txBody>
          <a:bodyPr/>
          <a:lstStyle/>
          <a:p>
            <a:r>
              <a:rPr lang="en-GB"/>
              <a:t>MPP: 21/10/2022</a:t>
            </a:r>
          </a:p>
        </p:txBody>
      </p:sp>
      <p:sp>
        <p:nvSpPr>
          <p:cNvPr id="4" name="Slide Number Placeholder 3">
            <a:extLst>
              <a:ext uri="{FF2B5EF4-FFF2-40B4-BE49-F238E27FC236}">
                <a16:creationId xmlns:a16="http://schemas.microsoft.com/office/drawing/2014/main" id="{4D469C9E-D54D-F0C1-46C6-AF0106470418}"/>
              </a:ext>
            </a:extLst>
          </p:cNvPr>
          <p:cNvSpPr>
            <a:spLocks noGrp="1"/>
          </p:cNvSpPr>
          <p:nvPr>
            <p:ph type="sldNum" sz="quarter" idx="12"/>
          </p:nvPr>
        </p:nvSpPr>
        <p:spPr/>
        <p:txBody>
          <a:bodyPr/>
          <a:lstStyle/>
          <a:p>
            <a:fld id="{738CC315-8095-4EF8-A7C0-05DAF6ACCB39}" type="slidenum">
              <a:rPr lang="en-GB" smtClean="0"/>
              <a:pPr/>
              <a:t>8</a:t>
            </a:fld>
            <a:endParaRPr lang="en-GB"/>
          </a:p>
        </p:txBody>
      </p:sp>
      <p:sp>
        <p:nvSpPr>
          <p:cNvPr id="7" name="Title 1">
            <a:extLst>
              <a:ext uri="{FF2B5EF4-FFF2-40B4-BE49-F238E27FC236}">
                <a16:creationId xmlns:a16="http://schemas.microsoft.com/office/drawing/2014/main" id="{019761AE-FE3A-36CB-86CB-23C525E1B78A}"/>
              </a:ext>
            </a:extLst>
          </p:cNvPr>
          <p:cNvSpPr txBox="1">
            <a:spLocks/>
          </p:cNvSpPr>
          <p:nvPr/>
        </p:nvSpPr>
        <p:spPr>
          <a:xfrm>
            <a:off x="685800" y="2130425"/>
            <a:ext cx="7772400" cy="1470025"/>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GB" dirty="0">
                <a:solidFill>
                  <a:srgbClr val="002060"/>
                </a:solidFill>
              </a:rPr>
              <a:t>Backup Slides</a:t>
            </a:r>
          </a:p>
        </p:txBody>
      </p:sp>
    </p:spTree>
    <p:extLst>
      <p:ext uri="{BB962C8B-B14F-4D97-AF65-F5344CB8AC3E}">
        <p14:creationId xmlns:p14="http://schemas.microsoft.com/office/powerpoint/2010/main" val="157595489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5F324914-A483-9775-D5B3-D974166303BC}"/>
              </a:ext>
            </a:extLst>
          </p:cNvPr>
          <p:cNvSpPr>
            <a:spLocks noGrp="1"/>
          </p:cNvSpPr>
          <p:nvPr>
            <p:ph type="dt" sz="half" idx="10"/>
          </p:nvPr>
        </p:nvSpPr>
        <p:spPr/>
        <p:txBody>
          <a:bodyPr/>
          <a:lstStyle/>
          <a:p>
            <a:r>
              <a:rPr lang="en-US"/>
              <a:t>M.J. Barnes</a:t>
            </a:r>
            <a:endParaRPr lang="en-GB"/>
          </a:p>
        </p:txBody>
      </p:sp>
      <p:sp>
        <p:nvSpPr>
          <p:cNvPr id="3" name="Footer Placeholder 2">
            <a:extLst>
              <a:ext uri="{FF2B5EF4-FFF2-40B4-BE49-F238E27FC236}">
                <a16:creationId xmlns:a16="http://schemas.microsoft.com/office/drawing/2014/main" id="{19588AC8-1D8B-7202-9A31-93E2EAB4AF5C}"/>
              </a:ext>
            </a:extLst>
          </p:cNvPr>
          <p:cNvSpPr>
            <a:spLocks noGrp="1"/>
          </p:cNvSpPr>
          <p:nvPr>
            <p:ph type="ftr" sz="quarter" idx="11"/>
          </p:nvPr>
        </p:nvSpPr>
        <p:spPr/>
        <p:txBody>
          <a:bodyPr/>
          <a:lstStyle/>
          <a:p>
            <a:r>
              <a:rPr lang="en-GB"/>
              <a:t>MPP: 21/10/2022</a:t>
            </a:r>
          </a:p>
        </p:txBody>
      </p:sp>
      <p:sp>
        <p:nvSpPr>
          <p:cNvPr id="4" name="Slide Number Placeholder 3">
            <a:extLst>
              <a:ext uri="{FF2B5EF4-FFF2-40B4-BE49-F238E27FC236}">
                <a16:creationId xmlns:a16="http://schemas.microsoft.com/office/drawing/2014/main" id="{771617F1-11FA-7C98-2D89-FA6FCB80DC89}"/>
              </a:ext>
            </a:extLst>
          </p:cNvPr>
          <p:cNvSpPr>
            <a:spLocks noGrp="1"/>
          </p:cNvSpPr>
          <p:nvPr>
            <p:ph type="sldNum" sz="quarter" idx="12"/>
          </p:nvPr>
        </p:nvSpPr>
        <p:spPr/>
        <p:txBody>
          <a:bodyPr/>
          <a:lstStyle/>
          <a:p>
            <a:fld id="{738CC315-8095-4EF8-A7C0-05DAF6ACCB39}" type="slidenum">
              <a:rPr lang="en-GB" smtClean="0"/>
              <a:pPr/>
              <a:t>9</a:t>
            </a:fld>
            <a:endParaRPr lang="en-GB"/>
          </a:p>
        </p:txBody>
      </p:sp>
      <p:sp>
        <p:nvSpPr>
          <p:cNvPr id="7" name="Title 1">
            <a:extLst>
              <a:ext uri="{FF2B5EF4-FFF2-40B4-BE49-F238E27FC236}">
                <a16:creationId xmlns:a16="http://schemas.microsoft.com/office/drawing/2014/main" id="{4ABB7735-9145-043A-1E2C-CFE5428E1681}"/>
              </a:ext>
            </a:extLst>
          </p:cNvPr>
          <p:cNvSpPr txBox="1">
            <a:spLocks/>
          </p:cNvSpPr>
          <p:nvPr/>
        </p:nvSpPr>
        <p:spPr>
          <a:xfrm>
            <a:off x="407152" y="26458"/>
            <a:ext cx="8522230" cy="940443"/>
          </a:xfrm>
          <a:prstGeom prst="rect">
            <a:avLst/>
          </a:prstGeom>
        </p:spPr>
        <p:txBody>
          <a:bodyPr vert="horz" lIns="45720" rIns="45720" anchor="ctr">
            <a:normAutofit/>
          </a:bodyPr>
          <a:lstStyle>
            <a:lvl1pPr algn="l" rtl="0" eaLnBrk="1" latinLnBrk="0" hangingPunct="1">
              <a:spcBef>
                <a:spcPct val="0"/>
              </a:spcBef>
              <a:buNone/>
              <a:defRPr kumimoji="0" sz="4600" kern="1200">
                <a:solidFill>
                  <a:schemeClr val="tx1"/>
                </a:solidFill>
                <a:latin typeface="+mj-lt"/>
                <a:ea typeface="+mj-ea"/>
                <a:cs typeface="+mj-cs"/>
              </a:defRPr>
            </a:lvl1pPr>
          </a:lstStyle>
          <a:p>
            <a:r>
              <a:rPr lang="en-GB" sz="3600" dirty="0">
                <a:solidFill>
                  <a:srgbClr val="002060"/>
                </a:solidFill>
              </a:rPr>
              <a:t>PT100 locations in MKIs </a:t>
            </a:r>
          </a:p>
        </p:txBody>
      </p:sp>
      <p:sp>
        <p:nvSpPr>
          <p:cNvPr id="52" name="TextBox 51">
            <a:extLst>
              <a:ext uri="{FF2B5EF4-FFF2-40B4-BE49-F238E27FC236}">
                <a16:creationId xmlns:a16="http://schemas.microsoft.com/office/drawing/2014/main" id="{689B96DB-E48E-44FD-50CE-6617657F0F47}"/>
              </a:ext>
            </a:extLst>
          </p:cNvPr>
          <p:cNvSpPr txBox="1"/>
          <p:nvPr/>
        </p:nvSpPr>
        <p:spPr>
          <a:xfrm>
            <a:off x="430560" y="727334"/>
            <a:ext cx="8306288" cy="2031325"/>
          </a:xfrm>
          <a:prstGeom prst="rect">
            <a:avLst/>
          </a:prstGeom>
          <a:noFill/>
        </p:spPr>
        <p:txBody>
          <a:bodyPr wrap="square" rtlCol="0">
            <a:spAutoFit/>
          </a:bodyPr>
          <a:lstStyle/>
          <a:p>
            <a:endParaRPr lang="en-US" sz="1800" dirty="0">
              <a:effectLst/>
              <a:latin typeface="Calibri" panose="020F0502020204030204" pitchFamily="34" charset="0"/>
              <a:ea typeface="DengXian" panose="02010600030101010101" pitchFamily="2" charset="-122"/>
            </a:endParaRPr>
          </a:p>
          <a:p>
            <a:r>
              <a:rPr lang="en-US" sz="1800" dirty="0">
                <a:effectLst/>
                <a:latin typeface="Calibri" panose="020F0502020204030204" pitchFamily="34" charset="0"/>
                <a:ea typeface="DengXian" panose="02010600030101010101" pitchFamily="2" charset="-122"/>
              </a:rPr>
              <a:t>MKIs refurbished during LS1 have </a:t>
            </a:r>
            <a:r>
              <a:rPr lang="en-US" sz="1800" u="sng" dirty="0">
                <a:effectLst/>
                <a:latin typeface="Calibri" panose="020F0502020204030204" pitchFamily="34" charset="0"/>
                <a:ea typeface="DengXian" panose="02010600030101010101" pitchFamily="2" charset="-122"/>
              </a:rPr>
              <a:t>four</a:t>
            </a:r>
            <a:r>
              <a:rPr lang="en-US" sz="1800" dirty="0">
                <a:effectLst/>
                <a:latin typeface="Calibri" panose="020F0502020204030204" pitchFamily="34" charset="0"/>
                <a:ea typeface="DengXian" panose="02010600030101010101" pitchFamily="2" charset="-122"/>
              </a:rPr>
              <a:t> PT100s under vacuum:</a:t>
            </a:r>
          </a:p>
          <a:p>
            <a:pPr marL="285750" indent="-285750">
              <a:buFont typeface="Arial" panose="020B0604020202020204" pitchFamily="34" charset="0"/>
              <a:buChar char="•"/>
            </a:pPr>
            <a:r>
              <a:rPr lang="en-US" dirty="0" err="1">
                <a:latin typeface="Calibri" panose="020F0502020204030204" pitchFamily="34" charset="0"/>
                <a:ea typeface="DengXian" panose="02010600030101010101" pitchFamily="2" charset="-122"/>
              </a:rPr>
              <a:t>Magnet_Up</a:t>
            </a:r>
            <a:r>
              <a:rPr lang="en-US" dirty="0">
                <a:latin typeface="Calibri" panose="020F0502020204030204" pitchFamily="34" charset="0"/>
                <a:ea typeface="DengXian" panose="02010600030101010101" pitchFamily="2" charset="-122"/>
              </a:rPr>
              <a:t> and </a:t>
            </a:r>
            <a:r>
              <a:rPr lang="en-US" dirty="0" err="1">
                <a:latin typeface="Calibri" panose="020F0502020204030204" pitchFamily="34" charset="0"/>
                <a:ea typeface="DengXian" panose="02010600030101010101" pitchFamily="2" charset="-122"/>
              </a:rPr>
              <a:t>Magnet_Down</a:t>
            </a:r>
            <a:r>
              <a:rPr lang="en-US" dirty="0">
                <a:latin typeface="Calibri" panose="020F0502020204030204" pitchFamily="34" charset="0"/>
                <a:ea typeface="DengXian" panose="02010600030101010101" pitchFamily="2" charset="-122"/>
              </a:rPr>
              <a:t> (on side plates)</a:t>
            </a:r>
          </a:p>
          <a:p>
            <a:pPr marL="285750" indent="-285750">
              <a:buFont typeface="Arial" panose="020B0604020202020204" pitchFamily="34" charset="0"/>
              <a:buChar char="•"/>
            </a:pPr>
            <a:r>
              <a:rPr lang="en-US" dirty="0" err="1">
                <a:latin typeface="Calibri" panose="020F0502020204030204" pitchFamily="34" charset="0"/>
                <a:ea typeface="DengXian" panose="02010600030101010101" pitchFamily="2" charset="-122"/>
              </a:rPr>
              <a:t>Tube_Up</a:t>
            </a:r>
            <a:r>
              <a:rPr lang="en-US" dirty="0">
                <a:latin typeface="Calibri" panose="020F0502020204030204" pitchFamily="34" charset="0"/>
                <a:ea typeface="DengXian" panose="02010600030101010101" pitchFamily="2" charset="-122"/>
              </a:rPr>
              <a:t> and </a:t>
            </a:r>
            <a:r>
              <a:rPr lang="en-US" dirty="0" err="1">
                <a:latin typeface="Calibri" panose="020F0502020204030204" pitchFamily="34" charset="0"/>
                <a:ea typeface="DengXian" panose="02010600030101010101" pitchFamily="2" charset="-122"/>
              </a:rPr>
              <a:t>Tube_Down</a:t>
            </a:r>
            <a:r>
              <a:rPr lang="en-US" dirty="0">
                <a:latin typeface="Calibri" panose="020F0502020204030204" pitchFamily="34" charset="0"/>
                <a:ea typeface="DengXian" panose="02010600030101010101" pitchFamily="2" charset="-122"/>
              </a:rPr>
              <a:t> (close to ferrite rings on alumina tube)</a:t>
            </a:r>
          </a:p>
          <a:p>
            <a:endParaRPr lang="en-US" sz="1800" dirty="0">
              <a:effectLst/>
              <a:latin typeface="Calibri" panose="020F0502020204030204" pitchFamily="34" charset="0"/>
              <a:ea typeface="DengXian" panose="02010600030101010101" pitchFamily="2" charset="-122"/>
            </a:endParaRPr>
          </a:p>
          <a:p>
            <a:r>
              <a:rPr lang="en-US" sz="1800" dirty="0">
                <a:effectLst/>
                <a:latin typeface="Calibri" panose="020F0502020204030204" pitchFamily="34" charset="0"/>
                <a:ea typeface="DengXian" panose="02010600030101010101" pitchFamily="2" charset="-122"/>
              </a:rPr>
              <a:t>The MKI8D (</a:t>
            </a:r>
            <a:r>
              <a:rPr lang="en-GB" sz="1800" dirty="0">
                <a:solidFill>
                  <a:srgbClr val="002060"/>
                </a:solidFill>
              </a:rPr>
              <a:t>MKIMA04-T09</a:t>
            </a:r>
            <a:r>
              <a:rPr lang="en-US" sz="1800" dirty="0">
                <a:effectLst/>
                <a:latin typeface="Calibri" panose="020F0502020204030204" pitchFamily="34" charset="0"/>
                <a:ea typeface="DengXian" panose="02010600030101010101" pitchFamily="2" charset="-122"/>
              </a:rPr>
              <a:t>) and MKI Cool (</a:t>
            </a:r>
            <a:r>
              <a:rPr lang="en-GB" sz="1800" dirty="0">
                <a:solidFill>
                  <a:srgbClr val="002060"/>
                </a:solidFill>
              </a:rPr>
              <a:t>MKIMA08-T11 -&gt; MKI8C</a:t>
            </a:r>
            <a:r>
              <a:rPr lang="en-US" sz="1800" dirty="0">
                <a:effectLst/>
                <a:latin typeface="Calibri" panose="020F0502020204030204" pitchFamily="34" charset="0"/>
                <a:ea typeface="DengXian" panose="02010600030101010101" pitchFamily="2" charset="-122"/>
              </a:rPr>
              <a:t>) have </a:t>
            </a:r>
            <a:r>
              <a:rPr lang="en-US" sz="1800" u="sng" dirty="0">
                <a:effectLst/>
                <a:latin typeface="Calibri" panose="020F0502020204030204" pitchFamily="34" charset="0"/>
                <a:ea typeface="DengXian" panose="02010600030101010101" pitchFamily="2" charset="-122"/>
              </a:rPr>
              <a:t>two</a:t>
            </a:r>
            <a:r>
              <a:rPr lang="en-US" sz="1800" dirty="0">
                <a:effectLst/>
                <a:latin typeface="Calibri" panose="020F0502020204030204" pitchFamily="34" charset="0"/>
                <a:ea typeface="DengXian" panose="02010600030101010101" pitchFamily="2" charset="-122"/>
              </a:rPr>
              <a:t> additional PT100s installed under vacuum.</a:t>
            </a:r>
          </a:p>
        </p:txBody>
      </p:sp>
      <p:grpSp>
        <p:nvGrpSpPr>
          <p:cNvPr id="5" name="Group 4">
            <a:extLst>
              <a:ext uri="{FF2B5EF4-FFF2-40B4-BE49-F238E27FC236}">
                <a16:creationId xmlns:a16="http://schemas.microsoft.com/office/drawing/2014/main" id="{25204513-B7F6-006A-BF4E-19B35A7E8611}"/>
              </a:ext>
            </a:extLst>
          </p:cNvPr>
          <p:cNvGrpSpPr/>
          <p:nvPr/>
        </p:nvGrpSpPr>
        <p:grpSpPr>
          <a:xfrm>
            <a:off x="4927338" y="2831571"/>
            <a:ext cx="3962956" cy="2223434"/>
            <a:chOff x="4927338" y="2831571"/>
            <a:chExt cx="3962956" cy="2223434"/>
          </a:xfrm>
        </p:grpSpPr>
        <p:pic>
          <p:nvPicPr>
            <p:cNvPr id="27" name="Picture 26">
              <a:extLst>
                <a:ext uri="{FF2B5EF4-FFF2-40B4-BE49-F238E27FC236}">
                  <a16:creationId xmlns:a16="http://schemas.microsoft.com/office/drawing/2014/main" id="{1673B18D-4FD0-3B1B-EDB5-D28D0D9BBA27}"/>
                </a:ext>
              </a:extLst>
            </p:cNvPr>
            <p:cNvPicPr>
              <a:picLocks noChangeAspect="1"/>
            </p:cNvPicPr>
            <p:nvPr/>
          </p:nvPicPr>
          <p:blipFill rotWithShape="1">
            <a:blip r:embed="rId2"/>
            <a:srcRect r="10287"/>
            <a:stretch/>
          </p:blipFill>
          <p:spPr>
            <a:xfrm>
              <a:off x="4927338" y="2831571"/>
              <a:ext cx="3962956" cy="2223434"/>
            </a:xfrm>
            <a:prstGeom prst="rect">
              <a:avLst/>
            </a:prstGeom>
          </p:spPr>
        </p:pic>
        <p:sp>
          <p:nvSpPr>
            <p:cNvPr id="29" name="Oval 28">
              <a:extLst>
                <a:ext uri="{FF2B5EF4-FFF2-40B4-BE49-F238E27FC236}">
                  <a16:creationId xmlns:a16="http://schemas.microsoft.com/office/drawing/2014/main" id="{0ACC6398-F420-9E3F-D846-85A611AF9A3B}"/>
                </a:ext>
              </a:extLst>
            </p:cNvPr>
            <p:cNvSpPr/>
            <p:nvPr/>
          </p:nvSpPr>
          <p:spPr>
            <a:xfrm>
              <a:off x="8028384" y="3857140"/>
              <a:ext cx="387390" cy="318989"/>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0" name="Oval 29">
              <a:extLst>
                <a:ext uri="{FF2B5EF4-FFF2-40B4-BE49-F238E27FC236}">
                  <a16:creationId xmlns:a16="http://schemas.microsoft.com/office/drawing/2014/main" id="{7BDE7152-5490-8C72-3141-AE683012D318}"/>
                </a:ext>
              </a:extLst>
            </p:cNvPr>
            <p:cNvSpPr/>
            <p:nvPr/>
          </p:nvSpPr>
          <p:spPr>
            <a:xfrm>
              <a:off x="5503299" y="3081613"/>
              <a:ext cx="350890" cy="327718"/>
            </a:xfrm>
            <a:prstGeom prst="ellipse">
              <a:avLst/>
            </a:pr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1" name="Oval 30">
              <a:extLst>
                <a:ext uri="{FF2B5EF4-FFF2-40B4-BE49-F238E27FC236}">
                  <a16:creationId xmlns:a16="http://schemas.microsoft.com/office/drawing/2014/main" id="{7F41C231-DC62-57B1-D4CB-3100FE12F0A2}"/>
                </a:ext>
              </a:extLst>
            </p:cNvPr>
            <p:cNvSpPr/>
            <p:nvPr/>
          </p:nvSpPr>
          <p:spPr>
            <a:xfrm>
              <a:off x="5512843" y="3898701"/>
              <a:ext cx="341346" cy="280433"/>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9" name="TextBox 8">
            <a:extLst>
              <a:ext uri="{FF2B5EF4-FFF2-40B4-BE49-F238E27FC236}">
                <a16:creationId xmlns:a16="http://schemas.microsoft.com/office/drawing/2014/main" id="{6A34D9CC-C2DD-5D41-F6E4-4599A514F03E}"/>
              </a:ext>
            </a:extLst>
          </p:cNvPr>
          <p:cNvSpPr txBox="1"/>
          <p:nvPr/>
        </p:nvSpPr>
        <p:spPr>
          <a:xfrm>
            <a:off x="5678744" y="4942928"/>
            <a:ext cx="3088134" cy="1246495"/>
          </a:xfrm>
          <a:prstGeom prst="rect">
            <a:avLst/>
          </a:prstGeom>
          <a:noFill/>
        </p:spPr>
        <p:txBody>
          <a:bodyPr wrap="square" rtlCol="0">
            <a:spAutoFit/>
          </a:bodyPr>
          <a:lstStyle/>
          <a:p>
            <a:r>
              <a:rPr lang="en-US" sz="1500" dirty="0">
                <a:effectLst>
                  <a:outerShdw blurRad="38100" dist="38100" dir="2700000" algn="tl">
                    <a:srgbClr val="000000">
                      <a:alpha val="43137"/>
                    </a:srgbClr>
                  </a:outerShdw>
                </a:effectLst>
              </a:rPr>
              <a:t>For MKI8D</a:t>
            </a:r>
            <a:r>
              <a:rPr lang="en-US" sz="1500" dirty="0"/>
              <a:t>: measurements of only 4 PT100s could be readback/logged.</a:t>
            </a:r>
          </a:p>
          <a:p>
            <a:r>
              <a:rPr lang="en-GB" sz="1500" dirty="0"/>
              <a:t>8 additional wires to UA are required for reading back of other 2 under vacuum PT100s.</a:t>
            </a:r>
          </a:p>
        </p:txBody>
      </p:sp>
      <p:grpSp>
        <p:nvGrpSpPr>
          <p:cNvPr id="53" name="Group 52">
            <a:extLst>
              <a:ext uri="{FF2B5EF4-FFF2-40B4-BE49-F238E27FC236}">
                <a16:creationId xmlns:a16="http://schemas.microsoft.com/office/drawing/2014/main" id="{6A1134C4-39EB-86D7-7065-047FB8B11EB7}"/>
              </a:ext>
            </a:extLst>
          </p:cNvPr>
          <p:cNvGrpSpPr/>
          <p:nvPr/>
        </p:nvGrpSpPr>
        <p:grpSpPr>
          <a:xfrm>
            <a:off x="265511" y="3238304"/>
            <a:ext cx="4288576" cy="2383910"/>
            <a:chOff x="430560" y="3969348"/>
            <a:chExt cx="4288576" cy="2383910"/>
          </a:xfrm>
        </p:grpSpPr>
        <p:pic>
          <p:nvPicPr>
            <p:cNvPr id="26" name="Picture 25">
              <a:extLst>
                <a:ext uri="{FF2B5EF4-FFF2-40B4-BE49-F238E27FC236}">
                  <a16:creationId xmlns:a16="http://schemas.microsoft.com/office/drawing/2014/main" id="{6B354046-D746-5830-541E-5606E22047DE}"/>
                </a:ext>
              </a:extLst>
            </p:cNvPr>
            <p:cNvPicPr>
              <a:picLocks noChangeAspect="1"/>
            </p:cNvPicPr>
            <p:nvPr/>
          </p:nvPicPr>
          <p:blipFill>
            <a:blip r:embed="rId3"/>
            <a:stretch>
              <a:fillRect/>
            </a:stretch>
          </p:blipFill>
          <p:spPr>
            <a:xfrm>
              <a:off x="430560" y="3969348"/>
              <a:ext cx="3856793" cy="1647809"/>
            </a:xfrm>
            <a:prstGeom prst="rect">
              <a:avLst/>
            </a:prstGeom>
          </p:spPr>
        </p:pic>
        <p:sp>
          <p:nvSpPr>
            <p:cNvPr id="37" name="TextBox 36">
              <a:extLst>
                <a:ext uri="{FF2B5EF4-FFF2-40B4-BE49-F238E27FC236}">
                  <a16:creationId xmlns:a16="http://schemas.microsoft.com/office/drawing/2014/main" id="{FA125D61-67F1-FAC5-0D54-B4AA2B84C807}"/>
                </a:ext>
              </a:extLst>
            </p:cNvPr>
            <p:cNvSpPr txBox="1"/>
            <p:nvPr/>
          </p:nvSpPr>
          <p:spPr>
            <a:xfrm>
              <a:off x="551087" y="5386324"/>
              <a:ext cx="1071218" cy="461665"/>
            </a:xfrm>
            <a:prstGeom prst="rect">
              <a:avLst/>
            </a:prstGeom>
            <a:noFill/>
          </p:spPr>
          <p:txBody>
            <a:bodyPr wrap="square" rtlCol="0">
              <a:spAutoFit/>
            </a:bodyPr>
            <a:lstStyle/>
            <a:p>
              <a:pPr algn="ctr"/>
              <a:r>
                <a:rPr lang="en-US" sz="1200" b="1" dirty="0" err="1"/>
                <a:t>Tube_Down</a:t>
              </a:r>
              <a:r>
                <a:rPr lang="en-US" sz="1200" b="1" dirty="0"/>
                <a:t> on MKI8D</a:t>
              </a:r>
              <a:endParaRPr lang="en-GB" sz="1200" b="1" dirty="0"/>
            </a:p>
          </p:txBody>
        </p:sp>
        <p:sp>
          <p:nvSpPr>
            <p:cNvPr id="51" name="TextBox 50">
              <a:extLst>
                <a:ext uri="{FF2B5EF4-FFF2-40B4-BE49-F238E27FC236}">
                  <a16:creationId xmlns:a16="http://schemas.microsoft.com/office/drawing/2014/main" id="{BB90128C-834D-551C-92F5-ED27C222A2AE}"/>
                </a:ext>
              </a:extLst>
            </p:cNvPr>
            <p:cNvSpPr txBox="1"/>
            <p:nvPr/>
          </p:nvSpPr>
          <p:spPr>
            <a:xfrm>
              <a:off x="3557617" y="5405764"/>
              <a:ext cx="1161519" cy="461665"/>
            </a:xfrm>
            <a:prstGeom prst="rect">
              <a:avLst/>
            </a:prstGeom>
            <a:noFill/>
          </p:spPr>
          <p:txBody>
            <a:bodyPr wrap="square" rtlCol="0">
              <a:spAutoFit/>
            </a:bodyPr>
            <a:lstStyle/>
            <a:p>
              <a:pPr algn="ctr"/>
              <a:r>
                <a:rPr lang="en-US" sz="1200" b="1" dirty="0" err="1"/>
                <a:t>Magnet_Down</a:t>
              </a:r>
              <a:r>
                <a:rPr lang="en-US" sz="1200" b="1" dirty="0"/>
                <a:t> on MKI8D</a:t>
              </a:r>
            </a:p>
          </p:txBody>
        </p:sp>
        <p:cxnSp>
          <p:nvCxnSpPr>
            <p:cNvPr id="10" name="Straight Arrow Connector 9">
              <a:extLst>
                <a:ext uri="{FF2B5EF4-FFF2-40B4-BE49-F238E27FC236}">
                  <a16:creationId xmlns:a16="http://schemas.microsoft.com/office/drawing/2014/main" id="{E149AB18-89C3-FD78-99BA-7600D6A7423E}"/>
                </a:ext>
              </a:extLst>
            </p:cNvPr>
            <p:cNvCxnSpPr>
              <a:cxnSpLocks/>
            </p:cNvCxnSpPr>
            <p:nvPr/>
          </p:nvCxnSpPr>
          <p:spPr>
            <a:xfrm flipV="1">
              <a:off x="2979969" y="4221088"/>
              <a:ext cx="416871" cy="432048"/>
            </a:xfrm>
            <a:prstGeom prst="straightConnector1">
              <a:avLst/>
            </a:prstGeom>
            <a:ln w="12700">
              <a:solidFill>
                <a:srgbClr val="FF0000"/>
              </a:solidFill>
              <a:tailEnd type="stealth" w="sm" len="med"/>
            </a:ln>
          </p:spPr>
          <p:style>
            <a:lnRef idx="1">
              <a:schemeClr val="accent1"/>
            </a:lnRef>
            <a:fillRef idx="0">
              <a:schemeClr val="accent1"/>
            </a:fillRef>
            <a:effectRef idx="0">
              <a:schemeClr val="accent1"/>
            </a:effectRef>
            <a:fontRef idx="minor">
              <a:schemeClr val="tx1"/>
            </a:fontRef>
          </p:style>
        </p:cxnSp>
        <p:cxnSp>
          <p:nvCxnSpPr>
            <p:cNvPr id="18" name="Straight Arrow Connector 17">
              <a:extLst>
                <a:ext uri="{FF2B5EF4-FFF2-40B4-BE49-F238E27FC236}">
                  <a16:creationId xmlns:a16="http://schemas.microsoft.com/office/drawing/2014/main" id="{66142F83-EE62-D481-C84F-FE8C45B6AEB3}"/>
                </a:ext>
              </a:extLst>
            </p:cNvPr>
            <p:cNvCxnSpPr>
              <a:cxnSpLocks/>
            </p:cNvCxnSpPr>
            <p:nvPr/>
          </p:nvCxnSpPr>
          <p:spPr>
            <a:xfrm>
              <a:off x="2235184" y="4955214"/>
              <a:ext cx="1479600" cy="428400"/>
            </a:xfrm>
            <a:prstGeom prst="straightConnector1">
              <a:avLst/>
            </a:prstGeom>
            <a:ln w="12700">
              <a:solidFill>
                <a:srgbClr val="FF0000"/>
              </a:solidFill>
              <a:tailEnd type="stealth" w="sm" len="med"/>
            </a:ln>
          </p:spPr>
          <p:style>
            <a:lnRef idx="1">
              <a:schemeClr val="accent1"/>
            </a:lnRef>
            <a:fillRef idx="0">
              <a:schemeClr val="accent1"/>
            </a:fillRef>
            <a:effectRef idx="0">
              <a:schemeClr val="accent1"/>
            </a:effectRef>
            <a:fontRef idx="minor">
              <a:schemeClr val="tx1"/>
            </a:fontRef>
          </p:style>
        </p:cxnSp>
        <p:cxnSp>
          <p:nvCxnSpPr>
            <p:cNvPr id="23" name="Straight Arrow Connector 22">
              <a:extLst>
                <a:ext uri="{FF2B5EF4-FFF2-40B4-BE49-F238E27FC236}">
                  <a16:creationId xmlns:a16="http://schemas.microsoft.com/office/drawing/2014/main" id="{99FDCB96-A063-26BD-CF7B-D72BBDBB86C2}"/>
                </a:ext>
              </a:extLst>
            </p:cNvPr>
            <p:cNvCxnSpPr>
              <a:cxnSpLocks/>
            </p:cNvCxnSpPr>
            <p:nvPr/>
          </p:nvCxnSpPr>
          <p:spPr>
            <a:xfrm flipH="1">
              <a:off x="1331640" y="5301140"/>
              <a:ext cx="485876" cy="63556"/>
            </a:xfrm>
            <a:prstGeom prst="straightConnector1">
              <a:avLst/>
            </a:prstGeom>
            <a:ln w="12700">
              <a:solidFill>
                <a:srgbClr val="FF0000"/>
              </a:solidFill>
              <a:tailEnd type="stealth" w="sm" len="med"/>
            </a:ln>
          </p:spPr>
          <p:style>
            <a:lnRef idx="1">
              <a:schemeClr val="accent1"/>
            </a:lnRef>
            <a:fillRef idx="0">
              <a:schemeClr val="accent1"/>
            </a:fillRef>
            <a:effectRef idx="0">
              <a:schemeClr val="accent1"/>
            </a:effectRef>
            <a:fontRef idx="minor">
              <a:schemeClr val="tx1"/>
            </a:fontRef>
          </p:style>
        </p:cxnSp>
        <p:cxnSp>
          <p:nvCxnSpPr>
            <p:cNvPr id="40" name="Straight Arrow Connector 39">
              <a:extLst>
                <a:ext uri="{FF2B5EF4-FFF2-40B4-BE49-F238E27FC236}">
                  <a16:creationId xmlns:a16="http://schemas.microsoft.com/office/drawing/2014/main" id="{7E19F70F-A519-6995-A68F-91DE149C5B49}"/>
                </a:ext>
              </a:extLst>
            </p:cNvPr>
            <p:cNvCxnSpPr>
              <a:cxnSpLocks/>
            </p:cNvCxnSpPr>
            <p:nvPr/>
          </p:nvCxnSpPr>
          <p:spPr>
            <a:xfrm flipH="1" flipV="1">
              <a:off x="1194910" y="4258460"/>
              <a:ext cx="629892" cy="468000"/>
            </a:xfrm>
            <a:prstGeom prst="straightConnector1">
              <a:avLst/>
            </a:prstGeom>
            <a:ln w="12700">
              <a:solidFill>
                <a:srgbClr val="FF0000"/>
              </a:solidFill>
              <a:tailEnd type="stealth" w="sm" len="med"/>
            </a:ln>
          </p:spPr>
          <p:style>
            <a:lnRef idx="1">
              <a:schemeClr val="accent1"/>
            </a:lnRef>
            <a:fillRef idx="0">
              <a:schemeClr val="accent1"/>
            </a:fillRef>
            <a:effectRef idx="0">
              <a:schemeClr val="accent1"/>
            </a:effectRef>
            <a:fontRef idx="minor">
              <a:schemeClr val="tx1"/>
            </a:fontRef>
          </p:style>
        </p:cxnSp>
        <p:cxnSp>
          <p:nvCxnSpPr>
            <p:cNvPr id="45" name="Straight Arrow Connector 44">
              <a:extLst>
                <a:ext uri="{FF2B5EF4-FFF2-40B4-BE49-F238E27FC236}">
                  <a16:creationId xmlns:a16="http://schemas.microsoft.com/office/drawing/2014/main" id="{8AC5B8C3-5FC2-DAA0-35A0-7B9D5A4E0932}"/>
                </a:ext>
              </a:extLst>
            </p:cNvPr>
            <p:cNvCxnSpPr>
              <a:cxnSpLocks/>
            </p:cNvCxnSpPr>
            <p:nvPr/>
          </p:nvCxnSpPr>
          <p:spPr>
            <a:xfrm flipH="1" flipV="1">
              <a:off x="1881045" y="4907904"/>
              <a:ext cx="72036" cy="1041376"/>
            </a:xfrm>
            <a:prstGeom prst="straightConnector1">
              <a:avLst/>
            </a:prstGeom>
            <a:ln w="15875">
              <a:solidFill>
                <a:srgbClr val="7030A0"/>
              </a:solidFill>
              <a:headEnd w="sm" len="med"/>
              <a:tailEnd type="arrow"/>
            </a:ln>
          </p:spPr>
          <p:style>
            <a:lnRef idx="1">
              <a:schemeClr val="accent1"/>
            </a:lnRef>
            <a:fillRef idx="0">
              <a:schemeClr val="accent1"/>
            </a:fillRef>
            <a:effectRef idx="0">
              <a:schemeClr val="accent1"/>
            </a:effectRef>
            <a:fontRef idx="minor">
              <a:schemeClr val="tx1"/>
            </a:fontRef>
          </p:style>
        </p:cxnSp>
        <p:sp>
          <p:nvSpPr>
            <p:cNvPr id="49" name="TextBox 48">
              <a:extLst>
                <a:ext uri="{FF2B5EF4-FFF2-40B4-BE49-F238E27FC236}">
                  <a16:creationId xmlns:a16="http://schemas.microsoft.com/office/drawing/2014/main" id="{3E8FF298-A783-D540-91C1-57AE52DCC113}"/>
                </a:ext>
              </a:extLst>
            </p:cNvPr>
            <p:cNvSpPr txBox="1"/>
            <p:nvPr/>
          </p:nvSpPr>
          <p:spPr>
            <a:xfrm>
              <a:off x="1238770" y="5891593"/>
              <a:ext cx="1433191" cy="461665"/>
            </a:xfrm>
            <a:prstGeom prst="rect">
              <a:avLst/>
            </a:prstGeom>
            <a:noFill/>
          </p:spPr>
          <p:txBody>
            <a:bodyPr wrap="square" rtlCol="0">
              <a:spAutoFit/>
            </a:bodyPr>
            <a:lstStyle/>
            <a:p>
              <a:pPr algn="ctr"/>
              <a:r>
                <a:rPr lang="en-US" sz="1200" dirty="0">
                  <a:solidFill>
                    <a:srgbClr val="3008C2"/>
                  </a:solidFill>
                </a:rPr>
                <a:t>Alumina tube and screen conductors</a:t>
              </a:r>
              <a:endParaRPr lang="en-GB" sz="1200" dirty="0">
                <a:solidFill>
                  <a:srgbClr val="3008C2"/>
                </a:solidFill>
              </a:endParaRPr>
            </a:p>
          </p:txBody>
        </p:sp>
      </p:grpSp>
    </p:spTree>
    <p:extLst>
      <p:ext uri="{BB962C8B-B14F-4D97-AF65-F5344CB8AC3E}">
        <p14:creationId xmlns:p14="http://schemas.microsoft.com/office/powerpoint/2010/main" val="49906828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docProps/app.xml><?xml version="1.0" encoding="utf-8"?>
<Properties xmlns="http://schemas.openxmlformats.org/officeDocument/2006/extended-properties" xmlns:vt="http://schemas.openxmlformats.org/officeDocument/2006/docPropsVTypes">
  <TotalTime>1774</TotalTime>
  <Words>2041</Words>
  <Application>Microsoft Office PowerPoint</Application>
  <PresentationFormat>On-screen Show (4:3)</PresentationFormat>
  <Paragraphs>220</Paragraphs>
  <Slides>19</Slides>
  <Notes>3</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19</vt:i4>
      </vt:variant>
    </vt:vector>
  </HeadingPairs>
  <TitlesOfParts>
    <vt:vector size="25" baseType="lpstr">
      <vt:lpstr>Nimbus Roman No9 L</vt:lpstr>
      <vt:lpstr>Arial</vt:lpstr>
      <vt:lpstr>Calibri</vt:lpstr>
      <vt:lpstr>Times New Roman</vt:lpstr>
      <vt:lpstr>Wingdings</vt:lpstr>
      <vt:lpstr>Office Theme</vt:lpstr>
      <vt:lpstr>PowerPoint Presentation</vt:lpstr>
      <vt:lpstr>Beam Induced Heating - Reminder</vt:lpstr>
      <vt:lpstr>MKI8D: upgraded MKI</vt:lpstr>
      <vt:lpstr>PowerPoint Presentation</vt:lpstr>
      <vt:lpstr>PowerPoint Presentation</vt:lpstr>
      <vt:lpstr>PowerPoint Presentation</vt:lpstr>
      <vt:lpstr>Thank you for your attention</vt:lpstr>
      <vt:lpstr>PowerPoint Presentation</vt:lpstr>
      <vt:lpstr>PowerPoint Presentation</vt:lpstr>
      <vt:lpstr>PowerPoint Presentation</vt:lpstr>
      <vt:lpstr>PowerPoint Presentation</vt:lpstr>
      <vt:lpstr>PowerPoint Presentation</vt:lpstr>
      <vt:lpstr>Cr2O3 coating in MKI8D, installed in YETS 2017/2018</vt:lpstr>
      <vt:lpstr>Expected conditioning of coated alumina tube</vt:lpstr>
      <vt:lpstr>PowerPoint Presentation</vt:lpstr>
      <vt:lpstr>PowerPoint Presentation</vt:lpstr>
      <vt:lpstr>PowerPoint Presentation</vt:lpstr>
      <vt:lpstr>PowerPoint Presentation</vt:lpstr>
      <vt:lpstr>PowerPoint Presentation</vt:lpstr>
    </vt:vector>
  </TitlesOfParts>
  <Company>CERN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Mike Barnes</dc:creator>
  <cp:lastModifiedBy>Mike Barnes</cp:lastModifiedBy>
  <cp:revision>980</cp:revision>
  <cp:lastPrinted>2022-10-19T11:44:08Z</cp:lastPrinted>
  <dcterms:created xsi:type="dcterms:W3CDTF">2013-12-09T07:25:06Z</dcterms:created>
  <dcterms:modified xsi:type="dcterms:W3CDTF">2022-10-21T07:14:07Z</dcterms:modified>
</cp:coreProperties>
</file>