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75" r:id="rId2"/>
    <p:sldId id="427" r:id="rId3"/>
    <p:sldId id="399" r:id="rId4"/>
    <p:sldId id="414" r:id="rId5"/>
    <p:sldId id="426" r:id="rId6"/>
    <p:sldId id="421" r:id="rId7"/>
    <p:sldId id="425" r:id="rId8"/>
    <p:sldId id="403" r:id="rId9"/>
    <p:sldId id="407" r:id="rId10"/>
    <p:sldId id="424" r:id="rId11"/>
    <p:sldId id="402" r:id="rId12"/>
    <p:sldId id="428" r:id="rId13"/>
    <p:sldId id="404" r:id="rId14"/>
    <p:sldId id="413" r:id="rId15"/>
    <p:sldId id="406" r:id="rId16"/>
    <p:sldId id="405" r:id="rId17"/>
    <p:sldId id="411" r:id="rId18"/>
    <p:sldId id="412" r:id="rId19"/>
    <p:sldId id="429" r:id="rId20"/>
    <p:sldId id="330" r:id="rId21"/>
    <p:sldId id="355" r:id="rId22"/>
    <p:sldId id="430" r:id="rId23"/>
    <p:sldId id="431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B05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5" autoAdjust="0"/>
    <p:restoredTop sz="94660"/>
  </p:normalViewPr>
  <p:slideViewPr>
    <p:cSldViewPr>
      <p:cViewPr>
        <p:scale>
          <a:sx n="150" d="100"/>
          <a:sy n="150" d="100"/>
        </p:scale>
        <p:origin x="-666" y="-4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45A35-EBAF-4E96-8FED-0D2117FC84C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98E55-8C0F-476F-8969-16D27F1D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9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907-8C49-4AD5-98AF-DA5BD8F8BB6C}" type="datetime1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0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9DD9-DB6D-45ED-A46B-300EC9E9FB17}" type="datetime1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9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40E9-11F2-44FA-B25F-DDE4A1F451CC}" type="datetime1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0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6AB747CA-7299-43A0-9568-5B3F3D78DBDE}" type="datetime1">
              <a:rPr lang="en-US" smtClean="0"/>
              <a:t>11/4/2022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782183"/>
            <a:ext cx="2895600" cy="273844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21"/>
            <a:ext cx="8229600" cy="43729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46" y="19055"/>
            <a:ext cx="399173" cy="39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97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370C-0749-4FAA-AED7-1C74B9D7A9F6}" type="datetime1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6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693C3-B9C4-41CD-86E9-BA79940990A4}" type="datetime1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0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78D2E-B292-4FF5-A691-DEC03978C29D}" type="datetime1">
              <a:rPr lang="en-US" smtClean="0"/>
              <a:t>11/4/2022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1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74051-C35F-4CFF-9E76-9B3744B18108}" type="datetime1">
              <a:rPr lang="en-US" smtClean="0"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0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A6C2F-9309-4D64-B499-1F7717170758}" type="datetime1">
              <a:rPr lang="en-US" smtClean="0"/>
              <a:t>11/4/2022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33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37D4-9042-4056-BBBF-EC7B0B04365F}" type="datetime1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07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BD027-3C49-4CE2-8211-9ED42B3C0ACC}" type="datetime1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9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121CF-8166-45C8-B696-6EFDAF21DE78}" type="datetime1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9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056" y="4068"/>
            <a:ext cx="9148908" cy="512406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71550"/>
            <a:ext cx="7772400" cy="1102519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Planning for the 2022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Pb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ion 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219822"/>
            <a:ext cx="8928992" cy="172819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Bruce</a:t>
            </a:r>
          </a:p>
          <a:p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essential inputs from R.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Alemany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Argyropoulos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H.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Bartosik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Bracco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A. Butterworth, R.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Cai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D’Andrea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Frasca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P. Hermes, C.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Hernalsteens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J. Jowett, S.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Kostoglou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Mirarchi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Moortgat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G.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Papotti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B. Petersen, S.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Redaelli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Solfaroli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G.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Sterbini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H.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Timko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Uythoven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Wenninger</a:t>
            </a: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D. </a:t>
            </a:r>
            <a:r>
              <a:rPr lang="en-US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Wollmann</a:t>
            </a:r>
            <a:endParaRPr lang="en-US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23928" y="2348033"/>
            <a:ext cx="1110711" cy="436135"/>
            <a:chOff x="3167063" y="2715766"/>
            <a:chExt cx="1110711" cy="436135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3601783" y="2904124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H="1">
              <a:off x="3601784" y="2976132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7063" y="2715766"/>
              <a:ext cx="434721" cy="41743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3053" y="2734470"/>
              <a:ext cx="434721" cy="4174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94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2880" y="627534"/>
            <a:ext cx="8229600" cy="39670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Goals of test</a:t>
            </a:r>
          </a:p>
          <a:p>
            <a:pPr lvl="1"/>
            <a:r>
              <a:rPr lang="en-US" dirty="0" smtClean="0"/>
              <a:t>Overview of </a:t>
            </a:r>
            <a:r>
              <a:rPr lang="en-US" dirty="0" err="1" smtClean="0"/>
              <a:t>plannning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Detailed plan of test</a:t>
            </a:r>
          </a:p>
          <a:p>
            <a:pPr lvl="1"/>
            <a:r>
              <a:rPr lang="en-US" dirty="0" smtClean="0"/>
              <a:t>Commissioning</a:t>
            </a:r>
          </a:p>
          <a:p>
            <a:pPr lvl="1"/>
            <a:r>
              <a:rPr lang="en-US" dirty="0" smtClean="0"/>
              <a:t>Crystal collimation test</a:t>
            </a:r>
          </a:p>
          <a:p>
            <a:pPr lvl="1"/>
            <a:r>
              <a:rPr lang="en-US" dirty="0" smtClean="0"/>
              <a:t>Slip-stacking test</a:t>
            </a:r>
          </a:p>
          <a:p>
            <a:pPr lvl="1"/>
            <a:r>
              <a:rPr lang="en-US" dirty="0" smtClean="0"/>
              <a:t>Stable beams</a:t>
            </a:r>
          </a:p>
          <a:p>
            <a:pPr lvl="1"/>
            <a:endParaRPr lang="en-US" dirty="0"/>
          </a:p>
          <a:p>
            <a:r>
              <a:rPr lang="en-US" dirty="0" smtClean="0"/>
              <a:t>Conclusions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251520" y="3003798"/>
            <a:ext cx="79208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6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7534"/>
            <a:ext cx="5328592" cy="1800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Reminder: Future LHC </a:t>
            </a:r>
            <a:r>
              <a:rPr lang="en-US" dirty="0" err="1" smtClean="0">
                <a:solidFill>
                  <a:srgbClr val="0000FF"/>
                </a:solidFill>
              </a:rPr>
              <a:t>Pb</a:t>
            </a:r>
            <a:r>
              <a:rPr lang="en-US" dirty="0" smtClean="0">
                <a:solidFill>
                  <a:srgbClr val="0000FF"/>
                </a:solidFill>
              </a:rPr>
              <a:t> ion physics program relies on new slip-stacked beams from the injectors</a:t>
            </a:r>
          </a:p>
          <a:p>
            <a:pPr lvl="1"/>
            <a:r>
              <a:rPr lang="en-US" dirty="0"/>
              <a:t>Interleave 100 ns bunch trains in the SPS through RF manipulations to achieve a 50 ns bunch structure</a:t>
            </a:r>
          </a:p>
          <a:p>
            <a:pPr lvl="1"/>
            <a:r>
              <a:rPr lang="en-US" dirty="0"/>
              <a:t>Result: 70% more bunches than in </a:t>
            </a:r>
            <a:r>
              <a:rPr lang="en-US" dirty="0" smtClean="0"/>
              <a:t>2018 (</a:t>
            </a:r>
            <a:r>
              <a:rPr lang="en-US" dirty="0"/>
              <a:t>had 75 ns spacing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Injectors have done great progress on the commissioning of slip-stacked beams in 2022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Slip-stacking tests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251520" y="2529790"/>
            <a:ext cx="8640960" cy="238291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FF"/>
                </a:solidFill>
              </a:rPr>
              <a:t>Goal of test: set up, inject and study short slip-stacked train of 8 bunches</a:t>
            </a:r>
          </a:p>
          <a:p>
            <a:pPr lvl="1"/>
            <a:r>
              <a:rPr lang="en-US" dirty="0" smtClean="0"/>
              <a:t>Study beam quality and characteristics on circulating beam at injection - any quick adjustments needed? </a:t>
            </a:r>
          </a:p>
          <a:p>
            <a:pPr lvl="1"/>
            <a:r>
              <a:rPr lang="en-US" dirty="0" smtClean="0"/>
              <a:t>If test successful, can use slip-stacked beams for stable beams at top energy</a:t>
            </a:r>
          </a:p>
          <a:p>
            <a:pPr lvl="1"/>
            <a:r>
              <a:rPr lang="en-US" dirty="0"/>
              <a:t>If SPS can produce longer trains we can try to inject (up to 4*8 to stay below setup beam flag) but not likely</a:t>
            </a:r>
          </a:p>
          <a:p>
            <a:pPr lvl="1"/>
            <a:r>
              <a:rPr lang="en-US" dirty="0" smtClean="0"/>
              <a:t>(Optional: Could leave beam circulating at injection for some ~20-30 minutes to study blowup and lifetime)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Estimated time: 2h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84622"/>
            <a:ext cx="2408303" cy="194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34165" y="4454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From LIU technical design report, vol. 2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58652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2880" y="627534"/>
            <a:ext cx="8229600" cy="39670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Goals of test</a:t>
            </a:r>
          </a:p>
          <a:p>
            <a:pPr lvl="1"/>
            <a:r>
              <a:rPr lang="en-US" dirty="0" smtClean="0"/>
              <a:t>Overview of </a:t>
            </a:r>
            <a:r>
              <a:rPr lang="en-US" dirty="0" err="1" smtClean="0"/>
              <a:t>plannning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Detailed plan of test</a:t>
            </a:r>
          </a:p>
          <a:p>
            <a:pPr lvl="1"/>
            <a:r>
              <a:rPr lang="en-US" dirty="0" smtClean="0"/>
              <a:t>Commissioning</a:t>
            </a:r>
          </a:p>
          <a:p>
            <a:pPr lvl="1"/>
            <a:r>
              <a:rPr lang="en-US" dirty="0" smtClean="0"/>
              <a:t>Crystal collimation test</a:t>
            </a:r>
          </a:p>
          <a:p>
            <a:pPr lvl="1"/>
            <a:r>
              <a:rPr lang="en-US" dirty="0" smtClean="0"/>
              <a:t>Slip-stacking test</a:t>
            </a:r>
          </a:p>
          <a:p>
            <a:pPr lvl="1"/>
            <a:r>
              <a:rPr lang="en-US" dirty="0" smtClean="0"/>
              <a:t>Stable beams</a:t>
            </a:r>
          </a:p>
          <a:p>
            <a:pPr lvl="1"/>
            <a:endParaRPr lang="en-US" dirty="0"/>
          </a:p>
          <a:p>
            <a:r>
              <a:rPr lang="en-US" dirty="0" smtClean="0"/>
              <a:t>Conclusions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251520" y="3363838"/>
            <a:ext cx="79208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All experiments interested in collisions</a:t>
            </a:r>
            <a:r>
              <a:rPr lang="en-US" dirty="0" smtClean="0"/>
              <a:t> - especially ALICE eager to test new detector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Plan to do </a:t>
            </a:r>
            <a:r>
              <a:rPr lang="en-US" b="1" dirty="0" smtClean="0">
                <a:solidFill>
                  <a:srgbClr val="0000FF"/>
                </a:solidFill>
              </a:rPr>
              <a:t>two stable-beam fills </a:t>
            </a:r>
            <a:r>
              <a:rPr lang="en-US" dirty="0" smtClean="0">
                <a:solidFill>
                  <a:srgbClr val="0000FF"/>
                </a:solidFill>
              </a:rPr>
              <a:t>with different filling schemes – total time about 16 h</a:t>
            </a:r>
          </a:p>
          <a:p>
            <a:pPr lvl="1"/>
            <a:r>
              <a:rPr lang="en-US" dirty="0" smtClean="0"/>
              <a:t>First fill relying on single bunches as in </a:t>
            </a:r>
            <a:r>
              <a:rPr lang="en-US" dirty="0" err="1" smtClean="0"/>
              <a:t>Xe</a:t>
            </a:r>
            <a:r>
              <a:rPr lang="en-US" dirty="0" smtClean="0"/>
              <a:t> run – can have four non-colliding bunches for loss maps. Goal to validate on the fly in the same fill – see next slide</a:t>
            </a:r>
          </a:p>
          <a:p>
            <a:pPr lvl="1"/>
            <a:r>
              <a:rPr lang="en-US" dirty="0" smtClean="0"/>
              <a:t>Second fill with two slip-stacked 8-bunch-trains per ring, combined with a few single bunches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Use standard </a:t>
            </a:r>
            <a:r>
              <a:rPr lang="en-US" dirty="0" err="1" smtClean="0">
                <a:solidFill>
                  <a:srgbClr val="0000FF"/>
                </a:solidFill>
              </a:rPr>
              <a:t>pp</a:t>
            </a:r>
            <a:r>
              <a:rPr lang="en-US" dirty="0" smtClean="0">
                <a:solidFill>
                  <a:srgbClr val="0000FF"/>
                </a:solidFill>
              </a:rPr>
              <a:t> cycle, go to end of squeeze, </a:t>
            </a:r>
            <a:r>
              <a:rPr lang="el-GR" dirty="0" smtClean="0">
                <a:solidFill>
                  <a:srgbClr val="0000FF"/>
                </a:solidFill>
              </a:rPr>
              <a:t>β</a:t>
            </a:r>
            <a:r>
              <a:rPr lang="en-US" dirty="0">
                <a:solidFill>
                  <a:srgbClr val="0000FF"/>
                </a:solidFill>
              </a:rPr>
              <a:t>*= </a:t>
            </a:r>
            <a:r>
              <a:rPr lang="en-US" dirty="0" smtClean="0">
                <a:solidFill>
                  <a:srgbClr val="0000FF"/>
                </a:solidFill>
              </a:rPr>
              <a:t>[0.6 </a:t>
            </a:r>
            <a:r>
              <a:rPr lang="en-US" dirty="0">
                <a:solidFill>
                  <a:srgbClr val="0000FF"/>
                </a:solidFill>
              </a:rPr>
              <a:t>, 10 , </a:t>
            </a:r>
            <a:r>
              <a:rPr lang="en-US" dirty="0" smtClean="0">
                <a:solidFill>
                  <a:srgbClr val="0000FF"/>
                </a:solidFill>
              </a:rPr>
              <a:t>0.6, 1.5] m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Can piggy-back on the proton OP cycle and collision beam process – easiest option for OP </a:t>
            </a:r>
          </a:p>
          <a:p>
            <a:pPr lvl="1"/>
            <a:r>
              <a:rPr lang="en-US" dirty="0" smtClean="0"/>
              <a:t>No </a:t>
            </a:r>
            <a:r>
              <a:rPr lang="el-GR" dirty="0" smtClean="0"/>
              <a:t>β</a:t>
            </a:r>
            <a:r>
              <a:rPr lang="en-US" dirty="0" smtClean="0"/>
              <a:t>*-</a:t>
            </a:r>
            <a:r>
              <a:rPr lang="en-US" dirty="0" err="1" smtClean="0"/>
              <a:t>levelling</a:t>
            </a:r>
            <a:r>
              <a:rPr lang="en-US" dirty="0" smtClean="0"/>
              <a:t> foreseen – stay at 60 cm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Compared to standard proton cycle, need to change ALICE crossing angle</a:t>
            </a:r>
          </a:p>
          <a:p>
            <a:pPr lvl="1"/>
            <a:r>
              <a:rPr lang="en-US" dirty="0" smtClean="0"/>
              <a:t>In standard </a:t>
            </a:r>
            <a:r>
              <a:rPr lang="en-US" dirty="0" err="1" smtClean="0"/>
              <a:t>pp</a:t>
            </a:r>
            <a:r>
              <a:rPr lang="en-US" dirty="0" smtClean="0"/>
              <a:t> operation, use 200 </a:t>
            </a:r>
            <a:r>
              <a:rPr lang="en-US" dirty="0" err="1" smtClean="0"/>
              <a:t>urad</a:t>
            </a:r>
            <a:r>
              <a:rPr lang="en-US" dirty="0" smtClean="0"/>
              <a:t> external angle, which adds to spectrometer angle (net angle 272 </a:t>
            </a:r>
            <a:r>
              <a:rPr lang="en-US" dirty="0" err="1" smtClean="0"/>
              <a:t>urad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For ZDC acceptance, max net angle is 100 </a:t>
            </a:r>
            <a:r>
              <a:rPr lang="en-US" dirty="0" err="1" smtClean="0"/>
              <a:t>urad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Need to reverse spectrometer polarity so they subtract, decrease external angle of max 172 </a:t>
            </a:r>
            <a:r>
              <a:rPr lang="en-US" dirty="0" err="1" smtClean="0"/>
              <a:t>urad</a:t>
            </a:r>
            <a:endParaRPr lang="en-US" dirty="0" smtClean="0"/>
          </a:p>
          <a:p>
            <a:pPr lvl="1"/>
            <a:r>
              <a:rPr lang="en-US" dirty="0" smtClean="0"/>
              <a:t>Before trimming crossing angle, need to open IR2 TCTs symmetrically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If crystal tests are satisfactory, propose to insert crystal as primary collimator in physics fill</a:t>
            </a:r>
          </a:p>
          <a:p>
            <a:pPr lvl="1"/>
            <a:r>
              <a:rPr lang="en-US" dirty="0" smtClean="0"/>
              <a:t>Nice achievement to have </a:t>
            </a:r>
            <a:r>
              <a:rPr lang="en-US" dirty="0" err="1" smtClean="0"/>
              <a:t>Pb-Pb</a:t>
            </a:r>
            <a:r>
              <a:rPr lang="en-US" dirty="0" smtClean="0"/>
              <a:t> stable beams with crystal collimation</a:t>
            </a:r>
          </a:p>
          <a:p>
            <a:pPr lvl="1"/>
            <a:r>
              <a:rPr lang="en-US" dirty="0" smtClean="0"/>
              <a:t>Standard collimation system still to stay in place with standard </a:t>
            </a:r>
            <a:r>
              <a:rPr lang="en-US" dirty="0" err="1" smtClean="0"/>
              <a:t>pp</a:t>
            </a:r>
            <a:r>
              <a:rPr lang="en-US" dirty="0" smtClean="0"/>
              <a:t> settings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Stable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8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4464496"/>
          </a:xfr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r>
              <a:rPr lang="en-US" dirty="0">
                <a:solidFill>
                  <a:srgbClr val="0000FF"/>
                </a:solidFill>
              </a:rPr>
              <a:t>Standard proton cycle and collimator settings as used in 2022 for high-intensity proton operation - aperture is fully </a:t>
            </a:r>
            <a:r>
              <a:rPr lang="en-US" dirty="0" smtClean="0">
                <a:solidFill>
                  <a:srgbClr val="0000FF"/>
                </a:solidFill>
              </a:rPr>
              <a:t>protected</a:t>
            </a:r>
            <a:r>
              <a:rPr lang="en-US" dirty="0" smtClean="0"/>
              <a:t>. Only </a:t>
            </a:r>
            <a:r>
              <a:rPr lang="en-US" dirty="0"/>
              <a:t>difference is the beam species</a:t>
            </a:r>
            <a:r>
              <a:rPr lang="en-US" dirty="0" smtClean="0"/>
              <a:t>, intensity</a:t>
            </a:r>
            <a:r>
              <a:rPr lang="en-US" dirty="0"/>
              <a:t>, ALICE crossing, </a:t>
            </a:r>
            <a:r>
              <a:rPr lang="en-US" dirty="0" smtClean="0"/>
              <a:t>possibly </a:t>
            </a:r>
            <a:r>
              <a:rPr lang="en-US" dirty="0"/>
              <a:t>the insertion of </a:t>
            </a:r>
            <a:r>
              <a:rPr lang="en-US" dirty="0" smtClean="0"/>
              <a:t>crystal </a:t>
            </a:r>
          </a:p>
          <a:p>
            <a:endParaRPr lang="en-US" dirty="0"/>
          </a:p>
          <a:p>
            <a:r>
              <a:rPr lang="en-US" dirty="0"/>
              <a:t>Beam: </a:t>
            </a:r>
            <a:r>
              <a:rPr lang="en-US" dirty="0">
                <a:solidFill>
                  <a:srgbClr val="0000FF"/>
                </a:solidFill>
              </a:rPr>
              <a:t>setup beam of &lt;3E11 charges, about 18-20 bunches with around 1.5E10 charges / bunch </a:t>
            </a:r>
            <a:r>
              <a:rPr lang="en-US" dirty="0"/>
              <a:t>– like a “fat pilot” with </a:t>
            </a:r>
            <a:r>
              <a:rPr lang="en-US" dirty="0" smtClean="0"/>
              <a:t>protons</a:t>
            </a:r>
          </a:p>
          <a:p>
            <a:pPr lvl="1"/>
            <a:r>
              <a:rPr lang="en-US" dirty="0"/>
              <a:t>In filling scheme with single injections, cannot hit more than one bunch with an </a:t>
            </a:r>
            <a:r>
              <a:rPr lang="en-US" dirty="0" err="1"/>
              <a:t>asynch</a:t>
            </a:r>
            <a:r>
              <a:rPr lang="en-US" dirty="0"/>
              <a:t> dump</a:t>
            </a:r>
          </a:p>
          <a:p>
            <a:pPr lvl="1"/>
            <a:r>
              <a:rPr lang="en-US" dirty="0"/>
              <a:t>In filling scheme with 2*8 </a:t>
            </a:r>
            <a:r>
              <a:rPr lang="en-US" dirty="0" smtClean="0"/>
              <a:t>bunch-train, more bunches could be affected. Still, 5o ns spacing, about 1.5E10 charges/bunch</a:t>
            </a:r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Propose </a:t>
            </a:r>
            <a:r>
              <a:rPr lang="en-US" dirty="0">
                <a:solidFill>
                  <a:srgbClr val="FF0000"/>
                </a:solidFill>
              </a:rPr>
              <a:t>“light” validation given setup beam of &lt;3E11 charges, and that we use nominal proton </a:t>
            </a:r>
            <a:r>
              <a:rPr lang="en-US" dirty="0" smtClean="0">
                <a:solidFill>
                  <a:srgbClr val="FF0000"/>
                </a:solidFill>
              </a:rPr>
              <a:t>cycle</a:t>
            </a:r>
          </a:p>
          <a:p>
            <a:pPr lvl="1"/>
            <a:r>
              <a:rPr lang="en-US" dirty="0"/>
              <a:t>Do it on the fly in stable-beam fill – need to add 2 non-colliding bunches per beam (take 4 to have contingency)</a:t>
            </a:r>
          </a:p>
          <a:p>
            <a:pPr lvl="1"/>
            <a:r>
              <a:rPr lang="en-US" dirty="0"/>
              <a:t>As in 2017 </a:t>
            </a:r>
            <a:r>
              <a:rPr lang="en-US" dirty="0" err="1"/>
              <a:t>Xe</a:t>
            </a:r>
            <a:r>
              <a:rPr lang="en-US" dirty="0"/>
              <a:t> test: </a:t>
            </a:r>
            <a:r>
              <a:rPr lang="en-US" dirty="0" err="1"/>
              <a:t>betatron</a:t>
            </a:r>
            <a:r>
              <a:rPr lang="en-US" dirty="0"/>
              <a:t> loss maps were done just before stable beams, in same </a:t>
            </a:r>
            <a:r>
              <a:rPr lang="en-US" dirty="0" smtClean="0"/>
              <a:t>fill</a:t>
            </a:r>
          </a:p>
          <a:p>
            <a:pPr lvl="1"/>
            <a:r>
              <a:rPr lang="en-US" dirty="0" smtClean="0"/>
              <a:t>If first fill will end with OP dump, can do it with an </a:t>
            </a:r>
            <a:r>
              <a:rPr lang="en-US" dirty="0" err="1" smtClean="0"/>
              <a:t>asynch</a:t>
            </a:r>
            <a:r>
              <a:rPr lang="en-US" dirty="0" smtClean="0"/>
              <a:t> dump</a:t>
            </a:r>
          </a:p>
          <a:p>
            <a:endParaRPr lang="en-US" dirty="0"/>
          </a:p>
          <a:p>
            <a:r>
              <a:rPr lang="en-US" dirty="0" smtClean="0"/>
              <a:t>Validation in crystal fill not optimal  - not planned to use collision configuration and changed ALICE crossing angle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Proposed procedure: </a:t>
            </a:r>
          </a:p>
          <a:p>
            <a:pPr lvl="1"/>
            <a:r>
              <a:rPr lang="en-US" dirty="0" smtClean="0"/>
              <a:t>Go to end of squeeze</a:t>
            </a:r>
          </a:p>
          <a:p>
            <a:pPr lvl="1"/>
            <a:r>
              <a:rPr lang="en-US" dirty="0" smtClean="0"/>
              <a:t>Insert crystal, open IR2 vertical TCTs symmetrically, open TCLIA to max gap 29.5 mm</a:t>
            </a:r>
          </a:p>
          <a:p>
            <a:pPr lvl="1"/>
            <a:r>
              <a:rPr lang="en-US" dirty="0" smtClean="0"/>
              <a:t>Go in collision (change of ALICE crossing in beam process), optimize</a:t>
            </a:r>
          </a:p>
          <a:p>
            <a:pPr lvl="1"/>
            <a:r>
              <a:rPr lang="en-US" dirty="0" smtClean="0"/>
              <a:t>Do </a:t>
            </a:r>
            <a:r>
              <a:rPr lang="en-US" dirty="0" err="1" smtClean="0"/>
              <a:t>betatron</a:t>
            </a:r>
            <a:r>
              <a:rPr lang="en-US" dirty="0" smtClean="0"/>
              <a:t> loss maps, validate on the fly</a:t>
            </a:r>
          </a:p>
          <a:p>
            <a:pPr lvl="1"/>
            <a:r>
              <a:rPr lang="en-US" dirty="0" smtClean="0"/>
              <a:t>Declare stable beams</a:t>
            </a:r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To be worked out: which interlocks need masking? </a:t>
            </a:r>
          </a:p>
          <a:p>
            <a:pPr lvl="1"/>
            <a:r>
              <a:rPr lang="en-US" dirty="0" smtClean="0"/>
              <a:t>Want to be as safe as possible, but must also avoid dumping on spurious interlocks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 validation for stable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51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27534"/>
            <a:ext cx="3898776" cy="4248472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0000FF"/>
                </a:solidFill>
              </a:rPr>
              <a:t>ALICE will have much larger </a:t>
            </a:r>
            <a:r>
              <a:rPr lang="el-GR" dirty="0">
                <a:solidFill>
                  <a:srgbClr val="0000FF"/>
                </a:solidFill>
              </a:rPr>
              <a:t>β</a:t>
            </a:r>
            <a:r>
              <a:rPr lang="en-US" dirty="0">
                <a:solidFill>
                  <a:srgbClr val="0000FF"/>
                </a:solidFill>
              </a:rPr>
              <a:t>* (factor </a:t>
            </a:r>
            <a:r>
              <a:rPr lang="en-US" dirty="0" smtClean="0">
                <a:solidFill>
                  <a:srgbClr val="0000FF"/>
                </a:solidFill>
              </a:rPr>
              <a:t>~</a:t>
            </a:r>
            <a:r>
              <a:rPr lang="en-US" dirty="0">
                <a:solidFill>
                  <a:srgbClr val="0000FF"/>
                </a:solidFill>
              </a:rPr>
              <a:t>17)</a:t>
            </a:r>
          </a:p>
          <a:p>
            <a:pPr lvl="1"/>
            <a:r>
              <a:rPr lang="en-US" dirty="0"/>
              <a:t>to compensate, ALICE should get more colliding bunches in filling </a:t>
            </a:r>
            <a:r>
              <a:rPr lang="en-US" dirty="0" smtClean="0"/>
              <a:t>scheme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First stable-beam fill: Propose same scheme as in 2017 </a:t>
            </a:r>
            <a:r>
              <a:rPr lang="en-US" dirty="0" err="1" smtClean="0">
                <a:solidFill>
                  <a:srgbClr val="0000FF"/>
                </a:solidFill>
              </a:rPr>
              <a:t>Xe</a:t>
            </a:r>
            <a:r>
              <a:rPr lang="en-US" dirty="0" smtClean="0">
                <a:solidFill>
                  <a:srgbClr val="0000FF"/>
                </a:solidFill>
              </a:rPr>
              <a:t> test: 20b_8_16_8_8</a:t>
            </a:r>
          </a:p>
          <a:p>
            <a:pPr lvl="1"/>
            <a:r>
              <a:rPr lang="en-US" dirty="0" smtClean="0"/>
              <a:t>Has four non-colliding bunches for loss maps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In second stable-beam fill: Propose filling scheme with slip-stacked trains of 8 bunches</a:t>
            </a:r>
          </a:p>
          <a:p>
            <a:pPr lvl="1"/>
            <a:r>
              <a:rPr lang="en-US" dirty="0" smtClean="0"/>
              <a:t>Option a: 2 trains collide with each other in ALICE, adding single bunches that collide with given bunch in train at ATLAS/CMS and </a:t>
            </a:r>
            <a:r>
              <a:rPr lang="en-US" dirty="0" err="1" smtClean="0"/>
              <a:t>LHCb</a:t>
            </a:r>
            <a:r>
              <a:rPr lang="en-US" dirty="0" smtClean="0"/>
              <a:t> : Scheme 18b_2_16_2_2 </a:t>
            </a:r>
          </a:p>
          <a:p>
            <a:pPr lvl="1"/>
            <a:r>
              <a:rPr lang="en-US" dirty="0" smtClean="0"/>
              <a:t>Option b: </a:t>
            </a:r>
            <a:r>
              <a:rPr lang="en-US" dirty="0"/>
              <a:t>2 trains collide with each other in ALICE, </a:t>
            </a:r>
            <a:r>
              <a:rPr lang="en-US" dirty="0" smtClean="0"/>
              <a:t>1 train colliding at ATLAS/CMS. Adding </a:t>
            </a:r>
            <a:r>
              <a:rPr lang="en-US" dirty="0"/>
              <a:t>single bunches that collide </a:t>
            </a:r>
            <a:r>
              <a:rPr lang="en-US" dirty="0" smtClean="0"/>
              <a:t>at </a:t>
            </a:r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/>
              <a:t>: Scheme 18b_2_16_2_2 </a:t>
            </a:r>
            <a:endParaRPr lang="en-US" dirty="0" smtClean="0"/>
          </a:p>
          <a:p>
            <a:pPr lvl="1"/>
            <a:r>
              <a:rPr lang="en-US" dirty="0" smtClean="0"/>
              <a:t>Depending </a:t>
            </a:r>
            <a:r>
              <a:rPr lang="en-US" dirty="0"/>
              <a:t>on achieved intensity, Further single bunches </a:t>
            </a:r>
            <a:r>
              <a:rPr lang="en-US" dirty="0" smtClean="0"/>
              <a:t>may </a:t>
            </a:r>
            <a:r>
              <a:rPr lang="en-US" dirty="0"/>
              <a:t>be added 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schemes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843558"/>
            <a:ext cx="5188272" cy="172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53058" y="483518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20b_8_16_8_8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81050" y="2706474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17b_8_16_8_2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406" y="3003798"/>
            <a:ext cx="5169594" cy="168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618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evolution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51" y="2177797"/>
            <a:ext cx="3764286" cy="157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891157" y="1131590"/>
            <a:ext cx="7569275" cy="3128861"/>
            <a:chOff x="798951" y="627508"/>
            <a:chExt cx="7569275" cy="3128861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170" y="2139702"/>
              <a:ext cx="3776191" cy="1616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951" y="627508"/>
              <a:ext cx="3773810" cy="1602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8556" y="2177797"/>
              <a:ext cx="3764286" cy="15785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1559" y="653852"/>
              <a:ext cx="3766667" cy="15928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1115616" y="627534"/>
            <a:ext cx="197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Instantaneous </a:t>
            </a:r>
            <a:r>
              <a:rPr lang="en-US" dirty="0" err="1" smtClean="0"/>
              <a:t>lumi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932040" y="627534"/>
            <a:ext cx="1620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Integrated </a:t>
            </a:r>
            <a:r>
              <a:rPr lang="en-US" dirty="0" err="1" smtClean="0"/>
              <a:t>lumi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1563638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 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7504" y="307580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7787208" cy="396708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Assume we keep each fill 5h, assign 6h for injections, turnaround </a:t>
            </a:r>
            <a:r>
              <a:rPr lang="en-US" dirty="0" err="1" smtClean="0">
                <a:solidFill>
                  <a:srgbClr val="0000FF"/>
                </a:solidFill>
              </a:rPr>
              <a:t>etc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Very rough estimate of integrated luminosity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0.1 </a:t>
            </a:r>
            <a:r>
              <a:rPr lang="el-GR" dirty="0" smtClean="0">
                <a:solidFill>
                  <a:srgbClr val="0000FF"/>
                </a:solidFill>
              </a:rPr>
              <a:t>μ</a:t>
            </a:r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 per fill in ALICE, could </a:t>
            </a:r>
            <a:r>
              <a:rPr lang="en-US" dirty="0">
                <a:solidFill>
                  <a:srgbClr val="0000FF"/>
                </a:solidFill>
              </a:rPr>
              <a:t>get </a:t>
            </a:r>
            <a:r>
              <a:rPr lang="en-US" dirty="0" smtClean="0">
                <a:solidFill>
                  <a:srgbClr val="0000FF"/>
                </a:solidFill>
              </a:rPr>
              <a:t>0.4 </a:t>
            </a:r>
            <a:r>
              <a:rPr lang="el-GR" dirty="0">
                <a:solidFill>
                  <a:srgbClr val="0000FF"/>
                </a:solidFill>
              </a:rPr>
              <a:t>μ</a:t>
            </a:r>
            <a:r>
              <a:rPr lang="en-US" dirty="0">
                <a:solidFill>
                  <a:srgbClr val="0000FF"/>
                </a:solidFill>
              </a:rPr>
              <a:t>b</a:t>
            </a:r>
            <a:r>
              <a:rPr lang="en-US" baseline="30000" dirty="0">
                <a:solidFill>
                  <a:srgbClr val="0000FF"/>
                </a:solidFill>
              </a:rPr>
              <a:t>-1 </a:t>
            </a:r>
            <a:r>
              <a:rPr lang="en-US" baseline="30000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at ATLAS/CMS</a:t>
            </a:r>
          </a:p>
          <a:p>
            <a:pPr lvl="1"/>
            <a:r>
              <a:rPr lang="en-US" dirty="0" smtClean="0"/>
              <a:t>ALICE loses integrated luminosity due to fast beam </a:t>
            </a:r>
            <a:r>
              <a:rPr lang="en-US" dirty="0" err="1" smtClean="0"/>
              <a:t>burnoff</a:t>
            </a:r>
            <a:r>
              <a:rPr lang="en-US" dirty="0" smtClean="0"/>
              <a:t> at ATLAS/CMS, where </a:t>
            </a:r>
            <a:r>
              <a:rPr lang="el-GR" dirty="0" smtClean="0"/>
              <a:t>β</a:t>
            </a:r>
            <a:r>
              <a:rPr lang="en-US" dirty="0" smtClean="0"/>
              <a:t>* is small - consider separation </a:t>
            </a:r>
            <a:r>
              <a:rPr lang="en-US" dirty="0" err="1" smtClean="0"/>
              <a:t>levelling</a:t>
            </a:r>
            <a:r>
              <a:rPr lang="en-US" dirty="0" smtClean="0"/>
              <a:t> in ATLAS/CMS to give a more balanced sharing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Very high error bar! </a:t>
            </a:r>
          </a:p>
          <a:p>
            <a:pPr lvl="1"/>
            <a:r>
              <a:rPr lang="en-US" dirty="0" smtClean="0"/>
              <a:t>Beam </a:t>
            </a:r>
            <a:r>
              <a:rPr lang="en-US" dirty="0"/>
              <a:t>parameters still uncertain – estimates to be taken with significant </a:t>
            </a:r>
            <a:r>
              <a:rPr lang="en-US" dirty="0" err="1" smtClean="0"/>
              <a:t>unertainty</a:t>
            </a:r>
            <a:endParaRPr lang="en-US" dirty="0" smtClean="0"/>
          </a:p>
          <a:p>
            <a:pPr lvl="1"/>
            <a:r>
              <a:rPr lang="en-US" dirty="0" smtClean="0"/>
              <a:t>Very sensitive to actual machine availability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luminosity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99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0886"/>
            <a:ext cx="8229600" cy="4111104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Is ALICE ZDC acceptance OK for 100 </a:t>
            </a:r>
            <a:r>
              <a:rPr lang="en-US" dirty="0" err="1" smtClean="0">
                <a:solidFill>
                  <a:srgbClr val="0000FF"/>
                </a:solidFill>
              </a:rPr>
              <a:t>urad</a:t>
            </a:r>
            <a:r>
              <a:rPr lang="en-US" dirty="0" smtClean="0">
                <a:solidFill>
                  <a:srgbClr val="0000FF"/>
                </a:solidFill>
              </a:rPr>
              <a:t>?</a:t>
            </a:r>
          </a:p>
          <a:p>
            <a:pPr lvl="1"/>
            <a:r>
              <a:rPr lang="en-US" dirty="0"/>
              <a:t>If </a:t>
            </a:r>
            <a:r>
              <a:rPr lang="en-US" dirty="0" err="1"/>
              <a:t>accepance</a:t>
            </a:r>
            <a:r>
              <a:rPr lang="en-US" dirty="0"/>
              <a:t> would not be OK, very important to know this early on for the 2023 </a:t>
            </a:r>
            <a:r>
              <a:rPr lang="en-US" dirty="0" smtClean="0"/>
              <a:t>run</a:t>
            </a:r>
          </a:p>
          <a:p>
            <a:pPr lvl="1"/>
            <a:r>
              <a:rPr lang="en-US" dirty="0" smtClean="0"/>
              <a:t>Could imagine doing some steps down in crossing angle – 100 </a:t>
            </a:r>
            <a:r>
              <a:rPr lang="en-US" dirty="0" err="1" smtClean="0"/>
              <a:t>urad</a:t>
            </a:r>
            <a:r>
              <a:rPr lang="en-US" dirty="0" smtClean="0"/>
              <a:t> is the limiting case, and with smaller angles we should be fine</a:t>
            </a:r>
          </a:p>
          <a:p>
            <a:pPr lvl="1"/>
            <a:r>
              <a:rPr lang="en-US" dirty="0" smtClean="0"/>
              <a:t>In touch with ALICE to understand if this is wished</a:t>
            </a:r>
          </a:p>
          <a:p>
            <a:pPr lvl="1"/>
            <a:r>
              <a:rPr lang="en-US" dirty="0" smtClean="0"/>
              <a:t>Should check with MP if this is OK (but aperture is &gt;40 sigma at 10m, and will only be better for smaller crossing angle)</a:t>
            </a:r>
          </a:p>
          <a:p>
            <a:pPr lvl="1"/>
            <a:r>
              <a:rPr lang="en-US" dirty="0" smtClean="0"/>
              <a:t>Leave TCT constant at symmetric settings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we anyway do crossing angle scan at ALICE, where slip-stacked trains collide, could potentially learn something about the </a:t>
            </a:r>
            <a:r>
              <a:rPr lang="en-US" dirty="0" smtClean="0">
                <a:solidFill>
                  <a:srgbClr val="0000FF"/>
                </a:solidFill>
              </a:rPr>
              <a:t>beam-beam limits</a:t>
            </a:r>
          </a:p>
          <a:p>
            <a:pPr lvl="1"/>
            <a:r>
              <a:rPr lang="en-US" dirty="0" smtClean="0"/>
              <a:t>Important for future ion operation to learn more about the beam-beam limit, in order to work out a machine configuration with maximum performance</a:t>
            </a:r>
          </a:p>
          <a:p>
            <a:pPr lvl="1"/>
            <a:r>
              <a:rPr lang="en-US" dirty="0" smtClean="0"/>
              <a:t>Weak beam-beam expected with </a:t>
            </a:r>
            <a:r>
              <a:rPr lang="el-GR" dirty="0" smtClean="0"/>
              <a:t>β</a:t>
            </a:r>
            <a:r>
              <a:rPr lang="en-US" dirty="0" smtClean="0"/>
              <a:t>*=10m, but might still see effects if we go to very small effective beam-beam separations</a:t>
            </a:r>
          </a:p>
          <a:p>
            <a:pPr lvl="1"/>
            <a:r>
              <a:rPr lang="en-US" dirty="0" smtClean="0"/>
              <a:t>Could maybe still learn something by benchmarking simulations, which can then be used to estimate limit in real physics run</a:t>
            </a:r>
          </a:p>
          <a:p>
            <a:pPr lvl="1"/>
            <a:r>
              <a:rPr lang="en-US" dirty="0" smtClean="0"/>
              <a:t>Alternative proposal: consider a crossing angle scan in ATLAS/CMS, with </a:t>
            </a:r>
            <a:r>
              <a:rPr lang="el-GR" dirty="0"/>
              <a:t>β</a:t>
            </a:r>
            <a:r>
              <a:rPr lang="en-US" dirty="0" smtClean="0"/>
              <a:t>*=0.6m, if fine for experiments. Maybe end of fill? 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IR2 TCLDs installed in LS2 to intercept BFPP ions</a:t>
            </a:r>
          </a:p>
          <a:p>
            <a:pPr lvl="1"/>
            <a:r>
              <a:rPr lang="en-US" dirty="0" smtClean="0"/>
              <a:t>Could parasitically move them in to verify that they work</a:t>
            </a:r>
          </a:p>
          <a:p>
            <a:pPr lvl="1"/>
            <a:r>
              <a:rPr lang="en-US" dirty="0" smtClean="0"/>
              <a:t>Possible caveat: BLM signals from BFPP beam will be very low </a:t>
            </a:r>
            <a:br>
              <a:rPr lang="en-US" dirty="0" smtClean="0"/>
            </a:br>
            <a:r>
              <a:rPr lang="en-US" dirty="0" smtClean="0"/>
              <a:t>(expect 8E-7Gy/s from approximate scaling)</a:t>
            </a:r>
          </a:p>
          <a:p>
            <a:pPr lvl="1"/>
            <a:r>
              <a:rPr lang="en-US" dirty="0" smtClean="0"/>
              <a:t>If so, need also to apply BFPP bump in IR2 – some preparation work needed</a:t>
            </a:r>
          </a:p>
          <a:p>
            <a:pPr lvl="1"/>
            <a:r>
              <a:rPr lang="en-US" dirty="0" smtClean="0"/>
              <a:t>Should ideally be done before loss maps, but could also be done as end-of-fill </a:t>
            </a:r>
            <a:br>
              <a:rPr lang="en-US" dirty="0" smtClean="0"/>
            </a:br>
            <a:r>
              <a:rPr lang="en-US" dirty="0" smtClean="0"/>
              <a:t>going back in ADJUST</a:t>
            </a:r>
          </a:p>
          <a:p>
            <a:pPr lvl="1"/>
            <a:r>
              <a:rPr lang="en-US" dirty="0" smtClean="0"/>
              <a:t>Would need some time to tune the bump and the collimator setting – 30 minutes? </a:t>
            </a:r>
          </a:p>
          <a:p>
            <a:pPr lvl="2"/>
            <a:r>
              <a:rPr lang="en-US" dirty="0" smtClean="0"/>
              <a:t>Done with collisions 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activities – optional, under discussion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215" y="3075806"/>
            <a:ext cx="3242091" cy="204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958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3608" y="627534"/>
            <a:ext cx="8229600" cy="39670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Goals of test</a:t>
            </a:r>
          </a:p>
          <a:p>
            <a:pPr lvl="1"/>
            <a:r>
              <a:rPr lang="en-US" dirty="0" smtClean="0"/>
              <a:t>Overview of </a:t>
            </a:r>
            <a:r>
              <a:rPr lang="en-US" dirty="0" err="1" smtClean="0"/>
              <a:t>plannning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Detailed plan of test</a:t>
            </a:r>
          </a:p>
          <a:p>
            <a:pPr lvl="1"/>
            <a:r>
              <a:rPr lang="en-US" dirty="0" smtClean="0"/>
              <a:t>Commissioning</a:t>
            </a:r>
          </a:p>
          <a:p>
            <a:pPr lvl="1"/>
            <a:r>
              <a:rPr lang="en-US" dirty="0" smtClean="0"/>
              <a:t>Crystal collimation test</a:t>
            </a:r>
          </a:p>
          <a:p>
            <a:pPr lvl="1"/>
            <a:r>
              <a:rPr lang="en-US" dirty="0" smtClean="0"/>
              <a:t>Slip-stacking test</a:t>
            </a:r>
          </a:p>
          <a:p>
            <a:pPr lvl="1"/>
            <a:r>
              <a:rPr lang="en-US" dirty="0" smtClean="0"/>
              <a:t>Stable beams</a:t>
            </a:r>
          </a:p>
          <a:p>
            <a:pPr lvl="1"/>
            <a:endParaRPr lang="en-US" dirty="0"/>
          </a:p>
          <a:p>
            <a:r>
              <a:rPr lang="en-US" dirty="0" smtClean="0"/>
              <a:t>Conclusions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107504" y="4011910"/>
            <a:ext cx="79208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2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2880" y="627534"/>
            <a:ext cx="8229600" cy="39670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Goals of test</a:t>
            </a:r>
          </a:p>
          <a:p>
            <a:pPr lvl="1"/>
            <a:r>
              <a:rPr lang="en-US" dirty="0" smtClean="0"/>
              <a:t>Overview of </a:t>
            </a:r>
            <a:r>
              <a:rPr lang="en-US" dirty="0" err="1" smtClean="0"/>
              <a:t>plannning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Detailed plan of test</a:t>
            </a:r>
          </a:p>
          <a:p>
            <a:pPr lvl="1"/>
            <a:r>
              <a:rPr lang="en-US" dirty="0" smtClean="0"/>
              <a:t>Commissioning</a:t>
            </a:r>
          </a:p>
          <a:p>
            <a:pPr lvl="1"/>
            <a:r>
              <a:rPr lang="en-US" dirty="0" smtClean="0"/>
              <a:t>Crystal collimation test</a:t>
            </a:r>
          </a:p>
          <a:p>
            <a:pPr lvl="1"/>
            <a:r>
              <a:rPr lang="en-US" dirty="0" smtClean="0"/>
              <a:t>Slip-stacking test</a:t>
            </a:r>
          </a:p>
          <a:p>
            <a:pPr lvl="1"/>
            <a:r>
              <a:rPr lang="en-US" dirty="0" smtClean="0"/>
              <a:t>Stable beams</a:t>
            </a:r>
          </a:p>
          <a:p>
            <a:pPr lvl="1"/>
            <a:endParaRPr lang="en-US" dirty="0"/>
          </a:p>
          <a:p>
            <a:r>
              <a:rPr lang="en-US" dirty="0" smtClean="0"/>
              <a:t>Conclusions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4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8291264" cy="396708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2022 heavy-ion physics run postponed, short test scheduled on November 17-18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Main goals</a:t>
            </a:r>
          </a:p>
          <a:p>
            <a:pPr lvl="1"/>
            <a:r>
              <a:rPr lang="en-US" dirty="0" smtClean="0"/>
              <a:t>Collisions to experiments</a:t>
            </a:r>
          </a:p>
          <a:p>
            <a:pPr lvl="1"/>
            <a:r>
              <a:rPr lang="en-US" dirty="0" smtClean="0"/>
              <a:t>Crystal collimation tests</a:t>
            </a:r>
          </a:p>
          <a:p>
            <a:pPr lvl="1"/>
            <a:r>
              <a:rPr lang="en-US" dirty="0" smtClean="0"/>
              <a:t>Tests of slip-stacked beams</a:t>
            </a:r>
          </a:p>
          <a:p>
            <a:pPr lvl="1"/>
            <a:r>
              <a:rPr lang="en-US" dirty="0" smtClean="0"/>
              <a:t>Anything else we can learn from the machine side to prepare future ion runs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Program proposed, using setup beams (&lt;3E11 charges) and the standard </a:t>
            </a:r>
            <a:r>
              <a:rPr lang="en-US" dirty="0" err="1" smtClean="0">
                <a:solidFill>
                  <a:srgbClr val="0000FF"/>
                </a:solidFill>
              </a:rPr>
              <a:t>pp</a:t>
            </a:r>
            <a:r>
              <a:rPr lang="en-US" dirty="0" smtClean="0">
                <a:solidFill>
                  <a:srgbClr val="0000FF"/>
                </a:solidFill>
              </a:rPr>
              <a:t> cycle</a:t>
            </a:r>
          </a:p>
          <a:p>
            <a:pPr lvl="1"/>
            <a:r>
              <a:rPr lang="en-US" dirty="0" smtClean="0"/>
              <a:t>Minor modifications: ALICE crossing angle, crystal as primary collimator</a:t>
            </a:r>
          </a:p>
          <a:p>
            <a:pPr lvl="1"/>
            <a:r>
              <a:rPr lang="en-US" dirty="0" smtClean="0"/>
              <a:t>Finish with 16h allocated for two stable-beam fills</a:t>
            </a:r>
          </a:p>
          <a:p>
            <a:pPr lvl="1"/>
            <a:r>
              <a:rPr lang="en-US" dirty="0" smtClean="0"/>
              <a:t>Machine protection validation on the fly in the first fill</a:t>
            </a:r>
          </a:p>
          <a:p>
            <a:pPr lvl="1"/>
            <a:r>
              <a:rPr lang="en-US" dirty="0" smtClean="0"/>
              <a:t>Second fill to be done with short slip-stacked trains</a:t>
            </a:r>
          </a:p>
          <a:p>
            <a:pPr lvl="1"/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Extra/parasitic activities still under discussion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Several other talks on this topic foreseen next week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17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89448" y="2211710"/>
            <a:ext cx="4546848" cy="86409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Thanks for the attention!</a:t>
            </a:r>
            <a:endParaRPr lang="en-US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0886"/>
            <a:ext cx="8229600" cy="411110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Proposal from ALICE to have different crossing angles in the two fills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First fill: </a:t>
            </a:r>
            <a:r>
              <a:rPr lang="en-US" dirty="0"/>
              <a:t>-72(internal) + 172(external</a:t>
            </a:r>
            <a:r>
              <a:rPr lang="en-US" dirty="0" smtClean="0"/>
              <a:t>) </a:t>
            </a:r>
            <a:r>
              <a:rPr lang="en-US" dirty="0"/>
              <a:t>= +100 </a:t>
            </a:r>
            <a:r>
              <a:rPr lang="en-US" dirty="0" err="1" smtClean="0"/>
              <a:t>urad</a:t>
            </a:r>
            <a:r>
              <a:rPr lang="en-US" dirty="0" smtClean="0"/>
              <a:t> net angle</a:t>
            </a:r>
          </a:p>
          <a:p>
            <a:pPr lvl="2"/>
            <a:r>
              <a:rPr lang="en-US" dirty="0" smtClean="0"/>
              <a:t>This allows testing the ALICE ZDC acceptance at the max foreseen crossing angle</a:t>
            </a:r>
          </a:p>
          <a:p>
            <a:pPr lvl="1"/>
            <a:r>
              <a:rPr lang="en-US" dirty="0" smtClean="0"/>
              <a:t>Second fill: </a:t>
            </a:r>
            <a:r>
              <a:rPr lang="en-US" dirty="0"/>
              <a:t>-72(internal) + 128(external</a:t>
            </a:r>
            <a:r>
              <a:rPr lang="en-US" dirty="0" smtClean="0"/>
              <a:t>) </a:t>
            </a:r>
            <a:r>
              <a:rPr lang="en-US" dirty="0"/>
              <a:t>= +</a:t>
            </a:r>
            <a:r>
              <a:rPr lang="en-US" dirty="0" smtClean="0"/>
              <a:t>56 </a:t>
            </a:r>
            <a:r>
              <a:rPr lang="en-US" dirty="0" err="1" smtClean="0"/>
              <a:t>urad</a:t>
            </a:r>
            <a:endParaRPr lang="en-US" dirty="0" smtClean="0"/>
          </a:p>
          <a:p>
            <a:pPr lvl="2"/>
            <a:r>
              <a:rPr lang="en-US" dirty="0" smtClean="0"/>
              <a:t>Smaller angle, close to what we had in 2018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Validation will be done only in first fill with 100 </a:t>
            </a:r>
            <a:r>
              <a:rPr lang="en-US" dirty="0" err="1" smtClean="0"/>
              <a:t>urad</a:t>
            </a:r>
            <a:endParaRPr lang="en-US" dirty="0" smtClean="0"/>
          </a:p>
          <a:p>
            <a:pPr lvl="1"/>
            <a:r>
              <a:rPr lang="en-US" dirty="0" smtClean="0"/>
              <a:t>In second fill, angle is smaller, so we should have more aperture and be safer</a:t>
            </a:r>
          </a:p>
          <a:p>
            <a:pPr lvl="1"/>
            <a:r>
              <a:rPr lang="en-US" dirty="0" smtClean="0"/>
              <a:t>Similar strategy as for </a:t>
            </a:r>
            <a:r>
              <a:rPr lang="en-US" dirty="0" err="1" smtClean="0"/>
              <a:t>VdM</a:t>
            </a:r>
            <a:r>
              <a:rPr lang="en-US" dirty="0" smtClean="0"/>
              <a:t> validation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TCT settings will be constant in mm in both fills</a:t>
            </a:r>
          </a:p>
          <a:p>
            <a:pPr lvl="1"/>
            <a:r>
              <a:rPr lang="en-US" dirty="0" smtClean="0"/>
              <a:t>From standard </a:t>
            </a:r>
            <a:r>
              <a:rPr lang="en-US" dirty="0" err="1" smtClean="0"/>
              <a:t>pp</a:t>
            </a:r>
            <a:r>
              <a:rPr lang="en-US" dirty="0" smtClean="0"/>
              <a:t> setting, open the inner TCT jaw symmetrically. Aperture should still be protected on both sides</a:t>
            </a:r>
          </a:p>
          <a:p>
            <a:pPr lvl="1"/>
            <a:r>
              <a:rPr lang="en-US" dirty="0" smtClean="0"/>
              <a:t>Nominal TCT setting is 37 sigma, aperture with standard 200 </a:t>
            </a:r>
            <a:r>
              <a:rPr lang="en-US" dirty="0" err="1" smtClean="0"/>
              <a:t>urad</a:t>
            </a:r>
            <a:r>
              <a:rPr lang="en-US" dirty="0" smtClean="0"/>
              <a:t> external angle is above 40 sigma. We expect more aperture in the test, where the angle is smaller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4/11: ALICE crossing angle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93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For the crystal test, same masking needed as for standard collimator alignment</a:t>
            </a:r>
          </a:p>
          <a:p>
            <a:endParaRPr lang="en-US" dirty="0" smtClean="0"/>
          </a:p>
          <a:p>
            <a:r>
              <a:rPr lang="en-US" dirty="0" smtClean="0"/>
              <a:t>The following interlocks will be masked in the stable-beam fills:</a:t>
            </a:r>
          </a:p>
          <a:p>
            <a:pPr lvl="1"/>
            <a:r>
              <a:rPr lang="en-US" dirty="0" smtClean="0"/>
              <a:t>Crystal interlock: Plan to insert crystal as primary collimator in stable beams</a:t>
            </a:r>
          </a:p>
          <a:p>
            <a:pPr lvl="1"/>
            <a:r>
              <a:rPr lang="en-US" dirty="0" smtClean="0"/>
              <a:t>Collimator movement and energy limit in IR2: Need to open the IR2 TCTs symmetrically to accommodate ALICE crossing change</a:t>
            </a:r>
          </a:p>
          <a:p>
            <a:pPr lvl="1"/>
            <a:r>
              <a:rPr lang="en-US" dirty="0" smtClean="0"/>
              <a:t>Collimator BPM in IR2 (TCTs will be off-centered)</a:t>
            </a:r>
          </a:p>
          <a:p>
            <a:pPr lvl="1"/>
            <a:r>
              <a:rPr lang="en-US" dirty="0" smtClean="0"/>
              <a:t>Orbit remains interlocked, but margin in IR2 needs to be adapted to accept change of crossing angle in ALICE</a:t>
            </a:r>
          </a:p>
          <a:p>
            <a:pPr lvl="1"/>
            <a:r>
              <a:rPr lang="en-US" dirty="0" smtClean="0"/>
              <a:t>PC interlock is automatically masked with SBF=True. Could investigate if there is a way to un-mask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we do TCLD test as end-of-fill, we would go back in ADJUST and then mask as for collimation setup (check also orbit from BFPP bump)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4/11: masking of interlocks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932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417646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Initially planned 2022 </a:t>
            </a:r>
            <a:r>
              <a:rPr lang="en-US" dirty="0" err="1" smtClean="0"/>
              <a:t>Pb-Pb</a:t>
            </a:r>
            <a:r>
              <a:rPr lang="en-US" dirty="0" smtClean="0"/>
              <a:t> run postponed to 2023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2-day LHC </a:t>
            </a:r>
            <a:r>
              <a:rPr lang="en-US" dirty="0" err="1" smtClean="0">
                <a:solidFill>
                  <a:srgbClr val="0000FF"/>
                </a:solidFill>
              </a:rPr>
              <a:t>Pb</a:t>
            </a:r>
            <a:r>
              <a:rPr lang="en-US" dirty="0" smtClean="0">
                <a:solidFill>
                  <a:srgbClr val="0000FF"/>
                </a:solidFill>
              </a:rPr>
              <a:t> ion test slotted in on November 17-18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General goals of test</a:t>
            </a:r>
          </a:p>
          <a:p>
            <a:pPr lvl="1"/>
            <a:r>
              <a:rPr lang="en-US" dirty="0" smtClean="0"/>
              <a:t>Give some </a:t>
            </a:r>
            <a:r>
              <a:rPr lang="en-US" dirty="0" smtClean="0">
                <a:solidFill>
                  <a:srgbClr val="0000FF"/>
                </a:solidFill>
              </a:rPr>
              <a:t>first </a:t>
            </a:r>
            <a:r>
              <a:rPr lang="en-US" dirty="0" err="1" smtClean="0">
                <a:solidFill>
                  <a:srgbClr val="0000FF"/>
                </a:solidFill>
              </a:rPr>
              <a:t>Pb-Pb</a:t>
            </a:r>
            <a:r>
              <a:rPr lang="en-US" dirty="0" smtClean="0">
                <a:solidFill>
                  <a:srgbClr val="0000FF"/>
                </a:solidFill>
              </a:rPr>
              <a:t> collisions to the experiments</a:t>
            </a:r>
            <a:r>
              <a:rPr lang="en-US" dirty="0" smtClean="0"/>
              <a:t>, in particular the new ALICE detector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Learn as much as possible on the machine side </a:t>
            </a:r>
            <a:r>
              <a:rPr lang="en-US" dirty="0" smtClean="0"/>
              <a:t>to finalize the energy choice, and for future performance estimates and optimizations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More specifically</a:t>
            </a:r>
          </a:p>
          <a:p>
            <a:pPr lvl="1"/>
            <a:r>
              <a:rPr lang="en-US" dirty="0" smtClean="0"/>
              <a:t>Stable beams with </a:t>
            </a:r>
            <a:r>
              <a:rPr lang="en-US" dirty="0" err="1" smtClean="0"/>
              <a:t>Pb-Pb</a:t>
            </a:r>
            <a:r>
              <a:rPr lang="en-US" dirty="0" smtClean="0"/>
              <a:t> collisions at all IPs </a:t>
            </a:r>
            <a:r>
              <a:rPr lang="en-US" dirty="0" smtClean="0">
                <a:sym typeface="Wingdings" pitchFamily="2" charset="2"/>
              </a:rPr>
              <a:t> New record-high energy for </a:t>
            </a:r>
            <a:r>
              <a:rPr lang="en-US" dirty="0" err="1" smtClean="0">
                <a:sym typeface="Wingdings" pitchFamily="2" charset="2"/>
              </a:rPr>
              <a:t>Pb-Pb</a:t>
            </a:r>
            <a:r>
              <a:rPr lang="en-US" dirty="0" smtClean="0">
                <a:sym typeface="Wingdings" pitchFamily="2" charset="2"/>
              </a:rPr>
              <a:t> collisions!</a:t>
            </a:r>
            <a:endParaRPr lang="en-US" dirty="0" smtClean="0"/>
          </a:p>
          <a:p>
            <a:pPr lvl="1"/>
            <a:r>
              <a:rPr lang="en-US" dirty="0" smtClean="0"/>
              <a:t>Crystal collimation tests</a:t>
            </a:r>
          </a:p>
          <a:p>
            <a:pPr lvl="1"/>
            <a:r>
              <a:rPr lang="en-US" dirty="0" smtClean="0"/>
              <a:t>Tests slip-stacked beams in the LHC</a:t>
            </a:r>
          </a:p>
          <a:p>
            <a:pPr lvl="2"/>
            <a:r>
              <a:rPr lang="en-US" dirty="0" smtClean="0"/>
              <a:t>Ideally test colliding slip-stacked trains at top energy</a:t>
            </a:r>
          </a:p>
          <a:p>
            <a:pPr lvl="1"/>
            <a:r>
              <a:rPr lang="en-US" dirty="0" smtClean="0"/>
              <a:t>Anything else we can learn parasitically</a:t>
            </a:r>
          </a:p>
          <a:p>
            <a:pPr lvl="2"/>
            <a:r>
              <a:rPr lang="en-US" dirty="0" smtClean="0"/>
              <a:t>Achieved </a:t>
            </a:r>
            <a:r>
              <a:rPr lang="en-US" dirty="0" err="1" smtClean="0"/>
              <a:t>Pb</a:t>
            </a:r>
            <a:r>
              <a:rPr lang="en-US" dirty="0" smtClean="0"/>
              <a:t> beam parameters through LHC cycle – be careful with extrapolation though</a:t>
            </a:r>
          </a:p>
          <a:p>
            <a:pPr lvl="2"/>
            <a:r>
              <a:rPr lang="en-US" dirty="0" smtClean="0"/>
              <a:t>Test of ALICE ZDC acceptance?</a:t>
            </a:r>
          </a:p>
          <a:p>
            <a:pPr lvl="2"/>
            <a:r>
              <a:rPr lang="en-US" dirty="0" smtClean="0"/>
              <a:t>Beam-beam?</a:t>
            </a:r>
          </a:p>
          <a:p>
            <a:pPr lvl="2"/>
            <a:r>
              <a:rPr lang="en-US" dirty="0" smtClean="0"/>
              <a:t>Tests of newly installed TCLDs in IR2 for </a:t>
            </a:r>
            <a:r>
              <a:rPr lang="en-US" dirty="0" err="1" smtClean="0"/>
              <a:t>Pb</a:t>
            </a:r>
            <a:r>
              <a:rPr lang="en-US" dirty="0" smtClean="0"/>
              <a:t> collision products?</a:t>
            </a:r>
          </a:p>
          <a:p>
            <a:pPr lvl="2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Test to be done at low intensity (&lt; 3E11 charges / beam) using standard proton cycle to minimize time used for commissioning and validation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Pb</a:t>
            </a:r>
            <a:r>
              <a:rPr lang="en-US" dirty="0" smtClean="0"/>
              <a:t> ion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16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Plan (</a:t>
            </a:r>
            <a:r>
              <a:rPr lang="en-US" b="1" dirty="0">
                <a:sym typeface="Wingdings" pitchFamily="2" charset="2"/>
              </a:rPr>
              <a:t>Total: </a:t>
            </a:r>
            <a:r>
              <a:rPr lang="en-US" b="1" dirty="0" smtClean="0">
                <a:sym typeface="Wingdings" pitchFamily="2" charset="2"/>
              </a:rPr>
              <a:t>36h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Commissioning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rgbClr val="0000FF"/>
                </a:solidFill>
                <a:sym typeface="Wingdings" pitchFamily="2" charset="2"/>
              </a:rPr>
              <a:t>6h</a:t>
            </a:r>
          </a:p>
          <a:p>
            <a:pPr lvl="1"/>
            <a:r>
              <a:rPr lang="en-US" dirty="0">
                <a:solidFill>
                  <a:srgbClr val="0000FF"/>
                </a:solidFill>
                <a:sym typeface="Wingdings" pitchFamily="2" charset="2"/>
              </a:rPr>
              <a:t>Slip-stacking tests at injection  </a:t>
            </a:r>
            <a:r>
              <a:rPr lang="en-US" b="1" dirty="0">
                <a:solidFill>
                  <a:srgbClr val="0000FF"/>
                </a:solidFill>
                <a:sym typeface="Wingdings" pitchFamily="2" charset="2"/>
              </a:rPr>
              <a:t>2h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Crystal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collimation test  </a:t>
            </a:r>
            <a:r>
              <a:rPr lang="en-US" b="1" dirty="0" smtClean="0">
                <a:solidFill>
                  <a:srgbClr val="0000FF"/>
                </a:solidFill>
                <a:sym typeface="Wingdings" pitchFamily="2" charset="2"/>
              </a:rPr>
              <a:t>12h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Stable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beams, 2 fills  </a:t>
            </a:r>
            <a:r>
              <a:rPr lang="en-US" b="1" dirty="0" smtClean="0">
                <a:solidFill>
                  <a:srgbClr val="0000FF"/>
                </a:solidFill>
                <a:sym typeface="Wingdings" pitchFamily="2" charset="2"/>
              </a:rPr>
              <a:t>16h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Have 2 days allocated, i.e. we have some contingency in case of unexpected problems, machine downtime etc.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Advantages of doing things in this order:</a:t>
            </a:r>
          </a:p>
          <a:p>
            <a:pPr lvl="1"/>
            <a:r>
              <a:rPr lang="en-US" dirty="0" smtClean="0"/>
              <a:t>If beam quality is satisfactory, we can </a:t>
            </a:r>
            <a:r>
              <a:rPr lang="en-US" dirty="0" smtClean="0">
                <a:solidFill>
                  <a:srgbClr val="0000FF"/>
                </a:solidFill>
              </a:rPr>
              <a:t>do stable beams with short slip-stacked trains</a:t>
            </a:r>
          </a:p>
          <a:p>
            <a:pPr lvl="2"/>
            <a:r>
              <a:rPr lang="en-US" dirty="0" smtClean="0"/>
              <a:t>Request from ALICE and ATLAS  - can learn more with the new detector conditions closer to standard physics</a:t>
            </a:r>
          </a:p>
          <a:p>
            <a:pPr lvl="2"/>
            <a:r>
              <a:rPr lang="en-US" dirty="0" smtClean="0"/>
              <a:t>We can study the transmission, beam parameters and luminosity with slip-stacked beams in the LHC throughout the cycle, and hence make better performance estimates for the future</a:t>
            </a:r>
          </a:p>
          <a:p>
            <a:pPr lvl="2"/>
            <a:r>
              <a:rPr lang="en-US" dirty="0" smtClean="0"/>
              <a:t>We can potentially get experience of long-range beam-beam and lifetime with slip-stacked beams in collision</a:t>
            </a:r>
          </a:p>
          <a:p>
            <a:pPr lvl="1"/>
            <a:r>
              <a:rPr lang="en-US" dirty="0" smtClean="0"/>
              <a:t>If there are no issues, we can</a:t>
            </a:r>
            <a:r>
              <a:rPr lang="en-US" dirty="0" smtClean="0">
                <a:solidFill>
                  <a:srgbClr val="0000FF"/>
                </a:solidFill>
              </a:rPr>
              <a:t> do stable-beam </a:t>
            </a:r>
            <a:r>
              <a:rPr lang="en-US" dirty="0" err="1" smtClean="0">
                <a:solidFill>
                  <a:srgbClr val="0000FF"/>
                </a:solidFill>
              </a:rPr>
              <a:t>Pb</a:t>
            </a:r>
            <a:r>
              <a:rPr lang="en-US" dirty="0" smtClean="0">
                <a:solidFill>
                  <a:srgbClr val="0000FF"/>
                </a:solidFill>
              </a:rPr>
              <a:t> ion operation with crystal collimation </a:t>
            </a:r>
            <a:r>
              <a:rPr lang="en-US" dirty="0" smtClean="0"/>
              <a:t>(first time ever!)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563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2880" y="627534"/>
            <a:ext cx="8229600" cy="39670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Goals of test</a:t>
            </a:r>
          </a:p>
          <a:p>
            <a:pPr lvl="1"/>
            <a:r>
              <a:rPr lang="en-US" dirty="0" smtClean="0"/>
              <a:t>Overview of </a:t>
            </a:r>
            <a:r>
              <a:rPr lang="en-US" dirty="0" err="1" smtClean="0"/>
              <a:t>plannning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Detailed plan of test</a:t>
            </a:r>
          </a:p>
          <a:p>
            <a:pPr lvl="1"/>
            <a:r>
              <a:rPr lang="en-US" dirty="0" smtClean="0"/>
              <a:t>Commissioning</a:t>
            </a:r>
          </a:p>
          <a:p>
            <a:pPr lvl="1"/>
            <a:r>
              <a:rPr lang="en-US" dirty="0" smtClean="0"/>
              <a:t>Crystal collimation test</a:t>
            </a:r>
          </a:p>
          <a:p>
            <a:pPr lvl="1"/>
            <a:r>
              <a:rPr lang="en-US" dirty="0" smtClean="0"/>
              <a:t>Slip-stacking test</a:t>
            </a:r>
          </a:p>
          <a:p>
            <a:pPr lvl="1"/>
            <a:r>
              <a:rPr lang="en-US" dirty="0" smtClean="0"/>
              <a:t>Stable beams</a:t>
            </a:r>
          </a:p>
          <a:p>
            <a:pPr lvl="1"/>
            <a:endParaRPr lang="en-US" dirty="0"/>
          </a:p>
          <a:p>
            <a:r>
              <a:rPr lang="en-US" dirty="0" smtClean="0"/>
              <a:t>Conclusions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274354" y="2355726"/>
            <a:ext cx="79208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2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Transfer lines SPS-LHC</a:t>
            </a:r>
          </a:p>
          <a:p>
            <a:pPr lvl="1"/>
            <a:r>
              <a:rPr lang="en-US" dirty="0" smtClean="0"/>
              <a:t>Need </a:t>
            </a:r>
            <a:r>
              <a:rPr lang="en-US" dirty="0"/>
              <a:t>steering of transfer </a:t>
            </a:r>
            <a:r>
              <a:rPr lang="en-US" dirty="0" smtClean="0"/>
              <a:t>lines (different optics in SPS, Q26)</a:t>
            </a:r>
          </a:p>
          <a:p>
            <a:pPr lvl="1"/>
            <a:r>
              <a:rPr lang="en-US" dirty="0" smtClean="0"/>
              <a:t>Typically done with protons, but can be done with single-bunch ion injections in this case (low total injected intensity)</a:t>
            </a:r>
          </a:p>
          <a:p>
            <a:pPr lvl="1"/>
            <a:r>
              <a:rPr lang="en-US" dirty="0" smtClean="0"/>
              <a:t>If we see significant losses or </a:t>
            </a:r>
            <a:r>
              <a:rPr lang="en-US" dirty="0" err="1" smtClean="0"/>
              <a:t>emittance</a:t>
            </a:r>
            <a:r>
              <a:rPr lang="en-US" dirty="0" smtClean="0"/>
              <a:t> blowup, consider realigning transfer line collimators or re-check transfer line optics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LHC injection / RF</a:t>
            </a:r>
          </a:p>
          <a:p>
            <a:pPr lvl="1"/>
            <a:r>
              <a:rPr lang="en-US" dirty="0" smtClean="0"/>
              <a:t>Need different RF frequency for ions</a:t>
            </a:r>
          </a:p>
          <a:p>
            <a:pPr lvl="1"/>
            <a:r>
              <a:rPr lang="en-US" dirty="0" smtClean="0"/>
              <a:t>Need to commission RF capture, stable phase and RF buckets for ions</a:t>
            </a:r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No further commissioning foreseen</a:t>
            </a:r>
            <a:r>
              <a:rPr lang="en-US" dirty="0" smtClean="0"/>
              <a:t> – will use standard proton cycle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Total time estimated: Around 6h</a:t>
            </a:r>
          </a:p>
          <a:p>
            <a:pPr lvl="1"/>
            <a:r>
              <a:rPr lang="en-US" dirty="0" smtClean="0"/>
              <a:t>Could also be faster if things go smoothly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Needed commissioning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72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2880" y="627534"/>
            <a:ext cx="8229600" cy="39670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Goals of test</a:t>
            </a:r>
          </a:p>
          <a:p>
            <a:pPr lvl="1"/>
            <a:r>
              <a:rPr lang="en-US" dirty="0" smtClean="0"/>
              <a:t>Overview of </a:t>
            </a:r>
            <a:r>
              <a:rPr lang="en-US" dirty="0" err="1" smtClean="0"/>
              <a:t>plannning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Detailed plan of test</a:t>
            </a:r>
          </a:p>
          <a:p>
            <a:pPr lvl="1"/>
            <a:r>
              <a:rPr lang="en-US" dirty="0" smtClean="0"/>
              <a:t>Commissioning</a:t>
            </a:r>
          </a:p>
          <a:p>
            <a:pPr lvl="1"/>
            <a:r>
              <a:rPr lang="en-US" dirty="0" smtClean="0"/>
              <a:t>Crystal collimation test</a:t>
            </a:r>
          </a:p>
          <a:p>
            <a:pPr lvl="1"/>
            <a:r>
              <a:rPr lang="en-US" dirty="0" smtClean="0"/>
              <a:t>Slip-stacking test</a:t>
            </a:r>
          </a:p>
          <a:p>
            <a:pPr lvl="1"/>
            <a:r>
              <a:rPr lang="en-US" dirty="0" smtClean="0"/>
              <a:t>Stable beams</a:t>
            </a:r>
          </a:p>
          <a:p>
            <a:pPr lvl="1"/>
            <a:endParaRPr lang="en-US" dirty="0"/>
          </a:p>
          <a:p>
            <a:r>
              <a:rPr lang="en-US" dirty="0" smtClean="0"/>
              <a:t>Conclusions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272530" y="2715766"/>
            <a:ext cx="79208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4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 fontScale="55000" lnSpcReduction="20000"/>
          </a:bodyPr>
          <a:lstStyle/>
          <a:p>
            <a:r>
              <a:rPr lang="en-US" dirty="0" smtClean="0"/>
              <a:t>Reminder: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Planned to rely on crystal collimation in all future LHC </a:t>
            </a:r>
            <a:r>
              <a:rPr lang="en-US" dirty="0" err="1" smtClean="0">
                <a:solidFill>
                  <a:srgbClr val="0000FF"/>
                </a:solidFill>
              </a:rPr>
              <a:t>Pb</a:t>
            </a:r>
            <a:r>
              <a:rPr lang="en-US" dirty="0" smtClean="0">
                <a:solidFill>
                  <a:srgbClr val="0000FF"/>
                </a:solidFill>
              </a:rPr>
              <a:t> ion operation </a:t>
            </a:r>
          </a:p>
          <a:p>
            <a:pPr lvl="1"/>
            <a:r>
              <a:rPr lang="en-US" dirty="0" smtClean="0"/>
              <a:t>Present system: Two new crystals installed in LS2 + two “old” devices remaining since Run 2</a:t>
            </a:r>
          </a:p>
          <a:p>
            <a:pPr lvl="1"/>
            <a:r>
              <a:rPr lang="en-US" dirty="0" smtClean="0"/>
              <a:t>Plan to exchange also the remaining two in the YETS with the new design</a:t>
            </a:r>
          </a:p>
          <a:p>
            <a:pPr lvl="1"/>
            <a:r>
              <a:rPr lang="en-US" dirty="0" smtClean="0"/>
              <a:t>Hope to improve availability and minimize “10-Hz” dumps with improved cleaning efficiency </a:t>
            </a:r>
          </a:p>
          <a:p>
            <a:pPr lvl="2"/>
            <a:r>
              <a:rPr lang="en-US" dirty="0" smtClean="0"/>
              <a:t>Discussions with experiments about possibly making Run 3 physics at 6.37 Z </a:t>
            </a:r>
            <a:r>
              <a:rPr lang="en-US" dirty="0" err="1" smtClean="0"/>
              <a:t>TeV</a:t>
            </a:r>
            <a:r>
              <a:rPr lang="en-US" dirty="0" smtClean="0"/>
              <a:t> instead of 6.8 Z </a:t>
            </a:r>
            <a:r>
              <a:rPr lang="en-US" dirty="0" err="1" smtClean="0"/>
              <a:t>TeV</a:t>
            </a:r>
            <a:r>
              <a:rPr lang="en-US" dirty="0" smtClean="0"/>
              <a:t> to increase margins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Goals of crystal collimation studies in beam test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Characterize </a:t>
            </a:r>
            <a:r>
              <a:rPr lang="en-US" dirty="0"/>
              <a:t>crystals with </a:t>
            </a:r>
            <a:r>
              <a:rPr lang="en-US" dirty="0" err="1"/>
              <a:t>Pb</a:t>
            </a:r>
            <a:r>
              <a:rPr lang="en-US" dirty="0"/>
              <a:t> beams, in </a:t>
            </a:r>
            <a:r>
              <a:rPr lang="en-US" dirty="0" smtClean="0"/>
              <a:t>particular the </a:t>
            </a:r>
            <a:r>
              <a:rPr lang="en-US" dirty="0"/>
              <a:t>new </a:t>
            </a:r>
            <a:r>
              <a:rPr lang="en-US" dirty="0" smtClean="0"/>
              <a:t>ones, and demonstrate channeling</a:t>
            </a:r>
            <a:endParaRPr lang="en-US" dirty="0"/>
          </a:p>
          <a:p>
            <a:pPr lvl="2"/>
            <a:r>
              <a:rPr lang="en-US" dirty="0" smtClean="0"/>
              <a:t>In particular, investigate skew planes for B1V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Study </a:t>
            </a:r>
            <a:r>
              <a:rPr lang="en-US" dirty="0">
                <a:solidFill>
                  <a:srgbClr val="FF0000"/>
                </a:solidFill>
              </a:rPr>
              <a:t>cleaning performance improvement w.r.t. standard collimation </a:t>
            </a:r>
            <a:r>
              <a:rPr lang="en-US" dirty="0" smtClean="0">
                <a:solidFill>
                  <a:srgbClr val="FF0000"/>
                </a:solidFill>
              </a:rPr>
              <a:t>system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Would give very important inputs for decisions on beam energy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Study </a:t>
            </a:r>
            <a:r>
              <a:rPr lang="en-US" dirty="0"/>
              <a:t>cleaning performance with a few different </a:t>
            </a:r>
            <a:r>
              <a:rPr lang="en-US" dirty="0" smtClean="0"/>
              <a:t>settings of crystal-based system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Conditions for test</a:t>
            </a:r>
          </a:p>
          <a:p>
            <a:pPr lvl="1"/>
            <a:r>
              <a:rPr lang="en-US" dirty="0" smtClean="0"/>
              <a:t>Will </a:t>
            </a:r>
            <a:r>
              <a:rPr lang="en-US" dirty="0"/>
              <a:t>need about 20 non-colliding </a:t>
            </a:r>
            <a:r>
              <a:rPr lang="en-US" dirty="0" smtClean="0"/>
              <a:t>bunches </a:t>
            </a:r>
            <a:r>
              <a:rPr lang="en-US" dirty="0"/>
              <a:t>per </a:t>
            </a:r>
            <a:r>
              <a:rPr lang="en-US" dirty="0" smtClean="0"/>
              <a:t>ring</a:t>
            </a:r>
            <a:r>
              <a:rPr lang="en-US" dirty="0"/>
              <a:t> </a:t>
            </a:r>
            <a:r>
              <a:rPr lang="en-US" dirty="0" smtClean="0"/>
              <a:t>(staying </a:t>
            </a:r>
            <a:r>
              <a:rPr lang="en-US" dirty="0"/>
              <a:t>below 3E11 charges)</a:t>
            </a:r>
          </a:p>
          <a:p>
            <a:pPr lvl="2"/>
            <a:r>
              <a:rPr lang="en-US" dirty="0"/>
              <a:t>possibly with batches of 3 </a:t>
            </a:r>
            <a:r>
              <a:rPr lang="en-US" dirty="0" smtClean="0"/>
              <a:t>individual bunches </a:t>
            </a:r>
            <a:r>
              <a:rPr lang="en-US" dirty="0"/>
              <a:t>per </a:t>
            </a:r>
            <a:r>
              <a:rPr lang="en-US" dirty="0" smtClean="0"/>
              <a:t>SPS cycle as </a:t>
            </a:r>
            <a:r>
              <a:rPr lang="en-US" dirty="0"/>
              <a:t>in previous tests to minimize injection time</a:t>
            </a:r>
          </a:p>
          <a:p>
            <a:pPr lvl="1"/>
            <a:r>
              <a:rPr lang="en-US" dirty="0" smtClean="0"/>
              <a:t>Use standard proton cycle at flat </a:t>
            </a:r>
            <a:r>
              <a:rPr lang="en-US" dirty="0"/>
              <a:t>top </a:t>
            </a:r>
            <a:r>
              <a:rPr lang="en-US" dirty="0" smtClean="0"/>
              <a:t>(</a:t>
            </a:r>
            <a:r>
              <a:rPr lang="el-GR" dirty="0" smtClean="0"/>
              <a:t>β</a:t>
            </a:r>
            <a:r>
              <a:rPr lang="en-US" dirty="0" smtClean="0"/>
              <a:t>*=1.3m at IP1/5)</a:t>
            </a:r>
            <a:endParaRPr lang="en-US" dirty="0"/>
          </a:p>
          <a:p>
            <a:pPr lvl="1"/>
            <a:r>
              <a:rPr lang="en-US" dirty="0"/>
              <a:t>With </a:t>
            </a:r>
            <a:r>
              <a:rPr lang="en-US" dirty="0" err="1"/>
              <a:t>Pb</a:t>
            </a:r>
            <a:r>
              <a:rPr lang="en-US" dirty="0"/>
              <a:t> beams, need to switch LHC BPM gain to higher sensitivity – could induce some orbit variation, but expected to be very small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 collimation 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5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6707254"/>
              </p:ext>
            </p:extLst>
          </p:nvPr>
        </p:nvGraphicFramePr>
        <p:xfrm>
          <a:off x="3851920" y="699542"/>
          <a:ext cx="5069151" cy="4023360"/>
        </p:xfrm>
        <a:graphic>
          <a:graphicData uri="http://schemas.openxmlformats.org/drawingml/2006/table">
            <a:tbl>
              <a:tblPr/>
              <a:tblGrid>
                <a:gridCol w="1116045"/>
                <a:gridCol w="3953106"/>
              </a:tblGrid>
              <a:tr h="161925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Duration (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effectLst/>
                        </a:rPr>
                        <a:t>hrs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Task</a:t>
                      </a:r>
                      <a:endParaRPr lang="en-US" sz="1800">
                        <a:effectLst/>
                      </a:endParaRPr>
                    </a:p>
                  </a:txBody>
                  <a:tcPr marL="60722" marR="6072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0.5 </a:t>
                      </a:r>
                      <a:endParaRPr lang="en-US" sz="1800">
                        <a:effectLst/>
                      </a:endParaRPr>
                    </a:p>
                  </a:txBody>
                  <a:tcPr marL="60722" marR="60722" marT="0" marB="0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Injection</a:t>
                      </a:r>
                      <a:endParaRPr lang="en-US" sz="1800">
                        <a:effectLst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r>
                        <a:rPr lang="en-US" sz="1200" b="1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Beam based </a:t>
                      </a:r>
                      <a:r>
                        <a:rPr lang="en-US" sz="1200" dirty="0" smtClean="0">
                          <a:effectLst/>
                        </a:rPr>
                        <a:t>alignment of all</a:t>
                      </a:r>
                      <a:r>
                        <a:rPr lang="en-US" sz="1200" baseline="0" dirty="0" smtClean="0">
                          <a:effectLst/>
                        </a:rPr>
                        <a:t> four </a:t>
                      </a:r>
                      <a:r>
                        <a:rPr lang="en-US" sz="1200" dirty="0" smtClean="0">
                          <a:effectLst/>
                        </a:rPr>
                        <a:t>crystals at injection</a:t>
                      </a:r>
                      <a:endParaRPr lang="en-US" sz="18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Angular scan at injection to find channeling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Injection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r>
                        <a:rPr lang="en-US" sz="1200" b="1" dirty="0">
                          <a:effectLst/>
                        </a:rPr>
                        <a:t>0.5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Ramp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</a:rPr>
                        <a:t>Check offsets on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effectLst/>
                        </a:rPr>
                        <a:t> BPM collimators</a:t>
                      </a:r>
                      <a:endParaRPr lang="en-US" sz="120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</a:rPr>
                        <a:t>BPM alignment of IR7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effectLst/>
                        </a:rPr>
                        <a:t> and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</a:rPr>
                        <a:t> TCTs, move in TCTs</a:t>
                      </a:r>
                    </a:p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</a:rPr>
                        <a:t>BLM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effectLst/>
                        </a:rPr>
                        <a:t> alignment if needed of a few key collimators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r>
                        <a:rPr lang="en-US" sz="1200" b="1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</a:rPr>
                        <a:t>Beam based alignment of all four crystals</a:t>
                      </a:r>
                      <a:endParaRPr lang="en-US" sz="1800" dirty="0" smtClean="0">
                        <a:effectLst/>
                      </a:endParaRPr>
                    </a:p>
                    <a:p>
                      <a:r>
                        <a:rPr lang="en-US" sz="1200" dirty="0" smtClean="0">
                          <a:effectLst/>
                        </a:rPr>
                        <a:t>Angular scans </a:t>
                      </a:r>
                      <a:r>
                        <a:rPr lang="en-US" sz="1200" dirty="0">
                          <a:effectLst/>
                        </a:rPr>
                        <a:t>at flat-top to find channeling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Linear scans (especially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</a:rPr>
                        <a:t>B2V to study skew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effectLst/>
                        </a:rPr>
                        <a:t> planes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  <a:tr h="1563960">
                <a:tc>
                  <a:txBody>
                    <a:bodyPr/>
                    <a:lstStyle/>
                    <a:p>
                      <a:r>
                        <a:rPr lang="en-US" sz="1200" b="1" dirty="0">
                          <a:effectLst/>
                        </a:rPr>
                        <a:t>1.5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</a:rPr>
                        <a:t>Loss maps</a:t>
                      </a:r>
                      <a:r>
                        <a:rPr lang="en-US" sz="1200" baseline="0" dirty="0" smtClean="0">
                          <a:effectLst/>
                        </a:rPr>
                        <a:t> in different c</a:t>
                      </a:r>
                      <a:r>
                        <a:rPr lang="en-US" sz="1200" dirty="0" smtClean="0">
                          <a:effectLst/>
                        </a:rPr>
                        <a:t>onfigurations</a:t>
                      </a:r>
                      <a:r>
                        <a:rPr lang="en-US" sz="1200" dirty="0">
                          <a:effectLst/>
                        </a:rPr>
                        <a:t>:</a:t>
                      </a:r>
                      <a:endParaRPr lang="en-US" sz="1800" dirty="0">
                        <a:effectLst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200" dirty="0">
                          <a:effectLst/>
                        </a:rPr>
                        <a:t>Standard </a:t>
                      </a:r>
                      <a:r>
                        <a:rPr lang="en-US" sz="1200" dirty="0" smtClean="0">
                          <a:effectLst/>
                        </a:rPr>
                        <a:t>system without crystal</a:t>
                      </a:r>
                      <a:endParaRPr lang="en-US" sz="1200" dirty="0">
                        <a:effectLst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200" dirty="0">
                          <a:effectLst/>
                        </a:rPr>
                        <a:t>Crystal at 4.75 sigma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200" dirty="0">
                          <a:effectLst/>
                        </a:rPr>
                        <a:t>Crystal at 4.5 sigma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200" dirty="0">
                          <a:effectLst/>
                        </a:rPr>
                        <a:t>Collimators upstream </a:t>
                      </a:r>
                      <a:r>
                        <a:rPr lang="en-US" sz="1200" dirty="0" smtClean="0">
                          <a:effectLst/>
                        </a:rPr>
                        <a:t>of crystal </a:t>
                      </a:r>
                      <a:r>
                        <a:rPr lang="en-US" sz="1200" dirty="0">
                          <a:effectLst/>
                        </a:rPr>
                        <a:t>open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TCLAs to 8 sigma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Retracted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secondary to test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is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-cut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and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asymmetry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Some other TCLA settings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to test if we have bunches left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r>
                        <a:rPr lang="en-US" sz="1200" b="1" dirty="0">
                          <a:effectLst/>
                        </a:rPr>
                        <a:t>1.5*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</a:rPr>
                        <a:t>OP work, miscellaneous</a:t>
                      </a:r>
                      <a:endParaRPr lang="en-US" sz="1800" dirty="0">
                        <a:effectLst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Bruce, 2022.10.21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for crystal collimation test</a:t>
            </a:r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36763" y="584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x-non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627534"/>
            <a:ext cx="36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Total estimated: 10.5h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Additional time for cycle, ramp-down: </a:t>
            </a:r>
            <a:r>
              <a:rPr lang="en-US" dirty="0" smtClean="0">
                <a:solidFill>
                  <a:srgbClr val="0000FF"/>
                </a:solidFill>
              </a:rPr>
              <a:t>count 12h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Preparations: hardware and controls  experts to move in crystals and move out replacement chamber</a:t>
            </a:r>
          </a:p>
        </p:txBody>
      </p:sp>
    </p:spTree>
    <p:extLst>
      <p:ext uri="{BB962C8B-B14F-4D97-AF65-F5344CB8AC3E}">
        <p14:creationId xmlns:p14="http://schemas.microsoft.com/office/powerpoint/2010/main" val="374136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56924</TotalTime>
  <Words>2755</Words>
  <Application>Microsoft Office PowerPoint</Application>
  <PresentationFormat>On-screen Show (16:9)</PresentationFormat>
  <Paragraphs>378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Planning for the 2022 Pb ion test</vt:lpstr>
      <vt:lpstr>Outline</vt:lpstr>
      <vt:lpstr>Pb ion test</vt:lpstr>
      <vt:lpstr>Overview of planning</vt:lpstr>
      <vt:lpstr>Outline</vt:lpstr>
      <vt:lpstr>Needed commissioning</vt:lpstr>
      <vt:lpstr>Outline</vt:lpstr>
      <vt:lpstr>Crystal collimation tests</vt:lpstr>
      <vt:lpstr>Program for crystal collimation test</vt:lpstr>
      <vt:lpstr>Outline</vt:lpstr>
      <vt:lpstr>Slip-stacking tests</vt:lpstr>
      <vt:lpstr>Outline</vt:lpstr>
      <vt:lpstr>Stable beams</vt:lpstr>
      <vt:lpstr>MP validation for stable beams</vt:lpstr>
      <vt:lpstr>Filling schemes</vt:lpstr>
      <vt:lpstr>Beam evolution</vt:lpstr>
      <vt:lpstr>Expected luminosity</vt:lpstr>
      <vt:lpstr>Other activities – optional, under discussion</vt:lpstr>
      <vt:lpstr>Outline</vt:lpstr>
      <vt:lpstr>Conclusions</vt:lpstr>
      <vt:lpstr>PowerPoint Presentation</vt:lpstr>
      <vt:lpstr>Update 4/11: ALICE crossing angle</vt:lpstr>
      <vt:lpstr>Update 4/11: masking of interlocks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Heavy-ion operation in LHC Run 3 and HL-LHC</dc:title>
  <dc:creator>Roderik Bruce</dc:creator>
  <cp:lastModifiedBy>Roderik Bruce</cp:lastModifiedBy>
  <cp:revision>870</cp:revision>
  <dcterms:created xsi:type="dcterms:W3CDTF">2020-12-01T12:30:43Z</dcterms:created>
  <dcterms:modified xsi:type="dcterms:W3CDTF">2022-11-04T15:21:56Z</dcterms:modified>
</cp:coreProperties>
</file>