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687" r:id="rId2"/>
    <p:sldId id="688" r:id="rId3"/>
    <p:sldId id="689" r:id="rId4"/>
    <p:sldId id="690" r:id="rId5"/>
    <p:sldId id="691" r:id="rId6"/>
    <p:sldId id="617" r:id="rId7"/>
  </p:sldIdLst>
  <p:sldSz cx="9906000" cy="6858000" type="A4"/>
  <p:notesSz cx="6858000" cy="9077325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rgbClr val="0000CC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59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FFFFFF"/>
    <a:srgbClr val="28F828"/>
    <a:srgbClr val="99CCFF"/>
    <a:srgbClr val="3399FF"/>
    <a:srgbClr val="00AAE6"/>
    <a:srgbClr val="FF3399"/>
    <a:srgbClr val="00CC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45" autoAdjust="0"/>
  </p:normalViewPr>
  <p:slideViewPr>
    <p:cSldViewPr>
      <p:cViewPr varScale="1">
        <p:scale>
          <a:sx n="83" d="100"/>
          <a:sy n="83" d="100"/>
        </p:scale>
        <p:origin x="1282" y="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1974" y="-126"/>
      </p:cViewPr>
      <p:guideLst>
        <p:guide orient="horz" pos="2859"/>
        <p:guide pos="216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7788" y="0"/>
            <a:ext cx="29702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3300"/>
            <a:ext cx="29702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M. Tasevsky</a:t>
            </a:r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7788" y="8623300"/>
            <a:ext cx="29702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3A78397-ABE0-49BD-87DD-C90863F4EADC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7788" y="0"/>
            <a:ext cx="29702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1550" y="681038"/>
            <a:ext cx="4916488" cy="3403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10063"/>
            <a:ext cx="5032375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3300"/>
            <a:ext cx="297021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M. Tasevsky</a:t>
            </a: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7788" y="8623300"/>
            <a:ext cx="297021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98ACCD6-DED5-4B0A-AADC-88C24D9858D7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1363" indent="-284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1413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98613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5813" indent="-2270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30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02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74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4613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DADDD0E-B7DA-497A-AE19-CBCC64564683}" type="slidenum">
              <a:rPr lang="fr-FR" altLang="en-US"/>
              <a:pPr eaLnBrk="1" hangingPunct="1">
                <a:spcBef>
                  <a:spcPct val="0"/>
                </a:spcBef>
              </a:pPr>
              <a:t>6</a:t>
            </a:fld>
            <a:endParaRPr lang="fr-FR" alt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altLang="en-US" smtClean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M. Tasevsky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863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62073-0370-4AFF-B0B1-232D50F67E24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37273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493C1-013D-4F70-AC6F-E6C71023DC4A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49759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194550" y="152400"/>
            <a:ext cx="2178050" cy="60388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60400" y="152400"/>
            <a:ext cx="6381750" cy="60388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F9133-E0A1-43DC-B8E5-6143F9E2F86C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64211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5D29B-CEBA-48ED-BF7C-3DA92537335C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2880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8CEB9-F771-4625-A168-34CFBF2BB8B9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843911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60400" y="838200"/>
            <a:ext cx="4133850" cy="5353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46650" y="838200"/>
            <a:ext cx="4133850" cy="5353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68AE4-33D3-4C7F-8789-E8D5DED3422C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22620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26A7-A2CA-41E4-A646-3CE6912B5E1A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57494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5CEDD-C109-44AB-BA97-5E043EFDBCAB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141283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87AF0-54F8-4C74-A523-C903AB54579B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439846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7F715-BB87-4CC5-B183-C6D17E25C959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68123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DCDF4-1378-4B72-B4B1-419F19EBB7C4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88337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2400"/>
            <a:ext cx="8382000" cy="51435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CCECFF"/>
              </a:gs>
              <a:gs pos="100000">
                <a:srgbClr val="0099FF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838200"/>
            <a:ext cx="8420100" cy="53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43675"/>
            <a:ext cx="299085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1">
                <a:solidFill>
                  <a:srgbClr val="00666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19863"/>
            <a:ext cx="7010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20150" y="6524625"/>
            <a:ext cx="8572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5961437-ADED-4F9B-9949-7FB4E2451D2C}" type="slidenum">
              <a:rPr lang="fr-CH" altLang="en-US"/>
              <a:pPr>
                <a:defRPr/>
              </a:pPr>
              <a:t>‹#›</a:t>
            </a:fld>
            <a:r>
              <a:rPr lang="fr-CH" altLang="en-US"/>
              <a:t> </a:t>
            </a:r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00CC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9356436" cy="2438400"/>
          </a:xfrm>
          <a:ln w="28575">
            <a:solidFill>
              <a:srgbClr val="0070C0"/>
            </a:solidFill>
          </a:ln>
        </p:spPr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STUDENT WORKSHOP</a:t>
            </a:r>
            <a:br>
              <a:rPr lang="en-US" dirty="0" smtClean="0">
                <a:latin typeface="Arial Black" panose="020B0A04020102020204" pitchFamily="34" charset="0"/>
              </a:rPr>
            </a:br>
            <a:r>
              <a:rPr lang="en-US" dirty="0" smtClean="0">
                <a:latin typeface="Arial Black" panose="020B0A04020102020204" pitchFamily="34" charset="0"/>
              </a:rPr>
              <a:t>SM &amp; QCD</a:t>
            </a: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5D29B-CEBA-48ED-BF7C-3DA92537335C}" type="slidenum">
              <a:rPr lang="fr-CH" altLang="en-US" smtClean="0"/>
              <a:pPr>
                <a:defRPr/>
              </a:pPr>
              <a:t>1</a:t>
            </a:fld>
            <a:r>
              <a:rPr lang="fr-CH" altLang="en-US" smtClean="0"/>
              <a:t> </a:t>
            </a:r>
            <a:endParaRPr lang="fr-FR" alt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3810000"/>
            <a:ext cx="85344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US" altLang="en-US" sz="2000" b="1" kern="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altLang="en-US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Marek </a:t>
            </a:r>
            <a:r>
              <a:rPr lang="en-US" altLang="en-US" sz="2000" b="1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Taševský</a:t>
            </a:r>
            <a:r>
              <a:rPr lang="en-US" altLang="en-US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(FZU), Jana Biel</a:t>
            </a:r>
            <a:r>
              <a:rPr lang="cs-CZ" altLang="en-US" sz="2000" b="1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číková</a:t>
            </a:r>
            <a:r>
              <a:rPr lang="cs-CZ" altLang="en-US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(UJF Řež)</a:t>
            </a:r>
            <a:r>
              <a:rPr lang="en-US" altLang="en-US" sz="2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20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buNone/>
            </a:pPr>
            <a:endParaRPr lang="en-US" altLang="en-US" sz="2000" b="1" kern="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endParaRPr lang="en-US" altLang="en-US" sz="20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cs-CZ" altLang="en-US" sz="2000" b="1" kern="0" dirty="0" smtClean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1800" kern="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1800" kern="0" dirty="0" smtClean="0">
              <a:solidFill>
                <a:srgbClr val="CC0000"/>
              </a:solidFill>
            </a:endParaRPr>
          </a:p>
          <a:p>
            <a:pPr eaLnBrk="1" hangingPunct="1"/>
            <a:endParaRPr lang="en-US" altLang="en-US" sz="1800" b="1" kern="0" dirty="0" smtClean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-76200" y="6477000"/>
            <a:ext cx="9982200" cy="369332"/>
          </a:xfrm>
          <a:prstGeom prst="rect">
            <a:avLst/>
          </a:prstGeom>
          <a:gradFill rotWithShape="1">
            <a:gsLst>
              <a:gs pos="0">
                <a:srgbClr val="A0A000"/>
              </a:gs>
              <a:gs pos="50000">
                <a:srgbClr val="E6E600"/>
              </a:gs>
              <a:gs pos="100000">
                <a:srgbClr val="FFFF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660066"/>
                </a:solidFill>
                <a:latin typeface="Arial" panose="020B0604020202020204" pitchFamily="34" charset="0"/>
              </a:rPr>
              <a:t>Student workshop                                            FZU</a:t>
            </a:r>
            <a:r>
              <a:rPr lang="en-US" altLang="en-US" sz="1800" dirty="0" smtClean="0">
                <a:solidFill>
                  <a:srgbClr val="660066"/>
                </a:solidFill>
                <a:latin typeface="Arial" panose="020B0604020202020204" pitchFamily="34" charset="0"/>
              </a:rPr>
              <a:t>                                                   23-24/11/2022</a:t>
            </a:r>
            <a:endParaRPr lang="en-US" altLang="en-US" sz="1800" dirty="0">
              <a:solidFill>
                <a:srgbClr val="660066"/>
              </a:solidFill>
              <a:latin typeface="Arial" panose="020B0604020202020204" pitchFamily="34" charset="0"/>
            </a:endParaRP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116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Past student </a:t>
            </a:r>
            <a:r>
              <a:rPr lang="cs-CZ" dirty="0" err="1" smtClean="0"/>
              <a:t>workshops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5D29B-CEBA-48ED-BF7C-3DA92537335C}" type="slidenum">
              <a:rPr lang="fr-CH" altLang="en-US" smtClean="0"/>
              <a:pPr>
                <a:defRPr/>
              </a:pPr>
              <a:t>2</a:t>
            </a:fld>
            <a:r>
              <a:rPr lang="fr-CH" altLang="en-US" smtClean="0"/>
              <a:t> </a:t>
            </a:r>
            <a:endParaRPr lang="fr-FR" altLang="en-US"/>
          </a:p>
        </p:txBody>
      </p:sp>
      <p:sp>
        <p:nvSpPr>
          <p:cNvPr id="6" name="TextovéPole 5"/>
          <p:cNvSpPr txBox="1"/>
          <p:nvPr/>
        </p:nvSpPr>
        <p:spPr>
          <a:xfrm>
            <a:off x="685800" y="1371600"/>
            <a:ext cx="3147080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2015: Jet Physics</a:t>
            </a:r>
          </a:p>
          <a:p>
            <a:r>
              <a:rPr lang="en-US" sz="1800" dirty="0" smtClean="0"/>
              <a:t>Dr. Gregory </a:t>
            </a:r>
            <a:r>
              <a:rPr lang="en-US" sz="1800" dirty="0" err="1" smtClean="0"/>
              <a:t>Soyez</a:t>
            </a:r>
            <a:r>
              <a:rPr lang="en-US" sz="1800" dirty="0" smtClean="0"/>
              <a:t> (Paris)</a:t>
            </a:r>
          </a:p>
          <a:p>
            <a:r>
              <a:rPr lang="en-US" sz="1800" dirty="0" smtClean="0"/>
              <a:t>Indico.cern.ch/event/441794</a:t>
            </a:r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b="1" dirty="0" smtClean="0">
                <a:solidFill>
                  <a:srgbClr val="FF0000"/>
                </a:solidFill>
              </a:rPr>
              <a:t>2016: Heavy-ion Physics</a:t>
            </a:r>
          </a:p>
          <a:p>
            <a:r>
              <a:rPr lang="en-US" sz="1800" dirty="0" smtClean="0"/>
              <a:t>Dr. </a:t>
            </a:r>
            <a:r>
              <a:rPr lang="en-US" sz="1800" dirty="0" err="1" smtClean="0"/>
              <a:t>Cyrille</a:t>
            </a:r>
            <a:r>
              <a:rPr lang="en-US" sz="1800" dirty="0" smtClean="0"/>
              <a:t> </a:t>
            </a:r>
            <a:r>
              <a:rPr lang="en-US" sz="1800" dirty="0" err="1" smtClean="0"/>
              <a:t>Marquet</a:t>
            </a:r>
            <a:r>
              <a:rPr lang="en-US" sz="1800" dirty="0" smtClean="0"/>
              <a:t> (Paris)</a:t>
            </a:r>
          </a:p>
          <a:p>
            <a:r>
              <a:rPr lang="en-US" sz="1800" dirty="0" smtClean="0"/>
              <a:t>Indico.cern.ch/event/561710</a:t>
            </a:r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b="1" dirty="0" smtClean="0">
                <a:solidFill>
                  <a:srgbClr val="FF0000"/>
                </a:solidFill>
              </a:rPr>
              <a:t>2018: SM &amp; QCD</a:t>
            </a:r>
          </a:p>
          <a:p>
            <a:r>
              <a:rPr lang="en-US" sz="1800" dirty="0" smtClean="0"/>
              <a:t>Dr. Roman </a:t>
            </a:r>
            <a:r>
              <a:rPr lang="en-US" sz="1800" dirty="0" err="1" smtClean="0"/>
              <a:t>Pasechnik</a:t>
            </a:r>
            <a:r>
              <a:rPr lang="en-US" sz="1800" dirty="0" smtClean="0"/>
              <a:t> (Lund)</a:t>
            </a:r>
          </a:p>
          <a:p>
            <a:r>
              <a:rPr lang="en-US" sz="1800" dirty="0" smtClean="0"/>
              <a:t>indico.cern.ch/event/758588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5791200" y="1676400"/>
            <a:ext cx="3147015" cy="2031325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FF00"/>
                </a:solidFill>
              </a:rPr>
              <a:t>Excellent lecturers</a:t>
            </a:r>
          </a:p>
          <a:p>
            <a:endParaRPr lang="en-US" sz="1800" b="1" dirty="0" smtClean="0">
              <a:solidFill>
                <a:srgbClr val="FFFF00"/>
              </a:solidFill>
            </a:endParaRPr>
          </a:p>
          <a:p>
            <a:r>
              <a:rPr lang="en-US" sz="1800" b="1" dirty="0" smtClean="0">
                <a:solidFill>
                  <a:srgbClr val="FFFF00"/>
                </a:solidFill>
              </a:rPr>
              <a:t>Real experts</a:t>
            </a:r>
          </a:p>
          <a:p>
            <a:endParaRPr lang="en-US" sz="1800" b="1" dirty="0" smtClean="0">
              <a:solidFill>
                <a:srgbClr val="FFFF00"/>
              </a:solidFill>
            </a:endParaRPr>
          </a:p>
          <a:p>
            <a:r>
              <a:rPr lang="en-US" sz="1800" b="1" dirty="0" smtClean="0">
                <a:solidFill>
                  <a:srgbClr val="FFFF00"/>
                </a:solidFill>
              </a:rPr>
              <a:t>Nice student presentations</a:t>
            </a:r>
          </a:p>
          <a:p>
            <a:endParaRPr lang="en-US" sz="1800" b="1" dirty="0" smtClean="0">
              <a:solidFill>
                <a:srgbClr val="FFFF00"/>
              </a:solidFill>
            </a:endParaRPr>
          </a:p>
          <a:p>
            <a:r>
              <a:rPr lang="en-US" sz="1800" b="1" dirty="0" smtClean="0">
                <a:solidFill>
                  <a:srgbClr val="FFFF00"/>
                </a:solidFill>
              </a:rPr>
              <a:t>Lively discussions</a:t>
            </a:r>
            <a:endParaRPr lang="en-US" sz="1800" b="1" dirty="0">
              <a:solidFill>
                <a:srgbClr val="FFFF00"/>
              </a:solidFill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90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 </a:t>
            </a:r>
            <a:r>
              <a:rPr lang="en-US" dirty="0" err="1" smtClean="0"/>
              <a:t>Pasechnik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5D29B-CEBA-48ED-BF7C-3DA92537335C}" type="slidenum">
              <a:rPr lang="fr-CH" altLang="en-US" smtClean="0"/>
              <a:pPr>
                <a:defRPr/>
              </a:pPr>
              <a:t>3</a:t>
            </a:fld>
            <a:r>
              <a:rPr lang="fr-CH" altLang="en-US" smtClean="0"/>
              <a:t> </a:t>
            </a:r>
            <a:endParaRPr lang="fr-FR" altLang="en-US"/>
          </a:p>
        </p:txBody>
      </p:sp>
      <p:sp>
        <p:nvSpPr>
          <p:cNvPr id="6" name="TextovéPole 5"/>
          <p:cNvSpPr txBox="1"/>
          <p:nvPr/>
        </p:nvSpPr>
        <p:spPr>
          <a:xfrm>
            <a:off x="990600" y="990600"/>
            <a:ext cx="491038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tx1"/>
                </a:solidFill>
              </a:rPr>
              <a:t>Very broad scope of expertise and interests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QCD (Hard &amp; Soft)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Diffraction &amp; Exclusive processes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Heavy </a:t>
            </a:r>
            <a:r>
              <a:rPr lang="en-US" sz="1800" dirty="0" err="1" smtClean="0">
                <a:solidFill>
                  <a:srgbClr val="C00000"/>
                </a:solidFill>
              </a:rPr>
              <a:t>Quarkonia</a:t>
            </a:r>
            <a:endParaRPr lang="en-US" sz="1800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Dark Matter</a:t>
            </a:r>
          </a:p>
          <a:p>
            <a:r>
              <a:rPr lang="en-US" sz="1800" dirty="0" err="1" smtClean="0">
                <a:solidFill>
                  <a:srgbClr val="C00000"/>
                </a:solidFill>
              </a:rPr>
              <a:t>Astroparticle</a:t>
            </a:r>
            <a:r>
              <a:rPr lang="en-US" sz="1800" dirty="0" smtClean="0">
                <a:solidFill>
                  <a:srgbClr val="C00000"/>
                </a:solidFill>
              </a:rPr>
              <a:t> Physics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Stability &amp; Dynamics of Vacuum in SM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Dark Energy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Cosmological Perturbation Theory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… 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990600" y="4581983"/>
            <a:ext cx="492314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tx1"/>
                </a:solidFill>
              </a:rPr>
              <a:t>Assistant Professor since 2017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tx1"/>
                </a:solidFill>
              </a:rPr>
              <a:t>Teaching at Lund University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tx1"/>
                </a:solidFill>
              </a:rPr>
              <a:t>Member of numerous committees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tx1"/>
                </a:solidFill>
              </a:rPr>
              <a:t>Supervising students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800" dirty="0" smtClean="0">
                <a:solidFill>
                  <a:schemeClr val="tx1"/>
                </a:solidFill>
              </a:rPr>
              <a:t>Frequent speaker at conferences &amp; schools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52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the workshop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5D29B-CEBA-48ED-BF7C-3DA92537335C}" type="slidenum">
              <a:rPr lang="fr-CH" altLang="en-US" smtClean="0"/>
              <a:pPr>
                <a:defRPr/>
              </a:pPr>
              <a:t>4</a:t>
            </a:fld>
            <a:r>
              <a:rPr lang="fr-CH" altLang="en-US" smtClean="0"/>
              <a:t> </a:t>
            </a:r>
            <a:endParaRPr lang="fr-FR" altLang="en-US"/>
          </a:p>
        </p:txBody>
      </p:sp>
      <p:sp>
        <p:nvSpPr>
          <p:cNvPr id="6" name="TextovéPole 5"/>
          <p:cNvSpPr txBox="1"/>
          <p:nvPr/>
        </p:nvSpPr>
        <p:spPr>
          <a:xfrm>
            <a:off x="177569" y="1447800"/>
            <a:ext cx="93474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b="1" dirty="0" smtClean="0">
                <a:latin typeface="Century Gothic" panose="020B0502020202020204" pitchFamily="34" charset="0"/>
              </a:rPr>
              <a:t>Deepen knowledge about SM, QCD and Diffraction from one of the best experts</a:t>
            </a:r>
          </a:p>
          <a:p>
            <a:endParaRPr lang="en-US" sz="1800" b="1" dirty="0">
              <a:latin typeface="Century Gothic" panose="020B0502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b="1" dirty="0" smtClean="0">
                <a:latin typeface="Century Gothic" panose="020B0502020202020204" pitchFamily="34" charset="0"/>
              </a:rPr>
              <a:t>Share knowledge and results with fellow students, senior colleagues and experts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981200" y="4232918"/>
            <a:ext cx="5553123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Do not hesitate to ask during presentations!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46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69084" y="0"/>
            <a:ext cx="8382000" cy="514350"/>
          </a:xfrm>
        </p:spPr>
        <p:txBody>
          <a:bodyPr/>
          <a:lstStyle/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5D29B-CEBA-48ED-BF7C-3DA92537335C}" type="slidenum">
              <a:rPr lang="fr-CH" altLang="en-US" smtClean="0"/>
              <a:pPr>
                <a:defRPr/>
              </a:pPr>
              <a:t>5</a:t>
            </a:fld>
            <a:r>
              <a:rPr lang="fr-CH" altLang="en-US" smtClean="0"/>
              <a:t> </a:t>
            </a:r>
            <a:endParaRPr lang="fr-FR" altLang="en-US"/>
          </a:p>
        </p:txBody>
      </p:sp>
      <p:sp>
        <p:nvSpPr>
          <p:cNvPr id="6" name="TextovéPole 5"/>
          <p:cNvSpPr txBox="1"/>
          <p:nvPr/>
        </p:nvSpPr>
        <p:spPr>
          <a:xfrm>
            <a:off x="228600" y="639395"/>
            <a:ext cx="9924512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Wednesday: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i="1" dirty="0" smtClean="0">
                <a:solidFill>
                  <a:srgbClr val="C00000"/>
                </a:solidFill>
              </a:rPr>
              <a:t>Josef </a:t>
            </a:r>
            <a:r>
              <a:rPr lang="en-US" i="1" dirty="0" err="1" smtClean="0">
                <a:solidFill>
                  <a:srgbClr val="C00000"/>
                </a:solidFill>
              </a:rPr>
              <a:t>Bobek</a:t>
            </a:r>
            <a:r>
              <a:rPr lang="en-US" i="1" dirty="0" smtClean="0">
                <a:solidFill>
                  <a:schemeClr val="tx1"/>
                </a:solidFill>
              </a:rPr>
              <a:t>:      </a:t>
            </a:r>
            <a:r>
              <a:rPr lang="en-US" b="1" dirty="0" smtClean="0">
                <a:solidFill>
                  <a:schemeClr val="tx1"/>
                </a:solidFill>
              </a:rPr>
              <a:t>Jet </a:t>
            </a:r>
            <a:r>
              <a:rPr lang="en-US" b="1" dirty="0">
                <a:solidFill>
                  <a:schemeClr val="tx1"/>
                </a:solidFill>
              </a:rPr>
              <a:t>Energy Loss in Relativistic Heavy-Ion Collisions with Realistic Medium Modeling</a:t>
            </a:r>
          </a:p>
          <a:p>
            <a:r>
              <a:rPr lang="en-US" i="1" dirty="0" err="1" smtClean="0">
                <a:solidFill>
                  <a:srgbClr val="C00000"/>
                </a:solidFill>
              </a:rPr>
              <a:t>Matej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 err="1" smtClean="0">
                <a:solidFill>
                  <a:srgbClr val="C00000"/>
                </a:solidFill>
              </a:rPr>
              <a:t>Vacul</a:t>
            </a:r>
            <a:r>
              <a:rPr lang="cs-CZ" i="1" dirty="0" smtClean="0">
                <a:solidFill>
                  <a:srgbClr val="C00000"/>
                </a:solidFill>
              </a:rPr>
              <a:t>č</a:t>
            </a:r>
            <a:r>
              <a:rPr lang="en-US" i="1" dirty="0" err="1" smtClean="0">
                <a:solidFill>
                  <a:srgbClr val="C00000"/>
                </a:solidFill>
              </a:rPr>
              <a:t>iak</a:t>
            </a:r>
            <a:r>
              <a:rPr lang="en-US" i="1" dirty="0" smtClean="0">
                <a:solidFill>
                  <a:schemeClr val="tx1"/>
                </a:solidFill>
              </a:rPr>
              <a:t>:     </a:t>
            </a:r>
            <a:r>
              <a:rPr lang="en-US" b="1" dirty="0" smtClean="0">
                <a:solidFill>
                  <a:schemeClr val="tx1"/>
                </a:solidFill>
              </a:rPr>
              <a:t>Role </a:t>
            </a:r>
            <a:r>
              <a:rPr lang="en-US" b="1" dirty="0">
                <a:solidFill>
                  <a:schemeClr val="tx1"/>
                </a:solidFill>
              </a:rPr>
              <a:t>of rapidity choice for the </a:t>
            </a:r>
            <a:r>
              <a:rPr lang="en-US" b="1" dirty="0" err="1">
                <a:solidFill>
                  <a:schemeClr val="tx1"/>
                </a:solidFill>
              </a:rPr>
              <a:t>Balitsky-Kovchegov</a:t>
            </a:r>
            <a:r>
              <a:rPr lang="en-US" b="1" dirty="0">
                <a:solidFill>
                  <a:schemeClr val="tx1"/>
                </a:solidFill>
              </a:rPr>
              <a:t> equation</a:t>
            </a:r>
          </a:p>
          <a:p>
            <a:r>
              <a:rPr lang="en-US" i="1" dirty="0" smtClean="0">
                <a:solidFill>
                  <a:srgbClr val="C00000"/>
                </a:solidFill>
              </a:rPr>
              <a:t>Ekaterina </a:t>
            </a:r>
            <a:r>
              <a:rPr lang="en-US" i="1" dirty="0" err="1" smtClean="0">
                <a:solidFill>
                  <a:srgbClr val="C00000"/>
                </a:solidFill>
              </a:rPr>
              <a:t>Grecka</a:t>
            </a:r>
            <a:r>
              <a:rPr lang="en-US" i="1" dirty="0" smtClean="0">
                <a:solidFill>
                  <a:schemeClr val="tx1"/>
                </a:solidFill>
              </a:rPr>
              <a:t>:  </a:t>
            </a:r>
            <a:r>
              <a:rPr lang="en-US" b="1" dirty="0" smtClean="0">
                <a:solidFill>
                  <a:schemeClr val="tx1"/>
                </a:solidFill>
              </a:rPr>
              <a:t>Studies </a:t>
            </a:r>
            <a:r>
              <a:rPr lang="en-US" b="1" dirty="0">
                <a:solidFill>
                  <a:schemeClr val="tx1"/>
                </a:solidFill>
              </a:rPr>
              <a:t>of </a:t>
            </a:r>
            <a:r>
              <a:rPr lang="en-US" b="1" dirty="0" err="1">
                <a:solidFill>
                  <a:schemeClr val="tx1"/>
                </a:solidFill>
              </a:rPr>
              <a:t>hadronisation</a:t>
            </a:r>
            <a:r>
              <a:rPr lang="en-US" b="1" dirty="0">
                <a:solidFill>
                  <a:schemeClr val="tx1"/>
                </a:solidFill>
              </a:rPr>
              <a:t> mechanisms of strange particles in jets and bulk</a:t>
            </a:r>
          </a:p>
          <a:p>
            <a:r>
              <a:rPr lang="en-US" i="1" dirty="0" err="1" smtClean="0">
                <a:solidFill>
                  <a:srgbClr val="C00000"/>
                </a:solidFill>
              </a:rPr>
              <a:t>Artem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 err="1" smtClean="0">
                <a:solidFill>
                  <a:srgbClr val="C00000"/>
                </a:solidFill>
              </a:rPr>
              <a:t>Isakov</a:t>
            </a:r>
            <a:r>
              <a:rPr lang="en-US" i="1" dirty="0" smtClean="0">
                <a:solidFill>
                  <a:schemeClr val="tx1"/>
                </a:solidFill>
              </a:rPr>
              <a:t>:         </a:t>
            </a:r>
            <a:r>
              <a:rPr lang="en-US" b="1" dirty="0" smtClean="0">
                <a:solidFill>
                  <a:schemeClr val="tx1"/>
                </a:solidFill>
              </a:rPr>
              <a:t>b </a:t>
            </a:r>
            <a:r>
              <a:rPr lang="en-US" b="1" dirty="0">
                <a:solidFill>
                  <a:schemeClr val="tx1"/>
                </a:solidFill>
              </a:rPr>
              <a:t>jet analysis in </a:t>
            </a:r>
            <a:r>
              <a:rPr lang="en-US" b="1" dirty="0" smtClean="0">
                <a:solidFill>
                  <a:schemeClr val="tx1"/>
                </a:solidFill>
              </a:rPr>
              <a:t>ALICE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i="1" dirty="0">
                <a:solidFill>
                  <a:srgbClr val="C00000"/>
                </a:solidFill>
              </a:rPr>
              <a:t>Diana </a:t>
            </a:r>
            <a:r>
              <a:rPr lang="en-US" i="1" dirty="0" err="1" smtClean="0">
                <a:solidFill>
                  <a:srgbClr val="C00000"/>
                </a:solidFill>
              </a:rPr>
              <a:t>Krupov</a:t>
            </a:r>
            <a:r>
              <a:rPr lang="cs-CZ" i="1" dirty="0" smtClean="0">
                <a:solidFill>
                  <a:srgbClr val="C00000"/>
                </a:solidFill>
              </a:rPr>
              <a:t>á</a:t>
            </a:r>
            <a:r>
              <a:rPr lang="en-US" i="1" dirty="0" smtClean="0">
                <a:solidFill>
                  <a:schemeClr val="tx1"/>
                </a:solidFill>
              </a:rPr>
              <a:t>:       </a:t>
            </a:r>
            <a:r>
              <a:rPr lang="en-US" b="1" dirty="0" smtClean="0">
                <a:solidFill>
                  <a:schemeClr val="tx1"/>
                </a:solidFill>
              </a:rPr>
              <a:t>Forward </a:t>
            </a:r>
            <a:r>
              <a:rPr lang="en-US" b="1" dirty="0">
                <a:solidFill>
                  <a:schemeClr val="tx1"/>
                </a:solidFill>
              </a:rPr>
              <a:t>physics with the Muon Forward </a:t>
            </a:r>
            <a:r>
              <a:rPr lang="en-US" b="1" dirty="0" smtClean="0">
                <a:solidFill>
                  <a:schemeClr val="tx1"/>
                </a:solidFill>
              </a:rPr>
              <a:t>Tracker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i="1" dirty="0" err="1">
                <a:solidFill>
                  <a:srgbClr val="C00000"/>
                </a:solidFill>
              </a:rPr>
              <a:t>Tomáš</a:t>
            </a:r>
            <a:r>
              <a:rPr lang="en-US" i="1" dirty="0">
                <a:solidFill>
                  <a:srgbClr val="C00000"/>
                </a:solidFill>
              </a:rPr>
              <a:t> </a:t>
            </a:r>
            <a:r>
              <a:rPr lang="en-US" i="1" dirty="0" err="1" smtClean="0">
                <a:solidFill>
                  <a:srgbClr val="C00000"/>
                </a:solidFill>
              </a:rPr>
              <a:t>Truhlář</a:t>
            </a:r>
            <a:r>
              <a:rPr lang="en-US" i="1" dirty="0" smtClean="0">
                <a:solidFill>
                  <a:schemeClr val="tx1"/>
                </a:solidFill>
              </a:rPr>
              <a:t>:        </a:t>
            </a:r>
            <a:r>
              <a:rPr lang="en-US" b="1" dirty="0" smtClean="0">
                <a:solidFill>
                  <a:schemeClr val="tx1"/>
                </a:solidFill>
              </a:rPr>
              <a:t>Central </a:t>
            </a:r>
            <a:r>
              <a:rPr lang="en-US" b="1" dirty="0">
                <a:solidFill>
                  <a:schemeClr val="tx1"/>
                </a:solidFill>
              </a:rPr>
              <a:t>exclusive production at </a:t>
            </a:r>
            <a:r>
              <a:rPr lang="en-US" b="1" dirty="0" smtClean="0">
                <a:solidFill>
                  <a:schemeClr val="tx1"/>
                </a:solidFill>
              </a:rPr>
              <a:t>STAR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i="1" dirty="0">
                <a:solidFill>
                  <a:srgbClr val="C00000"/>
                </a:solidFill>
              </a:rPr>
              <a:t>Monika </a:t>
            </a:r>
            <a:r>
              <a:rPr lang="en-US" i="1" dirty="0" err="1" smtClean="0">
                <a:solidFill>
                  <a:srgbClr val="C00000"/>
                </a:solidFill>
              </a:rPr>
              <a:t>Robotková</a:t>
            </a:r>
            <a:r>
              <a:rPr lang="en-US" i="1" dirty="0" smtClean="0">
                <a:solidFill>
                  <a:schemeClr val="tx1"/>
                </a:solidFill>
              </a:rPr>
              <a:t>: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Jet </a:t>
            </a:r>
            <a:r>
              <a:rPr lang="en-US" b="1" dirty="0">
                <a:solidFill>
                  <a:schemeClr val="tx1"/>
                </a:solidFill>
              </a:rPr>
              <a:t>substructure in pp collisions at </a:t>
            </a:r>
            <a:r>
              <a:rPr lang="en-US" b="1" dirty="0" smtClean="0">
                <a:solidFill>
                  <a:schemeClr val="tx1"/>
                </a:solidFill>
              </a:rPr>
              <a:t>RHIC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i="1" dirty="0" err="1" smtClean="0">
                <a:solidFill>
                  <a:srgbClr val="C00000"/>
                </a:solidFill>
              </a:rPr>
              <a:t>Ond</a:t>
            </a:r>
            <a:r>
              <a:rPr lang="cs-CZ" i="1" dirty="0" smtClean="0">
                <a:solidFill>
                  <a:srgbClr val="C00000"/>
                </a:solidFill>
              </a:rPr>
              <a:t>ř</a:t>
            </a:r>
            <a:r>
              <a:rPr lang="en-US" i="1" dirty="0" err="1" smtClean="0">
                <a:solidFill>
                  <a:srgbClr val="C00000"/>
                </a:solidFill>
              </a:rPr>
              <a:t>ej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 err="1" smtClean="0">
                <a:solidFill>
                  <a:srgbClr val="C00000"/>
                </a:solidFill>
              </a:rPr>
              <a:t>Lomick</a:t>
            </a:r>
            <a:r>
              <a:rPr lang="cs-CZ" i="1" dirty="0" smtClean="0">
                <a:solidFill>
                  <a:srgbClr val="C00000"/>
                </a:solidFill>
              </a:rPr>
              <a:t>ý</a:t>
            </a:r>
            <a:r>
              <a:rPr lang="en-US" i="1" dirty="0" smtClean="0">
                <a:solidFill>
                  <a:schemeClr val="tx1"/>
                </a:solidFill>
              </a:rPr>
              <a:t>:      </a:t>
            </a:r>
            <a:r>
              <a:rPr lang="en-US" b="1" dirty="0" smtClean="0">
                <a:solidFill>
                  <a:schemeClr val="tx1"/>
                </a:solidFill>
              </a:rPr>
              <a:t>Global </a:t>
            </a:r>
            <a:r>
              <a:rPr lang="en-US" b="1" dirty="0">
                <a:solidFill>
                  <a:schemeClr val="tx1"/>
                </a:solidFill>
              </a:rPr>
              <a:t>polarization of hyperons in STAR Beam Energy </a:t>
            </a:r>
            <a:r>
              <a:rPr lang="en-US" b="1" dirty="0" smtClean="0">
                <a:solidFill>
                  <a:schemeClr val="tx1"/>
                </a:solidFill>
              </a:rPr>
              <a:t>Scan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Lunch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Lecture I : Principles of QCD</a:t>
            </a: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Thursday:</a:t>
            </a:r>
          </a:p>
          <a:p>
            <a:r>
              <a:rPr lang="en-US" i="1" dirty="0" err="1" smtClean="0">
                <a:solidFill>
                  <a:srgbClr val="C00000"/>
                </a:solidFill>
              </a:rPr>
              <a:t>Patrik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 err="1" smtClean="0">
                <a:solidFill>
                  <a:srgbClr val="C00000"/>
                </a:solidFill>
              </a:rPr>
              <a:t>Novotn</a:t>
            </a:r>
            <a:r>
              <a:rPr lang="cs-CZ" i="1" dirty="0" smtClean="0">
                <a:solidFill>
                  <a:srgbClr val="C00000"/>
                </a:solidFill>
              </a:rPr>
              <a:t>ý</a:t>
            </a:r>
            <a:r>
              <a:rPr lang="cs-CZ" i="1" dirty="0" smtClean="0">
                <a:solidFill>
                  <a:schemeClr val="tx1"/>
                </a:solidFill>
              </a:rPr>
              <a:t>: </a:t>
            </a:r>
            <a:r>
              <a:rPr lang="en-US" i="1" dirty="0" smtClean="0">
                <a:solidFill>
                  <a:schemeClr val="tx1"/>
                </a:solidFill>
              </a:rPr>
              <a:t>      </a:t>
            </a:r>
            <a:r>
              <a:rPr lang="en-US" b="1" dirty="0" smtClean="0">
                <a:solidFill>
                  <a:schemeClr val="tx1"/>
                </a:solidFill>
              </a:rPr>
              <a:t>HI@ATLAS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i="1" dirty="0">
                <a:solidFill>
                  <a:srgbClr val="C00000"/>
                </a:solidFill>
              </a:rPr>
              <a:t>Stanislav </a:t>
            </a:r>
            <a:r>
              <a:rPr lang="en-US" i="1" dirty="0" smtClean="0">
                <a:solidFill>
                  <a:srgbClr val="C00000"/>
                </a:solidFill>
              </a:rPr>
              <a:t>Pol</a:t>
            </a:r>
            <a:r>
              <a:rPr lang="cs-CZ" i="1" dirty="0" err="1" smtClean="0">
                <a:solidFill>
                  <a:srgbClr val="C00000"/>
                </a:solidFill>
              </a:rPr>
              <a:t>á</a:t>
            </a:r>
            <a:r>
              <a:rPr lang="cs-CZ" i="1" dirty="0" err="1">
                <a:solidFill>
                  <a:srgbClr val="C00000"/>
                </a:solidFill>
              </a:rPr>
              <a:t>č</a:t>
            </a:r>
            <a:r>
              <a:rPr lang="en-US" i="1" dirty="0" err="1" smtClean="0">
                <a:solidFill>
                  <a:srgbClr val="C00000"/>
                </a:solidFill>
              </a:rPr>
              <a:t>ek</a:t>
            </a:r>
            <a:r>
              <a:rPr lang="en-US" i="1" dirty="0" smtClean="0">
                <a:solidFill>
                  <a:schemeClr val="tx1"/>
                </a:solidFill>
              </a:rPr>
              <a:t>: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Jets </a:t>
            </a:r>
            <a:r>
              <a:rPr lang="en-US" b="1" dirty="0">
                <a:solidFill>
                  <a:schemeClr val="tx1"/>
                </a:solidFill>
              </a:rPr>
              <a:t>at </a:t>
            </a:r>
            <a:r>
              <a:rPr lang="en-US" b="1" dirty="0" smtClean="0">
                <a:solidFill>
                  <a:schemeClr val="tx1"/>
                </a:solidFill>
              </a:rPr>
              <a:t>ATLAS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i="1" dirty="0">
                <a:solidFill>
                  <a:srgbClr val="C00000"/>
                </a:solidFill>
              </a:rPr>
              <a:t>Marek </a:t>
            </a:r>
            <a:r>
              <a:rPr lang="en-US" i="1" dirty="0" smtClean="0">
                <a:solidFill>
                  <a:srgbClr val="C00000"/>
                </a:solidFill>
              </a:rPr>
              <a:t>Biro</a:t>
            </a:r>
            <a:r>
              <a:rPr lang="cs-CZ" i="1" dirty="0" smtClean="0">
                <a:solidFill>
                  <a:srgbClr val="C00000"/>
                </a:solidFill>
              </a:rPr>
              <a:t>š</a:t>
            </a:r>
            <a:r>
              <a:rPr lang="en-US" i="1" dirty="0" smtClean="0">
                <a:solidFill>
                  <a:schemeClr val="tx1"/>
                </a:solidFill>
              </a:rPr>
              <a:t>:           </a:t>
            </a:r>
            <a:r>
              <a:rPr lang="en-US" b="1" dirty="0" smtClean="0">
                <a:solidFill>
                  <a:schemeClr val="tx1"/>
                </a:solidFill>
              </a:rPr>
              <a:t>B-physics </a:t>
            </a:r>
            <a:r>
              <a:rPr lang="en-US" b="1" dirty="0">
                <a:solidFill>
                  <a:schemeClr val="tx1"/>
                </a:solidFill>
              </a:rPr>
              <a:t>at </a:t>
            </a:r>
            <a:r>
              <a:rPr lang="en-US" b="1" dirty="0" smtClean="0">
                <a:solidFill>
                  <a:schemeClr val="tx1"/>
                </a:solidFill>
              </a:rPr>
              <a:t>ATLAS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i="1" dirty="0" err="1" smtClean="0">
                <a:solidFill>
                  <a:srgbClr val="C00000"/>
                </a:solidFill>
              </a:rPr>
              <a:t>Tade</a:t>
            </a:r>
            <a:r>
              <a:rPr lang="cs-CZ" i="1" dirty="0" err="1" smtClean="0">
                <a:solidFill>
                  <a:srgbClr val="C00000"/>
                </a:solidFill>
              </a:rPr>
              <a:t>áš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 err="1" smtClean="0">
                <a:solidFill>
                  <a:srgbClr val="C00000"/>
                </a:solidFill>
              </a:rPr>
              <a:t>Bilka</a:t>
            </a:r>
            <a:r>
              <a:rPr lang="en-US" i="1" dirty="0" smtClean="0">
                <a:solidFill>
                  <a:schemeClr val="tx1"/>
                </a:solidFill>
              </a:rPr>
              <a:t>:          </a:t>
            </a:r>
            <a:r>
              <a:rPr lang="en-US" b="1" dirty="0" smtClean="0">
                <a:solidFill>
                  <a:schemeClr val="tx1"/>
                </a:solidFill>
              </a:rPr>
              <a:t>CP violation at Belle II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Lecture II: QCD Scat</a:t>
            </a:r>
            <a:r>
              <a:rPr lang="cs-CZ" b="1" dirty="0" smtClean="0">
                <a:solidFill>
                  <a:srgbClr val="0070C0"/>
                </a:solidFill>
              </a:rPr>
              <a:t>t</a:t>
            </a:r>
            <a:r>
              <a:rPr lang="en-US" b="1" dirty="0" err="1" smtClean="0">
                <a:solidFill>
                  <a:srgbClr val="0070C0"/>
                </a:solidFill>
              </a:rPr>
              <a:t>ering</a:t>
            </a:r>
            <a:r>
              <a:rPr lang="en-US" b="1" dirty="0" smtClean="0">
                <a:solidFill>
                  <a:srgbClr val="0070C0"/>
                </a:solidFill>
              </a:rPr>
              <a:t> theory</a:t>
            </a:r>
          </a:p>
          <a:p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Lunch</a:t>
            </a:r>
          </a:p>
          <a:p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Lecture III: Phenomenology of QCD at particle colliders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90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Zástupný symbol pro číslo snímku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27E8775-BF51-464A-9542-425A5931407D}" type="slidenum">
              <a:rPr lang="fr-CH" altLang="en-US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r>
              <a:rPr lang="fr-CH" altLang="en-US">
                <a:latin typeface="Times New Roman" panose="02020603050405020304" pitchFamily="18" charset="0"/>
              </a:rPr>
              <a:t> </a:t>
            </a:r>
            <a:endParaRPr lang="fr-FR" altLang="en-US">
              <a:latin typeface="Times New Roman" panose="02020603050405020304" pitchFamily="18" charset="0"/>
            </a:endParaRP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1508125" y="2344738"/>
            <a:ext cx="621188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7625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rgbClr val="0000CC"/>
                </a:solidFill>
                <a:latin typeface="Arial Black" panose="020B0A04020102020204" pitchFamily="34" charset="0"/>
              </a:rPr>
              <a:t>B A C K U P   S L I D E S</a:t>
            </a:r>
            <a:endParaRPr lang="cs-CZ" altLang="en-US" sz="3600">
              <a:solidFill>
                <a:srgbClr val="0000CC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Taševský, Student workshop - Intro</a:t>
            </a:r>
            <a:endParaRPr lang="fr-FR" i="1">
              <a:solidFill>
                <a:srgbClr val="006666"/>
              </a:solidFill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23/11/2022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5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476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600" b="0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47625" cap="flat" cmpd="sng" algn="ctr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600" b="0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37407</TotalTime>
  <Words>392</Words>
  <Application>Microsoft Office PowerPoint</Application>
  <PresentationFormat>A4 (210 × 297 mm)</PresentationFormat>
  <Paragraphs>96</Paragraphs>
  <Slides>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Century Gothic</vt:lpstr>
      <vt:lpstr>Comic Sans MS</vt:lpstr>
      <vt:lpstr>Times New Roman</vt:lpstr>
      <vt:lpstr>Wingdings</vt:lpstr>
      <vt:lpstr>Modèle par défaut</vt:lpstr>
      <vt:lpstr>STUDENT WORKSHOP SM &amp; QCD</vt:lpstr>
      <vt:lpstr>Past student workshops</vt:lpstr>
      <vt:lpstr>Roman Pasechnik</vt:lpstr>
      <vt:lpstr>Purpose of the workshop</vt:lpstr>
      <vt:lpstr>Program</vt:lpstr>
      <vt:lpstr>Prezentace aplikace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Lucie</dc:creator>
  <cp:lastModifiedBy>Marek Tasevsky</cp:lastModifiedBy>
  <cp:revision>1387</cp:revision>
  <cp:lastPrinted>2001-08-31T13:00:47Z</cp:lastPrinted>
  <dcterms:created xsi:type="dcterms:W3CDTF">2000-10-14T15:04:49Z</dcterms:created>
  <dcterms:modified xsi:type="dcterms:W3CDTF">2022-11-22T16:03:47Z</dcterms:modified>
</cp:coreProperties>
</file>