
<file path=[Content_Types].xml><?xml version="1.0" encoding="utf-8"?>
<Types xmlns="http://schemas.openxmlformats.org/package/2006/content-types">
  <Default Extension="emf" ContentType="image/x-emf"/>
  <Default Extension="jpg" ContentType="image/jpeg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docProps/app.xml" ContentType="application/vnd.openxmlformats-officedocument.extended-properties+xml"/>
  <Override PartName="/ppt/notesSlides/notesSlide2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notesSlides/notesSlide5.xml" ContentType="application/vnd.openxmlformats-officedocument.presentationml.notesSlid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notesMasterIdLst>
    <p:notesMasterId r:id="rId11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 /><Relationship Id="rId13" Type="http://schemas.openxmlformats.org/officeDocument/2006/relationships/tableStyles" Target="tableStyles.xml" /><Relationship Id="rId14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38AF7F-39EE-4902-97C4-92E24504FED6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Slide Image Placeholder 3"/>
          <p:cNvSpPr>
            <a:spLocks noChangeAspect="1" noGrp="1" noRo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C1A92-4EEE-417D-A3B1-7FC2607F7250}" type="slidenum">
              <a:rPr lang="en-GB" smtClean="0"/>
              <a:t>‹#›</a:t>
            </a:fld>
            <a:endParaRPr lang="en-GB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 panose="020B0604020202020204"/>
              <a:buNone/>
              <a:defRPr/>
            </a:pPr>
            <a:r>
              <a:rPr lang="en-GB" dirty="0"/>
              <a:t>Labs at SGW (future), S’Cool LAB</a:t>
            </a:r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Science Shows (Globe now, SGW future)</a:t>
            </a:r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Solvay camp (reviewing and ranking applications, lecturers, work group leaders) + Solvay explainers (review scripts, hosts)</a:t>
            </a:r>
          </a:p>
          <a:p>
            <a:pPr>
              <a:buFont typeface="Arial" pitchFamily="34" charset="0" panose="020B0604020202020204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7A91-559B-4C3D-AA90-041139D5DFDF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 panose="020B0604020202020204"/>
              <a:buNone/>
            </a:pPr>
            <a:r>
              <a:rPr lang="en-GB" dirty="0"/>
              <a:t>Labs: Up to 10 workshops of 45-90 min (+preparation &amp; follow up) per day, 2-3 science shows of 30-45 min (+preparation &amp; follow up) per day</a:t>
            </a:r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Total: 6 people at any time needed per day of operation</a:t>
            </a:r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Mix of education team (MPE, </a:t>
            </a:r>
            <a:r>
              <a:rPr lang="en-GB" dirty="0" err="1"/>
              <a:t>MPAt</a:t>
            </a:r>
            <a:r>
              <a:rPr lang="en-GB" dirty="0"/>
              <a:t>) + volunteers Tue-Sat</a:t>
            </a:r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Sundays and public holidays: purely volunteer-led activities (with low risk of problems)</a:t>
            </a:r>
          </a:p>
          <a:p>
            <a:pPr>
              <a:buFont typeface="Arial" pitchFamily="34" charset="0" panose="020B0604020202020204"/>
              <a:buNone/>
            </a:pPr>
            <a:endParaRPr lang="en-GB" dirty="0"/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S’Cool LAB: up to 4 workshops per day (90 min + prep/follow-up), Mon-Fri</a:t>
            </a:r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Mix of education team (MPE, </a:t>
            </a:r>
            <a:r>
              <a:rPr lang="en-GB" dirty="0" err="1"/>
              <a:t>MPAt</a:t>
            </a:r>
            <a:r>
              <a:rPr lang="en-GB" dirty="0"/>
              <a:t>) + volunteers, for workshops with advanced equipment: 1 education team member + 1 volunteer per group</a:t>
            </a:r>
          </a:p>
          <a:p>
            <a:endParaRPr lang="en-GB" dirty="0"/>
          </a:p>
          <a:p>
            <a:r>
              <a:rPr lang="en-GB" dirty="0"/>
              <a:t>Solvay: no slots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7A91-559B-4C3D-AA90-041139D5DFDF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 panose="020B0604020202020204"/>
              <a:buNone/>
            </a:pPr>
            <a:endParaRPr lang="en-GB" dirty="0"/>
          </a:p>
          <a:p>
            <a:pPr>
              <a:buFont typeface="Arial" pitchFamily="34" charset="0" panose="020B0604020202020204"/>
              <a:buChar char="•"/>
            </a:pPr>
            <a:r>
              <a:rPr lang="en-GB" dirty="0"/>
              <a:t>how do you train these</a:t>
            </a:r>
          </a:p>
          <a:p>
            <a:pPr>
              <a:buFont typeface="Arial" pitchFamily="34" charset="0" panose="020B0604020202020204"/>
              <a:buNone/>
            </a:pPr>
            <a:endParaRPr lang="en-GB" dirty="0"/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S’Cool LAB: 1 hybrid general safety training (online + onsite component), 1 workshop with volunteers as if they were students, shadow at least one workshop</a:t>
            </a:r>
          </a:p>
          <a:p>
            <a:pPr>
              <a:buFont typeface="Arial" pitchFamily="34" charset="0" panose="020B0604020202020204"/>
              <a:buNone/>
            </a:pPr>
            <a:endParaRPr lang="en-GB" dirty="0"/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SGW, plan: </a:t>
            </a:r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Labs: 1 short hybrid training on basics of workshop at SGW, 1 workshop with volunteers as if they were students, join at least one workshop led by education team member to learn on the job</a:t>
            </a:r>
          </a:p>
          <a:p>
            <a:pPr>
              <a:buFont typeface="Arial" pitchFamily="34" charset="0" panose="020B0604020202020204"/>
              <a:buNone/>
            </a:pPr>
            <a:endParaRPr lang="en-GB" dirty="0"/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Shows: watch 1 show as participant, 1 training session 3-4h reviewing script and experiments, perform once without audience, join one show led by an education team member as “assistant” to learn directly on the job</a:t>
            </a:r>
          </a:p>
          <a:p>
            <a:pPr>
              <a:buFont typeface="Arial" pitchFamily="34" charset="0" panose="020B0604020202020204"/>
              <a:buNone/>
            </a:pPr>
            <a:endParaRPr lang="en-GB" dirty="0"/>
          </a:p>
          <a:p>
            <a:pPr>
              <a:buFont typeface="Arial" pitchFamily="34" charset="0" panose="020B0604020202020204"/>
              <a:buNone/>
            </a:pPr>
            <a:r>
              <a:rPr lang="en-GB" dirty="0"/>
              <a:t>+ short briefing before and feedback after every workshop/show if run together with education team member</a:t>
            </a:r>
          </a:p>
          <a:p>
            <a:pPr>
              <a:buFont typeface="Arial" pitchFamily="34" charset="0" panose="020B0604020202020204"/>
              <a:buNone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 panose="020B0604020202020204"/>
              <a:buNone/>
              <a:defRPr/>
            </a:pPr>
            <a:r>
              <a:rPr lang="en-GB" dirty="0"/>
              <a:t>+ additional training offers for selected education and communication skills/topics such as storytelling, learning psychology, inquiry based learning, … approx. 1 every 3 months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 panose="020B0604020202020204"/>
              <a:buNone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 panose="020B0604020202020204"/>
              <a:buNone/>
              <a:defRPr/>
            </a:pPr>
            <a:r>
              <a:rPr lang="en-GB" dirty="0"/>
              <a:t>+ informal exchanges between volunteers via </a:t>
            </a:r>
            <a:r>
              <a:rPr lang="en-GB" dirty="0" err="1"/>
              <a:t>mattermost</a:t>
            </a:r>
            <a:r>
              <a:rPr lang="en-GB" dirty="0"/>
              <a:t> chat channel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7A91-559B-4C3D-AA90-041139D5DFDF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8D7A91-559B-4C3D-AA90-041139D5DFDF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ChangeAspect="1" noGrp="1" noRo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de-DE" dirty="0"/>
              <a:t>More </a:t>
            </a:r>
            <a:r>
              <a:rPr lang="de-DE" dirty="0" err="1"/>
              <a:t>volunteers</a:t>
            </a:r>
            <a:r>
              <a:rPr lang="de-DE" dirty="0"/>
              <a:t> </a:t>
            </a:r>
            <a:r>
              <a:rPr lang="de-DE" dirty="0" err="1"/>
              <a:t>needed</a:t>
            </a:r>
            <a:r>
              <a:rPr lang="de-DE" dirty="0"/>
              <a:t> on </a:t>
            </a:r>
            <a:r>
              <a:rPr lang="de-DE" dirty="0" err="1"/>
              <a:t>Sundays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compensate</a:t>
            </a:r>
            <a:r>
              <a:rPr lang="de-DE" dirty="0"/>
              <a:t> for </a:t>
            </a:r>
            <a:r>
              <a:rPr lang="de-DE" dirty="0" err="1"/>
              <a:t>missing</a:t>
            </a:r>
            <a:r>
              <a:rPr lang="de-DE" dirty="0"/>
              <a:t> team members, </a:t>
            </a:r>
            <a:r>
              <a:rPr lang="de-DE" dirty="0" err="1"/>
              <a:t>therefore</a:t>
            </a:r>
            <a:r>
              <a:rPr lang="de-DE" dirty="0"/>
              <a:t> a) </a:t>
            </a:r>
            <a:r>
              <a:rPr lang="de-DE" dirty="0" err="1"/>
              <a:t>higher</a:t>
            </a:r>
            <a:r>
              <a:rPr lang="de-DE" dirty="0"/>
              <a:t> </a:t>
            </a:r>
            <a:r>
              <a:rPr lang="de-DE" dirty="0" err="1"/>
              <a:t>volunteer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(3.5 per </a:t>
            </a:r>
            <a:r>
              <a:rPr lang="de-DE" dirty="0" err="1"/>
              <a:t>day</a:t>
            </a:r>
            <a:r>
              <a:rPr lang="de-DE" dirty="0"/>
              <a:t> </a:t>
            </a:r>
            <a:r>
              <a:rPr lang="de-DE"/>
              <a:t>on AVG) or</a:t>
            </a:r>
            <a:r>
              <a:rPr lang="de-DE" dirty="0"/>
              <a:t> b)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activities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volunteers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the </a:t>
            </a:r>
            <a:r>
              <a:rPr lang="de-DE" dirty="0" err="1"/>
              <a:t>week</a:t>
            </a:r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 type="tx">
  <p:cSld name="Logo Slide"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2" descr="Image 2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4836402" y="2169047"/>
            <a:ext cx="2520003" cy="2494677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83638" y="6288577"/>
            <a:ext cx="153964" cy="13554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type="tx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Text"/>
          <p:cNvSpPr txBox="1">
            <a:spLocks noGrp="1"/>
          </p:cNvSpPr>
          <p:nvPr>
            <p:ph type="title"/>
          </p:nvPr>
        </p:nvSpPr>
        <p:spPr>
          <a:xfrm>
            <a:off x="407989" y="373591"/>
            <a:ext cx="5616574" cy="106574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7" cy="46085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81818"/>
                </a:solidFill>
              </a:defRPr>
            </a:lvl1pPr>
            <a:lvl2pPr marL="377849">
              <a:defRPr>
                <a:solidFill>
                  <a:srgbClr val="181818"/>
                </a:solidFill>
              </a:defRPr>
            </a:lvl2pPr>
            <a:lvl3pPr>
              <a:defRPr>
                <a:solidFill>
                  <a:srgbClr val="181818"/>
                </a:solidFill>
              </a:defRPr>
            </a:lvl3pPr>
            <a:lvl4pPr>
              <a:defRPr>
                <a:solidFill>
                  <a:srgbClr val="181818"/>
                </a:solidFill>
              </a:defRPr>
            </a:lvl4pPr>
            <a:lvl5pPr>
              <a:defRPr>
                <a:solidFill>
                  <a:srgbClr val="18181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 type="tx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4" descr="Picture 4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6315997"/>
            <a:ext cx="12192000" cy="542005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Title Text"/>
          <p:cNvSpPr txBox="1">
            <a:spLocks noGrp="1"/>
          </p:cNvSpPr>
          <p:nvPr>
            <p:ph type="title"/>
          </p:nvPr>
        </p:nvSpPr>
        <p:spPr>
          <a:xfrm>
            <a:off x="407989" y="373591"/>
            <a:ext cx="11376026" cy="106574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7" cy="46085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81818"/>
                </a:solidFill>
              </a:defRPr>
            </a:lvl1pPr>
            <a:lvl2pPr marL="377849">
              <a:defRPr>
                <a:solidFill>
                  <a:srgbClr val="181818"/>
                </a:solidFill>
              </a:defRPr>
            </a:lvl2pPr>
            <a:lvl3pPr>
              <a:defRPr>
                <a:solidFill>
                  <a:srgbClr val="181818"/>
                </a:solidFill>
              </a:defRPr>
            </a:lvl3pPr>
            <a:lvl4pPr>
              <a:defRPr>
                <a:solidFill>
                  <a:srgbClr val="181818"/>
                </a:solidFill>
              </a:defRPr>
            </a:lvl4pPr>
            <a:lvl5pPr>
              <a:defRPr>
                <a:solidFill>
                  <a:srgbClr val="18181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8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8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8" cy="223202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 type="tx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Picture 4" descr="Picture 4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6315997"/>
            <a:ext cx="12192000" cy="542005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407989" y="373591"/>
            <a:ext cx="11376026" cy="106574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81818"/>
                </a:solidFill>
              </a:defRPr>
            </a:lvl1pPr>
            <a:lvl2pPr marL="377849">
              <a:defRPr>
                <a:solidFill>
                  <a:srgbClr val="181818"/>
                </a:solidFill>
              </a:defRPr>
            </a:lvl2pPr>
            <a:lvl3pPr>
              <a:defRPr>
                <a:solidFill>
                  <a:srgbClr val="181818"/>
                </a:solidFill>
              </a:defRPr>
            </a:lvl3pPr>
            <a:lvl4pPr>
              <a:defRPr>
                <a:solidFill>
                  <a:srgbClr val="181818"/>
                </a:solidFill>
              </a:defRPr>
            </a:lvl4pPr>
            <a:lvl5pPr>
              <a:defRPr>
                <a:solidFill>
                  <a:srgbClr val="18181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3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1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2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 type="tx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Picture 4" descr="Picture 4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6315997"/>
            <a:ext cx="12192000" cy="542005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7" cy="66833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4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7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 type="tx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Picture 4" descr="Picture 4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6315997"/>
            <a:ext cx="12192000" cy="542005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0" y="1604965"/>
            <a:ext cx="3713191" cy="65563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7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2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8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90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4" cy="6683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0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3" cy="377983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 type="tx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icture 4" descr="Picture 4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6315997"/>
            <a:ext cx="12192000" cy="542005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4" cy="1131218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39"/>
            <a:ext cx="3959228" cy="34773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2" y="5078524"/>
            <a:ext cx="3960006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/>
          <a:p>
            <a:endParaRPr/>
          </a:p>
        </p:txBody>
      </p:sp>
      <p:sp>
        <p:nvSpPr>
          <p:cNvPr id="16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8" y="1601375"/>
            <a:ext cx="3959229" cy="34773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3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/>
          <a:lstStyle/>
          <a:p>
            <a:endParaRPr/>
          </a:p>
        </p:txBody>
      </p:sp>
      <p:sp>
        <p:nvSpPr>
          <p:cNvPr id="16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8" cy="34773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 type="tx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4" descr="Picture 4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6315997"/>
            <a:ext cx="12192000" cy="542005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5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6" cy="256390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2" cy="190659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81818"/>
                </a:solidFill>
              </a:defRPr>
            </a:lvl1pPr>
            <a:lvl2pPr marL="377849">
              <a:defRPr>
                <a:solidFill>
                  <a:srgbClr val="181818"/>
                </a:solidFill>
              </a:defRPr>
            </a:lvl2pPr>
            <a:lvl3pPr>
              <a:defRPr>
                <a:solidFill>
                  <a:srgbClr val="181818"/>
                </a:solidFill>
              </a:defRPr>
            </a:lvl3pPr>
            <a:lvl4pPr>
              <a:defRPr>
                <a:solidFill>
                  <a:srgbClr val="181818"/>
                </a:solidFill>
              </a:defRPr>
            </a:lvl4pPr>
            <a:lvl5pPr>
              <a:defRPr>
                <a:solidFill>
                  <a:srgbClr val="18181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7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40" cy="19065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8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6" y="4294187"/>
            <a:ext cx="3703135" cy="19065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 type="tx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Picture 4" descr="Picture 4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6315997"/>
            <a:ext cx="12192000" cy="542005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8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2" cy="1906590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algn="ctr">
              <a:defRPr>
                <a:solidFill>
                  <a:srgbClr val="F8F8F8"/>
                </a:solidFill>
              </a:defRPr>
            </a:lvl1pPr>
            <a:lvl2pPr marL="377849"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40" cy="1906587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/>
          </a:p>
        </p:txBody>
      </p:sp>
      <p:sp>
        <p:nvSpPr>
          <p:cNvPr id="191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6" y="4294187"/>
            <a:ext cx="3703135" cy="1906587"/>
          </a:xfrm>
          <a:prstGeom prst="rect">
            <a:avLst/>
          </a:prstGeom>
          <a:solidFill>
            <a:schemeClr val="accent1"/>
          </a:solidFill>
        </p:spPr>
        <p:txBody>
          <a:bodyPr/>
          <a:lstStyle/>
          <a:p>
            <a:endParaRPr/>
          </a:p>
        </p:txBody>
      </p:sp>
      <p:sp>
        <p:nvSpPr>
          <p:cNvPr id="19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 type="tx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Picture 4" descr="Picture 4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0" y="6315997"/>
            <a:ext cx="12192000" cy="542005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/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0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9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type="tx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type="tx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5"/>
          </a:xfrm>
          <a:prstGeom prst="rect">
            <a:avLst/>
          </a:prstGeom>
        </p:spPr>
        <p:txBody>
          <a:bodyPr/>
          <a:lstStyle>
            <a:lvl1pPr algn="ctr">
              <a:defRPr sz="2400">
                <a:solidFill>
                  <a:srgbClr val="181818"/>
                </a:solidFill>
              </a:defRPr>
            </a:lvl1pPr>
            <a:lvl2pPr marL="0" indent="0" algn="ctr">
              <a:buSzTx/>
              <a:buNone/>
              <a:defRPr sz="2400">
                <a:solidFill>
                  <a:srgbClr val="181818"/>
                </a:solidFill>
              </a:defRPr>
            </a:lvl2pPr>
            <a:lvl3pPr marL="0" indent="0" algn="ctr">
              <a:buSzTx/>
              <a:buNone/>
              <a:defRPr sz="2400">
                <a:solidFill>
                  <a:srgbClr val="181818"/>
                </a:solidFill>
              </a:defRPr>
            </a:lvl3pPr>
            <a:lvl4pPr marL="0" indent="0" algn="ctr">
              <a:buSzTx/>
              <a:buNone/>
              <a:defRPr sz="2400">
                <a:solidFill>
                  <a:srgbClr val="181818"/>
                </a:solidFill>
              </a:defRPr>
            </a:lvl4pPr>
            <a:lvl5pPr marL="0" indent="0" algn="ctr">
              <a:buSzTx/>
              <a:buNone/>
              <a:defRPr sz="2400">
                <a:solidFill>
                  <a:srgbClr val="18181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 type="tx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Box 3"/>
          <p:cNvSpPr txBox="1"/>
          <p:nvPr/>
        </p:nvSpPr>
        <p:spPr>
          <a:xfrm>
            <a:off x="453707" y="6196405"/>
            <a:ext cx="11284586" cy="350659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home.cern</a:t>
            </a:r>
          </a:p>
        </p:txBody>
      </p:sp>
      <p:pic>
        <p:nvPicPr>
          <p:cNvPr id="226" name="Picture 4" descr="Picture 4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5231903" y="2244862"/>
            <a:ext cx="1728195" cy="1728194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83638" y="6288577"/>
            <a:ext cx="153964" cy="13554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1_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E9DAA4C-4DB3-477A-9E02-B7A8C99FEDA4}" type="datetimeFigureOut">
              <a:rPr lang="en-GB" smtClean="0"/>
              <a:t>24/11/2022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D4DDEC5A-0890-4F6C-8772-CA26ABD1F08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Sp="0" type="tx">
  <p:cSld name="Title Slide with logo"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5106130" y="710117"/>
            <a:ext cx="1990427" cy="1970422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8"/>
          </a:xfrm>
          <a:prstGeom prst="rect">
            <a:avLst/>
          </a:prstGeo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0"/>
            <a:ext cx="11376029" cy="803790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83638" y="6288577"/>
            <a:ext cx="153964" cy="13554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type="tx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type="tx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342900" indent="-342900">
              <a:buSzPct val="100000"/>
              <a:buFont typeface="Arial"/>
              <a:buChar char="•"/>
              <a:defRPr>
                <a:solidFill>
                  <a:srgbClr val="181818"/>
                </a:solidFill>
              </a:defRPr>
            </a:lvl1pPr>
            <a:lvl2pPr marL="672306" indent="-305592">
              <a:buFont typeface="Arial"/>
              <a:defRPr>
                <a:solidFill>
                  <a:srgbClr val="181818"/>
                </a:solidFill>
              </a:defRPr>
            </a:lvl2pPr>
            <a:lvl3pPr marL="932389" indent="-303741">
              <a:buFont typeface="Arial"/>
              <a:defRPr>
                <a:solidFill>
                  <a:srgbClr val="181818"/>
                </a:solidFill>
              </a:defRPr>
            </a:lvl3pPr>
            <a:lvl4pPr marL="1294008" indent="-354208">
              <a:buFont typeface="Arial"/>
              <a:defRPr>
                <a:solidFill>
                  <a:srgbClr val="181818"/>
                </a:solidFill>
              </a:defRPr>
            </a:lvl4pPr>
            <a:lvl5pPr>
              <a:buFont typeface="Arial"/>
              <a:defRPr>
                <a:solidFill>
                  <a:srgbClr val="181818"/>
                </a:solidFill>
              </a:defRPr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type="tx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type="tx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2"/>
            <a:ext cx="12192000" cy="635159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0" y="-52469"/>
            <a:ext cx="4116390" cy="6370825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/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8" indent="-503998">
              <a:defRPr sz="2800">
                <a:solidFill>
                  <a:srgbClr val="FFFFFF"/>
                </a:solidFill>
              </a:defRPr>
            </a:lvl3pPr>
            <a:lvl4pPr marL="1214998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type="tx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2"/>
            <a:ext cx="5616577" cy="460851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81818"/>
                </a:solidFill>
              </a:defRPr>
            </a:lvl1pPr>
            <a:lvl2pPr marL="377849">
              <a:defRPr>
                <a:solidFill>
                  <a:srgbClr val="181818"/>
                </a:solidFill>
              </a:defRPr>
            </a:lvl2pPr>
            <a:lvl3pPr>
              <a:defRPr>
                <a:solidFill>
                  <a:srgbClr val="181818"/>
                </a:solidFill>
              </a:defRPr>
            </a:lvl3pPr>
            <a:lvl4pPr>
              <a:defRPr>
                <a:solidFill>
                  <a:srgbClr val="181818"/>
                </a:solidFill>
              </a:defRPr>
            </a:lvl4pPr>
            <a:lvl5pPr>
              <a:defRPr>
                <a:solidFill>
                  <a:srgbClr val="18181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type="tx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7" cy="66833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icture 4"/>
          <p:cNvPicPr>
            <a:picLocks noChangeAspect="1"/>
          </p:cNvPicPr>
          <p:nvPr/>
        </p:nvPicPr>
        <p:blipFill>
          <a:blip r:embed="rId23"/>
          <a:stretch/>
        </p:blipFill>
        <p:spPr>
          <a:xfrm>
            <a:off x="0" y="6315997"/>
            <a:ext cx="12192000" cy="54200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6" cy="4608515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407987" y="373591"/>
            <a:ext cx="11376026" cy="1065746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0" baseline="0">
          <a:solidFill>
            <a:schemeClr val="accent1"/>
          </a:solidFill>
          <a:latin typeface="Arial"/>
          <a:ea typeface="Arial"/>
          <a:cs typeface="Arial"/>
          <a:sym typeface="Arial"/>
          <a:uFillTx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0" baseline="0">
          <a:solidFill>
            <a:schemeClr val="accent1"/>
          </a:solidFill>
          <a:latin typeface="Arial"/>
          <a:ea typeface="Arial"/>
          <a:cs typeface="Arial"/>
          <a:sym typeface="Arial"/>
          <a:uFillTx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0" baseline="0">
          <a:solidFill>
            <a:schemeClr val="accent1"/>
          </a:solidFill>
          <a:latin typeface="Arial"/>
          <a:ea typeface="Arial"/>
          <a:cs typeface="Arial"/>
          <a:sym typeface="Arial"/>
          <a:uFillTx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0" baseline="0">
          <a:solidFill>
            <a:schemeClr val="accent1"/>
          </a:solidFill>
          <a:latin typeface="Arial"/>
          <a:ea typeface="Arial"/>
          <a:cs typeface="Arial"/>
          <a:sym typeface="Arial"/>
          <a:uFillTx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0" baseline="0">
          <a:solidFill>
            <a:schemeClr val="accent1"/>
          </a:solidFill>
          <a:latin typeface="Arial"/>
          <a:ea typeface="Arial"/>
          <a:cs typeface="Arial"/>
          <a:sym typeface="Arial"/>
          <a:uFillTx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0" baseline="0">
          <a:solidFill>
            <a:schemeClr val="accent1"/>
          </a:solidFill>
          <a:latin typeface="Arial"/>
          <a:ea typeface="Arial"/>
          <a:cs typeface="Arial"/>
          <a:sym typeface="Arial"/>
          <a:uFillTx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0" baseline="0">
          <a:solidFill>
            <a:schemeClr val="accent1"/>
          </a:solidFill>
          <a:latin typeface="Arial"/>
          <a:ea typeface="Arial"/>
          <a:cs typeface="Arial"/>
          <a:sym typeface="Arial"/>
          <a:uFillTx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0" baseline="0">
          <a:solidFill>
            <a:schemeClr val="accent1"/>
          </a:solidFill>
          <a:latin typeface="Arial"/>
          <a:ea typeface="Arial"/>
          <a:cs typeface="Arial"/>
          <a:sym typeface="Arial"/>
          <a:uFillTx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defRPr sz="3600" b="1" i="0" u="none" strike="noStrike" cap="none" spc="0" baseline="0">
          <a:solidFill>
            <a:schemeClr val="accent1"/>
          </a:solidFill>
          <a:latin typeface="Arial"/>
          <a:ea typeface="Arial"/>
          <a:cs typeface="Arial"/>
          <a:sym typeface="Arial"/>
          <a:uFillTx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defRPr sz="2100" b="1" i="0" u="none" strike="noStrike" cap="none" spc="0" baseline="0">
          <a:solidFill>
            <a:srgbClr val="2F2F2F"/>
          </a:solidFill>
          <a:latin typeface="Arial"/>
          <a:ea typeface="Arial"/>
          <a:cs typeface="Arial"/>
          <a:sym typeface="Arial"/>
          <a:uFillTx/>
        </a:defRPr>
      </a:lvl1pPr>
      <a:lvl2pPr marL="377998" marR="0" indent="-377998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defRPr sz="2100" b="1" i="0" u="none" strike="noStrike" cap="none" spc="0" baseline="0">
          <a:solidFill>
            <a:srgbClr val="2F2F2F"/>
          </a:solidFill>
          <a:latin typeface="Arial"/>
          <a:ea typeface="Arial"/>
          <a:cs typeface="Arial"/>
          <a:sym typeface="Arial"/>
          <a:uFillTx/>
        </a:defRPr>
      </a:lvl2pPr>
      <a:lvl3pPr marL="724234" marR="0" indent="-400233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defRPr sz="2100" b="1" i="0" u="none" strike="noStrike" cap="none" spc="0" baseline="0">
          <a:solidFill>
            <a:srgbClr val="2F2F2F"/>
          </a:solidFill>
          <a:latin typeface="Arial"/>
          <a:ea typeface="Arial"/>
          <a:cs typeface="Arial"/>
          <a:sym typeface="Arial"/>
          <a:uFillTx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defRPr sz="2100" b="1" i="0" u="none" strike="noStrike" cap="none" spc="0" baseline="0">
          <a:solidFill>
            <a:srgbClr val="2F2F2F"/>
          </a:solidFill>
          <a:latin typeface="Arial"/>
          <a:ea typeface="Arial"/>
          <a:cs typeface="Arial"/>
          <a:sym typeface="Arial"/>
          <a:uFillTx/>
        </a:defRPr>
      </a:lvl4pPr>
      <a:lvl5pPr marL="2128835" marR="0" indent="-3000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defRPr sz="2100" b="1" i="0" u="none" strike="noStrike" cap="none" spc="0" baseline="0">
          <a:solidFill>
            <a:srgbClr val="2F2F2F"/>
          </a:solidFill>
          <a:latin typeface="Arial"/>
          <a:ea typeface="Arial"/>
          <a:cs typeface="Arial"/>
          <a:sym typeface="Arial"/>
          <a:uFillTx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defRPr sz="2100" b="1" i="0" u="none" strike="noStrike" cap="none" spc="0" baseline="0">
          <a:solidFill>
            <a:srgbClr val="2F2F2F"/>
          </a:solidFill>
          <a:latin typeface="Arial"/>
          <a:ea typeface="Arial"/>
          <a:cs typeface="Arial"/>
          <a:sym typeface="Arial"/>
          <a:uFillTx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defRPr sz="2100" b="1" i="0" u="none" strike="noStrike" cap="none" spc="0" baseline="0">
          <a:solidFill>
            <a:srgbClr val="2F2F2F"/>
          </a:solidFill>
          <a:latin typeface="Arial"/>
          <a:ea typeface="Arial"/>
          <a:cs typeface="Arial"/>
          <a:sym typeface="Arial"/>
          <a:uFillTx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defRPr sz="2100" b="1" i="0" u="none" strike="noStrike" cap="none" spc="0" baseline="0">
          <a:solidFill>
            <a:srgbClr val="2F2F2F"/>
          </a:solidFill>
          <a:latin typeface="Arial"/>
          <a:ea typeface="Arial"/>
          <a:cs typeface="Arial"/>
          <a:sym typeface="Arial"/>
          <a:uFillTx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defRPr sz="2100" b="1" i="0" u="none" strike="noStrike" cap="none" spc="0" baseline="0">
          <a:solidFill>
            <a:srgbClr val="2F2F2F"/>
          </a:solidFill>
          <a:latin typeface="Arial"/>
          <a:ea typeface="Arial"/>
          <a:cs typeface="Arial"/>
          <a:sym typeface="Arial"/>
          <a:uFillTx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solidFill>
            <a:schemeClr val="tx1"/>
          </a:solidFill>
          <a:latin typeface="+mn-lt"/>
          <a:ea typeface="+mn-ea"/>
          <a:cs typeface="+mn-cs"/>
          <a:sym typeface="Arial"/>
          <a:uFillTx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solidFill>
            <a:schemeClr val="tx1"/>
          </a:solidFill>
          <a:latin typeface="+mn-lt"/>
          <a:ea typeface="+mn-ea"/>
          <a:cs typeface="+mn-cs"/>
          <a:sym typeface="Arial"/>
          <a:uFillTx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solidFill>
            <a:schemeClr val="tx1"/>
          </a:solidFill>
          <a:latin typeface="+mn-lt"/>
          <a:ea typeface="+mn-ea"/>
          <a:cs typeface="+mn-cs"/>
          <a:sym typeface="Arial"/>
          <a:uFillTx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solidFill>
            <a:schemeClr val="tx1"/>
          </a:solidFill>
          <a:latin typeface="+mn-lt"/>
          <a:ea typeface="+mn-ea"/>
          <a:cs typeface="+mn-cs"/>
          <a:sym typeface="Arial"/>
          <a:uFillTx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solidFill>
            <a:schemeClr val="tx1"/>
          </a:solidFill>
          <a:latin typeface="+mn-lt"/>
          <a:ea typeface="+mn-ea"/>
          <a:cs typeface="+mn-cs"/>
          <a:sym typeface="Arial"/>
          <a:uFillTx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solidFill>
            <a:schemeClr val="tx1"/>
          </a:solidFill>
          <a:latin typeface="+mn-lt"/>
          <a:ea typeface="+mn-ea"/>
          <a:cs typeface="+mn-cs"/>
          <a:sym typeface="Arial"/>
          <a:uFillTx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solidFill>
            <a:schemeClr val="tx1"/>
          </a:solidFill>
          <a:latin typeface="+mn-lt"/>
          <a:ea typeface="+mn-ea"/>
          <a:cs typeface="+mn-cs"/>
          <a:sym typeface="Arial"/>
          <a:uFillTx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solidFill>
            <a:schemeClr val="tx1"/>
          </a:solidFill>
          <a:latin typeface="+mn-lt"/>
          <a:ea typeface="+mn-ea"/>
          <a:cs typeface="+mn-cs"/>
          <a:sym typeface="Arial"/>
          <a:uFillTx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000" b="0" i="0" u="none" strike="noStrike" cap="none" spc="0" baseline="0">
          <a:solidFill>
            <a:schemeClr val="tx1"/>
          </a:solidFill>
          <a:latin typeface="+mn-lt"/>
          <a:ea typeface="+mn-ea"/>
          <a:cs typeface="+mn-cs"/>
          <a:sym typeface="Arial"/>
          <a:uFillTx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3" Type="http://schemas.openxmlformats.org/officeDocument/2006/relationships/image" Target="../media/image5.jp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20" Type="http://schemas.openxmlformats.org/officeDocument/2006/relationships/image" Target="../media/image22.png"/><Relationship Id="rId21" Type="http://schemas.openxmlformats.org/officeDocument/2006/relationships/image" Target="../media/image23.png"/><Relationship Id="rId22" Type="http://schemas.openxmlformats.org/officeDocument/2006/relationships/image" Target="../media/image24.png"/><Relationship Id="rId23" Type="http://schemas.openxmlformats.org/officeDocument/2006/relationships/image" Target="../media/image25.png"/><Relationship Id="rId24" Type="http://schemas.openxmlformats.org/officeDocument/2006/relationships/image" Target="../media/image26.png"/><Relationship Id="rId25" Type="http://schemas.openxmlformats.org/officeDocument/2006/relationships/image" Target="../media/image27.png"/><Relationship Id="rId26" Type="http://schemas.openxmlformats.org/officeDocument/2006/relationships/image" Target="../media/image28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9.jpg"/><Relationship Id="rId4" Type="http://schemas.openxmlformats.org/officeDocument/2006/relationships/image" Target="../media/image30.jp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jpg"/><Relationship Id="rId8" Type="http://schemas.openxmlformats.org/officeDocument/2006/relationships/image" Target="../media/image34.emf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4.emf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4.emf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4.emf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le 1"/>
          <p:cNvSpPr txBox="1">
            <a:spLocks noGrp="1"/>
          </p:cNvSpPr>
          <p:nvPr>
            <p:ph type="title"/>
          </p:nvPr>
        </p:nvSpPr>
        <p:spPr>
          <a:xfrm>
            <a:off x="407985" y="3788500"/>
            <a:ext cx="11376030" cy="803790"/>
          </a:xfrm>
          <a:prstGeom prst="rect">
            <a:avLst/>
          </a:prstGeom>
        </p:spPr>
        <p:txBody>
          <a:bodyPr anchor="ctr"/>
          <a:lstStyle/>
          <a:p>
            <a:pPr algn="ctr" defTabSz="630936">
              <a:defRPr sz="2898"/>
            </a:pPr>
            <a:r>
              <a:rPr lang="en-US" dirty="0"/>
              <a:t>The Role of Volunteers in </a:t>
            </a:r>
            <a:br>
              <a:rPr lang="en-US" dirty="0"/>
            </a:br>
            <a:r>
              <a:rPr lang="en-US" dirty="0"/>
              <a:t>CERN’s Teacher and Student </a:t>
            </a:r>
            <a:r>
              <a:rPr lang="en-US" dirty="0" err="1"/>
              <a:t>Programmes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/>
    </mc:Choice>
    <mc:Fallback>
      <p:transition spd="med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/>
          <p:nvPr/>
        </p:nvPicPr>
        <p:blipFill>
          <a:blip r:embed="rId2"/>
          <a:stretch/>
        </p:blipFill>
        <p:spPr>
          <a:xfrm>
            <a:off x="9117496" y="3265307"/>
            <a:ext cx="3074504" cy="3013014"/>
          </a:xfrm>
          <a:prstGeom prst="rect">
            <a:avLst/>
          </a:prstGeom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6439" y="4846567"/>
            <a:ext cx="11376026" cy="878371"/>
          </a:xfrm>
        </p:spPr>
        <p:txBody>
          <a:bodyPr>
            <a:normAutofit/>
          </a:bodyPr>
          <a:lstStyle/>
          <a:p>
            <a:r>
              <a:rPr lang="en-US" sz="4000" dirty="0"/>
              <a:t>Why do we need colleagues?</a:t>
            </a:r>
            <a:endParaRPr lang="en-GB" sz="4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1"/>
          </p:nvPr>
        </p:nvSpPr>
        <p:spPr>
          <a:xfrm>
            <a:off x="132522" y="5724938"/>
            <a:ext cx="11376026" cy="364713"/>
          </a:xfrm>
        </p:spPr>
        <p:txBody>
          <a:bodyPr/>
          <a:lstStyle/>
          <a:p>
            <a:r>
              <a:rPr lang="en-US" dirty="0"/>
              <a:t>volunteering in CERN</a:t>
            </a:r>
            <a:r>
              <a:rPr lang="en-GB" dirty="0"/>
              <a:t>’s Programmes for Teachers and Students</a:t>
            </a:r>
            <a:endParaRPr lang="en-US" dirty="0"/>
          </a:p>
        </p:txBody>
      </p:sp>
      <p:pic>
        <p:nvPicPr>
          <p:cNvPr id="5" name="44468163-A002-47B7-B0F6-F273C4C3B7B8"/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0" y="0"/>
            <a:ext cx="7446708" cy="511533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1" name="Group 30"/>
          <p:cNvGrpSpPr/>
          <p:nvPr/>
        </p:nvGrpSpPr>
        <p:grpSpPr>
          <a:xfrm>
            <a:off x="7446708" y="0"/>
            <a:ext cx="4745292" cy="3413683"/>
            <a:chOff x="7425416" y="0"/>
            <a:chExt cx="4766584" cy="3429000"/>
          </a:xfrm>
        </p:grpSpPr>
        <p:sp>
          <p:nvSpPr>
            <p:cNvPr id="29" name="Rectangle 28"/>
            <p:cNvSpPr/>
            <p:nvPr/>
          </p:nvSpPr>
          <p:spPr>
            <a:xfrm>
              <a:off x="7438203" y="0"/>
              <a:ext cx="4753797" cy="3429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  <a:uFillTx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/>
          </p:blipFill>
          <p:spPr>
            <a:xfrm>
              <a:off x="7438206" y="0"/>
              <a:ext cx="860852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/>
          </p:blipFill>
          <p:spPr>
            <a:xfrm>
              <a:off x="8410515" y="1670"/>
              <a:ext cx="860855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/>
            <a:stretch/>
          </p:blipFill>
          <p:spPr>
            <a:xfrm>
              <a:off x="11327446" y="0"/>
              <a:ext cx="860854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7"/>
            <a:stretch/>
          </p:blipFill>
          <p:spPr>
            <a:xfrm>
              <a:off x="10355136" y="0"/>
              <a:ext cx="860854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/>
          </p:blipFill>
          <p:spPr>
            <a:xfrm>
              <a:off x="9382826" y="0"/>
              <a:ext cx="860854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</p:pic>
        <p:pic>
          <p:nvPicPr>
            <p:cNvPr id="12" name="Picture 11"/>
            <p:cNvPicPr/>
            <p:nvPr/>
          </p:nvPicPr>
          <p:blipFill>
            <a:blip r:embed="rId9"/>
            <a:stretch/>
          </p:blipFill>
          <p:spPr>
            <a:xfrm>
              <a:off x="9382826" y="723438"/>
              <a:ext cx="860854" cy="582428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tx1"/>
              </a:solidFill>
            </a:ln>
          </p:spPr>
        </p:pic>
        <p:pic>
          <p:nvPicPr>
            <p:cNvPr id="13" name="Picture 12"/>
            <p:cNvPicPr/>
            <p:nvPr/>
          </p:nvPicPr>
          <p:blipFill>
            <a:blip r:embed="rId10"/>
            <a:stretch/>
          </p:blipFill>
          <p:spPr>
            <a:xfrm>
              <a:off x="7438206" y="723438"/>
              <a:ext cx="860853" cy="582428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tx1"/>
              </a:solidFill>
            </a:ln>
          </p:spPr>
        </p:pic>
        <p:pic>
          <p:nvPicPr>
            <p:cNvPr id="14" name="Picture 13"/>
            <p:cNvPicPr/>
            <p:nvPr/>
          </p:nvPicPr>
          <p:blipFill>
            <a:blip r:embed="rId11"/>
            <a:stretch/>
          </p:blipFill>
          <p:spPr>
            <a:xfrm>
              <a:off x="11327446" y="723438"/>
              <a:ext cx="860854" cy="582428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tx1"/>
              </a:solidFill>
            </a:ln>
          </p:spPr>
        </p:pic>
        <p:pic>
          <p:nvPicPr>
            <p:cNvPr id="15" name="Picture 14"/>
            <p:cNvPicPr/>
            <p:nvPr/>
          </p:nvPicPr>
          <p:blipFill>
            <a:blip r:embed="rId12"/>
            <a:stretch/>
          </p:blipFill>
          <p:spPr>
            <a:xfrm>
              <a:off x="8410515" y="723438"/>
              <a:ext cx="860855" cy="582428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tx1"/>
              </a:solidFill>
            </a:ln>
          </p:spPr>
        </p:pic>
        <p:pic>
          <p:nvPicPr>
            <p:cNvPr id="16" name="Picture 15"/>
            <p:cNvPicPr/>
            <p:nvPr/>
          </p:nvPicPr>
          <p:blipFill>
            <a:blip r:embed="rId13"/>
            <a:stretch/>
          </p:blipFill>
          <p:spPr>
            <a:xfrm>
              <a:off x="10351593" y="723438"/>
              <a:ext cx="860854" cy="582428"/>
            </a:xfrm>
            <a:prstGeom prst="rect">
              <a:avLst/>
            </a:prstGeom>
            <a:solidFill>
              <a:srgbClr val="92D050"/>
            </a:solidFill>
            <a:ln w="3175">
              <a:solidFill>
                <a:schemeClr val="tx1"/>
              </a:solidFill>
            </a:ln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4"/>
            <a:stretch/>
          </p:blipFill>
          <p:spPr>
            <a:xfrm>
              <a:off x="7438206" y="1434254"/>
              <a:ext cx="860854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5"/>
            <a:stretch/>
          </p:blipFill>
          <p:spPr>
            <a:xfrm>
              <a:off x="8410516" y="1434254"/>
              <a:ext cx="860854" cy="58242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6"/>
            <a:stretch/>
          </p:blipFill>
          <p:spPr>
            <a:xfrm>
              <a:off x="9382826" y="1434254"/>
              <a:ext cx="860854" cy="58242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7"/>
            <a:stretch/>
          </p:blipFill>
          <p:spPr>
            <a:xfrm>
              <a:off x="10355136" y="1434254"/>
              <a:ext cx="860854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8"/>
            <a:stretch/>
          </p:blipFill>
          <p:spPr>
            <a:xfrm>
              <a:off x="11327446" y="1434254"/>
              <a:ext cx="864554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9"/>
            <a:stretch/>
          </p:blipFill>
          <p:spPr>
            <a:xfrm>
              <a:off x="7438203" y="2145069"/>
              <a:ext cx="860855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0"/>
            <a:stretch/>
          </p:blipFill>
          <p:spPr>
            <a:xfrm>
              <a:off x="8410514" y="2145069"/>
              <a:ext cx="864396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1"/>
            <a:stretch/>
          </p:blipFill>
          <p:spPr>
            <a:xfrm>
              <a:off x="9375740" y="2145067"/>
              <a:ext cx="867940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2"/>
            <a:stretch/>
          </p:blipFill>
          <p:spPr>
            <a:xfrm>
              <a:off x="10351593" y="2145067"/>
              <a:ext cx="860854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3"/>
            <a:stretch/>
          </p:blipFill>
          <p:spPr>
            <a:xfrm>
              <a:off x="11327446" y="2145067"/>
              <a:ext cx="582429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4"/>
            <a:stretch/>
          </p:blipFill>
          <p:spPr>
            <a:xfrm>
              <a:off x="7425416" y="2846572"/>
              <a:ext cx="873641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25"/>
            <a:srcRect/>
            <a:stretch/>
          </p:blipFill>
          <p:spPr bwMode="auto">
            <a:xfrm>
              <a:off x="8410514" y="2846572"/>
              <a:ext cx="873642" cy="582428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tx1"/>
              </a:solidFill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9382826" y="2846572"/>
              <a:ext cx="2805474" cy="369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sp3d/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none"/>
          </p:style>
          <p:txBody>
            <a:bodyPr rot="0" spcFirstLastPara="1" vertOverflow="overflow" horzOverflow="overflow" vert="horz" wrap="square" lIns="45718" tIns="45718" rIns="45718" bIns="45718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"/>
                  <a:uFillTx/>
                </a:rPr>
                <a:t>Internship </a:t>
              </a:r>
              <a:r>
                <a:rPr kumimoji="0" lang="en-US" sz="1800" b="0" i="0" u="none" strike="noStrike" cap="none" spc="0" normalizeH="0" baseline="0" dirty="0" err="1">
                  <a:ln>
                    <a:noFill/>
                  </a:ln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"/>
                  <a:uFillTx/>
                </a:rPr>
                <a:t>Programmes</a:t>
              </a:r>
              <a:endParaRPr kumimoji="0" lang="en-GB" sz="18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latin typeface="+mj-lt"/>
                <a:ea typeface="+mj-ea"/>
                <a:cs typeface="+mj-cs"/>
                <a:sym typeface="Helvetica"/>
                <a:uFillTx/>
              </a:endParaRPr>
            </a:p>
          </p:txBody>
        </p:sp>
      </p:grpSp>
      <p:pic>
        <p:nvPicPr>
          <p:cNvPr id="34" name="Picture 33"/>
          <p:cNvPicPr>
            <a:picLocks noChangeAspect="1"/>
          </p:cNvPicPr>
          <p:nvPr/>
        </p:nvPicPr>
        <p:blipFill>
          <a:blip r:embed="rId26"/>
          <a:stretch/>
        </p:blipFill>
        <p:spPr>
          <a:xfrm>
            <a:off x="7459438" y="3424898"/>
            <a:ext cx="1837708" cy="21030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/>
    </mc:Choice>
    <mc:Fallback>
      <p:transition spd="med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 txBox="1"/>
          <p:nvPr/>
        </p:nvSpPr>
        <p:spPr>
          <a:xfrm>
            <a:off x="407987" y="1592263"/>
            <a:ext cx="3708401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1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latin typeface="Arial"/>
                <a:ea typeface="+mn-ea"/>
                <a:cs typeface="+mn-cs"/>
                <a:uFillTx/>
              </a:rPr>
              <a:t>future Education </a:t>
            </a:r>
            <a:r>
              <a:rPr lang="en-GB" sz="2400" dirty="0">
                <a:solidFill>
                  <a:srgbClr val="61C4D3"/>
                </a:solidFill>
                <a:latin typeface="Arial"/>
              </a:rPr>
              <a:t>L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latin typeface="Arial"/>
                <a:ea typeface="+mn-ea"/>
                <a:cs typeface="+mn-cs"/>
                <a:uFillTx/>
              </a:rPr>
              <a:t>abs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1C4D3"/>
              </a:solidFill>
              <a:latin typeface="Arial"/>
              <a:ea typeface="+mn-ea"/>
              <a:cs typeface="+mn-cs"/>
              <a:uFillTx/>
            </a:endParaRPr>
          </a:p>
        </p:txBody>
      </p:sp>
      <p:sp>
        <p:nvSpPr>
          <p:cNvPr id="9" name="Text Placeholder 9"/>
          <p:cNvSpPr txBox="1"/>
          <p:nvPr/>
        </p:nvSpPr>
        <p:spPr>
          <a:xfrm>
            <a:off x="8075612" y="1604966"/>
            <a:ext cx="3713187" cy="655634"/>
          </a:xfrm>
          <a:prstGeom prst="rect">
            <a:avLst/>
          </a:prstGeom>
        </p:spPr>
        <p:txBody>
          <a:bodyPr vert="horz" lIns="0" tIns="0" rIns="0" bIns="0" rtlCol="0" anchor="t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latin typeface="Arial"/>
                <a:ea typeface="+mn-ea"/>
                <a:cs typeface="+mn-cs"/>
                <a:uFillTx/>
              </a:rPr>
              <a:t>CERN-Solvay </a:t>
            </a:r>
            <a:b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latin typeface="Arial"/>
                <a:ea typeface="+mn-ea"/>
                <a:cs typeface="+mn-cs"/>
                <a:uFillTx/>
              </a:rPr>
            </a:b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latin typeface="Arial"/>
                <a:ea typeface="+mn-ea"/>
                <a:cs typeface="+mn-cs"/>
                <a:uFillTx/>
              </a:rPr>
              <a:t>Education Programme</a:t>
            </a:r>
          </a:p>
        </p:txBody>
      </p:sp>
      <p:pic>
        <p:nvPicPr>
          <p:cNvPr id="10" name="Picture Placeholder 15" descr="A group of people sitting at a table&#10;&#10;Description automatically generated"/>
          <p:cNvPicPr>
            <a:picLocks noChangeAspect="1"/>
          </p:cNvPicPr>
          <p:nvPr/>
        </p:nvPicPr>
        <p:blipFill>
          <a:blip r:embed="rId3"/>
          <a:srcRect t="52" b="52"/>
          <a:stretch/>
        </p:blipFill>
        <p:spPr bwMode="auto">
          <a:xfrm>
            <a:off x="403200" y="2416174"/>
            <a:ext cx="2795708" cy="2849563"/>
          </a:xfrm>
          <a:prstGeom prst="roundRect">
            <a:avLst>
              <a:gd name="adj" fmla="val 2097"/>
            </a:avLst>
          </a:prstGeom>
          <a:pattFill prst="lgCheck">
            <a:fgClr>
              <a:srgbClr val="BEBECB"/>
            </a:fgClr>
            <a:bgClr>
              <a:srgbClr val="FFFFFF"/>
            </a:bgClr>
          </a:pattFill>
          <a:ln w="76200">
            <a:noFill/>
          </a:ln>
        </p:spPr>
      </p:pic>
      <p:sp>
        <p:nvSpPr>
          <p:cNvPr id="12" name="Text Placeholder 12"/>
          <p:cNvSpPr txBox="1"/>
          <p:nvPr/>
        </p:nvSpPr>
        <p:spPr>
          <a:xfrm>
            <a:off x="4253846" y="1601227"/>
            <a:ext cx="3708401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1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latin typeface="Arial"/>
                <a:ea typeface="+mn-ea"/>
                <a:cs typeface="+mn-cs"/>
                <a:uFillTx/>
              </a:rPr>
              <a:t>Science Shows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61C4D3"/>
              </a:solidFill>
              <a:latin typeface="Arial"/>
              <a:ea typeface="+mn-ea"/>
              <a:cs typeface="+mn-cs"/>
              <a:uFillTx/>
            </a:endParaRPr>
          </a:p>
        </p:txBody>
      </p:sp>
      <p:pic>
        <p:nvPicPr>
          <p:cNvPr id="14" name="Picture 13" descr="A picture containing purple&#10;&#10;Description automatically generated"/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1730936" y="3824287"/>
            <a:ext cx="2385451" cy="2385451"/>
          </a:xfrm>
          <a:prstGeom prst="rect">
            <a:avLst/>
          </a:prstGeom>
        </p:spPr>
      </p:pic>
      <p:pic>
        <p:nvPicPr>
          <p:cNvPr id="17" name="Picture Placeholder 7"/>
          <p:cNvPicPr>
            <a:picLocks noChangeAspect="1"/>
          </p:cNvPicPr>
          <p:nvPr/>
        </p:nvPicPr>
        <p:blipFill rotWithShape="1">
          <a:blip r:embed="rId5"/>
          <a:srcRect l="-278" r="44784"/>
          <a:stretch/>
        </p:blipFill>
        <p:spPr>
          <a:xfrm>
            <a:off x="8075614" y="2416176"/>
            <a:ext cx="2799316" cy="2849562"/>
          </a:xfrm>
          <a:prstGeom prst="rect">
            <a:avLst/>
          </a:prstGeom>
        </p:spPr>
      </p:pic>
      <p:pic>
        <p:nvPicPr>
          <p:cNvPr id="16" name="Picture 15" descr="A group of people posing for a photo&#10;&#10;Description automatically generated with medium confidence"/>
          <p:cNvPicPr>
            <a:picLocks noChangeAspect="1"/>
          </p:cNvPicPr>
          <p:nvPr/>
        </p:nvPicPr>
        <p:blipFill rotWithShape="1">
          <a:blip r:embed="rId6"/>
          <a:srcRect l="36685" t="26511" r="22758"/>
          <a:stretch/>
        </p:blipFill>
        <p:spPr>
          <a:xfrm>
            <a:off x="9875838" y="4298145"/>
            <a:ext cx="1897867" cy="1897867"/>
          </a:xfrm>
          <a:prstGeom prst="rect">
            <a:avLst/>
          </a:prstGeom>
        </p:spPr>
      </p:pic>
      <p:pic>
        <p:nvPicPr>
          <p:cNvPr id="18" name="Picture 17" descr="A picture containing person&#10;&#10;Description automatically generated"/>
          <p:cNvPicPr>
            <a:picLocks noChangeAspect="1"/>
          </p:cNvPicPr>
          <p:nvPr/>
        </p:nvPicPr>
        <p:blipFill rotWithShape="1">
          <a:blip r:embed="rId7"/>
          <a:srcRect/>
          <a:stretch/>
        </p:blipFill>
        <p:spPr>
          <a:xfrm>
            <a:off x="4259263" y="2416174"/>
            <a:ext cx="3667126" cy="3667126"/>
          </a:xfrm>
          <a:prstGeom prst="rect">
            <a:avLst/>
          </a:prstGeom>
        </p:spPr>
      </p:pic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do we have and plan to use volunteers?</a:t>
            </a:r>
            <a:br>
              <a:rPr lang="en-GB" dirty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l="15559" t="34286" r="15886" b="19308"/>
          <a:stretch/>
        </p:blipFill>
        <p:spPr>
          <a:xfrm>
            <a:off x="10164417" y="1"/>
            <a:ext cx="2027582" cy="9703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/>
    </mc:Choice>
    <mc:Fallback>
      <p:transition spd="med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many slots and how many volunteers?</a:t>
            </a:r>
            <a:br>
              <a:rPr lang="en-GB" dirty="0"/>
            </a:b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07989" y="2420938"/>
            <a:ext cx="3708400" cy="3779838"/>
          </a:xfrm>
        </p:spPr>
        <p:txBody>
          <a:bodyPr/>
          <a:lstStyle/>
          <a:p>
            <a:r>
              <a:rPr lang="de-DE" dirty="0"/>
              <a:t>Up </a:t>
            </a:r>
            <a:r>
              <a:rPr lang="de-DE" dirty="0" err="1"/>
              <a:t>to</a:t>
            </a:r>
            <a:r>
              <a:rPr lang="de-DE" dirty="0"/>
              <a:t> 10 </a:t>
            </a:r>
            <a:r>
              <a:rPr lang="de-DE" dirty="0" err="1"/>
              <a:t>workshops</a:t>
            </a:r>
            <a:r>
              <a:rPr lang="de-DE" dirty="0"/>
              <a:t> of </a:t>
            </a:r>
            <a:br>
              <a:rPr lang="de-DE" dirty="0"/>
            </a:br>
            <a:r>
              <a:rPr lang="de-DE" dirty="0"/>
              <a:t>45-90 min per </a:t>
            </a:r>
            <a:r>
              <a:rPr lang="de-DE" dirty="0" err="1"/>
              <a:t>day</a:t>
            </a:r>
            <a:r>
              <a:rPr lang="de-DE" dirty="0"/>
              <a:t> </a:t>
            </a:r>
            <a:br>
              <a:rPr lang="de-DE" dirty="0"/>
            </a:br>
            <a:r>
              <a:rPr lang="de-DE" i="1" dirty="0"/>
              <a:t>(+ </a:t>
            </a:r>
            <a:r>
              <a:rPr lang="de-DE" i="1" dirty="0" err="1"/>
              <a:t>preparation</a:t>
            </a:r>
            <a:r>
              <a:rPr lang="de-DE" i="1" dirty="0"/>
              <a:t> &amp; follow-</a:t>
            </a:r>
            <a:r>
              <a:rPr lang="de-DE" i="1" dirty="0" err="1"/>
              <a:t>up</a:t>
            </a:r>
            <a:r>
              <a:rPr lang="de-DE" i="1" dirty="0"/>
              <a:t>)</a:t>
            </a:r>
          </a:p>
          <a:p>
            <a:r>
              <a:rPr lang="de-DE" dirty="0" err="1"/>
              <a:t>Contribute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of lab </a:t>
            </a:r>
            <a:r>
              <a:rPr lang="de-DE" dirty="0" err="1"/>
              <a:t>workshops</a:t>
            </a:r>
            <a:endParaRPr lang="en-GB" dirty="0"/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267201" y="2420938"/>
            <a:ext cx="3665537" cy="3779838"/>
          </a:xfrm>
        </p:spPr>
        <p:txBody>
          <a:bodyPr/>
          <a:lstStyle/>
          <a:p>
            <a:r>
              <a:rPr lang="de-DE" dirty="0"/>
              <a:t>Up </a:t>
            </a:r>
            <a:r>
              <a:rPr lang="de-DE" dirty="0" err="1"/>
              <a:t>to</a:t>
            </a:r>
            <a:r>
              <a:rPr lang="de-DE" dirty="0"/>
              <a:t> 3 </a:t>
            </a:r>
            <a:r>
              <a:rPr lang="de-DE" dirty="0" err="1"/>
              <a:t>shows</a:t>
            </a:r>
            <a:r>
              <a:rPr lang="de-DE" dirty="0"/>
              <a:t> of </a:t>
            </a:r>
            <a:br>
              <a:rPr lang="de-DE" dirty="0"/>
            </a:br>
            <a:r>
              <a:rPr lang="de-DE" dirty="0"/>
              <a:t>30-45 min per </a:t>
            </a:r>
            <a:r>
              <a:rPr lang="de-DE" dirty="0" err="1"/>
              <a:t>day</a:t>
            </a:r>
            <a:r>
              <a:rPr lang="de-DE" dirty="0"/>
              <a:t> </a:t>
            </a:r>
            <a:br>
              <a:rPr lang="de-DE" dirty="0"/>
            </a:br>
            <a:r>
              <a:rPr lang="de-DE" i="1" dirty="0"/>
              <a:t>(+ </a:t>
            </a:r>
            <a:r>
              <a:rPr lang="de-DE" i="1" dirty="0" err="1"/>
              <a:t>preparation</a:t>
            </a:r>
            <a:r>
              <a:rPr lang="de-DE" i="1" dirty="0"/>
              <a:t> &amp; follow-</a:t>
            </a:r>
            <a:r>
              <a:rPr lang="de-DE" i="1" dirty="0" err="1"/>
              <a:t>up</a:t>
            </a:r>
            <a:r>
              <a:rPr lang="de-DE" i="1" dirty="0"/>
              <a:t>)</a:t>
            </a:r>
          </a:p>
          <a:p>
            <a:r>
              <a:rPr lang="de-DE" dirty="0" err="1"/>
              <a:t>Contribute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of </a:t>
            </a:r>
            <a:r>
              <a:rPr lang="de-DE" dirty="0" err="1"/>
              <a:t>shows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>
          <a:xfrm>
            <a:off x="8085668" y="2420938"/>
            <a:ext cx="3703132" cy="3779838"/>
          </a:xfrm>
        </p:spPr>
        <p:txBody>
          <a:bodyPr/>
          <a:lstStyle/>
          <a:p>
            <a:r>
              <a:rPr lang="de-DE" dirty="0" err="1"/>
              <a:t>Reviewing</a:t>
            </a:r>
            <a:r>
              <a:rPr lang="de-DE" dirty="0"/>
              <a:t> </a:t>
            </a:r>
            <a:r>
              <a:rPr lang="de-DE" dirty="0" err="1"/>
              <a:t>scripts</a:t>
            </a:r>
            <a:r>
              <a:rPr lang="de-DE" dirty="0"/>
              <a:t> and </a:t>
            </a:r>
            <a:r>
              <a:rPr lang="de-DE" dirty="0" err="1"/>
              <a:t>videos</a:t>
            </a:r>
            <a:r>
              <a:rPr lang="de-DE" dirty="0"/>
              <a:t>, 60 </a:t>
            </a:r>
            <a:r>
              <a:rPr lang="de-DE" dirty="0" err="1"/>
              <a:t>hours</a:t>
            </a:r>
            <a:r>
              <a:rPr lang="de-DE" dirty="0"/>
              <a:t>/</a:t>
            </a:r>
            <a:r>
              <a:rPr lang="de-DE" dirty="0" err="1"/>
              <a:t>year</a:t>
            </a:r>
            <a:endParaRPr lang="de-DE" dirty="0"/>
          </a:p>
          <a:p>
            <a:r>
              <a:rPr lang="de-DE" dirty="0" err="1"/>
              <a:t>Approx</a:t>
            </a:r>
            <a:r>
              <a:rPr lang="de-DE" dirty="0"/>
              <a:t>. 100 </a:t>
            </a:r>
            <a:r>
              <a:rPr lang="de-DE" dirty="0" err="1"/>
              <a:t>hours</a:t>
            </a:r>
            <a:r>
              <a:rPr lang="de-DE" dirty="0"/>
              <a:t> for </a:t>
            </a:r>
            <a:r>
              <a:rPr lang="de-DE" dirty="0" err="1"/>
              <a:t>reviewing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once</a:t>
            </a:r>
            <a:r>
              <a:rPr lang="de-DE" dirty="0"/>
              <a:t> per </a:t>
            </a:r>
            <a:r>
              <a:rPr lang="de-DE" dirty="0" err="1"/>
              <a:t>year</a:t>
            </a:r>
            <a:endParaRPr lang="de-DE" dirty="0"/>
          </a:p>
          <a:p>
            <a:r>
              <a:rPr lang="en-GB" dirty="0"/>
              <a:t>6 supervisors to organise and lead team research projects, </a:t>
            </a:r>
            <a:br>
              <a:rPr lang="en-GB" dirty="0"/>
            </a:br>
            <a:r>
              <a:rPr lang="en-GB" dirty="0"/>
              <a:t> approx. 6 x 30 h</a:t>
            </a:r>
          </a:p>
          <a:p>
            <a:r>
              <a:rPr lang="en-GB" dirty="0"/>
              <a:t>Lecturers, approx. 5 x 2 h</a:t>
            </a:r>
          </a:p>
        </p:txBody>
      </p:sp>
      <p:sp>
        <p:nvSpPr>
          <p:cNvPr id="17" name="Text Placeholder 8"/>
          <p:cNvSpPr txBox="1"/>
          <p:nvPr/>
        </p:nvSpPr>
        <p:spPr>
          <a:xfrm>
            <a:off x="407987" y="1592263"/>
            <a:ext cx="3708401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1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latin typeface="Arial"/>
                <a:ea typeface="+mn-ea"/>
                <a:cs typeface="+mn-cs"/>
                <a:uFillTx/>
              </a:rPr>
              <a:t>future Education Labs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61C4D3"/>
              </a:solidFill>
              <a:latin typeface="Arial"/>
              <a:ea typeface="+mn-ea"/>
              <a:cs typeface="+mn-cs"/>
              <a:uFillTx/>
            </a:endParaRPr>
          </a:p>
        </p:txBody>
      </p:sp>
      <p:sp>
        <p:nvSpPr>
          <p:cNvPr id="18" name="Text Placeholder 9"/>
          <p:cNvSpPr txBox="1"/>
          <p:nvPr/>
        </p:nvSpPr>
        <p:spPr>
          <a:xfrm>
            <a:off x="8075612" y="1604966"/>
            <a:ext cx="3713187" cy="655634"/>
          </a:xfrm>
          <a:prstGeom prst="rect">
            <a:avLst/>
          </a:prstGeom>
        </p:spPr>
        <p:txBody>
          <a:bodyPr vert="horz" lIns="0" tIns="0" rIns="0" bIns="0" rtlCol="0" anchor="t" anchorCtr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latin typeface="Arial"/>
                <a:ea typeface="+mn-ea"/>
                <a:cs typeface="+mn-cs"/>
                <a:uFillTx/>
              </a:rPr>
              <a:t>CERN-Solvay </a:t>
            </a:r>
            <a:b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latin typeface="Arial"/>
                <a:ea typeface="+mn-ea"/>
                <a:cs typeface="+mn-cs"/>
                <a:uFillTx/>
              </a:rPr>
            </a:b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latin typeface="Arial"/>
                <a:ea typeface="+mn-ea"/>
                <a:cs typeface="+mn-cs"/>
                <a:uFillTx/>
              </a:rPr>
              <a:t>Education Programme</a:t>
            </a:r>
          </a:p>
        </p:txBody>
      </p:sp>
      <p:sp>
        <p:nvSpPr>
          <p:cNvPr id="19" name="Text Placeholder 12"/>
          <p:cNvSpPr txBox="1"/>
          <p:nvPr/>
        </p:nvSpPr>
        <p:spPr>
          <a:xfrm>
            <a:off x="4253846" y="1601227"/>
            <a:ext cx="3708401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1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itchFamily="34" charset="0" panose="020B0604020202020204"/>
              <a:buNone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61C4D3"/>
                </a:solidFill>
                <a:latin typeface="Arial"/>
                <a:ea typeface="+mn-ea"/>
                <a:cs typeface="+mn-cs"/>
                <a:uFillTx/>
              </a:rPr>
              <a:t>Science Shows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61C4D3"/>
              </a:solidFill>
              <a:latin typeface="Arial"/>
              <a:ea typeface="+mn-ea"/>
              <a:cs typeface="+mn-cs"/>
              <a:uFillTx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224388"/>
            <a:ext cx="7932738" cy="206476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108000" tIns="108000" rIns="108000" bIns="108000" rtlCol="0">
            <a:spAutoFit/>
          </a:bodyPr>
          <a:lstStyle/>
          <a:p>
            <a:pPr marL="342900" indent="-342900" algn="l">
              <a:buFont typeface="Arial" pitchFamily="34" charset="0" panose="020B0604020202020204"/>
              <a:buChar char="•"/>
            </a:pPr>
            <a:r>
              <a:rPr lang="de-DE" sz="2400" dirty="0">
                <a:solidFill>
                  <a:srgbClr val="0070C0"/>
                </a:solidFill>
              </a:rPr>
              <a:t>6 </a:t>
            </a:r>
            <a:r>
              <a:rPr lang="de-DE" sz="2400" dirty="0" err="1">
                <a:solidFill>
                  <a:srgbClr val="0070C0"/>
                </a:solidFill>
              </a:rPr>
              <a:t>facilitators</a:t>
            </a:r>
            <a:r>
              <a:rPr lang="de-DE" sz="2400" dirty="0">
                <a:solidFill>
                  <a:srgbClr val="0070C0"/>
                </a:solidFill>
              </a:rPr>
              <a:t> at </a:t>
            </a:r>
            <a:r>
              <a:rPr lang="de-DE" sz="2400" dirty="0" err="1">
                <a:solidFill>
                  <a:srgbClr val="0070C0"/>
                </a:solidFill>
              </a:rPr>
              <a:t>any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given</a:t>
            </a:r>
            <a:r>
              <a:rPr lang="de-DE" sz="2400" dirty="0">
                <a:solidFill>
                  <a:srgbClr val="0070C0"/>
                </a:solidFill>
              </a:rPr>
              <a:t> time on </a:t>
            </a:r>
            <a:r>
              <a:rPr lang="de-DE" sz="2400" dirty="0" err="1">
                <a:solidFill>
                  <a:srgbClr val="0070C0"/>
                </a:solidFill>
              </a:rPr>
              <a:t>days</a:t>
            </a:r>
            <a:r>
              <a:rPr lang="de-DE" sz="2400" dirty="0">
                <a:solidFill>
                  <a:srgbClr val="0070C0"/>
                </a:solidFill>
              </a:rPr>
              <a:t> of </a:t>
            </a:r>
            <a:r>
              <a:rPr lang="de-DE" sz="2400" dirty="0" err="1">
                <a:solidFill>
                  <a:srgbClr val="0070C0"/>
                </a:solidFill>
              </a:rPr>
              <a:t>operation</a:t>
            </a:r>
            <a:endParaRPr lang="de-DE" sz="2400" dirty="0">
              <a:solidFill>
                <a:srgbClr val="0070C0"/>
              </a:solidFill>
            </a:endParaRPr>
          </a:p>
          <a:p>
            <a:pPr marL="342900" indent="-342900" algn="l">
              <a:buFont typeface="Arial" pitchFamily="34" charset="0" panose="020B0604020202020204"/>
              <a:buChar char="•"/>
            </a:pPr>
            <a:r>
              <a:rPr lang="de-DE" sz="2400" dirty="0">
                <a:solidFill>
                  <a:srgbClr val="0070C0"/>
                </a:solidFill>
              </a:rPr>
              <a:t>mix of </a:t>
            </a:r>
            <a:r>
              <a:rPr lang="de-DE" sz="2400" dirty="0" err="1">
                <a:solidFill>
                  <a:srgbClr val="0070C0"/>
                </a:solidFill>
              </a:rPr>
              <a:t>employed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people</a:t>
            </a:r>
            <a:r>
              <a:rPr lang="de-DE" sz="2400" dirty="0">
                <a:solidFill>
                  <a:srgbClr val="0070C0"/>
                </a:solidFill>
              </a:rPr>
              <a:t> (</a:t>
            </a:r>
            <a:r>
              <a:rPr lang="de-DE" sz="2400" dirty="0" err="1">
                <a:solidFill>
                  <a:srgbClr val="0070C0"/>
                </a:solidFill>
              </a:rPr>
              <a:t>education</a:t>
            </a:r>
            <a:r>
              <a:rPr lang="de-DE" sz="2400" dirty="0">
                <a:solidFill>
                  <a:srgbClr val="0070C0"/>
                </a:solidFill>
              </a:rPr>
              <a:t> team) + </a:t>
            </a:r>
            <a:r>
              <a:rPr lang="de-DE" sz="2400" dirty="0" err="1">
                <a:solidFill>
                  <a:srgbClr val="0070C0"/>
                </a:solidFill>
              </a:rPr>
              <a:t>volunteers</a:t>
            </a:r>
            <a:endParaRPr lang="de-DE" sz="2400" dirty="0">
              <a:solidFill>
                <a:srgbClr val="0070C0"/>
              </a:solidFill>
            </a:endParaRPr>
          </a:p>
          <a:p>
            <a:pPr marL="342900" indent="-342900" algn="l">
              <a:buFont typeface="Arial" pitchFamily="34" charset="0" panose="020B0604020202020204"/>
              <a:buChar char="•"/>
            </a:pPr>
            <a:r>
              <a:rPr lang="de-DE" sz="2400" dirty="0">
                <a:solidFill>
                  <a:srgbClr val="0070C0"/>
                </a:solidFill>
              </a:rPr>
              <a:t>on </a:t>
            </a:r>
            <a:r>
              <a:rPr lang="de-DE" sz="2400" dirty="0" err="1">
                <a:solidFill>
                  <a:srgbClr val="0070C0"/>
                </a:solidFill>
              </a:rPr>
              <a:t>average</a:t>
            </a:r>
            <a:r>
              <a:rPr lang="de-DE" sz="2400" dirty="0">
                <a:solidFill>
                  <a:srgbClr val="0070C0"/>
                </a:solidFill>
              </a:rPr>
              <a:t> 50:50</a:t>
            </a:r>
          </a:p>
          <a:p>
            <a:pPr marL="342900" indent="-342900" algn="l">
              <a:buFont typeface="Arial" pitchFamily="34" charset="0" panose="020B0604020202020204"/>
              <a:buChar char="•"/>
            </a:pPr>
            <a:r>
              <a:rPr lang="de-DE" sz="2400" dirty="0" err="1">
                <a:solidFill>
                  <a:srgbClr val="0070C0"/>
                </a:solidFill>
              </a:rPr>
              <a:t>Sundays</a:t>
            </a:r>
            <a:r>
              <a:rPr lang="de-DE" sz="2400" dirty="0">
                <a:solidFill>
                  <a:srgbClr val="0070C0"/>
                </a:solidFill>
              </a:rPr>
              <a:t> and </a:t>
            </a:r>
            <a:r>
              <a:rPr lang="de-DE" sz="2400" dirty="0" err="1">
                <a:solidFill>
                  <a:srgbClr val="0070C0"/>
                </a:solidFill>
              </a:rPr>
              <a:t>public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holidays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only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run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by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err="1">
                <a:solidFill>
                  <a:srgbClr val="0070C0"/>
                </a:solidFill>
              </a:rPr>
              <a:t>volunteers</a:t>
            </a:r>
            <a:r>
              <a:rPr lang="de-DE" sz="2400" dirty="0">
                <a:solidFill>
                  <a:srgbClr val="0070C0"/>
                </a:solidFill>
              </a:rPr>
              <a:t> </a:t>
            </a:r>
            <a:br>
              <a:rPr lang="de-DE" sz="2400" dirty="0">
                <a:solidFill>
                  <a:srgbClr val="0070C0"/>
                </a:solidFill>
              </a:rPr>
            </a:br>
            <a:r>
              <a:rPr lang="de-DE" sz="2400" dirty="0">
                <a:solidFill>
                  <a:srgbClr val="0070C0"/>
                </a:solidFill>
              </a:rPr>
              <a:t>(limited </a:t>
            </a:r>
            <a:r>
              <a:rPr lang="de-DE" sz="2400" dirty="0" err="1">
                <a:solidFill>
                  <a:srgbClr val="0070C0"/>
                </a:solidFill>
              </a:rPr>
              <a:t>offer</a:t>
            </a:r>
            <a:r>
              <a:rPr lang="de-DE" sz="2400" dirty="0">
                <a:solidFill>
                  <a:srgbClr val="0070C0"/>
                </a:solidFill>
              </a:rPr>
              <a:t>)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5559" t="34286" r="15886" b="19308"/>
          <a:stretch/>
        </p:blipFill>
        <p:spPr>
          <a:xfrm>
            <a:off x="10164417" y="1"/>
            <a:ext cx="2027582" cy="9703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7" y="190711"/>
            <a:ext cx="11376026" cy="1065746"/>
          </a:xfrm>
        </p:spPr>
        <p:txBody>
          <a:bodyPr/>
          <a:lstStyle/>
          <a:p>
            <a:r>
              <a:rPr lang="de-DE" dirty="0"/>
              <a:t>Training for Science Gateway </a:t>
            </a:r>
            <a:r>
              <a:rPr lang="de-DE" dirty="0" err="1"/>
              <a:t>activities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type="body" sz="half" idx="1"/>
          </p:nvPr>
        </p:nvSpPr>
        <p:spPr>
          <a:xfrm>
            <a:off x="407987" y="970344"/>
            <a:ext cx="5616577" cy="5366448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itchFamily="34" charset="0" panose="020B0604020202020204"/>
              <a:buChar char="•"/>
            </a:pPr>
            <a:r>
              <a:rPr lang="en-GB" sz="2800" dirty="0"/>
              <a:t>Labs</a:t>
            </a:r>
            <a:endParaRPr lang="en-GB" dirty="0"/>
          </a:p>
          <a:p>
            <a:pPr marL="720749" lvl="1" indent="-342900">
              <a:buFont typeface="Arial" pitchFamily="34" charset="0" panose="020B0604020202020204"/>
              <a:buChar char="•"/>
            </a:pPr>
            <a:r>
              <a:rPr lang="en-GB" dirty="0"/>
              <a:t>short hybrid (online/onsite) training on basics &amp; safety</a:t>
            </a:r>
          </a:p>
          <a:p>
            <a:pPr marL="720749" lvl="1" indent="-342900">
              <a:buFont typeface="Arial" pitchFamily="34" charset="0" panose="020B0604020202020204"/>
              <a:buChar char="•"/>
            </a:pPr>
            <a:r>
              <a:rPr lang="en-GB" dirty="0"/>
              <a:t>workshop with volunteers as students</a:t>
            </a:r>
          </a:p>
          <a:p>
            <a:pPr marL="720749" lvl="1" indent="-342900">
              <a:buFont typeface="Arial" pitchFamily="34" charset="0" panose="020B0604020202020204"/>
              <a:buChar char="•"/>
            </a:pPr>
            <a:r>
              <a:rPr lang="en-GB" dirty="0"/>
              <a:t>join at least one workshop led by education team member to learn on the job as “assistant”</a:t>
            </a:r>
          </a:p>
          <a:p>
            <a:pPr marL="342900" indent="-342900">
              <a:buFont typeface="Arial" pitchFamily="34" charset="0" panose="020B0604020202020204"/>
              <a:buChar char="•"/>
            </a:pPr>
            <a:r>
              <a:rPr lang="en-GB" sz="2800" dirty="0"/>
              <a:t>Shows</a:t>
            </a:r>
            <a:endParaRPr lang="en-GB" dirty="0"/>
          </a:p>
          <a:p>
            <a:pPr marL="720749" lvl="1" indent="-342900">
              <a:buFont typeface="Arial" pitchFamily="34" charset="0" panose="020B0604020202020204"/>
              <a:buChar char="•"/>
            </a:pPr>
            <a:r>
              <a:rPr lang="en-GB" dirty="0"/>
              <a:t>watch 1 show as participant</a:t>
            </a:r>
          </a:p>
          <a:p>
            <a:pPr marL="720749" lvl="1" indent="-342900">
              <a:buFont typeface="Arial" pitchFamily="34" charset="0" panose="020B0604020202020204"/>
              <a:buChar char="•"/>
            </a:pPr>
            <a:r>
              <a:rPr lang="en-GB" dirty="0"/>
              <a:t>training session 3-4 h reviewing script and experiments</a:t>
            </a:r>
          </a:p>
          <a:p>
            <a:pPr marL="720749" lvl="1" indent="-342900">
              <a:buFont typeface="Arial" pitchFamily="34" charset="0" panose="020B0604020202020204"/>
              <a:buChar char="•"/>
            </a:pPr>
            <a:r>
              <a:rPr lang="en-GB" dirty="0"/>
              <a:t>perform once without audience</a:t>
            </a:r>
          </a:p>
          <a:p>
            <a:pPr marL="720749" lvl="1" indent="-342900">
              <a:buFont typeface="Arial" pitchFamily="34" charset="0" panose="020B0604020202020204"/>
              <a:buChar char="•"/>
            </a:pPr>
            <a:r>
              <a:rPr lang="en-GB" dirty="0"/>
              <a:t>join one show led by an education team member as “assistant” to learn directly on the job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5559" t="34286" r="15886" b="19308"/>
          <a:stretch/>
        </p:blipFill>
        <p:spPr>
          <a:xfrm>
            <a:off x="10164417" y="1"/>
            <a:ext cx="2027582" cy="970342"/>
          </a:xfrm>
          <a:prstGeom prst="rect">
            <a:avLst/>
          </a:prstGeom>
        </p:spPr>
      </p:pic>
      <p:sp>
        <p:nvSpPr>
          <p:cNvPr id="7" name="Content Placeholder 1"/>
          <p:cNvSpPr txBox="1"/>
          <p:nvPr/>
        </p:nvSpPr>
        <p:spPr>
          <a:xfrm>
            <a:off x="6241859" y="970344"/>
            <a:ext cx="5616577" cy="5366448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defRPr sz="2100" b="1" i="0" u="none" strike="noStrike" cap="none" spc="0" baseline="0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  <a:uFillTx/>
              </a:defRPr>
            </a:lvl1pPr>
            <a:lvl2pPr marL="377849" marR="0" indent="-377998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defRPr sz="2100" b="1" i="0" u="none" strike="noStrike" cap="none" spc="0" baseline="0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  <a:uFillTx/>
              </a:defRPr>
            </a:lvl2pPr>
            <a:lvl3pPr marL="724234" marR="0" indent="-400233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defRPr sz="2100" b="1" i="0" u="none" strike="noStrike" cap="none" spc="0" baseline="0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  <a:uFillTx/>
              </a:defRPr>
            </a:lvl3pPr>
            <a:lvl4pPr marL="1073249" marR="0" indent="-42525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defRPr sz="2100" b="1" i="0" u="none" strike="noStrike" cap="none" spc="0" baseline="0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  <a:uFillTx/>
              </a:defRPr>
            </a:lvl4pPr>
            <a:lvl5pPr marL="2128835" marR="0" indent="-300035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defRPr sz="2100" b="1" i="0" u="none" strike="noStrike" cap="none" spc="0" baseline="0">
                <a:solidFill>
                  <a:srgbClr val="181818"/>
                </a:solidFill>
                <a:latin typeface="Arial"/>
                <a:ea typeface="Arial"/>
                <a:cs typeface="Arial"/>
                <a:sym typeface="Arial"/>
                <a:uFillTx/>
              </a:defRPr>
            </a:lvl5pPr>
            <a:lvl6pPr marL="25527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defRPr sz="2100" b="1" i="0" u="none" strike="noStrike" cap="none" spc="0" baseline="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  <a:uFillTx/>
              </a:defRPr>
            </a:lvl6pPr>
            <a:lvl7pPr marL="30099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defRPr sz="2100" b="1" i="0" u="none" strike="noStrike" cap="none" spc="0" baseline="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  <a:uFillTx/>
              </a:defRPr>
            </a:lvl7pPr>
            <a:lvl8pPr marL="34671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defRPr sz="2100" b="1" i="0" u="none" strike="noStrike" cap="none" spc="0" baseline="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  <a:uFillTx/>
              </a:defRPr>
            </a:lvl8pPr>
            <a:lvl9pPr marL="3924300" marR="0" indent="-266700" algn="l" defTabSz="914400" rtl="0" latinLnBrk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Pct val="100000"/>
              <a:buFontTx/>
              <a:buChar char="•"/>
              <a:defRPr sz="2100" b="1" i="0" u="none" strike="noStrike" cap="none" spc="0" baseline="0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  <a:uFillTx/>
              </a:defRPr>
            </a:lvl9pPr>
          </a:lstStyle>
          <a:p>
            <a:r>
              <a:rPr lang="en-GB" kern="0" dirty="0"/>
              <a:t>Additionally for all</a:t>
            </a:r>
          </a:p>
          <a:p>
            <a:pPr marL="342900" indent="-342900">
              <a:buFont typeface="Arial" pitchFamily="34" charset="0" panose="020B0604020202020204"/>
              <a:buChar char="+"/>
            </a:pPr>
            <a:r>
              <a:rPr lang="en-GB" kern="0" dirty="0"/>
              <a:t>short briefing before and feedback after every workshop/show if run together with education team member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itchFamily="34" charset="0" panose="020B0604020202020204"/>
              <a:buChar char="+"/>
              <a:defRPr/>
            </a:pPr>
            <a:endParaRPr lang="en-GB" kern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itchFamily="34" charset="0" panose="020B0604020202020204"/>
              <a:buChar char="+"/>
              <a:defRPr/>
            </a:pPr>
            <a:r>
              <a:rPr lang="en-GB" kern="0" dirty="0"/>
              <a:t>additional training offers for selected education and communication skills/topics such as </a:t>
            </a:r>
          </a:p>
          <a:p>
            <a:pPr marL="720749" lvl="1" indent="-342900">
              <a:lnSpc>
                <a:spcPct val="100000"/>
              </a:lnSpc>
              <a:spcBef>
                <a:spcPts val="0"/>
              </a:spcBef>
              <a:buFont typeface="Arial" pitchFamily="34" charset="0" panose="020B0604020202020204"/>
              <a:buChar char="+"/>
              <a:defRPr/>
            </a:pPr>
            <a:r>
              <a:rPr lang="en-GB" kern="0" dirty="0"/>
              <a:t>Storytelling</a:t>
            </a:r>
          </a:p>
          <a:p>
            <a:pPr marL="720749" lvl="1" indent="-342900">
              <a:lnSpc>
                <a:spcPct val="100000"/>
              </a:lnSpc>
              <a:spcBef>
                <a:spcPts val="0"/>
              </a:spcBef>
              <a:buFont typeface="Arial" pitchFamily="34" charset="0" panose="020B0604020202020204"/>
              <a:buChar char="+"/>
              <a:defRPr/>
            </a:pPr>
            <a:r>
              <a:rPr lang="en-GB" kern="0" dirty="0"/>
              <a:t>learning psychology</a:t>
            </a:r>
          </a:p>
          <a:p>
            <a:pPr marL="720749" lvl="1" indent="-342900">
              <a:lnSpc>
                <a:spcPct val="100000"/>
              </a:lnSpc>
              <a:spcBef>
                <a:spcPts val="0"/>
              </a:spcBef>
              <a:buFont typeface="Arial" pitchFamily="34" charset="0" panose="020B0604020202020204"/>
              <a:buChar char="+"/>
              <a:defRPr/>
            </a:pPr>
            <a:r>
              <a:rPr lang="en-GB" kern="0" dirty="0"/>
              <a:t>inquiry based learning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GB" kern="0" dirty="0"/>
              <a:t>    approx. 1 every 3 months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itchFamily="34" charset="0" panose="020B0604020202020204"/>
              <a:buChar char="+"/>
              <a:defRPr/>
            </a:pPr>
            <a:endParaRPr lang="en-GB" kern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itchFamily="34" charset="0" panose="020B0604020202020204"/>
              <a:buChar char="+"/>
              <a:defRPr/>
            </a:pPr>
            <a:r>
              <a:rPr lang="en-GB" kern="0" dirty="0"/>
              <a:t>informal exchanges between volunteers via a </a:t>
            </a:r>
            <a:r>
              <a:rPr lang="en-GB" kern="0" dirty="0" err="1"/>
              <a:t>mattermost</a:t>
            </a:r>
            <a:r>
              <a:rPr lang="en-GB" kern="0" dirty="0"/>
              <a:t> channel</a:t>
            </a:r>
          </a:p>
          <a:p>
            <a:endParaRPr lang="en-GB" kern="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/>
    </mc:Choice>
    <mc:Fallback>
      <p:transition spd="med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1200"/>
              </a:spcBef>
              <a:buFont typeface="Arial" pitchFamily="34" charset="0" panose="020B0604020202020204"/>
              <a:buChar char="•"/>
            </a:pPr>
            <a:r>
              <a:rPr lang="en-GB" sz="1800" dirty="0"/>
              <a:t>Huge turn over, very small “core” group of volunteers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 panose="020B0604020202020204"/>
              <a:buChar char="•"/>
              <a:defRPr/>
            </a:pPr>
            <a:r>
              <a:rPr lang="en-GB" sz="1800" dirty="0"/>
              <a:t>Many activities + need for many different languages make it very challenging to train/find enough volunteers, lack of volunteers for certain languages</a:t>
            </a:r>
          </a:p>
          <a:p>
            <a:pPr marL="342900" indent="-342900">
              <a:spcBef>
                <a:spcPts val="1200"/>
              </a:spcBef>
              <a:buFont typeface="Arial" pitchFamily="34" charset="0" panose="020B0604020202020204"/>
              <a:buChar char="•"/>
            </a:pPr>
            <a:r>
              <a:rPr lang="en-GB" sz="1800" dirty="0"/>
              <a:t>Only few volunteers have experience interacting with young learners in an education context</a:t>
            </a:r>
          </a:p>
          <a:p>
            <a:pPr marL="342900" indent="-342900">
              <a:spcBef>
                <a:spcPts val="1200"/>
              </a:spcBef>
              <a:buFont typeface="Arial" pitchFamily="34" charset="0" panose="020B0604020202020204"/>
              <a:buChar char="•"/>
            </a:pPr>
            <a:r>
              <a:rPr lang="en-GB" sz="1800" dirty="0"/>
              <a:t>Volunteers struggle with group/discipline management, especially with young learners</a:t>
            </a:r>
          </a:p>
          <a:p>
            <a:pPr marL="342900" indent="-342900">
              <a:spcBef>
                <a:spcPts val="1200"/>
              </a:spcBef>
              <a:buFont typeface="Arial" pitchFamily="34" charset="0" panose="020B0604020202020204"/>
              <a:buChar char="•"/>
            </a:pPr>
            <a:r>
              <a:rPr lang="en-GB" sz="1800" dirty="0"/>
              <a:t>Considerable amount of person power needed to recruit, train, &amp; maintain volunteer community</a:t>
            </a:r>
          </a:p>
          <a:p>
            <a:pPr marL="342900" indent="-342900">
              <a:spcBef>
                <a:spcPts val="1200"/>
              </a:spcBef>
              <a:buFont typeface="Arial" pitchFamily="34" charset="0" panose="020B0604020202020204"/>
              <a:buChar char="•"/>
            </a:pPr>
            <a:r>
              <a:rPr lang="en-GB" sz="1800" dirty="0"/>
              <a:t>We would love to add more training time, but people at CERN are very busy</a:t>
            </a:r>
          </a:p>
          <a:p>
            <a:pPr marL="342900" indent="-342900">
              <a:spcBef>
                <a:spcPts val="1200"/>
              </a:spcBef>
              <a:buFont typeface="Arial" pitchFamily="34" charset="0" panose="020B0604020202020204"/>
              <a:buChar char="•"/>
            </a:pPr>
            <a:r>
              <a:rPr lang="en-GB" sz="1800" dirty="0"/>
              <a:t>We have currently no systematic evaluation of the performance of our volunteers</a:t>
            </a:r>
          </a:p>
          <a:p>
            <a:pPr marL="342900" indent="-342900">
              <a:spcBef>
                <a:spcPts val="1200"/>
              </a:spcBef>
              <a:buFont typeface="Arial" pitchFamily="34" charset="0" panose="020B0604020202020204"/>
              <a:buChar char="•"/>
            </a:pPr>
            <a:r>
              <a:rPr lang="en-GB" sz="1800" dirty="0"/>
              <a:t>Many volunteers are only “active” a few times per year, no training effect due to repeated facilitation</a:t>
            </a:r>
          </a:p>
          <a:p>
            <a:pPr marL="342900" indent="-342900">
              <a:spcBef>
                <a:spcPts val="1200"/>
              </a:spcBef>
              <a:buFont typeface="Arial" pitchFamily="34" charset="0" panose="020B0604020202020204"/>
              <a:buChar char="•"/>
            </a:pPr>
            <a:r>
              <a:rPr lang="en-GB" sz="1800" dirty="0"/>
              <a:t>Certain </a:t>
            </a:r>
            <a:r>
              <a:rPr lang="en-GB" sz="1800" dirty="0" err="1"/>
              <a:t>activites</a:t>
            </a:r>
            <a:r>
              <a:rPr lang="en-GB" sz="1800" dirty="0"/>
              <a:t> (e.g. science shows) require a lot of training before facilitation is great</a:t>
            </a:r>
          </a:p>
          <a:p>
            <a:pPr marL="342900" indent="-342900">
              <a:spcBef>
                <a:spcPts val="1200"/>
              </a:spcBef>
              <a:buFont typeface="Arial" pitchFamily="34" charset="0" panose="020B0604020202020204"/>
              <a:buChar char="•"/>
            </a:pP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Challenges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5559" t="34286" r="15886" b="19308"/>
          <a:stretch/>
        </p:blipFill>
        <p:spPr>
          <a:xfrm>
            <a:off x="10164417" y="1"/>
            <a:ext cx="2027582" cy="9703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/>
    </mc:Choice>
    <mc:Fallback>
      <p:transition spd="med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cenario A + 3 volunteers: Full offer"/>
          <p:cNvSpPr txBox="1">
            <a:spLocks noGrp="1"/>
          </p:cNvSpPr>
          <p:nvPr>
            <p:ph type="title"/>
          </p:nvPr>
        </p:nvSpPr>
        <p:spPr>
          <a:xfrm>
            <a:off x="407987" y="373591"/>
            <a:ext cx="11376026" cy="106574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sz="3200" dirty="0"/>
              <a:t>7 team members</a:t>
            </a:r>
            <a:r>
              <a:rPr sz="3200" dirty="0"/>
              <a:t> + 3 volunteer</a:t>
            </a:r>
            <a:r>
              <a:rPr lang="de-DE" sz="3200" dirty="0"/>
              <a:t> </a:t>
            </a:r>
            <a:r>
              <a:rPr lang="de-DE" sz="3200" dirty="0" err="1"/>
              <a:t>facilitators</a:t>
            </a:r>
            <a:r>
              <a:rPr lang="de-DE" sz="3200" dirty="0"/>
              <a:t>: </a:t>
            </a:r>
            <a:br>
              <a:rPr lang="de-DE" sz="3200" dirty="0"/>
            </a:br>
            <a:r>
              <a:rPr lang="de-DE" sz="3200" dirty="0"/>
              <a:t>Volunteer-</a:t>
            </a:r>
            <a:r>
              <a:rPr lang="de-DE" sz="3200" dirty="0" err="1"/>
              <a:t>led</a:t>
            </a:r>
            <a:r>
              <a:rPr lang="de-DE" sz="3200" dirty="0"/>
              <a:t> </a:t>
            </a:r>
            <a:r>
              <a:rPr lang="de-DE" sz="3200" dirty="0" err="1"/>
              <a:t>Sundays</a:t>
            </a:r>
            <a:r>
              <a:rPr lang="de-DE" sz="3200" dirty="0"/>
              <a:t> &amp; </a:t>
            </a:r>
            <a:r>
              <a:rPr lang="de-DE" sz="3200" dirty="0" err="1"/>
              <a:t>public</a:t>
            </a:r>
            <a:r>
              <a:rPr lang="de-DE" sz="3200" dirty="0"/>
              <a:t> </a:t>
            </a:r>
            <a:r>
              <a:rPr lang="de-DE" sz="3200" dirty="0" err="1"/>
              <a:t>holidays</a:t>
            </a:r>
            <a:endParaRPr sz="3200" dirty="0"/>
          </a:p>
        </p:txBody>
      </p:sp>
      <p:graphicFrame>
        <p:nvGraphicFramePr>
          <p:cNvPr id="248" name="Table"/>
          <p:cNvGraphicFramePr>
            <a:graphicFrameLocks xmlns:a="http://schemas.openxmlformats.org/drawingml/2006/main"/>
          </p:cNvGraphicFramePr>
          <p:nvPr/>
        </p:nvGraphicFramePr>
        <p:xfrm>
          <a:off x="407989" y="1805732"/>
          <a:ext cx="11376024" cy="2804160"/>
        </p:xfrm>
        <a:graphic>
          <a:graphicData uri="http://schemas.openxmlformats.org/drawingml/2006/table">
            <a:tbl>
              <a:tblPr firstRow="1" firstCol="1"/>
              <a:tblGrid>
                <a:gridCol w="1653078"/>
                <a:gridCol w="1653078"/>
                <a:gridCol w="1344978"/>
                <a:gridCol w="1344978"/>
                <a:gridCol w="1344978"/>
                <a:gridCol w="1344978"/>
                <a:gridCol w="1344978"/>
                <a:gridCol w="1344978"/>
              </a:tblGrid>
              <a:tr h="253110">
                <a:tc>
                  <a:txBody>
                    <a:bodyPr/>
                    <a:lstStyle/>
                    <a:p>
                      <a:pPr algn="ctr" defTabSz="457200">
                        <a:defRPr sz="16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600">
                          <a:solidFill>
                            <a:srgbClr val="000000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defRPr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Tuesday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Wednesday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Thursday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Friday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Saturday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>
                      <a:solidFill>
                        <a:srgbClr val="000000"/>
                      </a:solidFill>
                      <a:miter lim="400000"/>
                    </a:lnB>
                    <a:solidFill>
                      <a:srgbClr val="BEC0B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Sunday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BEC0BF"/>
                    </a:solidFill>
                  </a:tcPr>
                </a:tc>
              </a:tr>
              <a:tr h="253110">
                <a:tc rowSpan="3"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600" b="1" dirty="0" err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Facilitation</a:t>
                      </a:r>
                      <a:r>
                        <a:rPr lang="de-DE" sz="16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 </a:t>
                      </a:r>
                      <a:br>
                        <a:rPr lang="de-DE" sz="16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de-DE" sz="1600" b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(Origin: 50%,</a:t>
                      </a:r>
                      <a:br>
                        <a:rPr lang="de-DE" sz="1600" b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de-DE" sz="1600" b="0" dirty="0" err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others</a:t>
                      </a:r>
                      <a:r>
                        <a:rPr lang="de-DE" sz="1600" b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: 25%)</a:t>
                      </a:r>
                      <a:endParaRPr sz="1600" b="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Lab 1</a:t>
                      </a:r>
                    </a:p>
                  </a:txBody>
                  <a:tcPr marL="50800" marR="50800" marT="50800" marB="508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☑️ volunteer-led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53110">
                <a:tc vMerge="1"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600" b="1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b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Lab 2</a:t>
                      </a:r>
                    </a:p>
                  </a:txBody>
                  <a:tcPr marL="50800" marR="50800" marT="50800" marB="508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☑️</a:t>
                      </a:r>
                    </a:p>
                  </a:txBody>
                  <a:tcPr marL="50800" marR="50800" marT="50800" marB="50800" anchor="ctr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☑️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☑️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☑️ volunteer-led</a:t>
                      </a:r>
                    </a:p>
                  </a:txBody>
                  <a:tcPr marL="50800" marR="50800" marT="50800" marB="50800" anchor="ctr" horzOverflow="overflow">
                    <a:lnL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53110">
                <a:tc vMerge="1"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endParaRPr sz="1600" b="1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6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Shows</a:t>
                      </a:r>
                      <a:endParaRPr sz="1600" b="1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2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☑️ volunteer-led</a:t>
                      </a: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253110"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6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Operation</a:t>
                      </a:r>
                      <a:br>
                        <a:rPr lang="de-DE" sz="16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de-DE" sz="1600" b="1" dirty="0">
                          <a:latin typeface="Arial" pitchFamily="34" charset="0" panose="020B0604020202020204"/>
                          <a:ea typeface="Helvetica Neue"/>
                          <a:cs typeface="Arial" pitchFamily="34" charset="0" panose="020B0604020202020204"/>
                          <a:sym typeface="Helvetica Neue"/>
                        </a:rPr>
                        <a:t>≈ </a:t>
                      </a:r>
                      <a:r>
                        <a:rPr lang="de-DE" sz="1600" b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50%</a:t>
                      </a:r>
                      <a:endParaRPr sz="1600" b="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EAE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EAE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Scheduling, volunteer training &amp; development, activity &amp; equipment maintenance, team coordination, communication, monitoring)</a:t>
                      </a:r>
                    </a:p>
                  </a:txBody>
                  <a:tcPr marL="50800" marR="50800" marT="50800" marB="508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EAE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3110">
                <a:tc>
                  <a:txBody>
                    <a:bodyPr/>
                    <a:lstStyle/>
                    <a:p>
                      <a:pPr algn="ctr" defTabSz="457200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de-DE" sz="16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R&amp;D</a:t>
                      </a:r>
                      <a:br>
                        <a:rPr lang="de-DE" sz="1600" b="1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de-DE" sz="1600" b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(DOCT: 50%,</a:t>
                      </a:r>
                      <a:br>
                        <a:rPr lang="de-DE" sz="1600" b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de-DE" sz="1600" b="0" dirty="0" err="1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others</a:t>
                      </a:r>
                      <a:r>
                        <a:rPr lang="de-DE" sz="1600" b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: 25%)</a:t>
                      </a:r>
                      <a:endParaRPr sz="1600" b="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4445">
                      <a:solidFill>
                        <a:srgbClr val="000000"/>
                      </a:solidFill>
                      <a:miter lim="400000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FEAE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FEAE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New activities &amp; formats, support material for educators, empirical evaluation of activities, special events such as birthday parties, training of team members</a:t>
                      </a:r>
                      <a:endParaRPr sz="160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>
                      <a:solidFill>
                        <a:srgbClr val="000000"/>
                      </a:solidFill>
                      <a:miter lim="400000"/>
                    </a:lnL>
                    <a:lnR w="4445">
                      <a:solidFill>
                        <a:srgbClr val="000000"/>
                      </a:solidFill>
                      <a:miter lim="400000"/>
                    </a:lnR>
                    <a:lnT w="4445">
                      <a:solidFill>
                        <a:srgbClr val="000000"/>
                      </a:solidFill>
                      <a:miter lim="400000"/>
                    </a:lnT>
                    <a:lnB w="4445">
                      <a:solidFill>
                        <a:srgbClr val="000000"/>
                      </a:solidFill>
                      <a:miter lim="400000"/>
                    </a:lnB>
                    <a:solidFill>
                      <a:srgbClr val="FEAE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xmlns:a="http://schemas.openxmlformats.org/drawingml/2006/main" noGrp="1"/>
          </p:cNvGraphicFramePr>
          <p:nvPr/>
        </p:nvGraphicFramePr>
        <p:xfrm>
          <a:off x="1" y="4776340"/>
          <a:ext cx="12170697" cy="2113280"/>
        </p:xfrm>
        <a:graphic>
          <a:graphicData uri="http://schemas.openxmlformats.org/drawingml/2006/table">
            <a:tbl>
              <a:tblPr firstCol="1"/>
              <a:tblGrid>
                <a:gridCol w="1143000"/>
                <a:gridCol w="5257799"/>
                <a:gridCol w="5769898"/>
              </a:tblGrid>
              <a:tr h="253110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noProof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Legend</a:t>
                      </a:r>
                    </a:p>
                  </a:txBody>
                  <a:tcPr marL="50800" marR="50800" marT="50800" marB="50800" anchor="ctr" horzOverflow="overflow">
                    <a:lnL w="952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5">
                      <a:noFill/>
                      <a:miter lim="400000"/>
                    </a:lnT>
                    <a:lnB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sz="160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4445">
                      <a:noFill/>
                      <a:miter lim="400000"/>
                    </a:lnR>
                    <a:lnT w="4445">
                      <a:noFill/>
                      <a:miter lim="400000"/>
                    </a:lnT>
                    <a:lnB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b="1" noProof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Comments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5">
                      <a:noFill/>
                      <a:miter lim="400000"/>
                    </a:lnR>
                    <a:lnT w="4445">
                      <a:noFill/>
                      <a:miter lim="400000"/>
                    </a:lnT>
                    <a:lnB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311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✅</a:t>
                      </a:r>
                    </a:p>
                  </a:txBody>
                  <a:tcPr marL="50800" marR="50800" marT="50800" marB="50800" anchor="ctr" horzOverflow="overflow">
                    <a:lnL w="952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4445">
                      <a:noFill/>
                      <a:miter lim="400000"/>
                    </a:lnT>
                    <a:lnB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All activities possible &amp; guaranteed</a:t>
                      </a:r>
                      <a:b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 people per activity, at least 1 of them a team member</a:t>
                      </a:r>
                    </a:p>
                  </a:txBody>
                  <a:tcPr marL="50800" marR="50800" marT="50800" marB="50800" anchor="ctr" horzOverflow="overflow">
                    <a:lnL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5">
                      <a:noFill/>
                      <a:miter lim="400000"/>
                    </a:lnT>
                    <a:lnB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 weeks of winter shutdown needed</a:t>
                      </a:r>
                    </a:p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GB" sz="1600" noProof="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GB" sz="1600" noProof="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5">
                      <a:noFill/>
                      <a:miter lim="400000"/>
                    </a:lnR>
                    <a:lnT w="4445">
                      <a:noFill/>
                      <a:miter lim="400000"/>
                    </a:lnT>
                    <a:lnB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3110"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☑️</a:t>
                      </a:r>
                    </a:p>
                  </a:txBody>
                  <a:tcPr marL="50800" marR="50800" marT="50800" marB="50800" anchor="ctr" horzOverflow="overflow">
                    <a:lnL w="952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4445">
                      <a:noFill/>
                      <a:miter lim="400000"/>
                    </a:lnT>
                    <a:lnB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Simple activity </a:t>
                      </a:r>
                      <a:b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requiring only 1 team member + NO volunteer</a:t>
                      </a:r>
                    </a:p>
                  </a:txBody>
                  <a:tcPr marL="50800" marR="50800" marT="50800" marB="50800" anchor="ctr" horzOverflow="overflow">
                    <a:lnL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5">
                      <a:noFill/>
                      <a:miter lim="400000"/>
                    </a:lnT>
                    <a:lnB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3110"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☑️ </a:t>
                      </a:r>
                      <a:b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</a:br>
                      <a:r>
                        <a:rPr lang="en-GB" sz="1200" b="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volunteer-led</a:t>
                      </a:r>
                      <a:endParaRPr lang="en-GB" sz="1600" b="0" noProof="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>
                      <a:noFill/>
                      <a:miter lim="400000"/>
                    </a:lnL>
                    <a:lnR w="4445">
                      <a:noFill/>
                      <a:miter lim="400000"/>
                    </a:lnR>
                    <a:lnT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GB" sz="1600" noProof="0" dirty="0"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Simple activity requiring 2 volunteers + NO team member, needs to be cancelled in case of no-shows </a:t>
                      </a:r>
                    </a:p>
                  </a:txBody>
                  <a:tcPr marL="50800" marR="50800" marT="50800" marB="50800" anchor="ctr" horzOverflow="overflow">
                    <a:lnL w="4445">
                      <a:noFill/>
                      <a:miter lim="400000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endParaRPr lang="en-GB" sz="1600" noProof="0" dirty="0"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445">
                      <a:noFill/>
                      <a:miter lim="400000"/>
                    </a:lnR>
                    <a:lnT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4445" cap="flat" cmpd="sng" algn="ctr">
                      <a:noFill/>
                      <a:prstDash val="solid"/>
                      <a:miter lim="400000"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/>
    </mc:Choice>
    <mc:Fallback>
      <p:transition spd="med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1_Office Theme">
  <a:themeElements>
    <a:clrScheme name="Office Theme">
      <a:dk1>
        <a:srgbClr val="FFFFFF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FFFFFF"/>
            </a:solidFill>
            <a:latin typeface="+mj-lt"/>
            <a:ea typeface="+mj-ea"/>
            <a:cs typeface="+mj-cs"/>
            <a:sym typeface="Helvetica"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9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9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>
        <a:noFill/>
        <a:ln w="12700" cap="flat">
          <a:noFill/>
          <a:miter lim="400000"/>
        </a:ln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FFFFFF"/>
            </a:solidFill>
            <a:latin typeface="+mj-lt"/>
            <a:ea typeface="+mj-ea"/>
            <a:cs typeface="+mj-cs"/>
            <a:sym typeface="Helvetica"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uFillTx/>
          </a:defRPr>
        </a:lvl9pPr>
      </a:lstStyle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873</TotalTime>
  <Pages>0</Pages>
  <Words>1027</Words>
  <Characters>0</Characters>
  <CharactersWithSpaces>0</CharactersWithSpaces>
  <Application>ONLYOFFICE/6.1.0.87</Application>
  <DocSecurity>0</DocSecurity>
  <PresentationFormat>Widescreen</PresentationFormat>
  <Lines>0</Lines>
  <Paragraphs>131</Paragraphs>
  <Slides>7</Slides>
  <Notes>5</Notes>
  <HiddenSlides>0</HiddenSlides>
  <MMClips>0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Science Gateway operation for labs &amp; science shows Staffing scenarios &amp; volunteers</dc:title>
  <dc:subject/>
  <dc:creator>Sascha Schmeling</dc:creator>
  <cp:keywords/>
  <dc:description/>
  <dc:identifier/>
  <dc:language/>
  <cp:lastModifiedBy>Sascha Schmeling</cp:lastModifiedBy>
  <cp:revision>13</cp:revision>
  <dcterms:created xsi:type="dcterms:W3CDTF">2022-10-27T11:16:42Z</dcterms:created>
  <dcterms:modified xsi:type="dcterms:W3CDTF">2022-11-25T07:25:45Z</dcterms:modified>
  <cp:category/>
  <cp:contentStatus/>
  <cp:version/>
</cp:coreProperties>
</file>