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58" r:id="rId3"/>
    <p:sldId id="262" r:id="rId4"/>
    <p:sldId id="267" r:id="rId5"/>
    <p:sldId id="263" r:id="rId6"/>
    <p:sldId id="264" r:id="rId7"/>
    <p:sldId id="265" r:id="rId8"/>
    <p:sldId id="266" r:id="rId9"/>
    <p:sldId id="257" r:id="rId10"/>
    <p:sldId id="269" r:id="rId11"/>
    <p:sldId id="268" r:id="rId12"/>
    <p:sldId id="259" r:id="rId13"/>
    <p:sldId id="256" r:id="rId14"/>
    <p:sldId id="270" r:id="rId15"/>
    <p:sldId id="260" r:id="rId16"/>
    <p:sldId id="261" r:id="rId17"/>
    <p:sldId id="271" r:id="rId18"/>
    <p:sldId id="272" r:id="rId19"/>
    <p:sldId id="273" r:id="rId20"/>
    <p:sldId id="274" r:id="rId21"/>
    <p:sldId id="275"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81" d="100"/>
          <a:sy n="81" d="100"/>
        </p:scale>
        <p:origin x="102"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CERN GR anual return</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tx>
            <c:v>actual</c:v>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cat>
            <c:numRef>
              <c:f>Sheet1!$B$29:$B$34</c:f>
              <c:numCache>
                <c:formatCode>General</c:formatCode>
                <c:ptCount val="6"/>
                <c:pt idx="0">
                  <c:v>2018</c:v>
                </c:pt>
                <c:pt idx="1">
                  <c:v>2019</c:v>
                </c:pt>
                <c:pt idx="2">
                  <c:v>2020</c:v>
                </c:pt>
                <c:pt idx="3">
                  <c:v>2021</c:v>
                </c:pt>
                <c:pt idx="4">
                  <c:v>2022</c:v>
                </c:pt>
                <c:pt idx="5">
                  <c:v>2023</c:v>
                </c:pt>
              </c:numCache>
            </c:numRef>
          </c:cat>
          <c:val>
            <c:numRef>
              <c:f>Sheet1!$C$29:$C$34</c:f>
              <c:numCache>
                <c:formatCode>General</c:formatCode>
                <c:ptCount val="6"/>
                <c:pt idx="0">
                  <c:v>2.7</c:v>
                </c:pt>
                <c:pt idx="1">
                  <c:v>3.4</c:v>
                </c:pt>
                <c:pt idx="2">
                  <c:v>2</c:v>
                </c:pt>
                <c:pt idx="3">
                  <c:v>1.4</c:v>
                </c:pt>
                <c:pt idx="4">
                  <c:v>0.9</c:v>
                </c:pt>
                <c:pt idx="5">
                  <c:v>1.4</c:v>
                </c:pt>
              </c:numCache>
            </c:numRef>
          </c:val>
          <c:extLst>
            <c:ext xmlns:c16="http://schemas.microsoft.com/office/drawing/2014/chart" uri="{C3380CC4-5D6E-409C-BE32-E72D297353CC}">
              <c16:uniqueId val="{00000000-8E4C-4DCB-B876-799AF89C4ACF}"/>
            </c:ext>
          </c:extLst>
        </c:ser>
        <c:ser>
          <c:idx val="1"/>
          <c:order val="1"/>
          <c:tx>
            <c:v>expected</c:v>
          </c:tx>
          <c:spPr>
            <a:solidFill>
              <a:schemeClr val="accent6">
                <a:lumMod val="50000"/>
              </a:schemeClr>
            </a:solidFill>
            <a:ln>
              <a:solidFill>
                <a:schemeClr val="accent6">
                  <a:lumMod val="50000"/>
                </a:schemeClr>
              </a:solidFill>
            </a:ln>
            <a:effectLst/>
          </c:spPr>
          <c:invertIfNegative val="0"/>
          <c:cat>
            <c:numRef>
              <c:f>Sheet1!$B$29:$B$34</c:f>
              <c:numCache>
                <c:formatCode>General</c:formatCode>
                <c:ptCount val="6"/>
                <c:pt idx="0">
                  <c:v>2018</c:v>
                </c:pt>
                <c:pt idx="1">
                  <c:v>2019</c:v>
                </c:pt>
                <c:pt idx="2">
                  <c:v>2020</c:v>
                </c:pt>
                <c:pt idx="3">
                  <c:v>2021</c:v>
                </c:pt>
                <c:pt idx="4">
                  <c:v>2022</c:v>
                </c:pt>
                <c:pt idx="5">
                  <c:v>2023</c:v>
                </c:pt>
              </c:numCache>
            </c:numRef>
          </c:cat>
          <c:val>
            <c:numRef>
              <c:f>Sheet1!$D$29:$D$34</c:f>
              <c:numCache>
                <c:formatCode>General</c:formatCode>
                <c:ptCount val="6"/>
                <c:pt idx="0">
                  <c:v>4.5193580000000004</c:v>
                </c:pt>
                <c:pt idx="1">
                  <c:v>4.5463718000000002</c:v>
                </c:pt>
                <c:pt idx="2">
                  <c:v>3.5555415000000004</c:v>
                </c:pt>
                <c:pt idx="3">
                  <c:v>3.5707874999999998</c:v>
                </c:pt>
                <c:pt idx="4">
                  <c:v>3.573178</c:v>
                </c:pt>
                <c:pt idx="5">
                  <c:v>4.0705434</c:v>
                </c:pt>
              </c:numCache>
            </c:numRef>
          </c:val>
          <c:extLst>
            <c:ext xmlns:c16="http://schemas.microsoft.com/office/drawing/2014/chart" uri="{C3380CC4-5D6E-409C-BE32-E72D297353CC}">
              <c16:uniqueId val="{00000001-8E4C-4DCB-B876-799AF89C4ACF}"/>
            </c:ext>
          </c:extLst>
        </c:ser>
        <c:dLbls>
          <c:showLegendKey val="0"/>
          <c:showVal val="0"/>
          <c:showCatName val="0"/>
          <c:showSerName val="0"/>
          <c:showPercent val="0"/>
          <c:showBubbleSize val="0"/>
        </c:dLbls>
        <c:gapWidth val="100"/>
        <c:overlap val="-24"/>
        <c:axId val="2025259935"/>
        <c:axId val="2027770223"/>
      </c:barChart>
      <c:catAx>
        <c:axId val="2025259935"/>
        <c:scaling>
          <c:orientation val="minMax"/>
        </c:scaling>
        <c:delete val="0"/>
        <c:axPos val="b"/>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YEAR</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accent6">
                <a:lumMod val="50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2027770223"/>
        <c:crosses val="autoZero"/>
        <c:auto val="1"/>
        <c:lblAlgn val="ctr"/>
        <c:lblOffset val="100"/>
        <c:noMultiLvlLbl val="0"/>
      </c:catAx>
      <c:valAx>
        <c:axId val="2027770223"/>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MCHF</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accent6">
                <a:lumMod val="5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20252599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B221B-C866-08A1-C73D-F018F0025CA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18391EE-F19A-5EAF-EAC1-F3B130CCD4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E436D3-5A50-5FC6-F19D-406EE2B8E58C}"/>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5" name="Footer Placeholder 4">
            <a:extLst>
              <a:ext uri="{FF2B5EF4-FFF2-40B4-BE49-F238E27FC236}">
                <a16:creationId xmlns:a16="http://schemas.microsoft.com/office/drawing/2014/main" id="{E2DB6954-0669-5E6D-CA3B-C7831F416B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CAE541-A351-767F-40DA-E66DDBFFED07}"/>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941818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1C401-5D79-005C-639B-EB2C22BA288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D62E9C7-0B4B-21A8-C53F-0C4C4FE537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ED767E-F5EE-D909-7713-C37641BCC2F6}"/>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5" name="Footer Placeholder 4">
            <a:extLst>
              <a:ext uri="{FF2B5EF4-FFF2-40B4-BE49-F238E27FC236}">
                <a16:creationId xmlns:a16="http://schemas.microsoft.com/office/drawing/2014/main" id="{0C7CC2D5-CE36-B4E5-DED3-61476A1763B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8FCA96-37C3-A15E-7D06-717061A16424}"/>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1068394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F33628-D3D3-58FC-A48E-F2A7EB684B2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EC3C74-7AE2-0703-2BD4-72F8C7F645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864A3D-235C-6913-1734-7096FE94228A}"/>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5" name="Footer Placeholder 4">
            <a:extLst>
              <a:ext uri="{FF2B5EF4-FFF2-40B4-BE49-F238E27FC236}">
                <a16:creationId xmlns:a16="http://schemas.microsoft.com/office/drawing/2014/main" id="{EB9CEF47-FC47-E31E-BBA5-401D04C28C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666C5C-7FA9-F363-1BBC-7EBAB706C03C}"/>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2695069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138B5-364B-5E14-AFC9-E03FF2D2E8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2AFF8E3-327C-C38D-BBDD-90A0ECF825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77A61D-A4DC-BCF7-E067-A5ED7B9B9AD7}"/>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5" name="Footer Placeholder 4">
            <a:extLst>
              <a:ext uri="{FF2B5EF4-FFF2-40B4-BE49-F238E27FC236}">
                <a16:creationId xmlns:a16="http://schemas.microsoft.com/office/drawing/2014/main" id="{4C7AE618-3F94-DE29-65EB-09E5D5DF4A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09CC65-B348-930A-8819-E6B08AC37908}"/>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3111714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F1C19-AE08-913F-AF17-BD99DE2737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B8245F-F822-D054-F7A3-8A6FD72A75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5C5CA3-63E2-FDF8-0185-3548A632D271}"/>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5" name="Footer Placeholder 4">
            <a:extLst>
              <a:ext uri="{FF2B5EF4-FFF2-40B4-BE49-F238E27FC236}">
                <a16:creationId xmlns:a16="http://schemas.microsoft.com/office/drawing/2014/main" id="{FD1A6948-33B1-4C35-1763-084BEDECE9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A3E6F7-CCCA-682F-C77E-72C077AA3A7F}"/>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1476567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E5605-825E-17DA-37FB-38F6F7B534B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E1A225A-3762-934F-CBB9-03570AC790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2A2A95F-F35D-C9BD-9581-6D25D3A7EE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0AD9533-8F5B-72A6-C8C2-44BDE6D3171D}"/>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6" name="Footer Placeholder 5">
            <a:extLst>
              <a:ext uri="{FF2B5EF4-FFF2-40B4-BE49-F238E27FC236}">
                <a16:creationId xmlns:a16="http://schemas.microsoft.com/office/drawing/2014/main" id="{934BB406-9F71-D46C-3A09-C84C5943297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BDECBD-803B-8A5B-4B5A-CBF5998FC88A}"/>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1517545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B5DB9-BBD6-11A8-5AD3-4315EF30910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03FFF37-27DD-4748-F79E-B3474B6D55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9D96FC-B563-C81E-4AAE-36B9C6B749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9EF5A8E-6724-C4E5-1B0F-278147665D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BB5EC2-CF4A-DE93-2766-E95F1BEF7C3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CEC1781-B806-CF20-9CEB-F84F0EC3F618}"/>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8" name="Footer Placeholder 7">
            <a:extLst>
              <a:ext uri="{FF2B5EF4-FFF2-40B4-BE49-F238E27FC236}">
                <a16:creationId xmlns:a16="http://schemas.microsoft.com/office/drawing/2014/main" id="{90B9B360-B411-565F-FE80-06F18A66F3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4C5C763-B307-C053-FC41-C38EADECEBD2}"/>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4135519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D9177-6649-EFA8-6F1D-32C56355EE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DECDC69-CFA6-672D-BD4F-F8C68ECFBEC5}"/>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4" name="Footer Placeholder 3">
            <a:extLst>
              <a:ext uri="{FF2B5EF4-FFF2-40B4-BE49-F238E27FC236}">
                <a16:creationId xmlns:a16="http://schemas.microsoft.com/office/drawing/2014/main" id="{6D9833B4-8C12-8898-D62F-A261BBC2C62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2D107EC-79E2-15C6-AFE7-49615CAC2F29}"/>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1385479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89434D-18F9-D3BD-8072-1BE89AFE3C44}"/>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3" name="Footer Placeholder 2">
            <a:extLst>
              <a:ext uri="{FF2B5EF4-FFF2-40B4-BE49-F238E27FC236}">
                <a16:creationId xmlns:a16="http://schemas.microsoft.com/office/drawing/2014/main" id="{66DFECD5-2D0D-9FD0-95AD-20D8FD72F9A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E9AE5B3-64CF-0CA8-F262-63E9D0670D1F}"/>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3089434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7634F-AF2B-89EE-7CAD-482780FF57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7B335C1-405C-6B90-BF64-7D98B9F2BE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82F7CDA-A794-79C1-0BF7-0089D7C254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A01258-F3D0-78F7-5FB4-BC1FC2ADB2C9}"/>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6" name="Footer Placeholder 5">
            <a:extLst>
              <a:ext uri="{FF2B5EF4-FFF2-40B4-BE49-F238E27FC236}">
                <a16:creationId xmlns:a16="http://schemas.microsoft.com/office/drawing/2014/main" id="{52BC7769-5F68-772D-BE63-5A2E82D7FD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00AD1B-F7EF-648B-80AD-C9AA047D4CA6}"/>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2205854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D59BE-B18E-1DDA-30A3-12D7869F37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0C22F4B-611E-97CB-A1BA-53B0D9801A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756670A-A475-EC81-46D1-FE285F661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452FF5-E31A-0B81-8A00-206F77F58A3D}"/>
              </a:ext>
            </a:extLst>
          </p:cNvPr>
          <p:cNvSpPr>
            <a:spLocks noGrp="1"/>
          </p:cNvSpPr>
          <p:nvPr>
            <p:ph type="dt" sz="half" idx="10"/>
          </p:nvPr>
        </p:nvSpPr>
        <p:spPr/>
        <p:txBody>
          <a:bodyPr/>
          <a:lstStyle/>
          <a:p>
            <a:fld id="{8BE9C91C-708D-42A8-8B39-8D947FEE584A}" type="datetimeFigureOut">
              <a:rPr lang="en-GB" smtClean="0"/>
              <a:t>09/11/2023</a:t>
            </a:fld>
            <a:endParaRPr lang="en-GB"/>
          </a:p>
        </p:txBody>
      </p:sp>
      <p:sp>
        <p:nvSpPr>
          <p:cNvPr id="6" name="Footer Placeholder 5">
            <a:extLst>
              <a:ext uri="{FF2B5EF4-FFF2-40B4-BE49-F238E27FC236}">
                <a16:creationId xmlns:a16="http://schemas.microsoft.com/office/drawing/2014/main" id="{CA339BEA-EB6D-B8CC-089D-699CDB6ECB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764381-7072-8CDA-98F0-59C0DBD6CCC3}"/>
              </a:ext>
            </a:extLst>
          </p:cNvPr>
          <p:cNvSpPr>
            <a:spLocks noGrp="1"/>
          </p:cNvSpPr>
          <p:nvPr>
            <p:ph type="sldNum" sz="quarter" idx="12"/>
          </p:nvPr>
        </p:nvSpPr>
        <p:spPr/>
        <p:txBody>
          <a:bodyPr/>
          <a:lstStyle/>
          <a:p>
            <a:fld id="{79CFA883-C093-423C-BCB5-025F225EBEF8}" type="slidenum">
              <a:rPr lang="en-GB" smtClean="0"/>
              <a:t>‹#›</a:t>
            </a:fld>
            <a:endParaRPr lang="en-GB"/>
          </a:p>
        </p:txBody>
      </p:sp>
    </p:spTree>
    <p:extLst>
      <p:ext uri="{BB962C8B-B14F-4D97-AF65-F5344CB8AC3E}">
        <p14:creationId xmlns:p14="http://schemas.microsoft.com/office/powerpoint/2010/main" val="1722662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79DDBF-E594-B963-FE54-3FF91B836F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1AF41BB-DF8A-0738-DDA5-FD04057D95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448B2B-3A28-B012-D395-802EA17381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E9C91C-708D-42A8-8B39-8D947FEE584A}" type="datetimeFigureOut">
              <a:rPr lang="en-GB" smtClean="0"/>
              <a:t>09/11/2023</a:t>
            </a:fld>
            <a:endParaRPr lang="en-GB"/>
          </a:p>
        </p:txBody>
      </p:sp>
      <p:sp>
        <p:nvSpPr>
          <p:cNvPr id="5" name="Footer Placeholder 4">
            <a:extLst>
              <a:ext uri="{FF2B5EF4-FFF2-40B4-BE49-F238E27FC236}">
                <a16:creationId xmlns:a16="http://schemas.microsoft.com/office/drawing/2014/main" id="{4AF90338-8326-9809-C057-2F942E676D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69EFA24-2566-D4FF-2406-FB4E3FDD99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CFA883-C093-423C-BCB5-025F225EBEF8}" type="slidenum">
              <a:rPr lang="en-GB" smtClean="0"/>
              <a:t>‹#›</a:t>
            </a:fld>
            <a:endParaRPr lang="en-GB"/>
          </a:p>
        </p:txBody>
      </p:sp>
    </p:spTree>
    <p:extLst>
      <p:ext uri="{BB962C8B-B14F-4D97-AF65-F5344CB8AC3E}">
        <p14:creationId xmlns:p14="http://schemas.microsoft.com/office/powerpoint/2010/main" val="3143930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CED70-8721-623F-8267-11566BDD1AC2}"/>
              </a:ext>
            </a:extLst>
          </p:cNvPr>
          <p:cNvSpPr>
            <a:spLocks noGrp="1"/>
          </p:cNvSpPr>
          <p:nvPr>
            <p:ph type="title"/>
          </p:nvPr>
        </p:nvSpPr>
        <p:spPr>
          <a:xfrm>
            <a:off x="71919" y="365125"/>
            <a:ext cx="12072135" cy="1325563"/>
          </a:xfrm>
        </p:spPr>
        <p:txBody>
          <a:bodyPr/>
          <a:lstStyle/>
          <a:p>
            <a:pPr algn="ctr"/>
            <a:r>
              <a:rPr lang="en-US" b="1" dirty="0"/>
              <a:t>Introduction to the Greek Participation at CERN</a:t>
            </a:r>
            <a:endParaRPr lang="en-GB" b="1" dirty="0"/>
          </a:p>
        </p:txBody>
      </p:sp>
      <p:sp>
        <p:nvSpPr>
          <p:cNvPr id="3" name="Content Placeholder 2">
            <a:extLst>
              <a:ext uri="{FF2B5EF4-FFF2-40B4-BE49-F238E27FC236}">
                <a16:creationId xmlns:a16="http://schemas.microsoft.com/office/drawing/2014/main" id="{34D8351B-BA75-C992-B85F-E0A0CB6E5B46}"/>
              </a:ext>
            </a:extLst>
          </p:cNvPr>
          <p:cNvSpPr>
            <a:spLocks noGrp="1"/>
          </p:cNvSpPr>
          <p:nvPr>
            <p:ph idx="1"/>
          </p:nvPr>
        </p:nvSpPr>
        <p:spPr>
          <a:xfrm>
            <a:off x="1664414" y="3429000"/>
            <a:ext cx="9380306" cy="439827"/>
          </a:xfrm>
        </p:spPr>
        <p:txBody>
          <a:bodyPr>
            <a:noAutofit/>
          </a:bodyPr>
          <a:lstStyle/>
          <a:p>
            <a:pPr marL="0" indent="0">
              <a:buNone/>
            </a:pPr>
            <a:r>
              <a:rPr lang="en-US" sz="3200" b="1" dirty="0"/>
              <a:t>Costas </a:t>
            </a:r>
            <a:r>
              <a:rPr lang="en-US" sz="3200" b="1" dirty="0" err="1"/>
              <a:t>Foudas</a:t>
            </a:r>
            <a:r>
              <a:rPr lang="en-US" sz="3200" b="1" dirty="0"/>
              <a:t> – Scientific delegate of Greece at CERN</a:t>
            </a:r>
            <a:endParaRPr lang="en-GB" sz="4000" b="1" dirty="0"/>
          </a:p>
        </p:txBody>
      </p:sp>
    </p:spTree>
    <p:extLst>
      <p:ext uri="{BB962C8B-B14F-4D97-AF65-F5344CB8AC3E}">
        <p14:creationId xmlns:p14="http://schemas.microsoft.com/office/powerpoint/2010/main" val="4126042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C9464-BDE3-564D-961A-AC8C8C2424DE}"/>
              </a:ext>
            </a:extLst>
          </p:cNvPr>
          <p:cNvSpPr>
            <a:spLocks noGrp="1"/>
          </p:cNvSpPr>
          <p:nvPr>
            <p:ph type="title"/>
          </p:nvPr>
        </p:nvSpPr>
        <p:spPr>
          <a:xfrm>
            <a:off x="1235767" y="171310"/>
            <a:ext cx="9284804" cy="444914"/>
          </a:xfrm>
        </p:spPr>
        <p:txBody>
          <a:bodyPr>
            <a:normAutofit fontScale="90000"/>
          </a:bodyPr>
          <a:lstStyle/>
          <a:p>
            <a:r>
              <a:rPr lang="en-US" b="1" dirty="0"/>
              <a:t>Female Students in Physics for BSc, MSc, PhD</a:t>
            </a:r>
            <a:endParaRPr lang="en-GB" b="1" dirty="0"/>
          </a:p>
        </p:txBody>
      </p:sp>
      <p:sp>
        <p:nvSpPr>
          <p:cNvPr id="3" name="Content Placeholder 2">
            <a:extLst>
              <a:ext uri="{FF2B5EF4-FFF2-40B4-BE49-F238E27FC236}">
                <a16:creationId xmlns:a16="http://schemas.microsoft.com/office/drawing/2014/main" id="{38CC4FC1-3072-B968-4FEE-F2F92FB7D2A5}"/>
              </a:ext>
            </a:extLst>
          </p:cNvPr>
          <p:cNvSpPr>
            <a:spLocks noGrp="1"/>
          </p:cNvSpPr>
          <p:nvPr>
            <p:ph idx="1"/>
          </p:nvPr>
        </p:nvSpPr>
        <p:spPr>
          <a:xfrm>
            <a:off x="838199" y="4500156"/>
            <a:ext cx="10515600" cy="1535669"/>
          </a:xfrm>
          <a:solidFill>
            <a:srgbClr val="CCECFF"/>
          </a:solidFill>
        </p:spPr>
        <p:txBody>
          <a:bodyPr>
            <a:normAutofit/>
          </a:bodyPr>
          <a:lstStyle/>
          <a:p>
            <a:r>
              <a:rPr lang="en-GB" dirty="0"/>
              <a:t>The ratio is essentially the same for the BSc and MSc levels, ranging between 35% and 44% </a:t>
            </a:r>
          </a:p>
          <a:p>
            <a:r>
              <a:rPr lang="en-GB" dirty="0"/>
              <a:t>It drops to ~25% for PhDs</a:t>
            </a:r>
          </a:p>
        </p:txBody>
      </p:sp>
      <p:graphicFrame>
        <p:nvGraphicFramePr>
          <p:cNvPr id="4" name="Table 4">
            <a:extLst>
              <a:ext uri="{FF2B5EF4-FFF2-40B4-BE49-F238E27FC236}">
                <a16:creationId xmlns:a16="http://schemas.microsoft.com/office/drawing/2014/main" id="{BA640676-8BAA-6B5D-61E3-768B13C32401}"/>
              </a:ext>
            </a:extLst>
          </p:cNvPr>
          <p:cNvGraphicFramePr>
            <a:graphicFrameLocks noGrp="1"/>
          </p:cNvGraphicFramePr>
          <p:nvPr>
            <p:extLst>
              <p:ext uri="{D42A27DB-BD31-4B8C-83A1-F6EECF244321}">
                <p14:modId xmlns:p14="http://schemas.microsoft.com/office/powerpoint/2010/main" val="2342370143"/>
              </p:ext>
            </p:extLst>
          </p:nvPr>
        </p:nvGraphicFramePr>
        <p:xfrm>
          <a:off x="1502198" y="1910319"/>
          <a:ext cx="8128001" cy="1483360"/>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749701436"/>
                    </a:ext>
                  </a:extLst>
                </a:gridCol>
                <a:gridCol w="1161143">
                  <a:extLst>
                    <a:ext uri="{9D8B030D-6E8A-4147-A177-3AD203B41FA5}">
                      <a16:colId xmlns:a16="http://schemas.microsoft.com/office/drawing/2014/main" val="1258005126"/>
                    </a:ext>
                  </a:extLst>
                </a:gridCol>
                <a:gridCol w="1161143">
                  <a:extLst>
                    <a:ext uri="{9D8B030D-6E8A-4147-A177-3AD203B41FA5}">
                      <a16:colId xmlns:a16="http://schemas.microsoft.com/office/drawing/2014/main" val="884165844"/>
                    </a:ext>
                  </a:extLst>
                </a:gridCol>
                <a:gridCol w="1161143">
                  <a:extLst>
                    <a:ext uri="{9D8B030D-6E8A-4147-A177-3AD203B41FA5}">
                      <a16:colId xmlns:a16="http://schemas.microsoft.com/office/drawing/2014/main" val="226801415"/>
                    </a:ext>
                  </a:extLst>
                </a:gridCol>
                <a:gridCol w="1161143">
                  <a:extLst>
                    <a:ext uri="{9D8B030D-6E8A-4147-A177-3AD203B41FA5}">
                      <a16:colId xmlns:a16="http://schemas.microsoft.com/office/drawing/2014/main" val="3222999935"/>
                    </a:ext>
                  </a:extLst>
                </a:gridCol>
                <a:gridCol w="1161143">
                  <a:extLst>
                    <a:ext uri="{9D8B030D-6E8A-4147-A177-3AD203B41FA5}">
                      <a16:colId xmlns:a16="http://schemas.microsoft.com/office/drawing/2014/main" val="1157377198"/>
                    </a:ext>
                  </a:extLst>
                </a:gridCol>
                <a:gridCol w="1161143">
                  <a:extLst>
                    <a:ext uri="{9D8B030D-6E8A-4147-A177-3AD203B41FA5}">
                      <a16:colId xmlns:a16="http://schemas.microsoft.com/office/drawing/2014/main" val="2679635927"/>
                    </a:ext>
                  </a:extLst>
                </a:gridCol>
              </a:tblGrid>
              <a:tr h="370840">
                <a:tc>
                  <a:txBody>
                    <a:bodyPr/>
                    <a:lstStyle/>
                    <a:p>
                      <a:endParaRPr lang="en-GB"/>
                    </a:p>
                  </a:txBody>
                  <a:tcPr/>
                </a:tc>
                <a:tc>
                  <a:txBody>
                    <a:bodyPr/>
                    <a:lstStyle/>
                    <a:p>
                      <a:pPr algn="r"/>
                      <a:r>
                        <a:rPr lang="en-US" dirty="0"/>
                        <a:t>2017</a:t>
                      </a:r>
                      <a:endParaRPr lang="en-GB" dirty="0"/>
                    </a:p>
                  </a:txBody>
                  <a:tcPr/>
                </a:tc>
                <a:tc>
                  <a:txBody>
                    <a:bodyPr/>
                    <a:lstStyle/>
                    <a:p>
                      <a:pPr algn="r"/>
                      <a:r>
                        <a:rPr lang="en-US" dirty="0"/>
                        <a:t>2018</a:t>
                      </a:r>
                      <a:endParaRPr lang="en-GB" dirty="0"/>
                    </a:p>
                  </a:txBody>
                  <a:tcPr/>
                </a:tc>
                <a:tc>
                  <a:txBody>
                    <a:bodyPr/>
                    <a:lstStyle/>
                    <a:p>
                      <a:pPr algn="r"/>
                      <a:r>
                        <a:rPr lang="en-US" dirty="0"/>
                        <a:t>2019</a:t>
                      </a:r>
                      <a:endParaRPr lang="en-GB" dirty="0"/>
                    </a:p>
                  </a:txBody>
                  <a:tcPr/>
                </a:tc>
                <a:tc>
                  <a:txBody>
                    <a:bodyPr/>
                    <a:lstStyle/>
                    <a:p>
                      <a:pPr algn="r"/>
                      <a:r>
                        <a:rPr lang="en-US" dirty="0"/>
                        <a:t>2020</a:t>
                      </a:r>
                      <a:endParaRPr lang="en-GB" dirty="0"/>
                    </a:p>
                  </a:txBody>
                  <a:tcPr/>
                </a:tc>
                <a:tc>
                  <a:txBody>
                    <a:bodyPr/>
                    <a:lstStyle/>
                    <a:p>
                      <a:pPr algn="r"/>
                      <a:r>
                        <a:rPr lang="en-US" dirty="0"/>
                        <a:t>2021</a:t>
                      </a:r>
                      <a:endParaRPr lang="en-GB" dirty="0"/>
                    </a:p>
                  </a:txBody>
                  <a:tcPr/>
                </a:tc>
                <a:tc>
                  <a:txBody>
                    <a:bodyPr/>
                    <a:lstStyle/>
                    <a:p>
                      <a:pPr algn="r"/>
                      <a:r>
                        <a:rPr lang="en-US" dirty="0"/>
                        <a:t>2022</a:t>
                      </a:r>
                      <a:endParaRPr lang="en-GB" dirty="0"/>
                    </a:p>
                  </a:txBody>
                  <a:tcPr/>
                </a:tc>
                <a:extLst>
                  <a:ext uri="{0D108BD9-81ED-4DB2-BD59-A6C34878D82A}">
                    <a16:rowId xmlns:a16="http://schemas.microsoft.com/office/drawing/2014/main" val="1229696341"/>
                  </a:ext>
                </a:extLst>
              </a:tr>
              <a:tr h="370840">
                <a:tc>
                  <a:txBody>
                    <a:bodyPr/>
                    <a:lstStyle/>
                    <a:p>
                      <a:r>
                        <a:rPr lang="en-US" dirty="0"/>
                        <a:t>%BSc</a:t>
                      </a:r>
                      <a:endParaRPr lang="en-GB" dirty="0"/>
                    </a:p>
                  </a:txBody>
                  <a:tcPr/>
                </a:tc>
                <a:tc>
                  <a:txBody>
                    <a:bodyPr/>
                    <a:lstStyle/>
                    <a:p>
                      <a:pPr algn="r"/>
                      <a:r>
                        <a:rPr lang="en-US" b="1" dirty="0"/>
                        <a:t>35%</a:t>
                      </a:r>
                      <a:endParaRPr lang="en-GB" b="1" dirty="0"/>
                    </a:p>
                  </a:txBody>
                  <a:tcPr/>
                </a:tc>
                <a:tc>
                  <a:txBody>
                    <a:bodyPr/>
                    <a:lstStyle/>
                    <a:p>
                      <a:pPr algn="r"/>
                      <a:r>
                        <a:rPr lang="en-US" b="1" dirty="0"/>
                        <a:t>41%</a:t>
                      </a:r>
                      <a:endParaRPr lang="en-GB" b="1" dirty="0"/>
                    </a:p>
                  </a:txBody>
                  <a:tcPr/>
                </a:tc>
                <a:tc>
                  <a:txBody>
                    <a:bodyPr/>
                    <a:lstStyle/>
                    <a:p>
                      <a:pPr algn="r"/>
                      <a:r>
                        <a:rPr lang="en-US" b="1" dirty="0"/>
                        <a:t>41%</a:t>
                      </a:r>
                      <a:endParaRPr lang="en-GB" b="1" dirty="0"/>
                    </a:p>
                  </a:txBody>
                  <a:tcPr/>
                </a:tc>
                <a:tc>
                  <a:txBody>
                    <a:bodyPr/>
                    <a:lstStyle/>
                    <a:p>
                      <a:pPr algn="r"/>
                      <a:r>
                        <a:rPr lang="en-US" b="1" dirty="0"/>
                        <a:t>44%</a:t>
                      </a:r>
                      <a:endParaRPr lang="en-GB" b="1" dirty="0"/>
                    </a:p>
                  </a:txBody>
                  <a:tcPr/>
                </a:tc>
                <a:tc>
                  <a:txBody>
                    <a:bodyPr/>
                    <a:lstStyle/>
                    <a:p>
                      <a:pPr algn="r"/>
                      <a:r>
                        <a:rPr lang="en-US" b="1" dirty="0"/>
                        <a:t>42%</a:t>
                      </a:r>
                      <a:endParaRPr lang="en-GB" b="1" dirty="0"/>
                    </a:p>
                  </a:txBody>
                  <a:tcPr/>
                </a:tc>
                <a:tc>
                  <a:txBody>
                    <a:bodyPr/>
                    <a:lstStyle/>
                    <a:p>
                      <a:pPr algn="r"/>
                      <a:r>
                        <a:rPr lang="en-US" b="1" dirty="0"/>
                        <a:t>40%</a:t>
                      </a:r>
                      <a:endParaRPr lang="en-GB" b="1" dirty="0"/>
                    </a:p>
                  </a:txBody>
                  <a:tcPr/>
                </a:tc>
                <a:extLst>
                  <a:ext uri="{0D108BD9-81ED-4DB2-BD59-A6C34878D82A}">
                    <a16:rowId xmlns:a16="http://schemas.microsoft.com/office/drawing/2014/main" val="1376745921"/>
                  </a:ext>
                </a:extLst>
              </a:tr>
              <a:tr h="370840">
                <a:tc>
                  <a:txBody>
                    <a:bodyPr/>
                    <a:lstStyle/>
                    <a:p>
                      <a:r>
                        <a:rPr lang="en-US" dirty="0"/>
                        <a:t>%MSc</a:t>
                      </a:r>
                      <a:endParaRPr lang="en-GB" dirty="0"/>
                    </a:p>
                  </a:txBody>
                  <a:tcPr/>
                </a:tc>
                <a:tc>
                  <a:txBody>
                    <a:bodyPr/>
                    <a:lstStyle/>
                    <a:p>
                      <a:pPr algn="r"/>
                      <a:r>
                        <a:rPr lang="en-US" b="1" dirty="0"/>
                        <a:t>35%</a:t>
                      </a:r>
                      <a:endParaRPr lang="en-GB" b="1" dirty="0"/>
                    </a:p>
                  </a:txBody>
                  <a:tcPr/>
                </a:tc>
                <a:tc>
                  <a:txBody>
                    <a:bodyPr/>
                    <a:lstStyle/>
                    <a:p>
                      <a:pPr algn="r"/>
                      <a:r>
                        <a:rPr lang="en-US" b="1" dirty="0"/>
                        <a:t>35%</a:t>
                      </a:r>
                      <a:endParaRPr lang="en-GB" b="1" dirty="0"/>
                    </a:p>
                  </a:txBody>
                  <a:tcPr/>
                </a:tc>
                <a:tc>
                  <a:txBody>
                    <a:bodyPr/>
                    <a:lstStyle/>
                    <a:p>
                      <a:pPr algn="r"/>
                      <a:r>
                        <a:rPr lang="en-US" b="1" dirty="0"/>
                        <a:t>46%</a:t>
                      </a:r>
                      <a:endParaRPr lang="en-GB" b="1" dirty="0"/>
                    </a:p>
                  </a:txBody>
                  <a:tcPr/>
                </a:tc>
                <a:tc>
                  <a:txBody>
                    <a:bodyPr/>
                    <a:lstStyle/>
                    <a:p>
                      <a:pPr algn="r"/>
                      <a:r>
                        <a:rPr lang="en-US" b="1" dirty="0"/>
                        <a:t>43%</a:t>
                      </a:r>
                      <a:endParaRPr lang="en-GB" b="1" dirty="0"/>
                    </a:p>
                  </a:txBody>
                  <a:tcPr/>
                </a:tc>
                <a:tc>
                  <a:txBody>
                    <a:bodyPr/>
                    <a:lstStyle/>
                    <a:p>
                      <a:pPr algn="r"/>
                      <a:r>
                        <a:rPr lang="en-US" b="1" dirty="0"/>
                        <a:t>37%</a:t>
                      </a:r>
                      <a:endParaRPr lang="en-GB" b="1" dirty="0"/>
                    </a:p>
                  </a:txBody>
                  <a:tcPr/>
                </a:tc>
                <a:tc>
                  <a:txBody>
                    <a:bodyPr/>
                    <a:lstStyle/>
                    <a:p>
                      <a:pPr algn="r"/>
                      <a:r>
                        <a:rPr lang="en-US" b="1" dirty="0"/>
                        <a:t>37%</a:t>
                      </a:r>
                      <a:endParaRPr lang="en-GB" b="1" dirty="0"/>
                    </a:p>
                  </a:txBody>
                  <a:tcPr/>
                </a:tc>
                <a:extLst>
                  <a:ext uri="{0D108BD9-81ED-4DB2-BD59-A6C34878D82A}">
                    <a16:rowId xmlns:a16="http://schemas.microsoft.com/office/drawing/2014/main" val="1827197032"/>
                  </a:ext>
                </a:extLst>
              </a:tr>
              <a:tr h="370840">
                <a:tc>
                  <a:txBody>
                    <a:bodyPr/>
                    <a:lstStyle/>
                    <a:p>
                      <a:r>
                        <a:rPr lang="en-US" dirty="0"/>
                        <a:t>%PhD</a:t>
                      </a:r>
                      <a:endParaRPr lang="en-GB" dirty="0"/>
                    </a:p>
                  </a:txBody>
                  <a:tcPr/>
                </a:tc>
                <a:tc>
                  <a:txBody>
                    <a:bodyPr/>
                    <a:lstStyle/>
                    <a:p>
                      <a:pPr algn="r"/>
                      <a:r>
                        <a:rPr lang="en-US" b="1" dirty="0"/>
                        <a:t>25%</a:t>
                      </a:r>
                      <a:endParaRPr lang="en-GB" b="1" dirty="0"/>
                    </a:p>
                  </a:txBody>
                  <a:tcPr/>
                </a:tc>
                <a:tc>
                  <a:txBody>
                    <a:bodyPr/>
                    <a:lstStyle/>
                    <a:p>
                      <a:pPr algn="r"/>
                      <a:r>
                        <a:rPr lang="en-US" b="1" dirty="0"/>
                        <a:t>29%</a:t>
                      </a:r>
                      <a:endParaRPr lang="en-GB" b="1" dirty="0"/>
                    </a:p>
                  </a:txBody>
                  <a:tcPr/>
                </a:tc>
                <a:tc>
                  <a:txBody>
                    <a:bodyPr/>
                    <a:lstStyle/>
                    <a:p>
                      <a:pPr algn="r"/>
                      <a:r>
                        <a:rPr lang="en-US" b="1" dirty="0"/>
                        <a:t>12%</a:t>
                      </a:r>
                      <a:endParaRPr lang="en-GB" b="1" dirty="0"/>
                    </a:p>
                  </a:txBody>
                  <a:tcPr/>
                </a:tc>
                <a:tc>
                  <a:txBody>
                    <a:bodyPr/>
                    <a:lstStyle/>
                    <a:p>
                      <a:pPr algn="r"/>
                      <a:r>
                        <a:rPr lang="en-US" b="1" dirty="0"/>
                        <a:t>20%</a:t>
                      </a:r>
                      <a:endParaRPr lang="en-GB" b="1" dirty="0"/>
                    </a:p>
                  </a:txBody>
                  <a:tcPr/>
                </a:tc>
                <a:tc>
                  <a:txBody>
                    <a:bodyPr/>
                    <a:lstStyle/>
                    <a:p>
                      <a:pPr algn="r"/>
                      <a:r>
                        <a:rPr lang="en-US" b="1" dirty="0"/>
                        <a:t>20%</a:t>
                      </a:r>
                      <a:endParaRPr lang="en-GB" b="1" dirty="0"/>
                    </a:p>
                  </a:txBody>
                  <a:tcPr/>
                </a:tc>
                <a:tc>
                  <a:txBody>
                    <a:bodyPr/>
                    <a:lstStyle/>
                    <a:p>
                      <a:pPr algn="r"/>
                      <a:r>
                        <a:rPr lang="en-US" b="1" dirty="0"/>
                        <a:t>36%</a:t>
                      </a:r>
                      <a:endParaRPr lang="en-GB" b="1" dirty="0"/>
                    </a:p>
                  </a:txBody>
                  <a:tcPr/>
                </a:tc>
                <a:extLst>
                  <a:ext uri="{0D108BD9-81ED-4DB2-BD59-A6C34878D82A}">
                    <a16:rowId xmlns:a16="http://schemas.microsoft.com/office/drawing/2014/main" val="3522070930"/>
                  </a:ext>
                </a:extLst>
              </a:tr>
            </a:tbl>
          </a:graphicData>
        </a:graphic>
      </p:graphicFrame>
    </p:spTree>
    <p:extLst>
      <p:ext uri="{BB962C8B-B14F-4D97-AF65-F5344CB8AC3E}">
        <p14:creationId xmlns:p14="http://schemas.microsoft.com/office/powerpoint/2010/main" val="461668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D40FD-97C8-B356-D075-FB3EC624E75E}"/>
              </a:ext>
            </a:extLst>
          </p:cNvPr>
          <p:cNvSpPr>
            <a:spLocks noGrp="1"/>
          </p:cNvSpPr>
          <p:nvPr>
            <p:ph type="title"/>
          </p:nvPr>
        </p:nvSpPr>
        <p:spPr>
          <a:xfrm>
            <a:off x="838200" y="2397688"/>
            <a:ext cx="10515600" cy="1325563"/>
          </a:xfrm>
          <a:solidFill>
            <a:srgbClr val="00CCFF"/>
          </a:solidFill>
        </p:spPr>
        <p:txBody>
          <a:bodyPr/>
          <a:lstStyle/>
          <a:p>
            <a:pPr algn="ctr"/>
            <a:r>
              <a:rPr lang="en-US" b="1" dirty="0"/>
              <a:t>Greece at CERN</a:t>
            </a:r>
            <a:endParaRPr lang="en-GB" b="1" dirty="0"/>
          </a:p>
        </p:txBody>
      </p:sp>
    </p:spTree>
    <p:extLst>
      <p:ext uri="{BB962C8B-B14F-4D97-AF65-F5344CB8AC3E}">
        <p14:creationId xmlns:p14="http://schemas.microsoft.com/office/powerpoint/2010/main" val="4190373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D46FB-B77E-6ADB-3EF7-CE1AAC6172E5}"/>
              </a:ext>
            </a:extLst>
          </p:cNvPr>
          <p:cNvSpPr>
            <a:spLocks noGrp="1"/>
          </p:cNvSpPr>
          <p:nvPr>
            <p:ph type="title"/>
          </p:nvPr>
        </p:nvSpPr>
        <p:spPr>
          <a:xfrm>
            <a:off x="0" y="0"/>
            <a:ext cx="12192000" cy="587375"/>
          </a:xfrm>
        </p:spPr>
        <p:txBody>
          <a:bodyPr>
            <a:normAutofit fontScale="90000"/>
          </a:bodyPr>
          <a:lstStyle/>
          <a:p>
            <a:pPr algn="ctr"/>
            <a:r>
              <a:rPr lang="en-US" b="1" dirty="0"/>
              <a:t>Greek Funding for CERN and CERN Experiments</a:t>
            </a:r>
            <a:endParaRPr lang="en-GB" b="1" dirty="0"/>
          </a:p>
        </p:txBody>
      </p:sp>
      <p:sp>
        <p:nvSpPr>
          <p:cNvPr id="3" name="Content Placeholder 2">
            <a:extLst>
              <a:ext uri="{FF2B5EF4-FFF2-40B4-BE49-F238E27FC236}">
                <a16:creationId xmlns:a16="http://schemas.microsoft.com/office/drawing/2014/main" id="{98A0BFB0-7FED-3209-BC62-A8D214522238}"/>
              </a:ext>
            </a:extLst>
          </p:cNvPr>
          <p:cNvSpPr>
            <a:spLocks noGrp="1"/>
          </p:cNvSpPr>
          <p:nvPr>
            <p:ph idx="1"/>
          </p:nvPr>
        </p:nvSpPr>
        <p:spPr>
          <a:xfrm>
            <a:off x="0" y="520846"/>
            <a:ext cx="12192000" cy="3417904"/>
          </a:xfrm>
          <a:solidFill>
            <a:srgbClr val="CCECFF"/>
          </a:solidFill>
        </p:spPr>
        <p:txBody>
          <a:bodyPr>
            <a:normAutofit fontScale="70000" lnSpcReduction="20000"/>
          </a:bodyPr>
          <a:lstStyle/>
          <a:p>
            <a:r>
              <a:rPr lang="en-US" dirty="0"/>
              <a:t>The funding comes from the </a:t>
            </a:r>
            <a:r>
              <a:rPr lang="en-US" b="1" dirty="0"/>
              <a:t>General Secretariat for Research and Innovation </a:t>
            </a:r>
            <a:r>
              <a:rPr lang="en-US" dirty="0"/>
              <a:t>(GSRI)</a:t>
            </a:r>
          </a:p>
          <a:p>
            <a:r>
              <a:rPr lang="en-US" dirty="0"/>
              <a:t>GSRI belonged to the Education Ministry until 2019 and after that it belongs to the Development Ministry</a:t>
            </a:r>
          </a:p>
          <a:p>
            <a:r>
              <a:rPr lang="en-GB" dirty="0"/>
              <a:t>The Greek contribution to CERN is ~ 1% of the CERN yearly budget as computed using the GDP of Greece in the 3 years prior to the year of payment. Over the past 6 years it has been in the range between </a:t>
            </a:r>
            <a:r>
              <a:rPr lang="en-GB" b="1" dirty="0"/>
              <a:t>10.6 – 12.2 MCHF</a:t>
            </a:r>
            <a:r>
              <a:rPr lang="en-GB" dirty="0"/>
              <a:t> (see table below)</a:t>
            </a:r>
          </a:p>
          <a:p>
            <a:r>
              <a:rPr lang="en-GB" dirty="0"/>
              <a:t>The contributions of GSRI to the CERN experiments with Greek participation (M&amp;O-A/B) is ~ </a:t>
            </a:r>
            <a:r>
              <a:rPr lang="en-GB" b="1" dirty="0"/>
              <a:t>600 KCHF</a:t>
            </a:r>
            <a:r>
              <a:rPr lang="en-GB" dirty="0"/>
              <a:t> a year.</a:t>
            </a:r>
          </a:p>
          <a:p>
            <a:r>
              <a:rPr lang="en-GB" dirty="0"/>
              <a:t>In addition GSRI is paying yearly old arears coming from unpaid CERN contributions prior to 2016. </a:t>
            </a:r>
          </a:p>
          <a:p>
            <a:pPr lvl="1"/>
            <a:r>
              <a:rPr lang="en-GB" dirty="0"/>
              <a:t>In 2016 Greece owed to CERN 33.9 MCHF. CERN council allowed Greece to pay them back in 15 yearly payments</a:t>
            </a:r>
          </a:p>
          <a:p>
            <a:pPr lvl="1"/>
            <a:r>
              <a:rPr lang="en-GB" dirty="0"/>
              <a:t>In 2016 the Council reduced the Greek contribution by 15% for the years 2017, 2018, 2019 but did not wave it. Instead it will be paid back in 3 yearly payments after the end of the previous payments and are indexed.</a:t>
            </a:r>
          </a:p>
          <a:p>
            <a:pPr lvl="1"/>
            <a:r>
              <a:rPr lang="en-GB" dirty="0"/>
              <a:t>These yearly payments due every 1</a:t>
            </a:r>
            <a:r>
              <a:rPr lang="en-GB" baseline="30000" dirty="0"/>
              <a:t>st</a:t>
            </a:r>
            <a:r>
              <a:rPr lang="en-GB" dirty="0"/>
              <a:t> of December amount to </a:t>
            </a:r>
            <a:r>
              <a:rPr lang="en-GB" b="1" dirty="0"/>
              <a:t>2.2 – 2.4 MCHF</a:t>
            </a:r>
          </a:p>
          <a:p>
            <a:pPr lvl="1"/>
            <a:r>
              <a:rPr lang="en-GB" dirty="0"/>
              <a:t>After the Dec 2023 payment Greece will still owe to CERN  19.3 MCHF to CERN (last payment on 1.12.2034)</a:t>
            </a:r>
          </a:p>
        </p:txBody>
      </p:sp>
      <p:graphicFrame>
        <p:nvGraphicFramePr>
          <p:cNvPr id="4" name="Table 4">
            <a:extLst>
              <a:ext uri="{FF2B5EF4-FFF2-40B4-BE49-F238E27FC236}">
                <a16:creationId xmlns:a16="http://schemas.microsoft.com/office/drawing/2014/main" id="{95BC557E-77C2-43C9-325F-B4C145341251}"/>
              </a:ext>
            </a:extLst>
          </p:cNvPr>
          <p:cNvGraphicFramePr>
            <a:graphicFrameLocks noGrp="1"/>
          </p:cNvGraphicFramePr>
          <p:nvPr>
            <p:extLst>
              <p:ext uri="{D42A27DB-BD31-4B8C-83A1-F6EECF244321}">
                <p14:modId xmlns:p14="http://schemas.microsoft.com/office/powerpoint/2010/main" val="330848154"/>
              </p:ext>
            </p:extLst>
          </p:nvPr>
        </p:nvGraphicFramePr>
        <p:xfrm>
          <a:off x="5959755" y="3988435"/>
          <a:ext cx="5941771" cy="2748280"/>
        </p:xfrm>
        <a:graphic>
          <a:graphicData uri="http://schemas.openxmlformats.org/drawingml/2006/table">
            <a:tbl>
              <a:tblPr firstRow="1" bandRow="1">
                <a:tableStyleId>{5C22544A-7EE6-4342-B048-85BDC9FD1C3A}</a:tableStyleId>
              </a:tblPr>
              <a:tblGrid>
                <a:gridCol w="717363">
                  <a:extLst>
                    <a:ext uri="{9D8B030D-6E8A-4147-A177-3AD203B41FA5}">
                      <a16:colId xmlns:a16="http://schemas.microsoft.com/office/drawing/2014/main" val="2040996221"/>
                    </a:ext>
                  </a:extLst>
                </a:gridCol>
                <a:gridCol w="2902497">
                  <a:extLst>
                    <a:ext uri="{9D8B030D-6E8A-4147-A177-3AD203B41FA5}">
                      <a16:colId xmlns:a16="http://schemas.microsoft.com/office/drawing/2014/main" val="2499580633"/>
                    </a:ext>
                  </a:extLst>
                </a:gridCol>
                <a:gridCol w="2321911">
                  <a:extLst>
                    <a:ext uri="{9D8B030D-6E8A-4147-A177-3AD203B41FA5}">
                      <a16:colId xmlns:a16="http://schemas.microsoft.com/office/drawing/2014/main" val="3362709186"/>
                    </a:ext>
                  </a:extLst>
                </a:gridCol>
              </a:tblGrid>
              <a:tr h="0">
                <a:tc>
                  <a:txBody>
                    <a:bodyPr/>
                    <a:lstStyle/>
                    <a:p>
                      <a:r>
                        <a:rPr lang="en-US" b="1" dirty="0"/>
                        <a:t>Year</a:t>
                      </a:r>
                      <a:endParaRPr lang="en-GB" b="1" dirty="0"/>
                    </a:p>
                  </a:txBody>
                  <a:tcPr/>
                </a:tc>
                <a:tc>
                  <a:txBody>
                    <a:bodyPr/>
                    <a:lstStyle/>
                    <a:p>
                      <a:pPr algn="ctr"/>
                      <a:r>
                        <a:rPr lang="en-US" b="1" dirty="0"/>
                        <a:t>Greek Contribution (MCHF)</a:t>
                      </a:r>
                      <a:endParaRPr lang="en-GB" b="1" dirty="0"/>
                    </a:p>
                  </a:txBody>
                  <a:tcPr/>
                </a:tc>
                <a:tc>
                  <a:txBody>
                    <a:bodyPr/>
                    <a:lstStyle/>
                    <a:p>
                      <a:r>
                        <a:rPr lang="en-US" b="1" dirty="0"/>
                        <a:t>Greek Arears (MCHF)</a:t>
                      </a:r>
                      <a:endParaRPr lang="en-GB" b="1" dirty="0"/>
                    </a:p>
                  </a:txBody>
                  <a:tcPr/>
                </a:tc>
                <a:extLst>
                  <a:ext uri="{0D108BD9-81ED-4DB2-BD59-A6C34878D82A}">
                    <a16:rowId xmlns:a16="http://schemas.microsoft.com/office/drawing/2014/main" val="184897389"/>
                  </a:ext>
                </a:extLst>
              </a:tr>
              <a:tr h="130702">
                <a:tc>
                  <a:txBody>
                    <a:bodyPr/>
                    <a:lstStyle/>
                    <a:p>
                      <a:r>
                        <a:rPr lang="en-US" sz="1600" b="1" dirty="0"/>
                        <a:t>2017</a:t>
                      </a:r>
                    </a:p>
                  </a:txBody>
                  <a:tcPr/>
                </a:tc>
                <a:tc>
                  <a:txBody>
                    <a:bodyPr/>
                    <a:lstStyle/>
                    <a:p>
                      <a:pPr algn="ctr"/>
                      <a:r>
                        <a:rPr lang="en-US" sz="1600" b="1" dirty="0"/>
                        <a:t>    11.4  </a:t>
                      </a:r>
                      <a:r>
                        <a:rPr lang="en-US" sz="1600" b="0" dirty="0"/>
                        <a:t>*</a:t>
                      </a:r>
                      <a:endParaRPr lang="en-GB" sz="1600" b="0" dirty="0"/>
                    </a:p>
                  </a:txBody>
                  <a:tcPr/>
                </a:tc>
                <a:tc>
                  <a:txBody>
                    <a:bodyPr/>
                    <a:lstStyle/>
                    <a:p>
                      <a:r>
                        <a:rPr lang="en-US" sz="1600" b="1" dirty="0"/>
                        <a:t>2.3</a:t>
                      </a:r>
                      <a:endParaRPr lang="en-GB" sz="1600" b="1" dirty="0"/>
                    </a:p>
                  </a:txBody>
                  <a:tcPr/>
                </a:tc>
                <a:extLst>
                  <a:ext uri="{0D108BD9-81ED-4DB2-BD59-A6C34878D82A}">
                    <a16:rowId xmlns:a16="http://schemas.microsoft.com/office/drawing/2014/main" val="3237922699"/>
                  </a:ext>
                </a:extLst>
              </a:tr>
              <a:tr h="235372">
                <a:tc>
                  <a:txBody>
                    <a:bodyPr/>
                    <a:lstStyle/>
                    <a:p>
                      <a:r>
                        <a:rPr lang="en-US" sz="1600" b="1" dirty="0"/>
                        <a:t>2018</a:t>
                      </a:r>
                      <a:endParaRPr lang="en-GB" sz="1600" b="1" dirty="0"/>
                    </a:p>
                  </a:txBody>
                  <a:tcPr/>
                </a:tc>
                <a:tc>
                  <a:txBody>
                    <a:bodyPr/>
                    <a:lstStyle/>
                    <a:p>
                      <a:pPr algn="ctr"/>
                      <a:r>
                        <a:rPr lang="en-US" sz="1600" b="1" dirty="0"/>
                        <a:t>    10.7  </a:t>
                      </a:r>
                      <a:r>
                        <a:rPr lang="en-US" sz="1600" b="0" dirty="0"/>
                        <a:t>*</a:t>
                      </a:r>
                      <a:endParaRPr lang="en-GB" sz="1600" b="0" dirty="0"/>
                    </a:p>
                  </a:txBody>
                  <a:tcPr/>
                </a:tc>
                <a:tc>
                  <a:txBody>
                    <a:bodyPr/>
                    <a:lstStyle/>
                    <a:p>
                      <a:r>
                        <a:rPr lang="en-US" sz="1600" b="1" dirty="0"/>
                        <a:t>2.3</a:t>
                      </a:r>
                      <a:endParaRPr lang="en-GB" sz="1600" b="1" dirty="0"/>
                    </a:p>
                  </a:txBody>
                  <a:tcPr/>
                </a:tc>
                <a:extLst>
                  <a:ext uri="{0D108BD9-81ED-4DB2-BD59-A6C34878D82A}">
                    <a16:rowId xmlns:a16="http://schemas.microsoft.com/office/drawing/2014/main" val="1051428994"/>
                  </a:ext>
                </a:extLst>
              </a:tr>
              <a:tr h="280140">
                <a:tc>
                  <a:txBody>
                    <a:bodyPr/>
                    <a:lstStyle/>
                    <a:p>
                      <a:r>
                        <a:rPr lang="en-US" sz="1600" b="1" dirty="0"/>
                        <a:t>2019</a:t>
                      </a:r>
                      <a:endParaRPr lang="en-GB" sz="1600" b="1" dirty="0"/>
                    </a:p>
                  </a:txBody>
                  <a:tcPr/>
                </a:tc>
                <a:tc>
                  <a:txBody>
                    <a:bodyPr/>
                    <a:lstStyle/>
                    <a:p>
                      <a:pPr algn="ctr"/>
                      <a:r>
                        <a:rPr lang="en-US" sz="1600" b="1" dirty="0"/>
                        <a:t>    10.6  </a:t>
                      </a:r>
                      <a:r>
                        <a:rPr lang="en-US" sz="1600" b="0" dirty="0"/>
                        <a:t>*</a:t>
                      </a:r>
                      <a:endParaRPr lang="en-GB" sz="1600" b="0" dirty="0"/>
                    </a:p>
                  </a:txBody>
                  <a:tcPr/>
                </a:tc>
                <a:tc>
                  <a:txBody>
                    <a:bodyPr/>
                    <a:lstStyle/>
                    <a:p>
                      <a:r>
                        <a:rPr lang="en-US" sz="1600" b="1" dirty="0"/>
                        <a:t>2.3</a:t>
                      </a:r>
                      <a:endParaRPr lang="en-GB" sz="1600" b="1" dirty="0"/>
                    </a:p>
                  </a:txBody>
                  <a:tcPr/>
                </a:tc>
                <a:extLst>
                  <a:ext uri="{0D108BD9-81ED-4DB2-BD59-A6C34878D82A}">
                    <a16:rowId xmlns:a16="http://schemas.microsoft.com/office/drawing/2014/main" val="129845049"/>
                  </a:ext>
                </a:extLst>
              </a:tr>
              <a:tr h="271462">
                <a:tc>
                  <a:txBody>
                    <a:bodyPr/>
                    <a:lstStyle/>
                    <a:p>
                      <a:r>
                        <a:rPr lang="en-US" sz="1600" b="1" dirty="0"/>
                        <a:t>2020</a:t>
                      </a:r>
                    </a:p>
                  </a:txBody>
                  <a:tcPr/>
                </a:tc>
                <a:tc>
                  <a:txBody>
                    <a:bodyPr/>
                    <a:lstStyle/>
                    <a:p>
                      <a:pPr algn="ctr"/>
                      <a:r>
                        <a:rPr lang="en-US" sz="1600" b="1" dirty="0"/>
                        <a:t>12.3</a:t>
                      </a:r>
                      <a:endParaRPr lang="en-GB" sz="1600" b="1" dirty="0"/>
                    </a:p>
                  </a:txBody>
                  <a:tcPr/>
                </a:tc>
                <a:tc>
                  <a:txBody>
                    <a:bodyPr/>
                    <a:lstStyle/>
                    <a:p>
                      <a:r>
                        <a:rPr lang="en-US" sz="1600" b="1" dirty="0"/>
                        <a:t>2.4</a:t>
                      </a:r>
                      <a:endParaRPr lang="en-GB" sz="1600" b="1" dirty="0"/>
                    </a:p>
                  </a:txBody>
                  <a:tcPr/>
                </a:tc>
                <a:extLst>
                  <a:ext uri="{0D108BD9-81ED-4DB2-BD59-A6C34878D82A}">
                    <a16:rowId xmlns:a16="http://schemas.microsoft.com/office/drawing/2014/main" val="1962793742"/>
                  </a:ext>
                </a:extLst>
              </a:tr>
              <a:tr h="259080">
                <a:tc>
                  <a:txBody>
                    <a:bodyPr/>
                    <a:lstStyle/>
                    <a:p>
                      <a:r>
                        <a:rPr lang="en-US" sz="1600" b="1" dirty="0"/>
                        <a:t>2021</a:t>
                      </a:r>
                      <a:endParaRPr lang="en-GB" sz="1600" b="1" dirty="0"/>
                    </a:p>
                  </a:txBody>
                  <a:tcPr/>
                </a:tc>
                <a:tc>
                  <a:txBody>
                    <a:bodyPr/>
                    <a:lstStyle/>
                    <a:p>
                      <a:pPr algn="ctr"/>
                      <a:r>
                        <a:rPr lang="en-US" sz="1600" b="1" dirty="0"/>
                        <a:t>12.2</a:t>
                      </a:r>
                      <a:endParaRPr lang="en-GB" sz="1600" b="1" dirty="0"/>
                    </a:p>
                  </a:txBody>
                  <a:tcPr/>
                </a:tc>
                <a:tc>
                  <a:txBody>
                    <a:bodyPr/>
                    <a:lstStyle/>
                    <a:p>
                      <a:r>
                        <a:rPr lang="en-US" sz="1600" b="1" dirty="0"/>
                        <a:t>2.4</a:t>
                      </a:r>
                      <a:endParaRPr lang="en-GB" sz="1600" b="1" dirty="0"/>
                    </a:p>
                  </a:txBody>
                  <a:tcPr/>
                </a:tc>
                <a:extLst>
                  <a:ext uri="{0D108BD9-81ED-4DB2-BD59-A6C34878D82A}">
                    <a16:rowId xmlns:a16="http://schemas.microsoft.com/office/drawing/2014/main" val="159032508"/>
                  </a:ext>
                </a:extLst>
              </a:tr>
              <a:tr h="213360">
                <a:tc>
                  <a:txBody>
                    <a:bodyPr/>
                    <a:lstStyle/>
                    <a:p>
                      <a:r>
                        <a:rPr lang="en-US" sz="1600" b="1" dirty="0"/>
                        <a:t>2022</a:t>
                      </a:r>
                      <a:endParaRPr lang="en-GB" sz="1600" b="1" dirty="0"/>
                    </a:p>
                  </a:txBody>
                  <a:tcPr/>
                </a:tc>
                <a:tc>
                  <a:txBody>
                    <a:bodyPr/>
                    <a:lstStyle/>
                    <a:p>
                      <a:pPr algn="ctr"/>
                      <a:r>
                        <a:rPr lang="en-US" sz="1600" b="1" dirty="0"/>
                        <a:t>11.9</a:t>
                      </a:r>
                      <a:endParaRPr lang="en-GB" sz="1600" b="1" dirty="0"/>
                    </a:p>
                  </a:txBody>
                  <a:tcPr/>
                </a:tc>
                <a:tc>
                  <a:txBody>
                    <a:bodyPr/>
                    <a:lstStyle/>
                    <a:p>
                      <a:r>
                        <a:rPr lang="en-US" sz="1600" b="1" dirty="0"/>
                        <a:t>2.4</a:t>
                      </a:r>
                      <a:endParaRPr lang="en-GB" sz="1600" b="1" dirty="0"/>
                    </a:p>
                  </a:txBody>
                  <a:tcPr/>
                </a:tc>
                <a:extLst>
                  <a:ext uri="{0D108BD9-81ED-4DB2-BD59-A6C34878D82A}">
                    <a16:rowId xmlns:a16="http://schemas.microsoft.com/office/drawing/2014/main" val="2674346849"/>
                  </a:ext>
                </a:extLst>
              </a:tr>
              <a:tr h="370840">
                <a:tc>
                  <a:txBody>
                    <a:bodyPr/>
                    <a:lstStyle/>
                    <a:p>
                      <a:r>
                        <a:rPr lang="en-US" sz="1600" b="1" dirty="0"/>
                        <a:t>2023</a:t>
                      </a:r>
                      <a:endParaRPr lang="en-GB" sz="1600" b="1" dirty="0"/>
                    </a:p>
                  </a:txBody>
                  <a:tcPr/>
                </a:tc>
                <a:tc>
                  <a:txBody>
                    <a:bodyPr/>
                    <a:lstStyle/>
                    <a:p>
                      <a:pPr algn="ctr"/>
                      <a:r>
                        <a:rPr lang="en-US" sz="1600" b="1" dirty="0"/>
                        <a:t>11.9</a:t>
                      </a:r>
                      <a:endParaRPr lang="en-GB" sz="1600" b="1" dirty="0"/>
                    </a:p>
                  </a:txBody>
                  <a:tcPr/>
                </a:tc>
                <a:tc>
                  <a:txBody>
                    <a:bodyPr/>
                    <a:lstStyle/>
                    <a:p>
                      <a:r>
                        <a:rPr lang="en-US" sz="1600" b="1" dirty="0"/>
                        <a:t>2.4   </a:t>
                      </a:r>
                      <a:r>
                        <a:rPr lang="en-US" sz="1600" b="0" dirty="0"/>
                        <a:t>(due on 1.12.23)</a:t>
                      </a:r>
                      <a:endParaRPr lang="en-GB" sz="1600" b="0" dirty="0"/>
                    </a:p>
                  </a:txBody>
                  <a:tcPr/>
                </a:tc>
                <a:extLst>
                  <a:ext uri="{0D108BD9-81ED-4DB2-BD59-A6C34878D82A}">
                    <a16:rowId xmlns:a16="http://schemas.microsoft.com/office/drawing/2014/main" val="3080872837"/>
                  </a:ext>
                </a:extLst>
              </a:tr>
            </a:tbl>
          </a:graphicData>
        </a:graphic>
      </p:graphicFrame>
      <p:sp>
        <p:nvSpPr>
          <p:cNvPr id="5" name="TextBox 4">
            <a:extLst>
              <a:ext uri="{FF2B5EF4-FFF2-40B4-BE49-F238E27FC236}">
                <a16:creationId xmlns:a16="http://schemas.microsoft.com/office/drawing/2014/main" id="{C823C9C3-4342-8044-052E-778A28D80C9C}"/>
              </a:ext>
            </a:extLst>
          </p:cNvPr>
          <p:cNvSpPr txBox="1"/>
          <p:nvPr/>
        </p:nvSpPr>
        <p:spPr>
          <a:xfrm>
            <a:off x="36577" y="4008534"/>
            <a:ext cx="5646247" cy="2677656"/>
          </a:xfrm>
          <a:prstGeom prst="rect">
            <a:avLst/>
          </a:prstGeom>
          <a:solidFill>
            <a:srgbClr val="CCECFF"/>
          </a:solidFill>
        </p:spPr>
        <p:txBody>
          <a:bodyPr wrap="square" rtlCol="0">
            <a:spAutoFit/>
          </a:bodyPr>
          <a:lstStyle/>
          <a:p>
            <a:pPr marL="285750" indent="-285750">
              <a:buFont typeface="Arial" panose="020B0604020202020204" pitchFamily="34" charset="0"/>
              <a:buChar char="•"/>
            </a:pPr>
            <a:r>
              <a:rPr lang="en-US" sz="2400" dirty="0"/>
              <a:t>Funding for CERN and the CERN Experiments (M&amp;O-A/B) has been paid every year punctually since 2016</a:t>
            </a:r>
          </a:p>
          <a:p>
            <a:pPr marL="285750" indent="-285750">
              <a:buFont typeface="Arial" panose="020B0604020202020204" pitchFamily="34" charset="0"/>
              <a:buChar char="•"/>
            </a:pPr>
            <a:r>
              <a:rPr lang="en-GB" sz="2400" dirty="0"/>
              <a:t>A lot of credit here goes to the GSRI personnel who get things moving every year and make sure that Greece does not fall behind in payments</a:t>
            </a:r>
          </a:p>
        </p:txBody>
      </p:sp>
      <p:sp>
        <p:nvSpPr>
          <p:cNvPr id="6" name="TextBox 5">
            <a:extLst>
              <a:ext uri="{FF2B5EF4-FFF2-40B4-BE49-F238E27FC236}">
                <a16:creationId xmlns:a16="http://schemas.microsoft.com/office/drawing/2014/main" id="{4D00BC3D-3D89-FB1B-5818-89401F929461}"/>
              </a:ext>
            </a:extLst>
          </p:cNvPr>
          <p:cNvSpPr txBox="1"/>
          <p:nvPr/>
        </p:nvSpPr>
        <p:spPr>
          <a:xfrm>
            <a:off x="7239553" y="6667017"/>
            <a:ext cx="4776084" cy="246221"/>
          </a:xfrm>
          <a:prstGeom prst="rect">
            <a:avLst/>
          </a:prstGeom>
          <a:noFill/>
        </p:spPr>
        <p:txBody>
          <a:bodyPr wrap="square" rtlCol="0">
            <a:spAutoFit/>
          </a:bodyPr>
          <a:lstStyle/>
          <a:p>
            <a:r>
              <a:rPr lang="en-US" sz="1000" dirty="0"/>
              <a:t>* Reduced by 15% per CERN Council decision, difference to be paid together with arears </a:t>
            </a:r>
            <a:endParaRPr lang="en-GB" sz="1000" dirty="0"/>
          </a:p>
        </p:txBody>
      </p:sp>
    </p:spTree>
    <p:extLst>
      <p:ext uri="{BB962C8B-B14F-4D97-AF65-F5344CB8AC3E}">
        <p14:creationId xmlns:p14="http://schemas.microsoft.com/office/powerpoint/2010/main" val="3591984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27360-11D5-13B7-07A5-0F5F9C61C438}"/>
              </a:ext>
            </a:extLst>
          </p:cNvPr>
          <p:cNvSpPr>
            <a:spLocks noGrp="1"/>
          </p:cNvSpPr>
          <p:nvPr>
            <p:ph type="ctrTitle"/>
          </p:nvPr>
        </p:nvSpPr>
        <p:spPr>
          <a:xfrm>
            <a:off x="1738312" y="0"/>
            <a:ext cx="9144000" cy="815009"/>
          </a:xfrm>
        </p:spPr>
        <p:txBody>
          <a:bodyPr>
            <a:normAutofit fontScale="90000"/>
          </a:bodyPr>
          <a:lstStyle/>
          <a:p>
            <a:r>
              <a:rPr lang="en-US" b="1" dirty="0"/>
              <a:t>Greeks @ CERN</a:t>
            </a:r>
            <a:endParaRPr lang="en-GB" b="1" dirty="0"/>
          </a:p>
        </p:txBody>
      </p:sp>
      <p:sp>
        <p:nvSpPr>
          <p:cNvPr id="3" name="Subtitle 2">
            <a:extLst>
              <a:ext uri="{FF2B5EF4-FFF2-40B4-BE49-F238E27FC236}">
                <a16:creationId xmlns:a16="http://schemas.microsoft.com/office/drawing/2014/main" id="{529EAFE0-DBBE-F516-4917-F663CEBE411A}"/>
              </a:ext>
            </a:extLst>
          </p:cNvPr>
          <p:cNvSpPr>
            <a:spLocks noGrp="1"/>
          </p:cNvSpPr>
          <p:nvPr>
            <p:ph type="subTitle" idx="1"/>
          </p:nvPr>
        </p:nvSpPr>
        <p:spPr>
          <a:xfrm>
            <a:off x="1680369" y="819860"/>
            <a:ext cx="8624887" cy="1875718"/>
          </a:xfrm>
          <a:solidFill>
            <a:srgbClr val="CCECFF"/>
          </a:solidFill>
        </p:spPr>
        <p:txBody>
          <a:bodyPr>
            <a:normAutofit fontScale="92500"/>
          </a:bodyPr>
          <a:lstStyle/>
          <a:p>
            <a:pPr marL="342900" indent="-342900" algn="l">
              <a:buFont typeface="Arial" panose="020B0604020202020204" pitchFamily="34" charset="0"/>
              <a:buChar char="•"/>
            </a:pPr>
            <a:r>
              <a:rPr lang="en-US" dirty="0"/>
              <a:t>There is a large Greek community at CERN</a:t>
            </a:r>
          </a:p>
          <a:p>
            <a:pPr marL="800100" lvl="1" indent="-342900" algn="l">
              <a:buFont typeface="Arial" panose="020B0604020202020204" pitchFamily="34" charset="0"/>
              <a:buChar char="•"/>
            </a:pPr>
            <a:r>
              <a:rPr lang="en-US" b="1" dirty="0"/>
              <a:t>225 Greek citizens are at CERN </a:t>
            </a:r>
          </a:p>
          <a:p>
            <a:pPr marL="800100" lvl="1" indent="-342900" algn="l">
              <a:buFont typeface="Arial" panose="020B0604020202020204" pitchFamily="34" charset="0"/>
              <a:buChar char="•"/>
            </a:pPr>
            <a:r>
              <a:rPr lang="en-US" b="1" dirty="0"/>
              <a:t>115 Greeks are at CERN with affiliation to Greek institutions</a:t>
            </a:r>
          </a:p>
          <a:p>
            <a:pPr marL="342900" indent="-342900" algn="l">
              <a:buFont typeface="Arial" panose="020B0604020202020204" pitchFamily="34" charset="0"/>
              <a:buChar char="•"/>
            </a:pPr>
            <a:r>
              <a:rPr lang="en-US" dirty="0"/>
              <a:t>CERN is supporting the research and education of a rather significant number of young and senior Greek scientists, engineers, </a:t>
            </a:r>
            <a:r>
              <a:rPr lang="en-US" dirty="0" err="1"/>
              <a:t>etc</a:t>
            </a:r>
            <a:r>
              <a:rPr lang="en-US" dirty="0"/>
              <a:t> </a:t>
            </a:r>
            <a:endParaRPr lang="en-GB" dirty="0"/>
          </a:p>
        </p:txBody>
      </p:sp>
      <p:graphicFrame>
        <p:nvGraphicFramePr>
          <p:cNvPr id="4" name="Table 4">
            <a:extLst>
              <a:ext uri="{FF2B5EF4-FFF2-40B4-BE49-F238E27FC236}">
                <a16:creationId xmlns:a16="http://schemas.microsoft.com/office/drawing/2014/main" id="{86D07158-59C7-3BD1-C7B5-F9C649802554}"/>
              </a:ext>
            </a:extLst>
          </p:cNvPr>
          <p:cNvGraphicFramePr>
            <a:graphicFrameLocks noGrp="1"/>
          </p:cNvGraphicFramePr>
          <p:nvPr>
            <p:extLst>
              <p:ext uri="{D42A27DB-BD31-4B8C-83A1-F6EECF244321}">
                <p14:modId xmlns:p14="http://schemas.microsoft.com/office/powerpoint/2010/main" val="678390649"/>
              </p:ext>
            </p:extLst>
          </p:nvPr>
        </p:nvGraphicFramePr>
        <p:xfrm>
          <a:off x="1617662" y="2929466"/>
          <a:ext cx="8750303" cy="3235960"/>
        </p:xfrm>
        <a:graphic>
          <a:graphicData uri="http://schemas.openxmlformats.org/drawingml/2006/table">
            <a:tbl>
              <a:tblPr firstRow="1" bandRow="1">
                <a:tableStyleId>{6E25E649-3F16-4E02-A733-19D2CDBF48F0}</a:tableStyleId>
              </a:tblPr>
              <a:tblGrid>
                <a:gridCol w="1458384">
                  <a:extLst>
                    <a:ext uri="{9D8B030D-6E8A-4147-A177-3AD203B41FA5}">
                      <a16:colId xmlns:a16="http://schemas.microsoft.com/office/drawing/2014/main" val="441939608"/>
                    </a:ext>
                  </a:extLst>
                </a:gridCol>
                <a:gridCol w="1458384">
                  <a:extLst>
                    <a:ext uri="{9D8B030D-6E8A-4147-A177-3AD203B41FA5}">
                      <a16:colId xmlns:a16="http://schemas.microsoft.com/office/drawing/2014/main" val="2641971661"/>
                    </a:ext>
                  </a:extLst>
                </a:gridCol>
                <a:gridCol w="1458384">
                  <a:extLst>
                    <a:ext uri="{9D8B030D-6E8A-4147-A177-3AD203B41FA5}">
                      <a16:colId xmlns:a16="http://schemas.microsoft.com/office/drawing/2014/main" val="2125913552"/>
                    </a:ext>
                  </a:extLst>
                </a:gridCol>
                <a:gridCol w="1458384">
                  <a:extLst>
                    <a:ext uri="{9D8B030D-6E8A-4147-A177-3AD203B41FA5}">
                      <a16:colId xmlns:a16="http://schemas.microsoft.com/office/drawing/2014/main" val="3042374989"/>
                    </a:ext>
                  </a:extLst>
                </a:gridCol>
                <a:gridCol w="1345140">
                  <a:extLst>
                    <a:ext uri="{9D8B030D-6E8A-4147-A177-3AD203B41FA5}">
                      <a16:colId xmlns:a16="http://schemas.microsoft.com/office/drawing/2014/main" val="1823124926"/>
                    </a:ext>
                  </a:extLst>
                </a:gridCol>
                <a:gridCol w="1571627">
                  <a:extLst>
                    <a:ext uri="{9D8B030D-6E8A-4147-A177-3AD203B41FA5}">
                      <a16:colId xmlns:a16="http://schemas.microsoft.com/office/drawing/2014/main" val="3967181136"/>
                    </a:ext>
                  </a:extLst>
                </a:gridCol>
              </a:tblGrid>
              <a:tr h="370840">
                <a:tc>
                  <a:txBody>
                    <a:bodyPr/>
                    <a:lstStyle/>
                    <a:p>
                      <a:r>
                        <a:rPr lang="en-US" dirty="0"/>
                        <a:t>Year</a:t>
                      </a:r>
                      <a:endParaRPr lang="en-GB" dirty="0"/>
                    </a:p>
                  </a:txBody>
                  <a:tcPr/>
                </a:tc>
                <a:tc>
                  <a:txBody>
                    <a:bodyPr/>
                    <a:lstStyle/>
                    <a:p>
                      <a:pPr algn="ctr"/>
                      <a:r>
                        <a:rPr lang="en-US" dirty="0"/>
                        <a:t>Fellows</a:t>
                      </a:r>
                      <a:endParaRPr lang="en-GB" dirty="0"/>
                    </a:p>
                  </a:txBody>
                  <a:tcPr/>
                </a:tc>
                <a:tc>
                  <a:txBody>
                    <a:bodyPr/>
                    <a:lstStyle/>
                    <a:p>
                      <a:pPr algn="ctr"/>
                      <a:r>
                        <a:rPr lang="en-US" dirty="0"/>
                        <a:t>Doctoral</a:t>
                      </a:r>
                    </a:p>
                    <a:p>
                      <a:pPr algn="ctr"/>
                      <a:r>
                        <a:rPr lang="en-US" dirty="0"/>
                        <a:t>Students</a:t>
                      </a:r>
                      <a:endParaRPr lang="en-GB" dirty="0"/>
                    </a:p>
                  </a:txBody>
                  <a:tcPr/>
                </a:tc>
                <a:tc>
                  <a:txBody>
                    <a:bodyPr/>
                    <a:lstStyle/>
                    <a:p>
                      <a:pPr algn="ctr"/>
                      <a:r>
                        <a:rPr lang="en-US" dirty="0"/>
                        <a:t>Technical Students</a:t>
                      </a:r>
                      <a:endParaRPr lang="en-GB" dirty="0"/>
                    </a:p>
                  </a:txBody>
                  <a:tcPr/>
                </a:tc>
                <a:tc>
                  <a:txBody>
                    <a:bodyPr/>
                    <a:lstStyle/>
                    <a:p>
                      <a:pPr algn="ctr"/>
                      <a:r>
                        <a:rPr lang="en-US" dirty="0" err="1"/>
                        <a:t>Administr</a:t>
                      </a:r>
                      <a:r>
                        <a:rPr lang="en-US" dirty="0"/>
                        <a:t>. Students</a:t>
                      </a:r>
                      <a:endParaRPr lang="en-GB" dirty="0"/>
                    </a:p>
                  </a:txBody>
                  <a:tcPr/>
                </a:tc>
                <a:tc>
                  <a:txBody>
                    <a:bodyPr/>
                    <a:lstStyle/>
                    <a:p>
                      <a:pPr algn="ctr"/>
                      <a:r>
                        <a:rPr lang="en-US" dirty="0"/>
                        <a:t>Staff</a:t>
                      </a:r>
                      <a:endParaRPr lang="en-GB" dirty="0"/>
                    </a:p>
                  </a:txBody>
                  <a:tcPr/>
                </a:tc>
                <a:extLst>
                  <a:ext uri="{0D108BD9-81ED-4DB2-BD59-A6C34878D82A}">
                    <a16:rowId xmlns:a16="http://schemas.microsoft.com/office/drawing/2014/main" val="1416623826"/>
                  </a:ext>
                </a:extLst>
              </a:tr>
              <a:tr h="370840">
                <a:tc>
                  <a:txBody>
                    <a:bodyPr/>
                    <a:lstStyle/>
                    <a:p>
                      <a:r>
                        <a:rPr lang="en-US" b="1" dirty="0"/>
                        <a:t>2016</a:t>
                      </a:r>
                    </a:p>
                  </a:txBody>
                  <a:tcPr/>
                </a:tc>
                <a:tc>
                  <a:txBody>
                    <a:bodyPr/>
                    <a:lstStyle/>
                    <a:p>
                      <a:r>
                        <a:rPr lang="en-US" b="1" dirty="0"/>
                        <a:t>36   5.55%</a:t>
                      </a:r>
                      <a:endParaRPr lang="en-GB" b="1" dirty="0"/>
                    </a:p>
                  </a:txBody>
                  <a:tcPr/>
                </a:tc>
                <a:tc>
                  <a:txBody>
                    <a:bodyPr/>
                    <a:lstStyle/>
                    <a:p>
                      <a:r>
                        <a:rPr lang="en-US" b="1" dirty="0"/>
                        <a:t>13  6.50%</a:t>
                      </a:r>
                      <a:endParaRPr lang="en-GB" b="1" dirty="0"/>
                    </a:p>
                  </a:txBody>
                  <a:tcPr/>
                </a:tc>
                <a:tc>
                  <a:txBody>
                    <a:bodyPr/>
                    <a:lstStyle/>
                    <a:p>
                      <a:r>
                        <a:rPr lang="en-US" b="1" dirty="0"/>
                        <a:t>36  19.78%</a:t>
                      </a:r>
                      <a:endParaRPr lang="en-GB" b="1" dirty="0"/>
                    </a:p>
                  </a:txBody>
                  <a:tcPr/>
                </a:tc>
                <a:tc>
                  <a:txBody>
                    <a:bodyPr/>
                    <a:lstStyle/>
                    <a:p>
                      <a:endParaRPr lang="en-GB" b="1"/>
                    </a:p>
                  </a:txBody>
                  <a:tcPr/>
                </a:tc>
                <a:tc>
                  <a:txBody>
                    <a:bodyPr/>
                    <a:lstStyle/>
                    <a:p>
                      <a:r>
                        <a:rPr lang="en-US" b="1" dirty="0"/>
                        <a:t>30   1.22%</a:t>
                      </a:r>
                      <a:endParaRPr lang="en-GB" b="1" dirty="0"/>
                    </a:p>
                  </a:txBody>
                  <a:tcPr/>
                </a:tc>
                <a:extLst>
                  <a:ext uri="{0D108BD9-81ED-4DB2-BD59-A6C34878D82A}">
                    <a16:rowId xmlns:a16="http://schemas.microsoft.com/office/drawing/2014/main" val="2294169274"/>
                  </a:ext>
                </a:extLst>
              </a:tr>
              <a:tr h="370840">
                <a:tc>
                  <a:txBody>
                    <a:bodyPr/>
                    <a:lstStyle/>
                    <a:p>
                      <a:r>
                        <a:rPr lang="en-US" b="1" dirty="0"/>
                        <a:t>2017</a:t>
                      </a:r>
                      <a:endParaRPr lang="en-GB" b="1" dirty="0"/>
                    </a:p>
                  </a:txBody>
                  <a:tcPr/>
                </a:tc>
                <a:tc>
                  <a:txBody>
                    <a:bodyPr/>
                    <a:lstStyle/>
                    <a:p>
                      <a:r>
                        <a:rPr lang="en-US" b="1" dirty="0"/>
                        <a:t>51   6.46%</a:t>
                      </a:r>
                      <a:endParaRPr lang="en-GB" b="1" dirty="0"/>
                    </a:p>
                  </a:txBody>
                  <a:tcPr/>
                </a:tc>
                <a:tc>
                  <a:txBody>
                    <a:bodyPr/>
                    <a:lstStyle/>
                    <a:p>
                      <a:r>
                        <a:rPr lang="en-US" b="1" dirty="0"/>
                        <a:t>14  7.04%</a:t>
                      </a:r>
                      <a:endParaRPr lang="en-GB" b="1" dirty="0"/>
                    </a:p>
                  </a:txBody>
                  <a:tcPr/>
                </a:tc>
                <a:tc>
                  <a:txBody>
                    <a:bodyPr/>
                    <a:lstStyle/>
                    <a:p>
                      <a:r>
                        <a:rPr lang="en-US" b="1" dirty="0"/>
                        <a:t>27  13.71%</a:t>
                      </a:r>
                      <a:endParaRPr lang="en-GB" b="1" dirty="0"/>
                    </a:p>
                  </a:txBody>
                  <a:tcPr/>
                </a:tc>
                <a:tc>
                  <a:txBody>
                    <a:bodyPr/>
                    <a:lstStyle/>
                    <a:p>
                      <a:endParaRPr lang="en-GB" b="1" dirty="0"/>
                    </a:p>
                  </a:txBody>
                  <a:tcPr/>
                </a:tc>
                <a:tc>
                  <a:txBody>
                    <a:bodyPr/>
                    <a:lstStyle/>
                    <a:p>
                      <a:r>
                        <a:rPr lang="en-US" b="1" dirty="0"/>
                        <a:t>33   1.27%</a:t>
                      </a:r>
                      <a:endParaRPr lang="en-GB" b="1" dirty="0"/>
                    </a:p>
                  </a:txBody>
                  <a:tcPr/>
                </a:tc>
                <a:extLst>
                  <a:ext uri="{0D108BD9-81ED-4DB2-BD59-A6C34878D82A}">
                    <a16:rowId xmlns:a16="http://schemas.microsoft.com/office/drawing/2014/main" val="1887000888"/>
                  </a:ext>
                </a:extLst>
              </a:tr>
              <a:tr h="370840">
                <a:tc>
                  <a:txBody>
                    <a:bodyPr/>
                    <a:lstStyle/>
                    <a:p>
                      <a:r>
                        <a:rPr lang="en-US" b="1" dirty="0"/>
                        <a:t>2018</a:t>
                      </a:r>
                      <a:endParaRPr lang="en-GB" b="1" dirty="0"/>
                    </a:p>
                  </a:txBody>
                  <a:tcPr/>
                </a:tc>
                <a:tc>
                  <a:txBody>
                    <a:bodyPr/>
                    <a:lstStyle/>
                    <a:p>
                      <a:r>
                        <a:rPr lang="en-US" b="1" dirty="0"/>
                        <a:t>54   6.47%</a:t>
                      </a:r>
                      <a:endParaRPr lang="en-GB" b="1" dirty="0"/>
                    </a:p>
                  </a:txBody>
                  <a:tcPr/>
                </a:tc>
                <a:tc>
                  <a:txBody>
                    <a:bodyPr/>
                    <a:lstStyle/>
                    <a:p>
                      <a:r>
                        <a:rPr lang="en-US" b="1" dirty="0"/>
                        <a:t>13  5.75%</a:t>
                      </a:r>
                      <a:endParaRPr lang="en-GB" b="1" dirty="0"/>
                    </a:p>
                  </a:txBody>
                  <a:tcPr/>
                </a:tc>
                <a:tc>
                  <a:txBody>
                    <a:bodyPr/>
                    <a:lstStyle/>
                    <a:p>
                      <a:r>
                        <a:rPr lang="en-US" b="1" dirty="0"/>
                        <a:t>34  18.18%</a:t>
                      </a:r>
                      <a:endParaRPr lang="en-GB" b="1" dirty="0"/>
                    </a:p>
                  </a:txBody>
                  <a:tcPr/>
                </a:tc>
                <a:tc>
                  <a:txBody>
                    <a:bodyPr/>
                    <a:lstStyle/>
                    <a:p>
                      <a:r>
                        <a:rPr lang="en-US" b="1" dirty="0"/>
                        <a:t>5    20.00%</a:t>
                      </a:r>
                      <a:endParaRPr lang="en-GB" b="1" dirty="0"/>
                    </a:p>
                  </a:txBody>
                  <a:tcPr/>
                </a:tc>
                <a:tc>
                  <a:txBody>
                    <a:bodyPr/>
                    <a:lstStyle/>
                    <a:p>
                      <a:r>
                        <a:rPr lang="en-US" b="1" dirty="0"/>
                        <a:t>43   1.62%</a:t>
                      </a:r>
                      <a:endParaRPr lang="en-GB" b="1" dirty="0"/>
                    </a:p>
                  </a:txBody>
                  <a:tcPr/>
                </a:tc>
                <a:extLst>
                  <a:ext uri="{0D108BD9-81ED-4DB2-BD59-A6C34878D82A}">
                    <a16:rowId xmlns:a16="http://schemas.microsoft.com/office/drawing/2014/main" val="21313008"/>
                  </a:ext>
                </a:extLst>
              </a:tr>
              <a:tr h="370840">
                <a:tc>
                  <a:txBody>
                    <a:bodyPr/>
                    <a:lstStyle/>
                    <a:p>
                      <a:r>
                        <a:rPr lang="en-US" b="1" dirty="0"/>
                        <a:t>2019</a:t>
                      </a:r>
                      <a:endParaRPr lang="en-GB" b="1" dirty="0"/>
                    </a:p>
                  </a:txBody>
                  <a:tcPr/>
                </a:tc>
                <a:tc>
                  <a:txBody>
                    <a:bodyPr/>
                    <a:lstStyle/>
                    <a:p>
                      <a:r>
                        <a:rPr lang="en-US" b="1" dirty="0"/>
                        <a:t>54    6.83%</a:t>
                      </a:r>
                      <a:endParaRPr lang="en-GB" b="1" dirty="0"/>
                    </a:p>
                  </a:txBody>
                  <a:tcPr/>
                </a:tc>
                <a:tc>
                  <a:txBody>
                    <a:bodyPr/>
                    <a:lstStyle/>
                    <a:p>
                      <a:r>
                        <a:rPr lang="en-US" b="1" dirty="0"/>
                        <a:t>12  5.43%</a:t>
                      </a:r>
                      <a:endParaRPr lang="en-GB" b="1" dirty="0"/>
                    </a:p>
                  </a:txBody>
                  <a:tcPr/>
                </a:tc>
                <a:tc>
                  <a:txBody>
                    <a:bodyPr/>
                    <a:lstStyle/>
                    <a:p>
                      <a:r>
                        <a:rPr lang="en-US" b="1" dirty="0"/>
                        <a:t>19   11.73%</a:t>
                      </a:r>
                      <a:endParaRPr lang="en-GB" b="1" dirty="0"/>
                    </a:p>
                  </a:txBody>
                  <a:tcPr/>
                </a:tc>
                <a:tc>
                  <a:txBody>
                    <a:bodyPr/>
                    <a:lstStyle/>
                    <a:p>
                      <a:r>
                        <a:rPr lang="en-US" b="1" dirty="0"/>
                        <a:t>12  27.00%</a:t>
                      </a:r>
                      <a:endParaRPr lang="en-GB" b="1" dirty="0"/>
                    </a:p>
                  </a:txBody>
                  <a:tcPr/>
                </a:tc>
                <a:tc>
                  <a:txBody>
                    <a:bodyPr/>
                    <a:lstStyle/>
                    <a:p>
                      <a:r>
                        <a:rPr lang="en-US" b="1" dirty="0"/>
                        <a:t>48   1.81%</a:t>
                      </a:r>
                      <a:endParaRPr lang="en-GB" b="1" dirty="0"/>
                    </a:p>
                  </a:txBody>
                  <a:tcPr/>
                </a:tc>
                <a:extLst>
                  <a:ext uri="{0D108BD9-81ED-4DB2-BD59-A6C34878D82A}">
                    <a16:rowId xmlns:a16="http://schemas.microsoft.com/office/drawing/2014/main" val="3484507843"/>
                  </a:ext>
                </a:extLst>
              </a:tr>
              <a:tr h="370840">
                <a:tc>
                  <a:txBody>
                    <a:bodyPr/>
                    <a:lstStyle/>
                    <a:p>
                      <a:r>
                        <a:rPr lang="en-US" b="1" dirty="0"/>
                        <a:t>2020</a:t>
                      </a:r>
                      <a:endParaRPr lang="en-GB" b="1" dirty="0"/>
                    </a:p>
                  </a:txBody>
                  <a:tcPr/>
                </a:tc>
                <a:tc>
                  <a:txBody>
                    <a:bodyPr/>
                    <a:lstStyle/>
                    <a:p>
                      <a:r>
                        <a:rPr lang="en-US" b="1" dirty="0"/>
                        <a:t>56    7.76%</a:t>
                      </a:r>
                      <a:endParaRPr lang="en-GB" b="1" dirty="0"/>
                    </a:p>
                  </a:txBody>
                  <a:tcPr/>
                </a:tc>
                <a:tc>
                  <a:txBody>
                    <a:bodyPr/>
                    <a:lstStyle/>
                    <a:p>
                      <a:r>
                        <a:rPr lang="en-US" b="1" dirty="0"/>
                        <a:t>13  6.19%</a:t>
                      </a:r>
                      <a:endParaRPr lang="en-GB" b="1" dirty="0"/>
                    </a:p>
                  </a:txBody>
                  <a:tcPr/>
                </a:tc>
                <a:tc>
                  <a:txBody>
                    <a:bodyPr/>
                    <a:lstStyle/>
                    <a:p>
                      <a:r>
                        <a:rPr lang="en-US" b="1" dirty="0"/>
                        <a:t>17   11.64%</a:t>
                      </a:r>
                      <a:endParaRPr lang="en-GB" b="1" dirty="0"/>
                    </a:p>
                  </a:txBody>
                  <a:tcPr/>
                </a:tc>
                <a:tc>
                  <a:txBody>
                    <a:bodyPr/>
                    <a:lstStyle/>
                    <a:p>
                      <a:r>
                        <a:rPr lang="en-US" b="1" dirty="0"/>
                        <a:t>4    16.67%</a:t>
                      </a:r>
                      <a:endParaRPr lang="en-GB" b="1" dirty="0"/>
                    </a:p>
                  </a:txBody>
                  <a:tcPr/>
                </a:tc>
                <a:tc>
                  <a:txBody>
                    <a:bodyPr/>
                    <a:lstStyle/>
                    <a:p>
                      <a:r>
                        <a:rPr lang="en-US" b="1" dirty="0"/>
                        <a:t>51    1.94%</a:t>
                      </a:r>
                      <a:endParaRPr lang="en-GB" b="1" dirty="0"/>
                    </a:p>
                  </a:txBody>
                  <a:tcPr/>
                </a:tc>
                <a:extLst>
                  <a:ext uri="{0D108BD9-81ED-4DB2-BD59-A6C34878D82A}">
                    <a16:rowId xmlns:a16="http://schemas.microsoft.com/office/drawing/2014/main" val="1581835081"/>
                  </a:ext>
                </a:extLst>
              </a:tr>
              <a:tr h="370840">
                <a:tc>
                  <a:txBody>
                    <a:bodyPr/>
                    <a:lstStyle/>
                    <a:p>
                      <a:r>
                        <a:rPr lang="en-US" b="1" dirty="0"/>
                        <a:t>2021</a:t>
                      </a:r>
                      <a:endParaRPr lang="en-GB" b="1" dirty="0"/>
                    </a:p>
                  </a:txBody>
                  <a:tcPr/>
                </a:tc>
                <a:tc>
                  <a:txBody>
                    <a:bodyPr/>
                    <a:lstStyle/>
                    <a:p>
                      <a:r>
                        <a:rPr lang="en-US" b="1" dirty="0"/>
                        <a:t>51    6.59%</a:t>
                      </a:r>
                      <a:endParaRPr lang="en-GB" b="1" dirty="0"/>
                    </a:p>
                  </a:txBody>
                  <a:tcPr/>
                </a:tc>
                <a:tc>
                  <a:txBody>
                    <a:bodyPr/>
                    <a:lstStyle/>
                    <a:p>
                      <a:r>
                        <a:rPr lang="en-US" b="1" dirty="0"/>
                        <a:t>15  6.28%</a:t>
                      </a:r>
                      <a:endParaRPr lang="en-GB" b="1" dirty="0"/>
                    </a:p>
                  </a:txBody>
                  <a:tcPr/>
                </a:tc>
                <a:tc>
                  <a:txBody>
                    <a:bodyPr/>
                    <a:lstStyle/>
                    <a:p>
                      <a:r>
                        <a:rPr lang="en-US" b="1" dirty="0"/>
                        <a:t>31   15.50%</a:t>
                      </a:r>
                      <a:endParaRPr lang="en-GB" b="1" dirty="0"/>
                    </a:p>
                  </a:txBody>
                  <a:tcPr/>
                </a:tc>
                <a:tc>
                  <a:txBody>
                    <a:bodyPr/>
                    <a:lstStyle/>
                    <a:p>
                      <a:r>
                        <a:rPr lang="en-US" b="1" dirty="0"/>
                        <a:t>3       9.38%</a:t>
                      </a:r>
                      <a:endParaRPr lang="en-GB" b="1" dirty="0"/>
                    </a:p>
                  </a:txBody>
                  <a:tcPr/>
                </a:tc>
                <a:tc>
                  <a:txBody>
                    <a:bodyPr/>
                    <a:lstStyle/>
                    <a:p>
                      <a:r>
                        <a:rPr lang="en-US" b="1" dirty="0"/>
                        <a:t>56    2.10%</a:t>
                      </a:r>
                      <a:endParaRPr lang="en-GB" b="1" dirty="0"/>
                    </a:p>
                  </a:txBody>
                  <a:tcPr/>
                </a:tc>
                <a:extLst>
                  <a:ext uri="{0D108BD9-81ED-4DB2-BD59-A6C34878D82A}">
                    <a16:rowId xmlns:a16="http://schemas.microsoft.com/office/drawing/2014/main" val="739147010"/>
                  </a:ext>
                </a:extLst>
              </a:tr>
              <a:tr h="370840">
                <a:tc>
                  <a:txBody>
                    <a:bodyPr/>
                    <a:lstStyle/>
                    <a:p>
                      <a:r>
                        <a:rPr lang="en-US" b="1" dirty="0"/>
                        <a:t>2023</a:t>
                      </a:r>
                      <a:endParaRPr lang="en-GB" b="1" dirty="0"/>
                    </a:p>
                  </a:txBody>
                  <a:tcPr/>
                </a:tc>
                <a:tc>
                  <a:txBody>
                    <a:bodyPr/>
                    <a:lstStyle/>
                    <a:p>
                      <a:r>
                        <a:rPr lang="en-US" b="1" dirty="0"/>
                        <a:t>48    7.62%</a:t>
                      </a:r>
                      <a:endParaRPr lang="en-GB" b="1" dirty="0"/>
                    </a:p>
                  </a:txBody>
                  <a:tcPr/>
                </a:tc>
                <a:tc>
                  <a:txBody>
                    <a:bodyPr/>
                    <a:lstStyle/>
                    <a:p>
                      <a:r>
                        <a:rPr lang="en-US" b="1" dirty="0"/>
                        <a:t>11  3.96%</a:t>
                      </a:r>
                      <a:endParaRPr lang="en-GB" b="1" dirty="0"/>
                    </a:p>
                  </a:txBody>
                  <a:tcPr/>
                </a:tc>
                <a:tc>
                  <a:txBody>
                    <a:bodyPr/>
                    <a:lstStyle/>
                    <a:p>
                      <a:r>
                        <a:rPr lang="en-US" b="1" dirty="0"/>
                        <a:t>12     8.00%</a:t>
                      </a:r>
                      <a:endParaRPr lang="en-GB" b="1" dirty="0"/>
                    </a:p>
                  </a:txBody>
                  <a:tcPr/>
                </a:tc>
                <a:tc>
                  <a:txBody>
                    <a:bodyPr/>
                    <a:lstStyle/>
                    <a:p>
                      <a:r>
                        <a:rPr lang="en-US" b="1" dirty="0"/>
                        <a:t>2       6.23%</a:t>
                      </a:r>
                      <a:endParaRPr lang="en-GB" b="1" dirty="0"/>
                    </a:p>
                  </a:txBody>
                  <a:tcPr/>
                </a:tc>
                <a:tc>
                  <a:txBody>
                    <a:bodyPr/>
                    <a:lstStyle/>
                    <a:p>
                      <a:r>
                        <a:rPr lang="en-US" b="1" dirty="0"/>
                        <a:t>66    2.48%</a:t>
                      </a:r>
                      <a:endParaRPr lang="en-GB" b="1" dirty="0"/>
                    </a:p>
                  </a:txBody>
                  <a:tcPr/>
                </a:tc>
                <a:extLst>
                  <a:ext uri="{0D108BD9-81ED-4DB2-BD59-A6C34878D82A}">
                    <a16:rowId xmlns:a16="http://schemas.microsoft.com/office/drawing/2014/main" val="2274496963"/>
                  </a:ext>
                </a:extLst>
              </a:tr>
            </a:tbl>
          </a:graphicData>
        </a:graphic>
      </p:graphicFrame>
    </p:spTree>
    <p:extLst>
      <p:ext uri="{BB962C8B-B14F-4D97-AF65-F5344CB8AC3E}">
        <p14:creationId xmlns:p14="http://schemas.microsoft.com/office/powerpoint/2010/main" val="30897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4768E-11FE-7672-026B-B5948C154793}"/>
              </a:ext>
            </a:extLst>
          </p:cNvPr>
          <p:cNvSpPr>
            <a:spLocks noGrp="1"/>
          </p:cNvSpPr>
          <p:nvPr>
            <p:ph type="title"/>
          </p:nvPr>
        </p:nvSpPr>
        <p:spPr>
          <a:xfrm>
            <a:off x="838200" y="2193936"/>
            <a:ext cx="10515600" cy="1325563"/>
          </a:xfrm>
          <a:solidFill>
            <a:srgbClr val="00CCFF"/>
          </a:solidFill>
        </p:spPr>
        <p:txBody>
          <a:bodyPr/>
          <a:lstStyle/>
          <a:p>
            <a:pPr algn="ctr"/>
            <a:r>
              <a:rPr lang="en-US" b="1" dirty="0"/>
              <a:t>Funding for research in Greece</a:t>
            </a:r>
            <a:endParaRPr lang="en-GB" b="1" dirty="0"/>
          </a:p>
        </p:txBody>
      </p:sp>
    </p:spTree>
    <p:extLst>
      <p:ext uri="{BB962C8B-B14F-4D97-AF65-F5344CB8AC3E}">
        <p14:creationId xmlns:p14="http://schemas.microsoft.com/office/powerpoint/2010/main" val="887944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5360A-6C52-3765-E868-2BA91A795E8C}"/>
              </a:ext>
            </a:extLst>
          </p:cNvPr>
          <p:cNvSpPr>
            <a:spLocks noGrp="1"/>
          </p:cNvSpPr>
          <p:nvPr>
            <p:ph type="title"/>
          </p:nvPr>
        </p:nvSpPr>
        <p:spPr>
          <a:xfrm>
            <a:off x="1705571" y="10583"/>
            <a:ext cx="8948493" cy="518642"/>
          </a:xfrm>
        </p:spPr>
        <p:txBody>
          <a:bodyPr>
            <a:normAutofit fontScale="90000"/>
          </a:bodyPr>
          <a:lstStyle/>
          <a:p>
            <a:r>
              <a:rPr lang="en-US" b="1" dirty="0"/>
              <a:t>Greek funding for Research in Sciences </a:t>
            </a:r>
            <a:endParaRPr lang="en-GB" b="1" dirty="0"/>
          </a:p>
        </p:txBody>
      </p:sp>
      <p:sp>
        <p:nvSpPr>
          <p:cNvPr id="3" name="Content Placeholder 2">
            <a:extLst>
              <a:ext uri="{FF2B5EF4-FFF2-40B4-BE49-F238E27FC236}">
                <a16:creationId xmlns:a16="http://schemas.microsoft.com/office/drawing/2014/main" id="{B59B7F08-EE92-6456-D9A4-422C88A74B2D}"/>
              </a:ext>
            </a:extLst>
          </p:cNvPr>
          <p:cNvSpPr>
            <a:spLocks noGrp="1"/>
          </p:cNvSpPr>
          <p:nvPr>
            <p:ph idx="1"/>
          </p:nvPr>
        </p:nvSpPr>
        <p:spPr>
          <a:xfrm>
            <a:off x="33689" y="3306870"/>
            <a:ext cx="12254344" cy="3676390"/>
          </a:xfrm>
          <a:solidFill>
            <a:srgbClr val="CCECFF"/>
          </a:solidFill>
        </p:spPr>
        <p:txBody>
          <a:bodyPr>
            <a:normAutofit fontScale="77500" lnSpcReduction="20000"/>
          </a:bodyPr>
          <a:lstStyle/>
          <a:p>
            <a:r>
              <a:rPr lang="en-US" dirty="0"/>
              <a:t>HFRI was funded in 2016 and has been the main source of research funds in Greece it is supervised by GSRI</a:t>
            </a:r>
          </a:p>
          <a:p>
            <a:r>
              <a:rPr lang="en-US" dirty="0"/>
              <a:t>Started with 350 </a:t>
            </a:r>
            <a:r>
              <a:rPr lang="en-US" dirty="0" err="1"/>
              <a:t>MEuro</a:t>
            </a:r>
            <a:r>
              <a:rPr lang="en-US" dirty="0"/>
              <a:t>. 220 </a:t>
            </a:r>
            <a:r>
              <a:rPr lang="en-US" dirty="0" err="1"/>
              <a:t>MEuro</a:t>
            </a:r>
            <a:r>
              <a:rPr lang="en-US" dirty="0"/>
              <a:t> came from a loan (European Bank for Investment - 1% interest) and 130 </a:t>
            </a:r>
            <a:r>
              <a:rPr lang="en-US" dirty="0" err="1"/>
              <a:t>MEuro</a:t>
            </a:r>
            <a:r>
              <a:rPr lang="en-US" dirty="0"/>
              <a:t> were from Greek state funds. This is the first time in history that Greece had a foundation to support research.</a:t>
            </a:r>
          </a:p>
          <a:p>
            <a:r>
              <a:rPr lang="en-US" dirty="0"/>
              <a:t>It has provided scholarships for PhD students and Postdocs, supported young researchers to return to Greece and Faculty research projects (250 </a:t>
            </a:r>
            <a:r>
              <a:rPr lang="en-US" dirty="0" err="1"/>
              <a:t>KEuro</a:t>
            </a:r>
            <a:r>
              <a:rPr lang="en-US" dirty="0"/>
              <a:t>/project) as well as provided funds to researchers to procure lab infrastructure.</a:t>
            </a:r>
          </a:p>
          <a:p>
            <a:r>
              <a:rPr lang="en-US" dirty="0"/>
              <a:t>Given the years of underinvestment in research the HFRI funds could hardly cover the needs of sciences but nevertheless it provided some breath to our research groups.</a:t>
            </a:r>
          </a:p>
          <a:p>
            <a:r>
              <a:rPr lang="en-US" dirty="0"/>
              <a:t>Unfortunately, since 2016 no new money has been invested on HFRI and every year it provides less and less. It is expected that its funds will run out very soon. </a:t>
            </a:r>
            <a:endParaRPr lang="en-GB" dirty="0"/>
          </a:p>
        </p:txBody>
      </p:sp>
      <p:grpSp>
        <p:nvGrpSpPr>
          <p:cNvPr id="8" name="Group 7">
            <a:extLst>
              <a:ext uri="{FF2B5EF4-FFF2-40B4-BE49-F238E27FC236}">
                <a16:creationId xmlns:a16="http://schemas.microsoft.com/office/drawing/2014/main" id="{476E35C2-2F42-AFA0-3278-D89BB51F7D91}"/>
              </a:ext>
            </a:extLst>
          </p:cNvPr>
          <p:cNvGrpSpPr/>
          <p:nvPr/>
        </p:nvGrpSpPr>
        <p:grpSpPr>
          <a:xfrm>
            <a:off x="2993721" y="529224"/>
            <a:ext cx="6017724" cy="2711885"/>
            <a:chOff x="1898165" y="610288"/>
            <a:chExt cx="8755899" cy="3628301"/>
          </a:xfrm>
        </p:grpSpPr>
        <p:pic>
          <p:nvPicPr>
            <p:cNvPr id="5" name="Picture 4">
              <a:extLst>
                <a:ext uri="{FF2B5EF4-FFF2-40B4-BE49-F238E27FC236}">
                  <a16:creationId xmlns:a16="http://schemas.microsoft.com/office/drawing/2014/main" id="{355B664C-DE26-8DD5-A999-7069F6103806}"/>
                </a:ext>
              </a:extLst>
            </p:cNvPr>
            <p:cNvPicPr>
              <a:picLocks noChangeAspect="1"/>
            </p:cNvPicPr>
            <p:nvPr/>
          </p:nvPicPr>
          <p:blipFill rotWithShape="1">
            <a:blip r:embed="rId2"/>
            <a:srcRect l="598" t="6219" r="2769" b="4539"/>
            <a:stretch/>
          </p:blipFill>
          <p:spPr>
            <a:xfrm>
              <a:off x="1898165" y="610288"/>
              <a:ext cx="8755899" cy="3628301"/>
            </a:xfrm>
            <a:prstGeom prst="rect">
              <a:avLst/>
            </a:prstGeom>
          </p:spPr>
        </p:pic>
        <p:sp>
          <p:nvSpPr>
            <p:cNvPr id="7" name="Rectangle: Rounded Corners 6">
              <a:extLst>
                <a:ext uri="{FF2B5EF4-FFF2-40B4-BE49-F238E27FC236}">
                  <a16:creationId xmlns:a16="http://schemas.microsoft.com/office/drawing/2014/main" id="{22E26AE7-A95F-E91D-4441-B5760BBBC0E6}"/>
                </a:ext>
              </a:extLst>
            </p:cNvPr>
            <p:cNvSpPr/>
            <p:nvPr/>
          </p:nvSpPr>
          <p:spPr>
            <a:xfrm>
              <a:off x="3696101" y="3493971"/>
              <a:ext cx="1669982" cy="744618"/>
            </a:xfrm>
            <a:prstGeom prst="round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12059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72715-F5DF-2B8A-666B-F3A4D346BD25}"/>
              </a:ext>
            </a:extLst>
          </p:cNvPr>
          <p:cNvSpPr>
            <a:spLocks noGrp="1"/>
          </p:cNvSpPr>
          <p:nvPr>
            <p:ph type="title"/>
          </p:nvPr>
        </p:nvSpPr>
        <p:spPr>
          <a:xfrm>
            <a:off x="62630" y="0"/>
            <a:ext cx="12137720" cy="568064"/>
          </a:xfrm>
        </p:spPr>
        <p:txBody>
          <a:bodyPr>
            <a:noAutofit/>
          </a:bodyPr>
          <a:lstStyle/>
          <a:p>
            <a:r>
              <a:rPr lang="en-US" sz="3200" b="1" dirty="0"/>
              <a:t>Organization of the High Energy and Nuclear Physics Community in Greece</a:t>
            </a:r>
            <a:endParaRPr lang="en-GB" sz="3200" b="1" dirty="0"/>
          </a:p>
        </p:txBody>
      </p:sp>
      <p:sp>
        <p:nvSpPr>
          <p:cNvPr id="3" name="Content Placeholder 2">
            <a:extLst>
              <a:ext uri="{FF2B5EF4-FFF2-40B4-BE49-F238E27FC236}">
                <a16:creationId xmlns:a16="http://schemas.microsoft.com/office/drawing/2014/main" id="{D1511F06-92E1-9094-1B29-63384CBC699E}"/>
              </a:ext>
            </a:extLst>
          </p:cNvPr>
          <p:cNvSpPr>
            <a:spLocks noGrp="1"/>
          </p:cNvSpPr>
          <p:nvPr>
            <p:ph idx="1"/>
          </p:nvPr>
        </p:nvSpPr>
        <p:spPr>
          <a:xfrm>
            <a:off x="150311" y="524222"/>
            <a:ext cx="11947743" cy="6333777"/>
          </a:xfrm>
          <a:solidFill>
            <a:srgbClr val="CCECFF"/>
          </a:solidFill>
          <a:ln>
            <a:noFill/>
          </a:ln>
        </p:spPr>
        <p:txBody>
          <a:bodyPr>
            <a:normAutofit fontScale="92500"/>
          </a:bodyPr>
          <a:lstStyle/>
          <a:p>
            <a:r>
              <a:rPr lang="en-GB" b="1" dirty="0"/>
              <a:t>Greek Delegation at CERN</a:t>
            </a:r>
            <a:r>
              <a:rPr lang="en-GB" dirty="0"/>
              <a:t>: I. </a:t>
            </a:r>
            <a:r>
              <a:rPr lang="en-GB" dirty="0" err="1"/>
              <a:t>Ghikas</a:t>
            </a:r>
            <a:r>
              <a:rPr lang="en-GB" dirty="0"/>
              <a:t> (Ambassador-GVA Permanent Mission), C. </a:t>
            </a:r>
            <a:r>
              <a:rPr lang="en-GB" dirty="0" err="1"/>
              <a:t>Foudas</a:t>
            </a:r>
            <a:r>
              <a:rPr lang="en-GB" dirty="0"/>
              <a:t> (Scientific delegate), A. </a:t>
            </a:r>
            <a:r>
              <a:rPr lang="en-GB" dirty="0" err="1"/>
              <a:t>Christodoulea</a:t>
            </a:r>
            <a:r>
              <a:rPr lang="en-GB" dirty="0"/>
              <a:t> (GVA Permanent Mission)</a:t>
            </a:r>
          </a:p>
          <a:p>
            <a:r>
              <a:rPr lang="en-GB" b="1" dirty="0"/>
              <a:t>Greek Delegation to the CERN Finance Committee</a:t>
            </a:r>
            <a:r>
              <a:rPr lang="en-GB" dirty="0"/>
              <a:t>: N. </a:t>
            </a:r>
            <a:r>
              <a:rPr lang="en-GB" dirty="0" err="1"/>
              <a:t>Manthos</a:t>
            </a:r>
            <a:r>
              <a:rPr lang="en-GB" dirty="0"/>
              <a:t>, C. </a:t>
            </a:r>
            <a:r>
              <a:rPr lang="en-GB" dirty="0" err="1"/>
              <a:t>Foudas</a:t>
            </a:r>
            <a:endParaRPr lang="en-GB" dirty="0"/>
          </a:p>
          <a:p>
            <a:r>
              <a:rPr lang="en-GB" b="1" dirty="0"/>
              <a:t>Greek Industrial Liaison Officer (ILO)</a:t>
            </a:r>
            <a:r>
              <a:rPr lang="en-GB" dirty="0"/>
              <a:t>: N. </a:t>
            </a:r>
            <a:r>
              <a:rPr lang="en-GB" dirty="0" err="1"/>
              <a:t>Manthos</a:t>
            </a:r>
            <a:endParaRPr lang="en-GB" dirty="0"/>
          </a:p>
          <a:p>
            <a:r>
              <a:rPr lang="en-GB" b="1" dirty="0"/>
              <a:t>Greek delegation to Resource Review Board</a:t>
            </a:r>
            <a:r>
              <a:rPr lang="en-GB" dirty="0"/>
              <a:t>: C. </a:t>
            </a:r>
            <a:r>
              <a:rPr lang="en-GB" dirty="0" err="1"/>
              <a:t>Foudas</a:t>
            </a:r>
            <a:r>
              <a:rPr lang="en-GB" dirty="0"/>
              <a:t>, G. </a:t>
            </a:r>
            <a:r>
              <a:rPr lang="en-GB" dirty="0" err="1"/>
              <a:t>Tsipolitis</a:t>
            </a:r>
            <a:endParaRPr lang="en-GB" dirty="0"/>
          </a:p>
          <a:p>
            <a:r>
              <a:rPr lang="en-GB" b="1" dirty="0"/>
              <a:t>CERN Committee of GSRI:</a:t>
            </a:r>
            <a:r>
              <a:rPr lang="en-GB" dirty="0"/>
              <a:t> Monitors the CERN program and makes recommendations to the General Secretary. Chaired by the General Secretary Prof. A. </a:t>
            </a:r>
            <a:r>
              <a:rPr lang="en-GB" dirty="0" err="1"/>
              <a:t>Kyriazis</a:t>
            </a:r>
            <a:endParaRPr lang="en-GB" dirty="0"/>
          </a:p>
          <a:p>
            <a:r>
              <a:rPr lang="en-GB" b="1" dirty="0"/>
              <a:t>CERN Greece Liaison Committee (- 2021): </a:t>
            </a:r>
            <a:r>
              <a:rPr lang="en-GB" dirty="0"/>
              <a:t>Monitored progress in Greek personnel at CERN as well as Industrial return. </a:t>
            </a:r>
          </a:p>
          <a:p>
            <a:r>
              <a:rPr lang="en-GB" b="1" dirty="0"/>
              <a:t>Greek Society for High Energy Physics: </a:t>
            </a:r>
            <a:r>
              <a:rPr lang="en-GB" dirty="0"/>
              <a:t>K. </a:t>
            </a:r>
            <a:r>
              <a:rPr lang="en-GB" dirty="0" err="1"/>
              <a:t>Zachariadou</a:t>
            </a:r>
            <a:r>
              <a:rPr lang="en-GB" dirty="0"/>
              <a:t> (Chair). It represents the Greek High Energy Physics Community. It organizes yearly scientific conference and the Greek Scientific delegate as well as the ILO report there. Most community discussions take place in meetings of this society.</a:t>
            </a:r>
          </a:p>
          <a:p>
            <a:r>
              <a:rPr lang="en-GB" b="1" dirty="0"/>
              <a:t>Greek Society for Nuclear Physics and Applications: </a:t>
            </a:r>
            <a:r>
              <a:rPr lang="en-GB" dirty="0"/>
              <a:t>C. </a:t>
            </a:r>
            <a:r>
              <a:rPr lang="en-GB" dirty="0" err="1"/>
              <a:t>Chabaris</a:t>
            </a:r>
            <a:r>
              <a:rPr lang="en-GB" dirty="0"/>
              <a:t> (Chair). Similar functions as above.</a:t>
            </a:r>
            <a:endParaRPr lang="en-GB" b="1" dirty="0"/>
          </a:p>
        </p:txBody>
      </p:sp>
    </p:spTree>
    <p:extLst>
      <p:ext uri="{BB962C8B-B14F-4D97-AF65-F5344CB8AC3E}">
        <p14:creationId xmlns:p14="http://schemas.microsoft.com/office/powerpoint/2010/main" val="2730853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100EB-D25B-1543-A7C7-9F49F1B5760E}"/>
              </a:ext>
            </a:extLst>
          </p:cNvPr>
          <p:cNvSpPr>
            <a:spLocks noGrp="1"/>
          </p:cNvSpPr>
          <p:nvPr>
            <p:ph type="title"/>
          </p:nvPr>
        </p:nvSpPr>
        <p:spPr>
          <a:xfrm>
            <a:off x="576888" y="59023"/>
            <a:ext cx="10019159" cy="494323"/>
          </a:xfrm>
        </p:spPr>
        <p:txBody>
          <a:bodyPr>
            <a:normAutofit fontScale="90000"/>
          </a:bodyPr>
          <a:lstStyle/>
          <a:p>
            <a:r>
              <a:rPr lang="en-US" b="1" dirty="0"/>
              <a:t>Requested budget for CMS Upgrades for HL-LHC</a:t>
            </a:r>
            <a:endParaRPr lang="en-GB" b="1" dirty="0"/>
          </a:p>
        </p:txBody>
      </p:sp>
      <p:sp>
        <p:nvSpPr>
          <p:cNvPr id="3" name="Content Placeholder 2">
            <a:extLst>
              <a:ext uri="{FF2B5EF4-FFF2-40B4-BE49-F238E27FC236}">
                <a16:creationId xmlns:a16="http://schemas.microsoft.com/office/drawing/2014/main" id="{8D93EF1A-CEFA-3D62-8802-A009EAFE9FA0}"/>
              </a:ext>
            </a:extLst>
          </p:cNvPr>
          <p:cNvSpPr>
            <a:spLocks noGrp="1"/>
          </p:cNvSpPr>
          <p:nvPr>
            <p:ph idx="1"/>
          </p:nvPr>
        </p:nvSpPr>
        <p:spPr>
          <a:xfrm>
            <a:off x="2987191" y="3575320"/>
            <a:ext cx="4714916" cy="302195"/>
          </a:xfrm>
          <a:solidFill>
            <a:srgbClr val="00CCFF"/>
          </a:solidFill>
        </p:spPr>
        <p:txBody>
          <a:bodyPr>
            <a:normAutofit fontScale="62500" lnSpcReduction="20000"/>
          </a:bodyPr>
          <a:lstStyle/>
          <a:p>
            <a:pPr marL="0" indent="0">
              <a:buNone/>
            </a:pPr>
            <a:r>
              <a:rPr lang="en-US" b="1" dirty="0"/>
              <a:t>ATLAS-GR Budget for HL-LHC Upgrades</a:t>
            </a:r>
            <a:endParaRPr lang="en-GB" b="1" dirty="0"/>
          </a:p>
        </p:txBody>
      </p:sp>
      <p:graphicFrame>
        <p:nvGraphicFramePr>
          <p:cNvPr id="4" name="Table 3">
            <a:extLst>
              <a:ext uri="{FF2B5EF4-FFF2-40B4-BE49-F238E27FC236}">
                <a16:creationId xmlns:a16="http://schemas.microsoft.com/office/drawing/2014/main" id="{6020F24E-F89C-8CEE-071D-58CAEC94CDCD}"/>
              </a:ext>
            </a:extLst>
          </p:cNvPr>
          <p:cNvGraphicFramePr>
            <a:graphicFrameLocks noGrp="1"/>
          </p:cNvGraphicFramePr>
          <p:nvPr>
            <p:extLst>
              <p:ext uri="{D42A27DB-BD31-4B8C-83A1-F6EECF244321}">
                <p14:modId xmlns:p14="http://schemas.microsoft.com/office/powerpoint/2010/main" val="371552255"/>
              </p:ext>
            </p:extLst>
          </p:nvPr>
        </p:nvGraphicFramePr>
        <p:xfrm>
          <a:off x="751114" y="964671"/>
          <a:ext cx="9408886" cy="2595880"/>
        </p:xfrm>
        <a:graphic>
          <a:graphicData uri="http://schemas.openxmlformats.org/drawingml/2006/table">
            <a:tbl>
              <a:tblPr firstRow="1" bandRow="1">
                <a:tableStyleId>{5C22544A-7EE6-4342-B048-85BDC9FD1C3A}</a:tableStyleId>
              </a:tblPr>
              <a:tblGrid>
                <a:gridCol w="5845629">
                  <a:extLst>
                    <a:ext uri="{9D8B030D-6E8A-4147-A177-3AD203B41FA5}">
                      <a16:colId xmlns:a16="http://schemas.microsoft.com/office/drawing/2014/main" val="20000"/>
                    </a:ext>
                  </a:extLst>
                </a:gridCol>
                <a:gridCol w="3563257">
                  <a:extLst>
                    <a:ext uri="{9D8B030D-6E8A-4147-A177-3AD203B41FA5}">
                      <a16:colId xmlns:a16="http://schemas.microsoft.com/office/drawing/2014/main" val="20001"/>
                    </a:ext>
                  </a:extLst>
                </a:gridCol>
              </a:tblGrid>
              <a:tr h="370840">
                <a:tc>
                  <a:txBody>
                    <a:bodyPr/>
                    <a:lstStyle/>
                    <a:p>
                      <a:r>
                        <a:rPr lang="en-US" dirty="0"/>
                        <a:t>Contribution</a:t>
                      </a:r>
                      <a:endParaRPr lang="el-GR" dirty="0"/>
                    </a:p>
                  </a:txBody>
                  <a:tcPr/>
                </a:tc>
                <a:tc>
                  <a:txBody>
                    <a:bodyPr/>
                    <a:lstStyle/>
                    <a:p>
                      <a:r>
                        <a:rPr lang="en-US" dirty="0"/>
                        <a:t>Amount</a:t>
                      </a:r>
                      <a:endParaRPr lang="el-GR" dirty="0"/>
                    </a:p>
                  </a:txBody>
                  <a:tcPr/>
                </a:tc>
                <a:extLst>
                  <a:ext uri="{0D108BD9-81ED-4DB2-BD59-A6C34878D82A}">
                    <a16:rowId xmlns:a16="http://schemas.microsoft.com/office/drawing/2014/main" val="10000"/>
                  </a:ext>
                </a:extLst>
              </a:tr>
              <a:tr h="370840">
                <a:tc>
                  <a:txBody>
                    <a:bodyPr/>
                    <a:lstStyle/>
                    <a:p>
                      <a:r>
                        <a:rPr lang="en-US" b="1" dirty="0">
                          <a:solidFill>
                            <a:schemeClr val="tx1"/>
                          </a:solidFill>
                        </a:rPr>
                        <a:t>Percent of Greece in CMS</a:t>
                      </a:r>
                      <a:endParaRPr lang="el-GR" b="1" dirty="0">
                        <a:solidFill>
                          <a:schemeClr val="tx1"/>
                        </a:solidFill>
                      </a:endParaRPr>
                    </a:p>
                  </a:txBody>
                  <a:tcPr/>
                </a:tc>
                <a:tc>
                  <a:txBody>
                    <a:bodyPr/>
                    <a:lstStyle/>
                    <a:p>
                      <a:r>
                        <a:rPr lang="el-GR" b="1" dirty="0">
                          <a:solidFill>
                            <a:schemeClr val="tx1"/>
                          </a:solidFill>
                        </a:rPr>
                        <a:t>1.3%  (3.457 </a:t>
                      </a:r>
                      <a:r>
                        <a:rPr lang="en-US" b="1" dirty="0">
                          <a:solidFill>
                            <a:schemeClr val="tx1"/>
                          </a:solidFill>
                        </a:rPr>
                        <a:t>MCHF)</a:t>
                      </a:r>
                      <a:endParaRPr lang="el-GR" b="1" dirty="0">
                        <a:solidFill>
                          <a:schemeClr val="tx1"/>
                        </a:solidFill>
                      </a:endParaRPr>
                    </a:p>
                  </a:txBody>
                  <a:tcPr/>
                </a:tc>
                <a:extLst>
                  <a:ext uri="{0D108BD9-81ED-4DB2-BD59-A6C34878D82A}">
                    <a16:rowId xmlns:a16="http://schemas.microsoft.com/office/drawing/2014/main" val="10001"/>
                  </a:ext>
                </a:extLst>
              </a:tr>
              <a:tr h="370840">
                <a:tc>
                  <a:txBody>
                    <a:bodyPr/>
                    <a:lstStyle/>
                    <a:p>
                      <a:r>
                        <a:rPr lang="en-US" b="1" baseline="0" dirty="0">
                          <a:solidFill>
                            <a:schemeClr val="tx1"/>
                          </a:solidFill>
                        </a:rPr>
                        <a:t>Si-Tracker</a:t>
                      </a:r>
                      <a:endParaRPr lang="el-GR" b="1" dirty="0">
                        <a:solidFill>
                          <a:schemeClr val="tx1"/>
                        </a:solidFill>
                      </a:endParaRPr>
                    </a:p>
                  </a:txBody>
                  <a:tcPr/>
                </a:tc>
                <a:tc>
                  <a:txBody>
                    <a:bodyPr/>
                    <a:lstStyle/>
                    <a:p>
                      <a:r>
                        <a:rPr lang="el-GR" b="1" dirty="0">
                          <a:solidFill>
                            <a:schemeClr val="tx1"/>
                          </a:solidFill>
                        </a:rPr>
                        <a:t>1.4</a:t>
                      </a:r>
                      <a:r>
                        <a:rPr lang="el-GR" b="1" baseline="0" dirty="0">
                          <a:solidFill>
                            <a:schemeClr val="tx1"/>
                          </a:solidFill>
                        </a:rPr>
                        <a:t>  </a:t>
                      </a:r>
                      <a:r>
                        <a:rPr lang="en-US" b="1" baseline="0" dirty="0">
                          <a:solidFill>
                            <a:schemeClr val="tx1"/>
                          </a:solidFill>
                        </a:rPr>
                        <a:t>MCHF</a:t>
                      </a:r>
                      <a:endParaRPr lang="el-GR" b="1" dirty="0">
                        <a:solidFill>
                          <a:schemeClr val="tx1"/>
                        </a:solidFill>
                      </a:endParaRPr>
                    </a:p>
                  </a:txBody>
                  <a:tcPr/>
                </a:tc>
                <a:extLst>
                  <a:ext uri="{0D108BD9-81ED-4DB2-BD59-A6C34878D82A}">
                    <a16:rowId xmlns:a16="http://schemas.microsoft.com/office/drawing/2014/main" val="10002"/>
                  </a:ext>
                </a:extLst>
              </a:tr>
              <a:tr h="370840">
                <a:tc>
                  <a:txBody>
                    <a:bodyPr/>
                    <a:lstStyle/>
                    <a:p>
                      <a:r>
                        <a:rPr lang="en-US" b="1" baseline="0" dirty="0">
                          <a:solidFill>
                            <a:schemeClr val="tx1"/>
                          </a:solidFill>
                        </a:rPr>
                        <a:t>L1-Trigger</a:t>
                      </a:r>
                      <a:endParaRPr lang="el-GR" b="1"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b="1" dirty="0">
                          <a:solidFill>
                            <a:schemeClr val="tx1"/>
                          </a:solidFill>
                        </a:rPr>
                        <a:t>1.0</a:t>
                      </a:r>
                      <a:r>
                        <a:rPr lang="el-GR" b="1" baseline="0" dirty="0">
                          <a:solidFill>
                            <a:schemeClr val="tx1"/>
                          </a:solidFill>
                        </a:rPr>
                        <a:t>  </a:t>
                      </a:r>
                      <a:r>
                        <a:rPr lang="en-US" b="1" baseline="0" dirty="0">
                          <a:solidFill>
                            <a:schemeClr val="tx1"/>
                          </a:solidFill>
                        </a:rPr>
                        <a:t>MCHF</a:t>
                      </a:r>
                      <a:endParaRPr lang="el-GR" b="1" dirty="0">
                        <a:solidFill>
                          <a:schemeClr val="tx1"/>
                        </a:solidFill>
                      </a:endParaRPr>
                    </a:p>
                  </a:txBody>
                  <a:tcPr/>
                </a:tc>
                <a:extLst>
                  <a:ext uri="{0D108BD9-81ED-4DB2-BD59-A6C34878D82A}">
                    <a16:rowId xmlns:a16="http://schemas.microsoft.com/office/drawing/2014/main" val="10003"/>
                  </a:ext>
                </a:extLst>
              </a:tr>
              <a:tr h="370840">
                <a:tc>
                  <a:txBody>
                    <a:bodyPr/>
                    <a:lstStyle/>
                    <a:p>
                      <a:r>
                        <a:rPr lang="en-US" b="1" dirty="0" err="1">
                          <a:solidFill>
                            <a:schemeClr val="tx1"/>
                          </a:solidFill>
                        </a:rPr>
                        <a:t>EndCap</a:t>
                      </a:r>
                      <a:r>
                        <a:rPr lang="en-US" b="1" dirty="0">
                          <a:solidFill>
                            <a:schemeClr val="tx1"/>
                          </a:solidFill>
                        </a:rPr>
                        <a:t> Calorimeter HGCAL</a:t>
                      </a:r>
                      <a:endParaRPr lang="el-GR" b="1"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b="1" baseline="0" dirty="0">
                          <a:solidFill>
                            <a:schemeClr val="tx1"/>
                          </a:solidFill>
                        </a:rPr>
                        <a:t>0.35  </a:t>
                      </a:r>
                      <a:r>
                        <a:rPr lang="en-US" b="1" baseline="0" dirty="0">
                          <a:solidFill>
                            <a:schemeClr val="tx1"/>
                          </a:solidFill>
                        </a:rPr>
                        <a:t>MCHF</a:t>
                      </a:r>
                      <a:endParaRPr lang="el-GR" b="1" dirty="0">
                        <a:solidFill>
                          <a:schemeClr val="tx1"/>
                        </a:solidFill>
                      </a:endParaRPr>
                    </a:p>
                  </a:txBody>
                  <a:tcPr/>
                </a:tc>
                <a:extLst>
                  <a:ext uri="{0D108BD9-81ED-4DB2-BD59-A6C34878D82A}">
                    <a16:rowId xmlns:a16="http://schemas.microsoft.com/office/drawing/2014/main" val="10004"/>
                  </a:ext>
                </a:extLst>
              </a:tr>
              <a:tr h="370840">
                <a:tc>
                  <a:txBody>
                    <a:bodyPr/>
                    <a:lstStyle/>
                    <a:p>
                      <a:r>
                        <a:rPr lang="en-US" b="1" dirty="0">
                          <a:solidFill>
                            <a:schemeClr val="tx1"/>
                          </a:solidFill>
                        </a:rPr>
                        <a:t>Common Fund</a:t>
                      </a:r>
                      <a:endParaRPr lang="el-GR" b="1" dirty="0">
                        <a:solidFill>
                          <a:schemeClr val="tx1"/>
                        </a:solidFill>
                      </a:endParaRPr>
                    </a:p>
                  </a:txBody>
                  <a:tcPr/>
                </a:tc>
                <a:tc>
                  <a:txBody>
                    <a:bodyPr/>
                    <a:lstStyle/>
                    <a:p>
                      <a:r>
                        <a:rPr lang="el-GR" b="1" u="none" dirty="0">
                          <a:solidFill>
                            <a:schemeClr val="tx1"/>
                          </a:solidFill>
                        </a:rPr>
                        <a:t>0.3</a:t>
                      </a:r>
                      <a:r>
                        <a:rPr lang="en-US" b="1" u="none" dirty="0">
                          <a:solidFill>
                            <a:schemeClr val="tx1"/>
                          </a:solidFill>
                        </a:rPr>
                        <a:t>26</a:t>
                      </a:r>
                      <a:endParaRPr lang="el-GR" b="1" u="none" dirty="0">
                        <a:solidFill>
                          <a:schemeClr val="tx1"/>
                        </a:solidFill>
                      </a:endParaRPr>
                    </a:p>
                  </a:txBody>
                  <a:tcPr/>
                </a:tc>
                <a:extLst>
                  <a:ext uri="{0D108BD9-81ED-4DB2-BD59-A6C34878D82A}">
                    <a16:rowId xmlns:a16="http://schemas.microsoft.com/office/drawing/2014/main" val="10005"/>
                  </a:ext>
                </a:extLst>
              </a:tr>
              <a:tr h="370840">
                <a:tc>
                  <a:txBody>
                    <a:bodyPr/>
                    <a:lstStyle/>
                    <a:p>
                      <a:r>
                        <a:rPr lang="en-US" b="1" dirty="0">
                          <a:solidFill>
                            <a:schemeClr val="tx1"/>
                          </a:solidFill>
                        </a:rPr>
                        <a:t>TOTAL</a:t>
                      </a:r>
                      <a:endParaRPr lang="el-GR" b="1"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solidFill>
                            <a:srgbClr val="FF0000"/>
                          </a:solidFill>
                        </a:rPr>
                        <a:t>3.076 </a:t>
                      </a:r>
                      <a:r>
                        <a:rPr lang="en-US" b="1" u="sng" baseline="0" dirty="0">
                          <a:solidFill>
                            <a:srgbClr val="FF0000"/>
                          </a:solidFill>
                        </a:rPr>
                        <a:t>MCHF</a:t>
                      </a:r>
                      <a:endParaRPr lang="el-GR" b="1" u="sng" dirty="0">
                        <a:solidFill>
                          <a:srgbClr val="FF0000"/>
                        </a:solidFill>
                      </a:endParaRPr>
                    </a:p>
                  </a:txBody>
                  <a:tcPr/>
                </a:tc>
                <a:extLst>
                  <a:ext uri="{0D108BD9-81ED-4DB2-BD59-A6C34878D82A}">
                    <a16:rowId xmlns:a16="http://schemas.microsoft.com/office/drawing/2014/main" val="10006"/>
                  </a:ext>
                </a:extLst>
              </a:tr>
            </a:tbl>
          </a:graphicData>
        </a:graphic>
      </p:graphicFrame>
      <p:graphicFrame>
        <p:nvGraphicFramePr>
          <p:cNvPr id="7" name="Table 5">
            <a:extLst>
              <a:ext uri="{FF2B5EF4-FFF2-40B4-BE49-F238E27FC236}">
                <a16:creationId xmlns:a16="http://schemas.microsoft.com/office/drawing/2014/main" id="{18DE45D5-39E1-2E96-FB71-722A0E7B573A}"/>
              </a:ext>
            </a:extLst>
          </p:cNvPr>
          <p:cNvGraphicFramePr>
            <a:graphicFrameLocks noGrp="1"/>
          </p:cNvGraphicFramePr>
          <p:nvPr>
            <p:extLst>
              <p:ext uri="{D42A27DB-BD31-4B8C-83A1-F6EECF244321}">
                <p14:modId xmlns:p14="http://schemas.microsoft.com/office/powerpoint/2010/main" val="2199390625"/>
              </p:ext>
            </p:extLst>
          </p:nvPr>
        </p:nvGraphicFramePr>
        <p:xfrm>
          <a:off x="751114" y="3877034"/>
          <a:ext cx="9408886" cy="2966720"/>
        </p:xfrm>
        <a:graphic>
          <a:graphicData uri="http://schemas.openxmlformats.org/drawingml/2006/table">
            <a:tbl>
              <a:tblPr firstRow="1" bandRow="1">
                <a:tableStyleId>{5C22544A-7EE6-4342-B048-85BDC9FD1C3A}</a:tableStyleId>
              </a:tblPr>
              <a:tblGrid>
                <a:gridCol w="5841547">
                  <a:extLst>
                    <a:ext uri="{9D8B030D-6E8A-4147-A177-3AD203B41FA5}">
                      <a16:colId xmlns:a16="http://schemas.microsoft.com/office/drawing/2014/main" val="1334245955"/>
                    </a:ext>
                  </a:extLst>
                </a:gridCol>
                <a:gridCol w="1298121">
                  <a:extLst>
                    <a:ext uri="{9D8B030D-6E8A-4147-A177-3AD203B41FA5}">
                      <a16:colId xmlns:a16="http://schemas.microsoft.com/office/drawing/2014/main" val="2752643963"/>
                    </a:ext>
                  </a:extLst>
                </a:gridCol>
                <a:gridCol w="2269218">
                  <a:extLst>
                    <a:ext uri="{9D8B030D-6E8A-4147-A177-3AD203B41FA5}">
                      <a16:colId xmlns:a16="http://schemas.microsoft.com/office/drawing/2014/main" val="539644434"/>
                    </a:ext>
                  </a:extLst>
                </a:gridCol>
              </a:tblGrid>
              <a:tr h="370840">
                <a:tc>
                  <a:txBody>
                    <a:bodyPr/>
                    <a:lstStyle/>
                    <a:p>
                      <a:r>
                        <a:rPr lang="en-US" dirty="0"/>
                        <a:t>Contribution</a:t>
                      </a:r>
                      <a:endParaRPr lang="en-GB" dirty="0"/>
                    </a:p>
                  </a:txBody>
                  <a:tcPr/>
                </a:tc>
                <a:tc>
                  <a:txBody>
                    <a:bodyPr/>
                    <a:lstStyle/>
                    <a:p>
                      <a:r>
                        <a:rPr lang="en-US" dirty="0"/>
                        <a:t>System</a:t>
                      </a:r>
                      <a:endParaRPr lang="en-GB" dirty="0"/>
                    </a:p>
                  </a:txBody>
                  <a:tcPr/>
                </a:tc>
                <a:tc>
                  <a:txBody>
                    <a:bodyPr/>
                    <a:lstStyle/>
                    <a:p>
                      <a:r>
                        <a:rPr lang="en-US" dirty="0"/>
                        <a:t>Amount</a:t>
                      </a:r>
                      <a:endParaRPr lang="en-GB" dirty="0"/>
                    </a:p>
                  </a:txBody>
                  <a:tcPr/>
                </a:tc>
                <a:extLst>
                  <a:ext uri="{0D108BD9-81ED-4DB2-BD59-A6C34878D82A}">
                    <a16:rowId xmlns:a16="http://schemas.microsoft.com/office/drawing/2014/main" val="1859130864"/>
                  </a:ext>
                </a:extLst>
              </a:tr>
              <a:tr h="370840">
                <a:tc>
                  <a:txBody>
                    <a:bodyPr/>
                    <a:lstStyle/>
                    <a:p>
                      <a:r>
                        <a:rPr lang="en-US" sz="1800" b="1" i="0" u="none" strike="noStrike" dirty="0">
                          <a:solidFill>
                            <a:srgbClr val="000000"/>
                          </a:solidFill>
                          <a:effectLst/>
                          <a:latin typeface="+mn-lt"/>
                        </a:rPr>
                        <a:t>Event Filter-Pattern Recognition Mezzanine (PRM) </a:t>
                      </a:r>
                      <a:endParaRPr lang="en-GB" b="1" dirty="0"/>
                    </a:p>
                  </a:txBody>
                  <a:tcPr/>
                </a:tc>
                <a:tc>
                  <a:txBody>
                    <a:bodyPr/>
                    <a:lstStyle/>
                    <a:p>
                      <a:r>
                        <a:rPr lang="en-US" b="1" dirty="0"/>
                        <a:t>TDAQ</a:t>
                      </a:r>
                      <a:endParaRPr lang="en-GB" b="1" dirty="0"/>
                    </a:p>
                  </a:txBody>
                  <a:tcPr/>
                </a:tc>
                <a:tc>
                  <a:txBody>
                    <a:bodyPr/>
                    <a:lstStyle/>
                    <a:p>
                      <a:r>
                        <a:rPr lang="en-US" b="1" dirty="0"/>
                        <a:t>0.80 MCHF</a:t>
                      </a:r>
                      <a:endParaRPr lang="en-GB" b="1" dirty="0"/>
                    </a:p>
                  </a:txBody>
                  <a:tcPr/>
                </a:tc>
                <a:extLst>
                  <a:ext uri="{0D108BD9-81ED-4DB2-BD59-A6C34878D82A}">
                    <a16:rowId xmlns:a16="http://schemas.microsoft.com/office/drawing/2014/main" val="1317388829"/>
                  </a:ext>
                </a:extLst>
              </a:tr>
              <a:tr h="370840">
                <a:tc>
                  <a:txBody>
                    <a:bodyPr/>
                    <a:lstStyle/>
                    <a:p>
                      <a:r>
                        <a:rPr lang="en-US" sz="1800" b="1" i="0" u="none" strike="noStrike" dirty="0">
                          <a:solidFill>
                            <a:srgbClr val="000000"/>
                          </a:solidFill>
                          <a:effectLst/>
                          <a:latin typeface="+mn-lt"/>
                        </a:rPr>
                        <a:t>RPC - DCT boards</a:t>
                      </a:r>
                      <a:endParaRPr lang="en-GB" b="1" dirty="0"/>
                    </a:p>
                  </a:txBody>
                  <a:tcPr/>
                </a:tc>
                <a:tc>
                  <a:txBody>
                    <a:bodyPr/>
                    <a:lstStyle/>
                    <a:p>
                      <a:r>
                        <a:rPr lang="en-US" b="1" dirty="0"/>
                        <a:t>MUONS</a:t>
                      </a:r>
                      <a:endParaRPr lang="en-GB" b="1" dirty="0"/>
                    </a:p>
                  </a:txBody>
                  <a:tcPr/>
                </a:tc>
                <a:tc>
                  <a:txBody>
                    <a:bodyPr/>
                    <a:lstStyle/>
                    <a:p>
                      <a:r>
                        <a:rPr lang="en-US" b="1" dirty="0"/>
                        <a:t>0.85 MCHF</a:t>
                      </a:r>
                      <a:endParaRPr lang="en-GB" b="1" dirty="0"/>
                    </a:p>
                  </a:txBody>
                  <a:tcPr/>
                </a:tc>
                <a:extLst>
                  <a:ext uri="{0D108BD9-81ED-4DB2-BD59-A6C34878D82A}">
                    <a16:rowId xmlns:a16="http://schemas.microsoft.com/office/drawing/2014/main" val="3595588786"/>
                  </a:ext>
                </a:extLst>
              </a:tr>
              <a:tr h="370840">
                <a:tc>
                  <a:txBody>
                    <a:bodyPr/>
                    <a:lstStyle/>
                    <a:p>
                      <a:r>
                        <a:rPr lang="en-US" sz="1800" b="1" i="0" u="none" strike="noStrike" dirty="0">
                          <a:solidFill>
                            <a:srgbClr val="000000"/>
                          </a:solidFill>
                          <a:effectLst/>
                          <a:latin typeface="+mn-lt"/>
                        </a:rPr>
                        <a:t>Power Systems </a:t>
                      </a:r>
                      <a:endParaRPr lang="en-GB" b="1" dirty="0"/>
                    </a:p>
                  </a:txBody>
                  <a:tcPr/>
                </a:tc>
                <a:tc>
                  <a:txBody>
                    <a:bodyPr/>
                    <a:lstStyle/>
                    <a:p>
                      <a:r>
                        <a:rPr lang="en-US" b="1" dirty="0"/>
                        <a:t>MUONS</a:t>
                      </a:r>
                      <a:endParaRPr lang="en-GB" b="1" dirty="0"/>
                    </a:p>
                  </a:txBody>
                  <a:tcPr/>
                </a:tc>
                <a:tc>
                  <a:txBody>
                    <a:bodyPr/>
                    <a:lstStyle/>
                    <a:p>
                      <a:r>
                        <a:rPr lang="en-US" b="1" dirty="0"/>
                        <a:t>0.65 MCHF</a:t>
                      </a:r>
                      <a:endParaRPr lang="en-GB" b="1" dirty="0"/>
                    </a:p>
                  </a:txBody>
                  <a:tcPr/>
                </a:tc>
                <a:extLst>
                  <a:ext uri="{0D108BD9-81ED-4DB2-BD59-A6C34878D82A}">
                    <a16:rowId xmlns:a16="http://schemas.microsoft.com/office/drawing/2014/main" val="4213102333"/>
                  </a:ext>
                </a:extLst>
              </a:tr>
              <a:tr h="370840">
                <a:tc>
                  <a:txBody>
                    <a:bodyPr/>
                    <a:lstStyle/>
                    <a:p>
                      <a:r>
                        <a:rPr lang="en-US" sz="1800" b="1" i="0" u="none" strike="noStrike" dirty="0">
                          <a:solidFill>
                            <a:srgbClr val="000000"/>
                          </a:solidFill>
                          <a:effectLst/>
                          <a:latin typeface="+mn-lt"/>
                        </a:rPr>
                        <a:t>MDTS Mezzanine boards </a:t>
                      </a:r>
                      <a:endParaRPr lang="en-GB" b="1" dirty="0"/>
                    </a:p>
                  </a:txBody>
                  <a:tcPr/>
                </a:tc>
                <a:tc>
                  <a:txBody>
                    <a:bodyPr/>
                    <a:lstStyle/>
                    <a:p>
                      <a:r>
                        <a:rPr lang="en-US" b="1" dirty="0"/>
                        <a:t>MUONS</a:t>
                      </a:r>
                      <a:endParaRPr lang="en-GB" b="1" dirty="0"/>
                    </a:p>
                  </a:txBody>
                  <a:tcPr/>
                </a:tc>
                <a:tc>
                  <a:txBody>
                    <a:bodyPr/>
                    <a:lstStyle/>
                    <a:p>
                      <a:r>
                        <a:rPr lang="en-US" b="1" dirty="0"/>
                        <a:t>0.50 MCHF</a:t>
                      </a:r>
                      <a:endParaRPr lang="en-GB" b="1" dirty="0"/>
                    </a:p>
                  </a:txBody>
                  <a:tcPr/>
                </a:tc>
                <a:extLst>
                  <a:ext uri="{0D108BD9-81ED-4DB2-BD59-A6C34878D82A}">
                    <a16:rowId xmlns:a16="http://schemas.microsoft.com/office/drawing/2014/main" val="2132360150"/>
                  </a:ext>
                </a:extLst>
              </a:tr>
              <a:tr h="370840">
                <a:tc>
                  <a:txBody>
                    <a:bodyPr/>
                    <a:lstStyle/>
                    <a:p>
                      <a:r>
                        <a:rPr lang="en-US" sz="1800" b="1" i="0" u="none" strike="noStrike" dirty="0">
                          <a:solidFill>
                            <a:srgbClr val="000000"/>
                          </a:solidFill>
                          <a:effectLst/>
                          <a:latin typeface="+mn-lt"/>
                        </a:rPr>
                        <a:t>L1DDC, Electronics </a:t>
                      </a:r>
                      <a:endParaRPr lang="en-GB" b="1" dirty="0"/>
                    </a:p>
                  </a:txBody>
                  <a:tcPr/>
                </a:tc>
                <a:tc>
                  <a:txBody>
                    <a:bodyPr/>
                    <a:lstStyle/>
                    <a:p>
                      <a:r>
                        <a:rPr lang="en-US" b="1" dirty="0"/>
                        <a:t>MUONS</a:t>
                      </a:r>
                      <a:endParaRPr lang="en-GB" b="1" dirty="0"/>
                    </a:p>
                  </a:txBody>
                  <a:tcPr/>
                </a:tc>
                <a:tc>
                  <a:txBody>
                    <a:bodyPr/>
                    <a:lstStyle/>
                    <a:p>
                      <a:r>
                        <a:rPr lang="en-US" b="1" dirty="0"/>
                        <a:t>0.49 MCHF</a:t>
                      </a:r>
                      <a:endParaRPr lang="en-GB" b="1" dirty="0"/>
                    </a:p>
                  </a:txBody>
                  <a:tcPr/>
                </a:tc>
                <a:extLst>
                  <a:ext uri="{0D108BD9-81ED-4DB2-BD59-A6C34878D82A}">
                    <a16:rowId xmlns:a16="http://schemas.microsoft.com/office/drawing/2014/main" val="40361772"/>
                  </a:ext>
                </a:extLst>
              </a:tr>
              <a:tr h="370840">
                <a:tc>
                  <a:txBody>
                    <a:bodyPr/>
                    <a:lstStyle/>
                    <a:p>
                      <a:r>
                        <a:rPr lang="en-US" sz="1800" b="1" i="0" u="none" strike="noStrike" dirty="0">
                          <a:solidFill>
                            <a:srgbClr val="000000"/>
                          </a:solidFill>
                          <a:effectLst/>
                          <a:latin typeface="+mn-lt"/>
                        </a:rPr>
                        <a:t>Muon CF</a:t>
                      </a:r>
                      <a:endParaRPr lang="en-GB" b="1" dirty="0"/>
                    </a:p>
                  </a:txBody>
                  <a:tcPr/>
                </a:tc>
                <a:tc>
                  <a:txBody>
                    <a:bodyPr/>
                    <a:lstStyle/>
                    <a:p>
                      <a:r>
                        <a:rPr lang="en-US" b="1" dirty="0"/>
                        <a:t>MUONS</a:t>
                      </a:r>
                      <a:endParaRPr lang="en-GB" b="1" dirty="0"/>
                    </a:p>
                  </a:txBody>
                  <a:tcPr/>
                </a:tc>
                <a:tc>
                  <a:txBody>
                    <a:bodyPr/>
                    <a:lstStyle/>
                    <a:p>
                      <a:r>
                        <a:rPr lang="en-US" b="1" dirty="0"/>
                        <a:t>0.21 MCHF</a:t>
                      </a:r>
                      <a:endParaRPr lang="en-GB" b="1" dirty="0"/>
                    </a:p>
                  </a:txBody>
                  <a:tcPr/>
                </a:tc>
                <a:extLst>
                  <a:ext uri="{0D108BD9-81ED-4DB2-BD59-A6C34878D82A}">
                    <a16:rowId xmlns:a16="http://schemas.microsoft.com/office/drawing/2014/main" val="3972062246"/>
                  </a:ext>
                </a:extLst>
              </a:tr>
              <a:tr h="370840">
                <a:tc>
                  <a:txBody>
                    <a:bodyPr/>
                    <a:lstStyle/>
                    <a:p>
                      <a:r>
                        <a:rPr lang="en-US" b="1" dirty="0"/>
                        <a:t>TOTAL</a:t>
                      </a:r>
                      <a:endParaRPr lang="en-GB" b="1" dirty="0"/>
                    </a:p>
                  </a:txBody>
                  <a:tcPr/>
                </a:tc>
                <a:tc>
                  <a:txBody>
                    <a:bodyPr/>
                    <a:lstStyle/>
                    <a:p>
                      <a:endParaRPr lang="en-GB" b="1" dirty="0"/>
                    </a:p>
                  </a:txBody>
                  <a:tcPr/>
                </a:tc>
                <a:tc>
                  <a:txBody>
                    <a:bodyPr/>
                    <a:lstStyle/>
                    <a:p>
                      <a:r>
                        <a:rPr lang="en-US" b="1" u="sng" dirty="0">
                          <a:solidFill>
                            <a:srgbClr val="FF0000"/>
                          </a:solidFill>
                        </a:rPr>
                        <a:t>3.50 MCHF</a:t>
                      </a:r>
                      <a:endParaRPr lang="en-GB" b="1" u="sng" dirty="0">
                        <a:solidFill>
                          <a:srgbClr val="FF0000"/>
                        </a:solidFill>
                      </a:endParaRPr>
                    </a:p>
                  </a:txBody>
                  <a:tcPr/>
                </a:tc>
                <a:extLst>
                  <a:ext uri="{0D108BD9-81ED-4DB2-BD59-A6C34878D82A}">
                    <a16:rowId xmlns:a16="http://schemas.microsoft.com/office/drawing/2014/main" val="3398734126"/>
                  </a:ext>
                </a:extLst>
              </a:tr>
            </a:tbl>
          </a:graphicData>
        </a:graphic>
      </p:graphicFrame>
      <p:sp>
        <p:nvSpPr>
          <p:cNvPr id="8" name="Content Placeholder 2">
            <a:extLst>
              <a:ext uri="{FF2B5EF4-FFF2-40B4-BE49-F238E27FC236}">
                <a16:creationId xmlns:a16="http://schemas.microsoft.com/office/drawing/2014/main" id="{7EAC4B34-F641-A121-3B53-5E227C0ECBFA}"/>
              </a:ext>
            </a:extLst>
          </p:cNvPr>
          <p:cNvSpPr txBox="1">
            <a:spLocks/>
          </p:cNvSpPr>
          <p:nvPr/>
        </p:nvSpPr>
        <p:spPr>
          <a:xfrm>
            <a:off x="3029707" y="647008"/>
            <a:ext cx="4714916" cy="302195"/>
          </a:xfrm>
          <a:prstGeom prst="rect">
            <a:avLst/>
          </a:prstGeom>
          <a:solidFill>
            <a:srgbClr val="00CCFF"/>
          </a:solidFill>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CMS-GR Budget for HL-LHC Upgrades</a:t>
            </a:r>
            <a:endParaRPr lang="en-GB" b="1" dirty="0"/>
          </a:p>
        </p:txBody>
      </p:sp>
    </p:spTree>
    <p:extLst>
      <p:ext uri="{BB962C8B-B14F-4D97-AF65-F5344CB8AC3E}">
        <p14:creationId xmlns:p14="http://schemas.microsoft.com/office/powerpoint/2010/main" val="4085288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D6B39-415F-CBB3-8276-1B1B0E4CA34A}"/>
              </a:ext>
            </a:extLst>
          </p:cNvPr>
          <p:cNvSpPr>
            <a:spLocks noGrp="1"/>
          </p:cNvSpPr>
          <p:nvPr>
            <p:ph type="title"/>
          </p:nvPr>
        </p:nvSpPr>
        <p:spPr>
          <a:xfrm>
            <a:off x="812183" y="120312"/>
            <a:ext cx="10274917" cy="571546"/>
          </a:xfrm>
        </p:spPr>
        <p:txBody>
          <a:bodyPr>
            <a:normAutofit fontScale="90000"/>
          </a:bodyPr>
          <a:lstStyle/>
          <a:p>
            <a:pPr algn="ctr"/>
            <a:r>
              <a:rPr lang="en-US" b="1" dirty="0"/>
              <a:t>ATLAS AND CMD REVIEW PANEL</a:t>
            </a:r>
            <a:endParaRPr lang="en-GB" b="1" dirty="0"/>
          </a:p>
        </p:txBody>
      </p:sp>
      <p:sp>
        <p:nvSpPr>
          <p:cNvPr id="3" name="Content Placeholder 2">
            <a:extLst>
              <a:ext uri="{FF2B5EF4-FFF2-40B4-BE49-F238E27FC236}">
                <a16:creationId xmlns:a16="http://schemas.microsoft.com/office/drawing/2014/main" id="{E1F0BF6A-EAA2-3D4E-606D-779173A6F077}"/>
              </a:ext>
            </a:extLst>
          </p:cNvPr>
          <p:cNvSpPr>
            <a:spLocks noGrp="1"/>
          </p:cNvSpPr>
          <p:nvPr>
            <p:ph idx="1"/>
          </p:nvPr>
        </p:nvSpPr>
        <p:spPr>
          <a:xfrm>
            <a:off x="1040728" y="4894580"/>
            <a:ext cx="10541671" cy="1843114"/>
          </a:xfrm>
          <a:solidFill>
            <a:srgbClr val="CCECFF"/>
          </a:solidFill>
        </p:spPr>
        <p:txBody>
          <a:bodyPr>
            <a:normAutofit/>
          </a:bodyPr>
          <a:lstStyle/>
          <a:p>
            <a:r>
              <a:rPr lang="en-US" dirty="0"/>
              <a:t>ATLAS and CMS have submitted their plans for HL-LHC according to the money matrices of the two experiments</a:t>
            </a:r>
          </a:p>
          <a:p>
            <a:r>
              <a:rPr lang="en-GB" dirty="0"/>
              <a:t>These will be submitted to this panel which should make the final recommendation to the General Secretary of GSRI</a:t>
            </a:r>
          </a:p>
        </p:txBody>
      </p:sp>
      <p:graphicFrame>
        <p:nvGraphicFramePr>
          <p:cNvPr id="7" name="Table 7">
            <a:extLst>
              <a:ext uri="{FF2B5EF4-FFF2-40B4-BE49-F238E27FC236}">
                <a16:creationId xmlns:a16="http://schemas.microsoft.com/office/drawing/2014/main" id="{5759F31A-794E-AABF-2A5B-C2946A3BE985}"/>
              </a:ext>
            </a:extLst>
          </p:cNvPr>
          <p:cNvGraphicFramePr>
            <a:graphicFrameLocks noGrp="1"/>
          </p:cNvGraphicFramePr>
          <p:nvPr>
            <p:extLst>
              <p:ext uri="{D42A27DB-BD31-4B8C-83A1-F6EECF244321}">
                <p14:modId xmlns:p14="http://schemas.microsoft.com/office/powerpoint/2010/main" val="2534071809"/>
              </p:ext>
            </p:extLst>
          </p:nvPr>
        </p:nvGraphicFramePr>
        <p:xfrm>
          <a:off x="1373875" y="729709"/>
          <a:ext cx="9821838" cy="4092501"/>
        </p:xfrm>
        <a:graphic>
          <a:graphicData uri="http://schemas.openxmlformats.org/drawingml/2006/table">
            <a:tbl>
              <a:tblPr firstRow="1" bandRow="1">
                <a:tableStyleId>{5C22544A-7EE6-4342-B048-85BDC9FD1C3A}</a:tableStyleId>
              </a:tblPr>
              <a:tblGrid>
                <a:gridCol w="9821838">
                  <a:extLst>
                    <a:ext uri="{9D8B030D-6E8A-4147-A177-3AD203B41FA5}">
                      <a16:colId xmlns:a16="http://schemas.microsoft.com/office/drawing/2014/main" val="236295082"/>
                    </a:ext>
                  </a:extLst>
                </a:gridCol>
              </a:tblGrid>
              <a:tr h="584643">
                <a:tc>
                  <a:txBody>
                    <a:bodyPr/>
                    <a:lstStyle/>
                    <a:p>
                      <a:r>
                        <a:rPr lang="en-US" sz="2800" dirty="0"/>
                        <a:t>Review Committee for ATLAS and CMS HL-LHC Upgrades</a:t>
                      </a:r>
                      <a:endParaRPr lang="en-GB" sz="2800" dirty="0"/>
                    </a:p>
                  </a:txBody>
                  <a:tcPr/>
                </a:tc>
                <a:extLst>
                  <a:ext uri="{0D108BD9-81ED-4DB2-BD59-A6C34878D82A}">
                    <a16:rowId xmlns:a16="http://schemas.microsoft.com/office/drawing/2014/main" val="1120172118"/>
                  </a:ext>
                </a:extLst>
              </a:tr>
              <a:tr h="584643">
                <a:tc>
                  <a:txBody>
                    <a:bodyPr/>
                    <a:lstStyle/>
                    <a:p>
                      <a:r>
                        <a:rPr lang="en-US" sz="2800" dirty="0"/>
                        <a:t>J. </a:t>
                      </a:r>
                      <a:r>
                        <a:rPr lang="en-US" sz="2800" dirty="0" err="1"/>
                        <a:t>Karyotakis</a:t>
                      </a:r>
                      <a:r>
                        <a:rPr lang="en-US" sz="2800" dirty="0"/>
                        <a:t>   (</a:t>
                      </a:r>
                      <a:r>
                        <a:rPr lang="en-US" sz="2800" dirty="0" err="1"/>
                        <a:t>Indep</a:t>
                      </a:r>
                      <a:r>
                        <a:rPr lang="en-US" sz="2800" dirty="0"/>
                        <a:t>. Member)</a:t>
                      </a:r>
                      <a:endParaRPr lang="en-GB" sz="2800" dirty="0"/>
                    </a:p>
                  </a:txBody>
                  <a:tcPr/>
                </a:tc>
                <a:extLst>
                  <a:ext uri="{0D108BD9-81ED-4DB2-BD59-A6C34878D82A}">
                    <a16:rowId xmlns:a16="http://schemas.microsoft.com/office/drawing/2014/main" val="466335896"/>
                  </a:ext>
                </a:extLst>
              </a:tr>
              <a:tr h="584643">
                <a:tc>
                  <a:txBody>
                    <a:bodyPr/>
                    <a:lstStyle/>
                    <a:p>
                      <a:r>
                        <a:rPr lang="en-US" sz="2800" dirty="0"/>
                        <a:t>K. </a:t>
                      </a:r>
                      <a:r>
                        <a:rPr lang="en-US" sz="2800" dirty="0" err="1"/>
                        <a:t>Jakobs</a:t>
                      </a:r>
                      <a:r>
                        <a:rPr lang="en-US" sz="2800" dirty="0"/>
                        <a:t>         (ATLAS)</a:t>
                      </a:r>
                      <a:endParaRPr lang="en-GB" sz="2800" dirty="0"/>
                    </a:p>
                  </a:txBody>
                  <a:tcPr/>
                </a:tc>
                <a:extLst>
                  <a:ext uri="{0D108BD9-81ED-4DB2-BD59-A6C34878D82A}">
                    <a16:rowId xmlns:a16="http://schemas.microsoft.com/office/drawing/2014/main" val="743050443"/>
                  </a:ext>
                </a:extLst>
              </a:tr>
              <a:tr h="584643">
                <a:tc>
                  <a:txBody>
                    <a:bodyPr/>
                    <a:lstStyle/>
                    <a:p>
                      <a:r>
                        <a:rPr lang="en-US" sz="2800" dirty="0"/>
                        <a:t>T. </a:t>
                      </a:r>
                      <a:r>
                        <a:rPr lang="en-US" sz="2800" dirty="0" err="1"/>
                        <a:t>Camporesi</a:t>
                      </a:r>
                      <a:r>
                        <a:rPr lang="en-US" sz="2800" dirty="0"/>
                        <a:t>   (CMS)</a:t>
                      </a:r>
                      <a:endParaRPr lang="en-GB" sz="2800" dirty="0"/>
                    </a:p>
                  </a:txBody>
                  <a:tcPr/>
                </a:tc>
                <a:extLst>
                  <a:ext uri="{0D108BD9-81ED-4DB2-BD59-A6C34878D82A}">
                    <a16:rowId xmlns:a16="http://schemas.microsoft.com/office/drawing/2014/main" val="2490808939"/>
                  </a:ext>
                </a:extLst>
              </a:tr>
              <a:tr h="584643">
                <a:tc>
                  <a:txBody>
                    <a:bodyPr/>
                    <a:lstStyle/>
                    <a:p>
                      <a:r>
                        <a:rPr lang="en-US" sz="2800" dirty="0"/>
                        <a:t>Y. </a:t>
                      </a:r>
                      <a:r>
                        <a:rPr lang="en-US" sz="2800" dirty="0" err="1"/>
                        <a:t>Semertzidis</a:t>
                      </a:r>
                      <a:r>
                        <a:rPr lang="en-US" sz="2800" dirty="0"/>
                        <a:t>  (</a:t>
                      </a:r>
                      <a:r>
                        <a:rPr lang="en-US" sz="2800" dirty="0" err="1"/>
                        <a:t>Indep</a:t>
                      </a:r>
                      <a:r>
                        <a:rPr lang="en-US" sz="2800" dirty="0"/>
                        <a:t>. Member)</a:t>
                      </a:r>
                      <a:endParaRPr lang="en-GB" sz="2800" dirty="0"/>
                    </a:p>
                  </a:txBody>
                  <a:tcPr/>
                </a:tc>
                <a:extLst>
                  <a:ext uri="{0D108BD9-81ED-4DB2-BD59-A6C34878D82A}">
                    <a16:rowId xmlns:a16="http://schemas.microsoft.com/office/drawing/2014/main" val="3243566175"/>
                  </a:ext>
                </a:extLst>
              </a:tr>
              <a:tr h="584643">
                <a:tc>
                  <a:txBody>
                    <a:bodyPr/>
                    <a:lstStyle/>
                    <a:p>
                      <a:r>
                        <a:rPr lang="en-US" sz="2800" dirty="0"/>
                        <a:t>P. Jenni             (ATLAS)</a:t>
                      </a:r>
                      <a:endParaRPr lang="en-GB" sz="2800" dirty="0"/>
                    </a:p>
                  </a:txBody>
                  <a:tcPr/>
                </a:tc>
                <a:extLst>
                  <a:ext uri="{0D108BD9-81ED-4DB2-BD59-A6C34878D82A}">
                    <a16:rowId xmlns:a16="http://schemas.microsoft.com/office/drawing/2014/main" val="1534324044"/>
                  </a:ext>
                </a:extLst>
              </a:tr>
              <a:tr h="584643">
                <a:tc>
                  <a:txBody>
                    <a:bodyPr/>
                    <a:lstStyle/>
                    <a:p>
                      <a:r>
                        <a:rPr lang="en-US" sz="2800" dirty="0"/>
                        <a:t>J. </a:t>
                      </a:r>
                      <a:r>
                        <a:rPr lang="en-US" sz="2800" dirty="0" err="1"/>
                        <a:t>Virdee</a:t>
                      </a:r>
                      <a:r>
                        <a:rPr lang="en-US" sz="2800" dirty="0"/>
                        <a:t>           (CMS)</a:t>
                      </a:r>
                      <a:endParaRPr lang="en-GB" sz="2800" dirty="0"/>
                    </a:p>
                  </a:txBody>
                  <a:tcPr/>
                </a:tc>
                <a:extLst>
                  <a:ext uri="{0D108BD9-81ED-4DB2-BD59-A6C34878D82A}">
                    <a16:rowId xmlns:a16="http://schemas.microsoft.com/office/drawing/2014/main" val="3375648839"/>
                  </a:ext>
                </a:extLst>
              </a:tr>
            </a:tbl>
          </a:graphicData>
        </a:graphic>
      </p:graphicFrame>
    </p:spTree>
    <p:extLst>
      <p:ext uri="{BB962C8B-B14F-4D97-AF65-F5344CB8AC3E}">
        <p14:creationId xmlns:p14="http://schemas.microsoft.com/office/powerpoint/2010/main" val="2086526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4768E-11FE-7672-026B-B5948C154793}"/>
              </a:ext>
            </a:extLst>
          </p:cNvPr>
          <p:cNvSpPr>
            <a:spLocks noGrp="1"/>
          </p:cNvSpPr>
          <p:nvPr>
            <p:ph type="title"/>
          </p:nvPr>
        </p:nvSpPr>
        <p:spPr>
          <a:xfrm>
            <a:off x="865492" y="2162091"/>
            <a:ext cx="10515600" cy="1325563"/>
          </a:xfrm>
          <a:solidFill>
            <a:srgbClr val="00CCFF"/>
          </a:solidFill>
        </p:spPr>
        <p:txBody>
          <a:bodyPr/>
          <a:lstStyle/>
          <a:p>
            <a:pPr algn="ctr"/>
            <a:r>
              <a:rPr lang="en-US" b="1" dirty="0"/>
              <a:t>Industrial Return</a:t>
            </a:r>
            <a:endParaRPr lang="en-GB" b="1" dirty="0"/>
          </a:p>
        </p:txBody>
      </p:sp>
    </p:spTree>
    <p:extLst>
      <p:ext uri="{BB962C8B-B14F-4D97-AF65-F5344CB8AC3E}">
        <p14:creationId xmlns:p14="http://schemas.microsoft.com/office/powerpoint/2010/main" val="2080389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6889F-4719-72FF-FE7E-16D60F2AF846}"/>
              </a:ext>
            </a:extLst>
          </p:cNvPr>
          <p:cNvSpPr>
            <a:spLocks noGrp="1"/>
          </p:cNvSpPr>
          <p:nvPr>
            <p:ph type="title"/>
          </p:nvPr>
        </p:nvSpPr>
        <p:spPr>
          <a:xfrm>
            <a:off x="214313" y="18184"/>
            <a:ext cx="11310937" cy="511175"/>
          </a:xfrm>
        </p:spPr>
        <p:txBody>
          <a:bodyPr>
            <a:normAutofit fontScale="90000"/>
          </a:bodyPr>
          <a:lstStyle/>
          <a:p>
            <a:r>
              <a:rPr lang="en-US" b="1" dirty="0"/>
              <a:t>Physics Departments in Greece with HEP Communities</a:t>
            </a:r>
            <a:endParaRPr lang="en-GB" b="1" dirty="0"/>
          </a:p>
        </p:txBody>
      </p:sp>
      <p:sp>
        <p:nvSpPr>
          <p:cNvPr id="3" name="Content Placeholder 2">
            <a:extLst>
              <a:ext uri="{FF2B5EF4-FFF2-40B4-BE49-F238E27FC236}">
                <a16:creationId xmlns:a16="http://schemas.microsoft.com/office/drawing/2014/main" id="{423424D7-27AF-F5EA-C948-E995D26E78EE}"/>
              </a:ext>
            </a:extLst>
          </p:cNvPr>
          <p:cNvSpPr>
            <a:spLocks noGrp="1"/>
          </p:cNvSpPr>
          <p:nvPr>
            <p:ph idx="1"/>
          </p:nvPr>
        </p:nvSpPr>
        <p:spPr>
          <a:xfrm>
            <a:off x="52977" y="604757"/>
            <a:ext cx="6887176" cy="3402887"/>
          </a:xfrm>
          <a:solidFill>
            <a:srgbClr val="00CCFF"/>
          </a:solidFill>
        </p:spPr>
        <p:txBody>
          <a:bodyPr>
            <a:normAutofit fontScale="70000" lnSpcReduction="20000"/>
          </a:bodyPr>
          <a:lstStyle/>
          <a:p>
            <a:r>
              <a:rPr lang="en-US" b="1" dirty="0"/>
              <a:t>National </a:t>
            </a:r>
            <a:r>
              <a:rPr lang="en-US" b="1" dirty="0" err="1"/>
              <a:t>Kapodistrian</a:t>
            </a:r>
            <a:r>
              <a:rPr lang="en-US" b="1" dirty="0"/>
              <a:t> University of Athens</a:t>
            </a:r>
            <a:r>
              <a:rPr lang="en-US" dirty="0"/>
              <a:t> - NKUA</a:t>
            </a:r>
          </a:p>
          <a:p>
            <a:r>
              <a:rPr lang="en-US" b="1" dirty="0"/>
              <a:t>National Technical University of Athen</a:t>
            </a:r>
            <a:r>
              <a:rPr lang="en-US" dirty="0"/>
              <a:t>s  - NTUA</a:t>
            </a:r>
          </a:p>
          <a:p>
            <a:r>
              <a:rPr lang="en-US" b="1" dirty="0"/>
              <a:t>University of Crete</a:t>
            </a:r>
            <a:r>
              <a:rPr lang="en-US" dirty="0"/>
              <a:t> - </a:t>
            </a:r>
            <a:r>
              <a:rPr lang="en-US" dirty="0" err="1"/>
              <a:t>UoC</a:t>
            </a:r>
            <a:endParaRPr lang="en-US" dirty="0"/>
          </a:p>
          <a:p>
            <a:r>
              <a:rPr lang="en-US" b="1" dirty="0"/>
              <a:t>Institute of Nuclear and Particle Physics</a:t>
            </a:r>
            <a:r>
              <a:rPr lang="en-US" dirty="0"/>
              <a:t> – </a:t>
            </a:r>
            <a:r>
              <a:rPr lang="en-US" dirty="0" err="1"/>
              <a:t>Democritos</a:t>
            </a:r>
            <a:r>
              <a:rPr lang="en-US" dirty="0"/>
              <a:t> - INPP</a:t>
            </a:r>
          </a:p>
          <a:p>
            <a:r>
              <a:rPr lang="en-US" b="1" dirty="0"/>
              <a:t>Aristotle University of Thessaloniki</a:t>
            </a:r>
            <a:r>
              <a:rPr lang="en-US" dirty="0"/>
              <a:t> - AUTH</a:t>
            </a:r>
          </a:p>
          <a:p>
            <a:r>
              <a:rPr lang="en-US" b="1" dirty="0"/>
              <a:t>University of Ioannina</a:t>
            </a:r>
            <a:r>
              <a:rPr lang="en-US" dirty="0"/>
              <a:t> - </a:t>
            </a:r>
            <a:r>
              <a:rPr lang="en-US" dirty="0" err="1"/>
              <a:t>UoI</a:t>
            </a:r>
            <a:endParaRPr lang="en-US" dirty="0"/>
          </a:p>
          <a:p>
            <a:r>
              <a:rPr lang="en-US" b="1" dirty="0"/>
              <a:t>University of Patras</a:t>
            </a:r>
            <a:r>
              <a:rPr lang="en-US" dirty="0"/>
              <a:t> - </a:t>
            </a:r>
            <a:r>
              <a:rPr lang="en-US" dirty="0" err="1"/>
              <a:t>UoP</a:t>
            </a:r>
            <a:endParaRPr lang="en-US" dirty="0"/>
          </a:p>
          <a:p>
            <a:r>
              <a:rPr lang="en-US" dirty="0"/>
              <a:t>Faculty from </a:t>
            </a:r>
            <a:r>
              <a:rPr lang="en-US" u="sng" dirty="0"/>
              <a:t>Open University</a:t>
            </a:r>
            <a:r>
              <a:rPr lang="en-US" dirty="0"/>
              <a:t> and </a:t>
            </a:r>
            <a:r>
              <a:rPr lang="en-US" u="sng" dirty="0"/>
              <a:t>University of Thessaly</a:t>
            </a:r>
            <a:r>
              <a:rPr lang="en-US" dirty="0"/>
              <a:t> are participating via AUTH and faculty from  </a:t>
            </a:r>
            <a:r>
              <a:rPr lang="en-US" u="sng" dirty="0"/>
              <a:t>University of Aegean</a:t>
            </a:r>
            <a:r>
              <a:rPr lang="en-US" dirty="0"/>
              <a:t> are participating via NKUA</a:t>
            </a:r>
          </a:p>
          <a:p>
            <a:endParaRPr lang="en-US" dirty="0"/>
          </a:p>
          <a:p>
            <a:pPr marL="0" indent="0">
              <a:buNone/>
            </a:pPr>
            <a:endParaRPr lang="en-GB" dirty="0"/>
          </a:p>
        </p:txBody>
      </p:sp>
      <p:grpSp>
        <p:nvGrpSpPr>
          <p:cNvPr id="13" name="Group 12">
            <a:extLst>
              <a:ext uri="{FF2B5EF4-FFF2-40B4-BE49-F238E27FC236}">
                <a16:creationId xmlns:a16="http://schemas.microsoft.com/office/drawing/2014/main" id="{043FF28E-59E9-02A9-1CE1-F932C477F768}"/>
              </a:ext>
            </a:extLst>
          </p:cNvPr>
          <p:cNvGrpSpPr/>
          <p:nvPr/>
        </p:nvGrpSpPr>
        <p:grpSpPr>
          <a:xfrm>
            <a:off x="6765131" y="600796"/>
            <a:ext cx="4661798" cy="4663564"/>
            <a:chOff x="5212926" y="705770"/>
            <a:chExt cx="6427864" cy="6067993"/>
          </a:xfrm>
        </p:grpSpPr>
        <p:pic>
          <p:nvPicPr>
            <p:cNvPr id="5" name="Picture 4">
              <a:extLst>
                <a:ext uri="{FF2B5EF4-FFF2-40B4-BE49-F238E27FC236}">
                  <a16:creationId xmlns:a16="http://schemas.microsoft.com/office/drawing/2014/main" id="{F8D71CE9-9429-45E0-9322-F8F8EF4A45DF}"/>
                </a:ext>
              </a:extLst>
            </p:cNvPr>
            <p:cNvPicPr>
              <a:picLocks noChangeAspect="1"/>
            </p:cNvPicPr>
            <p:nvPr/>
          </p:nvPicPr>
          <p:blipFill>
            <a:blip r:embed="rId2"/>
            <a:stretch>
              <a:fillRect/>
            </a:stretch>
          </p:blipFill>
          <p:spPr>
            <a:xfrm>
              <a:off x="5212926" y="705770"/>
              <a:ext cx="6427864" cy="6067993"/>
            </a:xfrm>
            <a:prstGeom prst="rect">
              <a:avLst/>
            </a:prstGeom>
          </p:spPr>
        </p:pic>
        <p:sp>
          <p:nvSpPr>
            <p:cNvPr id="6" name="Oval 5">
              <a:extLst>
                <a:ext uri="{FF2B5EF4-FFF2-40B4-BE49-F238E27FC236}">
                  <a16:creationId xmlns:a16="http://schemas.microsoft.com/office/drawing/2014/main" id="{47298B36-9270-99E9-8439-65136E78C68B}"/>
                </a:ext>
              </a:extLst>
            </p:cNvPr>
            <p:cNvSpPr/>
            <p:nvPr/>
          </p:nvSpPr>
          <p:spPr>
            <a:xfrm>
              <a:off x="7735117" y="1855598"/>
              <a:ext cx="259013" cy="266863"/>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F81E7F52-1641-CDD7-EFA6-4580A3D250AD}"/>
                </a:ext>
              </a:extLst>
            </p:cNvPr>
            <p:cNvSpPr/>
            <p:nvPr/>
          </p:nvSpPr>
          <p:spPr>
            <a:xfrm>
              <a:off x="6392298" y="2669701"/>
              <a:ext cx="259013" cy="266863"/>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507FE077-F156-D0EB-2431-B651D2F13D95}"/>
                </a:ext>
              </a:extLst>
            </p:cNvPr>
            <p:cNvSpPr/>
            <p:nvPr/>
          </p:nvSpPr>
          <p:spPr>
            <a:xfrm>
              <a:off x="9113912" y="6153213"/>
              <a:ext cx="259013" cy="266863"/>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7B5E8F3E-EF36-7378-AB55-E943D38C70B8}"/>
                </a:ext>
              </a:extLst>
            </p:cNvPr>
            <p:cNvSpPr/>
            <p:nvPr/>
          </p:nvSpPr>
          <p:spPr>
            <a:xfrm>
              <a:off x="8282602" y="3830022"/>
              <a:ext cx="259013" cy="266863"/>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C1822D08-1D33-36DD-E993-BB0BDDBE7DCF}"/>
                </a:ext>
              </a:extLst>
            </p:cNvPr>
            <p:cNvSpPr/>
            <p:nvPr/>
          </p:nvSpPr>
          <p:spPr>
            <a:xfrm>
              <a:off x="8211332" y="4111925"/>
              <a:ext cx="259013" cy="266863"/>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5F156BC6-17F7-9258-3E2E-3F7A3B1E6897}"/>
                </a:ext>
              </a:extLst>
            </p:cNvPr>
            <p:cNvSpPr/>
            <p:nvPr/>
          </p:nvSpPr>
          <p:spPr>
            <a:xfrm>
              <a:off x="8006585" y="3915057"/>
              <a:ext cx="259013" cy="266863"/>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4AE6C78B-49CA-C72A-A202-B96CCC8BCB53}"/>
                </a:ext>
              </a:extLst>
            </p:cNvPr>
            <p:cNvSpPr/>
            <p:nvPr/>
          </p:nvSpPr>
          <p:spPr>
            <a:xfrm>
              <a:off x="6935185" y="3824796"/>
              <a:ext cx="259013" cy="266863"/>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TextBox 3">
            <a:extLst>
              <a:ext uri="{FF2B5EF4-FFF2-40B4-BE49-F238E27FC236}">
                <a16:creationId xmlns:a16="http://schemas.microsoft.com/office/drawing/2014/main" id="{0D734BBC-A9B6-4C65-39B1-611F3445F4FF}"/>
              </a:ext>
            </a:extLst>
          </p:cNvPr>
          <p:cNvSpPr txBox="1"/>
          <p:nvPr/>
        </p:nvSpPr>
        <p:spPr>
          <a:xfrm>
            <a:off x="102039" y="4115370"/>
            <a:ext cx="2519717" cy="1754326"/>
          </a:xfrm>
          <a:prstGeom prst="rect">
            <a:avLst/>
          </a:prstGeom>
          <a:solidFill>
            <a:srgbClr val="CCECFF"/>
          </a:solidFill>
        </p:spPr>
        <p:txBody>
          <a:bodyPr wrap="square" rtlCol="0">
            <a:spAutoFit/>
          </a:bodyPr>
          <a:lstStyle/>
          <a:p>
            <a:pPr marL="285750" indent="-285750">
              <a:buFont typeface="Arial" panose="020B0604020202020204" pitchFamily="34" charset="0"/>
              <a:buChar char="•"/>
            </a:pPr>
            <a:r>
              <a:rPr lang="de-DE" b="1" dirty="0"/>
              <a:t>37 </a:t>
            </a:r>
            <a:r>
              <a:rPr lang="de-DE" b="1" dirty="0" err="1"/>
              <a:t>hep</a:t>
            </a:r>
            <a:r>
              <a:rPr lang="de-DE" b="1" dirty="0"/>
              <a:t>-ex Faculty in</a:t>
            </a:r>
            <a:r>
              <a:rPr lang="en-US" b="1" dirty="0"/>
              <a:t>:</a:t>
            </a:r>
          </a:p>
          <a:p>
            <a:pPr marL="742950" lvl="1" indent="-285750">
              <a:buFont typeface="Arial" panose="020B0604020202020204" pitchFamily="34" charset="0"/>
              <a:buChar char="•"/>
            </a:pPr>
            <a:r>
              <a:rPr lang="en-US" dirty="0"/>
              <a:t>ATLAS:    15</a:t>
            </a:r>
          </a:p>
          <a:p>
            <a:pPr marL="742950" lvl="1" indent="-285750">
              <a:buFont typeface="Arial" panose="020B0604020202020204" pitchFamily="34" charset="0"/>
              <a:buChar char="•"/>
            </a:pPr>
            <a:r>
              <a:rPr lang="en-US" dirty="0"/>
              <a:t>CMS:      15</a:t>
            </a:r>
            <a:endParaRPr lang="de-DE" dirty="0"/>
          </a:p>
          <a:p>
            <a:pPr marL="742950" lvl="1" indent="-285750">
              <a:buFont typeface="Arial" panose="020B0604020202020204" pitchFamily="34" charset="0"/>
              <a:buChar char="•"/>
            </a:pPr>
            <a:r>
              <a:rPr lang="de-DE" dirty="0"/>
              <a:t>ALICE:      1</a:t>
            </a:r>
          </a:p>
          <a:p>
            <a:pPr marL="742950" lvl="1" indent="-285750">
              <a:buFont typeface="Arial" panose="020B0604020202020204" pitchFamily="34" charset="0"/>
              <a:buChar char="•"/>
            </a:pPr>
            <a:r>
              <a:rPr lang="de-DE" dirty="0"/>
              <a:t>KM3Net: 3</a:t>
            </a:r>
          </a:p>
          <a:p>
            <a:pPr marL="742950" lvl="1" indent="-285750">
              <a:buFont typeface="Arial" panose="020B0604020202020204" pitchFamily="34" charset="0"/>
              <a:buChar char="•"/>
            </a:pPr>
            <a:r>
              <a:rPr lang="de-DE" dirty="0" err="1"/>
              <a:t>nTOF</a:t>
            </a:r>
            <a:r>
              <a:rPr lang="de-DE" dirty="0"/>
              <a:t>:      3</a:t>
            </a:r>
            <a:endParaRPr lang="en-GB" dirty="0"/>
          </a:p>
        </p:txBody>
      </p:sp>
      <p:sp>
        <p:nvSpPr>
          <p:cNvPr id="14" name="TextBox 13">
            <a:extLst>
              <a:ext uri="{FF2B5EF4-FFF2-40B4-BE49-F238E27FC236}">
                <a16:creationId xmlns:a16="http://schemas.microsoft.com/office/drawing/2014/main" id="{9DECACDE-31BF-3436-CEC8-425C8C6DB0D1}"/>
              </a:ext>
            </a:extLst>
          </p:cNvPr>
          <p:cNvSpPr txBox="1"/>
          <p:nvPr/>
        </p:nvSpPr>
        <p:spPr>
          <a:xfrm>
            <a:off x="3632512" y="4154215"/>
            <a:ext cx="2966896" cy="2308324"/>
          </a:xfrm>
          <a:prstGeom prst="rect">
            <a:avLst/>
          </a:prstGeom>
          <a:solidFill>
            <a:srgbClr val="CCECFF"/>
          </a:solidFill>
        </p:spPr>
        <p:txBody>
          <a:bodyPr wrap="square" rtlCol="0">
            <a:spAutoFit/>
          </a:bodyPr>
          <a:lstStyle/>
          <a:p>
            <a:pPr marL="285750" indent="-285750">
              <a:buFont typeface="Arial" panose="020B0604020202020204" pitchFamily="34" charset="0"/>
              <a:buChar char="•"/>
            </a:pPr>
            <a:r>
              <a:rPr lang="de-DE" b="1" dirty="0"/>
              <a:t>25 </a:t>
            </a:r>
            <a:r>
              <a:rPr lang="de-DE" b="1" dirty="0" err="1"/>
              <a:t>hep-th</a:t>
            </a:r>
            <a:r>
              <a:rPr lang="de-DE" b="1" dirty="0"/>
              <a:t>/</a:t>
            </a:r>
            <a:r>
              <a:rPr lang="de-DE" b="1" dirty="0" err="1"/>
              <a:t>ph</a:t>
            </a:r>
            <a:r>
              <a:rPr lang="de-DE" b="1" dirty="0"/>
              <a:t> Faculty in</a:t>
            </a:r>
            <a:r>
              <a:rPr lang="en-US" b="1" dirty="0"/>
              <a:t>:</a:t>
            </a:r>
          </a:p>
          <a:p>
            <a:pPr marL="742950" lvl="1" indent="-285750">
              <a:buFont typeface="Arial" panose="020B0604020202020204" pitchFamily="34" charset="0"/>
              <a:buChar char="•"/>
            </a:pPr>
            <a:r>
              <a:rPr lang="en-US" dirty="0"/>
              <a:t>AUTH:      2</a:t>
            </a:r>
          </a:p>
          <a:p>
            <a:pPr marL="742950" lvl="1" indent="-285750">
              <a:buFont typeface="Arial" panose="020B0604020202020204" pitchFamily="34" charset="0"/>
              <a:buChar char="•"/>
            </a:pPr>
            <a:r>
              <a:rPr lang="en-US" dirty="0"/>
              <a:t>NKUA:      6</a:t>
            </a:r>
            <a:endParaRPr lang="de-DE" dirty="0"/>
          </a:p>
          <a:p>
            <a:pPr marL="742950" lvl="1" indent="-285750">
              <a:buFont typeface="Arial" panose="020B0604020202020204" pitchFamily="34" charset="0"/>
              <a:buChar char="•"/>
            </a:pPr>
            <a:r>
              <a:rPr lang="de-DE" dirty="0"/>
              <a:t>NTUA:      5</a:t>
            </a:r>
          </a:p>
          <a:p>
            <a:pPr marL="742950" lvl="1" indent="-285750">
              <a:buFont typeface="Arial" panose="020B0604020202020204" pitchFamily="34" charset="0"/>
              <a:buChar char="•"/>
            </a:pPr>
            <a:r>
              <a:rPr lang="de-DE" dirty="0" err="1"/>
              <a:t>UoI</a:t>
            </a:r>
            <a:r>
              <a:rPr lang="de-DE" dirty="0"/>
              <a:t>:          5</a:t>
            </a:r>
          </a:p>
          <a:p>
            <a:pPr marL="742950" lvl="1" indent="-285750">
              <a:buFont typeface="Arial" panose="020B0604020202020204" pitchFamily="34" charset="0"/>
              <a:buChar char="•"/>
            </a:pPr>
            <a:r>
              <a:rPr lang="de-DE" dirty="0" err="1"/>
              <a:t>UoP</a:t>
            </a:r>
            <a:r>
              <a:rPr lang="de-DE" dirty="0"/>
              <a:t>  :       2</a:t>
            </a:r>
          </a:p>
          <a:p>
            <a:pPr marL="742950" lvl="1" indent="-285750">
              <a:buFont typeface="Arial" panose="020B0604020202020204" pitchFamily="34" charset="0"/>
              <a:buChar char="•"/>
            </a:pPr>
            <a:r>
              <a:rPr lang="de-DE" dirty="0" err="1"/>
              <a:t>UoC</a:t>
            </a:r>
            <a:r>
              <a:rPr lang="de-DE" dirty="0"/>
              <a:t>:         3</a:t>
            </a:r>
          </a:p>
          <a:p>
            <a:pPr marL="742950" lvl="1" indent="-285750">
              <a:buFont typeface="Arial" panose="020B0604020202020204" pitchFamily="34" charset="0"/>
              <a:buChar char="•"/>
            </a:pPr>
            <a:r>
              <a:rPr lang="de-DE" dirty="0"/>
              <a:t>INPP:        2</a:t>
            </a:r>
            <a:endParaRPr lang="en-GB" dirty="0"/>
          </a:p>
        </p:txBody>
      </p:sp>
      <p:sp>
        <p:nvSpPr>
          <p:cNvPr id="15" name="TextBox 14">
            <a:extLst>
              <a:ext uri="{FF2B5EF4-FFF2-40B4-BE49-F238E27FC236}">
                <a16:creationId xmlns:a16="http://schemas.microsoft.com/office/drawing/2014/main" id="{90D5C170-A03A-3576-D4C9-D088AADCA8A9}"/>
              </a:ext>
            </a:extLst>
          </p:cNvPr>
          <p:cNvSpPr txBox="1"/>
          <p:nvPr/>
        </p:nvSpPr>
        <p:spPr>
          <a:xfrm>
            <a:off x="6832466" y="5240171"/>
            <a:ext cx="5297691" cy="1569660"/>
          </a:xfrm>
          <a:prstGeom prst="rect">
            <a:avLst/>
          </a:prstGeom>
          <a:solidFill>
            <a:srgbClr val="CCECFF"/>
          </a:solidFill>
        </p:spPr>
        <p:txBody>
          <a:bodyPr wrap="square" rtlCol="0">
            <a:spAutoFit/>
          </a:bodyPr>
          <a:lstStyle/>
          <a:p>
            <a:r>
              <a:rPr lang="en-US" sz="2400" b="1" dirty="0"/>
              <a:t>The community has been decimated during the financial crisis when there was a hiring freeze</a:t>
            </a:r>
            <a:r>
              <a:rPr lang="el-GR" sz="2400" b="1" dirty="0"/>
              <a:t> </a:t>
            </a:r>
            <a:r>
              <a:rPr lang="de-DE" sz="2400" b="1" dirty="0"/>
              <a:t>and </a:t>
            </a:r>
            <a:r>
              <a:rPr lang="de-DE" sz="2400" b="1" dirty="0" err="1"/>
              <a:t>of</a:t>
            </a:r>
            <a:r>
              <a:rPr lang="de-DE" sz="2400" b="1" dirty="0"/>
              <a:t> </a:t>
            </a:r>
            <a:r>
              <a:rPr lang="de-DE" sz="2400" b="1" dirty="0" err="1"/>
              <a:t>those</a:t>
            </a:r>
            <a:r>
              <a:rPr lang="de-DE" sz="2400" b="1" dirty="0"/>
              <a:t> </a:t>
            </a:r>
            <a:r>
              <a:rPr lang="de-DE" sz="2400" b="1" dirty="0" err="1"/>
              <a:t>retiring</a:t>
            </a:r>
            <a:r>
              <a:rPr lang="de-DE" sz="2400" b="1" dirty="0"/>
              <a:t> </a:t>
            </a:r>
            <a:r>
              <a:rPr lang="de-DE" sz="2400" b="1" dirty="0" err="1"/>
              <a:t>were</a:t>
            </a:r>
            <a:r>
              <a:rPr lang="de-DE" sz="2400" b="1" dirty="0"/>
              <a:t> not </a:t>
            </a:r>
            <a:r>
              <a:rPr lang="de-DE" sz="2400" b="1" dirty="0" err="1"/>
              <a:t>replaced</a:t>
            </a:r>
            <a:r>
              <a:rPr lang="de-DE" sz="2400" b="1" dirty="0"/>
              <a:t>.</a:t>
            </a:r>
            <a:endParaRPr lang="en-GB" b="1" dirty="0"/>
          </a:p>
        </p:txBody>
      </p:sp>
    </p:spTree>
    <p:extLst>
      <p:ext uri="{BB962C8B-B14F-4D97-AF65-F5344CB8AC3E}">
        <p14:creationId xmlns:p14="http://schemas.microsoft.com/office/powerpoint/2010/main" val="117777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24575-0896-1C79-9E18-023E1FC45F34}"/>
              </a:ext>
            </a:extLst>
          </p:cNvPr>
          <p:cNvSpPr>
            <a:spLocks noGrp="1"/>
          </p:cNvSpPr>
          <p:nvPr>
            <p:ph type="title"/>
          </p:nvPr>
        </p:nvSpPr>
        <p:spPr>
          <a:xfrm>
            <a:off x="838200" y="-17454"/>
            <a:ext cx="11217322" cy="763995"/>
          </a:xfrm>
        </p:spPr>
        <p:txBody>
          <a:bodyPr>
            <a:normAutofit fontScale="90000"/>
          </a:bodyPr>
          <a:lstStyle/>
          <a:p>
            <a:r>
              <a:rPr lang="en-US" b="1" dirty="0"/>
              <a:t>Inflow of Contracts from CERN to Greek Companies</a:t>
            </a:r>
            <a:endParaRPr lang="en-GB" b="1" dirty="0"/>
          </a:p>
        </p:txBody>
      </p:sp>
      <p:sp>
        <p:nvSpPr>
          <p:cNvPr id="3" name="Content Placeholder 2">
            <a:extLst>
              <a:ext uri="{FF2B5EF4-FFF2-40B4-BE49-F238E27FC236}">
                <a16:creationId xmlns:a16="http://schemas.microsoft.com/office/drawing/2014/main" id="{90664DC9-CEC7-586E-E7ED-B7AD25BA337C}"/>
              </a:ext>
            </a:extLst>
          </p:cNvPr>
          <p:cNvSpPr>
            <a:spLocks noGrp="1"/>
          </p:cNvSpPr>
          <p:nvPr>
            <p:ph idx="1"/>
          </p:nvPr>
        </p:nvSpPr>
        <p:spPr>
          <a:xfrm>
            <a:off x="332412" y="5105020"/>
            <a:ext cx="11723109" cy="1660826"/>
          </a:xfrm>
          <a:solidFill>
            <a:srgbClr val="00CCFF"/>
          </a:solidFill>
        </p:spPr>
        <p:txBody>
          <a:bodyPr>
            <a:normAutofit fontScale="85000" lnSpcReduction="10000"/>
          </a:bodyPr>
          <a:lstStyle/>
          <a:p>
            <a:r>
              <a:rPr lang="en-US" dirty="0"/>
              <a:t>The Greek industrial return kept increasing up to and including 2019. </a:t>
            </a:r>
          </a:p>
          <a:p>
            <a:r>
              <a:rPr lang="en-US" dirty="0"/>
              <a:t>The 2019 industrial return was satisfactory for first time in history. </a:t>
            </a:r>
          </a:p>
          <a:p>
            <a:r>
              <a:rPr lang="en-US" dirty="0"/>
              <a:t>However, after 2019 the industrial return is declining mainly in supplies but also in total.</a:t>
            </a:r>
          </a:p>
          <a:p>
            <a:r>
              <a:rPr lang="en-US" dirty="0"/>
              <a:t>We are investigating to find the possible caused for this.</a:t>
            </a:r>
            <a:endParaRPr lang="en-GB" dirty="0"/>
          </a:p>
        </p:txBody>
      </p:sp>
      <p:grpSp>
        <p:nvGrpSpPr>
          <p:cNvPr id="10" name="Group 9">
            <a:extLst>
              <a:ext uri="{FF2B5EF4-FFF2-40B4-BE49-F238E27FC236}">
                <a16:creationId xmlns:a16="http://schemas.microsoft.com/office/drawing/2014/main" id="{2EB6BF69-EFF3-4B84-4407-40E04EA11D6F}"/>
              </a:ext>
            </a:extLst>
          </p:cNvPr>
          <p:cNvGrpSpPr/>
          <p:nvPr/>
        </p:nvGrpSpPr>
        <p:grpSpPr>
          <a:xfrm>
            <a:off x="1709527" y="652037"/>
            <a:ext cx="7933123" cy="2028215"/>
            <a:chOff x="225281" y="665282"/>
            <a:chExt cx="7933123" cy="2028215"/>
          </a:xfrm>
        </p:grpSpPr>
        <p:sp>
          <p:nvSpPr>
            <p:cNvPr id="4" name="TextBox 3">
              <a:extLst>
                <a:ext uri="{FF2B5EF4-FFF2-40B4-BE49-F238E27FC236}">
                  <a16:creationId xmlns:a16="http://schemas.microsoft.com/office/drawing/2014/main" id="{EF953178-A47A-4D84-0657-27CC8308F5E5}"/>
                </a:ext>
              </a:extLst>
            </p:cNvPr>
            <p:cNvSpPr txBox="1"/>
            <p:nvPr/>
          </p:nvSpPr>
          <p:spPr>
            <a:xfrm>
              <a:off x="335725" y="1308502"/>
              <a:ext cx="7822679" cy="1384995"/>
            </a:xfrm>
            <a:prstGeom prst="rect">
              <a:avLst/>
            </a:prstGeom>
            <a:noFill/>
          </p:spPr>
          <p:txBody>
            <a:bodyPr wrap="square" rtlCol="0">
              <a:spAutoFit/>
            </a:bodyPr>
            <a:lstStyle/>
            <a:p>
              <a:r>
                <a:rPr lang="en-US" sz="1400" b="1" dirty="0"/>
                <a:t>2023 (NOV) : 1 230 381 850, 11 887 650 (0.99%)     267 860 000, 143 306 000       950 000              416 000 </a:t>
              </a:r>
            </a:p>
            <a:p>
              <a:r>
                <a:rPr lang="el-GR" sz="1400" b="1" dirty="0"/>
                <a:t>20</a:t>
              </a:r>
              <a:r>
                <a:rPr lang="en-US" sz="1400" b="1" dirty="0"/>
                <a:t>22</a:t>
              </a:r>
              <a:r>
                <a:rPr lang="el-GR" sz="1400" b="1" dirty="0"/>
                <a:t> :</a:t>
              </a:r>
              <a:r>
                <a:rPr lang="en-US" sz="1400" b="1" dirty="0"/>
                <a:t>            </a:t>
              </a:r>
              <a:r>
                <a:rPr lang="el-GR" sz="1400" b="1" dirty="0"/>
                <a:t> </a:t>
              </a:r>
              <a:r>
                <a:rPr lang="el-GR" sz="1400" b="1" dirty="0">
                  <a:solidFill>
                    <a:schemeClr val="accent2">
                      <a:lumMod val="50000"/>
                    </a:schemeClr>
                  </a:solidFill>
                </a:rPr>
                <a:t>1 </a:t>
              </a:r>
              <a:r>
                <a:rPr lang="en-US" sz="1400" b="1" dirty="0">
                  <a:solidFill>
                    <a:schemeClr val="accent2">
                      <a:lumMod val="50000"/>
                    </a:schemeClr>
                  </a:solidFill>
                </a:rPr>
                <a:t>206</a:t>
              </a:r>
              <a:r>
                <a:rPr lang="el-GR" sz="1400" b="1" dirty="0">
                  <a:solidFill>
                    <a:schemeClr val="accent2">
                      <a:lumMod val="50000"/>
                    </a:schemeClr>
                  </a:solidFill>
                </a:rPr>
                <a:t> </a:t>
              </a:r>
              <a:r>
                <a:rPr lang="en-US" sz="1400" b="1" dirty="0">
                  <a:solidFill>
                    <a:schemeClr val="accent2">
                      <a:lumMod val="50000"/>
                    </a:schemeClr>
                  </a:solidFill>
                </a:rPr>
                <a:t>283 950, </a:t>
              </a:r>
              <a:r>
                <a:rPr lang="en-US" sz="1400" b="1" dirty="0">
                  <a:solidFill>
                    <a:srgbClr val="0070C0"/>
                  </a:solidFill>
                  <a:effectLst/>
                </a:rPr>
                <a:t>11 894 </a:t>
              </a:r>
              <a:r>
                <a:rPr lang="en-US" sz="1400" b="1" dirty="0">
                  <a:solidFill>
                    <a:srgbClr val="0070C0"/>
                  </a:solidFill>
                </a:rPr>
                <a:t>9</a:t>
              </a:r>
              <a:r>
                <a:rPr lang="en-US" sz="1400" b="1" dirty="0">
                  <a:solidFill>
                    <a:srgbClr val="0070C0"/>
                  </a:solidFill>
                  <a:effectLst/>
                </a:rPr>
                <a:t>50 </a:t>
              </a:r>
              <a:r>
                <a:rPr lang="en-US" sz="1400" b="1" dirty="0">
                  <a:solidFill>
                    <a:srgbClr val="0070C0"/>
                  </a:solidFill>
                </a:rPr>
                <a:t>(1.01%)     </a:t>
              </a:r>
              <a:r>
                <a:rPr lang="en-US" sz="1400" b="1" dirty="0">
                  <a:solidFill>
                    <a:schemeClr val="accent2">
                      <a:lumMod val="50000"/>
                    </a:schemeClr>
                  </a:solidFill>
                </a:rPr>
                <a:t>226 311 000, 127 469 000        </a:t>
              </a:r>
              <a:r>
                <a:rPr lang="en-US" sz="1400" b="1" dirty="0">
                  <a:solidFill>
                    <a:srgbClr val="002060"/>
                  </a:solidFill>
                </a:rPr>
                <a:t>546 000,             376 000 </a:t>
              </a:r>
            </a:p>
            <a:p>
              <a:r>
                <a:rPr lang="el-GR" sz="1400" b="1" dirty="0"/>
                <a:t>20</a:t>
              </a:r>
              <a:r>
                <a:rPr lang="en-US" sz="1400" b="1" dirty="0"/>
                <a:t>21</a:t>
              </a:r>
              <a:r>
                <a:rPr lang="el-GR" sz="1400" b="1" dirty="0"/>
                <a:t> : </a:t>
              </a:r>
              <a:r>
                <a:rPr lang="en-US" sz="1400" b="1" dirty="0"/>
                <a:t>            </a:t>
              </a:r>
              <a:r>
                <a:rPr lang="el-GR" sz="1400" b="1" dirty="0">
                  <a:solidFill>
                    <a:schemeClr val="accent2">
                      <a:lumMod val="50000"/>
                    </a:schemeClr>
                  </a:solidFill>
                </a:rPr>
                <a:t>1 1</a:t>
              </a:r>
              <a:r>
                <a:rPr lang="en-US" sz="1400" b="1" dirty="0">
                  <a:solidFill>
                    <a:schemeClr val="accent2">
                      <a:lumMod val="50000"/>
                    </a:schemeClr>
                  </a:solidFill>
                </a:rPr>
                <a:t>68</a:t>
              </a:r>
              <a:r>
                <a:rPr lang="el-GR" sz="1400" b="1" dirty="0">
                  <a:solidFill>
                    <a:schemeClr val="accent2">
                      <a:lumMod val="50000"/>
                    </a:schemeClr>
                  </a:solidFill>
                </a:rPr>
                <a:t> </a:t>
              </a:r>
              <a:r>
                <a:rPr lang="en-US" sz="1400" b="1" dirty="0">
                  <a:solidFill>
                    <a:schemeClr val="accent2">
                      <a:lumMod val="50000"/>
                    </a:schemeClr>
                  </a:solidFill>
                </a:rPr>
                <a:t>922 250, </a:t>
              </a:r>
              <a:r>
                <a:rPr lang="en-US" sz="1400" b="1" dirty="0">
                  <a:solidFill>
                    <a:srgbClr val="0070C0"/>
                  </a:solidFill>
                  <a:effectLst/>
                </a:rPr>
                <a:t>12 232 750 </a:t>
              </a:r>
              <a:r>
                <a:rPr lang="en-US" sz="1400" b="1" dirty="0">
                  <a:solidFill>
                    <a:srgbClr val="0070C0"/>
                  </a:solidFill>
                </a:rPr>
                <a:t>(1.05%)     </a:t>
              </a:r>
              <a:r>
                <a:rPr lang="en-US" sz="1400" b="1" dirty="0">
                  <a:solidFill>
                    <a:schemeClr val="accent2">
                      <a:lumMod val="50000"/>
                    </a:schemeClr>
                  </a:solidFill>
                </a:rPr>
                <a:t>206 717 000, 133 358 000        </a:t>
              </a:r>
              <a:r>
                <a:rPr lang="en-US" sz="1400" b="1" dirty="0">
                  <a:solidFill>
                    <a:srgbClr val="002060"/>
                  </a:solidFill>
                </a:rPr>
                <a:t>908 000,             430 000      </a:t>
              </a:r>
              <a:endParaRPr lang="en-US" sz="1400" b="1" dirty="0">
                <a:solidFill>
                  <a:srgbClr val="7030A0"/>
                </a:solidFill>
              </a:endParaRPr>
            </a:p>
            <a:p>
              <a:r>
                <a:rPr lang="el-GR" sz="1400" b="1" dirty="0"/>
                <a:t>20</a:t>
              </a:r>
              <a:r>
                <a:rPr lang="en-US" sz="1400" b="1" dirty="0"/>
                <a:t>20</a:t>
              </a:r>
              <a:r>
                <a:rPr lang="el-GR" sz="1400" b="1" dirty="0"/>
                <a:t> :</a:t>
              </a:r>
              <a:r>
                <a:rPr lang="en-US" sz="1400" b="1" dirty="0"/>
                <a:t>            </a:t>
              </a:r>
              <a:r>
                <a:rPr lang="el-GR" sz="1400" b="1" dirty="0"/>
                <a:t> </a:t>
              </a:r>
              <a:r>
                <a:rPr lang="el-GR" sz="1400" b="1" dirty="0">
                  <a:solidFill>
                    <a:schemeClr val="accent2">
                      <a:lumMod val="50000"/>
                    </a:schemeClr>
                  </a:solidFill>
                </a:rPr>
                <a:t>1 1</a:t>
              </a:r>
              <a:r>
                <a:rPr lang="en-US" sz="1400" b="1" dirty="0">
                  <a:solidFill>
                    <a:schemeClr val="accent2">
                      <a:lumMod val="50000"/>
                    </a:schemeClr>
                  </a:solidFill>
                </a:rPr>
                <a:t>68</a:t>
              </a:r>
              <a:r>
                <a:rPr lang="el-GR" sz="1400" b="1" dirty="0">
                  <a:solidFill>
                    <a:schemeClr val="accent2">
                      <a:lumMod val="50000"/>
                    </a:schemeClr>
                  </a:solidFill>
                </a:rPr>
                <a:t> </a:t>
              </a:r>
              <a:r>
                <a:rPr lang="en-US" sz="1400" b="1" dirty="0">
                  <a:solidFill>
                    <a:schemeClr val="accent2">
                      <a:lumMod val="50000"/>
                    </a:schemeClr>
                  </a:solidFill>
                </a:rPr>
                <a:t>922 250</a:t>
              </a:r>
              <a:r>
                <a:rPr lang="en-US" sz="1400" b="1" dirty="0"/>
                <a:t>, </a:t>
              </a:r>
              <a:r>
                <a:rPr lang="en-US" sz="1400" b="1" dirty="0">
                  <a:solidFill>
                    <a:srgbClr val="0070C0"/>
                  </a:solidFill>
                </a:rPr>
                <a:t>12 308 750 (1.05%)     </a:t>
              </a:r>
              <a:r>
                <a:rPr lang="en-US" sz="1400" b="1" dirty="0">
                  <a:solidFill>
                    <a:schemeClr val="accent2">
                      <a:lumMod val="50000"/>
                    </a:schemeClr>
                  </a:solidFill>
                </a:rPr>
                <a:t>207 407 000, 131 216 000     </a:t>
              </a:r>
              <a:r>
                <a:rPr lang="en-US" sz="1400" b="1" dirty="0">
                  <a:solidFill>
                    <a:srgbClr val="002060"/>
                  </a:solidFill>
                </a:rPr>
                <a:t>1 544 000,             446 000                </a:t>
              </a:r>
              <a:endParaRPr lang="en-US" sz="1400" b="1" dirty="0">
                <a:solidFill>
                  <a:srgbClr val="7030A0"/>
                </a:solidFill>
              </a:endParaRPr>
            </a:p>
            <a:p>
              <a:r>
                <a:rPr lang="el-GR" sz="1400" b="1" dirty="0"/>
                <a:t>201</a:t>
              </a:r>
              <a:r>
                <a:rPr lang="en-US" sz="1400" b="1" dirty="0"/>
                <a:t>9</a:t>
              </a:r>
              <a:r>
                <a:rPr lang="el-GR" sz="1400" b="1" dirty="0"/>
                <a:t> : </a:t>
              </a:r>
              <a:r>
                <a:rPr lang="en-US" sz="1400" b="1" dirty="0"/>
                <a:t>            </a:t>
              </a:r>
              <a:r>
                <a:rPr lang="el-GR" sz="1400" b="1" dirty="0">
                  <a:solidFill>
                    <a:schemeClr val="accent2">
                      <a:lumMod val="50000"/>
                    </a:schemeClr>
                  </a:solidFill>
                </a:rPr>
                <a:t>1 1</a:t>
              </a:r>
              <a:r>
                <a:rPr lang="en-US" sz="1400" b="1" dirty="0">
                  <a:solidFill>
                    <a:schemeClr val="accent2">
                      <a:lumMod val="50000"/>
                    </a:schemeClr>
                  </a:solidFill>
                </a:rPr>
                <a:t>71</a:t>
              </a:r>
              <a:r>
                <a:rPr lang="el-GR" sz="1400" b="1" dirty="0">
                  <a:solidFill>
                    <a:schemeClr val="accent2">
                      <a:lumMod val="50000"/>
                    </a:schemeClr>
                  </a:solidFill>
                </a:rPr>
                <a:t> </a:t>
              </a:r>
              <a:r>
                <a:rPr lang="en-US" sz="1400" b="1" dirty="0">
                  <a:solidFill>
                    <a:schemeClr val="accent2">
                      <a:lumMod val="50000"/>
                    </a:schemeClr>
                  </a:solidFill>
                </a:rPr>
                <a:t>420 100</a:t>
              </a:r>
              <a:r>
                <a:rPr lang="en-US" sz="1400" b="1" dirty="0"/>
                <a:t>, </a:t>
              </a:r>
              <a:r>
                <a:rPr lang="en-US" sz="1400" b="1" dirty="0">
                  <a:solidFill>
                    <a:srgbClr val="0070C0"/>
                  </a:solidFill>
                </a:rPr>
                <a:t>12 453 650 (1.06%)     </a:t>
              </a:r>
              <a:r>
                <a:rPr lang="en-US" sz="1400" b="1" dirty="0">
                  <a:solidFill>
                    <a:schemeClr val="accent2">
                      <a:lumMod val="50000"/>
                    </a:schemeClr>
                  </a:solidFill>
                </a:rPr>
                <a:t>261 375 000, 167 528 000     </a:t>
              </a:r>
              <a:r>
                <a:rPr lang="en-US" sz="1400" b="1" dirty="0">
                  <a:solidFill>
                    <a:srgbClr val="00B0F0"/>
                  </a:solidFill>
                </a:rPr>
                <a:t>2 793 000,             449 000    </a:t>
              </a:r>
              <a:endParaRPr lang="en-US" sz="1400" b="1" dirty="0">
                <a:solidFill>
                  <a:srgbClr val="009E47"/>
                </a:solidFill>
              </a:endParaRPr>
            </a:p>
            <a:p>
              <a:r>
                <a:rPr lang="el-GR" sz="1400" b="1" dirty="0"/>
                <a:t>2018 :</a:t>
              </a:r>
              <a:r>
                <a:rPr lang="en-US" sz="1400" b="1" dirty="0"/>
                <a:t>             </a:t>
              </a:r>
              <a:r>
                <a:rPr lang="el-GR" sz="1400" b="1" dirty="0">
                  <a:solidFill>
                    <a:schemeClr val="accent2">
                      <a:lumMod val="50000"/>
                    </a:schemeClr>
                  </a:solidFill>
                </a:rPr>
                <a:t>1 148 237</a:t>
              </a:r>
              <a:r>
                <a:rPr lang="en-US" sz="1400" b="1" dirty="0">
                  <a:solidFill>
                    <a:schemeClr val="accent2">
                      <a:lumMod val="50000"/>
                    </a:schemeClr>
                  </a:solidFill>
                </a:rPr>
                <a:t> 250</a:t>
              </a:r>
              <a:r>
                <a:rPr lang="en-US" sz="1400" b="1" dirty="0"/>
                <a:t>, </a:t>
              </a:r>
              <a:r>
                <a:rPr lang="en-US" sz="1400" b="1" dirty="0">
                  <a:solidFill>
                    <a:srgbClr val="0070C0"/>
                  </a:solidFill>
                </a:rPr>
                <a:t>12 567 300 (1.09%)     </a:t>
              </a:r>
              <a:r>
                <a:rPr lang="en-US" sz="1400" b="1" dirty="0">
                  <a:solidFill>
                    <a:schemeClr val="accent2">
                      <a:lumMod val="50000"/>
                    </a:schemeClr>
                  </a:solidFill>
                </a:rPr>
                <a:t>267 860 000, 146 760 000     </a:t>
              </a:r>
              <a:r>
                <a:rPr lang="en-US" sz="1400" b="1" dirty="0">
                  <a:solidFill>
                    <a:srgbClr val="00B0F0"/>
                  </a:solidFill>
                </a:rPr>
                <a:t>1 973 013,             487 000 </a:t>
              </a:r>
              <a:endParaRPr lang="el-GR" sz="1400" b="1" dirty="0">
                <a:solidFill>
                  <a:srgbClr val="00B050"/>
                </a:solidFill>
              </a:endParaRPr>
            </a:p>
          </p:txBody>
        </p:sp>
        <p:sp>
          <p:nvSpPr>
            <p:cNvPr id="6" name="TextBox 5">
              <a:extLst>
                <a:ext uri="{FF2B5EF4-FFF2-40B4-BE49-F238E27FC236}">
                  <a16:creationId xmlns:a16="http://schemas.microsoft.com/office/drawing/2014/main" id="{6C8245B5-6A71-FCDE-539F-E4F785EDD33C}"/>
                </a:ext>
              </a:extLst>
            </p:cNvPr>
            <p:cNvSpPr txBox="1"/>
            <p:nvPr/>
          </p:nvSpPr>
          <p:spPr>
            <a:xfrm>
              <a:off x="225281" y="939170"/>
              <a:ext cx="3803374" cy="369332"/>
            </a:xfrm>
            <a:prstGeom prst="rect">
              <a:avLst/>
            </a:prstGeom>
            <a:solidFill>
              <a:srgbClr val="00CCFF"/>
            </a:solidFill>
          </p:spPr>
          <p:txBody>
            <a:bodyPr wrap="square" rtlCol="0">
              <a:spAutoFit/>
            </a:bodyPr>
            <a:lstStyle/>
            <a:p>
              <a:r>
                <a:rPr lang="en-US" b="1" dirty="0"/>
                <a:t>CERN Budget and Greek Contribution</a:t>
              </a:r>
              <a:endParaRPr lang="en-GB" b="1" dirty="0"/>
            </a:p>
          </p:txBody>
        </p:sp>
        <p:sp>
          <p:nvSpPr>
            <p:cNvPr id="8" name="TextBox 7">
              <a:extLst>
                <a:ext uri="{FF2B5EF4-FFF2-40B4-BE49-F238E27FC236}">
                  <a16:creationId xmlns:a16="http://schemas.microsoft.com/office/drawing/2014/main" id="{C6E6B9D7-F64D-1D51-201F-D132D468015D}"/>
                </a:ext>
              </a:extLst>
            </p:cNvPr>
            <p:cNvSpPr txBox="1"/>
            <p:nvPr/>
          </p:nvSpPr>
          <p:spPr>
            <a:xfrm>
              <a:off x="4105967" y="702839"/>
              <a:ext cx="1923771" cy="646331"/>
            </a:xfrm>
            <a:prstGeom prst="rect">
              <a:avLst/>
            </a:prstGeom>
            <a:solidFill>
              <a:srgbClr val="00CCFF"/>
            </a:solidFill>
          </p:spPr>
          <p:txBody>
            <a:bodyPr wrap="square" rtlCol="0">
              <a:spAutoFit/>
            </a:bodyPr>
            <a:lstStyle/>
            <a:p>
              <a:r>
                <a:rPr lang="en-US" b="1" dirty="0"/>
                <a:t>Supplies   Services</a:t>
              </a:r>
            </a:p>
            <a:p>
              <a:r>
                <a:rPr lang="en-US" b="1" dirty="0"/>
                <a:t>          CERN</a:t>
              </a:r>
              <a:endParaRPr lang="en-GB" b="1" dirty="0"/>
            </a:p>
          </p:txBody>
        </p:sp>
        <p:sp>
          <p:nvSpPr>
            <p:cNvPr id="9" name="TextBox 8">
              <a:extLst>
                <a:ext uri="{FF2B5EF4-FFF2-40B4-BE49-F238E27FC236}">
                  <a16:creationId xmlns:a16="http://schemas.microsoft.com/office/drawing/2014/main" id="{2A048497-82DF-AF37-3D54-13D9A5DCC98B}"/>
                </a:ext>
              </a:extLst>
            </p:cNvPr>
            <p:cNvSpPr txBox="1"/>
            <p:nvPr/>
          </p:nvSpPr>
          <p:spPr>
            <a:xfrm>
              <a:off x="6109248" y="665282"/>
              <a:ext cx="1923771" cy="646331"/>
            </a:xfrm>
            <a:prstGeom prst="rect">
              <a:avLst/>
            </a:prstGeom>
            <a:solidFill>
              <a:srgbClr val="00CCFF"/>
            </a:solidFill>
          </p:spPr>
          <p:txBody>
            <a:bodyPr wrap="square" rtlCol="0">
              <a:spAutoFit/>
            </a:bodyPr>
            <a:lstStyle/>
            <a:p>
              <a:r>
                <a:rPr lang="en-US" b="1" dirty="0"/>
                <a:t>Supplies   Services</a:t>
              </a:r>
            </a:p>
            <a:p>
              <a:r>
                <a:rPr lang="en-US" b="1" dirty="0"/>
                <a:t>           Greece</a:t>
              </a:r>
              <a:endParaRPr lang="en-GB" b="1" dirty="0"/>
            </a:p>
          </p:txBody>
        </p:sp>
      </p:grpSp>
      <p:grpSp>
        <p:nvGrpSpPr>
          <p:cNvPr id="13" name="Group 12">
            <a:extLst>
              <a:ext uri="{FF2B5EF4-FFF2-40B4-BE49-F238E27FC236}">
                <a16:creationId xmlns:a16="http://schemas.microsoft.com/office/drawing/2014/main" id="{4ED142AE-BF53-01B6-EB1E-83C6AF26689C}"/>
              </a:ext>
            </a:extLst>
          </p:cNvPr>
          <p:cNvGrpSpPr/>
          <p:nvPr/>
        </p:nvGrpSpPr>
        <p:grpSpPr>
          <a:xfrm>
            <a:off x="53969" y="2775450"/>
            <a:ext cx="4417390" cy="1939767"/>
            <a:chOff x="1586797" y="2863796"/>
            <a:chExt cx="4417390" cy="1939767"/>
          </a:xfrm>
        </p:grpSpPr>
        <p:sp>
          <p:nvSpPr>
            <p:cNvPr id="11" name="TextBox 10">
              <a:extLst>
                <a:ext uri="{FF2B5EF4-FFF2-40B4-BE49-F238E27FC236}">
                  <a16:creationId xmlns:a16="http://schemas.microsoft.com/office/drawing/2014/main" id="{D0B18BA5-83FB-CC6A-09F2-1AF33C9E976C}"/>
                </a:ext>
              </a:extLst>
            </p:cNvPr>
            <p:cNvSpPr txBox="1"/>
            <p:nvPr/>
          </p:nvSpPr>
          <p:spPr>
            <a:xfrm>
              <a:off x="1863181" y="3233903"/>
              <a:ext cx="4141006" cy="1569660"/>
            </a:xfrm>
            <a:prstGeom prst="rect">
              <a:avLst/>
            </a:prstGeom>
            <a:noFill/>
          </p:spPr>
          <p:txBody>
            <a:bodyPr wrap="square" rtlCol="0">
              <a:spAutoFit/>
            </a:bodyPr>
            <a:lstStyle/>
            <a:p>
              <a:r>
                <a:rPr lang="en-US" sz="1600" b="1" dirty="0"/>
                <a:t>2023 (Nov) 1 366 000/ 11 887 650  = ~ 11.5%</a:t>
              </a:r>
            </a:p>
            <a:p>
              <a:r>
                <a:rPr lang="en-US" sz="1600" b="1" dirty="0"/>
                <a:t>2022:               </a:t>
              </a:r>
              <a:r>
                <a:rPr lang="en-US" sz="1600" b="1" dirty="0">
                  <a:solidFill>
                    <a:srgbClr val="00B050"/>
                  </a:solidFill>
                </a:rPr>
                <a:t>926 000</a:t>
              </a:r>
              <a:r>
                <a:rPr lang="en-US" sz="1600" b="1" dirty="0"/>
                <a:t>/ 11 894 950  = ~ 8%</a:t>
              </a:r>
            </a:p>
            <a:p>
              <a:r>
                <a:rPr lang="en-US" sz="1600" b="1" dirty="0"/>
                <a:t>2021:            </a:t>
              </a:r>
              <a:r>
                <a:rPr lang="en-US" sz="1600" b="1" dirty="0">
                  <a:solidFill>
                    <a:srgbClr val="00B050"/>
                  </a:solidFill>
                </a:rPr>
                <a:t>1 416 000</a:t>
              </a:r>
              <a:r>
                <a:rPr lang="en-US" sz="1600" b="1" dirty="0"/>
                <a:t>/ 12 232 750  = ~ 12%</a:t>
              </a:r>
            </a:p>
            <a:p>
              <a:r>
                <a:rPr lang="en-US" sz="1600" b="1" dirty="0"/>
                <a:t>2020:            </a:t>
              </a:r>
              <a:r>
                <a:rPr lang="en-US" sz="1600" b="1" dirty="0">
                  <a:solidFill>
                    <a:srgbClr val="00B050"/>
                  </a:solidFill>
                </a:rPr>
                <a:t>2 046 000</a:t>
              </a:r>
              <a:r>
                <a:rPr lang="en-US" sz="1600" b="1" dirty="0"/>
                <a:t>/ 12 308 750  = ~ 17%</a:t>
              </a:r>
            </a:p>
            <a:p>
              <a:r>
                <a:rPr lang="en-US" sz="1600" b="1" dirty="0"/>
                <a:t>2019:            </a:t>
              </a:r>
              <a:r>
                <a:rPr lang="en-US" sz="1600" b="1" dirty="0">
                  <a:solidFill>
                    <a:srgbClr val="00B050"/>
                  </a:solidFill>
                </a:rPr>
                <a:t>3 403 000</a:t>
              </a:r>
              <a:r>
                <a:rPr lang="en-US" sz="1600" b="1" dirty="0"/>
                <a:t>/ 12 453 650  = ~ 27%</a:t>
              </a:r>
            </a:p>
            <a:p>
              <a:r>
                <a:rPr lang="en-US" sz="1600" b="1" dirty="0"/>
                <a:t>2018:            </a:t>
              </a:r>
              <a:r>
                <a:rPr lang="en-US" sz="1600" b="1" dirty="0">
                  <a:solidFill>
                    <a:srgbClr val="00B050"/>
                  </a:solidFill>
                </a:rPr>
                <a:t>2 665 832</a:t>
              </a:r>
              <a:r>
                <a:rPr lang="en-US" sz="1600" b="1" dirty="0"/>
                <a:t>/ 12 567 300  = ~ 21%</a:t>
              </a:r>
              <a:endParaRPr lang="el-GR" sz="1600" b="1" dirty="0"/>
            </a:p>
          </p:txBody>
        </p:sp>
        <p:sp>
          <p:nvSpPr>
            <p:cNvPr id="12" name="TextBox 11">
              <a:extLst>
                <a:ext uri="{FF2B5EF4-FFF2-40B4-BE49-F238E27FC236}">
                  <a16:creationId xmlns:a16="http://schemas.microsoft.com/office/drawing/2014/main" id="{B899A4B7-BCAC-0A9A-207A-852BFFB83B27}"/>
                </a:ext>
              </a:extLst>
            </p:cNvPr>
            <p:cNvSpPr txBox="1"/>
            <p:nvPr/>
          </p:nvSpPr>
          <p:spPr>
            <a:xfrm flipH="1">
              <a:off x="1586797" y="2863796"/>
              <a:ext cx="4417390" cy="369332"/>
            </a:xfrm>
            <a:prstGeom prst="rect">
              <a:avLst/>
            </a:prstGeom>
            <a:solidFill>
              <a:srgbClr val="00CCFF"/>
            </a:solidFill>
          </p:spPr>
          <p:txBody>
            <a:bodyPr wrap="square" rtlCol="0">
              <a:spAutoFit/>
            </a:bodyPr>
            <a:lstStyle/>
            <a:p>
              <a:r>
                <a:rPr lang="en-US" b="1" dirty="0"/>
                <a:t>GR-Industrial return/</a:t>
              </a:r>
              <a:r>
                <a:rPr lang="en-US" b="1" dirty="0" err="1"/>
                <a:t>Cern</a:t>
              </a:r>
              <a:r>
                <a:rPr lang="en-US" b="1" dirty="0"/>
                <a:t> Contribution in %</a:t>
              </a:r>
              <a:endParaRPr lang="en-GB" b="1" dirty="0"/>
            </a:p>
          </p:txBody>
        </p:sp>
      </p:grpSp>
      <p:pic>
        <p:nvPicPr>
          <p:cNvPr id="14" name="IRSupplies">
            <a:extLst>
              <a:ext uri="{FF2B5EF4-FFF2-40B4-BE49-F238E27FC236}">
                <a16:creationId xmlns:a16="http://schemas.microsoft.com/office/drawing/2014/main" id="{D5E6D57A-1E3F-EE96-BB44-02A0544F756C}"/>
              </a:ext>
            </a:extLst>
          </p:cNvPr>
          <p:cNvPicPr>
            <a:picLocks noChangeAspect="1"/>
          </p:cNvPicPr>
          <p:nvPr/>
        </p:nvPicPr>
        <p:blipFill rotWithShape="1">
          <a:blip r:embed="rId2"/>
          <a:srcRect l="2168" t="3530" r="1830" b="3845"/>
          <a:stretch/>
        </p:blipFill>
        <p:spPr>
          <a:xfrm>
            <a:off x="4656866" y="2656314"/>
            <a:ext cx="3707779" cy="2080623"/>
          </a:xfrm>
          <a:prstGeom prst="rect">
            <a:avLst/>
          </a:prstGeom>
        </p:spPr>
      </p:pic>
      <p:graphicFrame>
        <p:nvGraphicFramePr>
          <p:cNvPr id="15" name="Chart 14">
            <a:extLst>
              <a:ext uri="{FF2B5EF4-FFF2-40B4-BE49-F238E27FC236}">
                <a16:creationId xmlns:a16="http://schemas.microsoft.com/office/drawing/2014/main" id="{7B03B190-2A44-3E46-1C01-F2E2982C6E07}"/>
              </a:ext>
            </a:extLst>
          </p:cNvPr>
          <p:cNvGraphicFramePr>
            <a:graphicFrameLocks/>
          </p:cNvGraphicFramePr>
          <p:nvPr>
            <p:extLst>
              <p:ext uri="{D42A27DB-BD31-4B8C-83A1-F6EECF244321}">
                <p14:modId xmlns:p14="http://schemas.microsoft.com/office/powerpoint/2010/main" val="4042424061"/>
              </p:ext>
            </p:extLst>
          </p:nvPr>
        </p:nvGraphicFramePr>
        <p:xfrm>
          <a:off x="8446052" y="2663683"/>
          <a:ext cx="3647177" cy="20515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91322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D203D-D37B-513A-DEEA-F805A38821C9}"/>
              </a:ext>
            </a:extLst>
          </p:cNvPr>
          <p:cNvSpPr>
            <a:spLocks noGrp="1"/>
          </p:cNvSpPr>
          <p:nvPr>
            <p:ph type="title"/>
          </p:nvPr>
        </p:nvSpPr>
        <p:spPr>
          <a:xfrm>
            <a:off x="838200" y="60325"/>
            <a:ext cx="11062252" cy="403501"/>
          </a:xfrm>
        </p:spPr>
        <p:txBody>
          <a:bodyPr>
            <a:normAutofit fontScale="90000"/>
          </a:bodyPr>
          <a:lstStyle/>
          <a:p>
            <a:r>
              <a:rPr lang="en-US" b="1" dirty="0"/>
              <a:t>ILO Activities aiming to increase the industrial return</a:t>
            </a:r>
            <a:endParaRPr lang="en-GB" b="1" dirty="0"/>
          </a:p>
        </p:txBody>
      </p:sp>
      <p:sp>
        <p:nvSpPr>
          <p:cNvPr id="4" name="TextBox 3">
            <a:extLst>
              <a:ext uri="{FF2B5EF4-FFF2-40B4-BE49-F238E27FC236}">
                <a16:creationId xmlns:a16="http://schemas.microsoft.com/office/drawing/2014/main" id="{3A5B2C5B-2A7C-31A4-289F-C37541891616}"/>
              </a:ext>
            </a:extLst>
          </p:cNvPr>
          <p:cNvSpPr txBox="1"/>
          <p:nvPr/>
        </p:nvSpPr>
        <p:spPr>
          <a:xfrm>
            <a:off x="62670" y="730441"/>
            <a:ext cx="5821888" cy="5293757"/>
          </a:xfrm>
          <a:prstGeom prst="rect">
            <a:avLst/>
          </a:prstGeom>
          <a:solidFill>
            <a:srgbClr val="CCECFF"/>
          </a:solidFill>
        </p:spPr>
        <p:txBody>
          <a:bodyPr wrap="square" rtlCol="0">
            <a:spAutoFit/>
          </a:bodyPr>
          <a:lstStyle/>
          <a:p>
            <a:endParaRPr lang="en-US" dirty="0"/>
          </a:p>
          <a:p>
            <a:pPr marL="285750" indent="-285750">
              <a:buFont typeface="Arial" panose="020B0604020202020204" pitchFamily="34" charset="0"/>
              <a:buChar char="•"/>
            </a:pPr>
            <a:r>
              <a:rPr lang="en-US" dirty="0"/>
              <a:t>Invitation of potential Greek firms to enrich the firm database (increase by ~15%).</a:t>
            </a:r>
          </a:p>
          <a:p>
            <a:endParaRPr lang="en-US" b="1" dirty="0">
              <a:solidFill>
                <a:srgbClr val="7030A0"/>
              </a:solidFill>
            </a:endParaRPr>
          </a:p>
          <a:p>
            <a:pPr marL="285750" indent="-285750">
              <a:buFont typeface="Arial" panose="020B0604020202020204" pitchFamily="34" charset="0"/>
              <a:buChar char="•"/>
            </a:pPr>
            <a:r>
              <a:rPr lang="en-US" dirty="0"/>
              <a:t>Workshop “Doing business with CERN”, </a:t>
            </a:r>
            <a:r>
              <a:rPr lang="en-US" b="1" dirty="0"/>
              <a:t>Doing business with CERN, </a:t>
            </a:r>
            <a:r>
              <a:rPr lang="en-US" dirty="0"/>
              <a:t>18 Nov 2021 , with potential Greek firms organized by GSRT in Greece to advertise the CERN “market”</a:t>
            </a:r>
            <a:r>
              <a:rPr lang="el-GR" dirty="0"/>
              <a:t> </a:t>
            </a:r>
            <a:r>
              <a:rPr lang="en-US" dirty="0"/>
              <a:t>including talks by CERN procurement service experts). </a:t>
            </a:r>
            <a:r>
              <a:rPr lang="en-US" dirty="0">
                <a:effectLst/>
                <a:latin typeface="Arial" panose="020B0604020202020204" pitchFamily="34" charset="0"/>
              </a:rPr>
              <a:t>~100 participants (~50 </a:t>
            </a:r>
            <a:r>
              <a:rPr lang="en-US" dirty="0">
                <a:latin typeface="Arial" panose="020B0604020202020204" pitchFamily="34" charset="0"/>
              </a:rPr>
              <a:t>firms</a:t>
            </a:r>
            <a:r>
              <a:rPr lang="en-US" dirty="0">
                <a:effectLst/>
                <a:latin typeface="Arial" panose="020B0604020202020204" pitchFamily="34" charset="0"/>
              </a:rPr>
              <a:t>). </a:t>
            </a:r>
            <a:r>
              <a:rPr lang="en-US" sz="1600" dirty="0">
                <a:latin typeface="Arial" panose="020B0604020202020204" pitchFamily="34" charset="0"/>
              </a:rPr>
              <a:t>B2B meetings with CERN procurement group: ~20 firms.</a:t>
            </a:r>
            <a:endParaRPr lang="en-US" sz="1600" dirty="0"/>
          </a:p>
          <a:p>
            <a:endParaRPr lang="el-GR" sz="1600" dirty="0"/>
          </a:p>
          <a:p>
            <a:pPr marL="285750" indent="-285750">
              <a:buFont typeface="Arial" panose="020B0604020202020204" pitchFamily="34" charset="0"/>
              <a:buChar char="•"/>
            </a:pPr>
            <a:r>
              <a:rPr lang="en-US" dirty="0"/>
              <a:t>Exhibition  at CERN (</a:t>
            </a:r>
            <a:r>
              <a:rPr lang="en-US" b="1" dirty="0" err="1"/>
              <a:t>Greece@CERN</a:t>
            </a:r>
            <a:r>
              <a:rPr lang="en-US" dirty="0"/>
              <a:t>), 14-15.11.2022. 10 Greek firms. Participation of the Greek Delegate at UN, GSRI officers and the following firms: NAX GP, TEMMA SA, INN  NCSR, PYLON SA, ISD SA, ADM SA, ELFON LDT, FEAC engineering, ALEXMOLDS SA, PRISMA SA.</a:t>
            </a:r>
          </a:p>
          <a:p>
            <a:r>
              <a:rPr lang="en-US" dirty="0"/>
              <a:t>      27 official + #&gt;20 unofficial B2B meetings with CERN </a:t>
            </a:r>
          </a:p>
          <a:p>
            <a:r>
              <a:rPr lang="en-US" dirty="0"/>
              <a:t>      personnel</a:t>
            </a:r>
          </a:p>
          <a:p>
            <a:endParaRPr lang="en-US" dirty="0"/>
          </a:p>
        </p:txBody>
      </p:sp>
      <p:pic>
        <p:nvPicPr>
          <p:cNvPr id="5" name="Picture 4" descr="A group of people standing around a table with a computer&#10;&#10;Description automatically generated with low confidence">
            <a:extLst>
              <a:ext uri="{FF2B5EF4-FFF2-40B4-BE49-F238E27FC236}">
                <a16:creationId xmlns:a16="http://schemas.microsoft.com/office/drawing/2014/main" id="{1E21ED4E-A263-DABC-E150-B254F8A1BC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8817" y="2735626"/>
            <a:ext cx="6058623" cy="4000402"/>
          </a:xfrm>
          <a:prstGeom prst="rect">
            <a:avLst/>
          </a:prstGeom>
        </p:spPr>
      </p:pic>
      <p:pic>
        <p:nvPicPr>
          <p:cNvPr id="6" name="Picture 5" descr="A picture containing indoor, ceiling&#10;&#10;Description automatically generated">
            <a:extLst>
              <a:ext uri="{FF2B5EF4-FFF2-40B4-BE49-F238E27FC236}">
                <a16:creationId xmlns:a16="http://schemas.microsoft.com/office/drawing/2014/main" id="{EA385856-D55B-899E-80B5-2F1EB0E439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1745" y="871788"/>
            <a:ext cx="2709635" cy="1806424"/>
          </a:xfrm>
          <a:prstGeom prst="rect">
            <a:avLst/>
          </a:prstGeom>
        </p:spPr>
      </p:pic>
      <p:pic>
        <p:nvPicPr>
          <p:cNvPr id="7" name="Picture 6" descr="A group of people sitting in a room&#10;&#10;Description automatically generated with low confidence">
            <a:extLst>
              <a:ext uri="{FF2B5EF4-FFF2-40B4-BE49-F238E27FC236}">
                <a16:creationId xmlns:a16="http://schemas.microsoft.com/office/drawing/2014/main" id="{E89D469D-6BCA-58A7-B95C-677225B3E1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18098" y="805524"/>
            <a:ext cx="2709635" cy="1806424"/>
          </a:xfrm>
          <a:prstGeom prst="rect">
            <a:avLst/>
          </a:prstGeom>
        </p:spPr>
      </p:pic>
    </p:spTree>
    <p:extLst>
      <p:ext uri="{BB962C8B-B14F-4D97-AF65-F5344CB8AC3E}">
        <p14:creationId xmlns:p14="http://schemas.microsoft.com/office/powerpoint/2010/main" val="38586063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AC4FA-D2A4-52E3-BD3D-02728C7DAF6D}"/>
              </a:ext>
            </a:extLst>
          </p:cNvPr>
          <p:cNvSpPr>
            <a:spLocks noGrp="1"/>
          </p:cNvSpPr>
          <p:nvPr>
            <p:ph type="title"/>
          </p:nvPr>
        </p:nvSpPr>
        <p:spPr>
          <a:xfrm>
            <a:off x="838200" y="24994"/>
            <a:ext cx="10515600" cy="743632"/>
          </a:xfrm>
        </p:spPr>
        <p:txBody>
          <a:bodyPr/>
          <a:lstStyle/>
          <a:p>
            <a:r>
              <a:rPr lang="en-US" b="1" dirty="0"/>
              <a:t>Summary:</a:t>
            </a:r>
            <a:endParaRPr lang="en-GB" b="1" dirty="0"/>
          </a:p>
        </p:txBody>
      </p:sp>
      <p:sp>
        <p:nvSpPr>
          <p:cNvPr id="3" name="Content Placeholder 2">
            <a:extLst>
              <a:ext uri="{FF2B5EF4-FFF2-40B4-BE49-F238E27FC236}">
                <a16:creationId xmlns:a16="http://schemas.microsoft.com/office/drawing/2014/main" id="{5C5746CA-6FFF-850D-DD81-173387B5AC0D}"/>
              </a:ext>
            </a:extLst>
          </p:cNvPr>
          <p:cNvSpPr>
            <a:spLocks noGrp="1"/>
          </p:cNvSpPr>
          <p:nvPr>
            <p:ph idx="1"/>
          </p:nvPr>
        </p:nvSpPr>
        <p:spPr>
          <a:xfrm>
            <a:off x="344557" y="646179"/>
            <a:ext cx="11189252" cy="5895977"/>
          </a:xfrm>
          <a:solidFill>
            <a:srgbClr val="CCECFF"/>
          </a:solidFill>
        </p:spPr>
        <p:txBody>
          <a:bodyPr>
            <a:normAutofit fontScale="85000" lnSpcReduction="10000"/>
          </a:bodyPr>
          <a:lstStyle/>
          <a:p>
            <a:r>
              <a:rPr lang="en-US" dirty="0"/>
              <a:t>Greek researchers are making key contributions to the CERN experiments and due to this have raised further the profile of the country at CERN despite all difficulties.</a:t>
            </a:r>
          </a:p>
          <a:p>
            <a:r>
              <a:rPr lang="en-US" dirty="0"/>
              <a:t>The support to CERN via the Greek yearly contribution and to the experiments via the yearly payment of the M&amp;O contributions has been stable over the past 7 years (thanks to GSRI and hard work of the personnel there).</a:t>
            </a:r>
          </a:p>
          <a:p>
            <a:r>
              <a:rPr lang="en-US" dirty="0"/>
              <a:t>Support is desperately needed in Greece for physics exploitation of the experiments that we support as well as for instrumentation R&amp;D. It is encouraging that groups have been formed to participate in DRD1 and DRD3.</a:t>
            </a:r>
          </a:p>
          <a:p>
            <a:r>
              <a:rPr lang="en-GB" dirty="0"/>
              <a:t>New positions need to be opened which combined with adequate financial support can reverse the brain drain and create the new generation of HEP researchers. </a:t>
            </a:r>
          </a:p>
          <a:p>
            <a:r>
              <a:rPr lang="en-GB" dirty="0"/>
              <a:t>HFRI has making marked contributions to research in Greece and it would a major loss not to fund it further.</a:t>
            </a:r>
          </a:p>
          <a:p>
            <a:r>
              <a:rPr lang="en-GB" dirty="0"/>
              <a:t>The young generation working on LHC must start contributing to the future of our field by participating in R&amp;D for </a:t>
            </a:r>
            <a:r>
              <a:rPr lang="en-GB" dirty="0" err="1"/>
              <a:t>Fcc</a:t>
            </a:r>
            <a:r>
              <a:rPr lang="en-GB" dirty="0"/>
              <a:t>.</a:t>
            </a:r>
          </a:p>
          <a:p>
            <a:r>
              <a:rPr lang="en-GB" dirty="0"/>
              <a:t>The news on industrial return are not good and this despite of the intense effort of our ILO to register companies to CERN and encourage them to participate in tenders. We hope to find the reasons for this soon and take the corresponding actions.</a:t>
            </a:r>
          </a:p>
          <a:p>
            <a:endParaRPr lang="en-GB" dirty="0"/>
          </a:p>
        </p:txBody>
      </p:sp>
    </p:spTree>
    <p:extLst>
      <p:ext uri="{BB962C8B-B14F-4D97-AF65-F5344CB8AC3E}">
        <p14:creationId xmlns:p14="http://schemas.microsoft.com/office/powerpoint/2010/main" val="3602980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98C19-8297-D16F-D6A6-94174A70C3AD}"/>
              </a:ext>
            </a:extLst>
          </p:cNvPr>
          <p:cNvSpPr>
            <a:spLocks noGrp="1"/>
          </p:cNvSpPr>
          <p:nvPr>
            <p:ph type="title"/>
          </p:nvPr>
        </p:nvSpPr>
        <p:spPr>
          <a:xfrm>
            <a:off x="3493717" y="64501"/>
            <a:ext cx="4861142" cy="505434"/>
          </a:xfrm>
        </p:spPr>
        <p:txBody>
          <a:bodyPr>
            <a:normAutofit fontScale="90000"/>
          </a:bodyPr>
          <a:lstStyle/>
          <a:p>
            <a:r>
              <a:rPr lang="en-GB" b="1" dirty="0"/>
              <a:t>Experiments and R&amp;D</a:t>
            </a:r>
          </a:p>
        </p:txBody>
      </p:sp>
      <p:sp>
        <p:nvSpPr>
          <p:cNvPr id="3" name="Content Placeholder 2">
            <a:extLst>
              <a:ext uri="{FF2B5EF4-FFF2-40B4-BE49-F238E27FC236}">
                <a16:creationId xmlns:a16="http://schemas.microsoft.com/office/drawing/2014/main" id="{74B29D8D-BC2E-33EC-A9C3-D9CEF7E5696E}"/>
              </a:ext>
            </a:extLst>
          </p:cNvPr>
          <p:cNvSpPr>
            <a:spLocks noGrp="1"/>
          </p:cNvSpPr>
          <p:nvPr>
            <p:ph idx="1"/>
          </p:nvPr>
        </p:nvSpPr>
        <p:spPr>
          <a:xfrm>
            <a:off x="10438" y="4288232"/>
            <a:ext cx="12181562" cy="2211946"/>
          </a:xfrm>
          <a:solidFill>
            <a:srgbClr val="CCECFF"/>
          </a:solidFill>
        </p:spPr>
        <p:txBody>
          <a:bodyPr>
            <a:normAutofit fontScale="77500" lnSpcReduction="20000"/>
          </a:bodyPr>
          <a:lstStyle/>
          <a:p>
            <a:r>
              <a:rPr lang="en-US" b="1" dirty="0"/>
              <a:t>R</a:t>
            </a:r>
            <a:r>
              <a:rPr lang="en-GB" b="1" dirty="0"/>
              <a:t>D-51:</a:t>
            </a:r>
            <a:r>
              <a:rPr lang="en-GB" dirty="0"/>
              <a:t> R&amp;D in Gaseous detectors: NTUA, INPP, AUTH, NKUA </a:t>
            </a:r>
          </a:p>
          <a:p>
            <a:r>
              <a:rPr lang="en-GB" b="1" dirty="0"/>
              <a:t>RD-50:</a:t>
            </a:r>
            <a:r>
              <a:rPr lang="en-GB" dirty="0"/>
              <a:t> R&amp;D in Silicon detectors: INPP</a:t>
            </a:r>
          </a:p>
          <a:p>
            <a:r>
              <a:rPr lang="en-GB" b="1" dirty="0"/>
              <a:t>L1 Trigger</a:t>
            </a:r>
            <a:r>
              <a:rPr lang="en-GB" dirty="0"/>
              <a:t> R&amp;D: </a:t>
            </a:r>
            <a:r>
              <a:rPr lang="en-GB" dirty="0" err="1"/>
              <a:t>UoI</a:t>
            </a:r>
            <a:r>
              <a:rPr lang="en-GB" dirty="0"/>
              <a:t>, NKUA</a:t>
            </a:r>
          </a:p>
          <a:p>
            <a:r>
              <a:rPr lang="en-GB" b="1" dirty="0"/>
              <a:t>Accelerator</a:t>
            </a:r>
            <a:r>
              <a:rPr lang="en-GB" dirty="0"/>
              <a:t>: AUTH </a:t>
            </a:r>
          </a:p>
          <a:p>
            <a:r>
              <a:rPr lang="en-GB" b="1" dirty="0"/>
              <a:t>DRD3 </a:t>
            </a:r>
            <a:r>
              <a:rPr lang="en-GB" dirty="0"/>
              <a:t>Silicon detectors: NTUA,INPP, </a:t>
            </a:r>
            <a:r>
              <a:rPr lang="en-GB" dirty="0" err="1"/>
              <a:t>UoI</a:t>
            </a:r>
            <a:r>
              <a:rPr lang="en-GB" dirty="0"/>
              <a:t>, NKUA</a:t>
            </a:r>
          </a:p>
          <a:p>
            <a:r>
              <a:rPr lang="en-GB" b="1" dirty="0"/>
              <a:t>DRD1 </a:t>
            </a:r>
            <a:r>
              <a:rPr lang="en-GB" dirty="0"/>
              <a:t>Gaseous detectors:  NTUA, INPP, AUTH</a:t>
            </a:r>
          </a:p>
        </p:txBody>
      </p:sp>
      <p:sp>
        <p:nvSpPr>
          <p:cNvPr id="4" name="TextBox 3">
            <a:extLst>
              <a:ext uri="{FF2B5EF4-FFF2-40B4-BE49-F238E27FC236}">
                <a16:creationId xmlns:a16="http://schemas.microsoft.com/office/drawing/2014/main" id="{FAF2F718-DABC-B743-C5DB-9F8C830A1CBB}"/>
              </a:ext>
            </a:extLst>
          </p:cNvPr>
          <p:cNvSpPr txBox="1"/>
          <p:nvPr/>
        </p:nvSpPr>
        <p:spPr>
          <a:xfrm flipH="1">
            <a:off x="-1" y="582460"/>
            <a:ext cx="12192000" cy="3539430"/>
          </a:xfrm>
          <a:prstGeom prst="rect">
            <a:avLst/>
          </a:prstGeom>
          <a:solidFill>
            <a:srgbClr val="00CCFF"/>
          </a:solidFill>
        </p:spPr>
        <p:txBody>
          <a:bodyPr wrap="square" rtlCol="0">
            <a:spAutoFit/>
          </a:bodyPr>
          <a:lstStyle/>
          <a:p>
            <a:pPr marL="342900" indent="-342900">
              <a:buFont typeface="Arial" panose="020B0604020202020204" pitchFamily="34" charset="0"/>
              <a:buChar char="•"/>
            </a:pPr>
            <a:r>
              <a:rPr lang="en-GB" sz="2800" b="1" dirty="0"/>
              <a:t>ATLAS:</a:t>
            </a:r>
            <a:r>
              <a:rPr lang="en-GB" sz="2800" dirty="0"/>
              <a:t> Data Analysis, Muon Detector, New Small Wheel, L1 Trigger/DAQ – NKUA, NTUA, AUTH, INPP</a:t>
            </a:r>
          </a:p>
          <a:p>
            <a:pPr marL="342900" indent="-342900">
              <a:buFont typeface="Arial" panose="020B0604020202020204" pitchFamily="34" charset="0"/>
              <a:buChar char="•"/>
            </a:pPr>
            <a:r>
              <a:rPr lang="en-GB" sz="2800" b="1" dirty="0"/>
              <a:t>CMS:</a:t>
            </a:r>
            <a:r>
              <a:rPr lang="en-GB" sz="2800" dirty="0"/>
              <a:t> Data Analysis, </a:t>
            </a:r>
            <a:r>
              <a:rPr lang="en-GB" sz="2800" dirty="0" err="1"/>
              <a:t>Preshower</a:t>
            </a:r>
            <a:r>
              <a:rPr lang="en-GB" sz="2800" dirty="0"/>
              <a:t>, Silicon Tracker, L1 Muon Trigger – NKUA, NTUA, INPP, </a:t>
            </a:r>
            <a:r>
              <a:rPr lang="en-GB" sz="2800" dirty="0" err="1"/>
              <a:t>UoI</a:t>
            </a:r>
            <a:endParaRPr lang="en-GB" sz="2800" dirty="0"/>
          </a:p>
          <a:p>
            <a:pPr marL="342900" indent="-342900">
              <a:buFont typeface="Arial" panose="020B0604020202020204" pitchFamily="34" charset="0"/>
              <a:buChar char="•"/>
            </a:pPr>
            <a:r>
              <a:rPr lang="en-GB" sz="2800" b="1" dirty="0"/>
              <a:t>ALICE:</a:t>
            </a:r>
            <a:r>
              <a:rPr lang="en-GB" sz="2800" dirty="0"/>
              <a:t> Data analysis – NKUA</a:t>
            </a:r>
          </a:p>
          <a:p>
            <a:pPr marL="342900" indent="-342900">
              <a:buFont typeface="Arial" panose="020B0604020202020204" pitchFamily="34" charset="0"/>
              <a:buChar char="•"/>
            </a:pPr>
            <a:r>
              <a:rPr lang="en-GB" sz="2800" b="1" dirty="0"/>
              <a:t>CAST:</a:t>
            </a:r>
            <a:r>
              <a:rPr lang="en-GB" sz="2800" dirty="0"/>
              <a:t> Completed in 2022, significant contributions to Axion physics – Up, INPP</a:t>
            </a:r>
          </a:p>
          <a:p>
            <a:pPr marL="342900" indent="-342900">
              <a:buFont typeface="Arial" panose="020B0604020202020204" pitchFamily="34" charset="0"/>
              <a:buChar char="•"/>
            </a:pPr>
            <a:r>
              <a:rPr lang="en-GB" sz="2800" b="1" dirty="0" err="1"/>
              <a:t>nTOF</a:t>
            </a:r>
            <a:r>
              <a:rPr lang="en-GB" sz="2800" b="1" dirty="0"/>
              <a:t>:</a:t>
            </a:r>
            <a:r>
              <a:rPr lang="en-GB" sz="2800" dirty="0"/>
              <a:t> Neutron cross section measurements for nuclear astrophysics, energy and medical applications: </a:t>
            </a:r>
            <a:r>
              <a:rPr lang="en-GB" sz="2800" dirty="0" err="1"/>
              <a:t>UoI</a:t>
            </a:r>
            <a:r>
              <a:rPr lang="en-GB" sz="2800" dirty="0"/>
              <a:t>, NTUA</a:t>
            </a:r>
            <a:endParaRPr lang="en-GB" sz="3200" dirty="0"/>
          </a:p>
        </p:txBody>
      </p:sp>
    </p:spTree>
    <p:extLst>
      <p:ext uri="{BB962C8B-B14F-4D97-AF65-F5344CB8AC3E}">
        <p14:creationId xmlns:p14="http://schemas.microsoft.com/office/powerpoint/2010/main" val="3621010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5C823-DF14-67D3-7310-D67D2A15B4CF}"/>
              </a:ext>
            </a:extLst>
          </p:cNvPr>
          <p:cNvSpPr>
            <a:spLocks noGrp="1"/>
          </p:cNvSpPr>
          <p:nvPr>
            <p:ph type="title"/>
          </p:nvPr>
        </p:nvSpPr>
        <p:spPr>
          <a:xfrm>
            <a:off x="716542" y="2629540"/>
            <a:ext cx="10515600" cy="1325563"/>
          </a:xfrm>
          <a:solidFill>
            <a:srgbClr val="00CCFF"/>
          </a:solidFill>
        </p:spPr>
        <p:txBody>
          <a:bodyPr/>
          <a:lstStyle/>
          <a:p>
            <a:pPr algn="ctr"/>
            <a:r>
              <a:rPr lang="en-US" b="1" dirty="0"/>
              <a:t>Physics Education in Greece: </a:t>
            </a:r>
            <a:br>
              <a:rPr lang="en-US" b="1" dirty="0"/>
            </a:br>
            <a:r>
              <a:rPr lang="en-US" b="1" dirty="0"/>
              <a:t>Statistical data</a:t>
            </a:r>
            <a:endParaRPr lang="en-GB" b="1" dirty="0"/>
          </a:p>
        </p:txBody>
      </p:sp>
    </p:spTree>
    <p:extLst>
      <p:ext uri="{BB962C8B-B14F-4D97-AF65-F5344CB8AC3E}">
        <p14:creationId xmlns:p14="http://schemas.microsoft.com/office/powerpoint/2010/main" val="2592232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E9ED1-0EF7-7DBA-B173-0C34F5E23D15}"/>
              </a:ext>
            </a:extLst>
          </p:cNvPr>
          <p:cNvSpPr>
            <a:spLocks noGrp="1"/>
          </p:cNvSpPr>
          <p:nvPr>
            <p:ph type="title"/>
          </p:nvPr>
        </p:nvSpPr>
        <p:spPr>
          <a:xfrm>
            <a:off x="0" y="52299"/>
            <a:ext cx="12192000" cy="651543"/>
          </a:xfrm>
        </p:spPr>
        <p:txBody>
          <a:bodyPr>
            <a:normAutofit fontScale="90000"/>
          </a:bodyPr>
          <a:lstStyle/>
          <a:p>
            <a:pPr algn="ctr"/>
            <a:r>
              <a:rPr lang="en-US" b="1" dirty="0"/>
              <a:t>Undergraduates admitted in Physics Departments</a:t>
            </a:r>
            <a:endParaRPr lang="en-GB" b="1" dirty="0"/>
          </a:p>
        </p:txBody>
      </p:sp>
      <p:sp>
        <p:nvSpPr>
          <p:cNvPr id="3" name="Content Placeholder 2">
            <a:extLst>
              <a:ext uri="{FF2B5EF4-FFF2-40B4-BE49-F238E27FC236}">
                <a16:creationId xmlns:a16="http://schemas.microsoft.com/office/drawing/2014/main" id="{71B7A555-AFD1-EE8E-6864-904E1707B90C}"/>
              </a:ext>
            </a:extLst>
          </p:cNvPr>
          <p:cNvSpPr>
            <a:spLocks noGrp="1"/>
          </p:cNvSpPr>
          <p:nvPr>
            <p:ph idx="1"/>
          </p:nvPr>
        </p:nvSpPr>
        <p:spPr>
          <a:xfrm>
            <a:off x="447170" y="4776537"/>
            <a:ext cx="11662614" cy="2029164"/>
          </a:xfrm>
          <a:solidFill>
            <a:srgbClr val="CCECFF"/>
          </a:solidFill>
        </p:spPr>
        <p:txBody>
          <a:bodyPr>
            <a:normAutofit/>
          </a:bodyPr>
          <a:lstStyle/>
          <a:p>
            <a:r>
              <a:rPr lang="en-US" dirty="0"/>
              <a:t>The decrease observed in 2022 has two reasons</a:t>
            </a:r>
          </a:p>
          <a:p>
            <a:pPr lvl="1"/>
            <a:r>
              <a:rPr lang="en-US" dirty="0"/>
              <a:t>The departments were allowed to set admission thresholds themselves and they are still optimizing their criteria</a:t>
            </a:r>
          </a:p>
          <a:p>
            <a:pPr lvl="1"/>
            <a:r>
              <a:rPr lang="en-US"/>
              <a:t>There may </a:t>
            </a:r>
            <a:r>
              <a:rPr lang="en-US" dirty="0"/>
              <a:t>be other reasons such as competition with other disciplines which may offer better job opportunities but this is under investigation</a:t>
            </a:r>
            <a:endParaRPr lang="en-GB" dirty="0"/>
          </a:p>
        </p:txBody>
      </p:sp>
      <p:graphicFrame>
        <p:nvGraphicFramePr>
          <p:cNvPr id="4" name="Table 4">
            <a:extLst>
              <a:ext uri="{FF2B5EF4-FFF2-40B4-BE49-F238E27FC236}">
                <a16:creationId xmlns:a16="http://schemas.microsoft.com/office/drawing/2014/main" id="{4E7462C9-E1B4-B642-5BD1-4AA7E34BDFD2}"/>
              </a:ext>
            </a:extLst>
          </p:cNvPr>
          <p:cNvGraphicFramePr>
            <a:graphicFrameLocks noGrp="1"/>
          </p:cNvGraphicFramePr>
          <p:nvPr>
            <p:extLst>
              <p:ext uri="{D42A27DB-BD31-4B8C-83A1-F6EECF244321}">
                <p14:modId xmlns:p14="http://schemas.microsoft.com/office/powerpoint/2010/main" val="3227861952"/>
              </p:ext>
            </p:extLst>
          </p:nvPr>
        </p:nvGraphicFramePr>
        <p:xfrm>
          <a:off x="2218490" y="954281"/>
          <a:ext cx="8025213" cy="3657600"/>
        </p:xfrm>
        <a:graphic>
          <a:graphicData uri="http://schemas.openxmlformats.org/drawingml/2006/table">
            <a:tbl>
              <a:tblPr firstRow="1" bandRow="1">
                <a:tableStyleId>{5C22544A-7EE6-4342-B048-85BDC9FD1C3A}</a:tableStyleId>
              </a:tblPr>
              <a:tblGrid>
                <a:gridCol w="1336842">
                  <a:extLst>
                    <a:ext uri="{9D8B030D-6E8A-4147-A177-3AD203B41FA5}">
                      <a16:colId xmlns:a16="http://schemas.microsoft.com/office/drawing/2014/main" val="1083186471"/>
                    </a:ext>
                  </a:extLst>
                </a:gridCol>
                <a:gridCol w="882656">
                  <a:extLst>
                    <a:ext uri="{9D8B030D-6E8A-4147-A177-3AD203B41FA5}">
                      <a16:colId xmlns:a16="http://schemas.microsoft.com/office/drawing/2014/main" val="291355916"/>
                    </a:ext>
                  </a:extLst>
                </a:gridCol>
                <a:gridCol w="1161143">
                  <a:extLst>
                    <a:ext uri="{9D8B030D-6E8A-4147-A177-3AD203B41FA5}">
                      <a16:colId xmlns:a16="http://schemas.microsoft.com/office/drawing/2014/main" val="1849715845"/>
                    </a:ext>
                  </a:extLst>
                </a:gridCol>
                <a:gridCol w="1161143">
                  <a:extLst>
                    <a:ext uri="{9D8B030D-6E8A-4147-A177-3AD203B41FA5}">
                      <a16:colId xmlns:a16="http://schemas.microsoft.com/office/drawing/2014/main" val="541747976"/>
                    </a:ext>
                  </a:extLst>
                </a:gridCol>
                <a:gridCol w="1161143">
                  <a:extLst>
                    <a:ext uri="{9D8B030D-6E8A-4147-A177-3AD203B41FA5}">
                      <a16:colId xmlns:a16="http://schemas.microsoft.com/office/drawing/2014/main" val="1779976708"/>
                    </a:ext>
                  </a:extLst>
                </a:gridCol>
                <a:gridCol w="1161143">
                  <a:extLst>
                    <a:ext uri="{9D8B030D-6E8A-4147-A177-3AD203B41FA5}">
                      <a16:colId xmlns:a16="http://schemas.microsoft.com/office/drawing/2014/main" val="1119514725"/>
                    </a:ext>
                  </a:extLst>
                </a:gridCol>
                <a:gridCol w="1161143">
                  <a:extLst>
                    <a:ext uri="{9D8B030D-6E8A-4147-A177-3AD203B41FA5}">
                      <a16:colId xmlns:a16="http://schemas.microsoft.com/office/drawing/2014/main" val="3316092106"/>
                    </a:ext>
                  </a:extLst>
                </a:gridCol>
              </a:tblGrid>
              <a:tr h="370840">
                <a:tc>
                  <a:txBody>
                    <a:bodyPr/>
                    <a:lstStyle/>
                    <a:p>
                      <a:r>
                        <a:rPr lang="en-US" sz="2400" dirty="0"/>
                        <a:t>HEI/Year</a:t>
                      </a:r>
                      <a:endParaRPr lang="en-GB" sz="2400" dirty="0"/>
                    </a:p>
                  </a:txBody>
                  <a:tcPr/>
                </a:tc>
                <a:tc>
                  <a:txBody>
                    <a:bodyPr/>
                    <a:lstStyle/>
                    <a:p>
                      <a:pPr algn="r"/>
                      <a:r>
                        <a:rPr lang="en-US" sz="2400" dirty="0"/>
                        <a:t>2017</a:t>
                      </a:r>
                      <a:endParaRPr lang="en-GB" sz="2400" dirty="0"/>
                    </a:p>
                  </a:txBody>
                  <a:tcPr/>
                </a:tc>
                <a:tc>
                  <a:txBody>
                    <a:bodyPr/>
                    <a:lstStyle/>
                    <a:p>
                      <a:pPr algn="r"/>
                      <a:r>
                        <a:rPr lang="en-US" sz="2400" dirty="0"/>
                        <a:t>2018</a:t>
                      </a:r>
                      <a:endParaRPr lang="en-GB" sz="2400" dirty="0"/>
                    </a:p>
                  </a:txBody>
                  <a:tcPr/>
                </a:tc>
                <a:tc>
                  <a:txBody>
                    <a:bodyPr/>
                    <a:lstStyle/>
                    <a:p>
                      <a:pPr algn="r"/>
                      <a:r>
                        <a:rPr lang="en-US" sz="2400" dirty="0"/>
                        <a:t>2019</a:t>
                      </a:r>
                      <a:endParaRPr lang="en-GB" sz="2400" dirty="0"/>
                    </a:p>
                  </a:txBody>
                  <a:tcPr/>
                </a:tc>
                <a:tc>
                  <a:txBody>
                    <a:bodyPr/>
                    <a:lstStyle/>
                    <a:p>
                      <a:pPr algn="r"/>
                      <a:r>
                        <a:rPr lang="en-US" sz="2400" dirty="0"/>
                        <a:t>2020</a:t>
                      </a:r>
                      <a:endParaRPr lang="en-GB" sz="2400" dirty="0"/>
                    </a:p>
                  </a:txBody>
                  <a:tcPr/>
                </a:tc>
                <a:tc>
                  <a:txBody>
                    <a:bodyPr/>
                    <a:lstStyle/>
                    <a:p>
                      <a:pPr algn="r"/>
                      <a:r>
                        <a:rPr lang="en-US" sz="2400" dirty="0"/>
                        <a:t>2021</a:t>
                      </a:r>
                      <a:endParaRPr lang="en-GB" sz="2400" dirty="0"/>
                    </a:p>
                  </a:txBody>
                  <a:tcPr/>
                </a:tc>
                <a:tc>
                  <a:txBody>
                    <a:bodyPr/>
                    <a:lstStyle/>
                    <a:p>
                      <a:pPr algn="r"/>
                      <a:r>
                        <a:rPr lang="en-US" sz="2400" dirty="0"/>
                        <a:t>2022</a:t>
                      </a:r>
                      <a:endParaRPr lang="en-GB" sz="2400" dirty="0"/>
                    </a:p>
                  </a:txBody>
                  <a:tcPr/>
                </a:tc>
                <a:extLst>
                  <a:ext uri="{0D108BD9-81ED-4DB2-BD59-A6C34878D82A}">
                    <a16:rowId xmlns:a16="http://schemas.microsoft.com/office/drawing/2014/main" val="1218753307"/>
                  </a:ext>
                </a:extLst>
              </a:tr>
              <a:tr h="370840">
                <a:tc>
                  <a:txBody>
                    <a:bodyPr/>
                    <a:lstStyle/>
                    <a:p>
                      <a:r>
                        <a:rPr lang="en-US" sz="2400" dirty="0"/>
                        <a:t>NKUA</a:t>
                      </a:r>
                      <a:endParaRPr lang="en-GB" sz="2400" dirty="0"/>
                    </a:p>
                  </a:txBody>
                  <a:tcPr/>
                </a:tc>
                <a:tc>
                  <a:txBody>
                    <a:bodyPr/>
                    <a:lstStyle/>
                    <a:p>
                      <a:pPr algn="r"/>
                      <a:r>
                        <a:rPr lang="en-US" sz="2400" b="1" dirty="0"/>
                        <a:t>267</a:t>
                      </a:r>
                      <a:endParaRPr lang="en-GB" sz="2400" b="1" dirty="0"/>
                    </a:p>
                  </a:txBody>
                  <a:tcPr/>
                </a:tc>
                <a:tc>
                  <a:txBody>
                    <a:bodyPr/>
                    <a:lstStyle/>
                    <a:p>
                      <a:pPr algn="r"/>
                      <a:r>
                        <a:rPr lang="en-US" sz="2400" b="1" dirty="0"/>
                        <a:t>290</a:t>
                      </a:r>
                      <a:endParaRPr lang="en-GB" sz="2400" b="1" dirty="0"/>
                    </a:p>
                  </a:txBody>
                  <a:tcPr/>
                </a:tc>
                <a:tc>
                  <a:txBody>
                    <a:bodyPr/>
                    <a:lstStyle/>
                    <a:p>
                      <a:pPr algn="r"/>
                      <a:r>
                        <a:rPr lang="en-US" sz="2400" b="1" dirty="0"/>
                        <a:t>318</a:t>
                      </a:r>
                      <a:endParaRPr lang="en-GB" sz="2400" b="1" dirty="0"/>
                    </a:p>
                  </a:txBody>
                  <a:tcPr/>
                </a:tc>
                <a:tc>
                  <a:txBody>
                    <a:bodyPr/>
                    <a:lstStyle/>
                    <a:p>
                      <a:pPr algn="r"/>
                      <a:r>
                        <a:rPr lang="en-US" sz="2400" b="1" dirty="0"/>
                        <a:t>282</a:t>
                      </a:r>
                      <a:endParaRPr lang="en-GB" sz="2400" b="1" dirty="0"/>
                    </a:p>
                  </a:txBody>
                  <a:tcPr/>
                </a:tc>
                <a:tc>
                  <a:txBody>
                    <a:bodyPr/>
                    <a:lstStyle/>
                    <a:p>
                      <a:pPr algn="r"/>
                      <a:r>
                        <a:rPr lang="en-US" sz="2400" b="1" dirty="0"/>
                        <a:t>241</a:t>
                      </a:r>
                      <a:endParaRPr lang="en-GB" sz="2400" b="1" dirty="0"/>
                    </a:p>
                  </a:txBody>
                  <a:tcPr/>
                </a:tc>
                <a:tc>
                  <a:txBody>
                    <a:bodyPr/>
                    <a:lstStyle/>
                    <a:p>
                      <a:pPr algn="r"/>
                      <a:r>
                        <a:rPr lang="en-US" sz="2400" b="1" dirty="0"/>
                        <a:t>230</a:t>
                      </a:r>
                      <a:endParaRPr lang="en-GB" sz="2400" b="1" dirty="0"/>
                    </a:p>
                  </a:txBody>
                  <a:tcPr/>
                </a:tc>
                <a:extLst>
                  <a:ext uri="{0D108BD9-81ED-4DB2-BD59-A6C34878D82A}">
                    <a16:rowId xmlns:a16="http://schemas.microsoft.com/office/drawing/2014/main" val="3175317550"/>
                  </a:ext>
                </a:extLst>
              </a:tr>
              <a:tr h="370840">
                <a:tc>
                  <a:txBody>
                    <a:bodyPr/>
                    <a:lstStyle/>
                    <a:p>
                      <a:r>
                        <a:rPr lang="en-US" sz="2400" dirty="0"/>
                        <a:t>NTUA</a:t>
                      </a:r>
                      <a:endParaRPr lang="en-GB" sz="2400" dirty="0"/>
                    </a:p>
                  </a:txBody>
                  <a:tcPr/>
                </a:tc>
                <a:tc>
                  <a:txBody>
                    <a:bodyPr/>
                    <a:lstStyle/>
                    <a:p>
                      <a:pPr algn="r"/>
                      <a:r>
                        <a:rPr lang="en-US" sz="2400" b="1" dirty="0"/>
                        <a:t>46</a:t>
                      </a:r>
                      <a:endParaRPr lang="en-GB" sz="2400" b="1" dirty="0"/>
                    </a:p>
                  </a:txBody>
                  <a:tcPr/>
                </a:tc>
                <a:tc>
                  <a:txBody>
                    <a:bodyPr/>
                    <a:lstStyle/>
                    <a:p>
                      <a:pPr algn="r"/>
                      <a:r>
                        <a:rPr lang="en-US" sz="2400" b="1" dirty="0"/>
                        <a:t>63</a:t>
                      </a:r>
                      <a:endParaRPr lang="en-GB" sz="2400" b="1" dirty="0"/>
                    </a:p>
                  </a:txBody>
                  <a:tcPr/>
                </a:tc>
                <a:tc>
                  <a:txBody>
                    <a:bodyPr/>
                    <a:lstStyle/>
                    <a:p>
                      <a:pPr algn="r"/>
                      <a:r>
                        <a:rPr lang="en-US" sz="2400" b="1" dirty="0"/>
                        <a:t>78</a:t>
                      </a:r>
                      <a:endParaRPr lang="en-GB" sz="2400" b="1" dirty="0"/>
                    </a:p>
                  </a:txBody>
                  <a:tcPr/>
                </a:tc>
                <a:tc>
                  <a:txBody>
                    <a:bodyPr/>
                    <a:lstStyle/>
                    <a:p>
                      <a:pPr algn="r"/>
                      <a:r>
                        <a:rPr lang="en-US" sz="2400" b="1" dirty="0"/>
                        <a:t>50</a:t>
                      </a:r>
                      <a:endParaRPr lang="en-GB" sz="2400" b="1" dirty="0"/>
                    </a:p>
                  </a:txBody>
                  <a:tcPr/>
                </a:tc>
                <a:tc>
                  <a:txBody>
                    <a:bodyPr/>
                    <a:lstStyle/>
                    <a:p>
                      <a:pPr algn="r"/>
                      <a:r>
                        <a:rPr lang="en-US" sz="2400" b="1" dirty="0"/>
                        <a:t>68</a:t>
                      </a:r>
                      <a:endParaRPr lang="en-GB" sz="2400" b="1" dirty="0"/>
                    </a:p>
                  </a:txBody>
                  <a:tcPr/>
                </a:tc>
                <a:tc>
                  <a:txBody>
                    <a:bodyPr/>
                    <a:lstStyle/>
                    <a:p>
                      <a:pPr algn="r"/>
                      <a:r>
                        <a:rPr lang="en-US" sz="2400" b="1" dirty="0"/>
                        <a:t>58</a:t>
                      </a:r>
                      <a:endParaRPr lang="en-GB" sz="2400" b="1" dirty="0"/>
                    </a:p>
                  </a:txBody>
                  <a:tcPr/>
                </a:tc>
                <a:extLst>
                  <a:ext uri="{0D108BD9-81ED-4DB2-BD59-A6C34878D82A}">
                    <a16:rowId xmlns:a16="http://schemas.microsoft.com/office/drawing/2014/main" val="547591384"/>
                  </a:ext>
                </a:extLst>
              </a:tr>
              <a:tr h="370840">
                <a:tc>
                  <a:txBody>
                    <a:bodyPr/>
                    <a:lstStyle/>
                    <a:p>
                      <a:r>
                        <a:rPr lang="en-US" sz="2400" dirty="0" err="1"/>
                        <a:t>UoI</a:t>
                      </a:r>
                      <a:endParaRPr lang="en-GB" sz="2400" dirty="0"/>
                    </a:p>
                  </a:txBody>
                  <a:tcPr/>
                </a:tc>
                <a:tc>
                  <a:txBody>
                    <a:bodyPr/>
                    <a:lstStyle/>
                    <a:p>
                      <a:pPr algn="r"/>
                      <a:r>
                        <a:rPr lang="en-US" sz="2400" b="1" dirty="0"/>
                        <a:t>160</a:t>
                      </a:r>
                      <a:endParaRPr lang="en-GB" sz="2400" b="1" dirty="0"/>
                    </a:p>
                  </a:txBody>
                  <a:tcPr/>
                </a:tc>
                <a:tc>
                  <a:txBody>
                    <a:bodyPr/>
                    <a:lstStyle/>
                    <a:p>
                      <a:pPr algn="r"/>
                      <a:r>
                        <a:rPr lang="en-US" sz="2400" b="1" dirty="0"/>
                        <a:t>160</a:t>
                      </a:r>
                      <a:endParaRPr lang="en-GB" sz="2400" b="1" dirty="0"/>
                    </a:p>
                  </a:txBody>
                  <a:tcPr/>
                </a:tc>
                <a:tc>
                  <a:txBody>
                    <a:bodyPr/>
                    <a:lstStyle/>
                    <a:p>
                      <a:pPr algn="r"/>
                      <a:r>
                        <a:rPr lang="en-US" sz="2400" b="1" dirty="0"/>
                        <a:t>160</a:t>
                      </a:r>
                      <a:endParaRPr lang="en-GB" sz="2400" b="1" dirty="0"/>
                    </a:p>
                  </a:txBody>
                  <a:tcPr/>
                </a:tc>
                <a:tc>
                  <a:txBody>
                    <a:bodyPr/>
                    <a:lstStyle/>
                    <a:p>
                      <a:pPr algn="r"/>
                      <a:r>
                        <a:rPr lang="en-US" sz="2400" b="1" dirty="0"/>
                        <a:t>160</a:t>
                      </a:r>
                      <a:endParaRPr lang="en-GB" sz="2400" b="1" dirty="0"/>
                    </a:p>
                  </a:txBody>
                  <a:tcPr/>
                </a:tc>
                <a:tc>
                  <a:txBody>
                    <a:bodyPr/>
                    <a:lstStyle/>
                    <a:p>
                      <a:pPr algn="r"/>
                      <a:r>
                        <a:rPr lang="en-US" sz="2400" b="1" dirty="0"/>
                        <a:t>160</a:t>
                      </a:r>
                      <a:endParaRPr lang="en-GB" sz="2400" b="1" dirty="0"/>
                    </a:p>
                  </a:txBody>
                  <a:tcPr/>
                </a:tc>
                <a:tc>
                  <a:txBody>
                    <a:bodyPr/>
                    <a:lstStyle/>
                    <a:p>
                      <a:pPr algn="r"/>
                      <a:r>
                        <a:rPr lang="en-US" sz="2400" b="1" dirty="0"/>
                        <a:t>52</a:t>
                      </a:r>
                      <a:endParaRPr lang="en-GB" sz="2400" b="1" dirty="0"/>
                    </a:p>
                  </a:txBody>
                  <a:tcPr/>
                </a:tc>
                <a:extLst>
                  <a:ext uri="{0D108BD9-81ED-4DB2-BD59-A6C34878D82A}">
                    <a16:rowId xmlns:a16="http://schemas.microsoft.com/office/drawing/2014/main" val="2410337473"/>
                  </a:ext>
                </a:extLst>
              </a:tr>
              <a:tr h="370840">
                <a:tc>
                  <a:txBody>
                    <a:bodyPr/>
                    <a:lstStyle/>
                    <a:p>
                      <a:r>
                        <a:rPr lang="en-US" sz="2400" dirty="0"/>
                        <a:t>AUTH</a:t>
                      </a:r>
                      <a:endParaRPr lang="en-GB" sz="2400" dirty="0"/>
                    </a:p>
                  </a:txBody>
                  <a:tcPr/>
                </a:tc>
                <a:tc>
                  <a:txBody>
                    <a:bodyPr/>
                    <a:lstStyle/>
                    <a:p>
                      <a:pPr algn="r"/>
                      <a:r>
                        <a:rPr lang="en-US" sz="2400" b="1" dirty="0"/>
                        <a:t>253</a:t>
                      </a:r>
                      <a:endParaRPr lang="en-GB" sz="2400" b="1" dirty="0"/>
                    </a:p>
                  </a:txBody>
                  <a:tcPr/>
                </a:tc>
                <a:tc>
                  <a:txBody>
                    <a:bodyPr/>
                    <a:lstStyle/>
                    <a:p>
                      <a:pPr algn="r"/>
                      <a:r>
                        <a:rPr lang="en-US" sz="2400" b="1" dirty="0"/>
                        <a:t>245</a:t>
                      </a:r>
                      <a:endParaRPr lang="en-GB" sz="2400" b="1" dirty="0"/>
                    </a:p>
                  </a:txBody>
                  <a:tcPr/>
                </a:tc>
                <a:tc>
                  <a:txBody>
                    <a:bodyPr/>
                    <a:lstStyle/>
                    <a:p>
                      <a:pPr algn="r"/>
                      <a:r>
                        <a:rPr lang="en-US" sz="2400" b="1" dirty="0"/>
                        <a:t>284</a:t>
                      </a:r>
                      <a:endParaRPr lang="en-GB" sz="2400" b="1" dirty="0"/>
                    </a:p>
                  </a:txBody>
                  <a:tcPr/>
                </a:tc>
                <a:tc>
                  <a:txBody>
                    <a:bodyPr/>
                    <a:lstStyle/>
                    <a:p>
                      <a:pPr algn="r"/>
                      <a:r>
                        <a:rPr lang="en-US" sz="2400" b="1" dirty="0"/>
                        <a:t>260</a:t>
                      </a:r>
                      <a:endParaRPr lang="en-GB" sz="2400" b="1" dirty="0"/>
                    </a:p>
                  </a:txBody>
                  <a:tcPr/>
                </a:tc>
                <a:tc>
                  <a:txBody>
                    <a:bodyPr/>
                    <a:lstStyle/>
                    <a:p>
                      <a:pPr algn="r"/>
                      <a:r>
                        <a:rPr lang="en-US" sz="2400" b="1" dirty="0"/>
                        <a:t>213</a:t>
                      </a:r>
                      <a:endParaRPr lang="en-GB" sz="2400" b="1" dirty="0"/>
                    </a:p>
                  </a:txBody>
                  <a:tcPr/>
                </a:tc>
                <a:tc>
                  <a:txBody>
                    <a:bodyPr/>
                    <a:lstStyle/>
                    <a:p>
                      <a:pPr algn="r"/>
                      <a:r>
                        <a:rPr lang="en-US" sz="2400" b="1" dirty="0"/>
                        <a:t>161</a:t>
                      </a:r>
                      <a:endParaRPr lang="en-GB" sz="2400" b="1" dirty="0"/>
                    </a:p>
                  </a:txBody>
                  <a:tcPr/>
                </a:tc>
                <a:extLst>
                  <a:ext uri="{0D108BD9-81ED-4DB2-BD59-A6C34878D82A}">
                    <a16:rowId xmlns:a16="http://schemas.microsoft.com/office/drawing/2014/main" val="4063311058"/>
                  </a:ext>
                </a:extLst>
              </a:tr>
              <a:tr h="370840">
                <a:tc>
                  <a:txBody>
                    <a:bodyPr/>
                    <a:lstStyle/>
                    <a:p>
                      <a:r>
                        <a:rPr lang="en-US" sz="2400" dirty="0" err="1"/>
                        <a:t>UoC</a:t>
                      </a:r>
                      <a:endParaRPr lang="en-GB" sz="2400" dirty="0"/>
                    </a:p>
                  </a:txBody>
                  <a:tcPr/>
                </a:tc>
                <a:tc>
                  <a:txBody>
                    <a:bodyPr/>
                    <a:lstStyle/>
                    <a:p>
                      <a:pPr algn="r"/>
                      <a:r>
                        <a:rPr lang="en-US" sz="2400" b="1" dirty="0"/>
                        <a:t>167</a:t>
                      </a:r>
                      <a:endParaRPr lang="en-GB" sz="2400" b="1" dirty="0"/>
                    </a:p>
                  </a:txBody>
                  <a:tcPr/>
                </a:tc>
                <a:tc>
                  <a:txBody>
                    <a:bodyPr/>
                    <a:lstStyle/>
                    <a:p>
                      <a:pPr algn="r"/>
                      <a:r>
                        <a:rPr lang="en-US" sz="2400" b="1" dirty="0"/>
                        <a:t>181</a:t>
                      </a:r>
                      <a:endParaRPr lang="en-GB" sz="2400" b="1" dirty="0"/>
                    </a:p>
                  </a:txBody>
                  <a:tcPr/>
                </a:tc>
                <a:tc>
                  <a:txBody>
                    <a:bodyPr/>
                    <a:lstStyle/>
                    <a:p>
                      <a:pPr algn="r"/>
                      <a:r>
                        <a:rPr lang="en-US" sz="2400" b="1" dirty="0"/>
                        <a:t>173</a:t>
                      </a:r>
                      <a:endParaRPr lang="en-GB" sz="2400" b="1" dirty="0"/>
                    </a:p>
                  </a:txBody>
                  <a:tcPr/>
                </a:tc>
                <a:tc>
                  <a:txBody>
                    <a:bodyPr/>
                    <a:lstStyle/>
                    <a:p>
                      <a:pPr algn="r"/>
                      <a:r>
                        <a:rPr lang="en-US" sz="2400" b="1" dirty="0"/>
                        <a:t>56</a:t>
                      </a:r>
                      <a:endParaRPr lang="en-GB" sz="2400" b="1" dirty="0"/>
                    </a:p>
                  </a:txBody>
                  <a:tcPr/>
                </a:tc>
                <a:tc>
                  <a:txBody>
                    <a:bodyPr/>
                    <a:lstStyle/>
                    <a:p>
                      <a:pPr algn="r"/>
                      <a:r>
                        <a:rPr lang="en-US" sz="2400" b="1" dirty="0"/>
                        <a:t>63</a:t>
                      </a:r>
                      <a:endParaRPr lang="en-GB" sz="2400" b="1" dirty="0"/>
                    </a:p>
                  </a:txBody>
                  <a:tcPr/>
                </a:tc>
                <a:tc>
                  <a:txBody>
                    <a:bodyPr/>
                    <a:lstStyle/>
                    <a:p>
                      <a:pPr algn="r"/>
                      <a:r>
                        <a:rPr lang="en-US" sz="2400" b="1" dirty="0"/>
                        <a:t>57</a:t>
                      </a:r>
                      <a:endParaRPr lang="en-GB" sz="2400" b="1" dirty="0"/>
                    </a:p>
                  </a:txBody>
                  <a:tcPr/>
                </a:tc>
                <a:extLst>
                  <a:ext uri="{0D108BD9-81ED-4DB2-BD59-A6C34878D82A}">
                    <a16:rowId xmlns:a16="http://schemas.microsoft.com/office/drawing/2014/main" val="1609298543"/>
                  </a:ext>
                </a:extLst>
              </a:tr>
              <a:tr h="370840">
                <a:tc>
                  <a:txBody>
                    <a:bodyPr/>
                    <a:lstStyle/>
                    <a:p>
                      <a:r>
                        <a:rPr lang="en-US" sz="2400" dirty="0" err="1"/>
                        <a:t>UoP</a:t>
                      </a:r>
                      <a:endParaRPr lang="en-GB" sz="2400" dirty="0"/>
                    </a:p>
                  </a:txBody>
                  <a:tcPr/>
                </a:tc>
                <a:tc>
                  <a:txBody>
                    <a:bodyPr/>
                    <a:lstStyle/>
                    <a:p>
                      <a:pPr algn="r"/>
                      <a:r>
                        <a:rPr lang="en-US" sz="2400" b="1" dirty="0"/>
                        <a:t>200</a:t>
                      </a:r>
                      <a:endParaRPr lang="en-GB" sz="2400" b="1" dirty="0"/>
                    </a:p>
                  </a:txBody>
                  <a:tcPr/>
                </a:tc>
                <a:tc>
                  <a:txBody>
                    <a:bodyPr/>
                    <a:lstStyle/>
                    <a:p>
                      <a:pPr algn="r"/>
                      <a:r>
                        <a:rPr lang="en-US" sz="2400" b="1" dirty="0"/>
                        <a:t>200</a:t>
                      </a:r>
                      <a:endParaRPr lang="en-GB" sz="2400" b="1" dirty="0"/>
                    </a:p>
                  </a:txBody>
                  <a:tcPr/>
                </a:tc>
                <a:tc>
                  <a:txBody>
                    <a:bodyPr/>
                    <a:lstStyle/>
                    <a:p>
                      <a:pPr algn="r"/>
                      <a:r>
                        <a:rPr lang="en-US" sz="2400" b="1" dirty="0"/>
                        <a:t>200</a:t>
                      </a:r>
                      <a:endParaRPr lang="en-GB" sz="2400" b="1" dirty="0"/>
                    </a:p>
                  </a:txBody>
                  <a:tcPr/>
                </a:tc>
                <a:tc>
                  <a:txBody>
                    <a:bodyPr/>
                    <a:lstStyle/>
                    <a:p>
                      <a:pPr algn="r"/>
                      <a:r>
                        <a:rPr lang="en-US" sz="2400" b="1" dirty="0"/>
                        <a:t>200</a:t>
                      </a:r>
                      <a:endParaRPr lang="en-GB" sz="2400" b="1" dirty="0"/>
                    </a:p>
                  </a:txBody>
                  <a:tcPr/>
                </a:tc>
                <a:tc>
                  <a:txBody>
                    <a:bodyPr/>
                    <a:lstStyle/>
                    <a:p>
                      <a:pPr algn="r"/>
                      <a:r>
                        <a:rPr lang="en-US" sz="2400" b="1" dirty="0"/>
                        <a:t>200</a:t>
                      </a:r>
                      <a:endParaRPr lang="en-GB" sz="2400" b="1" dirty="0"/>
                    </a:p>
                  </a:txBody>
                  <a:tcPr/>
                </a:tc>
                <a:tc>
                  <a:txBody>
                    <a:bodyPr/>
                    <a:lstStyle/>
                    <a:p>
                      <a:pPr algn="r"/>
                      <a:r>
                        <a:rPr lang="en-US" sz="2400" b="1" dirty="0"/>
                        <a:t>156</a:t>
                      </a:r>
                      <a:endParaRPr lang="en-GB" sz="2400" b="1" dirty="0"/>
                    </a:p>
                  </a:txBody>
                  <a:tcPr/>
                </a:tc>
                <a:extLst>
                  <a:ext uri="{0D108BD9-81ED-4DB2-BD59-A6C34878D82A}">
                    <a16:rowId xmlns:a16="http://schemas.microsoft.com/office/drawing/2014/main" val="3988119044"/>
                  </a:ext>
                </a:extLst>
              </a:tr>
              <a:tr h="370840">
                <a:tc>
                  <a:txBody>
                    <a:bodyPr/>
                    <a:lstStyle/>
                    <a:p>
                      <a:r>
                        <a:rPr lang="en-US" sz="2400" dirty="0"/>
                        <a:t>TOTAL</a:t>
                      </a:r>
                      <a:endParaRPr lang="en-GB" sz="2400" dirty="0"/>
                    </a:p>
                  </a:txBody>
                  <a:tcPr/>
                </a:tc>
                <a:tc>
                  <a:txBody>
                    <a:bodyPr/>
                    <a:lstStyle/>
                    <a:p>
                      <a:pPr algn="r"/>
                      <a:r>
                        <a:rPr lang="en-US" sz="2400" b="1" dirty="0"/>
                        <a:t>1093</a:t>
                      </a:r>
                      <a:endParaRPr lang="en-GB" sz="2400" b="1" dirty="0"/>
                    </a:p>
                  </a:txBody>
                  <a:tcPr/>
                </a:tc>
                <a:tc>
                  <a:txBody>
                    <a:bodyPr/>
                    <a:lstStyle/>
                    <a:p>
                      <a:pPr algn="r"/>
                      <a:r>
                        <a:rPr lang="en-US" sz="2400" b="1" dirty="0"/>
                        <a:t>1139</a:t>
                      </a:r>
                      <a:endParaRPr lang="en-GB" sz="2400" b="1" dirty="0"/>
                    </a:p>
                  </a:txBody>
                  <a:tcPr/>
                </a:tc>
                <a:tc>
                  <a:txBody>
                    <a:bodyPr/>
                    <a:lstStyle/>
                    <a:p>
                      <a:pPr algn="r"/>
                      <a:r>
                        <a:rPr lang="en-US" sz="2400" b="1" dirty="0"/>
                        <a:t>1213</a:t>
                      </a:r>
                      <a:endParaRPr lang="en-GB" sz="2400" b="1" dirty="0"/>
                    </a:p>
                  </a:txBody>
                  <a:tcPr/>
                </a:tc>
                <a:tc>
                  <a:txBody>
                    <a:bodyPr/>
                    <a:lstStyle/>
                    <a:p>
                      <a:pPr algn="r"/>
                      <a:r>
                        <a:rPr lang="en-US" sz="2400" b="1" dirty="0"/>
                        <a:t>1008</a:t>
                      </a:r>
                      <a:endParaRPr lang="en-GB" sz="2400" b="1" dirty="0"/>
                    </a:p>
                  </a:txBody>
                  <a:tcPr/>
                </a:tc>
                <a:tc>
                  <a:txBody>
                    <a:bodyPr/>
                    <a:lstStyle/>
                    <a:p>
                      <a:pPr algn="r"/>
                      <a:r>
                        <a:rPr lang="en-US" sz="2400" b="1" dirty="0"/>
                        <a:t>901</a:t>
                      </a:r>
                      <a:endParaRPr lang="en-GB" sz="2400" b="1" dirty="0"/>
                    </a:p>
                  </a:txBody>
                  <a:tcPr/>
                </a:tc>
                <a:tc>
                  <a:txBody>
                    <a:bodyPr/>
                    <a:lstStyle/>
                    <a:p>
                      <a:pPr algn="r"/>
                      <a:r>
                        <a:rPr lang="en-US" sz="2400" b="1" dirty="0"/>
                        <a:t>714</a:t>
                      </a:r>
                      <a:endParaRPr lang="en-GB" sz="2400" b="1" dirty="0"/>
                    </a:p>
                  </a:txBody>
                  <a:tcPr/>
                </a:tc>
                <a:extLst>
                  <a:ext uri="{0D108BD9-81ED-4DB2-BD59-A6C34878D82A}">
                    <a16:rowId xmlns:a16="http://schemas.microsoft.com/office/drawing/2014/main" val="579585503"/>
                  </a:ext>
                </a:extLst>
              </a:tr>
            </a:tbl>
          </a:graphicData>
        </a:graphic>
      </p:graphicFrame>
    </p:spTree>
    <p:extLst>
      <p:ext uri="{BB962C8B-B14F-4D97-AF65-F5344CB8AC3E}">
        <p14:creationId xmlns:p14="http://schemas.microsoft.com/office/powerpoint/2010/main" val="2880033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3C3C9-A2CB-E3C6-3635-27F39C9A31D0}"/>
              </a:ext>
            </a:extLst>
          </p:cNvPr>
          <p:cNvSpPr>
            <a:spLocks noGrp="1"/>
          </p:cNvSpPr>
          <p:nvPr>
            <p:ph type="title"/>
          </p:nvPr>
        </p:nvSpPr>
        <p:spPr>
          <a:xfrm>
            <a:off x="96253" y="16208"/>
            <a:ext cx="11923293" cy="633496"/>
          </a:xfrm>
        </p:spPr>
        <p:txBody>
          <a:bodyPr>
            <a:normAutofit fontScale="90000"/>
          </a:bodyPr>
          <a:lstStyle/>
          <a:p>
            <a:pPr algn="ctr"/>
            <a:r>
              <a:rPr lang="en-US" b="1" dirty="0"/>
              <a:t>Undergraduates Selecting HEP/Nuclear Physics</a:t>
            </a:r>
            <a:endParaRPr lang="en-GB" b="1" dirty="0"/>
          </a:p>
        </p:txBody>
      </p:sp>
      <p:sp>
        <p:nvSpPr>
          <p:cNvPr id="3" name="Content Placeholder 2">
            <a:extLst>
              <a:ext uri="{FF2B5EF4-FFF2-40B4-BE49-F238E27FC236}">
                <a16:creationId xmlns:a16="http://schemas.microsoft.com/office/drawing/2014/main" id="{F0E2799D-E0EE-CC32-EB81-008C8B268719}"/>
              </a:ext>
            </a:extLst>
          </p:cNvPr>
          <p:cNvSpPr>
            <a:spLocks noGrp="1"/>
          </p:cNvSpPr>
          <p:nvPr>
            <p:ph idx="1"/>
          </p:nvPr>
        </p:nvSpPr>
        <p:spPr>
          <a:xfrm>
            <a:off x="838200" y="5263816"/>
            <a:ext cx="10515600" cy="1479883"/>
          </a:xfrm>
          <a:solidFill>
            <a:srgbClr val="CCECFF"/>
          </a:solidFill>
        </p:spPr>
        <p:txBody>
          <a:bodyPr>
            <a:normAutofit fontScale="92500" lnSpcReduction="20000"/>
          </a:bodyPr>
          <a:lstStyle/>
          <a:p>
            <a:r>
              <a:rPr lang="en-US" dirty="0"/>
              <a:t>The number of students selecting HEP or Nuclear appears to be stable integrating over all departments.</a:t>
            </a:r>
          </a:p>
          <a:p>
            <a:r>
              <a:rPr lang="en-US" dirty="0"/>
              <a:t>Given that these course are at later years, the effect of the decrease of the number of students entering is not yet seen here.</a:t>
            </a:r>
            <a:endParaRPr lang="en-GB" dirty="0"/>
          </a:p>
        </p:txBody>
      </p:sp>
      <p:graphicFrame>
        <p:nvGraphicFramePr>
          <p:cNvPr id="4" name="Table 4">
            <a:extLst>
              <a:ext uri="{FF2B5EF4-FFF2-40B4-BE49-F238E27FC236}">
                <a16:creationId xmlns:a16="http://schemas.microsoft.com/office/drawing/2014/main" id="{F4730A22-7780-46A9-D08B-0C2CB221D03F}"/>
              </a:ext>
            </a:extLst>
          </p:cNvPr>
          <p:cNvGraphicFramePr>
            <a:graphicFrameLocks noGrp="1"/>
          </p:cNvGraphicFramePr>
          <p:nvPr>
            <p:extLst>
              <p:ext uri="{D42A27DB-BD31-4B8C-83A1-F6EECF244321}">
                <p14:modId xmlns:p14="http://schemas.microsoft.com/office/powerpoint/2010/main" val="3208100683"/>
              </p:ext>
            </p:extLst>
          </p:nvPr>
        </p:nvGraphicFramePr>
        <p:xfrm>
          <a:off x="1016668" y="1113991"/>
          <a:ext cx="10293016" cy="3571240"/>
        </p:xfrm>
        <a:graphic>
          <a:graphicData uri="http://schemas.openxmlformats.org/drawingml/2006/table">
            <a:tbl>
              <a:tblPr firstRow="1" bandRow="1">
                <a:tableStyleId>{5C22544A-7EE6-4342-B048-85BDC9FD1C3A}</a:tableStyleId>
              </a:tblPr>
              <a:tblGrid>
                <a:gridCol w="1286627">
                  <a:extLst>
                    <a:ext uri="{9D8B030D-6E8A-4147-A177-3AD203B41FA5}">
                      <a16:colId xmlns:a16="http://schemas.microsoft.com/office/drawing/2014/main" val="3876647616"/>
                    </a:ext>
                  </a:extLst>
                </a:gridCol>
                <a:gridCol w="1286627">
                  <a:extLst>
                    <a:ext uri="{9D8B030D-6E8A-4147-A177-3AD203B41FA5}">
                      <a16:colId xmlns:a16="http://schemas.microsoft.com/office/drawing/2014/main" val="535816471"/>
                    </a:ext>
                  </a:extLst>
                </a:gridCol>
                <a:gridCol w="1286627">
                  <a:extLst>
                    <a:ext uri="{9D8B030D-6E8A-4147-A177-3AD203B41FA5}">
                      <a16:colId xmlns:a16="http://schemas.microsoft.com/office/drawing/2014/main" val="1583445152"/>
                    </a:ext>
                  </a:extLst>
                </a:gridCol>
                <a:gridCol w="1286627">
                  <a:extLst>
                    <a:ext uri="{9D8B030D-6E8A-4147-A177-3AD203B41FA5}">
                      <a16:colId xmlns:a16="http://schemas.microsoft.com/office/drawing/2014/main" val="1271158739"/>
                    </a:ext>
                  </a:extLst>
                </a:gridCol>
                <a:gridCol w="1286627">
                  <a:extLst>
                    <a:ext uri="{9D8B030D-6E8A-4147-A177-3AD203B41FA5}">
                      <a16:colId xmlns:a16="http://schemas.microsoft.com/office/drawing/2014/main" val="1310981068"/>
                    </a:ext>
                  </a:extLst>
                </a:gridCol>
                <a:gridCol w="1286627">
                  <a:extLst>
                    <a:ext uri="{9D8B030D-6E8A-4147-A177-3AD203B41FA5}">
                      <a16:colId xmlns:a16="http://schemas.microsoft.com/office/drawing/2014/main" val="3538177739"/>
                    </a:ext>
                  </a:extLst>
                </a:gridCol>
                <a:gridCol w="1069307">
                  <a:extLst>
                    <a:ext uri="{9D8B030D-6E8A-4147-A177-3AD203B41FA5}">
                      <a16:colId xmlns:a16="http://schemas.microsoft.com/office/drawing/2014/main" val="2143889271"/>
                    </a:ext>
                  </a:extLst>
                </a:gridCol>
                <a:gridCol w="1503947">
                  <a:extLst>
                    <a:ext uri="{9D8B030D-6E8A-4147-A177-3AD203B41FA5}">
                      <a16:colId xmlns:a16="http://schemas.microsoft.com/office/drawing/2014/main" val="1540234342"/>
                    </a:ext>
                  </a:extLst>
                </a:gridCol>
              </a:tblGrid>
              <a:tr h="370840">
                <a:tc>
                  <a:txBody>
                    <a:bodyPr/>
                    <a:lstStyle/>
                    <a:p>
                      <a:r>
                        <a:rPr lang="en-US" dirty="0"/>
                        <a:t>HEI/Year</a:t>
                      </a:r>
                      <a:endParaRPr lang="en-GB" dirty="0"/>
                    </a:p>
                  </a:txBody>
                  <a:tcPr/>
                </a:tc>
                <a:tc>
                  <a:txBody>
                    <a:bodyPr/>
                    <a:lstStyle/>
                    <a:p>
                      <a:pPr algn="r"/>
                      <a:r>
                        <a:rPr lang="en-US" dirty="0"/>
                        <a:t>2017</a:t>
                      </a:r>
                      <a:endParaRPr lang="en-GB" dirty="0"/>
                    </a:p>
                  </a:txBody>
                  <a:tcPr/>
                </a:tc>
                <a:tc>
                  <a:txBody>
                    <a:bodyPr/>
                    <a:lstStyle/>
                    <a:p>
                      <a:pPr algn="r"/>
                      <a:r>
                        <a:rPr lang="en-US" dirty="0"/>
                        <a:t>2018</a:t>
                      </a:r>
                      <a:endParaRPr lang="en-GB" dirty="0"/>
                    </a:p>
                  </a:txBody>
                  <a:tcPr/>
                </a:tc>
                <a:tc>
                  <a:txBody>
                    <a:bodyPr/>
                    <a:lstStyle/>
                    <a:p>
                      <a:pPr algn="r"/>
                      <a:r>
                        <a:rPr lang="en-US" dirty="0"/>
                        <a:t>2019</a:t>
                      </a:r>
                      <a:endParaRPr lang="en-GB" dirty="0"/>
                    </a:p>
                  </a:txBody>
                  <a:tcPr/>
                </a:tc>
                <a:tc>
                  <a:txBody>
                    <a:bodyPr/>
                    <a:lstStyle/>
                    <a:p>
                      <a:pPr algn="r"/>
                      <a:r>
                        <a:rPr lang="en-US" dirty="0"/>
                        <a:t>2020</a:t>
                      </a:r>
                      <a:endParaRPr lang="en-GB" dirty="0"/>
                    </a:p>
                  </a:txBody>
                  <a:tcPr/>
                </a:tc>
                <a:tc>
                  <a:txBody>
                    <a:bodyPr/>
                    <a:lstStyle/>
                    <a:p>
                      <a:pPr algn="r"/>
                      <a:r>
                        <a:rPr lang="en-US" dirty="0"/>
                        <a:t>2021</a:t>
                      </a:r>
                      <a:endParaRPr lang="en-GB" dirty="0"/>
                    </a:p>
                  </a:txBody>
                  <a:tcPr/>
                </a:tc>
                <a:tc>
                  <a:txBody>
                    <a:bodyPr/>
                    <a:lstStyle/>
                    <a:p>
                      <a:pPr algn="r"/>
                      <a:r>
                        <a:rPr lang="en-US" dirty="0"/>
                        <a:t>2022</a:t>
                      </a:r>
                      <a:endParaRPr lang="en-GB" dirty="0"/>
                    </a:p>
                  </a:txBody>
                  <a:tcPr/>
                </a:tc>
                <a:tc>
                  <a:txBody>
                    <a:bodyPr/>
                    <a:lstStyle/>
                    <a:p>
                      <a:pPr algn="r"/>
                      <a:r>
                        <a:rPr lang="en-US" dirty="0"/>
                        <a:t>FIELD</a:t>
                      </a:r>
                      <a:endParaRPr lang="en-GB" dirty="0"/>
                    </a:p>
                  </a:txBody>
                  <a:tcPr/>
                </a:tc>
                <a:extLst>
                  <a:ext uri="{0D108BD9-81ED-4DB2-BD59-A6C34878D82A}">
                    <a16:rowId xmlns:a16="http://schemas.microsoft.com/office/drawing/2014/main" val="2929644119"/>
                  </a:ext>
                </a:extLst>
              </a:tr>
              <a:tr h="370840">
                <a:tc>
                  <a:txBody>
                    <a:bodyPr/>
                    <a:lstStyle/>
                    <a:p>
                      <a:r>
                        <a:rPr lang="en-US" sz="2400" dirty="0"/>
                        <a:t>NKUA</a:t>
                      </a:r>
                      <a:endParaRPr lang="en-GB" sz="2400" dirty="0"/>
                    </a:p>
                  </a:txBody>
                  <a:tcPr/>
                </a:tc>
                <a:tc>
                  <a:txBody>
                    <a:bodyPr/>
                    <a:lstStyle/>
                    <a:p>
                      <a:pPr algn="r"/>
                      <a:r>
                        <a:rPr lang="en-US" sz="2400" b="1" dirty="0"/>
                        <a:t>36</a:t>
                      </a:r>
                      <a:endParaRPr lang="en-GB" sz="2400" b="1" dirty="0"/>
                    </a:p>
                  </a:txBody>
                  <a:tcPr/>
                </a:tc>
                <a:tc>
                  <a:txBody>
                    <a:bodyPr/>
                    <a:lstStyle/>
                    <a:p>
                      <a:pPr algn="r"/>
                      <a:r>
                        <a:rPr lang="en-US" sz="2400" b="1" dirty="0"/>
                        <a:t>57</a:t>
                      </a:r>
                      <a:endParaRPr lang="en-GB" sz="2400" b="1" dirty="0"/>
                    </a:p>
                  </a:txBody>
                  <a:tcPr/>
                </a:tc>
                <a:tc>
                  <a:txBody>
                    <a:bodyPr/>
                    <a:lstStyle/>
                    <a:p>
                      <a:pPr algn="r"/>
                      <a:r>
                        <a:rPr lang="en-US" sz="2400" b="1" dirty="0"/>
                        <a:t>52</a:t>
                      </a:r>
                      <a:endParaRPr lang="en-GB" sz="2400" b="1" dirty="0"/>
                    </a:p>
                  </a:txBody>
                  <a:tcPr/>
                </a:tc>
                <a:tc>
                  <a:txBody>
                    <a:bodyPr/>
                    <a:lstStyle/>
                    <a:p>
                      <a:pPr algn="r"/>
                      <a:r>
                        <a:rPr lang="en-US" sz="2400" b="1" dirty="0"/>
                        <a:t>55</a:t>
                      </a:r>
                      <a:endParaRPr lang="en-GB" sz="2400" b="1" dirty="0"/>
                    </a:p>
                  </a:txBody>
                  <a:tcPr/>
                </a:tc>
                <a:tc>
                  <a:txBody>
                    <a:bodyPr/>
                    <a:lstStyle/>
                    <a:p>
                      <a:pPr algn="r"/>
                      <a:r>
                        <a:rPr lang="en-US" sz="2400" b="1" dirty="0"/>
                        <a:t>52</a:t>
                      </a:r>
                      <a:endParaRPr lang="en-GB" sz="2400" b="1" dirty="0"/>
                    </a:p>
                  </a:txBody>
                  <a:tcPr/>
                </a:tc>
                <a:tc>
                  <a:txBody>
                    <a:bodyPr/>
                    <a:lstStyle/>
                    <a:p>
                      <a:pPr algn="r"/>
                      <a:r>
                        <a:rPr lang="en-US" sz="2400" b="1" dirty="0"/>
                        <a:t>N/A</a:t>
                      </a:r>
                      <a:endParaRPr lang="en-GB" sz="2400" b="1" dirty="0"/>
                    </a:p>
                  </a:txBody>
                  <a:tcPr/>
                </a:tc>
                <a:tc>
                  <a:txBody>
                    <a:bodyPr/>
                    <a:lstStyle/>
                    <a:p>
                      <a:r>
                        <a:rPr lang="en-US" sz="2400" dirty="0"/>
                        <a:t>HEP/NUC</a:t>
                      </a:r>
                      <a:endParaRPr lang="en-GB" sz="2400" dirty="0"/>
                    </a:p>
                  </a:txBody>
                  <a:tcPr/>
                </a:tc>
                <a:extLst>
                  <a:ext uri="{0D108BD9-81ED-4DB2-BD59-A6C34878D82A}">
                    <a16:rowId xmlns:a16="http://schemas.microsoft.com/office/drawing/2014/main" val="3858780210"/>
                  </a:ext>
                </a:extLst>
              </a:tr>
              <a:tr h="370840">
                <a:tc>
                  <a:txBody>
                    <a:bodyPr/>
                    <a:lstStyle/>
                    <a:p>
                      <a:r>
                        <a:rPr lang="en-US" sz="2400" dirty="0"/>
                        <a:t>NTUA</a:t>
                      </a:r>
                      <a:endParaRPr lang="en-GB" sz="2400" dirty="0"/>
                    </a:p>
                  </a:txBody>
                  <a:tcPr/>
                </a:tc>
                <a:tc>
                  <a:txBody>
                    <a:bodyPr/>
                    <a:lstStyle/>
                    <a:p>
                      <a:pPr algn="r"/>
                      <a:r>
                        <a:rPr lang="en-US" sz="2400" b="1" dirty="0"/>
                        <a:t>31</a:t>
                      </a:r>
                      <a:endParaRPr lang="en-GB" sz="2400" b="1" dirty="0"/>
                    </a:p>
                  </a:txBody>
                  <a:tcPr/>
                </a:tc>
                <a:tc>
                  <a:txBody>
                    <a:bodyPr/>
                    <a:lstStyle/>
                    <a:p>
                      <a:pPr algn="r"/>
                      <a:r>
                        <a:rPr lang="en-US" sz="2400" b="1" dirty="0"/>
                        <a:t>25</a:t>
                      </a:r>
                      <a:endParaRPr lang="en-GB" sz="2400" b="1" dirty="0"/>
                    </a:p>
                  </a:txBody>
                  <a:tcPr/>
                </a:tc>
                <a:tc>
                  <a:txBody>
                    <a:bodyPr/>
                    <a:lstStyle/>
                    <a:p>
                      <a:pPr algn="r"/>
                      <a:r>
                        <a:rPr lang="en-US" sz="2400" b="1" dirty="0"/>
                        <a:t>26</a:t>
                      </a:r>
                      <a:endParaRPr lang="en-GB" sz="2400" b="1" dirty="0"/>
                    </a:p>
                  </a:txBody>
                  <a:tcPr/>
                </a:tc>
                <a:tc>
                  <a:txBody>
                    <a:bodyPr/>
                    <a:lstStyle/>
                    <a:p>
                      <a:pPr algn="r"/>
                      <a:r>
                        <a:rPr lang="en-US" sz="2400" b="1" dirty="0"/>
                        <a:t>35</a:t>
                      </a:r>
                      <a:endParaRPr lang="en-GB" sz="2400" b="1" dirty="0"/>
                    </a:p>
                  </a:txBody>
                  <a:tcPr/>
                </a:tc>
                <a:tc>
                  <a:txBody>
                    <a:bodyPr/>
                    <a:lstStyle/>
                    <a:p>
                      <a:pPr algn="r"/>
                      <a:r>
                        <a:rPr lang="en-US" sz="2400" b="1" dirty="0"/>
                        <a:t>20</a:t>
                      </a:r>
                      <a:endParaRPr lang="en-GB" sz="2400" b="1" dirty="0"/>
                    </a:p>
                  </a:txBody>
                  <a:tcPr/>
                </a:tc>
                <a:tc>
                  <a:txBody>
                    <a:bodyPr/>
                    <a:lstStyle/>
                    <a:p>
                      <a:pPr algn="r"/>
                      <a:r>
                        <a:rPr lang="en-US" sz="2400" b="1" dirty="0"/>
                        <a:t>N/A</a:t>
                      </a:r>
                      <a:endParaRPr lang="en-GB" sz="2400" b="1" dirty="0"/>
                    </a:p>
                  </a:txBody>
                  <a:tcPr/>
                </a:tc>
                <a:tc>
                  <a:txBody>
                    <a:bodyPr/>
                    <a:lstStyle/>
                    <a:p>
                      <a:r>
                        <a:rPr lang="en-US" sz="2400" dirty="0"/>
                        <a:t>HEP/NUC</a:t>
                      </a:r>
                      <a:endParaRPr lang="en-GB" sz="2400" dirty="0"/>
                    </a:p>
                  </a:txBody>
                  <a:tcPr/>
                </a:tc>
                <a:extLst>
                  <a:ext uri="{0D108BD9-81ED-4DB2-BD59-A6C34878D82A}">
                    <a16:rowId xmlns:a16="http://schemas.microsoft.com/office/drawing/2014/main" val="3274883361"/>
                  </a:ext>
                </a:extLst>
              </a:tr>
              <a:tr h="370840">
                <a:tc>
                  <a:txBody>
                    <a:bodyPr/>
                    <a:lstStyle/>
                    <a:p>
                      <a:r>
                        <a:rPr lang="en-US" sz="2400" dirty="0" err="1"/>
                        <a:t>UoI</a:t>
                      </a:r>
                      <a:endParaRPr lang="en-GB" sz="2400" dirty="0"/>
                    </a:p>
                  </a:txBody>
                  <a:tcPr/>
                </a:tc>
                <a:tc>
                  <a:txBody>
                    <a:bodyPr/>
                    <a:lstStyle/>
                    <a:p>
                      <a:pPr algn="r"/>
                      <a:r>
                        <a:rPr lang="en-US" sz="2400" b="1" dirty="0"/>
                        <a:t>50</a:t>
                      </a:r>
                      <a:endParaRPr lang="en-GB" sz="2400" b="1" dirty="0"/>
                    </a:p>
                  </a:txBody>
                  <a:tcPr/>
                </a:tc>
                <a:tc>
                  <a:txBody>
                    <a:bodyPr/>
                    <a:lstStyle/>
                    <a:p>
                      <a:pPr algn="r"/>
                      <a:r>
                        <a:rPr lang="en-US" sz="2400" b="1" dirty="0"/>
                        <a:t>82</a:t>
                      </a:r>
                      <a:endParaRPr lang="en-GB" sz="2400" b="1" dirty="0"/>
                    </a:p>
                  </a:txBody>
                  <a:tcPr/>
                </a:tc>
                <a:tc>
                  <a:txBody>
                    <a:bodyPr/>
                    <a:lstStyle/>
                    <a:p>
                      <a:pPr algn="r"/>
                      <a:r>
                        <a:rPr lang="en-US" sz="2400" b="1" dirty="0"/>
                        <a:t>75</a:t>
                      </a:r>
                      <a:endParaRPr lang="en-GB" sz="2400" b="1" dirty="0"/>
                    </a:p>
                  </a:txBody>
                  <a:tcPr/>
                </a:tc>
                <a:tc>
                  <a:txBody>
                    <a:bodyPr/>
                    <a:lstStyle/>
                    <a:p>
                      <a:pPr algn="r"/>
                      <a:r>
                        <a:rPr lang="en-US" sz="2400" b="1" dirty="0"/>
                        <a:t>83</a:t>
                      </a:r>
                      <a:endParaRPr lang="en-GB" sz="2400" b="1" dirty="0"/>
                    </a:p>
                  </a:txBody>
                  <a:tcPr/>
                </a:tc>
                <a:tc>
                  <a:txBody>
                    <a:bodyPr/>
                    <a:lstStyle/>
                    <a:p>
                      <a:pPr algn="r"/>
                      <a:r>
                        <a:rPr lang="en-US" sz="2400" b="1" dirty="0"/>
                        <a:t>70</a:t>
                      </a:r>
                      <a:endParaRPr lang="en-GB" sz="2400" b="1" dirty="0"/>
                    </a:p>
                  </a:txBody>
                  <a:tcPr/>
                </a:tc>
                <a:tc>
                  <a:txBody>
                    <a:bodyPr/>
                    <a:lstStyle/>
                    <a:p>
                      <a:pPr algn="r"/>
                      <a:r>
                        <a:rPr lang="en-US" sz="2400" b="1" dirty="0"/>
                        <a:t>63</a:t>
                      </a:r>
                      <a:endParaRPr lang="en-GB" sz="2400" b="1" dirty="0"/>
                    </a:p>
                  </a:txBody>
                  <a:tcPr/>
                </a:tc>
                <a:tc>
                  <a:txBody>
                    <a:bodyPr/>
                    <a:lstStyle/>
                    <a:p>
                      <a:r>
                        <a:rPr lang="en-US" sz="2400" dirty="0"/>
                        <a:t>HEP/NUC</a:t>
                      </a:r>
                      <a:endParaRPr lang="en-GB" sz="2400" dirty="0"/>
                    </a:p>
                  </a:txBody>
                  <a:tcPr/>
                </a:tc>
                <a:extLst>
                  <a:ext uri="{0D108BD9-81ED-4DB2-BD59-A6C34878D82A}">
                    <a16:rowId xmlns:a16="http://schemas.microsoft.com/office/drawing/2014/main" val="2699064852"/>
                  </a:ext>
                </a:extLst>
              </a:tr>
              <a:tr h="370840">
                <a:tc>
                  <a:txBody>
                    <a:bodyPr/>
                    <a:lstStyle/>
                    <a:p>
                      <a:r>
                        <a:rPr lang="en-US" sz="2400" dirty="0"/>
                        <a:t>AUTH</a:t>
                      </a:r>
                      <a:endParaRPr lang="en-GB" sz="2400" dirty="0"/>
                    </a:p>
                  </a:txBody>
                  <a:tcPr/>
                </a:tc>
                <a:tc>
                  <a:txBody>
                    <a:bodyPr/>
                    <a:lstStyle/>
                    <a:p>
                      <a:pPr algn="r"/>
                      <a:r>
                        <a:rPr lang="en-US" sz="2400" b="1" dirty="0"/>
                        <a:t>35</a:t>
                      </a:r>
                      <a:endParaRPr lang="en-GB" sz="2400" b="1" dirty="0"/>
                    </a:p>
                  </a:txBody>
                  <a:tcPr/>
                </a:tc>
                <a:tc>
                  <a:txBody>
                    <a:bodyPr/>
                    <a:lstStyle/>
                    <a:p>
                      <a:pPr algn="r"/>
                      <a:r>
                        <a:rPr lang="en-US" sz="2400" b="1" dirty="0"/>
                        <a:t>36</a:t>
                      </a:r>
                      <a:endParaRPr lang="en-GB" sz="2400" b="1" dirty="0"/>
                    </a:p>
                  </a:txBody>
                  <a:tcPr/>
                </a:tc>
                <a:tc>
                  <a:txBody>
                    <a:bodyPr/>
                    <a:lstStyle/>
                    <a:p>
                      <a:pPr algn="r"/>
                      <a:r>
                        <a:rPr lang="en-US" sz="2400" b="1" dirty="0"/>
                        <a:t>46</a:t>
                      </a:r>
                      <a:endParaRPr lang="en-GB" sz="2400" b="1" dirty="0"/>
                    </a:p>
                  </a:txBody>
                  <a:tcPr/>
                </a:tc>
                <a:tc>
                  <a:txBody>
                    <a:bodyPr/>
                    <a:lstStyle/>
                    <a:p>
                      <a:pPr algn="r"/>
                      <a:r>
                        <a:rPr lang="en-US" sz="2400" b="1" dirty="0"/>
                        <a:t>55</a:t>
                      </a:r>
                      <a:endParaRPr lang="en-GB" sz="2400" b="1" dirty="0"/>
                    </a:p>
                  </a:txBody>
                  <a:tcPr/>
                </a:tc>
                <a:tc>
                  <a:txBody>
                    <a:bodyPr/>
                    <a:lstStyle/>
                    <a:p>
                      <a:pPr algn="r"/>
                      <a:r>
                        <a:rPr lang="en-US" sz="2400" b="1" dirty="0"/>
                        <a:t>35</a:t>
                      </a:r>
                      <a:endParaRPr lang="en-GB" sz="2400" b="1" dirty="0"/>
                    </a:p>
                  </a:txBody>
                  <a:tcPr/>
                </a:tc>
                <a:tc>
                  <a:txBody>
                    <a:bodyPr/>
                    <a:lstStyle/>
                    <a:p>
                      <a:pPr algn="r"/>
                      <a:r>
                        <a:rPr lang="en-US" sz="2400" b="1" dirty="0"/>
                        <a:t>38</a:t>
                      </a:r>
                      <a:endParaRPr lang="en-GB" sz="2400" b="1" dirty="0"/>
                    </a:p>
                  </a:txBody>
                  <a:tcPr/>
                </a:tc>
                <a:tc>
                  <a:txBody>
                    <a:bodyPr/>
                    <a:lstStyle/>
                    <a:p>
                      <a:r>
                        <a:rPr lang="en-US" sz="2400" dirty="0"/>
                        <a:t>HEP/NUC</a:t>
                      </a:r>
                      <a:endParaRPr lang="en-GB" sz="2400" dirty="0"/>
                    </a:p>
                  </a:txBody>
                  <a:tcPr/>
                </a:tc>
                <a:extLst>
                  <a:ext uri="{0D108BD9-81ED-4DB2-BD59-A6C34878D82A}">
                    <a16:rowId xmlns:a16="http://schemas.microsoft.com/office/drawing/2014/main" val="3442722524"/>
                  </a:ext>
                </a:extLst>
              </a:tr>
              <a:tr h="370840">
                <a:tc>
                  <a:txBody>
                    <a:bodyPr/>
                    <a:lstStyle/>
                    <a:p>
                      <a:r>
                        <a:rPr lang="en-US" sz="2400" dirty="0" err="1"/>
                        <a:t>UoC</a:t>
                      </a:r>
                      <a:endParaRPr lang="en-GB" sz="2400" dirty="0"/>
                    </a:p>
                  </a:txBody>
                  <a:tcPr/>
                </a:tc>
                <a:tc>
                  <a:txBody>
                    <a:bodyPr/>
                    <a:lstStyle/>
                    <a:p>
                      <a:pPr algn="r"/>
                      <a:r>
                        <a:rPr lang="en-US" sz="2400" b="1" dirty="0"/>
                        <a:t>26</a:t>
                      </a:r>
                      <a:endParaRPr lang="en-GB" sz="2400" b="1" dirty="0"/>
                    </a:p>
                  </a:txBody>
                  <a:tcPr/>
                </a:tc>
                <a:tc>
                  <a:txBody>
                    <a:bodyPr/>
                    <a:lstStyle/>
                    <a:p>
                      <a:pPr algn="r"/>
                      <a:r>
                        <a:rPr lang="en-US" sz="2400" b="1" dirty="0"/>
                        <a:t>24</a:t>
                      </a:r>
                      <a:endParaRPr lang="en-GB" sz="2400" b="1" dirty="0"/>
                    </a:p>
                  </a:txBody>
                  <a:tcPr/>
                </a:tc>
                <a:tc>
                  <a:txBody>
                    <a:bodyPr/>
                    <a:lstStyle/>
                    <a:p>
                      <a:pPr algn="r"/>
                      <a:r>
                        <a:rPr lang="en-US" sz="2400" b="1" dirty="0"/>
                        <a:t>26</a:t>
                      </a:r>
                      <a:endParaRPr lang="en-GB" sz="2400" b="1" dirty="0"/>
                    </a:p>
                  </a:txBody>
                  <a:tcPr/>
                </a:tc>
                <a:tc>
                  <a:txBody>
                    <a:bodyPr/>
                    <a:lstStyle/>
                    <a:p>
                      <a:pPr algn="r"/>
                      <a:r>
                        <a:rPr lang="en-US" sz="2400" b="1" dirty="0"/>
                        <a:t>37</a:t>
                      </a:r>
                      <a:endParaRPr lang="en-GB" sz="2400" b="1" dirty="0"/>
                    </a:p>
                  </a:txBody>
                  <a:tcPr/>
                </a:tc>
                <a:tc>
                  <a:txBody>
                    <a:bodyPr/>
                    <a:lstStyle/>
                    <a:p>
                      <a:pPr algn="r"/>
                      <a:r>
                        <a:rPr lang="en-US" sz="2400" b="1" dirty="0"/>
                        <a:t>38</a:t>
                      </a:r>
                      <a:endParaRPr lang="en-GB" sz="2400" b="1" dirty="0"/>
                    </a:p>
                  </a:txBody>
                  <a:tcPr/>
                </a:tc>
                <a:tc>
                  <a:txBody>
                    <a:bodyPr/>
                    <a:lstStyle/>
                    <a:p>
                      <a:pPr algn="r"/>
                      <a:r>
                        <a:rPr lang="en-US" sz="2400" b="1" dirty="0"/>
                        <a:t>27</a:t>
                      </a:r>
                      <a:endParaRPr lang="en-GB" sz="2400" b="1" dirty="0"/>
                    </a:p>
                  </a:txBody>
                  <a:tcPr/>
                </a:tc>
                <a:tc>
                  <a:txBody>
                    <a:bodyPr/>
                    <a:lstStyle/>
                    <a:p>
                      <a:r>
                        <a:rPr lang="en-US" sz="2400" dirty="0"/>
                        <a:t>HEP-TH</a:t>
                      </a:r>
                      <a:endParaRPr lang="en-GB" sz="2400" dirty="0"/>
                    </a:p>
                  </a:txBody>
                  <a:tcPr/>
                </a:tc>
                <a:extLst>
                  <a:ext uri="{0D108BD9-81ED-4DB2-BD59-A6C34878D82A}">
                    <a16:rowId xmlns:a16="http://schemas.microsoft.com/office/drawing/2014/main" val="2747679109"/>
                  </a:ext>
                </a:extLst>
              </a:tr>
              <a:tr h="370840">
                <a:tc>
                  <a:txBody>
                    <a:bodyPr/>
                    <a:lstStyle/>
                    <a:p>
                      <a:r>
                        <a:rPr lang="en-US" sz="2400" dirty="0" err="1"/>
                        <a:t>UoP</a:t>
                      </a:r>
                      <a:endParaRPr lang="en-GB" sz="2400" dirty="0"/>
                    </a:p>
                  </a:txBody>
                  <a:tcPr/>
                </a:tc>
                <a:tc>
                  <a:txBody>
                    <a:bodyPr/>
                    <a:lstStyle/>
                    <a:p>
                      <a:pPr algn="r"/>
                      <a:r>
                        <a:rPr lang="en-US" sz="2400" b="1" dirty="0"/>
                        <a:t>10</a:t>
                      </a:r>
                      <a:endParaRPr lang="en-GB" sz="2400" b="1" dirty="0"/>
                    </a:p>
                  </a:txBody>
                  <a:tcPr/>
                </a:tc>
                <a:tc>
                  <a:txBody>
                    <a:bodyPr/>
                    <a:lstStyle/>
                    <a:p>
                      <a:pPr algn="r"/>
                      <a:r>
                        <a:rPr lang="en-US" sz="2400" b="1" dirty="0"/>
                        <a:t>10</a:t>
                      </a:r>
                      <a:endParaRPr lang="en-GB" sz="2400" b="1" dirty="0"/>
                    </a:p>
                  </a:txBody>
                  <a:tcPr/>
                </a:tc>
                <a:tc>
                  <a:txBody>
                    <a:bodyPr/>
                    <a:lstStyle/>
                    <a:p>
                      <a:pPr algn="r"/>
                      <a:r>
                        <a:rPr lang="en-US" sz="2400" b="1" dirty="0"/>
                        <a:t>10</a:t>
                      </a:r>
                      <a:endParaRPr lang="en-GB" sz="2400" b="1" dirty="0"/>
                    </a:p>
                  </a:txBody>
                  <a:tcPr/>
                </a:tc>
                <a:tc>
                  <a:txBody>
                    <a:bodyPr/>
                    <a:lstStyle/>
                    <a:p>
                      <a:pPr algn="r"/>
                      <a:r>
                        <a:rPr lang="en-US" sz="2400" b="1" dirty="0"/>
                        <a:t>10</a:t>
                      </a:r>
                      <a:endParaRPr lang="en-GB" sz="2400" b="1" dirty="0"/>
                    </a:p>
                  </a:txBody>
                  <a:tcPr/>
                </a:tc>
                <a:tc>
                  <a:txBody>
                    <a:bodyPr/>
                    <a:lstStyle/>
                    <a:p>
                      <a:pPr algn="r"/>
                      <a:r>
                        <a:rPr lang="en-US" sz="2400" b="1" dirty="0"/>
                        <a:t>10</a:t>
                      </a:r>
                      <a:endParaRPr lang="en-GB" sz="2400" b="1" dirty="0"/>
                    </a:p>
                  </a:txBody>
                  <a:tcPr/>
                </a:tc>
                <a:tc>
                  <a:txBody>
                    <a:bodyPr/>
                    <a:lstStyle/>
                    <a:p>
                      <a:pPr algn="r"/>
                      <a:r>
                        <a:rPr lang="en-US" sz="2400" b="1" dirty="0"/>
                        <a:t>10</a:t>
                      </a:r>
                      <a:endParaRPr lang="en-GB" sz="2400" b="1" dirty="0"/>
                    </a:p>
                  </a:txBody>
                  <a:tcPr/>
                </a:tc>
                <a:tc>
                  <a:txBody>
                    <a:bodyPr/>
                    <a:lstStyle/>
                    <a:p>
                      <a:r>
                        <a:rPr lang="en-US" sz="2400" dirty="0"/>
                        <a:t>HEP-TH</a:t>
                      </a:r>
                      <a:endParaRPr lang="en-GB" sz="2400" dirty="0"/>
                    </a:p>
                  </a:txBody>
                  <a:tcPr/>
                </a:tc>
                <a:extLst>
                  <a:ext uri="{0D108BD9-81ED-4DB2-BD59-A6C34878D82A}">
                    <a16:rowId xmlns:a16="http://schemas.microsoft.com/office/drawing/2014/main" val="1150850642"/>
                  </a:ext>
                </a:extLst>
              </a:tr>
              <a:tr h="146608">
                <a:tc>
                  <a:txBody>
                    <a:bodyPr/>
                    <a:lstStyle/>
                    <a:p>
                      <a:r>
                        <a:rPr lang="en-US" sz="2400" dirty="0"/>
                        <a:t>TOTAL</a:t>
                      </a:r>
                      <a:endParaRPr lang="en-GB" sz="2400" dirty="0"/>
                    </a:p>
                  </a:txBody>
                  <a:tcPr/>
                </a:tc>
                <a:tc>
                  <a:txBody>
                    <a:bodyPr/>
                    <a:lstStyle/>
                    <a:p>
                      <a:pPr algn="r"/>
                      <a:r>
                        <a:rPr lang="en-US" sz="2400" b="1" dirty="0"/>
                        <a:t>188</a:t>
                      </a:r>
                      <a:endParaRPr lang="en-GB" sz="2400" b="1" dirty="0"/>
                    </a:p>
                  </a:txBody>
                  <a:tcPr/>
                </a:tc>
                <a:tc>
                  <a:txBody>
                    <a:bodyPr/>
                    <a:lstStyle/>
                    <a:p>
                      <a:pPr algn="r"/>
                      <a:r>
                        <a:rPr lang="en-US" sz="2400" b="1" dirty="0"/>
                        <a:t>234</a:t>
                      </a:r>
                      <a:endParaRPr lang="en-GB" sz="2400" b="1" dirty="0"/>
                    </a:p>
                  </a:txBody>
                  <a:tcPr/>
                </a:tc>
                <a:tc>
                  <a:txBody>
                    <a:bodyPr/>
                    <a:lstStyle/>
                    <a:p>
                      <a:pPr algn="r"/>
                      <a:r>
                        <a:rPr lang="en-US" sz="2400" b="1" dirty="0"/>
                        <a:t>235</a:t>
                      </a:r>
                      <a:endParaRPr lang="en-GB" sz="2400" b="1" dirty="0"/>
                    </a:p>
                  </a:txBody>
                  <a:tcPr/>
                </a:tc>
                <a:tc>
                  <a:txBody>
                    <a:bodyPr/>
                    <a:lstStyle/>
                    <a:p>
                      <a:pPr algn="r"/>
                      <a:r>
                        <a:rPr lang="en-US" sz="2400" b="1" dirty="0"/>
                        <a:t>275</a:t>
                      </a:r>
                      <a:endParaRPr lang="en-GB" sz="2400" b="1" dirty="0"/>
                    </a:p>
                  </a:txBody>
                  <a:tcPr/>
                </a:tc>
                <a:tc>
                  <a:txBody>
                    <a:bodyPr/>
                    <a:lstStyle/>
                    <a:p>
                      <a:pPr algn="r"/>
                      <a:r>
                        <a:rPr lang="en-US" sz="2400" b="1" dirty="0"/>
                        <a:t>225</a:t>
                      </a:r>
                      <a:endParaRPr lang="en-GB" sz="2400" b="1" dirty="0"/>
                    </a:p>
                  </a:txBody>
                  <a:tcPr/>
                </a:tc>
                <a:tc>
                  <a:txBody>
                    <a:bodyPr/>
                    <a:lstStyle/>
                    <a:p>
                      <a:pPr algn="r"/>
                      <a:r>
                        <a:rPr lang="en-US" sz="2400" b="1" dirty="0"/>
                        <a:t>N/A</a:t>
                      </a:r>
                      <a:endParaRPr lang="en-GB" sz="2400" b="1" dirty="0"/>
                    </a:p>
                  </a:txBody>
                  <a:tcPr/>
                </a:tc>
                <a:tc>
                  <a:txBody>
                    <a:bodyPr/>
                    <a:lstStyle/>
                    <a:p>
                      <a:endParaRPr lang="en-GB" sz="2400" dirty="0"/>
                    </a:p>
                  </a:txBody>
                  <a:tcPr/>
                </a:tc>
                <a:extLst>
                  <a:ext uri="{0D108BD9-81ED-4DB2-BD59-A6C34878D82A}">
                    <a16:rowId xmlns:a16="http://schemas.microsoft.com/office/drawing/2014/main" val="4126304377"/>
                  </a:ext>
                </a:extLst>
              </a:tr>
            </a:tbl>
          </a:graphicData>
        </a:graphic>
      </p:graphicFrame>
    </p:spTree>
    <p:extLst>
      <p:ext uri="{BB962C8B-B14F-4D97-AF65-F5344CB8AC3E}">
        <p14:creationId xmlns:p14="http://schemas.microsoft.com/office/powerpoint/2010/main" val="3182700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4F8A3-A144-9B09-3904-5DDA852E9742}"/>
              </a:ext>
            </a:extLst>
          </p:cNvPr>
          <p:cNvSpPr>
            <a:spLocks noGrp="1"/>
          </p:cNvSpPr>
          <p:nvPr>
            <p:ph type="title"/>
          </p:nvPr>
        </p:nvSpPr>
        <p:spPr>
          <a:xfrm>
            <a:off x="233570" y="1"/>
            <a:ext cx="11087100" cy="755374"/>
          </a:xfrm>
        </p:spPr>
        <p:txBody>
          <a:bodyPr/>
          <a:lstStyle/>
          <a:p>
            <a:pPr algn="ctr"/>
            <a:r>
              <a:rPr lang="en-US" b="1" dirty="0"/>
              <a:t>Students entering MSc in HEP/Nuclear Physics</a:t>
            </a:r>
            <a:endParaRPr lang="en-GB" b="1" dirty="0"/>
          </a:p>
        </p:txBody>
      </p:sp>
      <p:sp>
        <p:nvSpPr>
          <p:cNvPr id="3" name="Content Placeholder 2">
            <a:extLst>
              <a:ext uri="{FF2B5EF4-FFF2-40B4-BE49-F238E27FC236}">
                <a16:creationId xmlns:a16="http://schemas.microsoft.com/office/drawing/2014/main" id="{576A453D-6A2C-F9C7-53CB-9698B002639D}"/>
              </a:ext>
            </a:extLst>
          </p:cNvPr>
          <p:cNvSpPr>
            <a:spLocks noGrp="1"/>
          </p:cNvSpPr>
          <p:nvPr>
            <p:ph idx="1"/>
          </p:nvPr>
        </p:nvSpPr>
        <p:spPr>
          <a:xfrm>
            <a:off x="1066737" y="4919325"/>
            <a:ext cx="9210360" cy="1241118"/>
          </a:xfrm>
          <a:solidFill>
            <a:srgbClr val="CCECFF"/>
          </a:solidFill>
        </p:spPr>
        <p:txBody>
          <a:bodyPr>
            <a:normAutofit/>
          </a:bodyPr>
          <a:lstStyle/>
          <a:p>
            <a:r>
              <a:rPr lang="en-US" dirty="0"/>
              <a:t>MSc is a 1.5 years program which practically means 2.0 years</a:t>
            </a:r>
          </a:p>
          <a:p>
            <a:r>
              <a:rPr lang="en-US" dirty="0"/>
              <a:t>A large fraction continues for a PhD afterwards…..</a:t>
            </a:r>
            <a:endParaRPr lang="en-GB" dirty="0"/>
          </a:p>
        </p:txBody>
      </p:sp>
      <p:graphicFrame>
        <p:nvGraphicFramePr>
          <p:cNvPr id="4" name="Table 4">
            <a:extLst>
              <a:ext uri="{FF2B5EF4-FFF2-40B4-BE49-F238E27FC236}">
                <a16:creationId xmlns:a16="http://schemas.microsoft.com/office/drawing/2014/main" id="{28B73387-A39E-7382-1BC6-02FBDF7AEE19}"/>
              </a:ext>
            </a:extLst>
          </p:cNvPr>
          <p:cNvGraphicFramePr>
            <a:graphicFrameLocks noGrp="1"/>
          </p:cNvGraphicFramePr>
          <p:nvPr>
            <p:extLst>
              <p:ext uri="{D42A27DB-BD31-4B8C-83A1-F6EECF244321}">
                <p14:modId xmlns:p14="http://schemas.microsoft.com/office/powerpoint/2010/main" val="4203654306"/>
              </p:ext>
            </p:extLst>
          </p:nvPr>
        </p:nvGraphicFramePr>
        <p:xfrm>
          <a:off x="1962731" y="853058"/>
          <a:ext cx="7112000" cy="3765027"/>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2802930806"/>
                    </a:ext>
                  </a:extLst>
                </a:gridCol>
                <a:gridCol w="1016000">
                  <a:extLst>
                    <a:ext uri="{9D8B030D-6E8A-4147-A177-3AD203B41FA5}">
                      <a16:colId xmlns:a16="http://schemas.microsoft.com/office/drawing/2014/main" val="4241967444"/>
                    </a:ext>
                  </a:extLst>
                </a:gridCol>
                <a:gridCol w="1016000">
                  <a:extLst>
                    <a:ext uri="{9D8B030D-6E8A-4147-A177-3AD203B41FA5}">
                      <a16:colId xmlns:a16="http://schemas.microsoft.com/office/drawing/2014/main" val="797086582"/>
                    </a:ext>
                  </a:extLst>
                </a:gridCol>
                <a:gridCol w="1016000">
                  <a:extLst>
                    <a:ext uri="{9D8B030D-6E8A-4147-A177-3AD203B41FA5}">
                      <a16:colId xmlns:a16="http://schemas.microsoft.com/office/drawing/2014/main" val="3192427613"/>
                    </a:ext>
                  </a:extLst>
                </a:gridCol>
                <a:gridCol w="1016000">
                  <a:extLst>
                    <a:ext uri="{9D8B030D-6E8A-4147-A177-3AD203B41FA5}">
                      <a16:colId xmlns:a16="http://schemas.microsoft.com/office/drawing/2014/main" val="2897371673"/>
                    </a:ext>
                  </a:extLst>
                </a:gridCol>
                <a:gridCol w="1016000">
                  <a:extLst>
                    <a:ext uri="{9D8B030D-6E8A-4147-A177-3AD203B41FA5}">
                      <a16:colId xmlns:a16="http://schemas.microsoft.com/office/drawing/2014/main" val="699563458"/>
                    </a:ext>
                  </a:extLst>
                </a:gridCol>
                <a:gridCol w="1016000">
                  <a:extLst>
                    <a:ext uri="{9D8B030D-6E8A-4147-A177-3AD203B41FA5}">
                      <a16:colId xmlns:a16="http://schemas.microsoft.com/office/drawing/2014/main" val="2256984600"/>
                    </a:ext>
                  </a:extLst>
                </a:gridCol>
              </a:tblGrid>
              <a:tr h="564627">
                <a:tc>
                  <a:txBody>
                    <a:bodyPr/>
                    <a:lstStyle/>
                    <a:p>
                      <a:endParaRPr lang="en-GB" sz="2400"/>
                    </a:p>
                  </a:txBody>
                  <a:tcPr/>
                </a:tc>
                <a:tc>
                  <a:txBody>
                    <a:bodyPr/>
                    <a:lstStyle/>
                    <a:p>
                      <a:pPr algn="r"/>
                      <a:r>
                        <a:rPr lang="en-US" sz="2400" dirty="0"/>
                        <a:t>2017</a:t>
                      </a:r>
                      <a:endParaRPr lang="en-GB" sz="2400" dirty="0"/>
                    </a:p>
                  </a:txBody>
                  <a:tcPr/>
                </a:tc>
                <a:tc>
                  <a:txBody>
                    <a:bodyPr/>
                    <a:lstStyle/>
                    <a:p>
                      <a:pPr algn="r"/>
                      <a:r>
                        <a:rPr lang="en-US" sz="2400" dirty="0"/>
                        <a:t>2018</a:t>
                      </a:r>
                      <a:endParaRPr lang="en-GB" sz="2400" dirty="0"/>
                    </a:p>
                  </a:txBody>
                  <a:tcPr/>
                </a:tc>
                <a:tc>
                  <a:txBody>
                    <a:bodyPr/>
                    <a:lstStyle/>
                    <a:p>
                      <a:pPr algn="r"/>
                      <a:r>
                        <a:rPr lang="en-US" sz="2400" dirty="0"/>
                        <a:t>2019</a:t>
                      </a:r>
                      <a:endParaRPr lang="en-GB" sz="2400" dirty="0"/>
                    </a:p>
                  </a:txBody>
                  <a:tcPr/>
                </a:tc>
                <a:tc>
                  <a:txBody>
                    <a:bodyPr/>
                    <a:lstStyle/>
                    <a:p>
                      <a:pPr algn="r"/>
                      <a:r>
                        <a:rPr lang="en-US" sz="2400" dirty="0"/>
                        <a:t>2020</a:t>
                      </a:r>
                      <a:endParaRPr lang="en-GB" sz="2400" dirty="0"/>
                    </a:p>
                  </a:txBody>
                  <a:tcPr/>
                </a:tc>
                <a:tc>
                  <a:txBody>
                    <a:bodyPr/>
                    <a:lstStyle/>
                    <a:p>
                      <a:pPr algn="r"/>
                      <a:r>
                        <a:rPr lang="en-US" sz="2400" dirty="0"/>
                        <a:t>2021</a:t>
                      </a:r>
                      <a:endParaRPr lang="en-GB" sz="2400" dirty="0"/>
                    </a:p>
                  </a:txBody>
                  <a:tcPr/>
                </a:tc>
                <a:tc>
                  <a:txBody>
                    <a:bodyPr/>
                    <a:lstStyle/>
                    <a:p>
                      <a:pPr algn="r"/>
                      <a:r>
                        <a:rPr lang="en-US" sz="2400" dirty="0"/>
                        <a:t>2022</a:t>
                      </a:r>
                      <a:endParaRPr lang="en-GB" sz="2400" dirty="0"/>
                    </a:p>
                  </a:txBody>
                  <a:tcPr/>
                </a:tc>
                <a:extLst>
                  <a:ext uri="{0D108BD9-81ED-4DB2-BD59-A6C34878D82A}">
                    <a16:rowId xmlns:a16="http://schemas.microsoft.com/office/drawing/2014/main" val="3611163877"/>
                  </a:ext>
                </a:extLst>
              </a:tr>
              <a:tr h="370840">
                <a:tc>
                  <a:txBody>
                    <a:bodyPr/>
                    <a:lstStyle/>
                    <a:p>
                      <a:r>
                        <a:rPr lang="en-US" sz="2400" dirty="0"/>
                        <a:t>NKUA</a:t>
                      </a:r>
                      <a:endParaRPr lang="en-GB" sz="2400" dirty="0"/>
                    </a:p>
                  </a:txBody>
                  <a:tcPr/>
                </a:tc>
                <a:tc>
                  <a:txBody>
                    <a:bodyPr/>
                    <a:lstStyle/>
                    <a:p>
                      <a:pPr algn="r"/>
                      <a:r>
                        <a:rPr lang="en-US" sz="2400" b="1" dirty="0"/>
                        <a:t>10</a:t>
                      </a:r>
                      <a:endParaRPr lang="en-GB" sz="2400" b="1" dirty="0"/>
                    </a:p>
                  </a:txBody>
                  <a:tcPr/>
                </a:tc>
                <a:tc>
                  <a:txBody>
                    <a:bodyPr/>
                    <a:lstStyle/>
                    <a:p>
                      <a:pPr algn="r"/>
                      <a:r>
                        <a:rPr lang="en-US" sz="2400" b="1" dirty="0"/>
                        <a:t>9</a:t>
                      </a:r>
                      <a:endParaRPr lang="en-GB" sz="2400" b="1" dirty="0"/>
                    </a:p>
                  </a:txBody>
                  <a:tcPr/>
                </a:tc>
                <a:tc>
                  <a:txBody>
                    <a:bodyPr/>
                    <a:lstStyle/>
                    <a:p>
                      <a:pPr algn="r"/>
                      <a:r>
                        <a:rPr lang="en-US" sz="2400" b="1" dirty="0"/>
                        <a:t>15</a:t>
                      </a:r>
                      <a:endParaRPr lang="en-GB" sz="2400" b="1" dirty="0"/>
                    </a:p>
                  </a:txBody>
                  <a:tcPr/>
                </a:tc>
                <a:tc>
                  <a:txBody>
                    <a:bodyPr/>
                    <a:lstStyle/>
                    <a:p>
                      <a:pPr algn="r"/>
                      <a:r>
                        <a:rPr lang="en-US" sz="2400" b="1" dirty="0"/>
                        <a:t>8</a:t>
                      </a:r>
                      <a:endParaRPr lang="en-GB" sz="2400" b="1" dirty="0"/>
                    </a:p>
                  </a:txBody>
                  <a:tcPr/>
                </a:tc>
                <a:tc>
                  <a:txBody>
                    <a:bodyPr/>
                    <a:lstStyle/>
                    <a:p>
                      <a:pPr algn="r"/>
                      <a:r>
                        <a:rPr lang="en-US" sz="2400" b="1" dirty="0"/>
                        <a:t>9</a:t>
                      </a:r>
                      <a:endParaRPr lang="en-GB" sz="2400" b="1" dirty="0"/>
                    </a:p>
                  </a:txBody>
                  <a:tcPr/>
                </a:tc>
                <a:tc>
                  <a:txBody>
                    <a:bodyPr/>
                    <a:lstStyle/>
                    <a:p>
                      <a:pPr algn="r"/>
                      <a:r>
                        <a:rPr lang="en-US" sz="2400" b="1" dirty="0"/>
                        <a:t>15</a:t>
                      </a:r>
                      <a:endParaRPr lang="en-GB" sz="2400" b="1" dirty="0"/>
                    </a:p>
                  </a:txBody>
                  <a:tcPr/>
                </a:tc>
                <a:extLst>
                  <a:ext uri="{0D108BD9-81ED-4DB2-BD59-A6C34878D82A}">
                    <a16:rowId xmlns:a16="http://schemas.microsoft.com/office/drawing/2014/main" val="3577511623"/>
                  </a:ext>
                </a:extLst>
              </a:tr>
              <a:tr h="370840">
                <a:tc>
                  <a:txBody>
                    <a:bodyPr/>
                    <a:lstStyle/>
                    <a:p>
                      <a:r>
                        <a:rPr lang="en-US" sz="2400" dirty="0"/>
                        <a:t>NTUA</a:t>
                      </a:r>
                      <a:endParaRPr lang="en-GB" sz="2400" dirty="0"/>
                    </a:p>
                  </a:txBody>
                  <a:tcPr/>
                </a:tc>
                <a:tc>
                  <a:txBody>
                    <a:bodyPr/>
                    <a:lstStyle/>
                    <a:p>
                      <a:pPr algn="r"/>
                      <a:r>
                        <a:rPr lang="en-US" sz="2400" b="1" dirty="0"/>
                        <a:t>21</a:t>
                      </a:r>
                      <a:endParaRPr lang="en-GB" sz="2400" b="1" dirty="0"/>
                    </a:p>
                  </a:txBody>
                  <a:tcPr/>
                </a:tc>
                <a:tc>
                  <a:txBody>
                    <a:bodyPr/>
                    <a:lstStyle/>
                    <a:p>
                      <a:pPr algn="r"/>
                      <a:r>
                        <a:rPr lang="en-US" sz="2400" b="1" dirty="0"/>
                        <a:t>9</a:t>
                      </a:r>
                      <a:endParaRPr lang="en-GB" sz="2400" b="1" dirty="0"/>
                    </a:p>
                  </a:txBody>
                  <a:tcPr/>
                </a:tc>
                <a:tc>
                  <a:txBody>
                    <a:bodyPr/>
                    <a:lstStyle/>
                    <a:p>
                      <a:pPr algn="r"/>
                      <a:r>
                        <a:rPr lang="en-US" sz="2400" b="1" dirty="0"/>
                        <a:t>18</a:t>
                      </a:r>
                      <a:endParaRPr lang="en-GB" sz="2400" b="1" dirty="0"/>
                    </a:p>
                  </a:txBody>
                  <a:tcPr/>
                </a:tc>
                <a:tc>
                  <a:txBody>
                    <a:bodyPr/>
                    <a:lstStyle/>
                    <a:p>
                      <a:pPr algn="r"/>
                      <a:r>
                        <a:rPr lang="en-US" sz="2400" b="1" dirty="0"/>
                        <a:t>11</a:t>
                      </a:r>
                      <a:endParaRPr lang="en-GB" sz="2400" b="1" dirty="0"/>
                    </a:p>
                  </a:txBody>
                  <a:tcPr/>
                </a:tc>
                <a:tc>
                  <a:txBody>
                    <a:bodyPr/>
                    <a:lstStyle/>
                    <a:p>
                      <a:pPr algn="r"/>
                      <a:r>
                        <a:rPr lang="en-US" sz="2400" b="1" dirty="0"/>
                        <a:t>11</a:t>
                      </a:r>
                      <a:endParaRPr lang="en-GB" sz="2400" b="1" dirty="0"/>
                    </a:p>
                  </a:txBody>
                  <a:tcPr/>
                </a:tc>
                <a:tc>
                  <a:txBody>
                    <a:bodyPr/>
                    <a:lstStyle/>
                    <a:p>
                      <a:pPr algn="r"/>
                      <a:r>
                        <a:rPr lang="en-US" sz="2400" b="1" dirty="0"/>
                        <a:t>11</a:t>
                      </a:r>
                      <a:endParaRPr lang="en-GB" sz="2400" b="1" dirty="0"/>
                    </a:p>
                  </a:txBody>
                  <a:tcPr/>
                </a:tc>
                <a:extLst>
                  <a:ext uri="{0D108BD9-81ED-4DB2-BD59-A6C34878D82A}">
                    <a16:rowId xmlns:a16="http://schemas.microsoft.com/office/drawing/2014/main" val="3100331147"/>
                  </a:ext>
                </a:extLst>
              </a:tr>
              <a:tr h="370840">
                <a:tc>
                  <a:txBody>
                    <a:bodyPr/>
                    <a:lstStyle/>
                    <a:p>
                      <a:r>
                        <a:rPr lang="en-US" sz="2400" dirty="0" err="1"/>
                        <a:t>UoI</a:t>
                      </a:r>
                      <a:endParaRPr lang="en-GB" sz="2400" dirty="0"/>
                    </a:p>
                  </a:txBody>
                  <a:tcPr/>
                </a:tc>
                <a:tc>
                  <a:txBody>
                    <a:bodyPr/>
                    <a:lstStyle/>
                    <a:p>
                      <a:pPr algn="r"/>
                      <a:r>
                        <a:rPr lang="en-US" sz="2400" b="1" dirty="0"/>
                        <a:t>6</a:t>
                      </a:r>
                      <a:endParaRPr lang="en-GB" sz="2400" b="1" dirty="0"/>
                    </a:p>
                  </a:txBody>
                  <a:tcPr/>
                </a:tc>
                <a:tc>
                  <a:txBody>
                    <a:bodyPr/>
                    <a:lstStyle/>
                    <a:p>
                      <a:pPr algn="r"/>
                      <a:r>
                        <a:rPr lang="en-US" sz="2400" b="1" dirty="0"/>
                        <a:t>9</a:t>
                      </a:r>
                      <a:endParaRPr lang="en-GB" sz="2400" b="1" dirty="0"/>
                    </a:p>
                  </a:txBody>
                  <a:tcPr/>
                </a:tc>
                <a:tc>
                  <a:txBody>
                    <a:bodyPr/>
                    <a:lstStyle/>
                    <a:p>
                      <a:pPr algn="r"/>
                      <a:r>
                        <a:rPr lang="en-US" sz="2400" b="1" dirty="0"/>
                        <a:t>2</a:t>
                      </a:r>
                      <a:endParaRPr lang="en-GB" sz="2400" b="1" dirty="0"/>
                    </a:p>
                  </a:txBody>
                  <a:tcPr/>
                </a:tc>
                <a:tc>
                  <a:txBody>
                    <a:bodyPr/>
                    <a:lstStyle/>
                    <a:p>
                      <a:pPr algn="r"/>
                      <a:r>
                        <a:rPr lang="en-US" sz="2400" b="1" dirty="0"/>
                        <a:t>3</a:t>
                      </a:r>
                      <a:endParaRPr lang="en-GB" sz="2400" b="1" dirty="0"/>
                    </a:p>
                  </a:txBody>
                  <a:tcPr/>
                </a:tc>
                <a:tc>
                  <a:txBody>
                    <a:bodyPr/>
                    <a:lstStyle/>
                    <a:p>
                      <a:pPr algn="r"/>
                      <a:r>
                        <a:rPr lang="en-US" sz="2400" b="1" dirty="0"/>
                        <a:t>3</a:t>
                      </a:r>
                      <a:endParaRPr lang="en-GB" sz="2400" b="1" dirty="0"/>
                    </a:p>
                  </a:txBody>
                  <a:tcPr/>
                </a:tc>
                <a:tc>
                  <a:txBody>
                    <a:bodyPr/>
                    <a:lstStyle/>
                    <a:p>
                      <a:pPr algn="r"/>
                      <a:r>
                        <a:rPr lang="en-US" sz="2400" b="1" dirty="0"/>
                        <a:t>3</a:t>
                      </a:r>
                      <a:endParaRPr lang="en-GB" sz="2400" b="1" dirty="0"/>
                    </a:p>
                  </a:txBody>
                  <a:tcPr/>
                </a:tc>
                <a:extLst>
                  <a:ext uri="{0D108BD9-81ED-4DB2-BD59-A6C34878D82A}">
                    <a16:rowId xmlns:a16="http://schemas.microsoft.com/office/drawing/2014/main" val="3142076066"/>
                  </a:ext>
                </a:extLst>
              </a:tr>
              <a:tr h="370840">
                <a:tc>
                  <a:txBody>
                    <a:bodyPr/>
                    <a:lstStyle/>
                    <a:p>
                      <a:r>
                        <a:rPr lang="en-US" sz="2400" dirty="0"/>
                        <a:t>AUTH</a:t>
                      </a:r>
                      <a:endParaRPr lang="en-GB" sz="2400" dirty="0"/>
                    </a:p>
                  </a:txBody>
                  <a:tcPr/>
                </a:tc>
                <a:tc>
                  <a:txBody>
                    <a:bodyPr/>
                    <a:lstStyle/>
                    <a:p>
                      <a:pPr algn="r"/>
                      <a:r>
                        <a:rPr lang="en-US" sz="2400" b="1" dirty="0"/>
                        <a:t>3</a:t>
                      </a:r>
                      <a:endParaRPr lang="en-GB" sz="2400" b="1" dirty="0"/>
                    </a:p>
                  </a:txBody>
                  <a:tcPr/>
                </a:tc>
                <a:tc>
                  <a:txBody>
                    <a:bodyPr/>
                    <a:lstStyle/>
                    <a:p>
                      <a:pPr algn="r"/>
                      <a:r>
                        <a:rPr lang="en-US" sz="2400" b="1" dirty="0"/>
                        <a:t>2</a:t>
                      </a:r>
                      <a:endParaRPr lang="en-GB" sz="2400" b="1" dirty="0"/>
                    </a:p>
                  </a:txBody>
                  <a:tcPr/>
                </a:tc>
                <a:tc>
                  <a:txBody>
                    <a:bodyPr/>
                    <a:lstStyle/>
                    <a:p>
                      <a:pPr algn="r"/>
                      <a:r>
                        <a:rPr lang="en-US" sz="2400" b="1" dirty="0"/>
                        <a:t>3</a:t>
                      </a:r>
                      <a:endParaRPr lang="en-GB" sz="2400" b="1" dirty="0"/>
                    </a:p>
                  </a:txBody>
                  <a:tcPr/>
                </a:tc>
                <a:tc>
                  <a:txBody>
                    <a:bodyPr/>
                    <a:lstStyle/>
                    <a:p>
                      <a:pPr algn="r"/>
                      <a:r>
                        <a:rPr lang="en-US" sz="2400" b="1" dirty="0"/>
                        <a:t>9</a:t>
                      </a:r>
                      <a:endParaRPr lang="en-GB" sz="2400" b="1" dirty="0"/>
                    </a:p>
                  </a:txBody>
                  <a:tcPr/>
                </a:tc>
                <a:tc>
                  <a:txBody>
                    <a:bodyPr/>
                    <a:lstStyle/>
                    <a:p>
                      <a:pPr algn="r"/>
                      <a:r>
                        <a:rPr lang="en-US" sz="2400" b="1" dirty="0"/>
                        <a:t>10</a:t>
                      </a:r>
                      <a:endParaRPr lang="en-GB" sz="2400" b="1" dirty="0"/>
                    </a:p>
                  </a:txBody>
                  <a:tcPr/>
                </a:tc>
                <a:tc>
                  <a:txBody>
                    <a:bodyPr/>
                    <a:lstStyle/>
                    <a:p>
                      <a:pPr algn="r"/>
                      <a:r>
                        <a:rPr lang="en-US" sz="2400" b="1" dirty="0"/>
                        <a:t>9</a:t>
                      </a:r>
                      <a:endParaRPr lang="en-GB" sz="2400" b="1" dirty="0"/>
                    </a:p>
                  </a:txBody>
                  <a:tcPr/>
                </a:tc>
                <a:extLst>
                  <a:ext uri="{0D108BD9-81ED-4DB2-BD59-A6C34878D82A}">
                    <a16:rowId xmlns:a16="http://schemas.microsoft.com/office/drawing/2014/main" val="3367002861"/>
                  </a:ext>
                </a:extLst>
              </a:tr>
              <a:tr h="370840">
                <a:tc>
                  <a:txBody>
                    <a:bodyPr/>
                    <a:lstStyle/>
                    <a:p>
                      <a:r>
                        <a:rPr lang="en-US" sz="2400" dirty="0" err="1"/>
                        <a:t>UoC</a:t>
                      </a:r>
                      <a:endParaRPr lang="en-GB" sz="2400" dirty="0"/>
                    </a:p>
                  </a:txBody>
                  <a:tcPr/>
                </a:tc>
                <a:tc>
                  <a:txBody>
                    <a:bodyPr/>
                    <a:lstStyle/>
                    <a:p>
                      <a:pPr algn="r"/>
                      <a:r>
                        <a:rPr lang="en-US" sz="2400" b="1" dirty="0"/>
                        <a:t>3</a:t>
                      </a:r>
                      <a:endParaRPr lang="en-GB" sz="2400" b="1" dirty="0"/>
                    </a:p>
                  </a:txBody>
                  <a:tcPr/>
                </a:tc>
                <a:tc>
                  <a:txBody>
                    <a:bodyPr/>
                    <a:lstStyle/>
                    <a:p>
                      <a:pPr algn="r"/>
                      <a:r>
                        <a:rPr lang="en-US" sz="2400" b="1" dirty="0"/>
                        <a:t>1</a:t>
                      </a:r>
                      <a:endParaRPr lang="en-GB" sz="2400" b="1" dirty="0"/>
                    </a:p>
                  </a:txBody>
                  <a:tcPr/>
                </a:tc>
                <a:tc>
                  <a:txBody>
                    <a:bodyPr/>
                    <a:lstStyle/>
                    <a:p>
                      <a:pPr algn="r"/>
                      <a:r>
                        <a:rPr lang="en-US" sz="2400" b="1" dirty="0"/>
                        <a:t>3</a:t>
                      </a:r>
                      <a:endParaRPr lang="en-GB" sz="2400" b="1" dirty="0"/>
                    </a:p>
                  </a:txBody>
                  <a:tcPr/>
                </a:tc>
                <a:tc>
                  <a:txBody>
                    <a:bodyPr/>
                    <a:lstStyle/>
                    <a:p>
                      <a:pPr algn="r"/>
                      <a:r>
                        <a:rPr lang="en-US" sz="2400" b="1" dirty="0"/>
                        <a:t>0</a:t>
                      </a:r>
                      <a:endParaRPr lang="en-GB" sz="2400" b="1" dirty="0"/>
                    </a:p>
                  </a:txBody>
                  <a:tcPr/>
                </a:tc>
                <a:tc>
                  <a:txBody>
                    <a:bodyPr/>
                    <a:lstStyle/>
                    <a:p>
                      <a:pPr algn="r"/>
                      <a:r>
                        <a:rPr lang="en-US" sz="2400" b="1" dirty="0"/>
                        <a:t>1</a:t>
                      </a:r>
                      <a:endParaRPr lang="en-GB" sz="2400" b="1" dirty="0"/>
                    </a:p>
                  </a:txBody>
                  <a:tcPr/>
                </a:tc>
                <a:tc>
                  <a:txBody>
                    <a:bodyPr/>
                    <a:lstStyle/>
                    <a:p>
                      <a:pPr algn="r"/>
                      <a:r>
                        <a:rPr lang="en-US" sz="2400" b="1" dirty="0"/>
                        <a:t>0</a:t>
                      </a:r>
                      <a:endParaRPr lang="en-GB" sz="2400" b="1" dirty="0"/>
                    </a:p>
                  </a:txBody>
                  <a:tcPr/>
                </a:tc>
                <a:extLst>
                  <a:ext uri="{0D108BD9-81ED-4DB2-BD59-A6C34878D82A}">
                    <a16:rowId xmlns:a16="http://schemas.microsoft.com/office/drawing/2014/main" val="911097588"/>
                  </a:ext>
                </a:extLst>
              </a:tr>
              <a:tr h="370840">
                <a:tc>
                  <a:txBody>
                    <a:bodyPr/>
                    <a:lstStyle/>
                    <a:p>
                      <a:r>
                        <a:rPr lang="en-US" sz="2400" dirty="0" err="1"/>
                        <a:t>UoP</a:t>
                      </a:r>
                      <a:endParaRPr lang="en-GB" sz="2400" dirty="0"/>
                    </a:p>
                  </a:txBody>
                  <a:tcPr/>
                </a:tc>
                <a:tc>
                  <a:txBody>
                    <a:bodyPr/>
                    <a:lstStyle/>
                    <a:p>
                      <a:pPr algn="r"/>
                      <a:r>
                        <a:rPr lang="en-US" sz="2400" b="1" dirty="0"/>
                        <a:t>3</a:t>
                      </a:r>
                      <a:endParaRPr lang="en-GB" sz="2400" b="1" dirty="0"/>
                    </a:p>
                  </a:txBody>
                  <a:tcPr/>
                </a:tc>
                <a:tc>
                  <a:txBody>
                    <a:bodyPr/>
                    <a:lstStyle/>
                    <a:p>
                      <a:pPr algn="r"/>
                      <a:r>
                        <a:rPr lang="en-US" sz="2400" b="1" dirty="0"/>
                        <a:t>3</a:t>
                      </a:r>
                      <a:endParaRPr lang="en-GB" sz="2400" b="1" dirty="0"/>
                    </a:p>
                  </a:txBody>
                  <a:tcPr/>
                </a:tc>
                <a:tc>
                  <a:txBody>
                    <a:bodyPr/>
                    <a:lstStyle/>
                    <a:p>
                      <a:pPr algn="r"/>
                      <a:r>
                        <a:rPr lang="en-US" sz="2400" b="1" dirty="0"/>
                        <a:t>3</a:t>
                      </a:r>
                      <a:endParaRPr lang="en-GB" sz="2400" b="1" dirty="0"/>
                    </a:p>
                  </a:txBody>
                  <a:tcPr/>
                </a:tc>
                <a:tc>
                  <a:txBody>
                    <a:bodyPr/>
                    <a:lstStyle/>
                    <a:p>
                      <a:pPr algn="r"/>
                      <a:r>
                        <a:rPr lang="en-US" sz="2400" b="1" dirty="0"/>
                        <a:t>3</a:t>
                      </a:r>
                      <a:endParaRPr lang="en-GB" sz="2400" b="1" dirty="0"/>
                    </a:p>
                  </a:txBody>
                  <a:tcPr/>
                </a:tc>
                <a:tc>
                  <a:txBody>
                    <a:bodyPr/>
                    <a:lstStyle/>
                    <a:p>
                      <a:pPr algn="r"/>
                      <a:r>
                        <a:rPr lang="en-US" sz="2400" b="1" dirty="0"/>
                        <a:t>3</a:t>
                      </a:r>
                      <a:endParaRPr lang="en-GB" sz="2400" b="1" dirty="0"/>
                    </a:p>
                  </a:txBody>
                  <a:tcPr/>
                </a:tc>
                <a:tc>
                  <a:txBody>
                    <a:bodyPr/>
                    <a:lstStyle/>
                    <a:p>
                      <a:pPr algn="r"/>
                      <a:r>
                        <a:rPr lang="en-US" sz="2400" b="1" dirty="0"/>
                        <a:t>3</a:t>
                      </a:r>
                      <a:endParaRPr lang="en-GB" sz="2400" b="1" dirty="0"/>
                    </a:p>
                  </a:txBody>
                  <a:tcPr/>
                </a:tc>
                <a:extLst>
                  <a:ext uri="{0D108BD9-81ED-4DB2-BD59-A6C34878D82A}">
                    <a16:rowId xmlns:a16="http://schemas.microsoft.com/office/drawing/2014/main" val="848487244"/>
                  </a:ext>
                </a:extLst>
              </a:tr>
              <a:tr h="370840">
                <a:tc>
                  <a:txBody>
                    <a:bodyPr/>
                    <a:lstStyle/>
                    <a:p>
                      <a:r>
                        <a:rPr lang="en-US" sz="2400" dirty="0"/>
                        <a:t>TOTAL</a:t>
                      </a:r>
                      <a:endParaRPr lang="en-GB" sz="2400" dirty="0"/>
                    </a:p>
                  </a:txBody>
                  <a:tcPr/>
                </a:tc>
                <a:tc>
                  <a:txBody>
                    <a:bodyPr/>
                    <a:lstStyle/>
                    <a:p>
                      <a:pPr algn="r"/>
                      <a:r>
                        <a:rPr lang="en-US" sz="2400" b="1" dirty="0"/>
                        <a:t>46</a:t>
                      </a:r>
                      <a:endParaRPr lang="en-GB" sz="2400" b="1" dirty="0"/>
                    </a:p>
                  </a:txBody>
                  <a:tcPr/>
                </a:tc>
                <a:tc>
                  <a:txBody>
                    <a:bodyPr/>
                    <a:lstStyle/>
                    <a:p>
                      <a:pPr algn="r"/>
                      <a:r>
                        <a:rPr lang="en-US" sz="2400" b="1" dirty="0"/>
                        <a:t>33</a:t>
                      </a:r>
                      <a:endParaRPr lang="en-GB" sz="2400" b="1" dirty="0"/>
                    </a:p>
                  </a:txBody>
                  <a:tcPr/>
                </a:tc>
                <a:tc>
                  <a:txBody>
                    <a:bodyPr/>
                    <a:lstStyle/>
                    <a:p>
                      <a:pPr algn="r"/>
                      <a:r>
                        <a:rPr lang="en-US" sz="2400" b="1" dirty="0"/>
                        <a:t>44</a:t>
                      </a:r>
                      <a:endParaRPr lang="en-GB" sz="2400" b="1" dirty="0"/>
                    </a:p>
                  </a:txBody>
                  <a:tcPr/>
                </a:tc>
                <a:tc>
                  <a:txBody>
                    <a:bodyPr/>
                    <a:lstStyle/>
                    <a:p>
                      <a:pPr algn="r"/>
                      <a:r>
                        <a:rPr lang="en-US" sz="2400" b="1" dirty="0"/>
                        <a:t>34</a:t>
                      </a:r>
                      <a:endParaRPr lang="en-GB" sz="2400" b="1" dirty="0"/>
                    </a:p>
                  </a:txBody>
                  <a:tcPr/>
                </a:tc>
                <a:tc>
                  <a:txBody>
                    <a:bodyPr/>
                    <a:lstStyle/>
                    <a:p>
                      <a:pPr algn="r"/>
                      <a:r>
                        <a:rPr lang="en-US" sz="2400" b="1" dirty="0"/>
                        <a:t>37</a:t>
                      </a:r>
                      <a:endParaRPr lang="en-GB" sz="2400" b="1" dirty="0"/>
                    </a:p>
                  </a:txBody>
                  <a:tcPr/>
                </a:tc>
                <a:tc>
                  <a:txBody>
                    <a:bodyPr/>
                    <a:lstStyle/>
                    <a:p>
                      <a:pPr algn="r"/>
                      <a:r>
                        <a:rPr lang="en-US" sz="2400" b="1" dirty="0"/>
                        <a:t>38</a:t>
                      </a:r>
                      <a:endParaRPr lang="en-GB" sz="2400" b="1" dirty="0"/>
                    </a:p>
                  </a:txBody>
                  <a:tcPr/>
                </a:tc>
                <a:extLst>
                  <a:ext uri="{0D108BD9-81ED-4DB2-BD59-A6C34878D82A}">
                    <a16:rowId xmlns:a16="http://schemas.microsoft.com/office/drawing/2014/main" val="4146480845"/>
                  </a:ext>
                </a:extLst>
              </a:tr>
            </a:tbl>
          </a:graphicData>
        </a:graphic>
      </p:graphicFrame>
    </p:spTree>
    <p:extLst>
      <p:ext uri="{BB962C8B-B14F-4D97-AF65-F5344CB8AC3E}">
        <p14:creationId xmlns:p14="http://schemas.microsoft.com/office/powerpoint/2010/main" val="93808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D5135-9AC8-3293-5D94-8B4342C40ED1}"/>
              </a:ext>
            </a:extLst>
          </p:cNvPr>
          <p:cNvSpPr>
            <a:spLocks noGrp="1"/>
          </p:cNvSpPr>
          <p:nvPr>
            <p:ph type="title"/>
          </p:nvPr>
        </p:nvSpPr>
        <p:spPr>
          <a:xfrm>
            <a:off x="838200" y="0"/>
            <a:ext cx="10515600" cy="700804"/>
          </a:xfrm>
        </p:spPr>
        <p:txBody>
          <a:bodyPr/>
          <a:lstStyle/>
          <a:p>
            <a:r>
              <a:rPr lang="en-US" b="1" dirty="0" err="1"/>
              <a:t>Msc</a:t>
            </a:r>
            <a:r>
              <a:rPr lang="en-US" b="1" dirty="0"/>
              <a:t> Students Entering a PhD in HEP/Nuclear</a:t>
            </a:r>
            <a:endParaRPr lang="en-GB" b="1" dirty="0"/>
          </a:p>
        </p:txBody>
      </p:sp>
      <p:sp>
        <p:nvSpPr>
          <p:cNvPr id="3" name="Content Placeholder 2">
            <a:extLst>
              <a:ext uri="{FF2B5EF4-FFF2-40B4-BE49-F238E27FC236}">
                <a16:creationId xmlns:a16="http://schemas.microsoft.com/office/drawing/2014/main" id="{7EF9CC38-1D82-770C-D42E-D29E99446720}"/>
              </a:ext>
            </a:extLst>
          </p:cNvPr>
          <p:cNvSpPr>
            <a:spLocks noGrp="1"/>
          </p:cNvSpPr>
          <p:nvPr>
            <p:ph idx="1"/>
          </p:nvPr>
        </p:nvSpPr>
        <p:spPr>
          <a:xfrm>
            <a:off x="601318" y="4808660"/>
            <a:ext cx="11151703" cy="538592"/>
          </a:xfrm>
          <a:solidFill>
            <a:srgbClr val="CCECFF"/>
          </a:solidFill>
        </p:spPr>
        <p:txBody>
          <a:bodyPr>
            <a:normAutofit/>
          </a:bodyPr>
          <a:lstStyle/>
          <a:p>
            <a:r>
              <a:rPr lang="en-US" dirty="0"/>
              <a:t>Number of entering PhD candidates is lower for the years 2021 and 2022</a:t>
            </a:r>
            <a:endParaRPr lang="en-GB" dirty="0"/>
          </a:p>
        </p:txBody>
      </p:sp>
      <p:graphicFrame>
        <p:nvGraphicFramePr>
          <p:cNvPr id="4" name="Table 4">
            <a:extLst>
              <a:ext uri="{FF2B5EF4-FFF2-40B4-BE49-F238E27FC236}">
                <a16:creationId xmlns:a16="http://schemas.microsoft.com/office/drawing/2014/main" id="{07EF02DE-CEC8-F53B-41E7-50E05E60291E}"/>
              </a:ext>
            </a:extLst>
          </p:cNvPr>
          <p:cNvGraphicFramePr>
            <a:graphicFrameLocks noGrp="1"/>
          </p:cNvGraphicFramePr>
          <p:nvPr>
            <p:extLst>
              <p:ext uri="{D42A27DB-BD31-4B8C-83A1-F6EECF244321}">
                <p14:modId xmlns:p14="http://schemas.microsoft.com/office/powerpoint/2010/main" val="437267194"/>
              </p:ext>
            </p:extLst>
          </p:nvPr>
        </p:nvGraphicFramePr>
        <p:xfrm>
          <a:off x="1855162" y="738036"/>
          <a:ext cx="8128001" cy="3657600"/>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1979005067"/>
                    </a:ext>
                  </a:extLst>
                </a:gridCol>
                <a:gridCol w="1161143">
                  <a:extLst>
                    <a:ext uri="{9D8B030D-6E8A-4147-A177-3AD203B41FA5}">
                      <a16:colId xmlns:a16="http://schemas.microsoft.com/office/drawing/2014/main" val="2869646987"/>
                    </a:ext>
                  </a:extLst>
                </a:gridCol>
                <a:gridCol w="1161143">
                  <a:extLst>
                    <a:ext uri="{9D8B030D-6E8A-4147-A177-3AD203B41FA5}">
                      <a16:colId xmlns:a16="http://schemas.microsoft.com/office/drawing/2014/main" val="4029108325"/>
                    </a:ext>
                  </a:extLst>
                </a:gridCol>
                <a:gridCol w="1161143">
                  <a:extLst>
                    <a:ext uri="{9D8B030D-6E8A-4147-A177-3AD203B41FA5}">
                      <a16:colId xmlns:a16="http://schemas.microsoft.com/office/drawing/2014/main" val="2707864289"/>
                    </a:ext>
                  </a:extLst>
                </a:gridCol>
                <a:gridCol w="1161143">
                  <a:extLst>
                    <a:ext uri="{9D8B030D-6E8A-4147-A177-3AD203B41FA5}">
                      <a16:colId xmlns:a16="http://schemas.microsoft.com/office/drawing/2014/main" val="3081523727"/>
                    </a:ext>
                  </a:extLst>
                </a:gridCol>
                <a:gridCol w="1161143">
                  <a:extLst>
                    <a:ext uri="{9D8B030D-6E8A-4147-A177-3AD203B41FA5}">
                      <a16:colId xmlns:a16="http://schemas.microsoft.com/office/drawing/2014/main" val="3850815290"/>
                    </a:ext>
                  </a:extLst>
                </a:gridCol>
                <a:gridCol w="1161143">
                  <a:extLst>
                    <a:ext uri="{9D8B030D-6E8A-4147-A177-3AD203B41FA5}">
                      <a16:colId xmlns:a16="http://schemas.microsoft.com/office/drawing/2014/main" val="3384259378"/>
                    </a:ext>
                  </a:extLst>
                </a:gridCol>
              </a:tblGrid>
              <a:tr h="228357">
                <a:tc>
                  <a:txBody>
                    <a:bodyPr/>
                    <a:lstStyle/>
                    <a:p>
                      <a:endParaRPr lang="en-GB" sz="2400" dirty="0"/>
                    </a:p>
                  </a:txBody>
                  <a:tcPr/>
                </a:tc>
                <a:tc>
                  <a:txBody>
                    <a:bodyPr/>
                    <a:lstStyle/>
                    <a:p>
                      <a:r>
                        <a:rPr lang="en-US" sz="2400" dirty="0"/>
                        <a:t>2017</a:t>
                      </a:r>
                      <a:endParaRPr lang="en-GB" sz="2400" dirty="0"/>
                    </a:p>
                  </a:txBody>
                  <a:tcPr/>
                </a:tc>
                <a:tc>
                  <a:txBody>
                    <a:bodyPr/>
                    <a:lstStyle/>
                    <a:p>
                      <a:r>
                        <a:rPr lang="en-US" sz="2400" dirty="0"/>
                        <a:t>2018</a:t>
                      </a:r>
                      <a:endParaRPr lang="en-GB" sz="2400" dirty="0"/>
                    </a:p>
                  </a:txBody>
                  <a:tcPr/>
                </a:tc>
                <a:tc>
                  <a:txBody>
                    <a:bodyPr/>
                    <a:lstStyle/>
                    <a:p>
                      <a:r>
                        <a:rPr lang="en-US" sz="2400" dirty="0"/>
                        <a:t>2019</a:t>
                      </a:r>
                      <a:endParaRPr lang="en-GB" sz="2400" dirty="0"/>
                    </a:p>
                  </a:txBody>
                  <a:tcPr/>
                </a:tc>
                <a:tc>
                  <a:txBody>
                    <a:bodyPr/>
                    <a:lstStyle/>
                    <a:p>
                      <a:r>
                        <a:rPr lang="en-US" sz="2400" dirty="0"/>
                        <a:t>2020</a:t>
                      </a:r>
                      <a:endParaRPr lang="en-GB" sz="2400" dirty="0"/>
                    </a:p>
                  </a:txBody>
                  <a:tcPr/>
                </a:tc>
                <a:tc>
                  <a:txBody>
                    <a:bodyPr/>
                    <a:lstStyle/>
                    <a:p>
                      <a:r>
                        <a:rPr lang="en-US" sz="2400" dirty="0"/>
                        <a:t>2021</a:t>
                      </a:r>
                      <a:endParaRPr lang="en-GB" sz="2400" dirty="0"/>
                    </a:p>
                  </a:txBody>
                  <a:tcPr/>
                </a:tc>
                <a:tc>
                  <a:txBody>
                    <a:bodyPr/>
                    <a:lstStyle/>
                    <a:p>
                      <a:r>
                        <a:rPr lang="en-US" sz="2400" dirty="0"/>
                        <a:t>2022</a:t>
                      </a:r>
                      <a:endParaRPr lang="en-GB" sz="2400" dirty="0"/>
                    </a:p>
                  </a:txBody>
                  <a:tcPr/>
                </a:tc>
                <a:extLst>
                  <a:ext uri="{0D108BD9-81ED-4DB2-BD59-A6C34878D82A}">
                    <a16:rowId xmlns:a16="http://schemas.microsoft.com/office/drawing/2014/main" val="71192402"/>
                  </a:ext>
                </a:extLst>
              </a:tr>
              <a:tr h="370840">
                <a:tc>
                  <a:txBody>
                    <a:bodyPr/>
                    <a:lstStyle/>
                    <a:p>
                      <a:pPr algn="r"/>
                      <a:r>
                        <a:rPr lang="en-US" sz="2400" b="0" dirty="0"/>
                        <a:t>NKUA</a:t>
                      </a:r>
                      <a:endParaRPr lang="en-GB" sz="2400" b="0" dirty="0"/>
                    </a:p>
                  </a:txBody>
                  <a:tcPr/>
                </a:tc>
                <a:tc>
                  <a:txBody>
                    <a:bodyPr/>
                    <a:lstStyle/>
                    <a:p>
                      <a:pPr algn="r"/>
                      <a:r>
                        <a:rPr lang="en-US" sz="2400" b="1" dirty="0"/>
                        <a:t>10</a:t>
                      </a:r>
                      <a:endParaRPr lang="en-GB" sz="2400" b="1" dirty="0"/>
                    </a:p>
                  </a:txBody>
                  <a:tcPr/>
                </a:tc>
                <a:tc>
                  <a:txBody>
                    <a:bodyPr/>
                    <a:lstStyle/>
                    <a:p>
                      <a:pPr algn="r"/>
                      <a:r>
                        <a:rPr lang="en-US" sz="2400" b="1" dirty="0"/>
                        <a:t>2</a:t>
                      </a:r>
                      <a:endParaRPr lang="en-GB" sz="2400" b="1" dirty="0"/>
                    </a:p>
                  </a:txBody>
                  <a:tcPr/>
                </a:tc>
                <a:tc>
                  <a:txBody>
                    <a:bodyPr/>
                    <a:lstStyle/>
                    <a:p>
                      <a:pPr algn="r"/>
                      <a:r>
                        <a:rPr lang="en-US" sz="2400" b="1" dirty="0"/>
                        <a:t>6</a:t>
                      </a:r>
                      <a:endParaRPr lang="en-GB" sz="2400" b="1" dirty="0"/>
                    </a:p>
                  </a:txBody>
                  <a:tcPr/>
                </a:tc>
                <a:tc>
                  <a:txBody>
                    <a:bodyPr/>
                    <a:lstStyle/>
                    <a:p>
                      <a:pPr algn="r"/>
                      <a:r>
                        <a:rPr lang="en-US" sz="2400" b="1" dirty="0"/>
                        <a:t>8</a:t>
                      </a:r>
                      <a:endParaRPr lang="en-GB" sz="2400" b="1" dirty="0"/>
                    </a:p>
                  </a:txBody>
                  <a:tcPr/>
                </a:tc>
                <a:tc>
                  <a:txBody>
                    <a:bodyPr/>
                    <a:lstStyle/>
                    <a:p>
                      <a:pPr algn="r"/>
                      <a:r>
                        <a:rPr lang="en-US" sz="2400" b="1" dirty="0"/>
                        <a:t>4</a:t>
                      </a:r>
                      <a:endParaRPr lang="en-GB" sz="2400" b="1" dirty="0"/>
                    </a:p>
                  </a:txBody>
                  <a:tcPr/>
                </a:tc>
                <a:tc>
                  <a:txBody>
                    <a:bodyPr/>
                    <a:lstStyle/>
                    <a:p>
                      <a:pPr algn="r"/>
                      <a:r>
                        <a:rPr lang="en-US" sz="2400" b="1" dirty="0"/>
                        <a:t>3</a:t>
                      </a:r>
                      <a:endParaRPr lang="en-GB" sz="2400" b="1" dirty="0"/>
                    </a:p>
                  </a:txBody>
                  <a:tcPr/>
                </a:tc>
                <a:extLst>
                  <a:ext uri="{0D108BD9-81ED-4DB2-BD59-A6C34878D82A}">
                    <a16:rowId xmlns:a16="http://schemas.microsoft.com/office/drawing/2014/main" val="617842027"/>
                  </a:ext>
                </a:extLst>
              </a:tr>
              <a:tr h="370840">
                <a:tc>
                  <a:txBody>
                    <a:bodyPr/>
                    <a:lstStyle/>
                    <a:p>
                      <a:pPr algn="r"/>
                      <a:r>
                        <a:rPr lang="en-US" sz="2400" b="0" dirty="0"/>
                        <a:t>NTUA</a:t>
                      </a:r>
                      <a:endParaRPr lang="en-GB" sz="2400" b="0" dirty="0"/>
                    </a:p>
                  </a:txBody>
                  <a:tcPr/>
                </a:tc>
                <a:tc>
                  <a:txBody>
                    <a:bodyPr/>
                    <a:lstStyle/>
                    <a:p>
                      <a:pPr algn="r"/>
                      <a:r>
                        <a:rPr lang="en-US" sz="2400" b="1" dirty="0"/>
                        <a:t>2</a:t>
                      </a:r>
                      <a:endParaRPr lang="en-GB" sz="2400" b="1" dirty="0"/>
                    </a:p>
                  </a:txBody>
                  <a:tcPr/>
                </a:tc>
                <a:tc>
                  <a:txBody>
                    <a:bodyPr/>
                    <a:lstStyle/>
                    <a:p>
                      <a:pPr algn="r"/>
                      <a:r>
                        <a:rPr lang="en-US" sz="2400" b="1" dirty="0"/>
                        <a:t>13</a:t>
                      </a:r>
                      <a:endParaRPr lang="en-GB" sz="2400" b="1" dirty="0"/>
                    </a:p>
                  </a:txBody>
                  <a:tcPr/>
                </a:tc>
                <a:tc>
                  <a:txBody>
                    <a:bodyPr/>
                    <a:lstStyle/>
                    <a:p>
                      <a:pPr algn="r"/>
                      <a:r>
                        <a:rPr lang="en-US" sz="2400" b="1" dirty="0"/>
                        <a:t>9</a:t>
                      </a:r>
                      <a:endParaRPr lang="en-GB" sz="2400" b="1" dirty="0"/>
                    </a:p>
                  </a:txBody>
                  <a:tcPr/>
                </a:tc>
                <a:tc>
                  <a:txBody>
                    <a:bodyPr/>
                    <a:lstStyle/>
                    <a:p>
                      <a:pPr algn="r"/>
                      <a:r>
                        <a:rPr lang="en-US" sz="2400" b="1" dirty="0"/>
                        <a:t>11</a:t>
                      </a:r>
                      <a:endParaRPr lang="en-GB" sz="2400" b="1" dirty="0"/>
                    </a:p>
                  </a:txBody>
                  <a:tcPr/>
                </a:tc>
                <a:tc>
                  <a:txBody>
                    <a:bodyPr/>
                    <a:lstStyle/>
                    <a:p>
                      <a:pPr algn="r"/>
                      <a:r>
                        <a:rPr lang="en-US" sz="2400" b="1" dirty="0"/>
                        <a:t>4</a:t>
                      </a:r>
                      <a:endParaRPr lang="en-GB" sz="2400" b="1" dirty="0"/>
                    </a:p>
                  </a:txBody>
                  <a:tcPr/>
                </a:tc>
                <a:tc>
                  <a:txBody>
                    <a:bodyPr/>
                    <a:lstStyle/>
                    <a:p>
                      <a:pPr algn="r"/>
                      <a:r>
                        <a:rPr lang="en-US" sz="2400" b="1" dirty="0"/>
                        <a:t>4</a:t>
                      </a:r>
                      <a:endParaRPr lang="en-GB" sz="2400" b="1" dirty="0"/>
                    </a:p>
                  </a:txBody>
                  <a:tcPr/>
                </a:tc>
                <a:extLst>
                  <a:ext uri="{0D108BD9-81ED-4DB2-BD59-A6C34878D82A}">
                    <a16:rowId xmlns:a16="http://schemas.microsoft.com/office/drawing/2014/main" val="2924508470"/>
                  </a:ext>
                </a:extLst>
              </a:tr>
              <a:tr h="370840">
                <a:tc>
                  <a:txBody>
                    <a:bodyPr/>
                    <a:lstStyle/>
                    <a:p>
                      <a:pPr algn="r"/>
                      <a:r>
                        <a:rPr lang="en-US" sz="2400" b="0" dirty="0" err="1"/>
                        <a:t>UoI</a:t>
                      </a:r>
                      <a:endParaRPr lang="en-GB" sz="2400" b="0" dirty="0"/>
                    </a:p>
                  </a:txBody>
                  <a:tcPr/>
                </a:tc>
                <a:tc>
                  <a:txBody>
                    <a:bodyPr/>
                    <a:lstStyle/>
                    <a:p>
                      <a:pPr algn="r"/>
                      <a:r>
                        <a:rPr lang="en-US" sz="2400" b="1" dirty="0"/>
                        <a:t>7</a:t>
                      </a:r>
                      <a:endParaRPr lang="en-GB" sz="2400" b="1" dirty="0"/>
                    </a:p>
                  </a:txBody>
                  <a:tcPr/>
                </a:tc>
                <a:tc>
                  <a:txBody>
                    <a:bodyPr/>
                    <a:lstStyle/>
                    <a:p>
                      <a:pPr algn="r"/>
                      <a:r>
                        <a:rPr lang="en-US" sz="2400" b="1" dirty="0"/>
                        <a:t>4</a:t>
                      </a:r>
                      <a:endParaRPr lang="en-GB" sz="2400" b="1" dirty="0"/>
                    </a:p>
                  </a:txBody>
                  <a:tcPr/>
                </a:tc>
                <a:tc>
                  <a:txBody>
                    <a:bodyPr/>
                    <a:lstStyle/>
                    <a:p>
                      <a:pPr algn="r"/>
                      <a:r>
                        <a:rPr lang="en-US" sz="2400" b="1" dirty="0"/>
                        <a:t>4</a:t>
                      </a:r>
                      <a:endParaRPr lang="en-GB" sz="2400" b="1" dirty="0"/>
                    </a:p>
                  </a:txBody>
                  <a:tcPr/>
                </a:tc>
                <a:tc>
                  <a:txBody>
                    <a:bodyPr/>
                    <a:lstStyle/>
                    <a:p>
                      <a:pPr algn="r"/>
                      <a:r>
                        <a:rPr lang="en-US" sz="2400" b="1" dirty="0"/>
                        <a:t>3</a:t>
                      </a:r>
                      <a:endParaRPr lang="en-GB" sz="2400" b="1" dirty="0"/>
                    </a:p>
                  </a:txBody>
                  <a:tcPr/>
                </a:tc>
                <a:tc>
                  <a:txBody>
                    <a:bodyPr/>
                    <a:lstStyle/>
                    <a:p>
                      <a:pPr algn="r"/>
                      <a:r>
                        <a:rPr lang="en-US" sz="2400" b="1" dirty="0"/>
                        <a:t>2</a:t>
                      </a:r>
                      <a:endParaRPr lang="en-GB" sz="2400" b="1" dirty="0"/>
                    </a:p>
                  </a:txBody>
                  <a:tcPr/>
                </a:tc>
                <a:tc>
                  <a:txBody>
                    <a:bodyPr/>
                    <a:lstStyle/>
                    <a:p>
                      <a:pPr algn="r"/>
                      <a:r>
                        <a:rPr lang="en-US" sz="2400" b="1" dirty="0"/>
                        <a:t>2</a:t>
                      </a:r>
                      <a:endParaRPr lang="en-GB" sz="2400" b="1" dirty="0"/>
                    </a:p>
                  </a:txBody>
                  <a:tcPr/>
                </a:tc>
                <a:extLst>
                  <a:ext uri="{0D108BD9-81ED-4DB2-BD59-A6C34878D82A}">
                    <a16:rowId xmlns:a16="http://schemas.microsoft.com/office/drawing/2014/main" val="3293874889"/>
                  </a:ext>
                </a:extLst>
              </a:tr>
              <a:tr h="370840">
                <a:tc>
                  <a:txBody>
                    <a:bodyPr/>
                    <a:lstStyle/>
                    <a:p>
                      <a:pPr algn="r"/>
                      <a:r>
                        <a:rPr lang="en-US" sz="2400" b="0" dirty="0"/>
                        <a:t>AUTH</a:t>
                      </a:r>
                      <a:endParaRPr lang="en-GB" sz="2400" b="0" dirty="0"/>
                    </a:p>
                  </a:txBody>
                  <a:tcPr/>
                </a:tc>
                <a:tc>
                  <a:txBody>
                    <a:bodyPr/>
                    <a:lstStyle/>
                    <a:p>
                      <a:pPr algn="r"/>
                      <a:r>
                        <a:rPr lang="en-US" sz="2400" b="1" dirty="0"/>
                        <a:t>6</a:t>
                      </a:r>
                      <a:endParaRPr lang="en-GB" sz="2400" b="1" dirty="0"/>
                    </a:p>
                  </a:txBody>
                  <a:tcPr/>
                </a:tc>
                <a:tc>
                  <a:txBody>
                    <a:bodyPr/>
                    <a:lstStyle/>
                    <a:p>
                      <a:pPr algn="r"/>
                      <a:r>
                        <a:rPr lang="en-US" sz="2400" b="1" dirty="0"/>
                        <a:t>7</a:t>
                      </a:r>
                      <a:endParaRPr lang="en-GB" sz="2400" b="1" dirty="0"/>
                    </a:p>
                  </a:txBody>
                  <a:tcPr/>
                </a:tc>
                <a:tc>
                  <a:txBody>
                    <a:bodyPr/>
                    <a:lstStyle/>
                    <a:p>
                      <a:pPr algn="r"/>
                      <a:r>
                        <a:rPr lang="en-US" sz="2400" b="1" dirty="0"/>
                        <a:t>2</a:t>
                      </a:r>
                      <a:endParaRPr lang="en-GB" sz="2400" b="1" dirty="0"/>
                    </a:p>
                  </a:txBody>
                  <a:tcPr/>
                </a:tc>
                <a:tc>
                  <a:txBody>
                    <a:bodyPr/>
                    <a:lstStyle/>
                    <a:p>
                      <a:pPr algn="r"/>
                      <a:r>
                        <a:rPr lang="en-US" sz="2400" b="1" dirty="0"/>
                        <a:t>2</a:t>
                      </a:r>
                      <a:endParaRPr lang="en-GB" sz="2400" b="1" dirty="0"/>
                    </a:p>
                  </a:txBody>
                  <a:tcPr/>
                </a:tc>
                <a:tc>
                  <a:txBody>
                    <a:bodyPr/>
                    <a:lstStyle/>
                    <a:p>
                      <a:pPr algn="r"/>
                      <a:r>
                        <a:rPr lang="en-US" sz="2400" b="1" dirty="0"/>
                        <a:t>4</a:t>
                      </a:r>
                      <a:endParaRPr lang="en-GB" sz="2400" b="1" dirty="0"/>
                    </a:p>
                  </a:txBody>
                  <a:tcPr/>
                </a:tc>
                <a:tc>
                  <a:txBody>
                    <a:bodyPr/>
                    <a:lstStyle/>
                    <a:p>
                      <a:pPr algn="r"/>
                      <a:r>
                        <a:rPr lang="en-US" sz="2400" b="1" dirty="0"/>
                        <a:t>5</a:t>
                      </a:r>
                      <a:endParaRPr lang="en-GB" sz="2400" b="1" dirty="0"/>
                    </a:p>
                  </a:txBody>
                  <a:tcPr/>
                </a:tc>
                <a:extLst>
                  <a:ext uri="{0D108BD9-81ED-4DB2-BD59-A6C34878D82A}">
                    <a16:rowId xmlns:a16="http://schemas.microsoft.com/office/drawing/2014/main" val="2586587582"/>
                  </a:ext>
                </a:extLst>
              </a:tr>
              <a:tr h="370840">
                <a:tc>
                  <a:txBody>
                    <a:bodyPr/>
                    <a:lstStyle/>
                    <a:p>
                      <a:pPr algn="r"/>
                      <a:r>
                        <a:rPr lang="en-US" sz="2400" b="0" dirty="0" err="1"/>
                        <a:t>UoC</a:t>
                      </a:r>
                      <a:endParaRPr lang="en-GB" sz="2400" b="0" dirty="0"/>
                    </a:p>
                  </a:txBody>
                  <a:tcPr/>
                </a:tc>
                <a:tc>
                  <a:txBody>
                    <a:bodyPr/>
                    <a:lstStyle/>
                    <a:p>
                      <a:pPr algn="r"/>
                      <a:r>
                        <a:rPr lang="en-US" sz="2400" b="1" dirty="0"/>
                        <a:t>0</a:t>
                      </a:r>
                      <a:endParaRPr lang="en-GB" sz="2400" b="1" dirty="0"/>
                    </a:p>
                  </a:txBody>
                  <a:tcPr/>
                </a:tc>
                <a:tc>
                  <a:txBody>
                    <a:bodyPr/>
                    <a:lstStyle/>
                    <a:p>
                      <a:pPr algn="r"/>
                      <a:r>
                        <a:rPr lang="en-US" sz="2400" b="1" dirty="0"/>
                        <a:t>0</a:t>
                      </a:r>
                      <a:endParaRPr lang="en-GB" sz="2400" b="1" dirty="0"/>
                    </a:p>
                  </a:txBody>
                  <a:tcPr/>
                </a:tc>
                <a:tc>
                  <a:txBody>
                    <a:bodyPr/>
                    <a:lstStyle/>
                    <a:p>
                      <a:pPr algn="r"/>
                      <a:r>
                        <a:rPr lang="en-US" sz="2400" b="1" dirty="0"/>
                        <a:t>1</a:t>
                      </a:r>
                      <a:endParaRPr lang="en-GB" sz="2400" b="1" dirty="0"/>
                    </a:p>
                  </a:txBody>
                  <a:tcPr/>
                </a:tc>
                <a:tc>
                  <a:txBody>
                    <a:bodyPr/>
                    <a:lstStyle/>
                    <a:p>
                      <a:pPr algn="r"/>
                      <a:r>
                        <a:rPr lang="en-US" sz="2400" b="1" dirty="0"/>
                        <a:t>2</a:t>
                      </a:r>
                      <a:endParaRPr lang="en-GB" sz="2400" b="1" dirty="0"/>
                    </a:p>
                  </a:txBody>
                  <a:tcPr/>
                </a:tc>
                <a:tc>
                  <a:txBody>
                    <a:bodyPr/>
                    <a:lstStyle/>
                    <a:p>
                      <a:pPr algn="r"/>
                      <a:r>
                        <a:rPr lang="en-US" sz="2400" b="1" dirty="0"/>
                        <a:t>1</a:t>
                      </a:r>
                      <a:endParaRPr lang="en-GB" sz="2400" b="1" dirty="0"/>
                    </a:p>
                  </a:txBody>
                  <a:tcPr/>
                </a:tc>
                <a:tc>
                  <a:txBody>
                    <a:bodyPr/>
                    <a:lstStyle/>
                    <a:p>
                      <a:pPr algn="r"/>
                      <a:r>
                        <a:rPr lang="en-US" sz="2400" b="1" dirty="0"/>
                        <a:t>0</a:t>
                      </a:r>
                      <a:endParaRPr lang="en-GB" sz="2400" b="1" dirty="0"/>
                    </a:p>
                  </a:txBody>
                  <a:tcPr/>
                </a:tc>
                <a:extLst>
                  <a:ext uri="{0D108BD9-81ED-4DB2-BD59-A6C34878D82A}">
                    <a16:rowId xmlns:a16="http://schemas.microsoft.com/office/drawing/2014/main" val="977902298"/>
                  </a:ext>
                </a:extLst>
              </a:tr>
              <a:tr h="370840">
                <a:tc>
                  <a:txBody>
                    <a:bodyPr/>
                    <a:lstStyle/>
                    <a:p>
                      <a:pPr algn="r"/>
                      <a:r>
                        <a:rPr lang="en-US" sz="2400" b="0" dirty="0" err="1"/>
                        <a:t>UoP</a:t>
                      </a:r>
                      <a:endParaRPr lang="en-GB" sz="2400" b="0" dirty="0"/>
                    </a:p>
                  </a:txBody>
                  <a:tcPr/>
                </a:tc>
                <a:tc>
                  <a:txBody>
                    <a:bodyPr/>
                    <a:lstStyle/>
                    <a:p>
                      <a:pPr algn="r"/>
                      <a:r>
                        <a:rPr lang="en-US" sz="2400" b="1" dirty="0"/>
                        <a:t>0</a:t>
                      </a:r>
                      <a:endParaRPr lang="en-GB" sz="2400" b="1" dirty="0"/>
                    </a:p>
                  </a:txBody>
                  <a:tcPr/>
                </a:tc>
                <a:tc>
                  <a:txBody>
                    <a:bodyPr/>
                    <a:lstStyle/>
                    <a:p>
                      <a:pPr algn="r"/>
                      <a:r>
                        <a:rPr lang="en-US" sz="2400" b="1" dirty="0"/>
                        <a:t>1</a:t>
                      </a:r>
                      <a:endParaRPr lang="en-GB" sz="2400" b="1" dirty="0"/>
                    </a:p>
                  </a:txBody>
                  <a:tcPr/>
                </a:tc>
                <a:tc>
                  <a:txBody>
                    <a:bodyPr/>
                    <a:lstStyle/>
                    <a:p>
                      <a:pPr algn="r"/>
                      <a:r>
                        <a:rPr lang="en-US" sz="2400" b="1" dirty="0"/>
                        <a:t>0</a:t>
                      </a:r>
                      <a:endParaRPr lang="en-GB" sz="2400" b="1" dirty="0"/>
                    </a:p>
                  </a:txBody>
                  <a:tcPr/>
                </a:tc>
                <a:tc>
                  <a:txBody>
                    <a:bodyPr/>
                    <a:lstStyle/>
                    <a:p>
                      <a:pPr algn="r"/>
                      <a:r>
                        <a:rPr lang="en-US" sz="2400" b="1" dirty="0"/>
                        <a:t>1</a:t>
                      </a:r>
                      <a:endParaRPr lang="en-GB" sz="2400" b="1" dirty="0"/>
                    </a:p>
                  </a:txBody>
                  <a:tcPr/>
                </a:tc>
                <a:tc>
                  <a:txBody>
                    <a:bodyPr/>
                    <a:lstStyle/>
                    <a:p>
                      <a:pPr algn="r"/>
                      <a:r>
                        <a:rPr lang="en-US" sz="2400" b="1" dirty="0"/>
                        <a:t>0</a:t>
                      </a:r>
                      <a:endParaRPr lang="en-GB" sz="2400" b="1" dirty="0"/>
                    </a:p>
                  </a:txBody>
                  <a:tcPr/>
                </a:tc>
                <a:tc>
                  <a:txBody>
                    <a:bodyPr/>
                    <a:lstStyle/>
                    <a:p>
                      <a:pPr algn="r"/>
                      <a:r>
                        <a:rPr lang="en-US" sz="2400" b="1" dirty="0"/>
                        <a:t>1</a:t>
                      </a:r>
                      <a:endParaRPr lang="en-GB" sz="2400" b="1" dirty="0"/>
                    </a:p>
                  </a:txBody>
                  <a:tcPr/>
                </a:tc>
                <a:extLst>
                  <a:ext uri="{0D108BD9-81ED-4DB2-BD59-A6C34878D82A}">
                    <a16:rowId xmlns:a16="http://schemas.microsoft.com/office/drawing/2014/main" val="1778949805"/>
                  </a:ext>
                </a:extLst>
              </a:tr>
              <a:tr h="370840">
                <a:tc>
                  <a:txBody>
                    <a:bodyPr/>
                    <a:lstStyle/>
                    <a:p>
                      <a:pPr algn="r"/>
                      <a:r>
                        <a:rPr lang="en-US" sz="2400" b="0" dirty="0"/>
                        <a:t>TOTAL</a:t>
                      </a:r>
                      <a:endParaRPr lang="en-GB" sz="2400" b="0" dirty="0"/>
                    </a:p>
                  </a:txBody>
                  <a:tcPr/>
                </a:tc>
                <a:tc>
                  <a:txBody>
                    <a:bodyPr/>
                    <a:lstStyle/>
                    <a:p>
                      <a:pPr algn="r"/>
                      <a:r>
                        <a:rPr lang="en-US" sz="2400" b="1" dirty="0"/>
                        <a:t>25</a:t>
                      </a:r>
                      <a:endParaRPr lang="en-GB" sz="2400" b="1" dirty="0"/>
                    </a:p>
                  </a:txBody>
                  <a:tcPr/>
                </a:tc>
                <a:tc>
                  <a:txBody>
                    <a:bodyPr/>
                    <a:lstStyle/>
                    <a:p>
                      <a:pPr algn="r"/>
                      <a:r>
                        <a:rPr lang="en-US" sz="2400" b="1" dirty="0"/>
                        <a:t>27</a:t>
                      </a:r>
                      <a:endParaRPr lang="en-GB" sz="2400" b="1" dirty="0"/>
                    </a:p>
                  </a:txBody>
                  <a:tcPr/>
                </a:tc>
                <a:tc>
                  <a:txBody>
                    <a:bodyPr/>
                    <a:lstStyle/>
                    <a:p>
                      <a:pPr algn="r"/>
                      <a:r>
                        <a:rPr lang="en-US" sz="2400" b="1" dirty="0"/>
                        <a:t>22</a:t>
                      </a:r>
                      <a:endParaRPr lang="en-GB" sz="2400" b="1" dirty="0"/>
                    </a:p>
                  </a:txBody>
                  <a:tcPr/>
                </a:tc>
                <a:tc>
                  <a:txBody>
                    <a:bodyPr/>
                    <a:lstStyle/>
                    <a:p>
                      <a:pPr algn="r"/>
                      <a:r>
                        <a:rPr lang="en-US" sz="2400" b="1" dirty="0"/>
                        <a:t>27</a:t>
                      </a:r>
                      <a:endParaRPr lang="en-GB" sz="2400" b="1" dirty="0"/>
                    </a:p>
                  </a:txBody>
                  <a:tcPr/>
                </a:tc>
                <a:tc>
                  <a:txBody>
                    <a:bodyPr/>
                    <a:lstStyle/>
                    <a:p>
                      <a:pPr algn="r"/>
                      <a:r>
                        <a:rPr lang="en-US" sz="2400" b="1" dirty="0"/>
                        <a:t>15</a:t>
                      </a:r>
                      <a:endParaRPr lang="en-GB" sz="2400" b="1" dirty="0"/>
                    </a:p>
                  </a:txBody>
                  <a:tcPr/>
                </a:tc>
                <a:tc>
                  <a:txBody>
                    <a:bodyPr/>
                    <a:lstStyle/>
                    <a:p>
                      <a:pPr algn="r"/>
                      <a:r>
                        <a:rPr lang="en-US" sz="2400" b="1" dirty="0"/>
                        <a:t>15</a:t>
                      </a:r>
                      <a:endParaRPr lang="en-GB" sz="2400" b="1" dirty="0"/>
                    </a:p>
                  </a:txBody>
                  <a:tcPr/>
                </a:tc>
                <a:extLst>
                  <a:ext uri="{0D108BD9-81ED-4DB2-BD59-A6C34878D82A}">
                    <a16:rowId xmlns:a16="http://schemas.microsoft.com/office/drawing/2014/main" val="2628797345"/>
                  </a:ext>
                </a:extLst>
              </a:tr>
            </a:tbl>
          </a:graphicData>
        </a:graphic>
      </p:graphicFrame>
    </p:spTree>
    <p:extLst>
      <p:ext uri="{BB962C8B-B14F-4D97-AF65-F5344CB8AC3E}">
        <p14:creationId xmlns:p14="http://schemas.microsoft.com/office/powerpoint/2010/main" val="4123448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30E5F-3319-F036-0177-AEFA4861C402}"/>
              </a:ext>
            </a:extLst>
          </p:cNvPr>
          <p:cNvSpPr>
            <a:spLocks noGrp="1"/>
          </p:cNvSpPr>
          <p:nvPr>
            <p:ph type="title"/>
          </p:nvPr>
        </p:nvSpPr>
        <p:spPr>
          <a:xfrm>
            <a:off x="0" y="55562"/>
            <a:ext cx="12191999" cy="539751"/>
          </a:xfrm>
        </p:spPr>
        <p:txBody>
          <a:bodyPr>
            <a:normAutofit fontScale="90000"/>
          </a:bodyPr>
          <a:lstStyle/>
          <a:p>
            <a:pPr algn="ctr"/>
            <a:r>
              <a:rPr lang="en-US" b="1" dirty="0"/>
              <a:t>Current PhD and Master Students in HEP Nuclear Physics </a:t>
            </a:r>
            <a:endParaRPr lang="en-GB" b="1" dirty="0"/>
          </a:p>
        </p:txBody>
      </p:sp>
      <p:sp>
        <p:nvSpPr>
          <p:cNvPr id="3" name="Content Placeholder 2">
            <a:extLst>
              <a:ext uri="{FF2B5EF4-FFF2-40B4-BE49-F238E27FC236}">
                <a16:creationId xmlns:a16="http://schemas.microsoft.com/office/drawing/2014/main" id="{DA1CC9DC-5153-A0BB-34EF-0C5B183979C4}"/>
              </a:ext>
            </a:extLst>
          </p:cNvPr>
          <p:cNvSpPr>
            <a:spLocks noGrp="1"/>
          </p:cNvSpPr>
          <p:nvPr>
            <p:ph idx="1"/>
          </p:nvPr>
        </p:nvSpPr>
        <p:spPr>
          <a:xfrm>
            <a:off x="1" y="6089113"/>
            <a:ext cx="12192000" cy="852487"/>
          </a:xfrm>
          <a:solidFill>
            <a:srgbClr val="CCECFF"/>
          </a:solidFill>
        </p:spPr>
        <p:txBody>
          <a:bodyPr>
            <a:normAutofit lnSpcReduction="10000"/>
          </a:bodyPr>
          <a:lstStyle/>
          <a:p>
            <a:r>
              <a:rPr lang="en-US" dirty="0"/>
              <a:t>The vast majority of these candidates work from Greece and are mostly underfunded or not funded at all.</a:t>
            </a:r>
          </a:p>
          <a:p>
            <a:endParaRPr lang="en-GB" dirty="0"/>
          </a:p>
        </p:txBody>
      </p:sp>
      <p:graphicFrame>
        <p:nvGraphicFramePr>
          <p:cNvPr id="4" name="Table 4">
            <a:extLst>
              <a:ext uri="{FF2B5EF4-FFF2-40B4-BE49-F238E27FC236}">
                <a16:creationId xmlns:a16="http://schemas.microsoft.com/office/drawing/2014/main" id="{88E083DB-B8F9-491C-1555-0FABF7D0287E}"/>
              </a:ext>
            </a:extLst>
          </p:cNvPr>
          <p:cNvGraphicFramePr>
            <a:graphicFrameLocks noGrp="1"/>
          </p:cNvGraphicFramePr>
          <p:nvPr>
            <p:extLst>
              <p:ext uri="{D42A27DB-BD31-4B8C-83A1-F6EECF244321}">
                <p14:modId xmlns:p14="http://schemas.microsoft.com/office/powerpoint/2010/main" val="2034329535"/>
              </p:ext>
            </p:extLst>
          </p:nvPr>
        </p:nvGraphicFramePr>
        <p:xfrm>
          <a:off x="1905000" y="551815"/>
          <a:ext cx="8224045" cy="5453700"/>
        </p:xfrm>
        <a:graphic>
          <a:graphicData uri="http://schemas.openxmlformats.org/drawingml/2006/table">
            <a:tbl>
              <a:tblPr firstRow="1" bandRow="1">
                <a:tableStyleId>{5C22544A-7EE6-4342-B048-85BDC9FD1C3A}</a:tableStyleId>
              </a:tblPr>
              <a:tblGrid>
                <a:gridCol w="4059017">
                  <a:extLst>
                    <a:ext uri="{9D8B030D-6E8A-4147-A177-3AD203B41FA5}">
                      <a16:colId xmlns:a16="http://schemas.microsoft.com/office/drawing/2014/main" val="3122479119"/>
                    </a:ext>
                  </a:extLst>
                </a:gridCol>
                <a:gridCol w="1720303">
                  <a:extLst>
                    <a:ext uri="{9D8B030D-6E8A-4147-A177-3AD203B41FA5}">
                      <a16:colId xmlns:a16="http://schemas.microsoft.com/office/drawing/2014/main" val="15365760"/>
                    </a:ext>
                  </a:extLst>
                </a:gridCol>
                <a:gridCol w="2444725">
                  <a:extLst>
                    <a:ext uri="{9D8B030D-6E8A-4147-A177-3AD203B41FA5}">
                      <a16:colId xmlns:a16="http://schemas.microsoft.com/office/drawing/2014/main" val="2108532120"/>
                    </a:ext>
                  </a:extLst>
                </a:gridCol>
              </a:tblGrid>
              <a:tr h="389550">
                <a:tc>
                  <a:txBody>
                    <a:bodyPr/>
                    <a:lstStyle/>
                    <a:p>
                      <a:r>
                        <a:rPr lang="en-US" sz="1800" dirty="0"/>
                        <a:t>Institution</a:t>
                      </a:r>
                      <a:endParaRPr lang="en-GB" sz="1800" dirty="0"/>
                    </a:p>
                  </a:txBody>
                  <a:tcPr/>
                </a:tc>
                <a:tc>
                  <a:txBody>
                    <a:bodyPr/>
                    <a:lstStyle/>
                    <a:p>
                      <a:r>
                        <a:rPr lang="en-US" sz="1800" dirty="0"/>
                        <a:t>PhD Candidates</a:t>
                      </a:r>
                      <a:endParaRPr lang="en-GB" sz="1800" dirty="0"/>
                    </a:p>
                  </a:txBody>
                  <a:tcPr/>
                </a:tc>
                <a:tc>
                  <a:txBody>
                    <a:bodyPr/>
                    <a:lstStyle/>
                    <a:p>
                      <a:r>
                        <a:rPr lang="en-US" sz="1800" dirty="0"/>
                        <a:t>Master Candidates</a:t>
                      </a:r>
                      <a:endParaRPr lang="en-GB" sz="1800" dirty="0"/>
                    </a:p>
                  </a:txBody>
                  <a:tcPr/>
                </a:tc>
                <a:extLst>
                  <a:ext uri="{0D108BD9-81ED-4DB2-BD59-A6C34878D82A}">
                    <a16:rowId xmlns:a16="http://schemas.microsoft.com/office/drawing/2014/main" val="2094505457"/>
                  </a:ext>
                </a:extLst>
              </a:tr>
              <a:tr h="389550">
                <a:tc>
                  <a:txBody>
                    <a:bodyPr/>
                    <a:lstStyle/>
                    <a:p>
                      <a:r>
                        <a:rPr lang="en-US" sz="1800" b="1"/>
                        <a:t>AUTH (Thessaloniki) - EXP</a:t>
                      </a:r>
                      <a:endParaRPr lang="en-GB" sz="1800" b="1" dirty="0"/>
                    </a:p>
                  </a:txBody>
                  <a:tcPr/>
                </a:tc>
                <a:tc>
                  <a:txBody>
                    <a:bodyPr/>
                    <a:lstStyle/>
                    <a:p>
                      <a:r>
                        <a:rPr lang="en-US" sz="1800" b="1" dirty="0"/>
                        <a:t>9</a:t>
                      </a:r>
                      <a:endParaRPr lang="en-GB" sz="1800" b="1" dirty="0"/>
                    </a:p>
                  </a:txBody>
                  <a:tcPr/>
                </a:tc>
                <a:tc>
                  <a:txBody>
                    <a:bodyPr/>
                    <a:lstStyle/>
                    <a:p>
                      <a:r>
                        <a:rPr lang="en-US" sz="1800" b="1" dirty="0"/>
                        <a:t>5</a:t>
                      </a:r>
                      <a:endParaRPr lang="en-GB" sz="1800" b="1" dirty="0"/>
                    </a:p>
                  </a:txBody>
                  <a:tcPr/>
                </a:tc>
                <a:extLst>
                  <a:ext uri="{0D108BD9-81ED-4DB2-BD59-A6C34878D82A}">
                    <a16:rowId xmlns:a16="http://schemas.microsoft.com/office/drawing/2014/main" val="962577089"/>
                  </a:ext>
                </a:extLst>
              </a:tr>
              <a:tr h="389550">
                <a:tc>
                  <a:txBody>
                    <a:bodyPr/>
                    <a:lstStyle/>
                    <a:p>
                      <a:r>
                        <a:rPr lang="en-US" sz="1800" b="1" dirty="0"/>
                        <a:t>AUTH (Thessaloniki) - TH</a:t>
                      </a:r>
                      <a:endParaRPr lang="en-GB" sz="1800" b="1" dirty="0"/>
                    </a:p>
                  </a:txBody>
                  <a:tcPr/>
                </a:tc>
                <a:tc>
                  <a:txBody>
                    <a:bodyPr/>
                    <a:lstStyle/>
                    <a:p>
                      <a:r>
                        <a:rPr lang="en-US" sz="1800" b="1" dirty="0"/>
                        <a:t>6</a:t>
                      </a:r>
                      <a:endParaRPr lang="en-GB" sz="1800" b="1" dirty="0"/>
                    </a:p>
                  </a:txBody>
                  <a:tcPr/>
                </a:tc>
                <a:tc>
                  <a:txBody>
                    <a:bodyPr/>
                    <a:lstStyle/>
                    <a:p>
                      <a:r>
                        <a:rPr lang="en-US" sz="1800" b="1" dirty="0"/>
                        <a:t>6</a:t>
                      </a:r>
                      <a:endParaRPr lang="en-GB" sz="1800" b="1" dirty="0"/>
                    </a:p>
                  </a:txBody>
                  <a:tcPr/>
                </a:tc>
                <a:extLst>
                  <a:ext uri="{0D108BD9-81ED-4DB2-BD59-A6C34878D82A}">
                    <a16:rowId xmlns:a16="http://schemas.microsoft.com/office/drawing/2014/main" val="1815287791"/>
                  </a:ext>
                </a:extLst>
              </a:tr>
              <a:tr h="389550">
                <a:tc>
                  <a:txBody>
                    <a:bodyPr/>
                    <a:lstStyle/>
                    <a:p>
                      <a:r>
                        <a:rPr lang="en-US" sz="1800" b="1" dirty="0"/>
                        <a:t>NKUA (Univ. of Athens) - EXP</a:t>
                      </a:r>
                      <a:endParaRPr lang="en-GB" sz="1800" b="1" dirty="0"/>
                    </a:p>
                  </a:txBody>
                  <a:tcPr/>
                </a:tc>
                <a:tc>
                  <a:txBody>
                    <a:bodyPr/>
                    <a:lstStyle/>
                    <a:p>
                      <a:r>
                        <a:rPr lang="en-US" sz="1800" b="1" dirty="0"/>
                        <a:t>7</a:t>
                      </a:r>
                      <a:endParaRPr lang="en-GB" sz="1800" b="1" dirty="0"/>
                    </a:p>
                  </a:txBody>
                  <a:tcPr/>
                </a:tc>
                <a:tc>
                  <a:txBody>
                    <a:bodyPr/>
                    <a:lstStyle/>
                    <a:p>
                      <a:r>
                        <a:rPr lang="en-US" sz="1800" b="1" dirty="0"/>
                        <a:t>11</a:t>
                      </a:r>
                      <a:endParaRPr lang="en-GB" sz="1800" b="1" dirty="0"/>
                    </a:p>
                  </a:txBody>
                  <a:tcPr/>
                </a:tc>
                <a:extLst>
                  <a:ext uri="{0D108BD9-81ED-4DB2-BD59-A6C34878D82A}">
                    <a16:rowId xmlns:a16="http://schemas.microsoft.com/office/drawing/2014/main" val="2449699519"/>
                  </a:ext>
                </a:extLst>
              </a:tr>
              <a:tr h="389550">
                <a:tc>
                  <a:txBody>
                    <a:bodyPr/>
                    <a:lstStyle/>
                    <a:p>
                      <a:r>
                        <a:rPr lang="en-US" sz="1800" b="1" dirty="0"/>
                        <a:t>NKUA (Univ. of Athens) - TH</a:t>
                      </a:r>
                      <a:endParaRPr lang="en-GB" sz="1800" b="1" dirty="0"/>
                    </a:p>
                  </a:txBody>
                  <a:tcPr/>
                </a:tc>
                <a:tc>
                  <a:txBody>
                    <a:bodyPr/>
                    <a:lstStyle/>
                    <a:p>
                      <a:r>
                        <a:rPr lang="en-US" sz="1800" b="1" dirty="0"/>
                        <a:t>30</a:t>
                      </a:r>
                      <a:endParaRPr lang="en-GB" sz="1800" b="1" dirty="0"/>
                    </a:p>
                  </a:txBody>
                  <a:tcPr/>
                </a:tc>
                <a:tc>
                  <a:txBody>
                    <a:bodyPr/>
                    <a:lstStyle/>
                    <a:p>
                      <a:r>
                        <a:rPr lang="en-US" sz="1800" b="1" dirty="0"/>
                        <a:t>15</a:t>
                      </a:r>
                      <a:endParaRPr lang="en-GB" sz="1800" b="1" dirty="0"/>
                    </a:p>
                  </a:txBody>
                  <a:tcPr/>
                </a:tc>
                <a:extLst>
                  <a:ext uri="{0D108BD9-81ED-4DB2-BD59-A6C34878D82A}">
                    <a16:rowId xmlns:a16="http://schemas.microsoft.com/office/drawing/2014/main" val="1402169686"/>
                  </a:ext>
                </a:extLst>
              </a:tr>
              <a:tr h="389550">
                <a:tc>
                  <a:txBody>
                    <a:bodyPr/>
                    <a:lstStyle/>
                    <a:p>
                      <a:r>
                        <a:rPr lang="en-US" sz="1800" b="1" dirty="0"/>
                        <a:t>NTUA (Nat. Tech. Univ. of Athens) - EXP</a:t>
                      </a:r>
                      <a:endParaRPr lang="en-GB" sz="1800" b="1" dirty="0"/>
                    </a:p>
                  </a:txBody>
                  <a:tcPr/>
                </a:tc>
                <a:tc>
                  <a:txBody>
                    <a:bodyPr/>
                    <a:lstStyle/>
                    <a:p>
                      <a:r>
                        <a:rPr lang="en-US" sz="1800" b="1" dirty="0"/>
                        <a:t>16</a:t>
                      </a:r>
                      <a:endParaRPr lang="en-GB" sz="1800" b="1" dirty="0"/>
                    </a:p>
                  </a:txBody>
                  <a:tcPr/>
                </a:tc>
                <a:tc>
                  <a:txBody>
                    <a:bodyPr/>
                    <a:lstStyle/>
                    <a:p>
                      <a:r>
                        <a:rPr lang="en-US" sz="1800" b="1" dirty="0"/>
                        <a:t>8</a:t>
                      </a:r>
                      <a:endParaRPr lang="en-GB" sz="1800" b="1" dirty="0"/>
                    </a:p>
                  </a:txBody>
                  <a:tcPr/>
                </a:tc>
                <a:extLst>
                  <a:ext uri="{0D108BD9-81ED-4DB2-BD59-A6C34878D82A}">
                    <a16:rowId xmlns:a16="http://schemas.microsoft.com/office/drawing/2014/main" val="3357932344"/>
                  </a:ext>
                </a:extLst>
              </a:tr>
              <a:tr h="389550">
                <a:tc>
                  <a:txBody>
                    <a:bodyPr/>
                    <a:lstStyle/>
                    <a:p>
                      <a:r>
                        <a:rPr lang="en-US" sz="1800" b="1" dirty="0"/>
                        <a:t>NTUA (Nat. Tech. Univ. of Athens) - TH</a:t>
                      </a:r>
                      <a:endParaRPr lang="en-GB" sz="1800" b="1" dirty="0"/>
                    </a:p>
                  </a:txBody>
                  <a:tcPr/>
                </a:tc>
                <a:tc>
                  <a:txBody>
                    <a:bodyPr/>
                    <a:lstStyle/>
                    <a:p>
                      <a:r>
                        <a:rPr lang="en-US" sz="1800" b="1" dirty="0"/>
                        <a:t>19</a:t>
                      </a:r>
                      <a:endParaRPr lang="en-GB" sz="1800" b="1" dirty="0"/>
                    </a:p>
                  </a:txBody>
                  <a:tcPr/>
                </a:tc>
                <a:tc>
                  <a:txBody>
                    <a:bodyPr/>
                    <a:lstStyle/>
                    <a:p>
                      <a:r>
                        <a:rPr lang="en-US" sz="1800" b="1" dirty="0"/>
                        <a:t>0</a:t>
                      </a:r>
                      <a:endParaRPr lang="en-GB" sz="1800" b="1" dirty="0"/>
                    </a:p>
                  </a:txBody>
                  <a:tcPr/>
                </a:tc>
                <a:extLst>
                  <a:ext uri="{0D108BD9-81ED-4DB2-BD59-A6C34878D82A}">
                    <a16:rowId xmlns:a16="http://schemas.microsoft.com/office/drawing/2014/main" val="3940837423"/>
                  </a:ext>
                </a:extLst>
              </a:tr>
              <a:tr h="389550">
                <a:tc>
                  <a:txBody>
                    <a:bodyPr/>
                    <a:lstStyle/>
                    <a:p>
                      <a:r>
                        <a:rPr lang="en-US" sz="1800" b="1" dirty="0"/>
                        <a:t>INPP </a:t>
                      </a:r>
                      <a:r>
                        <a:rPr lang="en-US" sz="1800" b="1" dirty="0" err="1"/>
                        <a:t>Democritos</a:t>
                      </a:r>
                      <a:r>
                        <a:rPr lang="en-US" sz="1800" b="1" dirty="0"/>
                        <a:t> - EXP</a:t>
                      </a:r>
                      <a:endParaRPr lang="en-GB" sz="1800" b="1" dirty="0"/>
                    </a:p>
                  </a:txBody>
                  <a:tcPr/>
                </a:tc>
                <a:tc>
                  <a:txBody>
                    <a:bodyPr/>
                    <a:lstStyle/>
                    <a:p>
                      <a:r>
                        <a:rPr lang="en-US" sz="1800" b="1" dirty="0"/>
                        <a:t>4</a:t>
                      </a:r>
                      <a:endParaRPr lang="en-GB" sz="1800" b="1" dirty="0"/>
                    </a:p>
                  </a:txBody>
                  <a:tcPr/>
                </a:tc>
                <a:tc>
                  <a:txBody>
                    <a:bodyPr/>
                    <a:lstStyle/>
                    <a:p>
                      <a:r>
                        <a:rPr lang="en-US" sz="1800" b="1" dirty="0"/>
                        <a:t>2</a:t>
                      </a:r>
                      <a:endParaRPr lang="en-GB" sz="1800" b="1" dirty="0"/>
                    </a:p>
                  </a:txBody>
                  <a:tcPr/>
                </a:tc>
                <a:extLst>
                  <a:ext uri="{0D108BD9-81ED-4DB2-BD59-A6C34878D82A}">
                    <a16:rowId xmlns:a16="http://schemas.microsoft.com/office/drawing/2014/main" val="754524148"/>
                  </a:ext>
                </a:extLst>
              </a:tr>
              <a:tr h="389550">
                <a:tc>
                  <a:txBody>
                    <a:bodyPr/>
                    <a:lstStyle/>
                    <a:p>
                      <a:r>
                        <a:rPr lang="en-US" sz="1800" b="1" dirty="0"/>
                        <a:t>INPP </a:t>
                      </a:r>
                      <a:r>
                        <a:rPr lang="en-US" sz="1800" b="1" dirty="0" err="1"/>
                        <a:t>Democritos</a:t>
                      </a:r>
                      <a:r>
                        <a:rPr lang="en-US" sz="1800" b="1" dirty="0"/>
                        <a:t> - TH</a:t>
                      </a:r>
                      <a:endParaRPr lang="en-GB" sz="1800" b="1" dirty="0"/>
                    </a:p>
                  </a:txBody>
                  <a:tcPr/>
                </a:tc>
                <a:tc>
                  <a:txBody>
                    <a:bodyPr/>
                    <a:lstStyle/>
                    <a:p>
                      <a:r>
                        <a:rPr lang="en-US" sz="1800" b="1" dirty="0"/>
                        <a:t>4</a:t>
                      </a:r>
                      <a:endParaRPr lang="en-GB" sz="1800" b="1" dirty="0"/>
                    </a:p>
                  </a:txBody>
                  <a:tcPr/>
                </a:tc>
                <a:tc>
                  <a:txBody>
                    <a:bodyPr/>
                    <a:lstStyle/>
                    <a:p>
                      <a:r>
                        <a:rPr lang="en-US" sz="1800" b="1" dirty="0"/>
                        <a:t>0</a:t>
                      </a:r>
                      <a:endParaRPr lang="en-GB" sz="1800" b="1" dirty="0"/>
                    </a:p>
                  </a:txBody>
                  <a:tcPr/>
                </a:tc>
                <a:extLst>
                  <a:ext uri="{0D108BD9-81ED-4DB2-BD59-A6C34878D82A}">
                    <a16:rowId xmlns:a16="http://schemas.microsoft.com/office/drawing/2014/main" val="2214450819"/>
                  </a:ext>
                </a:extLst>
              </a:tr>
              <a:tr h="389550">
                <a:tc>
                  <a:txBody>
                    <a:bodyPr/>
                    <a:lstStyle/>
                    <a:p>
                      <a:r>
                        <a:rPr lang="en-US" sz="1800" b="1" dirty="0"/>
                        <a:t>Univ. of Ioannina - EXP</a:t>
                      </a:r>
                      <a:endParaRPr lang="en-GB" sz="1800" b="1" dirty="0"/>
                    </a:p>
                  </a:txBody>
                  <a:tcPr/>
                </a:tc>
                <a:tc>
                  <a:txBody>
                    <a:bodyPr/>
                    <a:lstStyle/>
                    <a:p>
                      <a:r>
                        <a:rPr lang="en-US" sz="1800" b="1" dirty="0"/>
                        <a:t>10</a:t>
                      </a:r>
                      <a:endParaRPr lang="en-GB" sz="1800" b="1" dirty="0"/>
                    </a:p>
                  </a:txBody>
                  <a:tcPr/>
                </a:tc>
                <a:tc>
                  <a:txBody>
                    <a:bodyPr/>
                    <a:lstStyle/>
                    <a:p>
                      <a:r>
                        <a:rPr lang="en-US" sz="1800" b="1" dirty="0"/>
                        <a:t>7</a:t>
                      </a:r>
                      <a:endParaRPr lang="en-GB" sz="1800" b="1" dirty="0"/>
                    </a:p>
                  </a:txBody>
                  <a:tcPr/>
                </a:tc>
                <a:extLst>
                  <a:ext uri="{0D108BD9-81ED-4DB2-BD59-A6C34878D82A}">
                    <a16:rowId xmlns:a16="http://schemas.microsoft.com/office/drawing/2014/main" val="1109786818"/>
                  </a:ext>
                </a:extLst>
              </a:tr>
              <a:tr h="389550">
                <a:tc>
                  <a:txBody>
                    <a:bodyPr/>
                    <a:lstStyle/>
                    <a:p>
                      <a:r>
                        <a:rPr lang="en-US" sz="1800" b="1" dirty="0"/>
                        <a:t>Univ. of Ioannina - TH</a:t>
                      </a:r>
                      <a:endParaRPr lang="en-GB" sz="1800" b="1" dirty="0"/>
                    </a:p>
                  </a:txBody>
                  <a:tcPr/>
                </a:tc>
                <a:tc>
                  <a:txBody>
                    <a:bodyPr/>
                    <a:lstStyle/>
                    <a:p>
                      <a:r>
                        <a:rPr lang="en-US" sz="1800" b="1" dirty="0"/>
                        <a:t>6</a:t>
                      </a:r>
                      <a:endParaRPr lang="en-GB" sz="1800" b="1" dirty="0"/>
                    </a:p>
                  </a:txBody>
                  <a:tcPr/>
                </a:tc>
                <a:tc>
                  <a:txBody>
                    <a:bodyPr/>
                    <a:lstStyle/>
                    <a:p>
                      <a:r>
                        <a:rPr lang="en-US" sz="1800" b="1" dirty="0"/>
                        <a:t>6</a:t>
                      </a:r>
                      <a:endParaRPr lang="en-GB" sz="1800" b="1" dirty="0"/>
                    </a:p>
                  </a:txBody>
                  <a:tcPr/>
                </a:tc>
                <a:extLst>
                  <a:ext uri="{0D108BD9-81ED-4DB2-BD59-A6C34878D82A}">
                    <a16:rowId xmlns:a16="http://schemas.microsoft.com/office/drawing/2014/main" val="3645667641"/>
                  </a:ext>
                </a:extLst>
              </a:tr>
              <a:tr h="389550">
                <a:tc>
                  <a:txBody>
                    <a:bodyPr/>
                    <a:lstStyle/>
                    <a:p>
                      <a:r>
                        <a:rPr lang="en-US" sz="1800" b="1" dirty="0"/>
                        <a:t>Univ. of Patras - TH</a:t>
                      </a:r>
                      <a:endParaRPr lang="en-GB" sz="1800" b="1" dirty="0"/>
                    </a:p>
                  </a:txBody>
                  <a:tcPr/>
                </a:tc>
                <a:tc>
                  <a:txBody>
                    <a:bodyPr/>
                    <a:lstStyle/>
                    <a:p>
                      <a:r>
                        <a:rPr lang="en-US" sz="1800" b="1" dirty="0"/>
                        <a:t>3</a:t>
                      </a:r>
                      <a:endParaRPr lang="en-GB" sz="1800" b="1" dirty="0"/>
                    </a:p>
                  </a:txBody>
                  <a:tcPr/>
                </a:tc>
                <a:tc>
                  <a:txBody>
                    <a:bodyPr/>
                    <a:lstStyle/>
                    <a:p>
                      <a:r>
                        <a:rPr lang="en-US" sz="1800" b="1" dirty="0"/>
                        <a:t>6</a:t>
                      </a:r>
                      <a:endParaRPr lang="en-GB" sz="1800" b="1" dirty="0"/>
                    </a:p>
                  </a:txBody>
                  <a:tcPr/>
                </a:tc>
                <a:extLst>
                  <a:ext uri="{0D108BD9-81ED-4DB2-BD59-A6C34878D82A}">
                    <a16:rowId xmlns:a16="http://schemas.microsoft.com/office/drawing/2014/main" val="2897023361"/>
                  </a:ext>
                </a:extLst>
              </a:tr>
              <a:tr h="389550">
                <a:tc>
                  <a:txBody>
                    <a:bodyPr/>
                    <a:lstStyle/>
                    <a:p>
                      <a:r>
                        <a:rPr lang="en-US" sz="1800" b="1" dirty="0"/>
                        <a:t>Km3Net</a:t>
                      </a:r>
                      <a:endParaRPr lang="en-GB" sz="1800" b="1" dirty="0"/>
                    </a:p>
                  </a:txBody>
                  <a:tcPr/>
                </a:tc>
                <a:tc>
                  <a:txBody>
                    <a:bodyPr/>
                    <a:lstStyle/>
                    <a:p>
                      <a:r>
                        <a:rPr lang="en-US" sz="1800" b="1" dirty="0"/>
                        <a:t>3</a:t>
                      </a:r>
                      <a:endParaRPr lang="en-GB" sz="1800" b="1" dirty="0"/>
                    </a:p>
                  </a:txBody>
                  <a:tcPr/>
                </a:tc>
                <a:tc>
                  <a:txBody>
                    <a:bodyPr/>
                    <a:lstStyle/>
                    <a:p>
                      <a:r>
                        <a:rPr lang="en-US" sz="1800" b="1" dirty="0"/>
                        <a:t>0</a:t>
                      </a:r>
                      <a:endParaRPr lang="en-GB" sz="1800" b="1" dirty="0"/>
                    </a:p>
                  </a:txBody>
                  <a:tcPr/>
                </a:tc>
                <a:extLst>
                  <a:ext uri="{0D108BD9-81ED-4DB2-BD59-A6C34878D82A}">
                    <a16:rowId xmlns:a16="http://schemas.microsoft.com/office/drawing/2014/main" val="3319353298"/>
                  </a:ext>
                </a:extLst>
              </a:tr>
              <a:tr h="389550">
                <a:tc>
                  <a:txBody>
                    <a:bodyPr/>
                    <a:lstStyle/>
                    <a:p>
                      <a:r>
                        <a:rPr lang="en-US" sz="1800" b="1" dirty="0"/>
                        <a:t>Total</a:t>
                      </a:r>
                      <a:endParaRPr lang="en-GB" sz="1800" b="1" dirty="0"/>
                    </a:p>
                  </a:txBody>
                  <a:tcPr/>
                </a:tc>
                <a:tc>
                  <a:txBody>
                    <a:bodyPr/>
                    <a:lstStyle/>
                    <a:p>
                      <a:r>
                        <a:rPr lang="en-US" sz="1800" b="1" dirty="0"/>
                        <a:t>117</a:t>
                      </a:r>
                      <a:endParaRPr lang="en-GB" sz="1800" b="1" dirty="0"/>
                    </a:p>
                  </a:txBody>
                  <a:tcPr/>
                </a:tc>
                <a:tc>
                  <a:txBody>
                    <a:bodyPr/>
                    <a:lstStyle/>
                    <a:p>
                      <a:r>
                        <a:rPr lang="en-US" sz="1800" b="1" dirty="0"/>
                        <a:t>66</a:t>
                      </a:r>
                      <a:endParaRPr lang="en-GB" sz="1800" b="1" dirty="0"/>
                    </a:p>
                  </a:txBody>
                  <a:tcPr/>
                </a:tc>
                <a:extLst>
                  <a:ext uri="{0D108BD9-81ED-4DB2-BD59-A6C34878D82A}">
                    <a16:rowId xmlns:a16="http://schemas.microsoft.com/office/drawing/2014/main" val="2973916574"/>
                  </a:ext>
                </a:extLst>
              </a:tr>
            </a:tbl>
          </a:graphicData>
        </a:graphic>
      </p:graphicFrame>
    </p:spTree>
    <p:extLst>
      <p:ext uri="{BB962C8B-B14F-4D97-AF65-F5344CB8AC3E}">
        <p14:creationId xmlns:p14="http://schemas.microsoft.com/office/powerpoint/2010/main" val="1924457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1982</TotalTime>
  <Words>2723</Words>
  <Application>Microsoft Office PowerPoint</Application>
  <PresentationFormat>Widescreen</PresentationFormat>
  <Paragraphs>554</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Introduction to the Greek Participation at CERN</vt:lpstr>
      <vt:lpstr>Physics Departments in Greece with HEP Communities</vt:lpstr>
      <vt:lpstr>Experiments and R&amp;D</vt:lpstr>
      <vt:lpstr>Physics Education in Greece:  Statistical data</vt:lpstr>
      <vt:lpstr>Undergraduates admitted in Physics Departments</vt:lpstr>
      <vt:lpstr>Undergraduates Selecting HEP/Nuclear Physics</vt:lpstr>
      <vt:lpstr>Students entering MSc in HEP/Nuclear Physics</vt:lpstr>
      <vt:lpstr>Msc Students Entering a PhD in HEP/Nuclear</vt:lpstr>
      <vt:lpstr>Current PhD and Master Students in HEP Nuclear Physics </vt:lpstr>
      <vt:lpstr>Female Students in Physics for BSc, MSc, PhD</vt:lpstr>
      <vt:lpstr>Greece at CERN</vt:lpstr>
      <vt:lpstr>Greek Funding for CERN and CERN Experiments</vt:lpstr>
      <vt:lpstr>Greeks @ CERN</vt:lpstr>
      <vt:lpstr>Funding for research in Greece</vt:lpstr>
      <vt:lpstr>Greek funding for Research in Sciences </vt:lpstr>
      <vt:lpstr>Organization of the High Energy and Nuclear Physics Community in Greece</vt:lpstr>
      <vt:lpstr>Requested budget for CMS Upgrades for HL-LHC</vt:lpstr>
      <vt:lpstr>ATLAS AND CMD REVIEW PANEL</vt:lpstr>
      <vt:lpstr>Industrial Return</vt:lpstr>
      <vt:lpstr>Inflow of Contracts from CERN to Greek Companies</vt:lpstr>
      <vt:lpstr>ILO Activities aiming to increase the industrial return</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Greeks @ CERN</dc:title>
  <dc:creator>Costas Fountas</dc:creator>
  <cp:lastModifiedBy>Costas Fountas</cp:lastModifiedBy>
  <cp:revision>84</cp:revision>
  <dcterms:created xsi:type="dcterms:W3CDTF">2023-11-07T20:39:47Z</dcterms:created>
  <dcterms:modified xsi:type="dcterms:W3CDTF">2023-11-09T20:31:19Z</dcterms:modified>
</cp:coreProperties>
</file>