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6"/>
  </p:notesMasterIdLst>
  <p:sldIdLst>
    <p:sldId id="258" r:id="rId2"/>
    <p:sldId id="290" r:id="rId3"/>
    <p:sldId id="321" r:id="rId4"/>
    <p:sldId id="291" r:id="rId5"/>
    <p:sldId id="328" r:id="rId6"/>
    <p:sldId id="298" r:id="rId7"/>
    <p:sldId id="299" r:id="rId8"/>
    <p:sldId id="332" r:id="rId9"/>
    <p:sldId id="338" r:id="rId10"/>
    <p:sldId id="343" r:id="rId11"/>
    <p:sldId id="349" r:id="rId12"/>
    <p:sldId id="344" r:id="rId13"/>
    <p:sldId id="345" r:id="rId14"/>
    <p:sldId id="350" r:id="rId15"/>
    <p:sldId id="346" r:id="rId16"/>
    <p:sldId id="347" r:id="rId17"/>
    <p:sldId id="348" r:id="rId18"/>
    <p:sldId id="351" r:id="rId19"/>
    <p:sldId id="301" r:id="rId20"/>
    <p:sldId id="353" r:id="rId21"/>
    <p:sldId id="354" r:id="rId22"/>
    <p:sldId id="302" r:id="rId23"/>
    <p:sldId id="303" r:id="rId24"/>
    <p:sldId id="355" r:id="rId25"/>
    <p:sldId id="304" r:id="rId26"/>
    <p:sldId id="360" r:id="rId27"/>
    <p:sldId id="362" r:id="rId28"/>
    <p:sldId id="363" r:id="rId29"/>
    <p:sldId id="305" r:id="rId30"/>
    <p:sldId id="357" r:id="rId31"/>
    <p:sldId id="358" r:id="rId32"/>
    <p:sldId id="359" r:id="rId33"/>
    <p:sldId id="339" r:id="rId34"/>
    <p:sldId id="356" r:id="rId35"/>
  </p:sldIdLst>
  <p:sldSz cx="9144000" cy="5143500" type="screen16x9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8659" autoAdjust="0"/>
  </p:normalViewPr>
  <p:slideViewPr>
    <p:cSldViewPr>
      <p:cViewPr>
        <p:scale>
          <a:sx n="62" d="100"/>
          <a:sy n="62" d="100"/>
        </p:scale>
        <p:origin x="-2016" y="-9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20CF9-C32D-43D3-A663-CD4995155F35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40161-C45D-46B5-9F58-972A6372F7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40161-C45D-46B5-9F58-972A6372F70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4C0E-5353-46FB-BBA3-61655028EDA6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D4C0E-5353-46FB-BBA3-61655028EDA6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4B057-3E02-48C3-BEDF-5BC62742C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microsoft.com/office/2007/relationships/hdphoto" Target="../media/hdphoto1.wdp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essnusb.e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astroneu.eap.gr/index.php/publication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7" Type="http://schemas.openxmlformats.org/officeDocument/2006/relationships/image" Target="../media/image18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tiff"/><Relationship Id="rId4" Type="http://schemas.openxmlformats.org/officeDocument/2006/relationships/image" Target="../media/image1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1BFE2C9-FAF8-6D42-B883-FBE36E3A8FE2}"/>
              </a:ext>
            </a:extLst>
          </p:cNvPr>
          <p:cNvSpPr txBox="1"/>
          <p:nvPr/>
        </p:nvSpPr>
        <p:spPr>
          <a:xfrm>
            <a:off x="1447800" y="2952750"/>
            <a:ext cx="6331851" cy="12695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Christos Markou </a:t>
            </a:r>
          </a:p>
          <a:p>
            <a:pPr algn="ctr"/>
            <a:r>
              <a:rPr lang="en-GB" sz="1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en-GB" sz="1500" dirty="0" smtClean="0">
                <a:solidFill>
                  <a:schemeClr val="accent1">
                    <a:lumMod val="50000"/>
                  </a:schemeClr>
                </a:solidFill>
              </a:rPr>
              <a:t>Director,</a:t>
            </a:r>
            <a:endParaRPr lang="en-GB" sz="15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GB" sz="1500" dirty="0" smtClean="0">
                <a:solidFill>
                  <a:schemeClr val="accent1">
                    <a:lumMod val="50000"/>
                  </a:schemeClr>
                </a:solidFill>
              </a:rPr>
              <a:t>Institute of Nuclear and Particle Physics, </a:t>
            </a:r>
          </a:p>
          <a:p>
            <a:pPr algn="ctr"/>
            <a:r>
              <a:rPr lang="en-GB" sz="1500" dirty="0" smtClean="0">
                <a:solidFill>
                  <a:schemeClr val="accent1">
                    <a:lumMod val="50000"/>
                  </a:schemeClr>
                </a:solidFill>
              </a:rPr>
              <a:t>NCSR ‘Demokritos’</a:t>
            </a:r>
            <a:endParaRPr lang="x-none" sz="15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F4D620E-C955-FF45-A389-B9DF4EBA63D3}"/>
              </a:ext>
            </a:extLst>
          </p:cNvPr>
          <p:cNvSpPr txBox="1"/>
          <p:nvPr/>
        </p:nvSpPr>
        <p:spPr>
          <a:xfrm>
            <a:off x="1074417" y="1488170"/>
            <a:ext cx="6995162" cy="561692"/>
          </a:xfrm>
          <a:prstGeom prst="rect">
            <a:avLst/>
          </a:prstGeom>
          <a:noFill/>
          <a:ln w="38100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Astroparticle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and Neutrino Physics </a:t>
            </a:r>
            <a:endParaRPr lang="en-GB" sz="3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Заголовок 1">
            <a:extLst>
              <a:ext uri="{FF2B5EF4-FFF2-40B4-BE49-F238E27FC236}">
                <a16:creationId xmlns="" xmlns:a16="http://schemas.microsoft.com/office/drawing/2014/main" id="{5C2BE4FE-6956-1449-B556-5373F8B1DF0A}"/>
              </a:ext>
            </a:extLst>
          </p:cNvPr>
          <p:cNvSpPr txBox="1">
            <a:spLocks/>
          </p:cNvSpPr>
          <p:nvPr/>
        </p:nvSpPr>
        <p:spPr>
          <a:xfrm>
            <a:off x="0" y="81915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8" name="7 - TextBox"/>
          <p:cNvSpPr txBox="1"/>
          <p:nvPr/>
        </p:nvSpPr>
        <p:spPr>
          <a:xfrm>
            <a:off x="0" y="209550"/>
            <a:ext cx="914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RECFA open session – 10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November 2023 – Athens, Greece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22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DUNE NKUA Team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FB131F6B-148E-1D48-9052-3A2396DDD08D}"/>
              </a:ext>
            </a:extLst>
          </p:cNvPr>
          <p:cNvSpPr txBox="1">
            <a:spLocks/>
          </p:cNvSpPr>
          <p:nvPr/>
        </p:nvSpPr>
        <p:spPr>
          <a:xfrm>
            <a:off x="0" y="590550"/>
            <a:ext cx="8970334" cy="4300246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b="1" dirty="0" smtClean="0"/>
              <a:t>Prof. </a:t>
            </a:r>
            <a:r>
              <a:rPr lang="en-US" sz="1600" b="1" dirty="0" err="1" smtClean="0"/>
              <a:t>Niki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Saoulidou</a:t>
            </a:r>
            <a:r>
              <a:rPr lang="en-US" sz="1600" b="1" dirty="0" smtClean="0"/>
              <a:t> : </a:t>
            </a:r>
          </a:p>
          <a:p>
            <a:pPr lvl="1" algn="just"/>
            <a:r>
              <a:rPr lang="en-US" sz="1400" dirty="0" smtClean="0"/>
              <a:t>Chair of LBNC https://lbnc.fnal.gov/, charged by the </a:t>
            </a:r>
            <a:r>
              <a:rPr lang="en-US" sz="1400" dirty="0" err="1" smtClean="0"/>
              <a:t>Fermilab</a:t>
            </a:r>
            <a:r>
              <a:rPr lang="en-US" sz="1400" dirty="0" smtClean="0"/>
              <a:t> Director to oversee DUNE in a similar way LHCC oversees LHC experiments.</a:t>
            </a:r>
          </a:p>
          <a:p>
            <a:pPr lvl="1" algn="just"/>
            <a:r>
              <a:rPr lang="en-US" sz="1400" dirty="0" smtClean="0"/>
              <a:t>Member of the Scientific/Steering Board of Dr. </a:t>
            </a:r>
            <a:r>
              <a:rPr lang="en-US" sz="1400" dirty="0" err="1" smtClean="0"/>
              <a:t>Papoulias</a:t>
            </a:r>
            <a:r>
              <a:rPr lang="en-US" sz="1400" dirty="0" smtClean="0"/>
              <a:t> H.F.R.I Grant.</a:t>
            </a:r>
          </a:p>
          <a:p>
            <a:pPr lvl="1" algn="just"/>
            <a:r>
              <a:rPr lang="en-US" sz="1400" dirty="0" smtClean="0"/>
              <a:t>Founding member of the </a:t>
            </a:r>
            <a:r>
              <a:rPr lang="en-US" sz="1400" dirty="0" err="1" smtClean="0"/>
              <a:t>Fermilab</a:t>
            </a:r>
            <a:r>
              <a:rPr lang="en-US" sz="1400" dirty="0" smtClean="0"/>
              <a:t> DUSEL project (2006-2009) which evolved into DUNE.</a:t>
            </a:r>
          </a:p>
          <a:p>
            <a:pPr lvl="1" algn="just">
              <a:buNone/>
            </a:pPr>
            <a:endParaRPr lang="en-US" sz="1600" b="1" dirty="0" smtClean="0"/>
          </a:p>
          <a:p>
            <a:pPr algn="just"/>
            <a:r>
              <a:rPr lang="en-US" sz="1600" b="1" dirty="0" smtClean="0"/>
              <a:t>Postdoctoral </a:t>
            </a:r>
            <a:r>
              <a:rPr lang="en-US" sz="1600" b="1" dirty="0"/>
              <a:t>Researcher Dr. </a:t>
            </a:r>
            <a:r>
              <a:rPr lang="en-US" sz="1600" b="1" dirty="0" err="1"/>
              <a:t>Dimitrios</a:t>
            </a:r>
            <a:r>
              <a:rPr lang="en-US" sz="1600" b="1" dirty="0"/>
              <a:t> Papoulias  : </a:t>
            </a:r>
          </a:p>
          <a:p>
            <a:pPr lvl="1" algn="just"/>
            <a:r>
              <a:rPr lang="en-US" sz="1400" dirty="0"/>
              <a:t>Awarded </a:t>
            </a:r>
            <a:r>
              <a:rPr lang="en-US" sz="1400" b="1" dirty="0"/>
              <a:t>competitive research grant </a:t>
            </a:r>
            <a:r>
              <a:rPr lang="en-US" sz="1400" dirty="0"/>
              <a:t>by the Hellenic Foundation for Research and Innovation (H.F.R.I) to perform </a:t>
            </a:r>
            <a:r>
              <a:rPr lang="en-US" sz="1400" b="1" dirty="0"/>
              <a:t>Beyond the Standard Model searches (BSM) with the DUNE Near and Far detectors</a:t>
            </a:r>
            <a:r>
              <a:rPr lang="en-US" sz="1400" b="1" dirty="0" smtClean="0"/>
              <a:t>.</a:t>
            </a:r>
            <a:r>
              <a:rPr lang="el-GR" sz="1400" b="1" dirty="0" smtClean="0"/>
              <a:t> </a:t>
            </a:r>
            <a:r>
              <a:rPr lang="el-GR" sz="1400" dirty="0" smtClean="0"/>
              <a:t>(110</a:t>
            </a:r>
            <a:r>
              <a:rPr lang="en-US" sz="1400" dirty="0" smtClean="0"/>
              <a:t> k </a:t>
            </a:r>
            <a:r>
              <a:rPr lang="el-GR" sz="1400" dirty="0" smtClean="0"/>
              <a:t>€</a:t>
            </a:r>
            <a:r>
              <a:rPr lang="en-US" sz="1400" dirty="0" smtClean="0"/>
              <a:t>)</a:t>
            </a:r>
            <a:endParaRPr lang="en-US" sz="1400" dirty="0"/>
          </a:p>
          <a:p>
            <a:pPr lvl="1" algn="just">
              <a:buNone/>
            </a:pPr>
            <a:endParaRPr lang="en-US" sz="1400" dirty="0"/>
          </a:p>
          <a:p>
            <a:pPr algn="just"/>
            <a:r>
              <a:rPr lang="en-US" sz="1600" b="1" dirty="0"/>
              <a:t>PhD Student </a:t>
            </a:r>
            <a:r>
              <a:rPr lang="en-US" sz="1600" b="1" dirty="0" err="1"/>
              <a:t>Pantelis</a:t>
            </a:r>
            <a:r>
              <a:rPr lang="en-US" sz="1600" b="1" dirty="0"/>
              <a:t> Melas, co-supervised by Dr. Papoulias and Prof. Saoulidou</a:t>
            </a:r>
          </a:p>
          <a:p>
            <a:pPr lvl="1" algn="just"/>
            <a:r>
              <a:rPr lang="en-US" sz="1400" dirty="0"/>
              <a:t>Member of the H.F.R.I research grant of Dr. Papoulias, </a:t>
            </a:r>
            <a:r>
              <a:rPr lang="en-US" sz="1400" b="1" dirty="0"/>
              <a:t>currently analyzing </a:t>
            </a:r>
            <a:r>
              <a:rPr lang="en-US" sz="1400" b="1" dirty="0" err="1"/>
              <a:t>ProtoDUNE</a:t>
            </a:r>
            <a:r>
              <a:rPr lang="en-US" sz="1400" b="1" dirty="0"/>
              <a:t>-HD data </a:t>
            </a:r>
          </a:p>
          <a:p>
            <a:pPr lvl="1" algn="just"/>
            <a:r>
              <a:rPr lang="en-US" sz="1400" b="1" dirty="0"/>
              <a:t>Awarded Fermilab Neutrino Physics Center (FNC) Fellowship, </a:t>
            </a:r>
            <a:r>
              <a:rPr lang="en-US" sz="1400" dirty="0"/>
              <a:t>to participate and contribute to the </a:t>
            </a:r>
            <a:r>
              <a:rPr lang="en-US" sz="1400" b="1" dirty="0"/>
              <a:t>Prototype DUNE ND installation</a:t>
            </a:r>
            <a:r>
              <a:rPr lang="en-US" sz="1400" dirty="0"/>
              <a:t>, </a:t>
            </a:r>
            <a:r>
              <a:rPr lang="en-US" sz="1400" b="1" dirty="0"/>
              <a:t>commissioning</a:t>
            </a:r>
            <a:r>
              <a:rPr lang="en-US" sz="1400" dirty="0"/>
              <a:t> and </a:t>
            </a:r>
            <a:r>
              <a:rPr lang="en-US" sz="1400" b="1" dirty="0"/>
              <a:t>analysis with neutrino data </a:t>
            </a:r>
            <a:r>
              <a:rPr lang="en-US" sz="1400" dirty="0"/>
              <a:t>from the NUMI Beam. </a:t>
            </a:r>
          </a:p>
          <a:p>
            <a:pPr marL="457200" lvl="1" indent="0" algn="just">
              <a:buFont typeface="Wingdings 2"/>
              <a:buNone/>
            </a:pPr>
            <a:endParaRPr lang="en-US" sz="1800" b="1" dirty="0"/>
          </a:p>
          <a:p>
            <a:pPr marL="457200" lvl="1" indent="0" algn="just">
              <a:buFont typeface="Wingdings 2"/>
              <a:buNone/>
            </a:pPr>
            <a:r>
              <a:rPr lang="en-US" sz="1800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KM3NeT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8 - Εικόνα" descr="km3n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742950"/>
            <a:ext cx="4227444" cy="2590800"/>
          </a:xfrm>
          <a:prstGeom prst="rect">
            <a:avLst/>
          </a:prstGeom>
        </p:spPr>
      </p:pic>
      <p:pic>
        <p:nvPicPr>
          <p:cNvPr id="10" name="Screenshot 2022-08-24 at 13.44.52.png" descr="Screenshot 2022-08-24 at 13.44.52.png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0" y="666750"/>
            <a:ext cx="4648200" cy="2133600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1" name="10 - Ευθύγραμμο βέλος σύνδεσης"/>
          <p:cNvCxnSpPr/>
          <p:nvPr/>
        </p:nvCxnSpPr>
        <p:spPr>
          <a:xfrm>
            <a:off x="3276600" y="2419350"/>
            <a:ext cx="4038600" cy="5334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- Ευθύγραμμο βέλος σύνδεσης"/>
          <p:cNvCxnSpPr/>
          <p:nvPr/>
        </p:nvCxnSpPr>
        <p:spPr>
          <a:xfrm>
            <a:off x="3124200" y="1276350"/>
            <a:ext cx="3581400" cy="12192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26 - Εικόνα" descr="Screenshot (247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8430" y="2800350"/>
            <a:ext cx="4585970" cy="2100445"/>
          </a:xfrm>
          <a:prstGeom prst="rect">
            <a:avLst/>
          </a:prstGeom>
        </p:spPr>
      </p:pic>
      <p:sp>
        <p:nvSpPr>
          <p:cNvPr id="28" name="27 - Ορθογώνιο"/>
          <p:cNvSpPr/>
          <p:nvPr/>
        </p:nvSpPr>
        <p:spPr>
          <a:xfrm>
            <a:off x="4876800" y="3714750"/>
            <a:ext cx="4191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21 countries, 57 institutions, 273 physicists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  <a:latin typeface="Adobe Garamond Pro" pitchFamily="18" charset="0"/>
            </a:endParaRPr>
          </a:p>
          <a:p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From </a:t>
            </a:r>
            <a:r>
              <a:rPr lang="en-US" sz="1400" dirty="0" err="1" smtClean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Gr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dobe Garamond Pro" pitchFamily="18" charset="0"/>
              </a:rPr>
              <a:t>, Institute of Nuclear and Particle Physics (INPP) NCSR “Demokritos’’</a:t>
            </a:r>
            <a:endParaRPr lang="en-US" sz="1400" dirty="0">
              <a:solidFill>
                <a:schemeClr val="accent1">
                  <a:lumMod val="50000"/>
                </a:schemeClr>
              </a:solidFill>
              <a:latin typeface="Adobe Garamond Pro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KM3NeT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12 - Εικόνα" descr="Screenshot (249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666750"/>
            <a:ext cx="8738162" cy="42422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KM3NeT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8 - TextBox"/>
          <p:cNvSpPr txBox="1"/>
          <p:nvPr/>
        </p:nvSpPr>
        <p:spPr>
          <a:xfrm>
            <a:off x="304800" y="590551"/>
            <a:ext cx="8686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KM3NeT – INPP people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Ekaterini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Tzamariudaki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-   Director or Research, Head of the group,  Co-chair of the Publication Committee, </a:t>
            </a: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EDI committee, Management team (2016 – 2020)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Evangelia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Drakopoulou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-   Researcher, Open Science Committee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Christos Markou            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-   Director of INPP, Chair of the KM3NET Institution Board (2016-2020), </a:t>
            </a: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Chair of the Conference Committee, Management Team (since 2021), </a:t>
            </a: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Publication Committee, RRB.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G.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Androulakis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(Deceased) – KM3NeT QA/QC manager  (2016 – 2021)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L.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Kalousis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, Post-Doctoral associate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C.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Bagatelas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, S.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Tsagkli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– Scientific Personnel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A.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Vougioukas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, Y.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Kiskiras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(part-time) – Technicians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3 Ph.D. candidates :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D. Stavropoulos, V.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Tsourapis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, G.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Zarpapis</a:t>
            </a:r>
            <a:endParaRPr lang="en-US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2 M.Sc. Students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Several undergraduate students (interns and diploma students)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3 Ph.D. theses completed in the previous years (E.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Drakopoulou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, K.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Pikounis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, A.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Sinopoulou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KM3NeT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8 - TextBox"/>
          <p:cNvSpPr txBox="1"/>
          <p:nvPr/>
        </p:nvSpPr>
        <p:spPr>
          <a:xfrm>
            <a:off x="304800" y="590551"/>
            <a:ext cx="8686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Funding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No support on investment from GRSI in the last 10 years for KM3NeT.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Competitive funding from 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E.U. in H2020 (480k </a:t>
            </a:r>
            <a:r>
              <a:rPr lang="el-GR" dirty="0" smtClean="0">
                <a:solidFill>
                  <a:schemeClr val="tx2">
                    <a:lumMod val="75000"/>
                  </a:schemeClr>
                </a:solidFill>
              </a:rPr>
              <a:t>€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 and Horizon Europe (225k</a:t>
            </a:r>
            <a:r>
              <a:rPr lang="el-GR" dirty="0" smtClean="0">
                <a:solidFill>
                  <a:schemeClr val="tx2">
                    <a:lumMod val="75000"/>
                  </a:schemeClr>
                </a:solidFill>
              </a:rPr>
              <a:t> €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NSRF 2007 – 2013 (540k </a:t>
            </a:r>
            <a:r>
              <a:rPr lang="el-GR" dirty="0" smtClean="0">
                <a:solidFill>
                  <a:schemeClr val="tx2">
                    <a:lumMod val="75000"/>
                  </a:schemeClr>
                </a:solidFill>
              </a:rPr>
              <a:t>€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NSRF 2015 – 2020 (250k </a:t>
            </a:r>
            <a:r>
              <a:rPr lang="el-GR" dirty="0" smtClean="0">
                <a:solidFill>
                  <a:schemeClr val="tx2">
                    <a:lumMod val="75000"/>
                  </a:schemeClr>
                </a:solidFill>
              </a:rPr>
              <a:t>€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lvl="2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V.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Tsourapis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is supported by a research grant by the Hellenic Foundation for Research and Innovation (H.F.R.I)</a:t>
            </a:r>
          </a:p>
          <a:p>
            <a:pPr lvl="2"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2"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KM3NeT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8 - Εικόνα" descr="Screenshot (250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742950"/>
            <a:ext cx="8458200" cy="4153850"/>
          </a:xfrm>
          <a:prstGeom prst="rect">
            <a:avLst/>
          </a:prstGeom>
        </p:spPr>
      </p:pic>
      <p:sp>
        <p:nvSpPr>
          <p:cNvPr id="10" name="9 - TextBox"/>
          <p:cNvSpPr txBox="1"/>
          <p:nvPr/>
        </p:nvSpPr>
        <p:spPr>
          <a:xfrm>
            <a:off x="2209800" y="51435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Digital Optical Modules production facility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20">
            <a:extLst>
              <a:ext uri="{FF2B5EF4-FFF2-40B4-BE49-F238E27FC236}">
                <a16:creationId xmlns=""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 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KM3NeT – a glimpse on recent results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Screenshot 2023-09-26 at 13.58.27 copy.png" descr="Screenshot 2023-09-26 at 13.58.27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29200" y="1200150"/>
            <a:ext cx="3276600" cy="2759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10 - Εικόνα" descr="10 - Εικόνα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8600" y="971550"/>
            <a:ext cx="4392923" cy="288646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11 - Ορθογώνιο"/>
          <p:cNvSpPr txBox="1"/>
          <p:nvPr/>
        </p:nvSpPr>
        <p:spPr>
          <a:xfrm>
            <a:off x="304800" y="819150"/>
            <a:ext cx="403860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 algn="ctr">
              <a:buSzPct val="100000"/>
              <a:defRPr>
                <a:latin typeface="Adobe Garamond Pro"/>
                <a:ea typeface="Adobe Garamond Pro"/>
                <a:cs typeface="Adobe Garamond Pro"/>
                <a:sym typeface="Adobe Garamond Pro"/>
              </a:defRPr>
            </a:pPr>
            <a:r>
              <a:rPr sz="1400"/>
              <a:t>Measurement of atmospheric ν</a:t>
            </a:r>
            <a:r>
              <a:rPr sz="1400" baseline="-20777"/>
              <a:t>μ</a:t>
            </a:r>
            <a:r>
              <a:rPr sz="1400"/>
              <a:t> flux with ORCA6</a:t>
            </a:r>
          </a:p>
        </p:txBody>
      </p:sp>
      <p:sp>
        <p:nvSpPr>
          <p:cNvPr id="13" name="11 - Ορθογώνιο"/>
          <p:cNvSpPr txBox="1"/>
          <p:nvPr/>
        </p:nvSpPr>
        <p:spPr>
          <a:xfrm>
            <a:off x="4800600" y="819150"/>
            <a:ext cx="381000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 algn="ctr">
              <a:buSzPct val="100000"/>
              <a:defRPr>
                <a:latin typeface="Adobe Garamond Pro"/>
                <a:ea typeface="Adobe Garamond Pro"/>
                <a:cs typeface="Adobe Garamond Pro"/>
                <a:sym typeface="Adobe Garamond Pro"/>
              </a:defRPr>
            </a:pPr>
            <a:r>
              <a:rPr lang="en-US" sz="1400" dirty="0" smtClean="0"/>
              <a:t>All sky diffuse cosmic neutrino flux with ARCA</a:t>
            </a:r>
            <a:endParaRPr sz="1400"/>
          </a:p>
        </p:txBody>
      </p:sp>
      <p:sp>
        <p:nvSpPr>
          <p:cNvPr id="14" name="13 - TextBox"/>
          <p:cNvSpPr txBox="1"/>
          <p:nvPr/>
        </p:nvSpPr>
        <p:spPr>
          <a:xfrm>
            <a:off x="5562600" y="3943350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Work by V. </a:t>
            </a:r>
            <a:r>
              <a:rPr lang="en-US" sz="1200" dirty="0" err="1" smtClean="0"/>
              <a:t>Tsourapis</a:t>
            </a:r>
            <a:endParaRPr lang="en-US" sz="1200" dirty="0"/>
          </a:p>
        </p:txBody>
      </p:sp>
      <p:sp>
        <p:nvSpPr>
          <p:cNvPr id="15" name="14 - TextBox"/>
          <p:cNvSpPr txBox="1"/>
          <p:nvPr/>
        </p:nvSpPr>
        <p:spPr>
          <a:xfrm>
            <a:off x="838200" y="3943350"/>
            <a:ext cx="2971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Work by D. Stavropoulos</a:t>
            </a:r>
            <a:endParaRPr lang="en-US" sz="1200" dirty="0"/>
          </a:p>
        </p:txBody>
      </p:sp>
      <p:sp>
        <p:nvSpPr>
          <p:cNvPr id="19" name="18 - Ορθογώνιο"/>
          <p:cNvSpPr/>
          <p:nvPr/>
        </p:nvSpPr>
        <p:spPr>
          <a:xfrm>
            <a:off x="5943600" y="4324350"/>
            <a:ext cx="19100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 smtClean="0">
                <a:latin typeface="Adobe Garamond Pro" pitchFamily="18" charset="0"/>
              </a:rPr>
              <a:t>PoS</a:t>
            </a:r>
            <a:r>
              <a:rPr lang="en-US" sz="1200" dirty="0" smtClean="0">
                <a:latin typeface="Adobe Garamond Pro" pitchFamily="18" charset="0"/>
              </a:rPr>
              <a:t> ICRC2023 (2023) </a:t>
            </a:r>
            <a:r>
              <a:rPr lang="el-GR" sz="1200" dirty="0" smtClean="0">
                <a:latin typeface="Adobe Garamond Pro" pitchFamily="18" charset="0"/>
              </a:rPr>
              <a:t>1</a:t>
            </a:r>
            <a:r>
              <a:rPr lang="en-US" sz="1200" dirty="0" smtClean="0">
                <a:latin typeface="Adobe Garamond Pro" pitchFamily="18" charset="0"/>
              </a:rPr>
              <a:t>195</a:t>
            </a:r>
            <a:endParaRPr lang="en-US" sz="1200" dirty="0">
              <a:latin typeface="Adobe Garamond Pro" pitchFamily="18" charset="0"/>
            </a:endParaRPr>
          </a:p>
        </p:txBody>
      </p:sp>
      <p:sp>
        <p:nvSpPr>
          <p:cNvPr id="20" name="13 - Ορθογώνιο"/>
          <p:cNvSpPr txBox="1"/>
          <p:nvPr/>
        </p:nvSpPr>
        <p:spPr>
          <a:xfrm>
            <a:off x="1371600" y="4324350"/>
            <a:ext cx="201033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latin typeface="Adobe Garamond Pro"/>
                <a:ea typeface="Adobe Garamond Pro"/>
                <a:cs typeface="Adobe Garamond Pro"/>
                <a:sym typeface="Adobe Garamond Pro"/>
              </a:defRPr>
            </a:lvl1pPr>
          </a:lstStyle>
          <a:p>
            <a:r>
              <a:t>PoS ICRC2023 (2023) 1093</a:t>
            </a: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KM3NeT – a glimpse on recent results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8 - Εικόνα" descr="Screenshot (252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90550"/>
            <a:ext cx="7696200" cy="42535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KM3NeT – a glimpse on recent results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8 - Εικόνα" descr="Screenshot (253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90550"/>
            <a:ext cx="8458200" cy="42647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KM3NeT – neutrino acoustic detection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ontent Placeholder 2"/>
          <p:cNvSpPr txBox="1"/>
          <p:nvPr/>
        </p:nvSpPr>
        <p:spPr>
          <a:xfrm>
            <a:off x="0" y="590550"/>
            <a:ext cx="8399972" cy="410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SzPct val="100000"/>
              <a:buChar char="➢"/>
              <a:defRPr sz="2200">
                <a:solidFill>
                  <a:srgbClr val="23427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1400"/>
              <a:t> </a:t>
            </a:r>
            <a:r>
              <a:rPr lang="en-US" sz="1400" dirty="0" smtClean="0"/>
              <a:t>A </a:t>
            </a:r>
            <a:r>
              <a:rPr sz="1400" smtClean="0"/>
              <a:t>most </a:t>
            </a:r>
            <a:r>
              <a:rPr sz="1400"/>
              <a:t>promising detection of ultra high energy neutrinos (UHE) </a:t>
            </a:r>
          </a:p>
        </p:txBody>
      </p:sp>
      <p:pic>
        <p:nvPicPr>
          <p:cNvPr id="10" name="1 - Εικόνα" descr="1 - Εικόνα"/>
          <p:cNvPicPr>
            <a:picLocks noChangeAspect="1"/>
          </p:cNvPicPr>
          <p:nvPr/>
        </p:nvPicPr>
        <p:blipFill>
          <a:blip r:embed="rId2">
            <a:extLst/>
          </a:blip>
          <a:srcRect b="3229"/>
          <a:stretch>
            <a:fillRect/>
          </a:stretch>
        </p:blipFill>
        <p:spPr>
          <a:xfrm>
            <a:off x="76200" y="895350"/>
            <a:ext cx="3810000" cy="2411700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Arrow: Up 15"/>
          <p:cNvSpPr/>
          <p:nvPr/>
        </p:nvSpPr>
        <p:spPr>
          <a:xfrm>
            <a:off x="2590800" y="3105150"/>
            <a:ext cx="327653" cy="30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0"/>
                </a:lnTo>
                <a:lnTo>
                  <a:pt x="21600" y="10800"/>
                </a:lnTo>
                <a:lnTo>
                  <a:pt x="16200" y="108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080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sp>
        <p:nvSpPr>
          <p:cNvPr id="12" name="TextBox 18"/>
          <p:cNvSpPr txBox="1"/>
          <p:nvPr/>
        </p:nvSpPr>
        <p:spPr>
          <a:xfrm>
            <a:off x="1295400" y="3409950"/>
            <a:ext cx="2590800" cy="26161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6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 algn="l"/>
            <a:r>
              <a:rPr sz="1100"/>
              <a:t>expected signal from neutrino interactions</a:t>
            </a:r>
          </a:p>
        </p:txBody>
      </p:sp>
      <p:grpSp>
        <p:nvGrpSpPr>
          <p:cNvPr id="13" name="Ομάδα 8"/>
          <p:cNvGrpSpPr/>
          <p:nvPr/>
        </p:nvGrpSpPr>
        <p:grpSpPr>
          <a:xfrm>
            <a:off x="5638800" y="666750"/>
            <a:ext cx="3048001" cy="1371601"/>
            <a:chOff x="132417" y="-138666"/>
            <a:chExt cx="5296699" cy="2495983"/>
          </a:xfrm>
        </p:grpSpPr>
        <p:pic>
          <p:nvPicPr>
            <p:cNvPr id="14" name="Picture 5" descr="Picture 5"/>
            <p:cNvPicPr>
              <a:picLocks noChangeAspect="1"/>
            </p:cNvPicPr>
            <p:nvPr/>
          </p:nvPicPr>
          <p:blipFill>
            <a:blip r:embed="rId3" cstate="print">
              <a:extLst/>
            </a:blip>
            <a:stretch>
              <a:fillRect/>
            </a:stretch>
          </p:blipFill>
          <p:spPr>
            <a:xfrm>
              <a:off x="132417" y="-138666"/>
              <a:ext cx="5296699" cy="24959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" name="TextBox 21"/>
            <p:cNvSpPr txBox="1"/>
            <p:nvPr/>
          </p:nvSpPr>
          <p:spPr>
            <a:xfrm>
              <a:off x="3154982" y="1816367"/>
              <a:ext cx="2091178" cy="5040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12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r>
                <a:rPr sz="800"/>
                <a:t>Image from K. Graff International ARENA Workshop 2005</a:t>
              </a:r>
            </a:p>
          </p:txBody>
        </p:sp>
      </p:grpSp>
      <p:pic>
        <p:nvPicPr>
          <p:cNvPr id="16" name="15 - Εικόνα" descr="Screenshot (25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2190750"/>
            <a:ext cx="2057400" cy="2462738"/>
          </a:xfrm>
          <a:prstGeom prst="rect">
            <a:avLst/>
          </a:prstGeom>
        </p:spPr>
      </p:pic>
      <p:sp>
        <p:nvSpPr>
          <p:cNvPr id="17" name="Underwater acoustic recordings collected at a sea depth of approximately 1600 meters.…"/>
          <p:cNvSpPr txBox="1"/>
          <p:nvPr/>
        </p:nvSpPr>
        <p:spPr>
          <a:xfrm>
            <a:off x="152400" y="3714750"/>
            <a:ext cx="4343400" cy="1107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28599" indent="-228599" algn="just" defTabSz="457200">
              <a:buSzPct val="100000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100" smtClean="0"/>
              <a:t>Machine </a:t>
            </a:r>
            <a:r>
              <a:rPr sz="1100"/>
              <a:t>and Deep learning algorithms were used to classify </a:t>
            </a:r>
            <a:endParaRPr lang="en-US" sz="1100" dirty="0" smtClean="0"/>
          </a:p>
          <a:p>
            <a:pPr marL="228599" indent="-228599" algn="just" defTabSz="457200">
              <a:buSzPct val="100000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en-US" sz="1100" dirty="0" smtClean="0"/>
              <a:t>	</a:t>
            </a:r>
            <a:r>
              <a:rPr sz="1100" smtClean="0"/>
              <a:t>acoustic </a:t>
            </a:r>
            <a:r>
              <a:rPr sz="1100"/>
              <a:t>recordings </a:t>
            </a:r>
            <a:r>
              <a:rPr sz="1100" smtClean="0"/>
              <a:t>containing </a:t>
            </a:r>
            <a:r>
              <a:rPr sz="1100"/>
              <a:t>acoustic neutrino pulses </a:t>
            </a:r>
            <a:endParaRPr lang="en-US" sz="1100" dirty="0" smtClean="0"/>
          </a:p>
          <a:p>
            <a:pPr marL="228599" indent="-228599" algn="just" defTabSz="457200">
              <a:buSzPct val="100000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en-US" sz="1100" dirty="0" smtClean="0"/>
              <a:t>	</a:t>
            </a:r>
            <a:r>
              <a:rPr sz="1100" smtClean="0"/>
              <a:t>over </a:t>
            </a:r>
            <a:r>
              <a:rPr sz="1100"/>
              <a:t>background. </a:t>
            </a:r>
          </a:p>
          <a:p>
            <a:pPr marL="228599" indent="-228599" algn="just" defTabSz="457200">
              <a:buSzPct val="100000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100"/>
              <a:t>First results are promising. Our methodology could lead </a:t>
            </a:r>
            <a:endParaRPr lang="en-US" sz="1100" dirty="0" smtClean="0"/>
          </a:p>
          <a:p>
            <a:pPr marL="228599" indent="-228599" algn="just" defTabSz="457200">
              <a:buSzPct val="100000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en-US" sz="1100" dirty="0" smtClean="0"/>
              <a:t> 	</a:t>
            </a:r>
            <a:r>
              <a:rPr sz="1100" smtClean="0"/>
              <a:t>to </a:t>
            </a:r>
            <a:r>
              <a:rPr sz="1100"/>
              <a:t>a feasible data acquisition system for a future acoustic </a:t>
            </a:r>
            <a:endParaRPr lang="en-US" sz="1100" dirty="0" smtClean="0"/>
          </a:p>
          <a:p>
            <a:pPr marL="228599" indent="-228599" algn="just" defTabSz="457200">
              <a:buSzPct val="100000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en-US" sz="1100" dirty="0" smtClean="0"/>
              <a:t>	</a:t>
            </a:r>
            <a:r>
              <a:rPr sz="1100" smtClean="0"/>
              <a:t>neutrino </a:t>
            </a:r>
            <a:r>
              <a:rPr sz="1100"/>
              <a:t>detector.</a:t>
            </a:r>
          </a:p>
        </p:txBody>
      </p:sp>
      <p:pic>
        <p:nvPicPr>
          <p:cNvPr id="19" name="Identification_of_UHE_nu_pulses-11-1.pdf" descr="Identification_of_UHE_nu_pulses-11-1.pdf"/>
          <p:cNvPicPr>
            <a:picLocks noChangeAspect="1"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7086600" y="2266950"/>
            <a:ext cx="1616940" cy="2286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320" y="57795"/>
            <a:ext cx="7409680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>
                <a:solidFill>
                  <a:schemeClr val="tx2">
                    <a:lumMod val="75000"/>
                  </a:schemeClr>
                </a:solidFill>
              </a:rPr>
              <a:t>The</a:t>
            </a:r>
            <a:r>
              <a:rPr lang="el-GR" altLang="en-US" sz="21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en-US" sz="2100" b="1" dirty="0">
                <a:solidFill>
                  <a:schemeClr val="tx2">
                    <a:lumMod val="75000"/>
                  </a:schemeClr>
                </a:solidFill>
              </a:rPr>
              <a:t>CAST</a:t>
            </a:r>
            <a:r>
              <a:rPr lang="el-GR" altLang="en-US" sz="2100" b="1" dirty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altLang="en-US" sz="2100" b="1" dirty="0" err="1">
                <a:solidFill>
                  <a:schemeClr val="tx2">
                    <a:lumMod val="75000"/>
                  </a:schemeClr>
                </a:solidFill>
              </a:rPr>
              <a:t>Cern</a:t>
            </a:r>
            <a:r>
              <a:rPr lang="en-US" altLang="en-US" sz="2100" b="1" dirty="0">
                <a:solidFill>
                  <a:schemeClr val="tx2">
                    <a:lumMod val="75000"/>
                  </a:schemeClr>
                </a:solidFill>
              </a:rPr>
              <a:t> Axion Solar Telescope) collaboration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Picture 1031">
            <a:extLst>
              <a:ext uri="{FF2B5EF4-FFF2-40B4-BE49-F238E27FC236}">
                <a16:creationId xmlns:a16="http://schemas.microsoft.com/office/drawing/2014/main" xmlns="" id="{4CD12CD5-F426-EFB1-E7B9-EADC8D3AD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4350"/>
            <a:ext cx="838200" cy="92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16 - Εικόνα" descr="Screenshot (24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666750"/>
            <a:ext cx="4724400" cy="1276865"/>
          </a:xfrm>
          <a:prstGeom prst="rect">
            <a:avLst/>
          </a:prstGeom>
        </p:spPr>
      </p:pic>
      <p:pic>
        <p:nvPicPr>
          <p:cNvPr id="16" name="Picture 14" descr="A large machine in a factory&#10;&#10;Description automatically generated">
            <a:extLst>
              <a:ext uri="{FF2B5EF4-FFF2-40B4-BE49-F238E27FC236}">
                <a16:creationId xmlns:a16="http://schemas.microsoft.com/office/drawing/2014/main" xmlns="" id="{D121AAD2-9834-9DAC-CE88-6B2A8F3502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1200" y="2343150"/>
            <a:ext cx="3352800" cy="2186305"/>
          </a:xfrm>
          <a:prstGeom prst="rect">
            <a:avLst/>
          </a:prstGeom>
        </p:spPr>
      </p:pic>
      <p:sp>
        <p:nvSpPr>
          <p:cNvPr id="20" name="19 - TextBox"/>
          <p:cNvSpPr txBox="1"/>
          <p:nvPr/>
        </p:nvSpPr>
        <p:spPr>
          <a:xfrm>
            <a:off x="304800" y="142875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13 Countries, </a:t>
            </a:r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20 Institutions,</a:t>
            </a:r>
          </a:p>
          <a:p>
            <a:r>
              <a:rPr lang="en-US" sz="1600" b="1" dirty="0" smtClean="0"/>
              <a:t>In Greece: </a:t>
            </a:r>
          </a:p>
          <a:p>
            <a:pPr algn="r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Aristotle University of Thessaloniki,</a:t>
            </a:r>
          </a:p>
          <a:p>
            <a:pPr algn="r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NCSR Demokritos,</a:t>
            </a:r>
          </a:p>
          <a:p>
            <a:pPr algn="r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University of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Patras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Box 4">
            <a:extLst>
              <a:ext uri="{FF2B5EF4-FFF2-40B4-BE49-F238E27FC236}">
                <a16:creationId xmlns="" xmlns:a16="http://schemas.microsoft.com/office/drawing/2014/main" id="{0663B4DC-02C7-0126-3222-A14F5BF6B597}"/>
              </a:ext>
            </a:extLst>
          </p:cNvPr>
          <p:cNvSpPr txBox="1"/>
          <p:nvPr/>
        </p:nvSpPr>
        <p:spPr>
          <a:xfrm>
            <a:off x="0" y="3081397"/>
            <a:ext cx="5867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CAST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people in Greece</a:t>
            </a:r>
            <a:endParaRPr lang="en-US" sz="14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200" dirty="0"/>
              <a:t>K. </a:t>
            </a:r>
            <a:r>
              <a:rPr lang="en-US" sz="1200" dirty="0" err="1"/>
              <a:t>Zioutas</a:t>
            </a:r>
            <a:r>
              <a:rPr lang="en-US" sz="1200" dirty="0"/>
              <a:t>, V. </a:t>
            </a:r>
            <a:r>
              <a:rPr lang="en-US" sz="1200" dirty="0" err="1"/>
              <a:t>Anastassopoulos</a:t>
            </a:r>
            <a:r>
              <a:rPr lang="en-US" sz="1200" dirty="0"/>
              <a:t>, A. </a:t>
            </a:r>
            <a:r>
              <a:rPr lang="en-US" sz="1200" dirty="0" err="1"/>
              <a:t>Gardikiotis</a:t>
            </a:r>
            <a:r>
              <a:rPr lang="en-US" sz="1200" dirty="0"/>
              <a:t>, A. </a:t>
            </a:r>
            <a:r>
              <a:rPr lang="en-US" sz="1200" dirty="0" err="1"/>
              <a:t>Liolios</a:t>
            </a:r>
            <a:r>
              <a:rPr lang="en-US" sz="1200" dirty="0"/>
              <a:t>, T. </a:t>
            </a:r>
            <a:r>
              <a:rPr lang="en-US" sz="1200" dirty="0" err="1"/>
              <a:t>Papaevangelou</a:t>
            </a:r>
            <a:r>
              <a:rPr lang="en-US" sz="1200" dirty="0"/>
              <a:t>, I </a:t>
            </a:r>
            <a:r>
              <a:rPr lang="en-US" sz="1200" dirty="0" err="1"/>
              <a:t>Savvidis</a:t>
            </a:r>
            <a:r>
              <a:rPr lang="en-US" sz="1200" dirty="0"/>
              <a:t>, T. </a:t>
            </a:r>
            <a:r>
              <a:rPr lang="en-US" sz="1200" dirty="0" err="1"/>
              <a:t>Vafeiadis</a:t>
            </a:r>
            <a:r>
              <a:rPr lang="en-US" sz="1200" dirty="0"/>
              <a:t>, A. </a:t>
            </a:r>
            <a:r>
              <a:rPr lang="en-US" sz="1200" dirty="0" err="1"/>
              <a:t>Nikolaidis</a:t>
            </a:r>
            <a:r>
              <a:rPr lang="en-US" sz="1200" dirty="0"/>
              <a:t>, G. Fanourakis, Th. </a:t>
            </a:r>
            <a:r>
              <a:rPr lang="en-US" sz="1200" dirty="0" err="1"/>
              <a:t>Geralis</a:t>
            </a:r>
            <a:r>
              <a:rPr lang="en-US" sz="1200" dirty="0"/>
              <a:t>, K. </a:t>
            </a:r>
            <a:r>
              <a:rPr lang="en-US" sz="1200" dirty="0" err="1"/>
              <a:t>Kousouris</a:t>
            </a:r>
            <a:r>
              <a:rPr lang="en-US" sz="1200" dirty="0"/>
              <a:t>, K. </a:t>
            </a:r>
            <a:r>
              <a:rPr lang="en-US" sz="1200" dirty="0" err="1" smtClean="0"/>
              <a:t>Zachariadou</a:t>
            </a:r>
            <a:r>
              <a:rPr lang="en-US" sz="1200" dirty="0"/>
              <a:t>, E.N. </a:t>
            </a:r>
            <a:r>
              <a:rPr lang="en-US" sz="1200" dirty="0" err="1"/>
              <a:t>Gazis</a:t>
            </a:r>
            <a:r>
              <a:rPr lang="en-US" sz="1200" dirty="0"/>
              <a:t>, A. </a:t>
            </a:r>
            <a:r>
              <a:rPr lang="en-US" sz="1200" dirty="0" err="1" smtClean="0"/>
              <a:t>Liolios</a:t>
            </a:r>
            <a:r>
              <a:rPr lang="en-US" sz="1200" dirty="0" smtClean="0"/>
              <a:t>.</a:t>
            </a:r>
            <a:endParaRPr lang="en-US" sz="1200" dirty="0"/>
          </a:p>
          <a:p>
            <a:endParaRPr lang="en-US" sz="1200" dirty="0"/>
          </a:p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Funding</a:t>
            </a:r>
            <a:endParaRPr lang="en-US" sz="14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200" dirty="0"/>
              <a:t>About at total </a:t>
            </a:r>
            <a:r>
              <a:rPr lang="en-US" sz="1200" dirty="0" smtClean="0"/>
              <a:t>30k </a:t>
            </a:r>
            <a:r>
              <a:rPr lang="el-GR" sz="1200" dirty="0" smtClean="0"/>
              <a:t>€</a:t>
            </a:r>
            <a:r>
              <a:rPr lang="en-US" sz="1200" dirty="0" smtClean="0"/>
              <a:t>, </a:t>
            </a:r>
            <a:r>
              <a:rPr lang="en-US" sz="1200" dirty="0"/>
              <a:t>for the duration of the project </a:t>
            </a:r>
            <a:r>
              <a:rPr lang="en-US" sz="1200" dirty="0" smtClean="0"/>
              <a:t>from NCSR Demokritos internal funds.</a:t>
            </a:r>
            <a:endParaRPr lang="en-US" sz="1200" dirty="0"/>
          </a:p>
          <a:p>
            <a:r>
              <a:rPr lang="en-US" sz="1200" dirty="0" smtClean="0"/>
              <a:t>GSRT funded </a:t>
            </a:r>
            <a:r>
              <a:rPr lang="en-US" sz="1200" dirty="0"/>
              <a:t>the Operating </a:t>
            </a:r>
            <a:r>
              <a:rPr lang="en-US" sz="1200" dirty="0" smtClean="0"/>
              <a:t>expenses (~30k </a:t>
            </a:r>
            <a:r>
              <a:rPr lang="el-GR" sz="1200" dirty="0" smtClean="0"/>
              <a:t>€</a:t>
            </a:r>
            <a:r>
              <a:rPr lang="en-US" sz="1200" dirty="0" smtClean="0"/>
              <a:t> / year)</a:t>
            </a:r>
            <a:endParaRPr lang="en-US" sz="1600" dirty="0"/>
          </a:p>
        </p:txBody>
      </p:sp>
      <p:sp>
        <p:nvSpPr>
          <p:cNvPr id="22" name="21 - TextBox"/>
          <p:cNvSpPr txBox="1"/>
          <p:nvPr/>
        </p:nvSpPr>
        <p:spPr>
          <a:xfrm>
            <a:off x="2133600" y="59055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2002 - 2018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ANNIE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18"/>
          <p:cNvSpPr txBox="1"/>
          <p:nvPr/>
        </p:nvSpPr>
        <p:spPr>
          <a:xfrm>
            <a:off x="152401" y="590550"/>
            <a:ext cx="8610600" cy="815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342900" indent="-342900" algn="just" defTabSz="457200">
              <a:buClr>
                <a:srgbClr val="4F81BD"/>
              </a:buClr>
              <a:buSzPct val="100000"/>
              <a:defRPr sz="2000" b="1">
                <a:solidFill>
                  <a:srgbClr val="4F81B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400" dirty="0" smtClean="0"/>
              <a:t> </a:t>
            </a:r>
            <a:r>
              <a:rPr sz="1400" smtClean="0"/>
              <a:t>A</a:t>
            </a:r>
            <a:r>
              <a:rPr sz="1400" b="0" smtClean="0">
                <a:solidFill>
                  <a:srgbClr val="000000"/>
                </a:solidFill>
              </a:rPr>
              <a:t>ccelerator </a:t>
            </a:r>
            <a:r>
              <a:rPr sz="1400"/>
              <a:t>N</a:t>
            </a:r>
            <a:r>
              <a:rPr sz="1400" b="0">
                <a:solidFill>
                  <a:srgbClr val="000000"/>
                </a:solidFill>
              </a:rPr>
              <a:t>eutrino </a:t>
            </a:r>
            <a:r>
              <a:rPr sz="1400"/>
              <a:t>N</a:t>
            </a:r>
            <a:r>
              <a:rPr sz="1400" b="0">
                <a:solidFill>
                  <a:srgbClr val="000000"/>
                </a:solidFill>
              </a:rPr>
              <a:t>eutron </a:t>
            </a:r>
            <a:r>
              <a:rPr sz="1400"/>
              <a:t>I</a:t>
            </a:r>
            <a:r>
              <a:rPr sz="1400" b="0">
                <a:solidFill>
                  <a:srgbClr val="000000"/>
                </a:solidFill>
              </a:rPr>
              <a:t>nteraction </a:t>
            </a:r>
            <a:r>
              <a:rPr sz="1400"/>
              <a:t>E</a:t>
            </a:r>
            <a:r>
              <a:rPr sz="1400" b="0">
                <a:solidFill>
                  <a:srgbClr val="000000"/>
                </a:solidFill>
              </a:rPr>
              <a:t>xperiment (</a:t>
            </a:r>
            <a:r>
              <a:rPr sz="1400"/>
              <a:t>ANNIE</a:t>
            </a:r>
            <a:r>
              <a:rPr sz="1400" b="0">
                <a:solidFill>
                  <a:srgbClr val="000000"/>
                </a:solidFill>
              </a:rPr>
              <a:t>): </a:t>
            </a:r>
            <a:endParaRPr lang="en-US" sz="1400" b="0" dirty="0" smtClean="0">
              <a:solidFill>
                <a:srgbClr val="000000"/>
              </a:solidFill>
            </a:endParaRPr>
          </a:p>
          <a:p>
            <a:pPr marL="342900" indent="-342900" algn="just" defTabSz="457200">
              <a:spcAft>
                <a:spcPts val="600"/>
              </a:spcAft>
              <a:buClr>
                <a:srgbClr val="4F81BD"/>
              </a:buClr>
              <a:buSzPct val="100000"/>
              <a:defRPr sz="2000" b="1">
                <a:solidFill>
                  <a:srgbClr val="4F81B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400" b="0" dirty="0" smtClean="0">
                <a:solidFill>
                  <a:srgbClr val="000000"/>
                </a:solidFill>
              </a:rPr>
              <a:t>			</a:t>
            </a:r>
            <a:r>
              <a:rPr sz="1400" b="0" smtClean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sz="1400" b="0">
                <a:solidFill>
                  <a:schemeClr val="accent1">
                    <a:lumMod val="75000"/>
                  </a:schemeClr>
                </a:solidFill>
              </a:rPr>
              <a:t>26-ton Gd-doped water Cherenkov detector installed in </a:t>
            </a:r>
            <a:r>
              <a:rPr sz="1400" b="0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n-US" sz="1400" b="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sz="1400" b="0" smtClean="0">
                <a:solidFill>
                  <a:schemeClr val="accent1">
                    <a:lumMod val="75000"/>
                  </a:schemeClr>
                </a:solidFill>
              </a:rPr>
              <a:t>Booster </a:t>
            </a:r>
            <a:r>
              <a:rPr sz="1400" b="0">
                <a:solidFill>
                  <a:schemeClr val="accent1">
                    <a:lumMod val="75000"/>
                  </a:schemeClr>
                </a:solidFill>
              </a:rPr>
              <a:t>Neutrino Beam at Fermilab </a:t>
            </a:r>
          </a:p>
          <a:p>
            <a:pPr marL="342900" indent="-342900" defTabSz="457200">
              <a:buClr>
                <a:srgbClr val="4F81BD"/>
              </a:buClr>
              <a:buSzPct val="100000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1400" i="1" dirty="0" smtClean="0"/>
              <a:t> </a:t>
            </a:r>
            <a:r>
              <a:rPr lang="en-US" sz="1200" dirty="0" smtClean="0"/>
              <a:t>INPP, NCSR Demokritos joined ANNIE </a:t>
            </a:r>
            <a:r>
              <a:rPr sz="1200" smtClean="0"/>
              <a:t>in September 2021</a:t>
            </a:r>
            <a:r>
              <a:rPr sz="1400" i="1" smtClean="0"/>
              <a:t>. </a:t>
            </a:r>
            <a:endParaRPr sz="1400" i="1"/>
          </a:p>
        </p:txBody>
      </p:sp>
      <p:pic>
        <p:nvPicPr>
          <p:cNvPr id="10" name="Screenshot 2022-05-07 at 17.31.58.png" descr="Screenshot 2022-05-07 at 17.31.58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524000" y="1428750"/>
            <a:ext cx="3689750" cy="2774875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Neutrino Beam"/>
          <p:cNvSpPr txBox="1"/>
          <p:nvPr/>
        </p:nvSpPr>
        <p:spPr>
          <a:xfrm>
            <a:off x="990600" y="2952750"/>
            <a:ext cx="990600" cy="2462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just" defTabSz="457200">
              <a:defRPr sz="20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000" b="0"/>
              <a:t>Neutrino Beam</a:t>
            </a:r>
          </a:p>
        </p:txBody>
      </p:sp>
      <p:pic>
        <p:nvPicPr>
          <p:cNvPr id="12" name="Screenshot 2021-02-10 at 18.56.25.png" descr="Screenshot 2021-02-10 at 18.56.25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09600" y="3409950"/>
            <a:ext cx="1143000" cy="14066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icture 14" descr="Picture 14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5181600" y="3105150"/>
            <a:ext cx="1645095" cy="1240721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15 - Ορθογώνιο"/>
          <p:cNvSpPr/>
          <p:nvPr/>
        </p:nvSpPr>
        <p:spPr>
          <a:xfrm>
            <a:off x="2209800" y="4552950"/>
            <a:ext cx="6400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ANNIE is seeing neutrinos with the first LAPPD deployed in the water tank</a:t>
            </a:r>
            <a:r>
              <a:rPr lang="en-US" sz="1400" dirty="0" smtClean="0"/>
              <a:t>.  </a:t>
            </a:r>
            <a:endParaRPr lang="en-US" sz="1400" dirty="0"/>
          </a:p>
        </p:txBody>
      </p:sp>
      <p:sp>
        <p:nvSpPr>
          <p:cNvPr id="17" name="16 - Ορθογώνιο"/>
          <p:cNvSpPr/>
          <p:nvPr/>
        </p:nvSpPr>
        <p:spPr>
          <a:xfrm>
            <a:off x="5334000" y="1352550"/>
            <a:ext cx="35814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defTabSz="457200">
              <a:buClr>
                <a:srgbClr val="76D6FF"/>
              </a:buClr>
              <a:buSzPct val="100000"/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rPr lang="en-US" sz="1400" dirty="0" smtClean="0"/>
              <a:t>	ANNIE is the first experiment using the fast-timing (~60 </a:t>
            </a:r>
            <a:r>
              <a:rPr lang="en-US" sz="1400" dirty="0" err="1" smtClean="0"/>
              <a:t>psec</a:t>
            </a:r>
            <a:r>
              <a:rPr lang="en-US" sz="1400" dirty="0" smtClean="0"/>
              <a:t> time resolution) </a:t>
            </a:r>
            <a:r>
              <a:rPr lang="en-US" sz="1400" b="1" dirty="0" smtClean="0"/>
              <a:t>Large Area </a:t>
            </a:r>
            <a:r>
              <a:rPr lang="en-US" sz="1400" b="1" dirty="0" err="1" smtClean="0"/>
              <a:t>Picosecond</a:t>
            </a:r>
            <a:r>
              <a:rPr lang="en-US" sz="1400" b="1" dirty="0" smtClean="0"/>
              <a:t> Photo Detectors</a:t>
            </a:r>
            <a:r>
              <a:rPr lang="en-US" sz="1400" dirty="0" smtClean="0"/>
              <a:t>  (</a:t>
            </a:r>
            <a:r>
              <a:rPr lang="en-US" sz="1400" b="1" dirty="0" smtClean="0"/>
              <a:t>LAPPDs</a:t>
            </a:r>
            <a:r>
              <a:rPr lang="en-US" sz="1400" dirty="0" smtClean="0"/>
              <a:t>)</a:t>
            </a:r>
            <a:r>
              <a:rPr lang="en-US" sz="1400" b="1" dirty="0" smtClean="0"/>
              <a:t> </a:t>
            </a:r>
            <a:r>
              <a:rPr lang="en-US" sz="1400" dirty="0" smtClean="0"/>
              <a:t>for event reconstruction.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ANNIE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14 - Ορθογώνιο"/>
          <p:cNvSpPr/>
          <p:nvPr/>
        </p:nvSpPr>
        <p:spPr>
          <a:xfrm>
            <a:off x="0" y="590550"/>
            <a:ext cx="8001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defRPr sz="2000" b="1" u="sng">
                <a:latin typeface="Arial"/>
                <a:ea typeface="Arial"/>
                <a:cs typeface="Arial"/>
                <a:sym typeface="Arial"/>
              </a:defRPr>
            </a:pPr>
            <a:r>
              <a:rPr lang="en-US" sz="1100" dirty="0" smtClean="0"/>
              <a:t>Two main goals:</a:t>
            </a:r>
          </a:p>
          <a:p>
            <a:pPr algn="just" defTabSz="457200">
              <a:defRPr sz="1000">
                <a:latin typeface="Arial"/>
                <a:ea typeface="Arial"/>
                <a:cs typeface="Arial"/>
                <a:sym typeface="Arial"/>
              </a:defRPr>
            </a:pPr>
            <a:endParaRPr lang="en-US" sz="1100" dirty="0" smtClean="0"/>
          </a:p>
          <a:p>
            <a:pPr marL="342900" indent="-342900" algn="just" defTabSz="457200">
              <a:buClr>
                <a:srgbClr val="4F81BD"/>
              </a:buClr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1100" dirty="0" smtClean="0"/>
              <a:t>Better understanding of neutrino-nucleus interactions. 	</a:t>
            </a:r>
          </a:p>
          <a:p>
            <a:pPr marL="533400" indent="-342900" algn="just" defTabSz="457200">
              <a:buClr>
                <a:srgbClr val="FF9300"/>
              </a:buClr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1100" dirty="0" smtClean="0"/>
              <a:t>Measure the </a:t>
            </a:r>
            <a:r>
              <a:rPr lang="en-US" sz="1100" b="1" u="sng" dirty="0" smtClean="0"/>
              <a:t>neutron yield</a:t>
            </a:r>
            <a:r>
              <a:rPr lang="en-US" sz="1100" b="1" dirty="0" smtClean="0"/>
              <a:t> </a:t>
            </a:r>
            <a:r>
              <a:rPr lang="en-US" sz="1100" dirty="0" smtClean="0"/>
              <a:t>from Charged Current neutrino-nucleus interactions in water to reduce the systematic uncertainties in neutrino oscillation experiments (e.g. Hyper-</a:t>
            </a:r>
            <a:r>
              <a:rPr lang="en-US" sz="1100" dirty="0" err="1" smtClean="0"/>
              <a:t>Kamiokande</a:t>
            </a:r>
            <a:r>
              <a:rPr lang="en-US" sz="1100" dirty="0" smtClean="0"/>
              <a:t>(HK) in Japan)</a:t>
            </a:r>
          </a:p>
          <a:p>
            <a:pPr marL="533400" indent="-342900" algn="just" defTabSz="457200">
              <a:buClr>
                <a:srgbClr val="FF9300"/>
              </a:buClr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1100" dirty="0" smtClean="0"/>
              <a:t>measurement of cross-sections, </a:t>
            </a:r>
            <a:r>
              <a:rPr lang="el-GR" sz="1100" dirty="0" err="1" smtClean="0"/>
              <a:t>ν</a:t>
            </a:r>
            <a:r>
              <a:rPr lang="el-GR" sz="1100" baseline="-15000" dirty="0" err="1" smtClean="0"/>
              <a:t>μ</a:t>
            </a:r>
            <a:r>
              <a:rPr lang="el-GR" sz="1100" baseline="-15000" dirty="0" smtClean="0"/>
              <a:t> </a:t>
            </a:r>
            <a:r>
              <a:rPr lang="en-US" sz="1100" dirty="0" smtClean="0"/>
              <a:t>CC and potentially NC </a:t>
            </a:r>
          </a:p>
          <a:p>
            <a:pPr algn="just" defTabSz="457200">
              <a:defRPr sz="2000">
                <a:latin typeface="Arial"/>
                <a:ea typeface="Arial"/>
                <a:cs typeface="Arial"/>
                <a:sym typeface="Arial"/>
              </a:defRPr>
            </a:pPr>
            <a:endParaRPr lang="en-US" sz="1100" dirty="0" smtClean="0"/>
          </a:p>
          <a:p>
            <a:pPr marL="342900" indent="-342900" algn="just" defTabSz="457200">
              <a:buClr>
                <a:srgbClr val="4F81BD"/>
              </a:buClr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1100" dirty="0" smtClean="0"/>
              <a:t>R&amp;D platform to test new neutrino detection technologies and techniques.</a:t>
            </a:r>
          </a:p>
          <a:p>
            <a:pPr marL="533400" indent="-342900" algn="just" defTabSz="457200">
              <a:buClr>
                <a:srgbClr val="76D6FF"/>
              </a:buClr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1100" dirty="0" smtClean="0"/>
              <a:t>Demonstrate the use of fast-timing (~60 </a:t>
            </a:r>
            <a:r>
              <a:rPr lang="en-US" sz="1100" dirty="0" err="1" smtClean="0"/>
              <a:t>psec</a:t>
            </a:r>
            <a:r>
              <a:rPr lang="en-US" sz="1100" dirty="0" smtClean="0"/>
              <a:t> time resolution) </a:t>
            </a:r>
            <a:r>
              <a:rPr lang="en-US" sz="1100" b="1" u="sng" dirty="0" smtClean="0"/>
              <a:t>Large Area </a:t>
            </a:r>
            <a:r>
              <a:rPr lang="en-US" sz="1100" b="1" u="sng" dirty="0" err="1" smtClean="0"/>
              <a:t>Picosecond</a:t>
            </a:r>
            <a:r>
              <a:rPr lang="en-US" sz="1100" b="1" u="sng" dirty="0" smtClean="0"/>
              <a:t> </a:t>
            </a:r>
            <a:r>
              <a:rPr lang="en-US" sz="1100" b="1" u="sng" dirty="0" err="1" smtClean="0"/>
              <a:t>PhotoDetectors</a:t>
            </a:r>
            <a:r>
              <a:rPr lang="en-US" sz="1100" dirty="0" smtClean="0"/>
              <a:t>  (</a:t>
            </a:r>
            <a:r>
              <a:rPr lang="en-US" sz="1100" b="1" dirty="0" smtClean="0"/>
              <a:t>LAPPDs</a:t>
            </a:r>
            <a:r>
              <a:rPr lang="en-US" sz="1100" dirty="0" smtClean="0"/>
              <a:t>)</a:t>
            </a:r>
            <a:r>
              <a:rPr lang="en-US" sz="1100" b="1" dirty="0" smtClean="0"/>
              <a:t> </a:t>
            </a:r>
            <a:r>
              <a:rPr lang="en-US" sz="1100" dirty="0" smtClean="0"/>
              <a:t>for event reconstruction</a:t>
            </a:r>
            <a:endParaRPr lang="en-US" sz="1100" dirty="0"/>
          </a:p>
        </p:txBody>
      </p:sp>
      <p:pic>
        <p:nvPicPr>
          <p:cNvPr id="19" name="Screenshot 2023-10-13 at 12.25.44.png" descr="Screenshot 2023-10-13 at 12.25.44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28600" y="2495550"/>
            <a:ext cx="2472136" cy="228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19 - Εικόνα" descr="Screenshot (255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2266950"/>
            <a:ext cx="5962249" cy="2468928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20">
            <a:extLst>
              <a:ext uri="{FF2B5EF4-FFF2-40B4-BE49-F238E27FC236}">
                <a16:creationId xmlns="" xmlns:a16="http://schemas.microsoft.com/office/drawing/2014/main" id="{AFBD82E0-BF2A-D747-AA1C-930A10E3D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8096" y="0"/>
            <a:ext cx="2155904" cy="514350"/>
          </a:xfrm>
        </p:spPr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 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ANNIE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8 - TextBox"/>
          <p:cNvSpPr txBox="1"/>
          <p:nvPr/>
        </p:nvSpPr>
        <p:spPr>
          <a:xfrm>
            <a:off x="0" y="590550"/>
            <a:ext cx="7772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ANNIE people in INPP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     E. </a:t>
            </a:r>
            <a:r>
              <a:rPr lang="en-US" dirty="0" err="1" smtClean="0"/>
              <a:t>Drakopoulou</a:t>
            </a:r>
            <a:r>
              <a:rPr lang="en-US" dirty="0" smtClean="0"/>
              <a:t>, P. I. </a:t>
            </a:r>
          </a:p>
          <a:p>
            <a:endParaRPr lang="en-US" dirty="0" smtClean="0"/>
          </a:p>
          <a:p>
            <a:pPr marL="400050" indent="-400050">
              <a:buFont typeface="Arial" pitchFamily="34" charset="0"/>
              <a:buChar char="•"/>
            </a:pPr>
            <a:r>
              <a:rPr lang="en-US" dirty="0" smtClean="0"/>
              <a:t> I. </a:t>
            </a:r>
            <a:r>
              <a:rPr lang="en-US" dirty="0" err="1" smtClean="0"/>
              <a:t>Vitsikanos</a:t>
            </a:r>
            <a:r>
              <a:rPr lang="en-US" dirty="0" smtClean="0"/>
              <a:t>, G. </a:t>
            </a:r>
            <a:r>
              <a:rPr lang="en-US" dirty="0" err="1" smtClean="0"/>
              <a:t>Stravropoulou</a:t>
            </a:r>
            <a:r>
              <a:rPr lang="en-US" dirty="0" smtClean="0"/>
              <a:t>, E. </a:t>
            </a:r>
            <a:r>
              <a:rPr lang="en-US" dirty="0" err="1" smtClean="0"/>
              <a:t>Sakkou</a:t>
            </a:r>
            <a:r>
              <a:rPr lang="en-US" dirty="0" smtClean="0"/>
              <a:t>    (Intern students)</a:t>
            </a:r>
          </a:p>
          <a:p>
            <a:pPr marL="400050" indent="-400050"/>
            <a:r>
              <a:rPr lang="en-US" dirty="0" smtClean="0"/>
              <a:t>  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Removing background noise from data using Deep Learning methods</a:t>
            </a:r>
          </a:p>
          <a:p>
            <a:pPr marL="400050" indent="-400050"/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00050" indent="-400050">
              <a:buFont typeface="Arial" pitchFamily="34" charset="0"/>
              <a:buChar char="•"/>
            </a:pPr>
            <a:r>
              <a:rPr lang="en-US" dirty="0" smtClean="0"/>
              <a:t>C. </a:t>
            </a:r>
            <a:r>
              <a:rPr lang="en-US" dirty="0" err="1" smtClean="0"/>
              <a:t>Karagiannis</a:t>
            </a:r>
            <a:r>
              <a:rPr lang="en-US" dirty="0" smtClean="0"/>
              <a:t> (Intern student,  Associate researcher)</a:t>
            </a:r>
          </a:p>
          <a:p>
            <a:pPr marL="400050" indent="-400050"/>
            <a:r>
              <a:rPr lang="en-US" dirty="0" smtClean="0"/>
              <a:t>    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Apply a machine learning-based method to </a:t>
            </a:r>
          </a:p>
          <a:p>
            <a:pPr marL="400050" indent="-40005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 reconstruct the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muon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energy in ANNIE.</a:t>
            </a:r>
          </a:p>
          <a:p>
            <a:pPr marL="400050" indent="-40005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 </a:t>
            </a:r>
          </a:p>
          <a:p>
            <a:pPr marL="400050" indent="-400050">
              <a:buAutoNum type="romanUcPeriod"/>
            </a:pPr>
            <a:endParaRPr lang="en-US" dirty="0" smtClean="0"/>
          </a:p>
          <a:p>
            <a:pPr marL="400050" indent="-400050">
              <a:buAutoNum type="romanUcPeriod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" name="Screenshot 2022-05-27 at 12.40.38.png" descr="Screenshot 2022-05-27 at 12.40.38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5638800" y="2419350"/>
            <a:ext cx="3338257" cy="2364106"/>
          </a:xfrm>
          <a:prstGeom prst="rect">
            <a:avLst/>
          </a:prstGeom>
          <a:ln w="12700">
            <a:solidFill>
              <a:schemeClr val="accent4"/>
            </a:solidFill>
            <a:miter/>
          </a:ln>
        </p:spPr>
      </p:pic>
      <p:sp>
        <p:nvSpPr>
          <p:cNvPr id="10" name="9 - TextBox"/>
          <p:cNvSpPr txBox="1"/>
          <p:nvPr/>
        </p:nvSpPr>
        <p:spPr>
          <a:xfrm>
            <a:off x="0" y="363855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  Funded up to now, by internal NCSR D funds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HYPER-K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" name="8 - Ομάδα"/>
          <p:cNvGrpSpPr/>
          <p:nvPr/>
        </p:nvGrpSpPr>
        <p:grpSpPr>
          <a:xfrm>
            <a:off x="1600200" y="895350"/>
            <a:ext cx="5791200" cy="3903048"/>
            <a:chOff x="1328818" y="804009"/>
            <a:chExt cx="9585164" cy="5814569"/>
          </a:xfrm>
        </p:grpSpPr>
        <p:pic>
          <p:nvPicPr>
            <p:cNvPr id="10" name="Picture 5" descr="Picture 5"/>
            <p:cNvPicPr>
              <a:picLocks noChangeAspect="1"/>
            </p:cNvPicPr>
            <p:nvPr/>
          </p:nvPicPr>
          <p:blipFill>
            <a:blip r:embed="rId2" cstate="print">
              <a:extLst/>
            </a:blip>
            <a:stretch>
              <a:fillRect/>
            </a:stretch>
          </p:blipFill>
          <p:spPr>
            <a:xfrm>
              <a:off x="5787016" y="3830506"/>
              <a:ext cx="5126966" cy="2768236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1" name="Picture 6" descr="Picture 6"/>
            <p:cNvPicPr>
              <a:picLocks noChangeAspect="1"/>
            </p:cNvPicPr>
            <p:nvPr/>
          </p:nvPicPr>
          <p:blipFill>
            <a:blip r:embed="rId3" cstate="print">
              <a:extLst/>
            </a:blip>
            <a:stretch>
              <a:fillRect/>
            </a:stretch>
          </p:blipFill>
          <p:spPr>
            <a:xfrm>
              <a:off x="3220627" y="804009"/>
              <a:ext cx="5501812" cy="246088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2" name="Straight Arrow Connector 11"/>
            <p:cNvSpPr/>
            <p:nvPr/>
          </p:nvSpPr>
          <p:spPr>
            <a:xfrm>
              <a:off x="7955451" y="2244867"/>
              <a:ext cx="899626" cy="1111396"/>
            </a:xfrm>
            <a:prstGeom prst="line">
              <a:avLst/>
            </a:prstGeom>
            <a:ln w="57150">
              <a:solidFill>
                <a:srgbClr val="558ED5"/>
              </a:solidFill>
              <a:tailEnd type="triangl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3" name="Straight Arrow Connector 27"/>
            <p:cNvSpPr/>
            <p:nvPr/>
          </p:nvSpPr>
          <p:spPr>
            <a:xfrm flipH="1">
              <a:off x="3122162" y="2265652"/>
              <a:ext cx="1376378" cy="1060726"/>
            </a:xfrm>
            <a:prstGeom prst="line">
              <a:avLst/>
            </a:prstGeom>
            <a:ln w="57150">
              <a:solidFill>
                <a:srgbClr val="558ED5"/>
              </a:solidFill>
              <a:tailEnd type="triangl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14" name="Rectangle 23"/>
            <p:cNvSpPr txBox="1"/>
            <p:nvPr/>
          </p:nvSpPr>
          <p:spPr>
            <a:xfrm>
              <a:off x="1834208" y="3283480"/>
              <a:ext cx="3429029" cy="32383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algn="just" defTabSz="457200">
                <a:defRPr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200" b="0"/>
                <a:t>Hyper Kamiokande (Hyper-K) detector</a:t>
              </a:r>
            </a:p>
          </p:txBody>
        </p:sp>
        <p:sp>
          <p:nvSpPr>
            <p:cNvPr id="15" name="Rectangle 30"/>
            <p:cNvSpPr txBox="1"/>
            <p:nvPr/>
          </p:nvSpPr>
          <p:spPr>
            <a:xfrm>
              <a:off x="5770595" y="3264030"/>
              <a:ext cx="3586349" cy="5397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8" tIns="45718" rIns="45718" bIns="45718">
              <a:spAutoFit/>
            </a:bodyPr>
            <a:lstStyle>
              <a:lvl1pPr algn="just" defTabSz="457200">
                <a:defRPr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200" b="0"/>
                <a:t>Upgrade of J-PARC neutrino beam to 1.3 MW beam power</a:t>
              </a:r>
              <a:endParaRPr b="0"/>
            </a:p>
          </p:txBody>
        </p:sp>
        <p:pic>
          <p:nvPicPr>
            <p:cNvPr id="16" name="Picture 28" descr="Picture 28"/>
            <p:cNvPicPr>
              <a:picLocks noChangeAspect="1"/>
            </p:cNvPicPr>
            <p:nvPr/>
          </p:nvPicPr>
          <p:blipFill>
            <a:blip r:embed="rId4" cstate="print">
              <a:extLst/>
            </a:blip>
            <a:stretch>
              <a:fillRect/>
            </a:stretch>
          </p:blipFill>
          <p:spPr>
            <a:xfrm>
              <a:off x="1328818" y="3982541"/>
              <a:ext cx="3937004" cy="263603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7" name="Rectangle 3"/>
            <p:cNvSpPr txBox="1"/>
            <p:nvPr/>
          </p:nvSpPr>
          <p:spPr>
            <a:xfrm>
              <a:off x="5578844" y="1873043"/>
              <a:ext cx="1814004" cy="39580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>
              <a:spAutoFit/>
            </a:bodyPr>
            <a:lstStyle>
              <a:lvl1pPr defTabSz="457200">
                <a:defRPr b="1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600"/>
                <a:t>Neutrino beam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HYPER-K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cm290\OneDrive\Pictures\Screenshots\Screenshot (257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14350"/>
            <a:ext cx="7801908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HYPER-K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Screenshot 2023-10-18 at 21.19.38.png" descr="Screenshot 2023-10-18 at 21.19.38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52400" y="1809750"/>
            <a:ext cx="2254502" cy="288815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" name="9 - Ομάδα"/>
          <p:cNvGrpSpPr/>
          <p:nvPr/>
        </p:nvGrpSpPr>
        <p:grpSpPr>
          <a:xfrm>
            <a:off x="5208609" y="1200150"/>
            <a:ext cx="3935391" cy="1746633"/>
            <a:chOff x="7315200" y="1295400"/>
            <a:chExt cx="3935391" cy="1746633"/>
          </a:xfrm>
        </p:grpSpPr>
        <p:pic>
          <p:nvPicPr>
            <p:cNvPr id="11" name="Screenshot 2023-10-19 at 08.44.00.png" descr="Screenshot 2023-10-19 at 08.44.00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9448800" y="1295400"/>
              <a:ext cx="1801791" cy="1746633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2" name="Screenshot 2023-10-19 at 09.10.00.png" descr="Screenshot 2023-10-19 at 09.10.00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315200" y="1295400"/>
              <a:ext cx="2029195" cy="1707103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13" name="12 - TextBox"/>
          <p:cNvSpPr txBox="1"/>
          <p:nvPr/>
        </p:nvSpPr>
        <p:spPr>
          <a:xfrm>
            <a:off x="2209800" y="59055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INPP/Demokritos joined HYPER-K in 2023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13 - TextBox"/>
          <p:cNvSpPr txBox="1"/>
          <p:nvPr/>
        </p:nvSpPr>
        <p:spPr>
          <a:xfrm>
            <a:off x="6019800" y="3181350"/>
            <a:ext cx="3124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HYPER-K people in INPP </a:t>
            </a:r>
          </a:p>
          <a:p>
            <a:r>
              <a:rPr lang="en-US" dirty="0" err="1" smtClean="0"/>
              <a:t>C.Markou</a:t>
            </a:r>
            <a:r>
              <a:rPr lang="en-US" dirty="0" smtClean="0"/>
              <a:t>,  </a:t>
            </a:r>
          </a:p>
          <a:p>
            <a:r>
              <a:rPr lang="en-US" dirty="0" smtClean="0"/>
              <a:t>E. </a:t>
            </a:r>
            <a:r>
              <a:rPr lang="en-US" dirty="0" err="1" smtClean="0"/>
              <a:t>Drakopoulou</a:t>
            </a:r>
            <a:r>
              <a:rPr lang="en-US" dirty="0" smtClean="0"/>
              <a:t>, </a:t>
            </a:r>
          </a:p>
          <a:p>
            <a:r>
              <a:rPr lang="en-US" dirty="0" smtClean="0"/>
              <a:t>E. </a:t>
            </a:r>
            <a:r>
              <a:rPr lang="en-US" dirty="0" err="1" smtClean="0"/>
              <a:t>Tzamariudaki</a:t>
            </a:r>
            <a:r>
              <a:rPr lang="en-US" dirty="0" smtClean="0"/>
              <a:t>, </a:t>
            </a:r>
          </a:p>
          <a:p>
            <a:r>
              <a:rPr lang="en-US" dirty="0" smtClean="0"/>
              <a:t>L. </a:t>
            </a:r>
            <a:r>
              <a:rPr lang="en-US" dirty="0" err="1" smtClean="0"/>
              <a:t>Kalousis</a:t>
            </a:r>
            <a:r>
              <a:rPr lang="en-US" dirty="0" smtClean="0"/>
              <a:t> (post-Doc)</a:t>
            </a:r>
            <a:endParaRPr lang="en-US" dirty="0"/>
          </a:p>
        </p:txBody>
      </p:sp>
      <p:sp>
        <p:nvSpPr>
          <p:cNvPr id="15" name="14 - TextBox"/>
          <p:cNvSpPr txBox="1"/>
          <p:nvPr/>
        </p:nvSpPr>
        <p:spPr>
          <a:xfrm>
            <a:off x="3124200" y="127635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 and QA/QC on the Far Detector </a:t>
            </a:r>
            <a:r>
              <a:rPr lang="en-US" dirty="0" err="1" smtClean="0"/>
              <a:t>mPMT</a:t>
            </a:r>
            <a:r>
              <a:rPr lang="en-US" dirty="0" smtClean="0"/>
              <a:t> detector.</a:t>
            </a:r>
            <a:endParaRPr lang="en-US" dirty="0"/>
          </a:p>
        </p:txBody>
      </p:sp>
      <p:sp>
        <p:nvSpPr>
          <p:cNvPr id="16" name="15 - TextBox"/>
          <p:cNvSpPr txBox="1"/>
          <p:nvPr/>
        </p:nvSpPr>
        <p:spPr>
          <a:xfrm>
            <a:off x="2590800" y="272415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Hyper-K database development and maintenance</a:t>
            </a:r>
            <a:endParaRPr lang="en-US" dirty="0"/>
          </a:p>
        </p:txBody>
      </p:sp>
      <p:sp>
        <p:nvSpPr>
          <p:cNvPr id="17" name="16 - TextBox"/>
          <p:cNvSpPr txBox="1"/>
          <p:nvPr/>
        </p:nvSpPr>
        <p:spPr>
          <a:xfrm>
            <a:off x="2133600" y="394335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Funded for the moment by internal NCSR D funds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Summary - Outlook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- TextBox"/>
          <p:cNvSpPr txBox="1"/>
          <p:nvPr/>
        </p:nvSpPr>
        <p:spPr>
          <a:xfrm>
            <a:off x="0" y="514351"/>
            <a:ext cx="914400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Several diverse activities and experiments in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Astroparticle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 and Neutrino Physics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Participation in high visibility, large, International Collaborations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Significant  contributions  to hardware, operations and  physics analyses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Attractive to bright and motivated young physicists </a:t>
            </a:r>
          </a:p>
          <a:p>
            <a:pPr>
              <a:spcAft>
                <a:spcPts val="600"/>
              </a:spcAft>
            </a:pPr>
            <a:r>
              <a:rPr lang="en-US" sz="7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Summary - Outlook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- TextBox"/>
          <p:cNvSpPr txBox="1"/>
          <p:nvPr/>
        </p:nvSpPr>
        <p:spPr>
          <a:xfrm>
            <a:off x="0" y="514351"/>
            <a:ext cx="914400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Several diverse activities and experiments in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Astroparticle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 and Neutrino Physics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Participation in high visibility, large, International Collaborations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Significant  contributions  to hardware, operations and  physics analyses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Attractive to bright and motivated young physicists </a:t>
            </a:r>
          </a:p>
          <a:p>
            <a:pPr>
              <a:spcAft>
                <a:spcPts val="600"/>
              </a:spcAft>
            </a:pPr>
            <a:endParaRPr lang="en-US" sz="700" dirty="0" smtClean="0"/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The evident statement  </a:t>
            </a:r>
            <a:r>
              <a:rPr lang="en-US" sz="1600" dirty="0" smtClean="0">
                <a:solidFill>
                  <a:srgbClr val="C00000"/>
                </a:solidFill>
              </a:rPr>
              <a:t>“Lack of funding  and limited HR resources  are a significant handicap” 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refers to the effects of more fundamental problems in the Research </a:t>
            </a:r>
            <a:endParaRPr lang="en-US" sz="1600" dirty="0" smtClean="0">
              <a:solidFill>
                <a:srgbClr val="C00000"/>
              </a:solidFill>
            </a:endParaRPr>
          </a:p>
          <a:p>
            <a:pPr>
              <a:spcAft>
                <a:spcPts val="600"/>
              </a:spcAft>
            </a:pPr>
            <a:endParaRPr lang="en-US" sz="700" dirty="0" smtClean="0">
              <a:solidFill>
                <a:srgbClr val="C00000"/>
              </a:solidFill>
            </a:endParaRPr>
          </a:p>
          <a:p>
            <a:pPr>
              <a:spcAft>
                <a:spcPts val="600"/>
              </a:spcAft>
            </a:pP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Summary - Outlook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- TextBox"/>
          <p:cNvSpPr txBox="1"/>
          <p:nvPr/>
        </p:nvSpPr>
        <p:spPr>
          <a:xfrm>
            <a:off x="0" y="514351"/>
            <a:ext cx="9144000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Several diverse activities and experiments in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Astroparticle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 and Neutrino Physics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Participation in high visibility, large, International Collaborations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Significant  contributions  to hardware, operations and  physics analyses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Attractive to bright and motivated young physicists </a:t>
            </a:r>
          </a:p>
          <a:p>
            <a:pPr>
              <a:spcAft>
                <a:spcPts val="600"/>
              </a:spcAft>
            </a:pPr>
            <a:endParaRPr lang="en-US" sz="700" dirty="0" smtClean="0"/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The evident statement  </a:t>
            </a:r>
            <a:r>
              <a:rPr lang="en-US" sz="1600" dirty="0" smtClean="0">
                <a:solidFill>
                  <a:srgbClr val="C00000"/>
                </a:solidFill>
              </a:rPr>
              <a:t>“Lack of funding  and limited HR resources  are a significant handicap” 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refers to the effects of more fundamental problems in the Research </a:t>
            </a:r>
            <a:endParaRPr lang="en-US" sz="1600" dirty="0" smtClean="0">
              <a:solidFill>
                <a:srgbClr val="C00000"/>
              </a:solidFill>
            </a:endParaRPr>
          </a:p>
          <a:p>
            <a:pPr>
              <a:spcAft>
                <a:spcPts val="600"/>
              </a:spcAft>
            </a:pPr>
            <a:endParaRPr lang="en-US" sz="700" dirty="0" smtClean="0">
              <a:solidFill>
                <a:srgbClr val="C00000"/>
              </a:solidFill>
            </a:endParaRP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 smtClean="0">
                <a:solidFill>
                  <a:srgbClr val="C00000"/>
                </a:solidFill>
              </a:rPr>
              <a:t>Research and Education overseen by two different government ministries!</a:t>
            </a: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Lack of specific, short, medium or long term scientific plan in the country, coupled with budgets which are respected and followed.</a:t>
            </a: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 smtClean="0">
                <a:solidFill>
                  <a:srgbClr val="C00000"/>
                </a:solidFill>
              </a:rPr>
              <a:t> No interlocutor in the overseeing </a:t>
            </a:r>
            <a:r>
              <a:rPr lang="en-US" sz="1600" dirty="0" smtClean="0">
                <a:solidFill>
                  <a:srgbClr val="C00000"/>
                </a:solidFill>
              </a:rPr>
              <a:t>agency, </a:t>
            </a:r>
            <a:r>
              <a:rPr lang="en-US" sz="1600" dirty="0" smtClean="0">
                <a:solidFill>
                  <a:srgbClr val="C00000"/>
                </a:solidFill>
              </a:rPr>
              <a:t>able to assess and respond to the needs of the research community. </a:t>
            </a: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en-US" sz="1600" dirty="0" smtClean="0">
                <a:solidFill>
                  <a:srgbClr val="C00000"/>
                </a:solidFill>
              </a:rPr>
              <a:t>No methodology/rules/procedures to participate to any international research structure (ERIC, RI, etc) with the support/backup/commitment </a:t>
            </a:r>
            <a:r>
              <a:rPr lang="en-US" sz="1600" smtClean="0">
                <a:solidFill>
                  <a:srgbClr val="C00000"/>
                </a:solidFill>
              </a:rPr>
              <a:t>of </a:t>
            </a:r>
            <a:r>
              <a:rPr lang="en-US" sz="1600" smtClean="0">
                <a:solidFill>
                  <a:srgbClr val="C00000"/>
                </a:solidFill>
              </a:rPr>
              <a:t> the </a:t>
            </a:r>
            <a:r>
              <a:rPr lang="en-US" sz="1600" dirty="0" smtClean="0">
                <a:solidFill>
                  <a:srgbClr val="C00000"/>
                </a:solidFill>
              </a:rPr>
              <a:t>Greek State.</a:t>
            </a: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1676400" y="196215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Thank you for your attention!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320" y="57795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>
                <a:solidFill>
                  <a:schemeClr val="tx2">
                    <a:lumMod val="75000"/>
                  </a:schemeClr>
                </a:solidFill>
              </a:rPr>
              <a:t>The</a:t>
            </a:r>
            <a:r>
              <a:rPr lang="el-GR" altLang="en-US" sz="21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en-US" sz="2100" b="1" dirty="0">
                <a:solidFill>
                  <a:schemeClr val="tx2">
                    <a:lumMod val="75000"/>
                  </a:schemeClr>
                </a:solidFill>
              </a:rPr>
              <a:t>CAST</a:t>
            </a:r>
            <a:r>
              <a:rPr lang="el-GR" altLang="en-US" sz="21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collaboration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xmlns="" id="{4B22A881-AA2E-CC8F-65C3-F43CAD5ED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1885950"/>
            <a:ext cx="3505200" cy="2130007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marL="134540" lvl="1" defTabSz="342900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200025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600" dirty="0" smtClean="0">
                <a:solidFill>
                  <a:srgbClr val="000080"/>
                </a:solidFill>
              </a:rPr>
              <a:t>Greek Involvement in:</a:t>
            </a:r>
          </a:p>
          <a:p>
            <a:pPr marL="134540" lvl="1" defTabSz="342900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200025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endParaRPr lang="en-GB" sz="1600" dirty="0" smtClean="0">
              <a:solidFill>
                <a:srgbClr val="000080"/>
              </a:solidFill>
            </a:endParaRPr>
          </a:p>
          <a:p>
            <a:pPr marL="134540" lvl="1" algn="r" defTabSz="342900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200025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600" dirty="0" smtClean="0">
                <a:solidFill>
                  <a:srgbClr val="000080"/>
                </a:solidFill>
              </a:rPr>
              <a:t>Concept – Design</a:t>
            </a:r>
          </a:p>
          <a:p>
            <a:pPr marL="134540" lvl="1" algn="r" defTabSz="342900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200025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600" dirty="0" smtClean="0">
                <a:solidFill>
                  <a:srgbClr val="000080"/>
                </a:solidFill>
              </a:rPr>
              <a:t>Management </a:t>
            </a:r>
          </a:p>
          <a:p>
            <a:pPr marL="134540" lvl="1" algn="r" defTabSz="342900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200025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600" dirty="0" err="1" smtClean="0">
                <a:solidFill>
                  <a:srgbClr val="000080"/>
                </a:solidFill>
              </a:rPr>
              <a:t>Micromegas</a:t>
            </a:r>
            <a:r>
              <a:rPr lang="en-GB" sz="1600" dirty="0" smtClean="0">
                <a:solidFill>
                  <a:srgbClr val="000080"/>
                </a:solidFill>
              </a:rPr>
              <a:t> detectors</a:t>
            </a:r>
          </a:p>
          <a:p>
            <a:pPr marL="134540" lvl="1" algn="r" defTabSz="342900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200025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600" dirty="0" smtClean="0">
                <a:solidFill>
                  <a:srgbClr val="000080"/>
                </a:solidFill>
              </a:rPr>
              <a:t>DAQ systems</a:t>
            </a:r>
          </a:p>
          <a:p>
            <a:pPr marL="134540" lvl="1" algn="r" defTabSz="342900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200025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600" dirty="0" smtClean="0">
                <a:solidFill>
                  <a:srgbClr val="000080"/>
                </a:solidFill>
              </a:rPr>
              <a:t>MC simulations</a:t>
            </a:r>
          </a:p>
          <a:p>
            <a:pPr marL="134540" lvl="1" algn="r" defTabSz="342900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200025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600" dirty="0" smtClean="0">
                <a:solidFill>
                  <a:srgbClr val="000080"/>
                </a:solidFill>
              </a:rPr>
              <a:t>Novel </a:t>
            </a:r>
            <a:r>
              <a:rPr lang="en-GB" sz="1600" dirty="0">
                <a:solidFill>
                  <a:srgbClr val="000080"/>
                </a:solidFill>
              </a:rPr>
              <a:t>Analysis </a:t>
            </a:r>
            <a:r>
              <a:rPr lang="en-GB" sz="1600" dirty="0" smtClean="0">
                <a:solidFill>
                  <a:srgbClr val="000080"/>
                </a:solidFill>
              </a:rPr>
              <a:t>Techniques</a:t>
            </a:r>
          </a:p>
          <a:p>
            <a:pPr marL="134540" lvl="1" algn="r" defTabSz="342900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200025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  <a:tab pos="6515100" algn="l"/>
                <a:tab pos="6858000" algn="l"/>
              </a:tabLst>
            </a:pPr>
            <a:r>
              <a:rPr lang="en-GB" sz="1600" dirty="0" smtClean="0">
                <a:solidFill>
                  <a:srgbClr val="000080"/>
                </a:solidFill>
              </a:rPr>
              <a:t>Setting </a:t>
            </a:r>
            <a:r>
              <a:rPr lang="en-GB" sz="1600" dirty="0">
                <a:solidFill>
                  <a:srgbClr val="000080"/>
                </a:solidFill>
              </a:rPr>
              <a:t>up and Running the </a:t>
            </a:r>
            <a:r>
              <a:rPr lang="en-GB" sz="1600" dirty="0" smtClean="0">
                <a:solidFill>
                  <a:srgbClr val="000080"/>
                </a:solidFill>
              </a:rPr>
              <a:t>experiment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xmlns="" id="{47D7C7FB-8034-8876-82CF-D92B7A11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23950"/>
            <a:ext cx="4114800" cy="37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19 - TextBox"/>
          <p:cNvSpPr txBox="1"/>
          <p:nvPr/>
        </p:nvSpPr>
        <p:spPr>
          <a:xfrm>
            <a:off x="228600" y="59055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CAST has given quite stringent limits for </a:t>
            </a:r>
            <a:r>
              <a:rPr lang="en-US" sz="1400" dirty="0" err="1" smtClean="0">
                <a:solidFill>
                  <a:srgbClr val="0070C0"/>
                </a:solidFill>
              </a:rPr>
              <a:t>axion</a:t>
            </a:r>
            <a:r>
              <a:rPr lang="en-US" sz="1400" dirty="0" smtClean="0">
                <a:solidFill>
                  <a:srgbClr val="0070C0"/>
                </a:solidFill>
              </a:rPr>
              <a:t> production (m</a:t>
            </a:r>
            <a:r>
              <a:rPr lang="en-US" sz="1400" baseline="-25000" dirty="0" smtClean="0">
                <a:solidFill>
                  <a:srgbClr val="0070C0"/>
                </a:solidFill>
              </a:rPr>
              <a:t>a</a:t>
            </a:r>
            <a:r>
              <a:rPr lang="en-US" sz="1400" dirty="0" smtClean="0">
                <a:solidFill>
                  <a:srgbClr val="0070C0"/>
                </a:solidFill>
              </a:rPr>
              <a:t>=10</a:t>
            </a:r>
            <a:r>
              <a:rPr lang="en-US" sz="1400" baseline="30000" dirty="0" smtClean="0">
                <a:solidFill>
                  <a:srgbClr val="0070C0"/>
                </a:solidFill>
              </a:rPr>
              <a:t>-11</a:t>
            </a:r>
            <a:r>
              <a:rPr lang="en-US" sz="1400" dirty="0" smtClean="0">
                <a:solidFill>
                  <a:srgbClr val="0070C0"/>
                </a:solidFill>
              </a:rPr>
              <a:t> to ~1 </a:t>
            </a:r>
            <a:r>
              <a:rPr lang="en-US" sz="1400" dirty="0" err="1" smtClean="0">
                <a:solidFill>
                  <a:srgbClr val="0070C0"/>
                </a:solidFill>
              </a:rPr>
              <a:t>eV</a:t>
            </a:r>
            <a:r>
              <a:rPr lang="en-US" sz="1400" dirty="0" smtClean="0">
                <a:solidFill>
                  <a:srgbClr val="0070C0"/>
                </a:solidFill>
              </a:rPr>
              <a:t>)</a:t>
            </a:r>
            <a:endParaRPr lang="en-GB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1676400" y="196215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Additional material 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9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320" y="57795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>
                <a:solidFill>
                  <a:schemeClr val="tx2">
                    <a:lumMod val="75000"/>
                  </a:schemeClr>
                </a:solidFill>
              </a:rPr>
              <a:t>The</a:t>
            </a:r>
            <a:r>
              <a:rPr lang="el-GR" altLang="en-US" sz="21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en-US" sz="2100" b="1" dirty="0">
                <a:solidFill>
                  <a:schemeClr val="tx2">
                    <a:lumMod val="75000"/>
                  </a:schemeClr>
                </a:solidFill>
              </a:rPr>
              <a:t>CAST</a:t>
            </a:r>
            <a:r>
              <a:rPr lang="el-GR" altLang="en-US" sz="21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collaboration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0" name="Group 7">
            <a:extLst>
              <a:ext uri="{FF2B5EF4-FFF2-40B4-BE49-F238E27FC236}">
                <a16:creationId xmlns:a16="http://schemas.microsoft.com/office/drawing/2014/main" xmlns="" id="{A3FBFF00-070B-CD8E-FD75-868D5639B6AA}"/>
              </a:ext>
            </a:extLst>
          </p:cNvPr>
          <p:cNvGrpSpPr/>
          <p:nvPr/>
        </p:nvGrpSpPr>
        <p:grpSpPr>
          <a:xfrm>
            <a:off x="2895600" y="742950"/>
            <a:ext cx="5105400" cy="3962400"/>
            <a:chOff x="1245391" y="784244"/>
            <a:chExt cx="6311875" cy="6076211"/>
          </a:xfrm>
        </p:grpSpPr>
        <p:pic>
          <p:nvPicPr>
            <p:cNvPr id="11" name="Picture 1028">
              <a:extLst>
                <a:ext uri="{FF2B5EF4-FFF2-40B4-BE49-F238E27FC236}">
                  <a16:creationId xmlns:a16="http://schemas.microsoft.com/office/drawing/2014/main" xmlns="" id="{940FB624-7894-9579-812C-DAE306263D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3545"/>
            <a:stretch>
              <a:fillRect/>
            </a:stretch>
          </p:blipFill>
          <p:spPr bwMode="auto">
            <a:xfrm>
              <a:off x="1523178" y="784244"/>
              <a:ext cx="6034088" cy="5789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6">
              <a:extLst>
                <a:ext uri="{FF2B5EF4-FFF2-40B4-BE49-F238E27FC236}">
                  <a16:creationId xmlns:a16="http://schemas.microsoft.com/office/drawing/2014/main" xmlns="" id="{10E1B517-7A36-4A82-CA19-AA4FF511C12E}"/>
                </a:ext>
              </a:extLst>
            </p:cNvPr>
            <p:cNvSpPr txBox="1"/>
            <p:nvPr/>
          </p:nvSpPr>
          <p:spPr>
            <a:xfrm>
              <a:off x="1245391" y="6486606"/>
              <a:ext cx="2710927" cy="373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    University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of Patras</a:t>
              </a:r>
            </a:p>
          </p:txBody>
        </p:sp>
      </p:grpSp>
      <p:sp>
        <p:nvSpPr>
          <p:cNvPr id="15" name="14 - TextBox"/>
          <p:cNvSpPr txBox="1"/>
          <p:nvPr/>
        </p:nvSpPr>
        <p:spPr>
          <a:xfrm>
            <a:off x="609600" y="196215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 Countries,</a:t>
            </a:r>
          </a:p>
          <a:p>
            <a:r>
              <a:rPr lang="en-US" dirty="0" smtClean="0"/>
              <a:t>20 Institutions</a:t>
            </a: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9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320" y="57795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>
                <a:solidFill>
                  <a:schemeClr val="tx2">
                    <a:lumMod val="75000"/>
                  </a:schemeClr>
                </a:solidFill>
              </a:rPr>
              <a:t>The</a:t>
            </a:r>
            <a:r>
              <a:rPr lang="el-GR" altLang="en-US" sz="21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en-US" sz="2100" b="1" dirty="0">
                <a:solidFill>
                  <a:schemeClr val="tx2">
                    <a:lumMod val="75000"/>
                  </a:schemeClr>
                </a:solidFill>
              </a:rPr>
              <a:t>CAST</a:t>
            </a:r>
            <a:r>
              <a:rPr lang="el-GR" altLang="en-US" sz="21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collaboration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xmlns="" id="{D49309E1-2B90-E1EB-8508-662754C25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90550"/>
            <a:ext cx="6019800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en-US" sz="1400" b="1" dirty="0" smtClean="0">
                <a:solidFill>
                  <a:schemeClr val="tx2">
                    <a:lumMod val="75000"/>
                  </a:schemeClr>
                </a:solidFill>
              </a:rPr>
              <a:t>CAST publications</a:t>
            </a:r>
            <a:endParaRPr lang="en-GB" alt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xmlns="" id="{0663B4DC-02C7-0126-3222-A14F5BF6B597}"/>
              </a:ext>
            </a:extLst>
          </p:cNvPr>
          <p:cNvSpPr txBox="1"/>
          <p:nvPr/>
        </p:nvSpPr>
        <p:spPr>
          <a:xfrm>
            <a:off x="381000" y="971550"/>
            <a:ext cx="8763000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57175" indent="-257175">
              <a:buFont typeface="+mj-lt"/>
              <a:buAutoNum type="arabicPeriod"/>
            </a:pPr>
            <a:r>
              <a:rPr lang="en-US" sz="1100" dirty="0"/>
              <a:t>Improved Search for Solar Chameleons with a </a:t>
            </a:r>
            <a:r>
              <a:rPr lang="en-US" sz="1100" dirty="0" err="1"/>
              <a:t>GridPix</a:t>
            </a:r>
            <a:r>
              <a:rPr lang="en-US" sz="1100" dirty="0"/>
              <a:t> Detector at CAST, V. </a:t>
            </a:r>
            <a:r>
              <a:rPr lang="en-US" sz="1100" dirty="0" err="1"/>
              <a:t>Anastassopoulos</a:t>
            </a:r>
            <a:r>
              <a:rPr lang="en-US" sz="1100" dirty="0"/>
              <a:t> et al. </a:t>
            </a:r>
            <a:r>
              <a:rPr lang="en-US" sz="1100" i="1" dirty="0"/>
              <a:t>JCAP </a:t>
            </a:r>
            <a:r>
              <a:rPr lang="en-US" sz="1100" dirty="0"/>
              <a:t>01 (2019) 032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100" dirty="0"/>
              <a:t>New CAST Limit on the Axion-Photon Interaction, V. </a:t>
            </a:r>
            <a:r>
              <a:rPr lang="en-US" sz="1100" dirty="0" err="1"/>
              <a:t>Anastassopoulos</a:t>
            </a:r>
            <a:r>
              <a:rPr lang="en-US" sz="1100" dirty="0"/>
              <a:t> et al. </a:t>
            </a:r>
            <a:r>
              <a:rPr lang="fr-FR" sz="1100" dirty="0"/>
              <a:t>Nature Phys. 13 (2017) 584-590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100" dirty="0"/>
              <a:t>Search for chameleons with CAST, V. </a:t>
            </a:r>
            <a:r>
              <a:rPr lang="en-US" sz="1100" dirty="0" err="1"/>
              <a:t>Anastassopoulos</a:t>
            </a:r>
            <a:r>
              <a:rPr lang="en-US" sz="1100" dirty="0"/>
              <a:t> et al., </a:t>
            </a:r>
            <a:r>
              <a:rPr lang="en-US" sz="1100" dirty="0" err="1"/>
              <a:t>Phys.Lett.B</a:t>
            </a:r>
            <a:r>
              <a:rPr lang="en-US" sz="1100" dirty="0"/>
              <a:t> 749 (2015) 172-180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100" dirty="0"/>
              <a:t>New solar axion search using the CERN Axion Solar Telescope with </a:t>
            </a:r>
            <a:r>
              <a:rPr lang="en-US" sz="1100" baseline="30000" dirty="0"/>
              <a:t>4</a:t>
            </a:r>
            <a:r>
              <a:rPr lang="en-US" sz="1100" dirty="0"/>
              <a:t>He filling, M. Arik et al., </a:t>
            </a:r>
            <a:r>
              <a:rPr lang="en-US" sz="1100" dirty="0" err="1" smtClean="0"/>
              <a:t>Phys.Rev.D</a:t>
            </a:r>
            <a:r>
              <a:rPr lang="en-US" sz="1100" dirty="0" smtClean="0"/>
              <a:t> </a:t>
            </a:r>
            <a:r>
              <a:rPr lang="en-US" sz="1100" dirty="0"/>
              <a:t>92 (2015) 2, 021101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100" dirty="0">
                <a:solidFill>
                  <a:srgbClr val="000000"/>
                </a:solidFill>
              </a:rPr>
              <a:t>Search for Solar Axions by the CERN Axion Solar Telescope with </a:t>
            </a:r>
            <a:r>
              <a:rPr lang="en-US" sz="1100" baseline="30000" dirty="0">
                <a:solidFill>
                  <a:srgbClr val="000000"/>
                </a:solidFill>
              </a:rPr>
              <a:t>3</a:t>
            </a:r>
            <a:r>
              <a:rPr lang="en-US" sz="1100" dirty="0">
                <a:solidFill>
                  <a:srgbClr val="000000"/>
                </a:solidFill>
              </a:rPr>
              <a:t>He Buffer Gas: Closing the Hot Dark Matter Gap, M. Aric et al., </a:t>
            </a:r>
            <a:r>
              <a:rPr lang="en-US" sz="1100" dirty="0" err="1">
                <a:solidFill>
                  <a:srgbClr val="000000"/>
                </a:solidFill>
              </a:rPr>
              <a:t>Phys.Rev.Lett</a:t>
            </a:r>
            <a:r>
              <a:rPr lang="en-US" sz="1100" dirty="0">
                <a:solidFill>
                  <a:srgbClr val="000000"/>
                </a:solidFill>
              </a:rPr>
              <a:t>. 112 (2014) 9, 091302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100" dirty="0">
                <a:solidFill>
                  <a:srgbClr val="000000"/>
                </a:solidFill>
              </a:rPr>
              <a:t>CAST search for sub-eV mass solar axions with </a:t>
            </a:r>
            <a:r>
              <a:rPr lang="en-US" sz="1100" baseline="30000" dirty="0">
                <a:solidFill>
                  <a:srgbClr val="000000"/>
                </a:solidFill>
              </a:rPr>
              <a:t>3</a:t>
            </a:r>
            <a:r>
              <a:rPr lang="en-US" sz="1100" dirty="0">
                <a:solidFill>
                  <a:srgbClr val="000000"/>
                </a:solidFill>
              </a:rPr>
              <a:t>He buffer gas, S. Aune et al., </a:t>
            </a:r>
            <a:r>
              <a:rPr lang="en-US" sz="1100" dirty="0" err="1" smtClean="0">
                <a:solidFill>
                  <a:srgbClr val="000000"/>
                </a:solidFill>
              </a:rPr>
              <a:t>Phys.Rev.Lett</a:t>
            </a:r>
            <a:r>
              <a:rPr lang="en-US" sz="1100" dirty="0">
                <a:solidFill>
                  <a:srgbClr val="000000"/>
                </a:solidFill>
              </a:rPr>
              <a:t>. 107 (2011) 261302</a:t>
            </a:r>
            <a:endParaRPr lang="en-US" sz="1100" dirty="0"/>
          </a:p>
          <a:p>
            <a:pPr marL="257175" indent="-257175">
              <a:buFont typeface="+mj-lt"/>
              <a:buAutoNum type="arabicPeriod"/>
            </a:pPr>
            <a:r>
              <a:rPr lang="en-US" sz="1100" dirty="0">
                <a:solidFill>
                  <a:srgbClr val="000000"/>
                </a:solidFill>
              </a:rPr>
              <a:t>Search for solar axion emission from </a:t>
            </a:r>
            <a:r>
              <a:rPr lang="en-US" sz="1100" baseline="30000" dirty="0">
                <a:solidFill>
                  <a:srgbClr val="000000"/>
                </a:solidFill>
              </a:rPr>
              <a:t>7</a:t>
            </a:r>
            <a:r>
              <a:rPr lang="en-US" sz="1100" dirty="0">
                <a:solidFill>
                  <a:srgbClr val="000000"/>
                </a:solidFill>
              </a:rPr>
              <a:t>Li and D(p,</a:t>
            </a:r>
            <a:r>
              <a:rPr lang="el-GR" sz="1100" dirty="0">
                <a:solidFill>
                  <a:srgbClr val="000000"/>
                </a:solidFill>
              </a:rPr>
              <a:t>γ)</a:t>
            </a:r>
            <a:r>
              <a:rPr lang="en-US" sz="1100" baseline="30000" dirty="0">
                <a:solidFill>
                  <a:srgbClr val="000000"/>
                </a:solidFill>
              </a:rPr>
              <a:t>3</a:t>
            </a:r>
            <a:r>
              <a:rPr lang="en-US" sz="1100" dirty="0">
                <a:solidFill>
                  <a:srgbClr val="000000"/>
                </a:solidFill>
              </a:rPr>
              <a:t>He nuclear decays with the CAST </a:t>
            </a:r>
            <a:r>
              <a:rPr lang="el-GR" sz="1100" dirty="0">
                <a:solidFill>
                  <a:srgbClr val="000000"/>
                </a:solidFill>
              </a:rPr>
              <a:t>γ</a:t>
            </a:r>
            <a:r>
              <a:rPr lang="en-US" sz="1100" dirty="0">
                <a:solidFill>
                  <a:srgbClr val="000000"/>
                </a:solidFill>
              </a:rPr>
              <a:t>-ray calorimeter, S. </a:t>
            </a:r>
            <a:r>
              <a:rPr lang="en-US" sz="1100" dirty="0" err="1">
                <a:solidFill>
                  <a:srgbClr val="000000"/>
                </a:solidFill>
              </a:rPr>
              <a:t>Andriamonje</a:t>
            </a:r>
            <a:r>
              <a:rPr lang="en-US" sz="1100" dirty="0">
                <a:solidFill>
                  <a:srgbClr val="000000"/>
                </a:solidFill>
              </a:rPr>
              <a:t> et al., JCAP 03 (2010) 032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100" dirty="0">
                <a:solidFill>
                  <a:srgbClr val="000000"/>
                </a:solidFill>
              </a:rPr>
              <a:t>Search for 14.4-keV solar axions emitted in the M1-transition of Fe-57 nuclei with CAST, S. </a:t>
            </a:r>
            <a:r>
              <a:rPr lang="en-US" sz="1100" dirty="0" err="1">
                <a:solidFill>
                  <a:srgbClr val="000000"/>
                </a:solidFill>
              </a:rPr>
              <a:t>Andriamonje</a:t>
            </a:r>
            <a:r>
              <a:rPr lang="en-US" sz="1100" dirty="0">
                <a:solidFill>
                  <a:srgbClr val="000000"/>
                </a:solidFill>
              </a:rPr>
              <a:t> et al., JCAP 12 (2009) 002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100" dirty="0">
                <a:solidFill>
                  <a:srgbClr val="000000"/>
                </a:solidFill>
              </a:rPr>
              <a:t>Probing eV-scale axions with CAST, E. Arik et al., JCAP 02 (2009) 008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100" dirty="0">
                <a:solidFill>
                  <a:srgbClr val="000000"/>
                </a:solidFill>
              </a:rPr>
              <a:t>An Improved limit on the axion-photon coupling from the CAST experiment, S. </a:t>
            </a:r>
            <a:r>
              <a:rPr lang="en-US" sz="1100" dirty="0" err="1">
                <a:solidFill>
                  <a:srgbClr val="000000"/>
                </a:solidFill>
              </a:rPr>
              <a:t>Andriamonje</a:t>
            </a:r>
            <a:r>
              <a:rPr lang="en-US" sz="1100" dirty="0">
                <a:solidFill>
                  <a:srgbClr val="000000"/>
                </a:solidFill>
              </a:rPr>
              <a:t> et al., JCAP 04 (2007) 010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100" dirty="0">
                <a:solidFill>
                  <a:srgbClr val="000000"/>
                </a:solidFill>
              </a:rPr>
              <a:t>Prospects for the CERN Axion Solar Telescope Sensitivity to 14.4-keV Axions, K. </a:t>
            </a:r>
            <a:r>
              <a:rPr lang="en-US" sz="1100" dirty="0" err="1">
                <a:solidFill>
                  <a:srgbClr val="000000"/>
                </a:solidFill>
              </a:rPr>
              <a:t>Jakovcic</a:t>
            </a:r>
            <a:r>
              <a:rPr lang="en-US" sz="1100" dirty="0">
                <a:solidFill>
                  <a:srgbClr val="000000"/>
                </a:solidFill>
              </a:rPr>
              <a:t> et al., </a:t>
            </a:r>
            <a:r>
              <a:rPr lang="en-US" sz="1100" dirty="0" err="1" smtClean="0">
                <a:solidFill>
                  <a:srgbClr val="000000"/>
                </a:solidFill>
              </a:rPr>
              <a:t>Nucl.Instrum.Meth.A</a:t>
            </a:r>
            <a:r>
              <a:rPr lang="en-US" sz="1100" dirty="0" smtClean="0">
                <a:solidFill>
                  <a:srgbClr val="000000"/>
                </a:solidFill>
              </a:rPr>
              <a:t> </a:t>
            </a:r>
            <a:r>
              <a:rPr lang="en-US" sz="1100" dirty="0">
                <a:solidFill>
                  <a:srgbClr val="000000"/>
                </a:solidFill>
              </a:rPr>
              <a:t>580 (2007) 37-39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100" dirty="0">
                <a:solidFill>
                  <a:srgbClr val="000000"/>
                </a:solidFill>
              </a:rPr>
              <a:t>First results from the CERN Axion Solar Telescope (CAST), K. </a:t>
            </a:r>
            <a:r>
              <a:rPr lang="en-US" sz="1100" dirty="0" err="1">
                <a:solidFill>
                  <a:srgbClr val="000000"/>
                </a:solidFill>
              </a:rPr>
              <a:t>Zioutas</a:t>
            </a:r>
            <a:r>
              <a:rPr lang="en-US" sz="1100" dirty="0">
                <a:solidFill>
                  <a:srgbClr val="000000"/>
                </a:solidFill>
              </a:rPr>
              <a:t> et al., </a:t>
            </a:r>
            <a:r>
              <a:rPr lang="en-US" sz="1100" dirty="0" err="1" smtClean="0">
                <a:solidFill>
                  <a:srgbClr val="000000"/>
                </a:solidFill>
              </a:rPr>
              <a:t>Phys.Rev.Lett</a:t>
            </a:r>
            <a:r>
              <a:rPr lang="en-US" sz="1100" dirty="0">
                <a:solidFill>
                  <a:srgbClr val="000000"/>
                </a:solidFill>
              </a:rPr>
              <a:t>. 94 (2005) </a:t>
            </a:r>
            <a:r>
              <a:rPr lang="en-US" sz="1100" dirty="0" smtClean="0">
                <a:solidFill>
                  <a:srgbClr val="000000"/>
                </a:solidFill>
              </a:rPr>
              <a:t>121301</a:t>
            </a:r>
            <a:r>
              <a:rPr lang="en-US" sz="1200" dirty="0">
                <a:solidFill>
                  <a:srgbClr val="000000"/>
                </a:solidFill>
              </a:rPr>
              <a:t>		</a:t>
            </a: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7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defTabSz="457189">
              <a:defRPr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LBNF/DUNE-US: Status and recent achievements </a:t>
            </a: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9">
            <a:extLst>
              <a:ext uri="{FF2B5EF4-FFF2-40B4-BE49-F238E27FC236}">
                <a16:creationId xmlns="" xmlns:a16="http://schemas.microsoft.com/office/drawing/2014/main" id="{DC29089F-C823-2440-A2EA-CBC9C44989D9}"/>
              </a:ext>
            </a:extLst>
          </p:cNvPr>
          <p:cNvSpPr txBox="1"/>
          <p:nvPr/>
        </p:nvSpPr>
        <p:spPr>
          <a:xfrm>
            <a:off x="381000" y="590550"/>
            <a:ext cx="602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From Lia </a:t>
            </a:r>
            <a:r>
              <a:rPr lang="en-US" b="1" dirty="0" err="1">
                <a:solidFill>
                  <a:srgbClr val="C00000"/>
                </a:solidFill>
              </a:rPr>
              <a:t>Merminga</a:t>
            </a:r>
            <a:r>
              <a:rPr lang="en-US" b="1" dirty="0">
                <a:solidFill>
                  <a:srgbClr val="C00000"/>
                </a:solidFill>
              </a:rPr>
              <a:t>, RRB, March 30</a:t>
            </a:r>
            <a:r>
              <a:rPr lang="en-US" b="1" baseline="30000" dirty="0">
                <a:solidFill>
                  <a:srgbClr val="C00000"/>
                </a:solidFill>
              </a:rPr>
              <a:t>th</a:t>
            </a:r>
            <a:r>
              <a:rPr lang="en-US" b="1" dirty="0">
                <a:solidFill>
                  <a:srgbClr val="C00000"/>
                </a:solidFill>
              </a:rPr>
              <a:t> 2023</a:t>
            </a:r>
          </a:p>
        </p:txBody>
      </p:sp>
      <p:sp>
        <p:nvSpPr>
          <p:cNvPr id="10" name="Content Placeholder 10">
            <a:extLst>
              <a:ext uri="{FF2B5EF4-FFF2-40B4-BE49-F238E27FC236}">
                <a16:creationId xmlns="" xmlns:a16="http://schemas.microsoft.com/office/drawing/2014/main" id="{368D69E6-85F8-5844-A0BD-C3AFC5427709}"/>
              </a:ext>
            </a:extLst>
          </p:cNvPr>
          <p:cNvSpPr txBox="1">
            <a:spLocks/>
          </p:cNvSpPr>
          <p:nvPr/>
        </p:nvSpPr>
        <p:spPr>
          <a:xfrm>
            <a:off x="251818" y="961092"/>
            <a:ext cx="8749667" cy="191545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0" indent="-228594" defTabSz="457189">
              <a:defRPr/>
            </a:pPr>
            <a:r>
              <a:rPr lang="en-US" sz="1600" b="1" dirty="0">
                <a:solidFill>
                  <a:srgbClr val="404040"/>
                </a:solidFill>
                <a:latin typeface="+mn-lt"/>
                <a:cs typeface="Helvetica" panose="020B0604020202020204" pitchFamily="34" charset="0"/>
              </a:rPr>
              <a:t>Far site excavation ~60% complete </a:t>
            </a:r>
            <a:r>
              <a:rPr lang="en-US" sz="1600" dirty="0">
                <a:solidFill>
                  <a:srgbClr val="404040"/>
                </a:solidFill>
                <a:latin typeface="+mn-lt"/>
                <a:cs typeface="Helvetica" panose="020B0604020202020204" pitchFamily="34" charset="0"/>
              </a:rPr>
              <a:t>proceeding </a:t>
            </a:r>
            <a:r>
              <a:rPr lang="en-US" sz="1600" b="1" dirty="0">
                <a:solidFill>
                  <a:srgbClr val="404040"/>
                </a:solidFill>
                <a:latin typeface="+mn-lt"/>
                <a:cs typeface="Helvetica" panose="020B0604020202020204" pitchFamily="34" charset="0"/>
              </a:rPr>
              <a:t>on time </a:t>
            </a:r>
            <a:r>
              <a:rPr lang="en-US" sz="1600" dirty="0">
                <a:solidFill>
                  <a:srgbClr val="404040"/>
                </a:solidFill>
                <a:latin typeface="+mn-lt"/>
                <a:cs typeface="Helvetica" panose="020B0604020202020204" pitchFamily="34" charset="0"/>
              </a:rPr>
              <a:t>and </a:t>
            </a:r>
            <a:r>
              <a:rPr lang="en-US" sz="1600" b="1" dirty="0">
                <a:solidFill>
                  <a:srgbClr val="404040"/>
                </a:solidFill>
                <a:latin typeface="+mn-lt"/>
                <a:cs typeface="Helvetica" panose="020B0604020202020204" pitchFamily="34" charset="0"/>
              </a:rPr>
              <a:t>on budget </a:t>
            </a:r>
          </a:p>
          <a:p>
            <a:pPr marL="231770" indent="-228594" defTabSz="457189">
              <a:defRPr/>
            </a:pPr>
            <a:r>
              <a:rPr lang="en-US" sz="1600" dirty="0">
                <a:latin typeface="+mn-lt"/>
                <a:cs typeface="Helvetica" panose="020B0604020202020204" pitchFamily="34" charset="0"/>
              </a:rPr>
              <a:t>DOE approved the </a:t>
            </a:r>
            <a:r>
              <a:rPr lang="en-US" sz="1600" b="1" dirty="0">
                <a:latin typeface="+mn-lt"/>
                <a:cs typeface="Helvetica" panose="020B0604020202020204" pitchFamily="34" charset="0"/>
              </a:rPr>
              <a:t>CD-1R “Reaffirmation” milestone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Helvetica" panose="020B0604020202020204" pitchFamily="34" charset="0"/>
              </a:rPr>
              <a:t>, reaffirming </a:t>
            </a:r>
            <a:r>
              <a:rPr lang="en-US" sz="1600" b="1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Helvetica" panose="020B0604020202020204" pitchFamily="34" charset="0"/>
              </a:rPr>
              <a:t>strong commitment 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Helvetica" panose="020B0604020202020204" pitchFamily="34" charset="0"/>
              </a:rPr>
              <a:t>to the </a:t>
            </a:r>
            <a:r>
              <a:rPr lang="en-US" sz="1600" b="1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Helvetica" panose="020B0604020202020204" pitchFamily="34" charset="0"/>
              </a:rPr>
              <a:t>project  </a:t>
            </a:r>
          </a:p>
          <a:p>
            <a:pPr marL="231770" indent="-228594" defTabSz="457189">
              <a:defRPr/>
            </a:pPr>
            <a:r>
              <a:rPr lang="en-US" sz="1600" b="1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Helvetica" panose="020B0604020202020204" pitchFamily="34" charset="0"/>
              </a:rPr>
              <a:t>DOE approved the CD-2/3 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Helvetica" panose="020B0604020202020204" pitchFamily="34" charset="0"/>
              </a:rPr>
              <a:t>milestone for the buildings and site infrastructure (BSI) subproject in SD</a:t>
            </a:r>
            <a:endParaRPr lang="en-US" sz="1600" dirty="0">
              <a:solidFill>
                <a:srgbClr val="404040"/>
              </a:solidFill>
              <a:latin typeface="+mn-lt"/>
              <a:cs typeface="Helvetica" panose="020B0604020202020204" pitchFamily="34" charset="0"/>
            </a:endParaRPr>
          </a:p>
          <a:p>
            <a:pPr marL="231770" indent="-228594" defTabSz="457189">
              <a:defRPr/>
            </a:pPr>
            <a:r>
              <a:rPr lang="en-US" sz="1600" b="1" dirty="0">
                <a:solidFill>
                  <a:srgbClr val="404040"/>
                </a:solidFill>
                <a:latin typeface="+mn-lt"/>
                <a:cs typeface="Helvetica" panose="020B0604020202020204" pitchFamily="34" charset="0"/>
              </a:rPr>
              <a:t>Detector installation begins 2024</a:t>
            </a:r>
            <a:r>
              <a:rPr lang="en-US" sz="1600" dirty="0">
                <a:solidFill>
                  <a:srgbClr val="404040"/>
                </a:solidFill>
                <a:latin typeface="+mn-lt"/>
                <a:cs typeface="Helvetica" panose="020B0604020202020204" pitchFamily="34" charset="0"/>
              </a:rPr>
              <a:t>; </a:t>
            </a:r>
            <a:r>
              <a:rPr lang="en-US" sz="1600" b="1" dirty="0">
                <a:solidFill>
                  <a:srgbClr val="404040"/>
                </a:solidFill>
                <a:latin typeface="+mn-lt"/>
                <a:cs typeface="Helvetica" panose="020B0604020202020204" pitchFamily="34" charset="0"/>
              </a:rPr>
              <a:t>fabrication</a:t>
            </a:r>
            <a:r>
              <a:rPr lang="en-US" sz="1600" dirty="0">
                <a:solidFill>
                  <a:srgbClr val="404040"/>
                </a:solidFill>
                <a:latin typeface="+mn-lt"/>
                <a:cs typeface="Helvetica" panose="020B0604020202020204" pitchFamily="34" charset="0"/>
              </a:rPr>
              <a:t> by </a:t>
            </a:r>
            <a:r>
              <a:rPr lang="en-US" sz="1600" b="1" dirty="0">
                <a:solidFill>
                  <a:srgbClr val="404040"/>
                </a:solidFill>
                <a:latin typeface="+mn-lt"/>
                <a:cs typeface="Helvetica" panose="020B0604020202020204" pitchFamily="34" charset="0"/>
              </a:rPr>
              <a:t>CERN and partners is underway</a:t>
            </a:r>
          </a:p>
          <a:p>
            <a:pPr marL="231770" indent="-228594" defTabSz="457189">
              <a:defRPr/>
            </a:pPr>
            <a:r>
              <a:rPr lang="en-US" sz="1600" b="1" dirty="0">
                <a:solidFill>
                  <a:srgbClr val="404040"/>
                </a:solidFill>
                <a:latin typeface="+mn-lt"/>
                <a:cs typeface="Helvetica" panose="020B0604020202020204" pitchFamily="34" charset="0"/>
              </a:rPr>
              <a:t>Science starts in 2028, “beam on date” in early 2031</a:t>
            </a:r>
          </a:p>
          <a:p>
            <a:pPr marL="231770" indent="-228594" defTabSz="457189">
              <a:defRPr/>
            </a:pPr>
            <a:r>
              <a:rPr lang="en-US" sz="1600" b="1" dirty="0">
                <a:solidFill>
                  <a:schemeClr val="accent6"/>
                </a:solidFill>
                <a:latin typeface="+mn-lt"/>
                <a:ea typeface="Calibri" panose="020F0502020204030204" pitchFamily="34" charset="0"/>
                <a:cs typeface="Helvetica"/>
              </a:rPr>
              <a:t>First draft of DUNE Host Lab Plan completed</a:t>
            </a:r>
            <a:r>
              <a:rPr lang="en-US" sz="1600" dirty="0">
                <a:solidFill>
                  <a:schemeClr val="accent6"/>
                </a:solidFill>
                <a:latin typeface="+mn-lt"/>
                <a:ea typeface="Calibri" panose="020F0502020204030204" pitchFamily="34" charset="0"/>
                <a:cs typeface="Helvetica"/>
              </a:rPr>
              <a:t>, final in June </a:t>
            </a:r>
          </a:p>
          <a:p>
            <a:pPr marL="231770" indent="-228594" defTabSz="457189">
              <a:defRPr/>
            </a:pPr>
            <a:r>
              <a:rPr lang="en-US" sz="1600" b="1" dirty="0">
                <a:solidFill>
                  <a:schemeClr val="accent6"/>
                </a:solidFill>
                <a:latin typeface="+mn-lt"/>
                <a:ea typeface="Calibri" panose="020F0502020204030204" pitchFamily="34" charset="0"/>
                <a:cs typeface="Helvetica"/>
              </a:rPr>
              <a:t>Next major milestone: FDC CD-2/3 approval  </a:t>
            </a:r>
          </a:p>
          <a:p>
            <a:pPr marL="231770" indent="-228594" defTabSz="457189">
              <a:defRPr/>
            </a:pPr>
            <a:endParaRPr lang="en-US" sz="15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1" name="Group 4">
            <a:extLst>
              <a:ext uri="{FF2B5EF4-FFF2-40B4-BE49-F238E27FC236}">
                <a16:creationId xmlns="" xmlns:a16="http://schemas.microsoft.com/office/drawing/2014/main" id="{19E1B725-EABF-F445-A946-8C972443E33B}"/>
              </a:ext>
            </a:extLst>
          </p:cNvPr>
          <p:cNvGrpSpPr/>
          <p:nvPr/>
        </p:nvGrpSpPr>
        <p:grpSpPr>
          <a:xfrm>
            <a:off x="0" y="3333750"/>
            <a:ext cx="6726748" cy="1447756"/>
            <a:chOff x="848784" y="3413247"/>
            <a:chExt cx="9135495" cy="2634340"/>
          </a:xfrm>
        </p:grpSpPr>
        <p:pic>
          <p:nvPicPr>
            <p:cNvPr id="12" name="Picture 2">
              <a:extLst>
                <a:ext uri="{FF2B5EF4-FFF2-40B4-BE49-F238E27FC236}">
                  <a16:creationId xmlns="" xmlns:a16="http://schemas.microsoft.com/office/drawing/2014/main" id="{D4BE0914-BF17-F044-821F-5D35571F39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784" y="3418400"/>
              <a:ext cx="3505583" cy="262918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>
              <a:extLst>
                <a:ext uri="{FF2B5EF4-FFF2-40B4-BE49-F238E27FC236}">
                  <a16:creationId xmlns="" xmlns:a16="http://schemas.microsoft.com/office/drawing/2014/main" id="{D0F6B965-1777-9D4E-889D-3708A4837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30586" y="3413249"/>
              <a:ext cx="3505583" cy="2629187"/>
            </a:xfrm>
            <a:prstGeom prst="rect">
              <a:avLst/>
            </a:prstGeom>
          </p:spPr>
        </p:pic>
        <p:pic>
          <p:nvPicPr>
            <p:cNvPr id="14" name="Content Placeholder 7">
              <a:extLst>
                <a:ext uri="{FF2B5EF4-FFF2-40B4-BE49-F238E27FC236}">
                  <a16:creationId xmlns="" xmlns:a16="http://schemas.microsoft.com/office/drawing/2014/main" id="{411AE984-F3FC-094C-97EE-65A514771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012388" y="3413247"/>
              <a:ext cx="1971891" cy="2629188"/>
            </a:xfrm>
            <a:prstGeom prst="rect">
              <a:avLst/>
            </a:prstGeom>
          </p:spPr>
        </p:pic>
      </p:grpSp>
      <p:pic>
        <p:nvPicPr>
          <p:cNvPr id="15" name="Picture 8" descr="A group of men in safety vests standing in a warehouse&#10;&#10;Description automatically generated with low confidence">
            <a:extLst>
              <a:ext uri="{FF2B5EF4-FFF2-40B4-BE49-F238E27FC236}">
                <a16:creationId xmlns="" xmlns:a16="http://schemas.microsoft.com/office/drawing/2014/main" id="{7A94285B-18AE-484A-B7FA-D505B4677E7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6844473" y="3340369"/>
            <a:ext cx="2299527" cy="1441137"/>
          </a:xfrm>
          <a:prstGeom prst="rect">
            <a:avLst/>
          </a:prstGeom>
        </p:spPr>
      </p:pic>
      <p:sp>
        <p:nvSpPr>
          <p:cNvPr id="16" name="15 - TextBox"/>
          <p:cNvSpPr txBox="1"/>
          <p:nvPr/>
        </p:nvSpPr>
        <p:spPr>
          <a:xfrm>
            <a:off x="7315200" y="4933951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Source: N. </a:t>
            </a:r>
            <a:r>
              <a:rPr lang="en-US" sz="1000" dirty="0" err="1" smtClean="0">
                <a:solidFill>
                  <a:schemeClr val="bg1"/>
                </a:solidFill>
              </a:rPr>
              <a:t>Saoulidou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24" name="23 - Εικόνα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57150"/>
            <a:ext cx="324559" cy="361950"/>
          </a:xfrm>
          <a:prstGeom prst="rect">
            <a:avLst/>
          </a:prstGeom>
        </p:spPr>
      </p:pic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HYPER-K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8 - Εικόνα" descr="Screenshot (258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666750"/>
            <a:ext cx="8839200" cy="4038690"/>
          </a:xfrm>
          <a:prstGeom prst="rect">
            <a:avLst/>
          </a:prstGeom>
        </p:spPr>
      </p:pic>
      <p:sp>
        <p:nvSpPr>
          <p:cNvPr id="10" name="9 - TextBox"/>
          <p:cNvSpPr txBox="1"/>
          <p:nvPr/>
        </p:nvSpPr>
        <p:spPr>
          <a:xfrm>
            <a:off x="8305800" y="514350"/>
            <a:ext cx="685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7" name="Picture 5">
            <a:extLst>
              <a:ext uri="{FF2B5EF4-FFF2-40B4-BE49-F238E27FC236}">
                <a16:creationId xmlns="" xmlns:a16="http://schemas.microsoft.com/office/drawing/2014/main" id="{149724B9-7E2A-25A1-B0E4-DDBF4303761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81000" y="548808"/>
            <a:ext cx="8534400" cy="4308942"/>
          </a:xfrm>
          <a:prstGeom prst="rect">
            <a:avLst/>
          </a:prstGeom>
        </p:spPr>
      </p:pic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4604CD67-CB64-6776-E305-9FAB051D61D7}"/>
              </a:ext>
            </a:extLst>
          </p:cNvPr>
          <p:cNvSpPr>
            <a:spLocks noGrp="1" noChangeArrowheads="1"/>
          </p:cNvSpPr>
          <p:nvPr/>
        </p:nvSpPr>
        <p:spPr>
          <a:xfrm>
            <a:off x="2362200" y="895350"/>
            <a:ext cx="5105400" cy="1905000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accent6"/>
                </a:solidFill>
                <a:effectLst>
                  <a:outerShdw blurRad="50800" dist="76200" dir="8100000" algn="tr" rotWithShape="0">
                    <a:prstClr val="black">
                      <a:alpha val="15000"/>
                    </a:prstClr>
                  </a:outerShdw>
                </a:effectLst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sz="2800" dirty="0">
                <a:solidFill>
                  <a:srgbClr val="0000FF"/>
                </a:solidFill>
                <a:latin typeface="Times New Roman"/>
                <a:cs typeface="Times New Roman"/>
              </a:rPr>
              <a:t>The European Spallation Source as a Neutrino Facility</a:t>
            </a:r>
          </a:p>
          <a:p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(in addition to its current mission)</a:t>
            </a:r>
            <a:endParaRPr lang="en-GB" sz="1800" dirty="0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="" xmlns:a16="http://schemas.microsoft.com/office/drawing/2014/main" id="{10872E54-75A9-104A-96BB-7D5F32AA99AB}"/>
              </a:ext>
            </a:extLst>
          </p:cNvPr>
          <p:cNvSpPr txBox="1"/>
          <p:nvPr/>
        </p:nvSpPr>
        <p:spPr>
          <a:xfrm>
            <a:off x="3986984" y="1583502"/>
            <a:ext cx="1170032" cy="282769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79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endParaRPr lang="fr-FR" sz="17900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3">
            <a:extLst>
              <a:ext uri="{FF2B5EF4-FFF2-40B4-BE49-F238E27FC236}">
                <a16:creationId xmlns="" xmlns:a16="http://schemas.microsoft.com/office/drawing/2014/main" id="{32CF5216-EE81-CC89-F98A-195097F0812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600" y="590550"/>
            <a:ext cx="1390652" cy="6654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pic>
        <p:nvPicPr>
          <p:cNvPr id="12" name="Picture 12">
            <a:extLst>
              <a:ext uri="{FF2B5EF4-FFF2-40B4-BE49-F238E27FC236}">
                <a16:creationId xmlns="" xmlns:a16="http://schemas.microsoft.com/office/drawing/2014/main" id="{01ADA299-29DD-7DC8-96AE-163464458E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590550"/>
            <a:ext cx="2207555" cy="512789"/>
          </a:xfrm>
          <a:prstGeom prst="rect">
            <a:avLst/>
          </a:prstGeom>
        </p:spPr>
      </p:pic>
      <p:sp>
        <p:nvSpPr>
          <p:cNvPr id="14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320" y="57795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European </a:t>
            </a:r>
            <a:r>
              <a:rPr lang="en-US" altLang="en-US" sz="2100" b="1" dirty="0" err="1" smtClean="0">
                <a:solidFill>
                  <a:schemeClr val="tx2">
                    <a:lumMod val="75000"/>
                  </a:schemeClr>
                </a:solidFill>
              </a:rPr>
              <a:t>Spallation</a:t>
            </a: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 Source Neutrino Super Beam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4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320" y="57795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European </a:t>
            </a:r>
            <a:r>
              <a:rPr lang="en-US" altLang="en-US" sz="2100" b="1" dirty="0" err="1" smtClean="0">
                <a:solidFill>
                  <a:schemeClr val="tx2">
                    <a:lumMod val="75000"/>
                  </a:schemeClr>
                </a:solidFill>
              </a:rPr>
              <a:t>Spallation</a:t>
            </a: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 Source Neutrino Super Beam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="" xmlns:a16="http://schemas.microsoft.com/office/drawing/2014/main" id="{6837075B-A5B7-DDCB-A4EE-BEE69D2CFC9B}"/>
              </a:ext>
            </a:extLst>
          </p:cNvPr>
          <p:cNvSpPr txBox="1"/>
          <p:nvPr/>
        </p:nvSpPr>
        <p:spPr>
          <a:xfrm>
            <a:off x="609600" y="1504950"/>
            <a:ext cx="8322353" cy="28392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600" dirty="0" smtClean="0"/>
              <a:t>15 Partner Institutions, NCSR Demokritos from Greece</a:t>
            </a:r>
          </a:p>
          <a:p>
            <a:endParaRPr lang="en-US" sz="1050" dirty="0" smtClean="0"/>
          </a:p>
          <a:p>
            <a:r>
              <a:rPr lang="en-US" sz="1600" dirty="0" smtClean="0"/>
              <a:t>The </a:t>
            </a:r>
            <a:r>
              <a:rPr lang="en-US" sz="1600" dirty="0"/>
              <a:t>Conceptual Design Report of </a:t>
            </a:r>
            <a:r>
              <a:rPr lang="en-US" sz="1600" dirty="0" err="1"/>
              <a:t>ESSnuSB</a:t>
            </a:r>
            <a:r>
              <a:rPr lang="en-US" sz="1600" dirty="0"/>
              <a:t> is published </a:t>
            </a:r>
            <a:r>
              <a:rPr lang="en-US" sz="1600" dirty="0" smtClean="0"/>
              <a:t>in:</a:t>
            </a:r>
            <a:r>
              <a:rPr lang="el-GR" sz="1600" dirty="0" smtClean="0"/>
              <a:t>   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latin typeface="CMR9"/>
              </a:rPr>
              <a:t>Eur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MR9"/>
              </a:rPr>
              <a:t>. Phys. J. Spec. Top. (2022) 231:3779–3955</a:t>
            </a:r>
          </a:p>
          <a:p>
            <a:endParaRPr lang="el-GR" sz="1200" dirty="0" smtClean="0">
              <a:latin typeface="CMR9"/>
            </a:endParaRPr>
          </a:p>
          <a:p>
            <a:r>
              <a:rPr lang="en-US" sz="1200" dirty="0" smtClean="0">
                <a:latin typeface="CMR9"/>
              </a:rPr>
              <a:t>It </a:t>
            </a:r>
            <a:r>
              <a:rPr lang="en-US" sz="1200" dirty="0">
                <a:latin typeface="CMR9"/>
              </a:rPr>
              <a:t>Includes:</a:t>
            </a:r>
          </a:p>
          <a:p>
            <a:pPr marL="214313" indent="-214313"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MR9"/>
              </a:rPr>
              <a:t>Modifications to ESS </a:t>
            </a:r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  <a:latin typeface="CMR9"/>
              </a:rPr>
              <a:t>Linac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MR9"/>
              </a:rPr>
              <a:t> </a:t>
            </a:r>
          </a:p>
          <a:p>
            <a:pPr marL="214313" indent="-214313">
              <a:buFont typeface="Wingdings" panose="05000000000000000000" pitchFamily="2" charset="2"/>
              <a:buChar char="v"/>
            </a:pPr>
            <a:r>
              <a:rPr lang="en-US" sz="1200" dirty="0">
                <a:latin typeface="CMR9"/>
              </a:rPr>
              <a:t>Design of the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MR9"/>
              </a:rPr>
              <a:t>accumulator, the target/horn system and the decay tunnel </a:t>
            </a:r>
            <a:r>
              <a:rPr lang="en-US" sz="1200" dirty="0">
                <a:latin typeface="CMR9"/>
              </a:rPr>
              <a:t>to create a powerful Neutrino Super Beam</a:t>
            </a:r>
          </a:p>
          <a:p>
            <a:pPr marL="214313" indent="-214313">
              <a:buFont typeface="Wingdings" panose="05000000000000000000" pitchFamily="2" charset="2"/>
              <a:buChar char="v"/>
            </a:pPr>
            <a:r>
              <a:rPr lang="en-US" sz="1200" dirty="0">
                <a:latin typeface="CMR9"/>
              </a:rPr>
              <a:t>Design of a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MR9"/>
              </a:rPr>
              <a:t>Near detector </a:t>
            </a:r>
            <a:r>
              <a:rPr lang="en-US" sz="1200" dirty="0">
                <a:latin typeface="CMR9"/>
              </a:rPr>
              <a:t>complex and a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MR9"/>
              </a:rPr>
              <a:t>Far Water Cherenkov </a:t>
            </a:r>
            <a:r>
              <a:rPr lang="en-US" sz="1200" dirty="0">
                <a:latin typeface="CMR9"/>
              </a:rPr>
              <a:t>detector</a:t>
            </a:r>
          </a:p>
          <a:p>
            <a:pPr marL="214313" indent="-214313">
              <a:buFont typeface="Wingdings" panose="05000000000000000000" pitchFamily="2" charset="2"/>
              <a:buChar char="v"/>
            </a:pPr>
            <a:r>
              <a:rPr lang="en-US" sz="1200" dirty="0">
                <a:latin typeface="CMR9"/>
              </a:rPr>
              <a:t>The choice of the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MR9"/>
              </a:rPr>
              <a:t>underground mine </a:t>
            </a:r>
            <a:r>
              <a:rPr lang="en-US" sz="1200" dirty="0">
                <a:latin typeface="CMR9"/>
              </a:rPr>
              <a:t>to house the Far detector such as it sits at the Neutrino Oscillation second maximum, allowing the measurement of the CP violating phase with  an unprecedented precision.</a:t>
            </a:r>
          </a:p>
          <a:p>
            <a:pPr marL="214313" indent="-214313">
              <a:buFont typeface="Wingdings" panose="05000000000000000000" pitchFamily="2" charset="2"/>
              <a:buChar char="v"/>
            </a:pPr>
            <a:r>
              <a:rPr lang="en-US" sz="1200" dirty="0">
                <a:latin typeface="CMR9"/>
              </a:rPr>
              <a:t>The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MR9"/>
              </a:rPr>
              <a:t>Physics reach </a:t>
            </a:r>
            <a:r>
              <a:rPr lang="en-US" sz="1200" dirty="0">
                <a:latin typeface="CMR9"/>
              </a:rPr>
              <a:t>of the proposed </a:t>
            </a:r>
            <a:r>
              <a:rPr lang="en-US" sz="1200" dirty="0" smtClean="0">
                <a:latin typeface="CMR9"/>
              </a:rPr>
              <a:t>facility</a:t>
            </a:r>
            <a:endParaRPr lang="el-GR" sz="1200" dirty="0" smtClean="0">
              <a:latin typeface="CMR9"/>
            </a:endParaRPr>
          </a:p>
          <a:p>
            <a:pPr marL="214313" indent="-214313">
              <a:buFont typeface="Wingdings" panose="05000000000000000000" pitchFamily="2" charset="2"/>
              <a:buChar char="v"/>
            </a:pPr>
            <a:endParaRPr lang="el-GR" sz="1200" dirty="0" smtClean="0">
              <a:latin typeface="CMR9"/>
            </a:endParaRPr>
          </a:p>
          <a:p>
            <a:pPr marL="214313" indent="-214313" algn="r"/>
            <a:r>
              <a:rPr lang="en-US" sz="1200" dirty="0" smtClean="0">
                <a:latin typeface="CMR9"/>
              </a:rPr>
              <a:t>Info on </a:t>
            </a:r>
            <a:r>
              <a:rPr lang="en-GB" sz="1200" dirty="0" smtClean="0"/>
              <a:t>: </a:t>
            </a:r>
            <a:r>
              <a:rPr lang="en-GB" sz="1200" dirty="0" smtClean="0">
                <a:hlinkClick r:id="rId2"/>
              </a:rPr>
              <a:t>http://essnusb.eu/</a:t>
            </a:r>
            <a:endParaRPr lang="en-GB" sz="1200" dirty="0" smtClean="0"/>
          </a:p>
          <a:p>
            <a:pPr marL="214313" indent="-214313"/>
            <a:endParaRPr lang="en-US" sz="1200" dirty="0">
              <a:latin typeface="CMR9"/>
            </a:endParaRPr>
          </a:p>
        </p:txBody>
      </p:sp>
      <p:sp>
        <p:nvSpPr>
          <p:cNvPr id="16" name="15 - TextBox"/>
          <p:cNvSpPr txBox="1"/>
          <p:nvPr/>
        </p:nvSpPr>
        <p:spPr>
          <a:xfrm>
            <a:off x="609600" y="590550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H2020 - INFRADEV</a:t>
            </a:r>
          </a:p>
          <a:p>
            <a:pPr algn="ctr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Feasibility Study for employing the uniquely powerful ESS linear accelerator to generate an intense neutrino beam  for </a:t>
            </a:r>
            <a:r>
              <a:rPr lang="en-US" sz="1600" b="1" dirty="0" err="1" smtClean="0">
                <a:solidFill>
                  <a:schemeClr val="accent1">
                    <a:lumMod val="75000"/>
                  </a:schemeClr>
                </a:solidFill>
              </a:rPr>
              <a:t>leptonic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 CP violation discovery and measurement.</a:t>
            </a:r>
            <a:endParaRPr lang="el-GR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18 - Ορθογώνιο"/>
          <p:cNvSpPr/>
          <p:nvPr/>
        </p:nvSpPr>
        <p:spPr>
          <a:xfrm>
            <a:off x="685800" y="3943350"/>
            <a:ext cx="7924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Publications:</a:t>
            </a:r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en-US" sz="1200" dirty="0" smtClean="0"/>
              <a:t>The </a:t>
            </a:r>
            <a:r>
              <a:rPr lang="en-US" sz="1200" dirty="0" err="1" smtClean="0"/>
              <a:t>ESSnuSB</a:t>
            </a:r>
            <a:r>
              <a:rPr lang="en-US" sz="1200" dirty="0" smtClean="0"/>
              <a:t> Design Study: Overview and Future Prospects, A. </a:t>
            </a:r>
            <a:r>
              <a:rPr lang="en-US" sz="1200" dirty="0" err="1" smtClean="0"/>
              <a:t>Alekou</a:t>
            </a:r>
            <a:r>
              <a:rPr lang="en-US" sz="1200" dirty="0" smtClean="0"/>
              <a:t> et al., </a:t>
            </a:r>
            <a:r>
              <a:rPr lang="nl-NL" sz="1200" dirty="0" smtClean="0"/>
              <a:t>Universe 9 (2023) 8, 347</a:t>
            </a:r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en-US" sz="1200" dirty="0" smtClean="0"/>
              <a:t>Updated physics performance of the </a:t>
            </a:r>
            <a:r>
              <a:rPr lang="en-US" sz="1200" dirty="0" err="1" smtClean="0"/>
              <a:t>ESSnuSB</a:t>
            </a:r>
            <a:r>
              <a:rPr lang="en-US" sz="1200" dirty="0" smtClean="0"/>
              <a:t> experiment, A. </a:t>
            </a:r>
            <a:r>
              <a:rPr lang="en-US" sz="1200" dirty="0" err="1" smtClean="0"/>
              <a:t>Alekou</a:t>
            </a:r>
            <a:r>
              <a:rPr lang="en-US" sz="1200" dirty="0" smtClean="0"/>
              <a:t> et al., </a:t>
            </a:r>
            <a:r>
              <a:rPr lang="en-US" sz="1200" dirty="0" err="1" smtClean="0"/>
              <a:t>Eur.Phys.J.C</a:t>
            </a:r>
            <a:r>
              <a:rPr lang="en-US" sz="1200" dirty="0" smtClean="0"/>
              <a:t> 81 (2021) 12, 1130</a:t>
            </a:r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en-US" sz="1200" dirty="0" smtClean="0"/>
              <a:t>The Conceptual Design Report of </a:t>
            </a:r>
            <a:r>
              <a:rPr lang="en-US" sz="1200" dirty="0" err="1" smtClean="0"/>
              <a:t>ESSnuSB</a:t>
            </a:r>
            <a:r>
              <a:rPr lang="en-US" sz="1200" dirty="0" smtClean="0"/>
              <a:t>, A. </a:t>
            </a:r>
            <a:r>
              <a:rPr lang="en-US" sz="1200" dirty="0" err="1" smtClean="0"/>
              <a:t>Alekou</a:t>
            </a:r>
            <a:r>
              <a:rPr lang="en-US" sz="1200" dirty="0" smtClean="0"/>
              <a:t> et al., Eur. Phys. J. Spec. Top. (2022) 231:3779–3955</a:t>
            </a: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9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320" y="57795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European </a:t>
            </a:r>
            <a:r>
              <a:rPr lang="en-US" altLang="en-US" sz="2100" b="1" dirty="0" err="1" smtClean="0">
                <a:solidFill>
                  <a:schemeClr val="tx2">
                    <a:lumMod val="75000"/>
                  </a:schemeClr>
                </a:solidFill>
              </a:rPr>
              <a:t>Spallation</a:t>
            </a: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 Source Neutrino Super Beam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11 - TextBox"/>
          <p:cNvSpPr txBox="1"/>
          <p:nvPr/>
        </p:nvSpPr>
        <p:spPr>
          <a:xfrm>
            <a:off x="228600" y="514350"/>
            <a:ext cx="8915400" cy="26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Being followed by a Design Study funded by HORIZON-INFRADEV-2022: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ESS</a:t>
            </a:r>
            <a:r>
              <a:rPr lang="el-GR" b="1" dirty="0" smtClean="0">
                <a:solidFill>
                  <a:schemeClr val="tx2">
                    <a:lumMod val="75000"/>
                  </a:schemeClr>
                </a:solidFill>
              </a:rPr>
              <a:t>ν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SB+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(2023-2025)</a:t>
            </a:r>
          </a:p>
          <a:p>
            <a:pPr algn="ctr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Study of the use of the ESS facility to accurately measure the neutrino cross-sections for </a:t>
            </a:r>
          </a:p>
          <a:p>
            <a:pPr algn="ctr"/>
            <a:r>
              <a:rPr lang="en-GB" sz="1600" b="1" dirty="0" err="1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ESSνSB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GB" sz="1600" b="1" dirty="0" err="1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leptonic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 CP violation measurements and to perform sterile neutrino searches </a:t>
            </a:r>
          </a:p>
          <a:p>
            <a:pPr algn="ctr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and </a:t>
            </a:r>
            <a:r>
              <a:rPr lang="en-GB" sz="1600" b="1" dirty="0" err="1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astroparticle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 physics.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spcBef>
                <a:spcPts val="225"/>
              </a:spcBef>
              <a:spcAft>
                <a:spcPts val="450"/>
              </a:spcAft>
            </a:pPr>
            <a:r>
              <a:rPr lang="en-GB" sz="1600" dirty="0" smtClean="0">
                <a:ea typeface="Times New Roman" panose="02020603050405020304" pitchFamily="18" charset="0"/>
              </a:rPr>
              <a:t>20 Collaborating Institutes – 10 Countries  (Including NCSR Demokritos and AUTH)</a:t>
            </a:r>
          </a:p>
          <a:p>
            <a:r>
              <a:rPr lang="en-US" sz="1500" dirty="0" smtClean="0"/>
              <a:t>Aims : 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500" dirty="0" smtClean="0">
                <a:ea typeface="Times New Roman" panose="02020603050405020304" pitchFamily="18" charset="0"/>
              </a:rPr>
              <a:t>To Design </a:t>
            </a:r>
            <a:r>
              <a:rPr lang="en-GB" sz="1500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two new facilities </a:t>
            </a:r>
            <a:r>
              <a:rPr lang="en-GB" sz="1500" dirty="0" smtClean="0">
                <a:ea typeface="Times New Roman" panose="02020603050405020304" pitchFamily="18" charset="0"/>
              </a:rPr>
              <a:t>to precisely measure Neutrino Cross Sections 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500" dirty="0" smtClean="0">
                <a:ea typeface="Times New Roman" panose="02020603050405020304" pitchFamily="18" charset="0"/>
              </a:rPr>
              <a:t>To design </a:t>
            </a:r>
            <a:r>
              <a:rPr lang="en-GB" sz="1500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a Near-Near detector </a:t>
            </a:r>
            <a:r>
              <a:rPr lang="en-GB" sz="1500" dirty="0" smtClean="0">
                <a:ea typeface="Times New Roman" panose="02020603050405020304" pitchFamily="18" charset="0"/>
              </a:rPr>
              <a:t>to form a Short Base Line experiment with the </a:t>
            </a:r>
            <a:r>
              <a:rPr lang="en-GB" sz="1500" dirty="0" err="1" smtClean="0">
                <a:ea typeface="Times New Roman" panose="02020603050405020304" pitchFamily="18" charset="0"/>
              </a:rPr>
              <a:t>ESSnuSB</a:t>
            </a:r>
            <a:r>
              <a:rPr lang="en-GB" sz="1500" dirty="0" smtClean="0">
                <a:ea typeface="Times New Roman" panose="02020603050405020304" pitchFamily="18" charset="0"/>
              </a:rPr>
              <a:t> Near Detector 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500" dirty="0" smtClean="0">
                <a:ea typeface="Times New Roman" panose="02020603050405020304" pitchFamily="18" charset="0"/>
              </a:rPr>
              <a:t>To further improve the </a:t>
            </a:r>
            <a:r>
              <a:rPr lang="en-GB" sz="1500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Physics of </a:t>
            </a:r>
            <a:r>
              <a:rPr lang="en-GB" sz="1500" dirty="0" err="1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ESSnuSB</a:t>
            </a:r>
            <a:r>
              <a:rPr lang="en-GB" sz="1500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GB" sz="1500" dirty="0" smtClean="0">
                <a:ea typeface="Times New Roman" panose="02020603050405020304" pitchFamily="18" charset="0"/>
              </a:rPr>
              <a:t>and study the </a:t>
            </a:r>
            <a:r>
              <a:rPr lang="en-GB" sz="1500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non beam Physics of the far detectors </a:t>
            </a:r>
            <a:r>
              <a:rPr lang="en-GB" sz="1500" dirty="0" smtClean="0">
                <a:ea typeface="Times New Roman" panose="02020603050405020304" pitchFamily="18" charset="0"/>
              </a:rPr>
              <a:t>of </a:t>
            </a:r>
            <a:r>
              <a:rPr lang="en-GB" sz="1500" dirty="0" err="1" smtClean="0">
                <a:ea typeface="Times New Roman" panose="02020603050405020304" pitchFamily="18" charset="0"/>
              </a:rPr>
              <a:t>ESSnuSB</a:t>
            </a:r>
            <a:endParaRPr lang="en-US" sz="1500" dirty="0"/>
          </a:p>
        </p:txBody>
      </p:sp>
      <p:sp>
        <p:nvSpPr>
          <p:cNvPr id="13" name="TextBox 4">
            <a:extLst>
              <a:ext uri="{FF2B5EF4-FFF2-40B4-BE49-F238E27FC236}">
                <a16:creationId xmlns="" xmlns:a16="http://schemas.microsoft.com/office/drawing/2014/main" id="{0663B4DC-02C7-0126-3222-A14F5BF6B597}"/>
              </a:ext>
            </a:extLst>
          </p:cNvPr>
          <p:cNvSpPr txBox="1"/>
          <p:nvPr/>
        </p:nvSpPr>
        <p:spPr>
          <a:xfrm>
            <a:off x="304800" y="3333750"/>
            <a:ext cx="8229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ESSnuSB</a:t>
            </a:r>
            <a:r>
              <a:rPr lang="en-US" sz="1400" b="1" dirty="0"/>
              <a:t> </a:t>
            </a:r>
            <a:r>
              <a:rPr lang="en-US" sz="1400" b="1" dirty="0" smtClean="0"/>
              <a:t>people in Greece</a:t>
            </a:r>
            <a:endParaRPr lang="en-US" sz="1400" b="1" dirty="0"/>
          </a:p>
          <a:p>
            <a:r>
              <a:rPr lang="en-US" sz="1400" dirty="0"/>
              <a:t>G. Fanourakis, Th. </a:t>
            </a:r>
            <a:r>
              <a:rPr lang="en-US" sz="1400" dirty="0" err="1"/>
              <a:t>Geralis</a:t>
            </a:r>
            <a:r>
              <a:rPr lang="en-US" sz="1400" dirty="0"/>
              <a:t>, G. Stavropoulos, A. </a:t>
            </a:r>
            <a:r>
              <a:rPr lang="en-US" sz="1400" dirty="0" err="1"/>
              <a:t>Psallidas</a:t>
            </a:r>
            <a:r>
              <a:rPr lang="en-US" sz="1400" dirty="0"/>
              <a:t>, E. </a:t>
            </a:r>
            <a:r>
              <a:rPr lang="en-US" sz="1400" dirty="0" err="1"/>
              <a:t>Fasoula</a:t>
            </a:r>
            <a:r>
              <a:rPr lang="en-US" sz="1400" dirty="0"/>
              <a:t>, S. </a:t>
            </a:r>
            <a:r>
              <a:rPr lang="en-US" sz="1400" dirty="0" err="1"/>
              <a:t>Tzamarias</a:t>
            </a:r>
            <a:r>
              <a:rPr lang="en-US" sz="1400" dirty="0"/>
              <a:t>, E. </a:t>
            </a:r>
            <a:r>
              <a:rPr lang="en-US" sz="1400" dirty="0" err="1"/>
              <a:t>Kasimi</a:t>
            </a:r>
            <a:r>
              <a:rPr lang="en-US" sz="1400" dirty="0"/>
              <a:t>, K. </a:t>
            </a:r>
            <a:r>
              <a:rPr lang="en-US" sz="1400" dirty="0" err="1"/>
              <a:t>Kordas</a:t>
            </a:r>
            <a:r>
              <a:rPr lang="en-US" sz="1400" dirty="0"/>
              <a:t>, A. </a:t>
            </a:r>
            <a:r>
              <a:rPr lang="en-US" sz="1400" dirty="0" err="1"/>
              <a:t>Leisos</a:t>
            </a:r>
            <a:r>
              <a:rPr lang="en-US" sz="1400" dirty="0"/>
              <a:t>, Ch. </a:t>
            </a:r>
            <a:r>
              <a:rPr lang="en-US" sz="1400" dirty="0" err="1"/>
              <a:t>Petridou</a:t>
            </a:r>
            <a:r>
              <a:rPr lang="en-US" sz="1400" dirty="0"/>
              <a:t>, D. </a:t>
            </a:r>
            <a:r>
              <a:rPr lang="en-US" sz="1400" dirty="0" err="1"/>
              <a:t>Sampsonidis</a:t>
            </a:r>
            <a:r>
              <a:rPr lang="en-US" sz="1400" dirty="0"/>
              <a:t>, A. </a:t>
            </a:r>
            <a:r>
              <a:rPr lang="en-US" sz="1400" dirty="0" err="1"/>
              <a:t>Tsirigotis</a:t>
            </a:r>
            <a:r>
              <a:rPr lang="en-US" sz="1400" dirty="0"/>
              <a:t>, O. </a:t>
            </a:r>
            <a:r>
              <a:rPr lang="en-US" sz="1400" dirty="0" err="1"/>
              <a:t>Zormpa</a:t>
            </a:r>
            <a:r>
              <a:rPr lang="en-US" sz="1400" dirty="0"/>
              <a:t>.</a:t>
            </a:r>
          </a:p>
          <a:p>
            <a:endParaRPr lang="en-US" sz="1400" dirty="0"/>
          </a:p>
          <a:p>
            <a:r>
              <a:rPr lang="en-US" sz="1400" b="1" dirty="0"/>
              <a:t>Funding: </a:t>
            </a:r>
            <a:r>
              <a:rPr lang="en-US" sz="1400" dirty="0" smtClean="0"/>
              <a:t>Horizon </a:t>
            </a:r>
            <a:r>
              <a:rPr lang="en-US" sz="1400" dirty="0"/>
              <a:t>2020 and Horizon </a:t>
            </a:r>
            <a:r>
              <a:rPr lang="en-US" sz="1400" dirty="0" smtClean="0"/>
              <a:t>Europe</a:t>
            </a:r>
            <a:endParaRPr lang="en-US" sz="1400" dirty="0"/>
          </a:p>
          <a:p>
            <a:r>
              <a:rPr lang="en-US" sz="1400" dirty="0" err="1"/>
              <a:t>ESSnuSB</a:t>
            </a:r>
            <a:r>
              <a:rPr lang="en-US" sz="1400" dirty="0"/>
              <a:t> project (2018-2022): </a:t>
            </a:r>
            <a:r>
              <a:rPr lang="en-US" sz="1400" dirty="0" smtClean="0"/>
              <a:t>      ~65k</a:t>
            </a:r>
            <a:r>
              <a:rPr lang="el-GR" sz="1400" dirty="0" smtClean="0"/>
              <a:t> €</a:t>
            </a:r>
            <a:endParaRPr lang="en-US" sz="1400" dirty="0"/>
          </a:p>
          <a:p>
            <a:r>
              <a:rPr lang="en-US" sz="1400" dirty="0" err="1"/>
              <a:t>ESSnuSB</a:t>
            </a:r>
            <a:r>
              <a:rPr lang="en-US" sz="1400" dirty="0"/>
              <a:t>+ project (2023-2026</a:t>
            </a:r>
            <a:r>
              <a:rPr lang="en-US" sz="1400" dirty="0" smtClean="0"/>
              <a:t>):  ~ 115k</a:t>
            </a:r>
            <a:r>
              <a:rPr lang="el-GR" sz="1400" dirty="0" smtClean="0"/>
              <a:t> €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3815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Radio detection of CRs 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="" xmlns:a16="http://schemas.microsoft.com/office/drawing/2014/main" id="{20605567-9334-DE76-179A-DC0C5A97B675}"/>
              </a:ext>
            </a:extLst>
          </p:cNvPr>
          <p:cNvSpPr txBox="1">
            <a:spLocks/>
          </p:cNvSpPr>
          <p:nvPr/>
        </p:nvSpPr>
        <p:spPr>
          <a:xfrm>
            <a:off x="3810000" y="514350"/>
            <a:ext cx="1371600" cy="609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ASTRONEU</a:t>
            </a:r>
            <a:endParaRPr lang="el-GR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0" y="895350"/>
            <a:ext cx="4343400" cy="2095445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chemeClr val="bg1"/>
                  </a:solidFill>
                </a:uFill>
              </a:rPr>
              <a:t>Astroneu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chemeClr val="bg1"/>
                  </a:solidFill>
                </a:uFill>
              </a:rPr>
              <a:t> I  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1</a:t>
            </a:r>
            <a:r>
              <a:rPr lang="en-US" sz="1200" baseline="300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st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 Phase  (2014-201</a:t>
            </a:r>
            <a:r>
              <a:rPr lang="el-GR" sz="12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6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)</a:t>
            </a:r>
            <a:r>
              <a:rPr lang="el-GR" sz="12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 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and </a:t>
            </a:r>
            <a:r>
              <a:rPr lang="el-GR" sz="12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2</a:t>
            </a:r>
            <a:r>
              <a:rPr lang="en-US" sz="1200" baseline="30000" dirty="0" err="1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nd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 Phase (2017-2022)</a:t>
            </a:r>
          </a:p>
          <a:p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Funded by 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</a:rPr>
              <a:t>NSRF 2007 – 2013 (540k </a:t>
            </a:r>
            <a:r>
              <a:rPr lang="el-GR" sz="1100" dirty="0" smtClean="0">
                <a:solidFill>
                  <a:schemeClr val="accent1">
                    <a:lumMod val="50000"/>
                  </a:schemeClr>
                </a:solidFill>
              </a:rPr>
              <a:t>€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</a:rPr>
              <a:t>) and internal  HOU funds ( 30k </a:t>
            </a:r>
            <a:r>
              <a:rPr lang="el-GR" sz="1100" dirty="0" smtClean="0">
                <a:solidFill>
                  <a:schemeClr val="accent1">
                    <a:lumMod val="50000"/>
                  </a:schemeClr>
                </a:solidFill>
              </a:rPr>
              <a:t>€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US" sz="1100" dirty="0" smtClean="0">
              <a:solidFill>
                <a:schemeClr val="accent1">
                  <a:lumMod val="50000"/>
                </a:schemeClr>
              </a:solidFill>
              <a:uFill>
                <a:solidFill>
                  <a:schemeClr val="bg1"/>
                </a:solidFill>
              </a:uFill>
            </a:endParaRPr>
          </a:p>
          <a:p>
            <a:endParaRPr lang="en-US" sz="1400" b="1" dirty="0" smtClean="0">
              <a:solidFill>
                <a:schemeClr val="accent1">
                  <a:lumMod val="50000"/>
                </a:schemeClr>
              </a:solidFill>
              <a:uFill>
                <a:solidFill>
                  <a:schemeClr val="bg1"/>
                </a:solidFill>
              </a:uFill>
            </a:endParaRPr>
          </a:p>
          <a:p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Pilot  array of autonomous stations to detect Extensive Air Showers in noisy urban environment </a:t>
            </a:r>
          </a:p>
          <a:p>
            <a:endParaRPr lang="en-US" sz="1100" dirty="0" smtClean="0">
              <a:solidFill>
                <a:schemeClr val="accent1">
                  <a:lumMod val="50000"/>
                </a:schemeClr>
              </a:solidFill>
              <a:uFill>
                <a:solidFill>
                  <a:schemeClr val="bg1"/>
                </a:solidFill>
              </a:uFill>
            </a:endParaRPr>
          </a:p>
          <a:p>
            <a:pPr>
              <a:spcAft>
                <a:spcPts val="400"/>
              </a:spcAft>
            </a:pP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4 Staff members  (A. </a:t>
            </a:r>
            <a:r>
              <a:rPr lang="en-US" sz="1100" dirty="0" err="1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Leisos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, S. </a:t>
            </a:r>
            <a:r>
              <a:rPr lang="en-US" sz="1100" dirty="0" err="1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Tzamarias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- in AUTH, I. </a:t>
            </a:r>
            <a:r>
              <a:rPr lang="en-US" sz="1100" dirty="0" err="1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Gialas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  -in </a:t>
            </a:r>
            <a:r>
              <a:rPr lang="en-US" sz="1100" dirty="0" err="1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U.Aegean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 and  K. </a:t>
            </a:r>
            <a:r>
              <a:rPr lang="en-US" sz="1100" dirty="0" err="1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Papageorgiou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 -in </a:t>
            </a:r>
            <a:r>
              <a:rPr lang="en-US" sz="1100" dirty="0" err="1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U.Aegean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 ) </a:t>
            </a:r>
          </a:p>
          <a:p>
            <a:pPr>
              <a:spcAft>
                <a:spcPts val="400"/>
              </a:spcAft>
            </a:pP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2 Post-Docs (A. </a:t>
            </a:r>
            <a:r>
              <a:rPr lang="en-US" sz="1100" dirty="0" err="1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Tsirigotis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 and  S. </a:t>
            </a:r>
            <a:r>
              <a:rPr lang="en-US" sz="1100" dirty="0" err="1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Nonis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)</a:t>
            </a:r>
          </a:p>
          <a:p>
            <a:endParaRPr lang="en-US" sz="900" dirty="0" smtClean="0">
              <a:solidFill>
                <a:schemeClr val="tx2">
                  <a:lumMod val="50000"/>
                </a:schemeClr>
              </a:solidFill>
              <a:uFill>
                <a:solidFill>
                  <a:schemeClr val="bg1"/>
                </a:solidFill>
              </a:uFill>
            </a:endParaRPr>
          </a:p>
          <a:p>
            <a:pPr algn="just"/>
            <a:r>
              <a:rPr lang="en-US" sz="1100" dirty="0">
                <a:solidFill>
                  <a:schemeClr val="tx2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  <a:hlinkClick r:id="rId2"/>
              </a:rPr>
              <a:t>https://astroneu.eap.gr/index.php/publications</a:t>
            </a:r>
            <a:r>
              <a:rPr lang="en-US" sz="1100" dirty="0" smtClean="0">
                <a:solidFill>
                  <a:schemeClr val="tx2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  <a:hlinkClick r:id="rId2"/>
              </a:rPr>
              <a:t>/</a:t>
            </a:r>
            <a:endParaRPr lang="el-GR" sz="1100" dirty="0">
              <a:solidFill>
                <a:schemeClr val="tx2">
                  <a:lumMod val="50000"/>
                </a:schemeClr>
              </a:solidFill>
              <a:uFill>
                <a:solidFill>
                  <a:schemeClr val="bg1"/>
                </a:solidFill>
              </a:uFill>
            </a:endParaRPr>
          </a:p>
        </p:txBody>
      </p:sp>
      <p:pic>
        <p:nvPicPr>
          <p:cNvPr id="11" name="Εικόνα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188538"/>
            <a:ext cx="4336796" cy="1764212"/>
          </a:xfrm>
          <a:prstGeom prst="rect">
            <a:avLst/>
          </a:prstGeom>
        </p:spPr>
      </p:pic>
      <p:pic>
        <p:nvPicPr>
          <p:cNvPr id="12" name="Εικόνα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3181350"/>
            <a:ext cx="4800599" cy="157079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53000" y="3333750"/>
            <a:ext cx="4191000" cy="154657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Astroneu II  </a:t>
            </a:r>
            <a:r>
              <a:rPr lang="el-GR" sz="11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</a:rPr>
              <a:t>since </a:t>
            </a:r>
            <a:r>
              <a:rPr lang="el-GR" sz="1100" dirty="0" smtClean="0">
                <a:solidFill>
                  <a:schemeClr val="accent1">
                    <a:lumMod val="50000"/>
                  </a:schemeClr>
                </a:solidFill>
              </a:rPr>
              <a:t>2023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</a:rPr>
              <a:t>)  </a:t>
            </a:r>
          </a:p>
          <a:p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</a:rPr>
              <a:t>Funded  via  the Public Investment program with 300k </a:t>
            </a:r>
            <a:r>
              <a:rPr lang="el-GR" sz="1100" dirty="0" smtClean="0">
                <a:solidFill>
                  <a:schemeClr val="accent1">
                    <a:lumMod val="50000"/>
                  </a:schemeClr>
                </a:solidFill>
              </a:rPr>
              <a:t>€</a:t>
            </a:r>
            <a:endParaRPr lang="en-US" sz="11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100" b="1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GB" sz="1100" dirty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en-GB" sz="1100" dirty="0" smtClean="0">
                <a:solidFill>
                  <a:schemeClr val="accent1">
                    <a:lumMod val="50000"/>
                  </a:schemeClr>
                </a:solidFill>
              </a:rPr>
              <a:t>denser  </a:t>
            </a:r>
            <a:r>
              <a:rPr lang="en-GB" sz="1100" dirty="0">
                <a:solidFill>
                  <a:schemeClr val="accent1">
                    <a:lumMod val="50000"/>
                  </a:schemeClr>
                </a:solidFill>
              </a:rPr>
              <a:t>array </a:t>
            </a:r>
            <a:r>
              <a:rPr lang="en-GB" sz="1100" dirty="0" smtClean="0">
                <a:solidFill>
                  <a:schemeClr val="accent1">
                    <a:lumMod val="50000"/>
                  </a:schemeClr>
                </a:solidFill>
              </a:rPr>
              <a:t>with 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</a:rPr>
              <a:t>16 stations each one with 3 particle detectors, 1 RF antenna and a large </a:t>
            </a:r>
            <a:r>
              <a:rPr lang="en-US" sz="1100" dirty="0" err="1" smtClean="0">
                <a:solidFill>
                  <a:schemeClr val="accent1">
                    <a:lumMod val="50000"/>
                  </a:schemeClr>
                </a:solidFill>
              </a:rPr>
              <a:t>muon</a:t>
            </a:r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</a:rPr>
              <a:t> counter. 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1100" dirty="0">
                <a:solidFill>
                  <a:schemeClr val="accent1">
                    <a:lumMod val="50000"/>
                  </a:schemeClr>
                </a:solidFill>
              </a:rPr>
              <a:t>A test bench for </a:t>
            </a:r>
            <a:r>
              <a:rPr lang="en-GB" sz="1100" dirty="0" smtClean="0">
                <a:solidFill>
                  <a:schemeClr val="accent1">
                    <a:lumMod val="50000"/>
                  </a:schemeClr>
                </a:solidFill>
              </a:rPr>
              <a:t>R&amp;D developments related to the </a:t>
            </a:r>
            <a:r>
              <a:rPr lang="en-GB" sz="1100" b="1" dirty="0">
                <a:solidFill>
                  <a:srgbClr val="FF0000"/>
                </a:solidFill>
              </a:rPr>
              <a:t>GRAND experiment</a:t>
            </a:r>
            <a:r>
              <a:rPr lang="en-GB" sz="1100" dirty="0"/>
              <a:t> </a:t>
            </a:r>
            <a:r>
              <a:rPr lang="en-GB" sz="1100" dirty="0">
                <a:solidFill>
                  <a:schemeClr val="accent1">
                    <a:lumMod val="50000"/>
                  </a:schemeClr>
                </a:solidFill>
              </a:rPr>
              <a:t>(antenna characterization, software and analysis algorithms</a:t>
            </a:r>
            <a:r>
              <a:rPr lang="el-GR" sz="11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100" dirty="0">
                <a:solidFill>
                  <a:schemeClr val="accent1">
                    <a:lumMod val="50000"/>
                  </a:schemeClr>
                </a:solidFill>
              </a:rPr>
              <a:t>development, DAQ tests </a:t>
            </a:r>
            <a:r>
              <a:rPr lang="en-GB" sz="1100" dirty="0" err="1">
                <a:solidFill>
                  <a:schemeClr val="accent1">
                    <a:lumMod val="50000"/>
                  </a:schemeClr>
                </a:solidFill>
              </a:rPr>
              <a:t>etc</a:t>
            </a:r>
            <a:r>
              <a:rPr lang="en-GB" sz="1100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l-GR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3815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100" b="1" dirty="0" smtClean="0">
                <a:solidFill>
                  <a:schemeClr val="tx2">
                    <a:lumMod val="75000"/>
                  </a:schemeClr>
                </a:solidFill>
              </a:rPr>
              <a:t>Radio detection of UHE neutrinos </a:t>
            </a:r>
            <a:endParaRPr lang="en-GB" altLang="en-US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Ορθογώνιο 11"/>
          <p:cNvSpPr/>
          <p:nvPr/>
        </p:nvSpPr>
        <p:spPr>
          <a:xfrm>
            <a:off x="228600" y="514350"/>
            <a:ext cx="8833255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sz="1500" b="1" dirty="0" smtClean="0"/>
              <a:t>GRAND</a:t>
            </a:r>
          </a:p>
          <a:p>
            <a:pPr algn="ctr"/>
            <a:r>
              <a:rPr lang="en-GB" sz="1500" b="1" dirty="0" smtClean="0"/>
              <a:t>Proposal for a </a:t>
            </a:r>
            <a:r>
              <a:rPr lang="en-GB" sz="1500" b="1" dirty="0"/>
              <a:t>telescope for UHE neutrinos with excellent direction resolution, large field of view &amp; </a:t>
            </a:r>
            <a:r>
              <a:rPr lang="en-GB" sz="1500" b="1" dirty="0" smtClean="0"/>
              <a:t>sensitivity</a:t>
            </a:r>
          </a:p>
        </p:txBody>
      </p:sp>
      <p:pic>
        <p:nvPicPr>
          <p:cNvPr id="15" name="Picture 3">
            <a:extLst>
              <a:ext uri="{FF2B5EF4-FFF2-40B4-BE49-F238E27FC236}">
                <a16:creationId xmlns="" xmlns:a16="http://schemas.microsoft.com/office/drawing/2014/main" id="{964F5B02-45C7-9772-D33C-ACF9C817FB9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23951"/>
            <a:ext cx="2895600" cy="1260733"/>
          </a:xfrm>
          <a:prstGeom prst="rect">
            <a:avLst/>
          </a:prstGeom>
        </p:spPr>
      </p:pic>
      <p:sp>
        <p:nvSpPr>
          <p:cNvPr id="19" name="18 - TextBox"/>
          <p:cNvSpPr txBox="1"/>
          <p:nvPr/>
        </p:nvSpPr>
        <p:spPr>
          <a:xfrm>
            <a:off x="0" y="2419350"/>
            <a:ext cx="2590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 Staff members: </a:t>
            </a:r>
          </a:p>
          <a:p>
            <a:r>
              <a:rPr lang="en-US" sz="1400" dirty="0" smtClean="0"/>
              <a:t>A. </a:t>
            </a:r>
            <a:r>
              <a:rPr lang="en-US" sz="1400" dirty="0" err="1" smtClean="0"/>
              <a:t>Leisos</a:t>
            </a:r>
            <a:r>
              <a:rPr lang="en-US" sz="1400" dirty="0" smtClean="0"/>
              <a:t> and K. </a:t>
            </a:r>
            <a:r>
              <a:rPr lang="en-US" sz="1400" dirty="0" err="1" smtClean="0"/>
              <a:t>Papageorgiou</a:t>
            </a:r>
            <a:r>
              <a:rPr lang="en-US" sz="1400" dirty="0" smtClean="0"/>
              <a:t> (</a:t>
            </a:r>
            <a:r>
              <a:rPr lang="en-US" sz="1400" dirty="0" err="1" smtClean="0"/>
              <a:t>UoAegean</a:t>
            </a:r>
            <a:r>
              <a:rPr lang="en-US" sz="1400" dirty="0" smtClean="0"/>
              <a:t>), </a:t>
            </a:r>
          </a:p>
          <a:p>
            <a:endParaRPr lang="en-US" sz="1400" dirty="0" smtClean="0"/>
          </a:p>
          <a:p>
            <a:r>
              <a:rPr lang="en-US" sz="1400" dirty="0" smtClean="0"/>
              <a:t>2 Post-docs: A. </a:t>
            </a:r>
            <a:r>
              <a:rPr lang="en-US" sz="1400" dirty="0" err="1" smtClean="0"/>
              <a:t>Tsirigotis</a:t>
            </a:r>
            <a:r>
              <a:rPr lang="en-US" sz="1400" dirty="0" smtClean="0"/>
              <a:t>, S. </a:t>
            </a:r>
            <a:r>
              <a:rPr lang="en-US" sz="1400" dirty="0" err="1" smtClean="0"/>
              <a:t>Nonis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1 Ph.D. Student: </a:t>
            </a:r>
            <a:r>
              <a:rPr lang="en-US" sz="1400" dirty="0" err="1" smtClean="0"/>
              <a:t>Vittakis</a:t>
            </a:r>
            <a:endParaRPr lang="en-US" sz="1400" dirty="0"/>
          </a:p>
        </p:txBody>
      </p:sp>
      <p:sp>
        <p:nvSpPr>
          <p:cNvPr id="21" name="20 - TextBox"/>
          <p:cNvSpPr txBox="1"/>
          <p:nvPr/>
        </p:nvSpPr>
        <p:spPr>
          <a:xfrm>
            <a:off x="3200400" y="104775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 Countries, 14 Institutions, Hellenic Open University (GR)</a:t>
            </a:r>
            <a:endParaRPr lang="en-US" dirty="0"/>
          </a:p>
        </p:txBody>
      </p:sp>
      <p:pic>
        <p:nvPicPr>
          <p:cNvPr id="22" name="Εικόνα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745" y="1581150"/>
            <a:ext cx="6330255" cy="3276600"/>
          </a:xfrm>
          <a:prstGeom prst="rect">
            <a:avLst/>
          </a:prstGeom>
        </p:spPr>
      </p:pic>
      <p:pic>
        <p:nvPicPr>
          <p:cNvPr id="23" name="Picture 6" descr="A satellite dish on a pole&#10;&#10;Description automatically generated">
            <a:extLst>
              <a:ext uri="{FF2B5EF4-FFF2-40B4-BE49-F238E27FC236}">
                <a16:creationId xmlns="" xmlns:a16="http://schemas.microsoft.com/office/drawing/2014/main" id="{D641B407-5E10-F5E5-5B3E-C3489D8733D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09800" y="3714750"/>
            <a:ext cx="535369" cy="1100315"/>
          </a:xfrm>
          <a:prstGeom prst="rect">
            <a:avLst/>
          </a:prstGeom>
        </p:spPr>
      </p:pic>
      <p:sp>
        <p:nvSpPr>
          <p:cNvPr id="24" name="Ορθογώνιο 6"/>
          <p:cNvSpPr/>
          <p:nvPr/>
        </p:nvSpPr>
        <p:spPr>
          <a:xfrm>
            <a:off x="457200" y="4400550"/>
            <a:ext cx="1752600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GB" sz="1200" dirty="0"/>
              <a:t>Horizon </a:t>
            </a:r>
            <a:r>
              <a:rPr lang="en-GB" sz="1200" dirty="0" smtClean="0"/>
              <a:t>Antenna</a:t>
            </a:r>
          </a:p>
          <a:p>
            <a:pPr algn="r"/>
            <a:r>
              <a:rPr lang="en-GB" sz="1200" dirty="0" smtClean="0"/>
              <a:t>in </a:t>
            </a:r>
            <a:r>
              <a:rPr lang="en-GB" sz="1200" dirty="0"/>
              <a:t>the field</a:t>
            </a: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DA3C621-CD7B-1C4E-9003-C8B11098CE5B}"/>
              </a:ext>
            </a:extLst>
          </p:cNvPr>
          <p:cNvSpPr txBox="1">
            <a:spLocks/>
          </p:cNvSpPr>
          <p:nvPr/>
        </p:nvSpPr>
        <p:spPr>
          <a:xfrm>
            <a:off x="0" y="4920842"/>
            <a:ext cx="9144000" cy="222658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460E00A-8B1E-2849-A1DE-65693D59F4A4}"/>
              </a:ext>
            </a:extLst>
          </p:cNvPr>
          <p:cNvSpPr txBox="1">
            <a:spLocks/>
          </p:cNvSpPr>
          <p:nvPr/>
        </p:nvSpPr>
        <p:spPr>
          <a:xfrm>
            <a:off x="0" y="445770"/>
            <a:ext cx="9144000" cy="62699"/>
          </a:xfrm>
          <a:prstGeom prst="rect">
            <a:avLst/>
          </a:prstGeom>
          <a:solidFill>
            <a:srgbClr val="1B27A0"/>
          </a:solidFill>
        </p:spPr>
        <p:txBody>
          <a:bodyPr vert="horz" lIns="68580" tIns="34290" rIns="68580" bIns="34290" rtlCol="0" anchor="ctr" anchorCtr="0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="" xmlns:a16="http://schemas.microsoft.com/office/drawing/2014/main" id="{5F239857-E578-4740-9676-3C631C65069A}"/>
              </a:ext>
            </a:extLst>
          </p:cNvPr>
          <p:cNvSpPr txBox="1"/>
          <p:nvPr/>
        </p:nvSpPr>
        <p:spPr>
          <a:xfrm>
            <a:off x="0" y="493395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Christos Markou, RECFA open session, 10/11/2023, Athens </a:t>
            </a:r>
            <a:r>
              <a:rPr lang="en-GB" sz="1000" b="0" i="0" dirty="0" smtClean="0">
                <a:solidFill>
                  <a:schemeClr val="bg1"/>
                </a:solidFill>
                <a:effectLst/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12" name="Picture 7">
            <a:extLst>
              <a:ext uri="{FF2B5EF4-FFF2-40B4-BE49-F238E27FC236}">
                <a16:creationId xmlns="" xmlns:a16="http://schemas.microsoft.com/office/drawing/2014/main" id="{C77A83AE-AFFF-D34C-A8B0-40DDD6AB217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2266950"/>
            <a:ext cx="1390010" cy="1320509"/>
          </a:xfrm>
          <a:prstGeom prst="rect">
            <a:avLst/>
          </a:prstGeom>
        </p:spPr>
      </p:pic>
      <p:pic>
        <p:nvPicPr>
          <p:cNvPr id="13" name="Picture 9">
            <a:extLst>
              <a:ext uri="{FF2B5EF4-FFF2-40B4-BE49-F238E27FC236}">
                <a16:creationId xmlns="" xmlns:a16="http://schemas.microsoft.com/office/drawing/2014/main" id="{0A47020B-1899-6544-8F22-93ECA2A342B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2343150"/>
            <a:ext cx="1641130" cy="1258928"/>
          </a:xfrm>
          <a:prstGeom prst="rect">
            <a:avLst/>
          </a:prstGeom>
        </p:spPr>
      </p:pic>
      <p:pic>
        <p:nvPicPr>
          <p:cNvPr id="14" name="Picture 10">
            <a:extLst>
              <a:ext uri="{FF2B5EF4-FFF2-40B4-BE49-F238E27FC236}">
                <a16:creationId xmlns="" xmlns:a16="http://schemas.microsoft.com/office/drawing/2014/main" id="{650CD413-860E-234F-AF2C-012B7A2446D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91887" y="2343150"/>
            <a:ext cx="1286536" cy="1278374"/>
          </a:xfrm>
          <a:prstGeom prst="rect">
            <a:avLst/>
          </a:prstGeom>
        </p:spPr>
      </p:pic>
      <p:pic>
        <p:nvPicPr>
          <p:cNvPr id="15" name="Picture 8">
            <a:extLst>
              <a:ext uri="{FF2B5EF4-FFF2-40B4-BE49-F238E27FC236}">
                <a16:creationId xmlns="" xmlns:a16="http://schemas.microsoft.com/office/drawing/2014/main" id="{F5D6FB72-7C66-D443-99DC-56217B0FAB88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2419350"/>
            <a:ext cx="2698049" cy="1137936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="" xmlns:a16="http://schemas.microsoft.com/office/drawing/2014/main" id="{1100EE1A-26B8-B34B-A073-D812FA027739}"/>
              </a:ext>
            </a:extLst>
          </p:cNvPr>
          <p:cNvSpPr txBox="1">
            <a:spLocks/>
          </p:cNvSpPr>
          <p:nvPr/>
        </p:nvSpPr>
        <p:spPr>
          <a:xfrm>
            <a:off x="-83938" y="3612692"/>
            <a:ext cx="9227938" cy="1092658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b="1" dirty="0" smtClean="0"/>
              <a:t>Impressive </a:t>
            </a:r>
            <a:r>
              <a:rPr lang="en-US" sz="1600" b="1" dirty="0"/>
              <a:t>progress </a:t>
            </a:r>
            <a:r>
              <a:rPr lang="en-US" sz="1600" dirty="0"/>
              <a:t>in </a:t>
            </a:r>
            <a:r>
              <a:rPr lang="en-US" sz="1600" b="1" dirty="0"/>
              <a:t>several fronts </a:t>
            </a:r>
            <a:r>
              <a:rPr lang="en-US" sz="1600" dirty="0"/>
              <a:t>: </a:t>
            </a:r>
            <a:r>
              <a:rPr lang="en-US" sz="1600" b="1" dirty="0">
                <a:solidFill>
                  <a:srgbClr val="0F2D62"/>
                </a:solidFill>
              </a:rPr>
              <a:t>Far and Near site construction</a:t>
            </a:r>
            <a:r>
              <a:rPr lang="en-US" sz="1600" dirty="0"/>
              <a:t>, </a:t>
            </a:r>
            <a:r>
              <a:rPr lang="en-US" sz="1600" b="1" dirty="0">
                <a:solidFill>
                  <a:srgbClr val="C00000"/>
                </a:solidFill>
              </a:rPr>
              <a:t>Beamline</a:t>
            </a:r>
            <a:r>
              <a:rPr lang="en-US" sz="1600" b="1" dirty="0"/>
              <a:t>, </a:t>
            </a:r>
            <a:r>
              <a:rPr lang="en-US" sz="1600" b="1" dirty="0">
                <a:solidFill>
                  <a:srgbClr val="002060"/>
                </a:solidFill>
              </a:rPr>
              <a:t>Far and Near detectors for Phase I.</a:t>
            </a:r>
          </a:p>
          <a:p>
            <a:pPr lvl="1" algn="just"/>
            <a:r>
              <a:rPr lang="en-US" sz="1400" dirty="0"/>
              <a:t>First </a:t>
            </a:r>
            <a:r>
              <a:rPr lang="en-US" sz="1400" b="1" dirty="0"/>
              <a:t>neutrino test beam data in 2024.</a:t>
            </a:r>
          </a:p>
          <a:p>
            <a:pPr lvl="1" algn="just"/>
            <a:r>
              <a:rPr lang="en-US" sz="1400" dirty="0"/>
              <a:t>Start of </a:t>
            </a:r>
            <a:r>
              <a:rPr lang="en-US" sz="1400" b="1" dirty="0"/>
              <a:t>DUNE science in 2028, with beam in early </a:t>
            </a:r>
            <a:r>
              <a:rPr lang="en-US" sz="1400" b="1" dirty="0" smtClean="0"/>
              <a:t>2031</a:t>
            </a:r>
          </a:p>
          <a:p>
            <a:pPr lvl="1">
              <a:buNone/>
            </a:pPr>
            <a:endParaRPr lang="en-US" sz="2000" dirty="0" smtClean="0"/>
          </a:p>
        </p:txBody>
      </p:sp>
      <p:pic>
        <p:nvPicPr>
          <p:cNvPr id="19" name="Picture 6">
            <a:extLst>
              <a:ext uri="{FF2B5EF4-FFF2-40B4-BE49-F238E27FC236}">
                <a16:creationId xmlns="" xmlns:a16="http://schemas.microsoft.com/office/drawing/2014/main" id="{59B960F7-55DE-0441-97A6-FD8884BF377E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3400" y="742950"/>
            <a:ext cx="2514600" cy="1329788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="" xmlns:a16="http://schemas.microsoft.com/office/drawing/2014/main" id="{4CB6D09B-435D-B844-817E-F94322C6BF22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43400" y="742950"/>
            <a:ext cx="3124200" cy="1482731"/>
          </a:xfrm>
          <a:prstGeom prst="rect">
            <a:avLst/>
          </a:prstGeom>
        </p:spPr>
      </p:pic>
      <p:sp>
        <p:nvSpPr>
          <p:cNvPr id="21" name="Text Box 1026">
            <a:extLst>
              <a:ext uri="{FF2B5EF4-FFF2-40B4-BE49-F238E27FC236}">
                <a16:creationId xmlns:a16="http://schemas.microsoft.com/office/drawing/2014/main" xmlns="" id="{DBBD934C-FCF7-8D40-E0A4-C22FF8AA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0"/>
            <a:ext cx="6876279" cy="37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000" b="1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Deep Underground Neutrino Experiment (DUNE)</a:t>
            </a:r>
            <a:endParaRPr lang="en-US" altLang="en-US" sz="2000" b="1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2278</TotalTime>
  <Words>2691</Words>
  <Application>Microsoft Office PowerPoint</Application>
  <PresentationFormat>Προβολή στην οθόνη (16:9)</PresentationFormat>
  <Paragraphs>313</Paragraphs>
  <Slides>34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34</vt:i4>
      </vt:variant>
    </vt:vector>
  </HeadingPairs>
  <TitlesOfParts>
    <vt:vector size="35" baseType="lpstr">
      <vt:lpstr>Θέμα του Office</vt:lpstr>
      <vt:lpstr>Διαφάνεια 1</vt:lpstr>
      <vt:lpstr>Διαφάνεια 2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  <vt:lpstr>Διαφάνεια 10</vt:lpstr>
      <vt:lpstr>Διαφάνεια 11</vt:lpstr>
      <vt:lpstr>Διαφάνεια 12</vt:lpstr>
      <vt:lpstr>Διαφάνεια 13</vt:lpstr>
      <vt:lpstr>Διαφάνεια 14</vt:lpstr>
      <vt:lpstr>Διαφάνεια 15</vt:lpstr>
      <vt:lpstr>Διαφάνεια 16</vt:lpstr>
      <vt:lpstr>Διαφάνεια 17</vt:lpstr>
      <vt:lpstr>Διαφάνεια 18</vt:lpstr>
      <vt:lpstr>Διαφάνεια 19</vt:lpstr>
      <vt:lpstr>Διαφάνεια 20</vt:lpstr>
      <vt:lpstr>Διαφάνεια 21</vt:lpstr>
      <vt:lpstr>Διαφάνεια 22</vt:lpstr>
      <vt:lpstr>Διαφάνεια 23</vt:lpstr>
      <vt:lpstr>Διαφάνεια 24</vt:lpstr>
      <vt:lpstr>Διαφάνεια 25</vt:lpstr>
      <vt:lpstr>Διαφάνεια 26</vt:lpstr>
      <vt:lpstr>Διαφάνεια 27</vt:lpstr>
      <vt:lpstr>Διαφάνεια 28</vt:lpstr>
      <vt:lpstr>Διαφάνεια 29</vt:lpstr>
      <vt:lpstr>Διαφάνεια 30</vt:lpstr>
      <vt:lpstr>Διαφάνεια 31</vt:lpstr>
      <vt:lpstr>Διαφάνεια 32</vt:lpstr>
      <vt:lpstr>Διαφάνεια 33</vt:lpstr>
      <vt:lpstr>Διαφάνεια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KM3NeT infrastructure:  status and first results</dc:title>
  <dc:creator>Christos Markou</dc:creator>
  <cp:lastModifiedBy>Christos Markou</cp:lastModifiedBy>
  <cp:revision>217</cp:revision>
  <dcterms:created xsi:type="dcterms:W3CDTF">2023-08-22T16:30:50Z</dcterms:created>
  <dcterms:modified xsi:type="dcterms:W3CDTF">2023-11-06T10:07:10Z</dcterms:modified>
</cp:coreProperties>
</file>