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40"/>
  </p:notesMasterIdLst>
  <p:sldIdLst>
    <p:sldId id="256" r:id="rId4"/>
    <p:sldId id="396" r:id="rId5"/>
    <p:sldId id="258" r:id="rId6"/>
    <p:sldId id="259" r:id="rId7"/>
    <p:sldId id="260" r:id="rId8"/>
    <p:sldId id="261" r:id="rId9"/>
    <p:sldId id="263" r:id="rId10"/>
    <p:sldId id="300" r:id="rId11"/>
    <p:sldId id="283" r:id="rId12"/>
    <p:sldId id="301" r:id="rId13"/>
    <p:sldId id="286" r:id="rId14"/>
    <p:sldId id="292" r:id="rId15"/>
    <p:sldId id="294" r:id="rId16"/>
    <p:sldId id="295" r:id="rId17"/>
    <p:sldId id="297" r:id="rId18"/>
    <p:sldId id="304" r:id="rId19"/>
    <p:sldId id="397" r:id="rId20"/>
    <p:sldId id="264" r:id="rId21"/>
    <p:sldId id="265" r:id="rId22"/>
    <p:sldId id="266" r:id="rId23"/>
    <p:sldId id="267" r:id="rId24"/>
    <p:sldId id="268" r:id="rId25"/>
    <p:sldId id="274" r:id="rId26"/>
    <p:sldId id="307" r:id="rId27"/>
    <p:sldId id="305" r:id="rId28"/>
    <p:sldId id="276" r:id="rId29"/>
    <p:sldId id="298" r:id="rId30"/>
    <p:sldId id="281" r:id="rId31"/>
    <p:sldId id="282" r:id="rId32"/>
    <p:sldId id="287" r:id="rId33"/>
    <p:sldId id="290" r:id="rId34"/>
    <p:sldId id="277" r:id="rId35"/>
    <p:sldId id="278" r:id="rId36"/>
    <p:sldId id="279" r:id="rId37"/>
    <p:sldId id="280" r:id="rId38"/>
    <p:sldId id="306" r:id="rId39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87B6C-0F70-E344-95D0-87A858B086FD}" type="datetimeFigureOut">
              <a:rPr lang="en-GR" smtClean="0"/>
              <a:t>9/11/23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1A463-DC00-A146-9116-B1E58D7EB9EF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4788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60256-6219-780B-A987-0C588A679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G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A6313D-CE45-0FD0-D4A3-362D942BC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44CFE-37C9-DBC9-710B-61EFFCB7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B121E43-E5BF-574F-9B1D-17653B6FB62C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9E019-CA38-94FF-7DA9-BB218446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320FA-62B5-3590-413D-625AAD746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CEF230D-DCDD-C248-B730-4C7CCF7B7BB8}" type="slidenum">
              <a:rPr lang="en-GR" smtClean="0"/>
              <a:pPr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65038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CD12E-F1CF-FAEC-159C-1E88DA936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5FA666-EE2B-5C45-C00D-DD3593F80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98278-9A40-B586-2F71-D2AB7FCB6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F9D23-B86C-1F49-ACAF-F4C1DAE20619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6799B-C3E3-34B8-3039-93FBB13B3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84EBF-99BD-515A-96A2-695278E6E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8651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8BE5C-FEE5-4F47-B8DA-F78668591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59A12-6753-16D8-B55C-D5BE1D481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C523D-3CFD-69F0-C0E5-C0EC763D5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9214-69B9-184F-A6F4-15BEA7334082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5744B-F123-1E60-3D36-29D4D9DA7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CACDB-AC2E-FF5C-A971-B86671C5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975220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2B59-BB22-039E-3BC3-0B47560B72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D1A743-D974-1E8C-91A8-E812FA405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C090B-7710-1AF9-009E-5082DD8C0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9DCA-1A30-CD4B-B641-0E4750D7448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6DB3D-35B0-5341-AB6D-ADC2DA328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4788A-6CBB-85EC-BEE3-BBCAB95D5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86918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F9DCF-E572-C0EC-D883-8E324DA6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287FB-EA60-1EFB-D5E7-5F824172D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DECCB-0A3C-23B4-9DBE-8AE601DE7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0DB8-DB0A-FE48-8B39-F22A621D55A9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BAA70-5F2B-B213-53FF-585E0F88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62467-59A7-BD44-4BD2-82E5002C7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86112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9416E-4121-6399-754D-F747DD095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E8153-5918-5F0A-EB68-80D9CBB79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68EC0-D600-2611-369A-54E65A72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C14E5-D3E6-4D44-889D-44602CE815A7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CA996-12A1-9194-764C-9D7A0B9F9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8C011-61BD-559B-5D14-EE0DE84C0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92064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ACBB3-F54A-410E-83B8-2247E14B2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B09DF-ED9D-D466-E986-2E74706D6D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9E8D3-1E7B-9CEE-F1DC-01EA0435D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F364C-19EA-3F0E-9BC3-36D60F26D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50AB-BCBA-FA46-BEEA-1AADA7E18FBB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AFA88-FE62-35B8-C07C-EDCA3214F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BFF91-1A15-AAF0-828E-875E3896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60475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B5162-491D-56B2-2355-D101BF950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AC277-B136-0D05-107A-1DBA9C7B3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F4D7C-1E47-90F1-8D95-48F5CBC2B7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46EF6F-384D-5200-CE4A-809C624025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C297BC-3E01-3B42-0396-EFB2A8648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7E6496-8AE7-57AA-F291-51AE193D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FB0A-41F6-C849-B550-9FBDC91BE2E8}" type="datetime1">
              <a:rPr lang="en-US" smtClean="0"/>
              <a:t>11/9/23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0D18C4-18D3-09F9-1010-7203ECB6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D20646-8850-C467-38AB-1130FBE5C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22926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56AC7-3088-3787-BBA7-1312D9E7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951095-AD80-A817-F48E-023883F25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5366E-C2D5-DB48-BB01-3EF7F2673469}" type="datetime1">
              <a:rPr lang="en-US" smtClean="0"/>
              <a:t>11/9/23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33CA9-FED9-B65D-7F2A-623C9470F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39F584-5E9D-F8FF-1007-FBEFD94C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915189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3E3C43-CDB8-BF4E-F77A-71E3EE30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75AC9-A543-D24F-8E27-096833ED1D73}" type="datetime1">
              <a:rPr lang="en-US" smtClean="0"/>
              <a:t>11/9/23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CC937C-D270-98DA-4104-DC24CFD3F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F7D37-5C53-485C-36B4-963462235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06861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DF407-3444-3648-0A30-BD61160F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8BE83-8DDB-CF3D-E506-EFE620B79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BAB7C1-5170-0D1F-846B-6FD2A71A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28EA2-6FBA-1788-D38E-BCFA8DAE9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ADCA-6819-1147-82DD-E03761E8AC6C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3E954-F12E-FDB6-A496-ECFF6965B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7B1D8-3FF9-99B0-48F2-54CA95230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0934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8B4F0-1C39-EF75-8DE1-35059E2D7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649"/>
            <a:ext cx="10515600" cy="956779"/>
          </a:xfrm>
        </p:spPr>
        <p:txBody>
          <a:bodyPr>
            <a:normAutofit/>
          </a:bodyPr>
          <a:lstStyle>
            <a:lvl1pPr algn="ctr">
              <a:defRPr sz="3600"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083A5-33A9-FE61-14F8-77B62E51D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2452"/>
            <a:ext cx="10515600" cy="4944511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9A74A-2FFA-2EA5-CD64-2530878EB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05712-DE12-6359-E97D-F5C71118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8AC54-C28E-7C15-236E-917902180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18261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8EA8-419F-728F-3259-699E69DFF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28FA56-4C05-AD7A-332D-914D302A2D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12D42-C5F7-E24E-1E82-715682967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CF3DD-B48F-436A-8EF5-4B11A15CC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E0BDB-D01D-BA45-A5F3-A4F998B104C7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7F2189-C4EC-7EAC-94D1-AFEBBD396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175C71-E029-4082-FAE6-464B4C82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65519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FEC66-C509-4219-8D0A-39B6CB70E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8BA23B-A2C7-9B64-6FBE-2D080A559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E97F1-90E5-EA75-974C-663E28871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053E-F98E-2C41-AF99-71DB4F287B89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A843E-F1AC-22F8-DAF0-EB0314A7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4C9C4-A161-75DD-3B65-73E6EA942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764634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F1E702-09BF-A24D-9CCD-9069524F7E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8BFF87-90B2-3D80-17DC-27BA8F33D9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4BB94-5F39-879A-9BD7-8D26C9BC6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04A43-AF9C-854C-B71A-A4085465A01D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622F6-7270-F212-CD0E-996649AC8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F06E5-A60C-75D6-E1EC-F1A3FA70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03120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BF283-C778-A76A-DDA8-A0727A9B9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09F342-3F24-94AB-2FEA-7F87338028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2D924-4F81-C8F3-77AE-ED9A54D5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74E1-818D-D04B-BBFC-0DE663DCE5E1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023EC-32D4-9D0A-A2FD-EEDE1349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09E2D9-86B6-BC03-34F8-C6E66687B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270784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4AD05-C7C2-AFA9-2723-41C5681E5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5C19C-EC53-BB52-EBFA-B3DBCAF06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E080B-E5FB-A4A6-28E9-81F5D7F18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DE85-1EB1-6F4B-8EBA-7E4EE5574FCE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6B502-1E45-DDD3-3200-1634BDD16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CD2BD-698B-D772-8245-2CC7A16A4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070955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2F600-0DDF-7EBC-E9C7-7AC3CD6BC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6DDC00-00FF-5F1E-CED8-2BCD3B807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70684-6929-8A1C-1C81-91A40CD4B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168B-F52F-E147-852F-6E807D77E78C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47E19-8F73-CED4-97EA-2D534AEC1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F498F-62F4-BC7D-40E8-F118D289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36878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E236-FA13-159F-6721-D3B550EB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E73A6-FC77-50AA-8206-59B9943EAE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8428A2-0853-095D-E658-82C612971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6CBFC-E5BA-A3E1-613E-951AD13FC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CEE7-3921-FE46-BC68-6F8E8DCE3B50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284B8E-D923-04CB-0143-B88405F3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85894-241F-A73A-060A-7A36FCD3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785443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02C4F-135F-5045-68CF-AD4A72045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39DC1-D1D4-B86E-AD24-0BD5A433B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C012E-2992-5071-32E7-D3B224D8C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D9A05C-7D9C-DB86-204A-2EF00FB95B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7EFD5-D9DB-D58E-5FD1-F9C4E7C22F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194687-9B4B-B768-3DAB-4FC33BE3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63E2-4BE0-994B-881E-FF250FBBF68D}" type="datetime1">
              <a:rPr lang="en-US" smtClean="0"/>
              <a:t>11/9/23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4BF5AD-7A62-66AD-5BA4-DF3803D6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1195A2-E740-843B-7322-90EC7B050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79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DA1DA-C7DA-5CEE-4CAF-65C30164E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91C82C-16F3-40E7-E794-8BE1577D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632E-9372-1842-AF4F-2A89E0B26A6C}" type="datetime1">
              <a:rPr lang="en-US" smtClean="0"/>
              <a:t>11/9/23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E04754-339D-B314-D5A9-B5DD9007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AE9B9-8168-8D95-9603-E563A3C39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893531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D5DA03-029F-8CAE-1EF3-69D125E81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8023-9B83-0D40-B11A-4403F81FE8C9}" type="datetime1">
              <a:rPr lang="en-US" smtClean="0"/>
              <a:t>11/9/23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A926F-7B97-2588-BCBF-4699BD78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54CB1-D3AE-EFB4-2371-6EAB6C8E7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0297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3137A-1E73-3562-A071-778F422A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9C163E-B18D-DD2D-FB17-A81108F4D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31DB7-7243-2F6A-23E4-CB6906B40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E7B5-A940-6F41-B9F8-FA8549ED2FAA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C0454-C9CF-D62B-E4B0-2E85424C9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88C4E-BF77-D446-817E-B2BBD1978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45892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150D1-CFE9-13DC-6A87-774278A96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FA4BA-5F71-4AA7-8160-46A3A8625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66664-E78C-E88C-81AF-B8F28546D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E9F385-89AE-908C-F25B-68783BE68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0C72-7D40-BB4C-9DC2-3133C7A34591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103E5-F522-89B6-4305-61F4AFA72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E269E7-FC51-5826-2395-38298721B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308831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B1AD9-8AC2-2AA9-B677-3E9146B7C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8DEB27-1E9B-C8FB-F9D3-9F86FC30F0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3B816D-A6AD-6863-E72A-20E9995B3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0936A2-0B71-20EC-5D69-C000D8874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094A-4EF6-0546-8FDE-0C1D2357A213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4A603F-54C8-0F06-2756-ED9C2FF9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48BD4-F625-E5A9-CCF3-92FE8BB3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346408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7EB4-CE4C-B046-27CF-49CA61958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7D6258-BA03-6297-36BF-5E7A86C310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9344E-62AA-624D-3B77-B0BB0A3D9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1DFB-248B-D847-9294-53494A6AA79C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25959-3F9B-2057-B1B4-0ABE3B1BA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162B4-B6CC-9521-88A5-9BA83AB5E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524314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2E01BA-D8B6-5EB6-1110-5690C199F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12CB2D-4622-F42E-54CB-C576C21B5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FED1E-C590-9FE3-7B83-105023C25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0509C-4C58-3D4F-9797-75113DC0F4F1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F6F8F-8BDD-519C-EE06-FCD8123A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35F2A-8A15-03C2-E9CB-35BE85DDC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5081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D9B43-F939-BC2F-0047-5B556E42A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F4B94-C340-F9FC-DB53-EEC99D506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BE73B-C890-E3A9-238F-DBE599A2E8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3D8E0D-4FDD-5F96-C9D5-34E3EB71F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3E83-5622-DC4D-9EB1-CC0C31128B2F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353232-E599-75AA-8870-416CCCFE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002D6-2F48-D2DA-7FD9-AFF5EF498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9321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BAD23-E3D9-4291-4599-1948912B9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DB788-B1A7-F214-7E83-70F6D7C0C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DB730-FEED-CB86-616C-27F76BA2A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AE1D16-8114-D5DF-3564-AB4A4DBE52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DE754-7E81-79FD-CCAD-12B161219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07F4D5-9584-D55A-272F-A73C6DB5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C307-8166-D647-A236-68A2433CDEB5}" type="datetime1">
              <a:rPr lang="en-US" smtClean="0"/>
              <a:t>11/9/23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C4E0CE-9985-EB26-CA56-60B4B442B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F93A5-C38F-D9A2-D747-8533BB6BE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890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C9B3D-0918-E8BA-DBC4-3FD3E3111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BBC1B1-F7A5-3885-8A25-DCF69F743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4553-5283-F543-8571-583EA0B4B315}" type="datetime1">
              <a:rPr lang="en-US" smtClean="0"/>
              <a:t>11/9/23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8FA639-E913-B3D8-5C32-AE249769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304D8-F0F5-E4EB-3015-4E230BD48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6566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863545-7F93-77C1-8737-3A3D6F589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B6EAB2B-C172-E445-994F-0981F258F882}" type="datetime1">
              <a:rPr lang="en-US" smtClean="0"/>
              <a:t>11/9/23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C06A-1FA1-8F88-15AF-9AE5CE414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R"/>
              <a:t>RECFA Meeting, Athens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90B82D-1DE6-CDED-79E6-5B241963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CEF230D-DCDD-C248-B730-4C7CCF7B7BB8}" type="slidenum">
              <a:rPr lang="en-GR" smtClean="0"/>
              <a:pPr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227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2F5FB-F769-CC76-42C8-34CDF19BD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A9695-2C79-B663-8195-0E3F5452F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4380FF-5CE8-8A46-54E5-02A2D3ADF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AF26C-E3B0-7B16-DE43-5C5D09295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D7AF-A3B4-2D4C-9791-B47550B44604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41642-D1E4-FD4E-633E-73B1F5ECA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1F05DE-A49F-6738-EB35-671465AC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0635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E6CB0-E619-27A0-3426-1C72A06D7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B70F88-E202-5D94-19D4-558DFA28E6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20F740-8EBD-F575-46A9-7819F4190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BC1FD-98AA-F701-FDC6-C291466C7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EDD1-D6F2-6646-923D-4CA4B0B0C93E}" type="datetime1">
              <a:rPr lang="en-US" smtClean="0"/>
              <a:t>11/9/23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7EEDFE-6475-528A-D1CA-ECA2351F4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E8820-C5B7-7C8A-5B39-0FB3AC516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905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BC9EF1-BF60-937D-13DB-903E17DDB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837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70B94-9EFD-E7A1-239E-C5BA0AB04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03243"/>
            <a:ext cx="10515600" cy="5073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B8EE8-F395-A493-C93B-821FB57420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233814C-3F66-9C4F-8F32-71F09EDD6F65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FD045-DCD8-F348-FB86-7ED96A4DBF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2C416-0CF3-DA9C-0199-965B1B19F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CEF230D-DCDD-C248-B730-4C7CCF7B7BB8}" type="slidenum">
              <a:rPr lang="en-GR" smtClean="0"/>
              <a:pPr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8172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FF0000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432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432F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432F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432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59DA84-BD7E-DF09-7522-4C045DDC0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444B8-B4A2-0BC1-8210-5145C30B1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456FF-1A6E-C241-7DEA-A2F9A2929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615F-B9E1-7E41-A61A-933FD6649CDA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9AE50-95A8-462E-EF6C-80510AE48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8AE42-37FF-517C-87C4-25C67155D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59E0D-36FD-CB4B-9E3A-033D7E184B13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26101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6DD6E2-5920-3BC8-F6AA-8B4F6E04B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DC91B-9D37-F15A-1979-7E53F5E47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A3E6E-54E8-2FE3-1472-A32DA7EB09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4FEAD-59E1-0D4C-8720-3CB00BE42CD4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45448-A354-EFDD-0C12-D28394A847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RECFA Meeting, Athens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60386-0B2F-D4FD-D5E1-457AE3870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B98D2-4868-2448-93B8-15DA493F0B31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1672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rd1.web.cern.ch/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image" Target="../media/image38.jpeg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0.jp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clic.cer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s://www.compactlight.eu/Main/HomePag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pactlight.eu/Main/HomePage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https://https/edusafe.web.cern.ch/site.php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1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NSSMIC.2012.6551576" TargetMode="External"/><Relationship Id="rId3" Type="http://schemas.openxmlformats.org/officeDocument/2006/relationships/image" Target="../media/image84.png"/><Relationship Id="rId7" Type="http://schemas.openxmlformats.org/officeDocument/2006/relationships/hyperlink" Target="https://doi.org/10.1109/NSSMIC.2016.8069436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NSSMIC.2016.8069547" TargetMode="External"/><Relationship Id="rId3" Type="http://schemas.openxmlformats.org/officeDocument/2006/relationships/image" Target="../media/image89.png"/><Relationship Id="rId7" Type="http://schemas.openxmlformats.org/officeDocument/2006/relationships/hyperlink" Target="https://doi.org/10.1109/NSS/MIC42101.2019.9059612" TargetMode="Externa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10" Type="http://schemas.openxmlformats.org/officeDocument/2006/relationships/image" Target="../media/image93.png"/><Relationship Id="rId4" Type="http://schemas.openxmlformats.org/officeDocument/2006/relationships/image" Target="../media/image90.png"/><Relationship Id="rId9" Type="http://schemas.openxmlformats.org/officeDocument/2006/relationships/hyperlink" Target="https://doi.org/10.1109/NSSMIC.2012.6551834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NSS/MIC44867.2021.9875470" TargetMode="External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(null)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E8A2B-2329-4288-F8C8-C876941E0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0727" y="1377549"/>
            <a:ext cx="9955619" cy="1493246"/>
          </a:xfrm>
        </p:spPr>
        <p:txBody>
          <a:bodyPr/>
          <a:lstStyle/>
          <a:p>
            <a:r>
              <a:rPr lang="en-GR"/>
              <a:t>R&amp;D, Accelerators, Aplications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B43FE7-00B5-740E-183C-39F51574E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R"/>
              <a:t>Yorgos Tsipolitis</a:t>
            </a:r>
          </a:p>
          <a:p>
            <a:r>
              <a:rPr lang="en-GR"/>
              <a:t>NTUA</a:t>
            </a:r>
          </a:p>
        </p:txBody>
      </p:sp>
    </p:spTree>
    <p:extLst>
      <p:ext uri="{BB962C8B-B14F-4D97-AF65-F5344CB8AC3E}">
        <p14:creationId xmlns:p14="http://schemas.microsoft.com/office/powerpoint/2010/main" val="1325639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BBCCA-1DED-00E3-B8FD-25F3DAFB3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F092-BEDB-5404-7C4D-2F9E2BF0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A62D7-121A-F6EF-1218-91422D0B9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10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54ABD13-15E8-4362-5DBC-D0708050C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900" y="15049"/>
            <a:ext cx="5659669" cy="956779"/>
          </a:xfrm>
        </p:spPr>
        <p:txBody>
          <a:bodyPr/>
          <a:lstStyle/>
          <a:p>
            <a:r>
              <a:rPr lang="en-GR"/>
              <a:t>GR-RD51 PICOSEC   </a:t>
            </a:r>
          </a:p>
        </p:txBody>
      </p:sp>
      <p:pic>
        <p:nvPicPr>
          <p:cNvPr id="11" name="Picture 10" descr="Screen Shot 2018-03-06 at 7.30.45 μ.μ..png">
            <a:extLst>
              <a:ext uri="{FF2B5EF4-FFF2-40B4-BE49-F238E27FC236}">
                <a16:creationId xmlns:a16="http://schemas.microsoft.com/office/drawing/2014/main" id="{EA56220F-1D1B-1E6C-FF9A-8A52C2FBE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72" y="633846"/>
            <a:ext cx="5583765" cy="306719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A6E262B-CDC1-68A2-3805-2972D8ABEE51}"/>
              </a:ext>
            </a:extLst>
          </p:cNvPr>
          <p:cNvGrpSpPr/>
          <p:nvPr/>
        </p:nvGrpSpPr>
        <p:grpSpPr>
          <a:xfrm>
            <a:off x="3481067" y="1847943"/>
            <a:ext cx="2775502" cy="1853262"/>
            <a:chOff x="6315341" y="1327260"/>
            <a:chExt cx="2775502" cy="185326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0FDFB64-EC9F-3388-037F-D71C0B0A5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9457" t="7146" r="5050" b="30967"/>
            <a:stretch>
              <a:fillRect/>
            </a:stretch>
          </p:blipFill>
          <p:spPr>
            <a:xfrm>
              <a:off x="6315341" y="1327260"/>
              <a:ext cx="2775502" cy="18532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FB59FE-4B2A-4AA3-418D-71517D137419}"/>
                </a:ext>
              </a:extLst>
            </p:cNvPr>
            <p:cNvSpPr txBox="1"/>
            <p:nvPr/>
          </p:nvSpPr>
          <p:spPr>
            <a:xfrm>
              <a:off x="7648552" y="2409341"/>
              <a:ext cx="1442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  <a:latin typeface="Times New Roman"/>
                  <a:cs typeface="Times New Roman"/>
                </a:rPr>
                <a:t>Hamamatsu MCP</a:t>
              </a:r>
            </a:p>
            <a:p>
              <a:r>
                <a:rPr lang="en-US" sz="1200" b="1">
                  <a:solidFill>
                    <a:srgbClr val="3366FF"/>
                  </a:solidFill>
                  <a:latin typeface="Times New Roman"/>
                  <a:cs typeface="Times New Roman"/>
                </a:rPr>
                <a:t>PICOSEC</a:t>
              </a:r>
            </a:p>
          </p:txBody>
        </p:sp>
      </p:grpSp>
      <p:pic>
        <p:nvPicPr>
          <p:cNvPr id="15" name="Picture 14" descr="Screen Shot 2018-03-06 at 7.54.22 μ.μ..png">
            <a:extLst>
              <a:ext uri="{FF2B5EF4-FFF2-40B4-BE49-F238E27FC236}">
                <a16:creationId xmlns:a16="http://schemas.microsoft.com/office/drawing/2014/main" id="{406449F5-20BE-29CF-3CCE-82E8E6A23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846" y="4344819"/>
            <a:ext cx="3554670" cy="258277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E439851-BB33-4D91-9AEE-520A05C55BE2}"/>
              </a:ext>
            </a:extLst>
          </p:cNvPr>
          <p:cNvGrpSpPr/>
          <p:nvPr/>
        </p:nvGrpSpPr>
        <p:grpSpPr>
          <a:xfrm>
            <a:off x="610107" y="4223663"/>
            <a:ext cx="2276533" cy="2259035"/>
            <a:chOff x="2881889" y="3200974"/>
            <a:chExt cx="3079390" cy="3298637"/>
          </a:xfrm>
        </p:grpSpPr>
        <p:sp>
          <p:nvSpPr>
            <p:cNvPr id="17" name="CustomShape 3">
              <a:extLst>
                <a:ext uri="{FF2B5EF4-FFF2-40B4-BE49-F238E27FC236}">
                  <a16:creationId xmlns:a16="http://schemas.microsoft.com/office/drawing/2014/main" id="{8021F6FA-4262-CABE-1767-7C99A341B46E}"/>
                </a:ext>
              </a:extLst>
            </p:cNvPr>
            <p:cNvSpPr/>
            <p:nvPr/>
          </p:nvSpPr>
          <p:spPr>
            <a:xfrm>
              <a:off x="2881889" y="3811894"/>
              <a:ext cx="2205341" cy="2687717"/>
            </a:xfrm>
            <a:prstGeom prst="rect">
              <a:avLst/>
            </a:prstGeom>
            <a:blipFill rotWithShape="0"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R"/>
            </a:p>
          </p:txBody>
        </p:sp>
        <p:sp>
          <p:nvSpPr>
            <p:cNvPr id="18" name="TextShape 9">
              <a:extLst>
                <a:ext uri="{FF2B5EF4-FFF2-40B4-BE49-F238E27FC236}">
                  <a16:creationId xmlns:a16="http://schemas.microsoft.com/office/drawing/2014/main" id="{12352AB7-CA7A-A73D-60E7-72AA339CAD17}"/>
                </a:ext>
              </a:extLst>
            </p:cNvPr>
            <p:cNvSpPr txBox="1"/>
            <p:nvPr/>
          </p:nvSpPr>
          <p:spPr>
            <a:xfrm>
              <a:off x="2881889" y="3200974"/>
              <a:ext cx="3079390" cy="6109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000" spc="-1">
                  <a:solidFill>
                    <a:srgbClr val="C00000"/>
                  </a:solidFill>
                </a:rPr>
                <a:t>The First Prototype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C354A0C-3EA1-9C6E-D719-5EC44682E5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9924" y="4328605"/>
            <a:ext cx="2775502" cy="1992231"/>
          </a:xfrm>
          <a:prstGeom prst="rect">
            <a:avLst/>
          </a:prstGeom>
        </p:spPr>
      </p:pic>
      <p:sp>
        <p:nvSpPr>
          <p:cNvPr id="20" name="TextShape 9">
            <a:extLst>
              <a:ext uri="{FF2B5EF4-FFF2-40B4-BE49-F238E27FC236}">
                <a16:creationId xmlns:a16="http://schemas.microsoft.com/office/drawing/2014/main" id="{376B5A6A-6CBB-1A51-EBE6-CAB3B3DCCDB8}"/>
              </a:ext>
            </a:extLst>
          </p:cNvPr>
          <p:cNvSpPr txBox="1"/>
          <p:nvPr/>
        </p:nvSpPr>
        <p:spPr>
          <a:xfrm>
            <a:off x="5976759" y="5302011"/>
            <a:ext cx="2676610" cy="3651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pc="-1">
                <a:solidFill>
                  <a:srgbClr val="C00000"/>
                </a:solidFill>
              </a:rPr>
              <a:t>24 </a:t>
            </a:r>
            <a:r>
              <a:rPr lang="en-US" spc="-1" err="1">
                <a:solidFill>
                  <a:srgbClr val="C00000"/>
                </a:solidFill>
              </a:rPr>
              <a:t>ps</a:t>
            </a:r>
            <a:r>
              <a:rPr lang="en-US" spc="-1">
                <a:solidFill>
                  <a:srgbClr val="C00000"/>
                </a:solidFill>
              </a:rPr>
              <a:t> Timing Resolution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C15EAD7-437E-E18C-8706-52FFBAA22E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9864" y="31969"/>
            <a:ext cx="5304780" cy="440088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B247E3-D7E3-BDFB-EC81-12287DC8C5EE}"/>
              </a:ext>
            </a:extLst>
          </p:cNvPr>
          <p:cNvCxnSpPr/>
          <p:nvPr/>
        </p:nvCxnSpPr>
        <p:spPr>
          <a:xfrm>
            <a:off x="9305361" y="3095682"/>
            <a:ext cx="8165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C9F266-B185-28DD-B4E8-0CC52C9CD970}"/>
              </a:ext>
            </a:extLst>
          </p:cNvPr>
          <p:cNvCxnSpPr>
            <a:cxnSpLocks/>
          </p:cNvCxnSpPr>
          <p:nvPr/>
        </p:nvCxnSpPr>
        <p:spPr>
          <a:xfrm>
            <a:off x="10312400" y="3583730"/>
            <a:ext cx="6260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B027DFD-BF53-569F-D765-A0293F423292}"/>
              </a:ext>
            </a:extLst>
          </p:cNvPr>
          <p:cNvCxnSpPr>
            <a:cxnSpLocks/>
          </p:cNvCxnSpPr>
          <p:nvPr/>
        </p:nvCxnSpPr>
        <p:spPr>
          <a:xfrm>
            <a:off x="9072254" y="3588915"/>
            <a:ext cx="641376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09BD67A-2588-E535-077D-ECC487B1A42C}"/>
              </a:ext>
            </a:extLst>
          </p:cNvPr>
          <p:cNvCxnSpPr>
            <a:cxnSpLocks/>
          </p:cNvCxnSpPr>
          <p:nvPr/>
        </p:nvCxnSpPr>
        <p:spPr>
          <a:xfrm>
            <a:off x="7641661" y="3830215"/>
            <a:ext cx="7149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25FF00-4A14-77FA-03EE-EED5695C6535}"/>
              </a:ext>
            </a:extLst>
          </p:cNvPr>
          <p:cNvCxnSpPr>
            <a:cxnSpLocks/>
          </p:cNvCxnSpPr>
          <p:nvPr/>
        </p:nvCxnSpPr>
        <p:spPr>
          <a:xfrm>
            <a:off x="6663761" y="4058815"/>
            <a:ext cx="7149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2B014A-310F-E721-53C7-2CB26BAB4CA3}"/>
              </a:ext>
            </a:extLst>
          </p:cNvPr>
          <p:cNvCxnSpPr>
            <a:cxnSpLocks/>
          </p:cNvCxnSpPr>
          <p:nvPr/>
        </p:nvCxnSpPr>
        <p:spPr>
          <a:xfrm>
            <a:off x="6612961" y="4312815"/>
            <a:ext cx="6006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7011AC2-54A8-0116-777B-6515BAA935D3}"/>
              </a:ext>
            </a:extLst>
          </p:cNvPr>
          <p:cNvCxnSpPr>
            <a:cxnSpLocks/>
          </p:cNvCxnSpPr>
          <p:nvPr/>
        </p:nvCxnSpPr>
        <p:spPr>
          <a:xfrm>
            <a:off x="7374961" y="4300115"/>
            <a:ext cx="6006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523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43AC2-8C60-8522-4D31-F3A0A61B2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>
                <a:solidFill>
                  <a:srgbClr val="0432FF"/>
                </a:solidFill>
              </a:rPr>
              <a:t>11/9/23</a:t>
            </a:fld>
            <a:endParaRPr lang="en-GR">
              <a:solidFill>
                <a:srgbClr val="0432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850FE-B6F3-DA33-1BC7-F58CF08FF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>
                <a:solidFill>
                  <a:srgbClr val="0432FF"/>
                </a:solidFill>
              </a:rPr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11AA-0888-AE3E-C92D-84676BB44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>
                <a:solidFill>
                  <a:srgbClr val="0432FF"/>
                </a:solidFill>
              </a:rPr>
              <a:t>11</a:t>
            </a:fld>
            <a:endParaRPr lang="en-GR">
              <a:solidFill>
                <a:srgbClr val="0432FF"/>
              </a:solidFill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459C5F67-0D0D-7753-1104-3B6BAE12D4C5}"/>
              </a:ext>
            </a:extLst>
          </p:cNvPr>
          <p:cNvPicPr/>
          <p:nvPr/>
        </p:nvPicPr>
        <p:blipFill rotWithShape="1">
          <a:blip r:embed="rId2"/>
          <a:srcRect l="11930" t="19355" r="73845" b="5065"/>
          <a:stretch/>
        </p:blipFill>
        <p:spPr>
          <a:xfrm>
            <a:off x="5761235" y="2262785"/>
            <a:ext cx="896177" cy="3713988"/>
          </a:xfrm>
          <a:prstGeom prst="rect">
            <a:avLst/>
          </a:prstGeom>
          <a:ln>
            <a:noFill/>
          </a:ln>
        </p:spPr>
      </p:pic>
      <p:sp>
        <p:nvSpPr>
          <p:cNvPr id="8" name="TextShape 1">
            <a:extLst>
              <a:ext uri="{FF2B5EF4-FFF2-40B4-BE49-F238E27FC236}">
                <a16:creationId xmlns:a16="http://schemas.microsoft.com/office/drawing/2014/main" id="{FBAAA9D1-3125-7CE2-2350-A708B12C6B28}"/>
              </a:ext>
            </a:extLst>
          </p:cNvPr>
          <p:cNvSpPr txBox="1"/>
          <p:nvPr/>
        </p:nvSpPr>
        <p:spPr>
          <a:xfrm>
            <a:off x="1626942" y="83399"/>
            <a:ext cx="8792064" cy="5672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spc="-1">
                <a:solidFill>
                  <a:srgbClr val="FF0000"/>
                </a:solidFill>
              </a:rPr>
              <a:t>Phenomenological model: A deeper look under the hood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1F77DA-7A80-9370-2934-D91128442B8F}"/>
              </a:ext>
            </a:extLst>
          </p:cNvPr>
          <p:cNvSpPr txBox="1"/>
          <p:nvPr/>
        </p:nvSpPr>
        <p:spPr>
          <a:xfrm>
            <a:off x="188064" y="1832608"/>
            <a:ext cx="53084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432FF"/>
                </a:solidFill>
                <a:cs typeface="Times New Roman" panose="02020603050405020304" pitchFamily="18" charset="0"/>
              </a:rPr>
              <a:t>An ionizing electron in the avalanche, every time it ionizes, will gain a time </a:t>
            </a:r>
            <a:r>
              <a:rPr lang="el-GR" b="1">
                <a:solidFill>
                  <a:srgbClr val="0432FF"/>
                </a:solidFill>
                <a:cs typeface="Times New Roman" panose="02020603050405020304" pitchFamily="18" charset="0"/>
              </a:rPr>
              <a:t>ξ</a:t>
            </a:r>
            <a:r>
              <a:rPr lang="en-US" b="1">
                <a:solidFill>
                  <a:srgbClr val="0432FF"/>
                </a:solidFill>
                <a:cs typeface="Times New Roman" panose="02020603050405020304" pitchFamily="18" charset="0"/>
              </a:rPr>
              <a:t> </a:t>
            </a:r>
            <a:r>
              <a:rPr lang="en-US">
                <a:solidFill>
                  <a:srgbClr val="0432FF"/>
                </a:solidFill>
                <a:cs typeface="Times New Roman" panose="02020603050405020304" pitchFamily="18" charset="0"/>
              </a:rPr>
              <a:t>relative to an electron that undergoes elastic scatterings only.</a:t>
            </a:r>
          </a:p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432FF"/>
                </a:solidFill>
                <a:cs typeface="Times New Roman" panose="02020603050405020304" pitchFamily="18" charset="0"/>
              </a:rPr>
              <a:t>A new produced electron by ionization starts with low energy, suffers less delay due to elastic backscattering compared to its parent. Relative to its parent it will have a time-gain </a:t>
            </a:r>
            <a:r>
              <a:rPr lang="el-GR" b="1">
                <a:solidFill>
                  <a:srgbClr val="0432FF"/>
                </a:solidFill>
                <a:cs typeface="Times New Roman" panose="02020603050405020304" pitchFamily="18" charset="0"/>
              </a:rPr>
              <a:t>ρ</a:t>
            </a:r>
            <a:endParaRPr lang="en-US" b="1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432FF"/>
                </a:solidFill>
                <a:cs typeface="Times New Roman" panose="02020603050405020304" pitchFamily="18" charset="0"/>
              </a:rPr>
              <a:t>Parameters </a:t>
            </a:r>
            <a:r>
              <a:rPr lang="el-GR" b="1">
                <a:solidFill>
                  <a:srgbClr val="0432FF"/>
                </a:solidFill>
                <a:cs typeface="Times New Roman" panose="02020603050405020304" pitchFamily="18" charset="0"/>
              </a:rPr>
              <a:t>ξ</a:t>
            </a:r>
            <a:r>
              <a:rPr lang="en-US">
                <a:solidFill>
                  <a:srgbClr val="0432FF"/>
                </a:solidFill>
                <a:cs typeface="Times New Roman" panose="02020603050405020304" pitchFamily="18" charset="0"/>
              </a:rPr>
              <a:t> and </a:t>
            </a:r>
            <a:r>
              <a:rPr lang="el-GR" b="1">
                <a:solidFill>
                  <a:srgbClr val="0432FF"/>
                </a:solidFill>
                <a:cs typeface="Times New Roman" panose="02020603050405020304" pitchFamily="18" charset="0"/>
              </a:rPr>
              <a:t>ρ</a:t>
            </a:r>
            <a:r>
              <a:rPr lang="en-US">
                <a:solidFill>
                  <a:srgbClr val="0432FF"/>
                </a:solidFill>
                <a:cs typeface="Times New Roman" panose="02020603050405020304" pitchFamily="18" charset="0"/>
              </a:rPr>
              <a:t> should follow a joint probability distribution determined by the physical process of ionization and the respective properties of interacting molecules</a:t>
            </a:r>
            <a:endParaRPr lang="el-GR">
              <a:solidFill>
                <a:srgbClr val="0432FF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CD2264-B2DF-25FF-9A5C-8261EA9E8C89}"/>
              </a:ext>
            </a:extLst>
          </p:cNvPr>
          <p:cNvSpPr txBox="1"/>
          <p:nvPr/>
        </p:nvSpPr>
        <p:spPr>
          <a:xfrm>
            <a:off x="175364" y="744435"/>
            <a:ext cx="11891375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>
                <a:solidFill>
                  <a:srgbClr val="0432FF"/>
                </a:solidFill>
                <a:cs typeface="Times New Roman"/>
              </a:rPr>
              <a:t>Identify the main microscopic parameters that correspond to the macroscopic (experimental) observables: SAT and Resolution</a:t>
            </a:r>
          </a:p>
          <a:p>
            <a:pPr algn="just">
              <a:buFont typeface="Arial"/>
              <a:buChar char="•"/>
            </a:pPr>
            <a:r>
              <a:rPr lang="en-US">
                <a:solidFill>
                  <a:srgbClr val="0432FF"/>
                </a:solidFill>
                <a:cs typeface="Times New Roman"/>
              </a:rPr>
              <a:t> Identify the processes which are responsible for varying the main microscopic parameters</a:t>
            </a:r>
          </a:p>
          <a:p>
            <a:pPr algn="just">
              <a:buFont typeface="Arial"/>
              <a:buChar char="•"/>
            </a:pPr>
            <a:r>
              <a:rPr lang="en-US">
                <a:solidFill>
                  <a:srgbClr val="C00000"/>
                </a:solidFill>
                <a:cs typeface="Times New Roman"/>
              </a:rPr>
              <a:t> Build a phenomenological model to describe the mechanisms of variation and compare with the Garfield++ predictions</a:t>
            </a:r>
          </a:p>
          <a:p>
            <a:pPr algn="just"/>
            <a:endParaRPr lang="en-US" sz="1400">
              <a:solidFill>
                <a:srgbClr val="0432FF"/>
              </a:solidFill>
              <a:cs typeface="Times New Roman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E4C274-A93C-69F6-8E86-8FDE2E11B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0015" y="1689014"/>
            <a:ext cx="5249424" cy="371398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0055FB-3C50-CFB1-472D-FE7F8DD8D980}"/>
              </a:ext>
            </a:extLst>
          </p:cNvPr>
          <p:cNvCxnSpPr/>
          <p:nvPr/>
        </p:nvCxnSpPr>
        <p:spPr>
          <a:xfrm>
            <a:off x="10294194" y="3903757"/>
            <a:ext cx="8165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F2D10F2-4E37-C9EF-8A8C-0F9CD4A825BB}"/>
              </a:ext>
            </a:extLst>
          </p:cNvPr>
          <p:cNvCxnSpPr>
            <a:cxnSpLocks/>
          </p:cNvCxnSpPr>
          <p:nvPr/>
        </p:nvCxnSpPr>
        <p:spPr>
          <a:xfrm>
            <a:off x="7097328" y="4311349"/>
            <a:ext cx="515584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793EE12-0392-8C38-C799-B41471E93A05}"/>
              </a:ext>
            </a:extLst>
          </p:cNvPr>
          <p:cNvCxnSpPr/>
          <p:nvPr/>
        </p:nvCxnSpPr>
        <p:spPr>
          <a:xfrm>
            <a:off x="7794061" y="4305869"/>
            <a:ext cx="8165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075436-D74F-7E88-08B6-C1865A7CFC08}"/>
              </a:ext>
            </a:extLst>
          </p:cNvPr>
          <p:cNvCxnSpPr>
            <a:cxnSpLocks/>
          </p:cNvCxnSpPr>
          <p:nvPr/>
        </p:nvCxnSpPr>
        <p:spPr>
          <a:xfrm>
            <a:off x="7884147" y="4502724"/>
            <a:ext cx="611267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53ABFDA-EE3B-CFCC-8CB3-C3C797685B1E}"/>
              </a:ext>
            </a:extLst>
          </p:cNvPr>
          <p:cNvCxnSpPr>
            <a:cxnSpLocks/>
          </p:cNvCxnSpPr>
          <p:nvPr/>
        </p:nvCxnSpPr>
        <p:spPr>
          <a:xfrm>
            <a:off x="9393971" y="4502724"/>
            <a:ext cx="653796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4D3E69-8A60-E316-59F1-FC765CEE2EFD}"/>
              </a:ext>
            </a:extLst>
          </p:cNvPr>
          <p:cNvCxnSpPr>
            <a:cxnSpLocks/>
          </p:cNvCxnSpPr>
          <p:nvPr/>
        </p:nvCxnSpPr>
        <p:spPr>
          <a:xfrm>
            <a:off x="8202330" y="4694110"/>
            <a:ext cx="707754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7051C05-47C4-BE2C-CAED-75BD96C98B26}"/>
              </a:ext>
            </a:extLst>
          </p:cNvPr>
          <p:cNvCxnSpPr/>
          <p:nvPr/>
        </p:nvCxnSpPr>
        <p:spPr>
          <a:xfrm>
            <a:off x="8054272" y="4885497"/>
            <a:ext cx="8165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DD6598-938F-E8FE-ADD9-872067BF427C}"/>
              </a:ext>
            </a:extLst>
          </p:cNvPr>
          <p:cNvCxnSpPr/>
          <p:nvPr/>
        </p:nvCxnSpPr>
        <p:spPr>
          <a:xfrm>
            <a:off x="8787915" y="5106846"/>
            <a:ext cx="816539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5D3532-C4D1-DD59-EA52-EA6369C762B5}"/>
              </a:ext>
            </a:extLst>
          </p:cNvPr>
          <p:cNvCxnSpPr>
            <a:cxnSpLocks/>
          </p:cNvCxnSpPr>
          <p:nvPr/>
        </p:nvCxnSpPr>
        <p:spPr>
          <a:xfrm>
            <a:off x="8025915" y="5112326"/>
            <a:ext cx="671518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936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40252-C13C-8A1C-29B1-D4BEE689E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384"/>
            <a:ext cx="10515600" cy="468844"/>
          </a:xfrm>
        </p:spPr>
        <p:txBody>
          <a:bodyPr>
            <a:normAutofit fontScale="90000"/>
          </a:bodyPr>
          <a:lstStyle/>
          <a:p>
            <a:r>
              <a:rPr lang="en-US" sz="3600"/>
              <a:t>Towards PICOSEC MM detector for HEP experiments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8057B-882B-34A6-C75D-85F650076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5F64C-A379-CB3F-A17E-D0515DF53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B334F-E11D-143C-561F-CB81034CD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12</a:t>
            </a:fld>
            <a:endParaRPr lang="en-G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33516E-344F-3330-E230-C20C5D9336A8}"/>
              </a:ext>
            </a:extLst>
          </p:cNvPr>
          <p:cNvSpPr txBox="1"/>
          <p:nvPr/>
        </p:nvSpPr>
        <p:spPr>
          <a:xfrm>
            <a:off x="3119670" y="860492"/>
            <a:ext cx="569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432FF"/>
                </a:solidFill>
                <a:latin typeface="+mj-lt"/>
              </a:rPr>
              <a:t>Next steps: Multiple directions in detector development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273D49-8F8E-5AE9-783E-AC02062A000B}"/>
              </a:ext>
            </a:extLst>
          </p:cNvPr>
          <p:cNvSpPr txBox="1"/>
          <p:nvPr/>
        </p:nvSpPr>
        <p:spPr>
          <a:xfrm>
            <a:off x="5963553" y="1930149"/>
            <a:ext cx="271197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hr-HR" sz="1500" b="1">
                <a:solidFill>
                  <a:schemeClr val="accent2"/>
                </a:solidFill>
                <a:latin typeface="+mj-lt"/>
              </a:rPr>
              <a:t>Improvement of stability</a:t>
            </a:r>
          </a:p>
          <a:p>
            <a:pPr lvl="1"/>
            <a:r>
              <a:rPr lang="hr-HR" sz="1200" b="1">
                <a:latin typeface="+mj-lt"/>
              </a:rPr>
              <a:t>Development of detector </a:t>
            </a:r>
            <a:r>
              <a:rPr lang="hr-HR" sz="1200" b="1">
                <a:solidFill>
                  <a:srgbClr val="C00000"/>
                </a:solidFill>
                <a:latin typeface="+mj-lt"/>
              </a:rPr>
              <a:t>prototypes with resistive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7789F3-3651-B249-0E8B-891CAD38CDD8}"/>
              </a:ext>
            </a:extLst>
          </p:cNvPr>
          <p:cNvSpPr txBox="1"/>
          <p:nvPr/>
        </p:nvSpPr>
        <p:spPr>
          <a:xfrm>
            <a:off x="8646301" y="1930148"/>
            <a:ext cx="1951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500" b="1">
                <a:solidFill>
                  <a:schemeClr val="accent2"/>
                </a:solidFill>
                <a:latin typeface="+mj-lt"/>
              </a:rPr>
              <a:t>Robustness</a:t>
            </a:r>
          </a:p>
          <a:p>
            <a:r>
              <a:rPr lang="hr-HR" sz="1350" b="1">
                <a:latin typeface="+mj-lt"/>
              </a:rPr>
              <a:t>Research on various </a:t>
            </a:r>
            <a:r>
              <a:rPr lang="hr-HR" sz="1350" b="1">
                <a:solidFill>
                  <a:srgbClr val="C00000"/>
                </a:solidFill>
                <a:latin typeface="+mj-lt"/>
              </a:rPr>
              <a:t>photocathode materials</a:t>
            </a:r>
            <a:endParaRPr lang="en-US" sz="1350" b="1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DF5279-572C-9CE9-0E22-DB95751823F2}"/>
              </a:ext>
            </a:extLst>
          </p:cNvPr>
          <p:cNvSpPr txBox="1"/>
          <p:nvPr/>
        </p:nvSpPr>
        <p:spPr>
          <a:xfrm>
            <a:off x="1925115" y="1838139"/>
            <a:ext cx="168268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500" b="1" err="1">
                <a:solidFill>
                  <a:schemeClr val="accent2"/>
                </a:solidFill>
                <a:latin typeface="+mj-lt"/>
              </a:rPr>
              <a:t>Large</a:t>
            </a:r>
            <a:r>
              <a:rPr lang="hr-HR" sz="1500" b="1">
                <a:solidFill>
                  <a:schemeClr val="accent2"/>
                </a:solidFill>
                <a:latin typeface="+mj-lt"/>
              </a:rPr>
              <a:t> </a:t>
            </a:r>
            <a:r>
              <a:rPr lang="hr-HR" sz="1500" b="1" err="1">
                <a:solidFill>
                  <a:schemeClr val="accent2"/>
                </a:solidFill>
                <a:latin typeface="+mj-lt"/>
              </a:rPr>
              <a:t>area</a:t>
            </a:r>
            <a:r>
              <a:rPr lang="hr-HR" sz="1500" b="1">
                <a:solidFill>
                  <a:schemeClr val="accent2"/>
                </a:solidFill>
                <a:latin typeface="+mj-lt"/>
              </a:rPr>
              <a:t> </a:t>
            </a:r>
            <a:r>
              <a:rPr lang="hr-HR" sz="1500" b="1" err="1">
                <a:solidFill>
                  <a:schemeClr val="accent2"/>
                </a:solidFill>
                <a:latin typeface="+mj-lt"/>
              </a:rPr>
              <a:t>coverage</a:t>
            </a:r>
            <a:endParaRPr lang="hr-HR" sz="1500" b="1">
              <a:solidFill>
                <a:schemeClr val="accent2"/>
              </a:solidFill>
              <a:latin typeface="+mj-lt"/>
            </a:endParaRPr>
          </a:p>
          <a:p>
            <a:r>
              <a:rPr lang="hr-HR" sz="1350" b="1" err="1">
                <a:latin typeface="+mj-lt"/>
              </a:rPr>
              <a:t>Developemnt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of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large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area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prototypes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and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readout</a:t>
            </a:r>
            <a:r>
              <a:rPr lang="hr-HR" sz="1350" b="1">
                <a:latin typeface="+mj-lt"/>
              </a:rPr>
              <a:t> </a:t>
            </a:r>
            <a:r>
              <a:rPr lang="hr-HR" sz="1350" b="1" err="1">
                <a:latin typeface="+mj-lt"/>
              </a:rPr>
              <a:t>electronics</a:t>
            </a:r>
            <a:endParaRPr lang="en-US" sz="1350" b="1"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ACB743-8B4D-F38B-25D0-063D7CF82FCC}"/>
              </a:ext>
            </a:extLst>
          </p:cNvPr>
          <p:cNvCxnSpPr>
            <a:cxnSpLocks/>
          </p:cNvCxnSpPr>
          <p:nvPr/>
        </p:nvCxnSpPr>
        <p:spPr>
          <a:xfrm flipH="1">
            <a:off x="3130551" y="1261202"/>
            <a:ext cx="1065514" cy="461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F1F63E-DE34-EBD8-A009-363A59283252}"/>
              </a:ext>
            </a:extLst>
          </p:cNvPr>
          <p:cNvCxnSpPr>
            <a:cxnSpLocks/>
          </p:cNvCxnSpPr>
          <p:nvPr/>
        </p:nvCxnSpPr>
        <p:spPr>
          <a:xfrm>
            <a:off x="6620950" y="1286644"/>
            <a:ext cx="503751" cy="551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2BFB52-83F5-14A3-25AD-E9BF23830834}"/>
              </a:ext>
            </a:extLst>
          </p:cNvPr>
          <p:cNvCxnSpPr>
            <a:cxnSpLocks/>
          </p:cNvCxnSpPr>
          <p:nvPr/>
        </p:nvCxnSpPr>
        <p:spPr>
          <a:xfrm>
            <a:off x="7868243" y="1206742"/>
            <a:ext cx="1065514" cy="631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B9C9B27-139A-53B2-2F34-37F09C43ED00}"/>
              </a:ext>
            </a:extLst>
          </p:cNvPr>
          <p:cNvSpPr txBox="1"/>
          <p:nvPr/>
        </p:nvSpPr>
        <p:spPr>
          <a:xfrm>
            <a:off x="4316287" y="1891075"/>
            <a:ext cx="1440092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500" b="1">
                <a:solidFill>
                  <a:schemeClr val="accent2"/>
                </a:solidFill>
                <a:latin typeface="+mj-lt"/>
              </a:rPr>
              <a:t>Detector optimisation</a:t>
            </a:r>
          </a:p>
          <a:p>
            <a:r>
              <a:rPr lang="hr-HR" sz="1350" b="1">
                <a:latin typeface="+mj-lt"/>
              </a:rPr>
              <a:t>Detector fields</a:t>
            </a:r>
          </a:p>
          <a:p>
            <a:r>
              <a:rPr lang="hr-HR" sz="1350" b="1">
                <a:latin typeface="+mj-lt"/>
              </a:rPr>
              <a:t>Operating gas</a:t>
            </a:r>
          </a:p>
          <a:p>
            <a:r>
              <a:rPr lang="hr-HR" sz="1350" b="1">
                <a:latin typeface="+mj-lt"/>
              </a:rPr>
              <a:t>Gaps thickness</a:t>
            </a:r>
            <a:endParaRPr lang="en-US" sz="1350" b="1"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7B974F-A224-C776-80BA-EB6041DB0E25}"/>
              </a:ext>
            </a:extLst>
          </p:cNvPr>
          <p:cNvCxnSpPr>
            <a:cxnSpLocks/>
          </p:cNvCxnSpPr>
          <p:nvPr/>
        </p:nvCxnSpPr>
        <p:spPr>
          <a:xfrm flipH="1">
            <a:off x="4939608" y="1263743"/>
            <a:ext cx="631445" cy="529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96D69B4-28FB-8F89-E8AC-168258976F4B}"/>
              </a:ext>
            </a:extLst>
          </p:cNvPr>
          <p:cNvSpPr txBox="1"/>
          <p:nvPr/>
        </p:nvSpPr>
        <p:spPr>
          <a:xfrm>
            <a:off x="1687760" y="3107449"/>
            <a:ext cx="378931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350">
                <a:latin typeface="+mj-lt"/>
              </a:rPr>
              <a:t>Development of a large area 100 channel detector.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350">
                <a:latin typeface="+mj-lt"/>
              </a:rPr>
              <a:t>Development of a 100 </a:t>
            </a:r>
            <a:r>
              <a:rPr lang="en-US" sz="1350" err="1">
                <a:latin typeface="+mj-lt"/>
              </a:rPr>
              <a:t>ch.</a:t>
            </a:r>
            <a:r>
              <a:rPr lang="en-US" sz="1350">
                <a:latin typeface="+mj-lt"/>
              </a:rPr>
              <a:t> readout electronics.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350">
                <a:latin typeface="+mj-lt"/>
              </a:rPr>
              <a:t>Timing techniques for a large area detector and Detector timing improvement.</a:t>
            </a:r>
            <a:endParaRPr lang="en-US" sz="1350"/>
          </a:p>
        </p:txBody>
      </p:sp>
      <p:sp>
        <p:nvSpPr>
          <p:cNvPr id="19" name="Rectangle: Rounded Corners 15">
            <a:extLst>
              <a:ext uri="{FF2B5EF4-FFF2-40B4-BE49-F238E27FC236}">
                <a16:creationId xmlns:a16="http://schemas.microsoft.com/office/drawing/2014/main" id="{5C09FD77-425E-EAF2-A518-DA8385A065AB}"/>
              </a:ext>
            </a:extLst>
          </p:cNvPr>
          <p:cNvSpPr/>
          <p:nvPr/>
        </p:nvSpPr>
        <p:spPr>
          <a:xfrm>
            <a:off x="6180104" y="1911133"/>
            <a:ext cx="4355448" cy="14394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6">
            <a:extLst>
              <a:ext uri="{FF2B5EF4-FFF2-40B4-BE49-F238E27FC236}">
                <a16:creationId xmlns:a16="http://schemas.microsoft.com/office/drawing/2014/main" id="{A7F5B795-3B3F-D8BF-71C4-AB902E119575}"/>
              </a:ext>
            </a:extLst>
          </p:cNvPr>
          <p:cNvSpPr/>
          <p:nvPr/>
        </p:nvSpPr>
        <p:spPr>
          <a:xfrm>
            <a:off x="1655438" y="1793251"/>
            <a:ext cx="3915614" cy="27134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21" name="Picture 1" descr="page3image84304208">
            <a:extLst>
              <a:ext uri="{FF2B5EF4-FFF2-40B4-BE49-F238E27FC236}">
                <a16:creationId xmlns:a16="http://schemas.microsoft.com/office/drawing/2014/main" id="{E28D18D1-5307-10FA-CF9F-772754F2F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999" y="3767677"/>
            <a:ext cx="3915613" cy="205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363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FF02E-36C5-69CB-47EE-E2CA92E3D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877" y="88572"/>
            <a:ext cx="4309355" cy="672772"/>
          </a:xfrm>
        </p:spPr>
        <p:txBody>
          <a:bodyPr>
            <a:normAutofit/>
          </a:bodyPr>
          <a:lstStyle/>
          <a:p>
            <a:r>
              <a:rPr lang="en-GR" sz="2800"/>
              <a:t>LARGE scale PICOSEC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E6012-9E9A-E5C2-7ED6-F7A7E8261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F15A6-2F06-3F1E-10D8-DCE5995B8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99A44-D1B3-13B7-93C2-104215F7B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73A47-B100-1546-1375-57681BAFF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13</a:t>
            </a:fld>
            <a:endParaRPr lang="en-GR"/>
          </a:p>
        </p:txBody>
      </p:sp>
      <p:pic>
        <p:nvPicPr>
          <p:cNvPr id="7" name="Google Shape;147;p24">
            <a:extLst>
              <a:ext uri="{FF2B5EF4-FFF2-40B4-BE49-F238E27FC236}">
                <a16:creationId xmlns:a16="http://schemas.microsoft.com/office/drawing/2014/main" id="{C09AADFF-4716-FD4C-D231-A44F3B15BDB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497" y="1282421"/>
            <a:ext cx="8762602" cy="546000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48;p24">
            <a:extLst>
              <a:ext uri="{FF2B5EF4-FFF2-40B4-BE49-F238E27FC236}">
                <a16:creationId xmlns:a16="http://schemas.microsoft.com/office/drawing/2014/main" id="{10A1B714-478A-13F7-EDB4-EF59D6F0BA05}"/>
              </a:ext>
            </a:extLst>
          </p:cNvPr>
          <p:cNvSpPr txBox="1"/>
          <p:nvPr/>
        </p:nvSpPr>
        <p:spPr>
          <a:xfrm>
            <a:off x="1774882" y="2680071"/>
            <a:ext cx="1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b="1">
                <a:solidFill>
                  <a:srgbClr val="FF0000"/>
                </a:solidFill>
              </a:rPr>
              <a:t>16.79 ps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9" name="Google Shape;149;p24">
            <a:extLst>
              <a:ext uri="{FF2B5EF4-FFF2-40B4-BE49-F238E27FC236}">
                <a16:creationId xmlns:a16="http://schemas.microsoft.com/office/drawing/2014/main" id="{F0C2C35E-7241-7BB6-8553-A5EFF4F355F3}"/>
              </a:ext>
            </a:extLst>
          </p:cNvPr>
          <p:cNvSpPr txBox="1"/>
          <p:nvPr/>
        </p:nvSpPr>
        <p:spPr>
          <a:xfrm>
            <a:off x="7601733" y="5092403"/>
            <a:ext cx="1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b="1">
                <a:solidFill>
                  <a:srgbClr val="FF0000"/>
                </a:solidFill>
              </a:rPr>
              <a:t>16. ps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0" name="Google Shape;150;p24">
            <a:extLst>
              <a:ext uri="{FF2B5EF4-FFF2-40B4-BE49-F238E27FC236}">
                <a16:creationId xmlns:a16="http://schemas.microsoft.com/office/drawing/2014/main" id="{3DB26776-CE4A-2D2A-ABB7-5CC21A0F5994}"/>
              </a:ext>
            </a:extLst>
          </p:cNvPr>
          <p:cNvSpPr txBox="1"/>
          <p:nvPr/>
        </p:nvSpPr>
        <p:spPr>
          <a:xfrm>
            <a:off x="7601733" y="2595463"/>
            <a:ext cx="1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b="1">
                <a:solidFill>
                  <a:srgbClr val="FF0000"/>
                </a:solidFill>
              </a:rPr>
              <a:t>16.98 ps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1" name="Google Shape;151;p24">
            <a:extLst>
              <a:ext uri="{FF2B5EF4-FFF2-40B4-BE49-F238E27FC236}">
                <a16:creationId xmlns:a16="http://schemas.microsoft.com/office/drawing/2014/main" id="{B8BE431C-EFE9-CB70-44C8-37DEA0986B24}"/>
              </a:ext>
            </a:extLst>
          </p:cNvPr>
          <p:cNvSpPr txBox="1"/>
          <p:nvPr/>
        </p:nvSpPr>
        <p:spPr>
          <a:xfrm>
            <a:off x="4734232" y="2601944"/>
            <a:ext cx="1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b="1">
                <a:solidFill>
                  <a:srgbClr val="FF0000"/>
                </a:solidFill>
              </a:rPr>
              <a:t>16.71 ps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2" name="Google Shape;152;p24">
            <a:extLst>
              <a:ext uri="{FF2B5EF4-FFF2-40B4-BE49-F238E27FC236}">
                <a16:creationId xmlns:a16="http://schemas.microsoft.com/office/drawing/2014/main" id="{9549AD78-83DE-83E8-C33A-9C166D63B5A3}"/>
              </a:ext>
            </a:extLst>
          </p:cNvPr>
          <p:cNvSpPr txBox="1"/>
          <p:nvPr/>
        </p:nvSpPr>
        <p:spPr>
          <a:xfrm>
            <a:off x="4734232" y="5213381"/>
            <a:ext cx="1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b="1">
                <a:solidFill>
                  <a:srgbClr val="FF0000"/>
                </a:solidFill>
              </a:rPr>
              <a:t>15.68 ps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3" name="Google Shape;153;p24">
            <a:extLst>
              <a:ext uri="{FF2B5EF4-FFF2-40B4-BE49-F238E27FC236}">
                <a16:creationId xmlns:a16="http://schemas.microsoft.com/office/drawing/2014/main" id="{38B052BB-73F1-E6B1-F513-8F084A8143D3}"/>
              </a:ext>
            </a:extLst>
          </p:cNvPr>
          <p:cNvSpPr txBox="1"/>
          <p:nvPr/>
        </p:nvSpPr>
        <p:spPr>
          <a:xfrm>
            <a:off x="1823554" y="5308747"/>
            <a:ext cx="1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b="1">
                <a:solidFill>
                  <a:srgbClr val="FF0000"/>
                </a:solidFill>
              </a:rPr>
              <a:t>16.74 ps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4" name="Google Shape;154;p24">
            <a:extLst>
              <a:ext uri="{FF2B5EF4-FFF2-40B4-BE49-F238E27FC236}">
                <a16:creationId xmlns:a16="http://schemas.microsoft.com/office/drawing/2014/main" id="{E711FD73-5BCF-9FEF-83EB-C156D67B7300}"/>
              </a:ext>
            </a:extLst>
          </p:cNvPr>
          <p:cNvSpPr txBox="1"/>
          <p:nvPr/>
        </p:nvSpPr>
        <p:spPr>
          <a:xfrm>
            <a:off x="316774" y="1674872"/>
            <a:ext cx="1893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u="sng"/>
              <a:t>Pad 27</a:t>
            </a:r>
            <a:endParaRPr sz="2400" u="sng"/>
          </a:p>
        </p:txBody>
      </p:sp>
      <p:sp>
        <p:nvSpPr>
          <p:cNvPr id="15" name="Google Shape;155;p24">
            <a:extLst>
              <a:ext uri="{FF2B5EF4-FFF2-40B4-BE49-F238E27FC236}">
                <a16:creationId xmlns:a16="http://schemas.microsoft.com/office/drawing/2014/main" id="{34F24117-1982-3171-A0F8-01B66074A31C}"/>
              </a:ext>
            </a:extLst>
          </p:cNvPr>
          <p:cNvSpPr txBox="1"/>
          <p:nvPr/>
        </p:nvSpPr>
        <p:spPr>
          <a:xfrm>
            <a:off x="6275851" y="1518453"/>
            <a:ext cx="1893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u="sng"/>
              <a:t>Pad 29</a:t>
            </a:r>
            <a:endParaRPr sz="2400" u="sng"/>
          </a:p>
        </p:txBody>
      </p:sp>
      <p:sp>
        <p:nvSpPr>
          <p:cNvPr id="16" name="Google Shape;156;p24">
            <a:extLst>
              <a:ext uri="{FF2B5EF4-FFF2-40B4-BE49-F238E27FC236}">
                <a16:creationId xmlns:a16="http://schemas.microsoft.com/office/drawing/2014/main" id="{1D8B9992-3505-614D-6BF1-29F65E30A39B}"/>
              </a:ext>
            </a:extLst>
          </p:cNvPr>
          <p:cNvSpPr txBox="1"/>
          <p:nvPr/>
        </p:nvSpPr>
        <p:spPr>
          <a:xfrm>
            <a:off x="3300482" y="1629480"/>
            <a:ext cx="1893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u="sng"/>
              <a:t>Pad 28</a:t>
            </a:r>
            <a:endParaRPr sz="2400" u="sng"/>
          </a:p>
        </p:txBody>
      </p:sp>
      <p:sp>
        <p:nvSpPr>
          <p:cNvPr id="17" name="Google Shape;157;p24">
            <a:extLst>
              <a:ext uri="{FF2B5EF4-FFF2-40B4-BE49-F238E27FC236}">
                <a16:creationId xmlns:a16="http://schemas.microsoft.com/office/drawing/2014/main" id="{2EE30F9D-E2C9-3F83-A5DB-E5816ACA4B53}"/>
              </a:ext>
            </a:extLst>
          </p:cNvPr>
          <p:cNvSpPr txBox="1"/>
          <p:nvPr/>
        </p:nvSpPr>
        <p:spPr>
          <a:xfrm>
            <a:off x="3349154" y="3779705"/>
            <a:ext cx="1893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u="sng"/>
              <a:t>Pad 38</a:t>
            </a:r>
            <a:endParaRPr sz="2400" u="sng"/>
          </a:p>
        </p:txBody>
      </p:sp>
      <p:sp>
        <p:nvSpPr>
          <p:cNvPr id="18" name="Google Shape;158;p24">
            <a:extLst>
              <a:ext uri="{FF2B5EF4-FFF2-40B4-BE49-F238E27FC236}">
                <a16:creationId xmlns:a16="http://schemas.microsoft.com/office/drawing/2014/main" id="{083400FF-09CB-816A-59D0-4223654CD35B}"/>
              </a:ext>
            </a:extLst>
          </p:cNvPr>
          <p:cNvSpPr txBox="1"/>
          <p:nvPr/>
        </p:nvSpPr>
        <p:spPr>
          <a:xfrm>
            <a:off x="41997" y="3739708"/>
            <a:ext cx="1893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u="sng"/>
              <a:t>Pad 37</a:t>
            </a:r>
            <a:endParaRPr sz="2400" u="sng"/>
          </a:p>
        </p:txBody>
      </p:sp>
      <p:sp>
        <p:nvSpPr>
          <p:cNvPr id="19" name="Google Shape;159;p24">
            <a:extLst>
              <a:ext uri="{FF2B5EF4-FFF2-40B4-BE49-F238E27FC236}">
                <a16:creationId xmlns:a16="http://schemas.microsoft.com/office/drawing/2014/main" id="{5E024E21-9342-1555-C2BD-88EF6F8613EB}"/>
              </a:ext>
            </a:extLst>
          </p:cNvPr>
          <p:cNvSpPr txBox="1"/>
          <p:nvPr/>
        </p:nvSpPr>
        <p:spPr>
          <a:xfrm>
            <a:off x="6275851" y="3778915"/>
            <a:ext cx="1893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l" sz="2400" u="sng"/>
              <a:t>Pad 39</a:t>
            </a:r>
            <a:endParaRPr sz="2400" u="sng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5EA362-D380-7AB5-755F-F10CA0D05C33}"/>
              </a:ext>
            </a:extLst>
          </p:cNvPr>
          <p:cNvSpPr txBox="1"/>
          <p:nvPr/>
        </p:nvSpPr>
        <p:spPr>
          <a:xfrm>
            <a:off x="8806199" y="5360067"/>
            <a:ext cx="3222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+mj-lt"/>
              </a:rPr>
              <a:t>Time resolution of a large </a:t>
            </a:r>
          </a:p>
          <a:p>
            <a:pPr algn="ctr"/>
            <a:r>
              <a:rPr lang="en-US" b="1">
                <a:latin typeface="+mj-lt"/>
              </a:rPr>
              <a:t>(10x10 - 1x1cm</a:t>
            </a:r>
            <a:r>
              <a:rPr lang="en-US" b="1" baseline="30000">
                <a:latin typeface="+mj-lt"/>
              </a:rPr>
              <a:t>2</a:t>
            </a:r>
            <a:r>
              <a:rPr lang="en-US" b="1">
                <a:latin typeface="+mj-lt"/>
              </a:rPr>
              <a:t> pads) </a:t>
            </a:r>
          </a:p>
          <a:p>
            <a:r>
              <a:rPr lang="en-US" b="1">
                <a:solidFill>
                  <a:srgbClr val="C00000"/>
                </a:solidFill>
                <a:latin typeface="+mj-lt"/>
              </a:rPr>
              <a:t>detector is found  below 17 </a:t>
            </a:r>
            <a:r>
              <a:rPr lang="en-US" b="1" err="1">
                <a:solidFill>
                  <a:srgbClr val="C00000"/>
                </a:solidFill>
                <a:latin typeface="+mj-lt"/>
              </a:rPr>
              <a:t>ps</a:t>
            </a:r>
            <a:r>
              <a:rPr lang="en-US" b="1">
                <a:solidFill>
                  <a:srgbClr val="C00000"/>
                </a:solidFill>
                <a:latin typeface="+mj-lt"/>
              </a:rPr>
              <a:t> per muon for all measured pads.</a:t>
            </a:r>
          </a:p>
        </p:txBody>
      </p:sp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304B81FE-E364-B5DC-6BE4-E3262913A0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2" t="29508" r="32225" b="35808"/>
          <a:stretch/>
        </p:blipFill>
        <p:spPr>
          <a:xfrm>
            <a:off x="8734056" y="2903219"/>
            <a:ext cx="3366124" cy="248699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D9EF582-B983-E3BE-C9AC-E2DB597D120A}"/>
              </a:ext>
            </a:extLst>
          </p:cNvPr>
          <p:cNvSpPr txBox="1"/>
          <p:nvPr/>
        </p:nvSpPr>
        <p:spPr>
          <a:xfrm>
            <a:off x="9027804" y="2164566"/>
            <a:ext cx="301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RD51 test beam October 2022:  pads scan, V</a:t>
            </a:r>
            <a:r>
              <a:rPr lang="en-US" sz="16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=-460 V, V</a:t>
            </a:r>
            <a:r>
              <a:rPr lang="en-US" sz="16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=+275 V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556D4FD-A45E-4013-42E4-11555210D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6371" y="-15046"/>
            <a:ext cx="7225629" cy="149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88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5195B-E3E2-402C-3EE3-F141B3D7E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0FF78-F16B-112E-BE8D-B77CD2584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11082-CF5F-287D-6588-A0A1CB06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14</a:t>
            </a:fld>
            <a:endParaRPr lang="en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70265B-A328-43DC-D8FC-B5531B0AE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286" y="986717"/>
            <a:ext cx="7799037" cy="58712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A8B7B2-476F-091E-8155-F12FE83BA2CF}"/>
              </a:ext>
            </a:extLst>
          </p:cNvPr>
          <p:cNvSpPr txBox="1"/>
          <p:nvPr/>
        </p:nvSpPr>
        <p:spPr>
          <a:xfrm>
            <a:off x="225468" y="162838"/>
            <a:ext cx="11874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400">
                <a:solidFill>
                  <a:srgbClr val="FF0000"/>
                </a:solidFill>
                <a:cs typeface="Times New Roman" panose="02020603050405020304" pitchFamily="18" charset="0"/>
              </a:rPr>
              <a:t>Using A.N.N. embeded in the Digitization Electronics (SAMPIC) </a:t>
            </a:r>
            <a:r>
              <a:rPr lang="en-GB" sz="240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lang="en-GR" sz="2400">
                <a:solidFill>
                  <a:srgbClr val="FF0000"/>
                </a:solidFill>
                <a:cs typeface="Times New Roman" panose="02020603050405020304" pitchFamily="18" charset="0"/>
              </a:rPr>
              <a:t>he PICOSEC-MicroMegas can provide very fast, accurate timing for event selection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C33937-E200-0F90-9C87-A00835631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522" y="1138064"/>
            <a:ext cx="898555" cy="84996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9952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FE252-3C0C-6C96-E05F-6FE9E2F97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5E907-1A3C-4885-6883-3F7F3391D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CF128-766D-F215-F004-74E5F3617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15</a:t>
            </a:fld>
            <a:endParaRPr lang="en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A49A2-D3D6-22B2-7C17-535A5D15E270}"/>
                  </a:ext>
                </a:extLst>
              </p:cNvPr>
              <p:cNvSpPr txBox="1"/>
              <p:nvPr/>
            </p:nvSpPr>
            <p:spPr>
              <a:xfrm>
                <a:off x="371064" y="4976"/>
                <a:ext cx="6029736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endParaRPr lang="en-US" sz="1200">
                  <a:solidFill>
                    <a:srgbClr val="0432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Simulation studies </a:t>
                </a:r>
                <a:r>
                  <a:rPr lang="en-GB">
                    <a:solidFill>
                      <a:srgbClr val="0432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 PICOSEC embedded in an EM calorimeter: a 30 GeV electron produces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US">
                    <a:solidFill>
                      <a:srgbClr val="0432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200 pes in MgF</a:t>
                </a:r>
                <a:r>
                  <a:rPr lang="en-US" baseline="-25000">
                    <a:solidFill>
                      <a:srgbClr val="0432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>
                    <a:solidFill>
                      <a:srgbClr val="0432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radiator with a metallic (Cr) photocathode after 2 radiation lengths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Timing resolution &lt;10ps!!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rgbClr val="0432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 need for: high efficiency photocathode or extremely high electric fields.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A49A2-D3D6-22B2-7C17-535A5D15E2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064" y="4976"/>
                <a:ext cx="6029736" cy="2215991"/>
              </a:xfrm>
              <a:prstGeom prst="rect">
                <a:avLst/>
              </a:prstGeom>
              <a:blipFill>
                <a:blip r:embed="rId2"/>
                <a:stretch>
                  <a:fillRect l="-630" b="-4000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B7FF3D22-9908-6591-0A02-A24026867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215" y="307514"/>
            <a:ext cx="3024369" cy="218673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898605C-220A-7E01-7526-50144EDAB742}"/>
              </a:ext>
            </a:extLst>
          </p:cNvPr>
          <p:cNvGrpSpPr/>
          <p:nvPr/>
        </p:nvGrpSpPr>
        <p:grpSpPr>
          <a:xfrm>
            <a:off x="384126" y="2946696"/>
            <a:ext cx="7349925" cy="2866367"/>
            <a:chOff x="288528" y="3910251"/>
            <a:chExt cx="7349925" cy="286636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DF77A10-6343-71EF-FF5E-D4DC999D0C3B}"/>
                </a:ext>
              </a:extLst>
            </p:cNvPr>
            <p:cNvGrpSpPr/>
            <p:nvPr/>
          </p:nvGrpSpPr>
          <p:grpSpPr>
            <a:xfrm>
              <a:off x="288528" y="4388202"/>
              <a:ext cx="3913603" cy="1535432"/>
              <a:chOff x="1778280" y="2418469"/>
              <a:chExt cx="5587439" cy="244149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F3177AA-D178-06A2-C43A-9E39C3CE450B}"/>
                  </a:ext>
                </a:extLst>
              </p:cNvPr>
              <p:cNvSpPr/>
              <p:nvPr/>
            </p:nvSpPr>
            <p:spPr>
              <a:xfrm>
                <a:off x="3134040" y="3179426"/>
                <a:ext cx="85883" cy="8436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49CB061-2A42-160F-ED3A-40D98E69937D}"/>
                  </a:ext>
                </a:extLst>
              </p:cNvPr>
              <p:cNvSpPr/>
              <p:nvPr/>
            </p:nvSpPr>
            <p:spPr>
              <a:xfrm>
                <a:off x="3617185" y="2531018"/>
                <a:ext cx="712322" cy="232894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82F0E7B-2B8A-ED42-6B29-7071A2C5A02F}"/>
                  </a:ext>
                </a:extLst>
              </p:cNvPr>
              <p:cNvSpPr/>
              <p:nvPr/>
            </p:nvSpPr>
            <p:spPr>
              <a:xfrm>
                <a:off x="4732315" y="2944078"/>
                <a:ext cx="85883" cy="13135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99244EB-4C45-49C7-5835-F481D5892315}"/>
                  </a:ext>
                </a:extLst>
              </p:cNvPr>
              <p:cNvSpPr/>
              <p:nvPr/>
            </p:nvSpPr>
            <p:spPr>
              <a:xfrm>
                <a:off x="5531234" y="2937457"/>
                <a:ext cx="535505" cy="131350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4D0216D-6864-07C7-B1B5-E8EA3C0DD7CA}"/>
                  </a:ext>
                </a:extLst>
              </p:cNvPr>
              <p:cNvSpPr/>
              <p:nvPr/>
            </p:nvSpPr>
            <p:spPr>
              <a:xfrm>
                <a:off x="2272442" y="2970536"/>
                <a:ext cx="237440" cy="131350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A964597-EDDC-1A0D-68C9-84B609A37BAE}"/>
                  </a:ext>
                </a:extLst>
              </p:cNvPr>
              <p:cNvCxnSpPr/>
              <p:nvPr/>
            </p:nvCxnSpPr>
            <p:spPr>
              <a:xfrm flipH="1">
                <a:off x="1778280" y="3627288"/>
                <a:ext cx="5587439" cy="5052"/>
              </a:xfrm>
              <a:prstGeom prst="straightConnector1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5E72074-E9EE-FDC4-FFBD-FEDEF2F4DB98}"/>
                  </a:ext>
                </a:extLst>
              </p:cNvPr>
              <p:cNvSpPr txBox="1"/>
              <p:nvPr/>
            </p:nvSpPr>
            <p:spPr>
              <a:xfrm>
                <a:off x="2026909" y="4348426"/>
                <a:ext cx="685800" cy="44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/>
                  <a:t>MCP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11945F5-C67B-E42A-2661-3C7FB4C22107}"/>
                  </a:ext>
                </a:extLst>
              </p:cNvPr>
              <p:cNvSpPr txBox="1"/>
              <p:nvPr/>
            </p:nvSpPr>
            <p:spPr>
              <a:xfrm>
                <a:off x="2791140" y="2530080"/>
                <a:ext cx="685800" cy="44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/>
                  <a:t>Sc-1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6A6018C-75D8-72FF-281C-BD4A0AE2E626}"/>
                  </a:ext>
                </a:extLst>
              </p:cNvPr>
              <p:cNvSpPr txBox="1"/>
              <p:nvPr/>
            </p:nvSpPr>
            <p:spPr>
              <a:xfrm>
                <a:off x="4494969" y="2418469"/>
                <a:ext cx="685800" cy="44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/>
                  <a:t>Sc-2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8276301-79BB-5F47-C264-B52CCD2469BF}"/>
                  </a:ext>
                </a:extLst>
              </p:cNvPr>
              <p:cNvSpPr txBox="1"/>
              <p:nvPr/>
            </p:nvSpPr>
            <p:spPr>
              <a:xfrm rot="16200000">
                <a:off x="2959015" y="3623129"/>
                <a:ext cx="1855017" cy="39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Absorber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B6A070-1A15-A603-C80A-14C5E52FC2D5}"/>
                  </a:ext>
                </a:extLst>
              </p:cNvPr>
              <p:cNvSpPr txBox="1"/>
              <p:nvPr/>
            </p:nvSpPr>
            <p:spPr>
              <a:xfrm>
                <a:off x="5508559" y="4296135"/>
                <a:ext cx="1009069" cy="44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/>
                  <a:t>PICO</a:t>
                </a: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C15100E-0CC6-9C5A-9A65-987F0245D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3915" y="3910251"/>
              <a:ext cx="3244538" cy="2866367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57F9E11-77C1-9D59-EC96-73BB2820F35F}"/>
              </a:ext>
            </a:extLst>
          </p:cNvPr>
          <p:cNvSpPr txBox="1"/>
          <p:nvPr/>
        </p:nvSpPr>
        <p:spPr>
          <a:xfrm>
            <a:off x="738350" y="5994159"/>
            <a:ext cx="8393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b="1">
                <a:solidFill>
                  <a:srgbClr val="C00000"/>
                </a:solidFill>
              </a:rPr>
              <a:t>PRELIMINARY Electron Test Beam Results – Metalic Photocathode – 14ps Resolution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E0F74BF-771D-3FC0-F8DB-342800DDE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847" y="393785"/>
            <a:ext cx="898555" cy="84996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6B403B8-D0CC-C537-D315-9B2F06E389FE}"/>
              </a:ext>
            </a:extLst>
          </p:cNvPr>
          <p:cNvSpPr txBox="1"/>
          <p:nvPr/>
        </p:nvSpPr>
        <p:spPr>
          <a:xfrm>
            <a:off x="9059834" y="2856443"/>
            <a:ext cx="2096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3200" b="1" i="1">
                <a:solidFill>
                  <a:srgbClr val="FF0000"/>
                </a:solidFill>
              </a:rPr>
              <a:t>Funding</a:t>
            </a:r>
            <a:r>
              <a:rPr lang="en-FR" sz="32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599B539-D49E-F15D-665E-962D34CABFCE}"/>
              </a:ext>
            </a:extLst>
          </p:cNvPr>
          <p:cNvSpPr txBox="1"/>
          <p:nvPr/>
        </p:nvSpPr>
        <p:spPr>
          <a:xfrm>
            <a:off x="7925834" y="3393251"/>
            <a:ext cx="41380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432FF"/>
                </a:solidFill>
              </a:rPr>
              <a:t>ELIDEK: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432FF"/>
                </a:solidFill>
              </a:rPr>
              <a:t>Micromegas detector in New Physics Searches          30 k€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432FF"/>
                </a:solidFill>
              </a:rPr>
              <a:t>Development of innovative instrumentation and new methods for the selection/analysis of experimental data for New Physics research at the HL-LHC.         41 k€</a:t>
            </a:r>
          </a:p>
        </p:txBody>
      </p:sp>
    </p:spTree>
    <p:extLst>
      <p:ext uri="{BB962C8B-B14F-4D97-AF65-F5344CB8AC3E}">
        <p14:creationId xmlns:p14="http://schemas.microsoft.com/office/powerpoint/2010/main" val="575417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0D1B1AA-719F-2B66-AFFF-EB5DF5F68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490" y="914402"/>
            <a:ext cx="5573233" cy="5305093"/>
          </a:xfrm>
          <a:ln w="22225"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sz="2400">
                <a:solidFill>
                  <a:srgbClr val="C00000"/>
                </a:solidFill>
              </a:rPr>
              <a:t>DRD1</a:t>
            </a:r>
          </a:p>
          <a:p>
            <a:pPr marL="0" indent="0" algn="ctr">
              <a:buNone/>
            </a:pPr>
            <a:r>
              <a:rPr lang="en-GB" sz="2000">
                <a:solidFill>
                  <a:srgbClr val="C00000"/>
                </a:solidFill>
              </a:rPr>
              <a:t>(</a:t>
            </a:r>
            <a:r>
              <a:rPr lang="en-GB" sz="2000" b="0">
                <a:solidFill>
                  <a:srgbClr val="C00000"/>
                </a:solidFill>
                <a:effectLst/>
                <a:latin typeface="NimbusRomNo9L"/>
              </a:rPr>
              <a:t>Development of Gaseous Detectors Technologies)</a:t>
            </a:r>
            <a:endParaRPr lang="en-GB" sz="200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>
                <a:hlinkClick r:id="rId2"/>
              </a:rPr>
              <a:t>https://drd1.web.cern.ch</a:t>
            </a:r>
            <a:endParaRPr lang="en-GB">
              <a:solidFill>
                <a:srgbClr val="0563C1"/>
              </a:solidFill>
            </a:endParaRPr>
          </a:p>
          <a:p>
            <a:pPr marL="0" indent="0">
              <a:buNone/>
            </a:pPr>
            <a:r>
              <a:rPr lang="en-GR">
                <a:solidFill>
                  <a:srgbClr val="0432FF"/>
                </a:solidFill>
              </a:rPr>
              <a:t>Proposal submited (31/10/2023)</a:t>
            </a:r>
          </a:p>
          <a:p>
            <a:endParaRPr lang="en-GR">
              <a:solidFill>
                <a:srgbClr val="0432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E1CFF-3ACF-C108-EB45-FE0D0AC84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DA2A1-C22A-3393-8ED7-81BB8306B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66A65-BB6A-26F0-89B1-E25C41295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16</a:t>
            </a:fld>
            <a:endParaRPr lang="en-GR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2B9842D-4E2B-BD73-FB72-EDBA00CAE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650"/>
            <a:ext cx="10515600" cy="521856"/>
          </a:xfrm>
        </p:spPr>
        <p:txBody>
          <a:bodyPr>
            <a:normAutofit fontScale="90000"/>
          </a:bodyPr>
          <a:lstStyle/>
          <a:p>
            <a:pPr algn="ctr"/>
            <a:r>
              <a:rPr lang="en-GR" sz="3600">
                <a:solidFill>
                  <a:srgbClr val="FF0000"/>
                </a:solidFill>
              </a:rPr>
              <a:t>FUTURE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8FB1F8-DE45-9CAD-20FF-A3D8BFFBB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45" y="3147836"/>
            <a:ext cx="1579072" cy="14936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Content Placeholder 9">
            <a:extLst>
              <a:ext uri="{FF2B5EF4-FFF2-40B4-BE49-F238E27FC236}">
                <a16:creationId xmlns:a16="http://schemas.microsoft.com/office/drawing/2014/main" id="{B9D133F4-8DBF-6404-240A-0390C573E00A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388" y="3190366"/>
            <a:ext cx="1473101" cy="1460344"/>
          </a:xfrm>
          <a:prstGeom prst="rect">
            <a:avLst/>
          </a:prstGeom>
        </p:spPr>
      </p:pic>
      <p:sp>
        <p:nvSpPr>
          <p:cNvPr id="20" name="Content Placeholder 7">
            <a:extLst>
              <a:ext uri="{FF2B5EF4-FFF2-40B4-BE49-F238E27FC236}">
                <a16:creationId xmlns:a16="http://schemas.microsoft.com/office/drawing/2014/main" id="{32304C79-EE64-3A45-3EC5-03D6634C7229}"/>
              </a:ext>
            </a:extLst>
          </p:cNvPr>
          <p:cNvSpPr txBox="1">
            <a:spLocks/>
          </p:cNvSpPr>
          <p:nvPr/>
        </p:nvSpPr>
        <p:spPr>
          <a:xfrm>
            <a:off x="6191712" y="907311"/>
            <a:ext cx="5573233" cy="5305093"/>
          </a:xfrm>
          <a:prstGeom prst="rect">
            <a:avLst/>
          </a:prstGeom>
          <a:ln w="22225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>
                <a:solidFill>
                  <a:srgbClr val="C00000"/>
                </a:solidFill>
              </a:rPr>
              <a:t>DRD3</a:t>
            </a:r>
          </a:p>
          <a:p>
            <a:pPr marL="0" indent="0" algn="ctr">
              <a:buNone/>
            </a:pPr>
            <a:r>
              <a:rPr lang="en-GB" sz="2000">
                <a:solidFill>
                  <a:srgbClr val="C00000"/>
                </a:solidFill>
              </a:rPr>
              <a:t>(</a:t>
            </a:r>
            <a:r>
              <a:rPr lang="en-GB" sz="2000">
                <a:solidFill>
                  <a:srgbClr val="C00000"/>
                </a:solidFill>
                <a:effectLst/>
                <a:latin typeface="CMR17"/>
              </a:rPr>
              <a:t>Solid State Detectors</a:t>
            </a:r>
            <a:r>
              <a:rPr lang="en-GB" sz="2000">
                <a:solidFill>
                  <a:srgbClr val="C00000"/>
                </a:solidFill>
                <a:latin typeface="NimbusRomNo9L"/>
              </a:rPr>
              <a:t>)</a:t>
            </a:r>
            <a:endParaRPr lang="en-GB">
              <a:solidFill>
                <a:srgbClr val="0563C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R">
                <a:solidFill>
                  <a:srgbClr val="0432FF"/>
                </a:solidFill>
              </a:rPr>
              <a:t>Proposal in preparation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R">
              <a:solidFill>
                <a:srgbClr val="0432FF"/>
              </a:solidFill>
            </a:endParaRPr>
          </a:p>
          <a:p>
            <a:endParaRPr lang="en-GR">
              <a:solidFill>
                <a:srgbClr val="0432FF"/>
              </a:solidFill>
            </a:endParaRPr>
          </a:p>
        </p:txBody>
      </p:sp>
      <p:pic>
        <p:nvPicPr>
          <p:cNvPr id="21" name="Content Placeholder 9">
            <a:extLst>
              <a:ext uri="{FF2B5EF4-FFF2-40B4-BE49-F238E27FC236}">
                <a16:creationId xmlns:a16="http://schemas.microsoft.com/office/drawing/2014/main" id="{8C086FDA-10BF-9AC6-D423-C6CF435FF617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370" y="2836776"/>
            <a:ext cx="1473101" cy="1460344"/>
          </a:xfrm>
          <a:prstGeom prst="rect">
            <a:avLst/>
          </a:prstGeom>
        </p:spPr>
      </p:pic>
      <p:pic>
        <p:nvPicPr>
          <p:cNvPr id="23" name="Picture 2" descr="page1image17258176">
            <a:extLst>
              <a:ext uri="{FF2B5EF4-FFF2-40B4-BE49-F238E27FC236}">
                <a16:creationId xmlns:a16="http://schemas.microsoft.com/office/drawing/2014/main" id="{5BC0F9A2-AC11-205D-2B07-24D347CE4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2096" y="2836776"/>
            <a:ext cx="886125" cy="152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32289FD-1FC6-4B0F-0663-6C0F44C5B21B}"/>
              </a:ext>
            </a:extLst>
          </p:cNvPr>
          <p:cNvSpPr txBox="1"/>
          <p:nvPr/>
        </p:nvSpPr>
        <p:spPr>
          <a:xfrm>
            <a:off x="280696" y="4743269"/>
            <a:ext cx="147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>
                <a:solidFill>
                  <a:srgbClr val="C00000"/>
                </a:solidFill>
              </a:rPr>
              <a:t>A</a:t>
            </a:r>
            <a:r>
              <a:rPr lang="en-GR">
                <a:solidFill>
                  <a:srgbClr val="0432FF"/>
                </a:solidFill>
              </a:rPr>
              <a:t>ristotle </a:t>
            </a:r>
          </a:p>
          <a:p>
            <a:r>
              <a:rPr lang="en-GR">
                <a:solidFill>
                  <a:srgbClr val="C00000"/>
                </a:solidFill>
              </a:rPr>
              <a:t>U</a:t>
            </a:r>
            <a:r>
              <a:rPr lang="en-GR">
                <a:solidFill>
                  <a:srgbClr val="0432FF"/>
                </a:solidFill>
              </a:rPr>
              <a:t>niversity </a:t>
            </a:r>
            <a:r>
              <a:rPr lang="en-GB">
                <a:solidFill>
                  <a:srgbClr val="0432FF"/>
                </a:solidFill>
              </a:rPr>
              <a:t>of </a:t>
            </a:r>
            <a:r>
              <a:rPr lang="en-GB">
                <a:solidFill>
                  <a:srgbClr val="C00000"/>
                </a:solidFill>
              </a:rPr>
              <a:t>Th</a:t>
            </a:r>
            <a:r>
              <a:rPr lang="en-GB">
                <a:solidFill>
                  <a:srgbClr val="0432FF"/>
                </a:solidFill>
              </a:rPr>
              <a:t>essaloniki</a:t>
            </a:r>
            <a:endParaRPr lang="en-GR">
              <a:solidFill>
                <a:srgbClr val="0432F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3A90505-90FF-F72A-8CB5-66857A000A27}"/>
              </a:ext>
            </a:extLst>
          </p:cNvPr>
          <p:cNvSpPr txBox="1"/>
          <p:nvPr/>
        </p:nvSpPr>
        <p:spPr>
          <a:xfrm>
            <a:off x="2011673" y="4906330"/>
            <a:ext cx="1552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800">
                <a:solidFill>
                  <a:srgbClr val="0432FF"/>
                </a:solidFill>
              </a:rPr>
              <a:t>NCSR “Demokritos”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C1123D-93BB-79DD-B7F1-34718F80AA5B}"/>
              </a:ext>
            </a:extLst>
          </p:cNvPr>
          <p:cNvSpPr txBox="1"/>
          <p:nvPr/>
        </p:nvSpPr>
        <p:spPr>
          <a:xfrm>
            <a:off x="3872198" y="4895261"/>
            <a:ext cx="1552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800">
                <a:solidFill>
                  <a:srgbClr val="C00000"/>
                </a:solidFill>
              </a:rPr>
              <a:t>N</a:t>
            </a:r>
            <a:r>
              <a:rPr lang="en-GR" sz="1800">
                <a:solidFill>
                  <a:srgbClr val="0432FF"/>
                </a:solidFill>
              </a:rPr>
              <a:t>ational </a:t>
            </a:r>
          </a:p>
          <a:p>
            <a:r>
              <a:rPr lang="en-GR">
                <a:solidFill>
                  <a:srgbClr val="C00000"/>
                </a:solidFill>
              </a:rPr>
              <a:t>T</a:t>
            </a:r>
            <a:r>
              <a:rPr lang="en-GR">
                <a:solidFill>
                  <a:srgbClr val="0432FF"/>
                </a:solidFill>
              </a:rPr>
              <a:t>echnical </a:t>
            </a:r>
          </a:p>
          <a:p>
            <a:r>
              <a:rPr lang="en-GR" sz="1800">
                <a:solidFill>
                  <a:srgbClr val="C00000"/>
                </a:solidFill>
              </a:rPr>
              <a:t>U</a:t>
            </a:r>
            <a:r>
              <a:rPr lang="en-GR" sz="1800">
                <a:solidFill>
                  <a:srgbClr val="0432FF"/>
                </a:solidFill>
              </a:rPr>
              <a:t>niversity of</a:t>
            </a:r>
          </a:p>
          <a:p>
            <a:r>
              <a:rPr lang="en-GR">
                <a:solidFill>
                  <a:srgbClr val="C00000"/>
                </a:solidFill>
              </a:rPr>
              <a:t>A</a:t>
            </a:r>
            <a:r>
              <a:rPr lang="en-GR">
                <a:solidFill>
                  <a:srgbClr val="0432FF"/>
                </a:solidFill>
              </a:rPr>
              <a:t>thens</a:t>
            </a:r>
            <a:endParaRPr lang="en-GR" sz="1800">
              <a:solidFill>
                <a:srgbClr val="0432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7135FBB-5A34-A1AC-B770-66537BF52054}"/>
              </a:ext>
            </a:extLst>
          </p:cNvPr>
          <p:cNvSpPr txBox="1"/>
          <p:nvPr/>
        </p:nvSpPr>
        <p:spPr>
          <a:xfrm>
            <a:off x="6417113" y="4583164"/>
            <a:ext cx="1552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800">
                <a:solidFill>
                  <a:srgbClr val="0432FF"/>
                </a:solidFill>
              </a:rPr>
              <a:t>NCSR “Demokritos”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67A815-86F6-D0B0-3BAF-3543FB1BC65A}"/>
              </a:ext>
            </a:extLst>
          </p:cNvPr>
          <p:cNvSpPr txBox="1"/>
          <p:nvPr/>
        </p:nvSpPr>
        <p:spPr>
          <a:xfrm>
            <a:off x="8297148" y="4471992"/>
            <a:ext cx="1552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800">
                <a:solidFill>
                  <a:srgbClr val="C00000"/>
                </a:solidFill>
              </a:rPr>
              <a:t>N</a:t>
            </a:r>
            <a:r>
              <a:rPr lang="en-GR" sz="1800">
                <a:solidFill>
                  <a:srgbClr val="0432FF"/>
                </a:solidFill>
              </a:rPr>
              <a:t>ational </a:t>
            </a:r>
          </a:p>
          <a:p>
            <a:r>
              <a:rPr lang="en-GR">
                <a:solidFill>
                  <a:srgbClr val="C00000"/>
                </a:solidFill>
              </a:rPr>
              <a:t>T</a:t>
            </a:r>
            <a:r>
              <a:rPr lang="en-GR">
                <a:solidFill>
                  <a:srgbClr val="0432FF"/>
                </a:solidFill>
              </a:rPr>
              <a:t>echnical </a:t>
            </a:r>
          </a:p>
          <a:p>
            <a:r>
              <a:rPr lang="en-GR" sz="1800">
                <a:solidFill>
                  <a:srgbClr val="C00000"/>
                </a:solidFill>
              </a:rPr>
              <a:t>U</a:t>
            </a:r>
            <a:r>
              <a:rPr lang="en-GR" sz="1800">
                <a:solidFill>
                  <a:srgbClr val="0432FF"/>
                </a:solidFill>
              </a:rPr>
              <a:t>niversity of</a:t>
            </a:r>
          </a:p>
          <a:p>
            <a:r>
              <a:rPr lang="en-GR">
                <a:solidFill>
                  <a:srgbClr val="C00000"/>
                </a:solidFill>
              </a:rPr>
              <a:t>A</a:t>
            </a:r>
            <a:r>
              <a:rPr lang="en-GR">
                <a:solidFill>
                  <a:srgbClr val="0432FF"/>
                </a:solidFill>
              </a:rPr>
              <a:t>thens</a:t>
            </a:r>
            <a:endParaRPr lang="en-GR" sz="1800">
              <a:solidFill>
                <a:srgbClr val="0432F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AD79C9-758F-5082-C07D-4D88613E0FEA}"/>
              </a:ext>
            </a:extLst>
          </p:cNvPr>
          <p:cNvSpPr txBox="1"/>
          <p:nvPr/>
        </p:nvSpPr>
        <p:spPr>
          <a:xfrm>
            <a:off x="10115161" y="4554288"/>
            <a:ext cx="1552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800">
                <a:solidFill>
                  <a:srgbClr val="C00000"/>
                </a:solidFill>
              </a:rPr>
              <a:t>U</a:t>
            </a:r>
            <a:r>
              <a:rPr lang="en-GR" sz="1800">
                <a:solidFill>
                  <a:srgbClr val="0432FF"/>
                </a:solidFill>
              </a:rPr>
              <a:t>niversity of</a:t>
            </a:r>
          </a:p>
          <a:p>
            <a:r>
              <a:rPr lang="en-GR">
                <a:solidFill>
                  <a:srgbClr val="C00000"/>
                </a:solidFill>
              </a:rPr>
              <a:t>I</a:t>
            </a:r>
            <a:r>
              <a:rPr lang="en-GR">
                <a:solidFill>
                  <a:srgbClr val="0432FF"/>
                </a:solidFill>
              </a:rPr>
              <a:t>oannina</a:t>
            </a:r>
            <a:endParaRPr lang="en-GR" sz="1800">
              <a:solidFill>
                <a:srgbClr val="0432FF"/>
              </a:solidFill>
            </a:endParaRPr>
          </a:p>
        </p:txBody>
      </p:sp>
      <p:pic>
        <p:nvPicPr>
          <p:cNvPr id="30" name="Picture 2" descr="page1image20663552">
            <a:extLst>
              <a:ext uri="{FF2B5EF4-FFF2-40B4-BE49-F238E27FC236}">
                <a16:creationId xmlns:a16="http://schemas.microsoft.com/office/drawing/2014/main" id="{E6D8D136-F6A2-D01D-9A86-1B2EEED6B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913" y="3147836"/>
            <a:ext cx="1356408" cy="131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page1image20663552">
            <a:extLst>
              <a:ext uri="{FF2B5EF4-FFF2-40B4-BE49-F238E27FC236}">
                <a16:creationId xmlns:a16="http://schemas.microsoft.com/office/drawing/2014/main" id="{057EEB44-C5DD-AC3F-1E0A-D3D46DA45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48" y="2907759"/>
            <a:ext cx="1356408" cy="131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86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4FED2-A59B-7FC5-1F24-7E6A55F86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386" y="2625933"/>
            <a:ext cx="10515600" cy="956779"/>
          </a:xfrm>
        </p:spPr>
        <p:txBody>
          <a:bodyPr/>
          <a:lstStyle/>
          <a:p>
            <a:pPr algn="ctr"/>
            <a:r>
              <a:rPr lang="en-GR" sz="4400">
                <a:solidFill>
                  <a:srgbClr val="FF0000"/>
                </a:solidFill>
                <a:latin typeface="+mn-lt"/>
              </a:rPr>
              <a:t>Accelerators</a:t>
            </a:r>
            <a:endParaRPr lang="en-GR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EB679-789E-E3E7-3168-718AB027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ABC51-B00D-BAA7-CE6A-037998CED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440C8-30F6-C004-9AB7-B43CAE9D2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36620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48AC5-2CB9-E628-F91F-4C0F96AEB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C7A1B-CD3C-2C3B-56E8-F8D727E8E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EC76B-4F53-987D-18E0-F92B12047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18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E82291-0E58-7510-D743-D7F24550CBA0}"/>
              </a:ext>
            </a:extLst>
          </p:cNvPr>
          <p:cNvSpPr txBox="1">
            <a:spLocks/>
          </p:cNvSpPr>
          <p:nvPr/>
        </p:nvSpPr>
        <p:spPr>
          <a:xfrm>
            <a:off x="-742506" y="37938"/>
            <a:ext cx="7561135" cy="4855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CH" sz="3200"/>
              <a:t>Greek Accelerator Team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ADE9AF-56A6-6F30-747C-F7834CA2B72A}"/>
              </a:ext>
            </a:extLst>
          </p:cNvPr>
          <p:cNvSpPr txBox="1">
            <a:spLocks/>
          </p:cNvSpPr>
          <p:nvPr/>
        </p:nvSpPr>
        <p:spPr>
          <a:xfrm>
            <a:off x="-5825" y="532950"/>
            <a:ext cx="7752522" cy="5999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400"/>
              <a:t>E</a:t>
            </a:r>
            <a:r>
              <a:rPr lang="en-US" sz="1400"/>
              <a:t>.N.</a:t>
            </a:r>
            <a:r>
              <a:rPr lang="en-CH" sz="1400"/>
              <a:t>Gazis, E</a:t>
            </a:r>
            <a:r>
              <a:rPr lang="en-US" sz="1400"/>
              <a:t>.</a:t>
            </a:r>
            <a:r>
              <a:rPr lang="en-CH" sz="1400"/>
              <a:t> Adamidi, Th</a:t>
            </a:r>
            <a:r>
              <a:rPr lang="en-US" sz="1400"/>
              <a:t>.</a:t>
            </a:r>
            <a:r>
              <a:rPr lang="en-CH" sz="1400"/>
              <a:t> Xenofontos, </a:t>
            </a:r>
            <a:r>
              <a:rPr lang="en-US" sz="1400"/>
              <a:t>E.</a:t>
            </a:r>
            <a:r>
              <a:rPr lang="en-CH" sz="1400"/>
              <a:t> Trachanas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/>
              <a:t>    </a:t>
            </a:r>
            <a:r>
              <a:rPr lang="en-CH" sz="1400" b="1">
                <a:solidFill>
                  <a:srgbClr val="C00000"/>
                </a:solidFill>
              </a:rPr>
              <a:t>1. Institute Accelerating Systems &amp; Applications-IAS</a:t>
            </a:r>
            <a:endParaRPr lang="en-CH" sz="500">
              <a:solidFill>
                <a:srgbClr val="C00000"/>
              </a:solidFill>
            </a:endParaRPr>
          </a:p>
          <a:p>
            <a:r>
              <a:rPr lang="en-CH" sz="1400"/>
              <a:t>A</a:t>
            </a:r>
            <a:r>
              <a:rPr lang="en-US" sz="1400"/>
              <a:t>.</a:t>
            </a:r>
            <a:r>
              <a:rPr lang="en-CH" sz="1400"/>
              <a:t> Georgakilas, T</a:t>
            </a:r>
            <a:r>
              <a:rPr lang="en-US" sz="1400"/>
              <a:t>.</a:t>
            </a:r>
            <a:r>
              <a:rPr lang="en-CH" sz="1400"/>
              <a:t> Alexopoulos, S</a:t>
            </a:r>
            <a:r>
              <a:rPr lang="en-US" sz="1400"/>
              <a:t>.</a:t>
            </a:r>
            <a:r>
              <a:rPr lang="en-CH" sz="1400"/>
              <a:t> Maltezos, I</a:t>
            </a:r>
            <a:r>
              <a:rPr lang="en-US" sz="1400"/>
              <a:t>.</a:t>
            </a:r>
            <a:r>
              <a:rPr lang="en-CH" sz="1400"/>
              <a:t> Kominis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/>
              <a:t>    </a:t>
            </a:r>
            <a:r>
              <a:rPr lang="en-CH" sz="1400" b="1">
                <a:solidFill>
                  <a:srgbClr val="C00000"/>
                </a:solidFill>
              </a:rPr>
              <a:t>2A.National Technical University of Athens-NTUA, School of Applied Sciences</a:t>
            </a:r>
            <a:endParaRPr lang="en-CH" sz="500">
              <a:solidFill>
                <a:srgbClr val="C00000"/>
              </a:solidFill>
            </a:endParaRPr>
          </a:p>
          <a:p>
            <a:r>
              <a:rPr lang="en-CH" sz="1400"/>
              <a:t>V</a:t>
            </a:r>
            <a:r>
              <a:rPr lang="el-GR" sz="1400"/>
              <a:t>. </a:t>
            </a:r>
            <a:r>
              <a:rPr lang="en-CH" sz="1400"/>
              <a:t>S</a:t>
            </a:r>
            <a:r>
              <a:rPr lang="en-GB" sz="1400"/>
              <a:t>p</a:t>
            </a:r>
            <a:r>
              <a:rPr lang="en-CH" sz="1400"/>
              <a:t>itas, E</a:t>
            </a:r>
            <a:r>
              <a:rPr lang="el-GR" sz="1400"/>
              <a:t>.</a:t>
            </a:r>
            <a:r>
              <a:rPr lang="en-CH" sz="1400"/>
              <a:t> Tsolakis, Y</a:t>
            </a:r>
            <a:r>
              <a:rPr lang="el-GR" sz="1400"/>
              <a:t>.</a:t>
            </a:r>
            <a:r>
              <a:rPr lang="en-CH" sz="1400"/>
              <a:t> Vassileiou, C</a:t>
            </a:r>
            <a:r>
              <a:rPr lang="el-GR" sz="1400"/>
              <a:t>.</a:t>
            </a:r>
            <a:r>
              <a:rPr lang="en-CH" sz="1400"/>
              <a:t> Vakouftsis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>
                <a:solidFill>
                  <a:srgbClr val="C00000"/>
                </a:solidFill>
              </a:rPr>
              <a:t>    2B. NTUA-School of Mechanical Engineering</a:t>
            </a:r>
            <a:endParaRPr lang="en-CH" sz="500">
              <a:solidFill>
                <a:srgbClr val="C00000"/>
              </a:solidFill>
            </a:endParaRPr>
          </a:p>
          <a:p>
            <a:r>
              <a:rPr lang="en-CH" sz="1400"/>
              <a:t>E</a:t>
            </a:r>
            <a:r>
              <a:rPr lang="el-GR" sz="1400"/>
              <a:t>.</a:t>
            </a:r>
            <a:r>
              <a:rPr lang="en-CH" sz="1400"/>
              <a:t> Hristoforou, K</a:t>
            </a:r>
            <a:r>
              <a:rPr lang="el-GR" sz="1400"/>
              <a:t>.</a:t>
            </a:r>
            <a:r>
              <a:rPr lang="en-CH" sz="1400"/>
              <a:t> Politopoulos, S</a:t>
            </a:r>
            <a:r>
              <a:rPr lang="el-GR" sz="1400"/>
              <a:t>.</a:t>
            </a:r>
            <a:r>
              <a:rPr lang="en-CH" sz="1400"/>
              <a:t> Kokossis, N</a:t>
            </a:r>
            <a:r>
              <a:rPr lang="el-GR" sz="1400"/>
              <a:t>.</a:t>
            </a:r>
            <a:r>
              <a:rPr lang="en-CH" sz="1400"/>
              <a:t> Voudoukis, E. Alexandratou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>
                <a:solidFill>
                  <a:srgbClr val="C00000"/>
                </a:solidFill>
              </a:rPr>
              <a:t>    2C. NTUA-School Electrical &amp; Computing Engineering</a:t>
            </a:r>
            <a:r>
              <a:rPr lang="en-CH" sz="1400">
                <a:solidFill>
                  <a:srgbClr val="C00000"/>
                </a:solidFill>
              </a:rPr>
              <a:t>  </a:t>
            </a:r>
            <a:endParaRPr lang="en-CH" sz="400" b="1">
              <a:solidFill>
                <a:srgbClr val="C00000"/>
              </a:solidFill>
            </a:endParaRPr>
          </a:p>
          <a:p>
            <a:r>
              <a:rPr lang="en-CH" sz="1400"/>
              <a:t>V</a:t>
            </a:r>
            <a:r>
              <a:rPr lang="el-GR" sz="1400"/>
              <a:t>.</a:t>
            </a:r>
            <a:r>
              <a:rPr lang="en-CH" sz="1400"/>
              <a:t> Kostopoulos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>
                <a:solidFill>
                  <a:srgbClr val="C00000"/>
                </a:solidFill>
              </a:rPr>
              <a:t>    3. Univ. Patras, Mechanical &amp; Aeronautical Engineering</a:t>
            </a:r>
            <a:endParaRPr lang="en-CH" sz="400">
              <a:solidFill>
                <a:srgbClr val="C00000"/>
              </a:solidFill>
            </a:endParaRPr>
          </a:p>
          <a:p>
            <a:r>
              <a:rPr lang="en-CH" sz="1400"/>
              <a:t>D</a:t>
            </a:r>
            <a:r>
              <a:rPr lang="el-GR" sz="1400"/>
              <a:t>.</a:t>
            </a:r>
            <a:r>
              <a:rPr lang="en-CH" sz="1400"/>
              <a:t> Bantekas, N</a:t>
            </a:r>
            <a:r>
              <a:rPr lang="el-GR" sz="1400"/>
              <a:t>.</a:t>
            </a:r>
            <a:r>
              <a:rPr lang="en-CH" sz="1400"/>
              <a:t> Vordos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>
                <a:solidFill>
                  <a:srgbClr val="C00000"/>
                </a:solidFill>
              </a:rPr>
              <a:t>     4. International Hellenic University-IHU, Physics Department</a:t>
            </a:r>
            <a:endParaRPr lang="en-CH" sz="500">
              <a:solidFill>
                <a:srgbClr val="C00000"/>
              </a:solidFill>
            </a:endParaRPr>
          </a:p>
          <a:p>
            <a:r>
              <a:rPr lang="en-CH" sz="1400"/>
              <a:t>I</a:t>
            </a:r>
            <a:r>
              <a:rPr lang="el-GR" sz="1400"/>
              <a:t>.</a:t>
            </a:r>
            <a:r>
              <a:rPr lang="en-CH" sz="1400"/>
              <a:t> Andreadis, </a:t>
            </a:r>
            <a:r>
              <a:rPr lang="en-US" sz="1400"/>
              <a:t>G.</a:t>
            </a:r>
            <a:r>
              <a:rPr lang="en-CH" sz="1400"/>
              <a:t> Syrakoulis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>
                <a:solidFill>
                  <a:srgbClr val="C00000"/>
                </a:solidFill>
              </a:rPr>
              <a:t>     5. Democritus Univ. of Thrace-DUTH, Electrical &amp; Computing Engineering</a:t>
            </a:r>
            <a:endParaRPr lang="en-CH" sz="500">
              <a:solidFill>
                <a:srgbClr val="C00000"/>
              </a:solidFill>
            </a:endParaRPr>
          </a:p>
          <a:p>
            <a:r>
              <a:rPr lang="en-CH" sz="1400"/>
              <a:t>T</a:t>
            </a:r>
            <a:r>
              <a:rPr lang="en-US" sz="1400"/>
              <a:t>.</a:t>
            </a:r>
            <a:r>
              <a:rPr lang="en-CH" sz="1400"/>
              <a:t> Apostolopoulos, K</a:t>
            </a:r>
            <a:r>
              <a:rPr lang="en-US" sz="1400"/>
              <a:t>.</a:t>
            </a:r>
            <a:r>
              <a:rPr lang="en-CH" sz="1400"/>
              <a:t> Pramatari, D</a:t>
            </a:r>
            <a:r>
              <a:rPr lang="en-US" sz="1400"/>
              <a:t>.</a:t>
            </a:r>
            <a:r>
              <a:rPr lang="en-CH" sz="1400"/>
              <a:t> Kotsopoulos, A</a:t>
            </a:r>
            <a:r>
              <a:rPr lang="en-US" sz="1400"/>
              <a:t>.</a:t>
            </a:r>
            <a:r>
              <a:rPr lang="en-CH" sz="1400"/>
              <a:t> Karagiannaki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>
                <a:solidFill>
                  <a:srgbClr val="C00000"/>
                </a:solidFill>
              </a:rPr>
              <a:t>     6. Athens Univ</a:t>
            </a:r>
            <a:r>
              <a:rPr lang="en-US" sz="1400" b="1">
                <a:solidFill>
                  <a:srgbClr val="C00000"/>
                </a:solidFill>
              </a:rPr>
              <a:t>.</a:t>
            </a:r>
            <a:r>
              <a:rPr lang="en-CH" sz="1400" b="1">
                <a:solidFill>
                  <a:srgbClr val="C00000"/>
                </a:solidFill>
              </a:rPr>
              <a:t> of Economics &amp; Business – AUEB, School of Information Sciences &amp; Technology</a:t>
            </a:r>
            <a:endParaRPr lang="en-US" sz="1400" b="1">
              <a:solidFill>
                <a:srgbClr val="C00000"/>
              </a:solidFill>
            </a:endParaRPr>
          </a:p>
          <a:p>
            <a:r>
              <a:rPr lang="en-US" sz="1400"/>
              <a:t>D. </a:t>
            </a:r>
            <a:r>
              <a:rPr lang="en-US" sz="1400" err="1"/>
              <a:t>Sampsonidis</a:t>
            </a:r>
            <a:r>
              <a:rPr lang="en-CH" sz="1400"/>
              <a:t>,</a:t>
            </a:r>
            <a:r>
              <a:rPr lang="en-US" sz="1400"/>
              <a:t> S. </a:t>
            </a:r>
            <a:r>
              <a:rPr lang="en-US" sz="1400" err="1"/>
              <a:t>Tzamarias</a:t>
            </a:r>
            <a:r>
              <a:rPr lang="en-US" sz="1400"/>
              <a:t>, C. </a:t>
            </a:r>
            <a:r>
              <a:rPr lang="en-US" sz="1400" err="1"/>
              <a:t>Lampoudis</a:t>
            </a:r>
            <a:endParaRPr lang="en-CH" sz="1400"/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b="1"/>
              <a:t>    </a:t>
            </a:r>
            <a:r>
              <a:rPr lang="en-US" sz="1400" b="1"/>
              <a:t> </a:t>
            </a:r>
            <a:r>
              <a:rPr lang="en-US" sz="1400" b="1">
                <a:solidFill>
                  <a:srgbClr val="C00000"/>
                </a:solidFill>
              </a:rPr>
              <a:t>7</a:t>
            </a:r>
            <a:r>
              <a:rPr lang="en-CH" sz="1400" b="1">
                <a:solidFill>
                  <a:srgbClr val="C00000"/>
                </a:solidFill>
              </a:rPr>
              <a:t>. </a:t>
            </a:r>
            <a:r>
              <a:rPr lang="en-US" sz="1400" b="1">
                <a:solidFill>
                  <a:srgbClr val="C00000"/>
                </a:solidFill>
              </a:rPr>
              <a:t>Aristotle University of Thessaloniki, Laboratory for Accelerator Physics and Instrumentation</a:t>
            </a:r>
            <a:endParaRPr lang="el-GR" sz="1400">
              <a:solidFill>
                <a:srgbClr val="C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CH" sz="1400" b="1">
              <a:solidFill>
                <a:srgbClr val="C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CH" sz="1800"/>
          </a:p>
        </p:txBody>
      </p:sp>
      <p:pic>
        <p:nvPicPr>
          <p:cNvPr id="11" name="Picture 10" descr="A statue of a person&#10;&#10;Description automatically generated">
            <a:extLst>
              <a:ext uri="{FF2B5EF4-FFF2-40B4-BE49-F238E27FC236}">
                <a16:creationId xmlns:a16="http://schemas.microsoft.com/office/drawing/2014/main" id="{48FF249A-196D-D03B-8D37-5CA91C37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845" y="5061290"/>
            <a:ext cx="2743200" cy="606902"/>
          </a:xfrm>
          <a:prstGeom prst="rect">
            <a:avLst/>
          </a:prstGeom>
          <a:solidFill>
            <a:srgbClr val="C00000"/>
          </a:solidFill>
        </p:spPr>
      </p:pic>
      <p:pic>
        <p:nvPicPr>
          <p:cNvPr id="13" name="Picture 12" descr="A close-up of a logo&#10;&#10;Description automatically generated">
            <a:extLst>
              <a:ext uri="{FF2B5EF4-FFF2-40B4-BE49-F238E27FC236}">
                <a16:creationId xmlns:a16="http://schemas.microsoft.com/office/drawing/2014/main" id="{844FF36F-4088-2A2F-24CC-B87E18F9C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223" y="3132715"/>
            <a:ext cx="1587500" cy="520700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A1AD0347-7201-BCBA-B363-799938AAA2D7}"/>
              </a:ext>
            </a:extLst>
          </p:cNvPr>
          <p:cNvSpPr/>
          <p:nvPr/>
        </p:nvSpPr>
        <p:spPr>
          <a:xfrm>
            <a:off x="6160451" y="1390206"/>
            <a:ext cx="319861" cy="1565029"/>
          </a:xfrm>
          <a:prstGeom prst="rightBrace">
            <a:avLst>
              <a:gd name="adj1" fmla="val 926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18" name="Picture 1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524BE64-A165-255A-5681-31FF8E9FF2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" r="50473"/>
          <a:stretch/>
        </p:blipFill>
        <p:spPr>
          <a:xfrm>
            <a:off x="7240945" y="3784813"/>
            <a:ext cx="1587500" cy="503121"/>
          </a:xfrm>
          <a:prstGeom prst="rect">
            <a:avLst/>
          </a:prstGeom>
        </p:spPr>
      </p:pic>
      <p:pic>
        <p:nvPicPr>
          <p:cNvPr id="22" name="Picture 21" descr="A close-up of a person's face&#10;&#10;Description automatically generated">
            <a:extLst>
              <a:ext uri="{FF2B5EF4-FFF2-40B4-BE49-F238E27FC236}">
                <a16:creationId xmlns:a16="http://schemas.microsoft.com/office/drawing/2014/main" id="{16206EB4-E948-05D5-5ED4-37CC2DF627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6697" y="4359052"/>
            <a:ext cx="614610" cy="5432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706504-953E-D7E2-8344-E7B85D20F1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4284" y="5743765"/>
            <a:ext cx="717716" cy="707952"/>
          </a:xfrm>
          <a:prstGeom prst="rect">
            <a:avLst/>
          </a:prstGeom>
        </p:spPr>
      </p:pic>
      <p:pic>
        <p:nvPicPr>
          <p:cNvPr id="15361" name="Picture 1" descr="page1image1464295472">
            <a:extLst>
              <a:ext uri="{FF2B5EF4-FFF2-40B4-BE49-F238E27FC236}">
                <a16:creationId xmlns:a16="http://schemas.microsoft.com/office/drawing/2014/main" id="{DC139942-AE24-8EEA-0B58-811CFB1EB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710" y="331066"/>
            <a:ext cx="721690" cy="87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page1image20663552">
            <a:extLst>
              <a:ext uri="{FF2B5EF4-FFF2-40B4-BE49-F238E27FC236}">
                <a16:creationId xmlns:a16="http://schemas.microsoft.com/office/drawing/2014/main" id="{4D69B42E-AE31-1056-E609-F233B3D1A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671" y="1567072"/>
            <a:ext cx="1036218" cy="100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00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BEC23-0C1F-C15D-974C-A51C09D1C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CAED7-1500-5AA0-E408-4A18ECAA1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4D54B-A841-A509-6A7F-BDC13E682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19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033009F-8985-20BA-583E-72B308A3BB94}"/>
              </a:ext>
            </a:extLst>
          </p:cNvPr>
          <p:cNvSpPr txBox="1">
            <a:spLocks/>
          </p:cNvSpPr>
          <p:nvPr/>
        </p:nvSpPr>
        <p:spPr>
          <a:xfrm>
            <a:off x="963468" y="54638"/>
            <a:ext cx="10390332" cy="591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CH" sz="3200"/>
              <a:t>CLIC/CTF3/CLeAR Collaboration 2008 -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51EE72D8-95F5-73F7-5CDB-F8FCB4C475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962891"/>
                <a:ext cx="8088344" cy="51763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432FF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432FF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432FF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432FF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432FF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just"/>
                <a:r>
                  <a:rPr lang="en-US" sz="18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C</a:t>
                </a:r>
                <a:r>
                  <a:rPr lang="en-US" sz="1800" b="1">
                    <a:cs typeface="Helvetica" panose="020B0604020202020204" pitchFamily="34" charset="0"/>
                  </a:rPr>
                  <a:t>OMPACT </a:t>
                </a:r>
                <a:r>
                  <a:rPr lang="en-US" sz="18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LI</a:t>
                </a:r>
                <a:r>
                  <a:rPr lang="en-US" sz="1800" b="1">
                    <a:cs typeface="Helvetica" panose="020B0604020202020204" pitchFamily="34" charset="0"/>
                  </a:rPr>
                  <a:t>NEAR </a:t>
                </a:r>
                <a:r>
                  <a:rPr lang="en-US" sz="18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C</a:t>
                </a:r>
                <a:r>
                  <a:rPr lang="en-US" sz="1800" b="1">
                    <a:cs typeface="Helvetica" panose="020B0604020202020204" pitchFamily="34" charset="0"/>
                  </a:rPr>
                  <a:t>OLLIDER – </a:t>
                </a:r>
                <a:r>
                  <a:rPr lang="en-US" sz="18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CLIC</a:t>
                </a:r>
                <a:r>
                  <a:rPr lang="en-US" sz="1800" b="1">
                    <a:cs typeface="Helvetica" panose="020B0604020202020204" pitchFamily="34" charset="0"/>
                  </a:rPr>
                  <a:t>, </a:t>
                </a:r>
                <a:r>
                  <a:rPr lang="en-US" sz="1800" b="1" u="sng">
                    <a:solidFill>
                      <a:srgbClr val="0070C0"/>
                    </a:solidFill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https://clic.cern</a:t>
                </a:r>
                <a:r>
                  <a:rPr lang="en-US" sz="1800" b="1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sz="1800" b="1">
                    <a:solidFill>
                      <a:srgbClr val="0563C1"/>
                    </a:solidFill>
                    <a:cs typeface="Times New Roman" panose="02020603050405020304" pitchFamily="18" charset="0"/>
                  </a:rPr>
                  <a:t>2008 – Today</a:t>
                </a:r>
                <a:r>
                  <a:rPr lang="en-US" sz="1800">
                    <a:solidFill>
                      <a:srgbClr val="0563C1"/>
                    </a:solidFill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1600" b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70</a:t>
                </a:r>
                <a:r>
                  <a:rPr lang="en-US" sz="16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Research teams &amp; Universities from </a:t>
                </a:r>
                <a:r>
                  <a:rPr lang="en-US" sz="1600" b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30</a:t>
                </a:r>
                <a:r>
                  <a:rPr lang="en-US" sz="16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Countries</a:t>
                </a:r>
                <a:r>
                  <a:rPr lang="en-US" sz="1600" u="sng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,</a:t>
                </a:r>
                <a:r>
                  <a:rPr lang="en-US" sz="16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sz="1600" b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NTUA, IASA, </a:t>
                </a:r>
                <a:r>
                  <a:rPr lang="en-US" sz="1600" b="1" err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UoPatras</a:t>
                </a:r>
                <a:r>
                  <a:rPr lang="en-US" sz="1600" b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, IHU, DUTH</a:t>
                </a:r>
                <a:r>
                  <a:rPr lang="en-US" sz="16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from Greece. </a:t>
                </a:r>
                <a:endParaRPr lang="en-US" sz="1600">
                  <a:cs typeface="Helvetica" panose="020B0604020202020204" pitchFamily="34" charset="0"/>
                </a:endParaRPr>
              </a:p>
              <a:p>
                <a:pPr algn="just"/>
                <a:r>
                  <a:rPr lang="en-US" sz="1600">
                    <a:cs typeface="Helvetica" panose="020B0604020202020204" pitchFamily="34" charset="0"/>
                  </a:rPr>
                  <a:t>This is new generation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l-GR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l-GR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</m:oMath>
                </a14:m>
                <a:r>
                  <a:rPr lang="en-US" sz="16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collider </a:t>
                </a:r>
                <a:r>
                  <a:rPr lang="en-US" sz="1600">
                    <a:cs typeface="Helvetica" panose="020B0604020202020204" pitchFamily="34" charset="0"/>
                  </a:rPr>
                  <a:t>at </a:t>
                </a:r>
                <a:r>
                  <a:rPr lang="en-US" sz="16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3 </a:t>
                </a:r>
                <a:r>
                  <a:rPr lang="en-US" sz="1600" b="1" err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TeV</a:t>
                </a:r>
                <a:r>
                  <a:rPr lang="en-US" sz="16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 </a:t>
                </a:r>
                <a:r>
                  <a:rPr lang="en-US" sz="1600">
                    <a:cs typeface="Helvetica" panose="020B0604020202020204" pitchFamily="34" charset="0"/>
                  </a:rPr>
                  <a:t>total energy at CERN; with about </a:t>
                </a:r>
                <a:r>
                  <a:rPr lang="en-US" sz="16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50 km</a:t>
                </a:r>
                <a:r>
                  <a:rPr lang="en-US" sz="1600">
                    <a:cs typeface="Helvetica" panose="020B0604020202020204" pitchFamily="34" charset="0"/>
                  </a:rPr>
                  <a:t> total length.  </a:t>
                </a:r>
              </a:p>
              <a:p>
                <a:pPr algn="just"/>
                <a:r>
                  <a:rPr lang="en-US" sz="1600">
                    <a:cs typeface="Helvetica" panose="020B0604020202020204" pitchFamily="34" charset="0"/>
                  </a:rPr>
                  <a:t>Enormous innovative technology has been developed; where a world record of an accelerator structure has arrived to accelerating field of </a:t>
                </a:r>
                <a:r>
                  <a:rPr lang="en-US" sz="1600" b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100MV/m</a:t>
                </a:r>
                <a:endParaRPr lang="en-US" sz="1600">
                  <a:cs typeface="Helvetica" panose="020B0604020202020204" pitchFamily="34" charset="0"/>
                </a:endParaRPr>
              </a:p>
              <a:p>
                <a:pPr algn="just"/>
                <a:r>
                  <a:rPr lang="en-US" sz="1600" b="1">
                    <a:cs typeface="Helvetica" panose="020B0604020202020204" pitchFamily="34" charset="0"/>
                  </a:rPr>
                  <a:t>The major  purpose of the CLIC Collaboration is the search for NEW particle physics concepts</a:t>
                </a:r>
                <a:endParaRPr lang="en-US" sz="1600">
                  <a:cs typeface="Helvetica" panose="020B0604020202020204" pitchFamily="34" charset="0"/>
                </a:endParaRPr>
              </a:p>
              <a:p>
                <a:pPr algn="just"/>
                <a:r>
                  <a:rPr lang="en-US" sz="1600">
                    <a:cs typeface="Helvetica" panose="020B0604020202020204" pitchFamily="34" charset="0"/>
                  </a:rPr>
                  <a:t>The </a:t>
                </a:r>
                <a:r>
                  <a:rPr lang="en-US" sz="1600" b="1">
                    <a:cs typeface="Helvetica" panose="020B0604020202020204" pitchFamily="34" charset="0"/>
                  </a:rPr>
                  <a:t>NTUA/IASA/</a:t>
                </a:r>
                <a:r>
                  <a:rPr lang="en-US" sz="1600" b="1" err="1">
                    <a:cs typeface="Helvetica" panose="020B0604020202020204" pitchFamily="34" charset="0"/>
                  </a:rPr>
                  <a:t>UoPatras</a:t>
                </a:r>
                <a:r>
                  <a:rPr lang="en-US" sz="1600" b="1">
                    <a:cs typeface="Helvetica" panose="020B0604020202020204" pitchFamily="34" charset="0"/>
                  </a:rPr>
                  <a:t>/IHU/DUTH Team </a:t>
                </a:r>
                <a:r>
                  <a:rPr lang="en-US" sz="1600">
                    <a:cs typeface="Helvetica" panose="020B0604020202020204" pitchFamily="34" charset="0"/>
                  </a:rPr>
                  <a:t>has a consistent contribution to the CLIC Collaboration, integrating </a:t>
                </a:r>
                <a:r>
                  <a:rPr lang="en-US" sz="1600" b="1">
                    <a:solidFill>
                      <a:srgbClr val="FF0000"/>
                    </a:solidFill>
                    <a:cs typeface="Helvetica" panose="020B0604020202020204" pitchFamily="34" charset="0"/>
                  </a:rPr>
                  <a:t>6 PhD </a:t>
                </a:r>
                <a:r>
                  <a:rPr lang="en-US" sz="1600">
                    <a:cs typeface="Helvetica" panose="020B0604020202020204" pitchFamily="34" charset="0"/>
                  </a:rPr>
                  <a:t>and more than </a:t>
                </a:r>
                <a:r>
                  <a:rPr lang="en-US" sz="1600" b="1">
                    <a:solidFill>
                      <a:srgbClr val="FF0000"/>
                    </a:solidFill>
                    <a:cs typeface="Helvetica" panose="020B0604020202020204" pitchFamily="34" charset="0"/>
                  </a:rPr>
                  <a:t>15 MSc </a:t>
                </a:r>
                <a:r>
                  <a:rPr lang="en-US" sz="1600">
                    <a:cs typeface="Helvetica" panose="020B0604020202020204" pitchFamily="34" charset="0"/>
                  </a:rPr>
                  <a:t>theses in the subjects:</a:t>
                </a:r>
              </a:p>
              <a:p>
                <a:pPr marL="0" indent="0" algn="just">
                  <a:buFont typeface="Arial" panose="020B0604020202020204" pitchFamily="34" charset="0"/>
                  <a:buNone/>
                </a:pPr>
                <a:endParaRPr lang="en-US" sz="600">
                  <a:cs typeface="Helvetica" panose="020B0604020202020204" pitchFamily="34" charset="0"/>
                </a:endParaRP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Beam Dynamics, </a:t>
                </a:r>
                <a:r>
                  <a:rPr lang="en-US" sz="1600" b="1">
                    <a:cs typeface="Helvetica" panose="020B0604020202020204" pitchFamily="34" charset="0"/>
                  </a:rPr>
                  <a:t>CLIC</a:t>
                </a: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Physics of Damping Rings, </a:t>
                </a:r>
                <a:r>
                  <a:rPr lang="en-US" sz="1600" b="1">
                    <a:cs typeface="Helvetica" panose="020B0604020202020204" pitchFamily="34" charset="0"/>
                  </a:rPr>
                  <a:t>CLIC</a:t>
                </a: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Mechanical Design, Construction &amp; Commissioning of the Beam Girders, </a:t>
                </a:r>
                <a:r>
                  <a:rPr lang="en-US" sz="1600" b="1">
                    <a:cs typeface="Helvetica" panose="020B0604020202020204" pitchFamily="34" charset="0"/>
                  </a:rPr>
                  <a:t>CLIC</a:t>
                </a: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Mechanical Design of the Accelerating Discs, </a:t>
                </a:r>
                <a:r>
                  <a:rPr lang="en-US" sz="1600" b="1">
                    <a:cs typeface="Helvetica" panose="020B0604020202020204" pitchFamily="34" charset="0"/>
                  </a:rPr>
                  <a:t>CLIC</a:t>
                </a: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Longitudinal Instabilities in RF system, </a:t>
                </a:r>
                <a:r>
                  <a:rPr lang="en-US" sz="1600" b="1">
                    <a:cs typeface="Helvetica" panose="020B0604020202020204" pitchFamily="34" charset="0"/>
                  </a:rPr>
                  <a:t>LHC</a:t>
                </a: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Beam optics for proton beam, </a:t>
                </a:r>
                <a:r>
                  <a:rPr lang="en-US" sz="1600" b="1">
                    <a:cs typeface="Helvetica" panose="020B0604020202020204" pitchFamily="34" charset="0"/>
                  </a:rPr>
                  <a:t>HL-LHC</a:t>
                </a:r>
              </a:p>
              <a:p>
                <a:pPr lvl="1" algn="just">
                  <a:lnSpc>
                    <a:spcPct val="100000"/>
                  </a:lnSpc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600">
                    <a:cs typeface="Helvetica" panose="020B0604020202020204" pitchFamily="34" charset="0"/>
                  </a:rPr>
                  <a:t>Mechanical Design &amp; Construction of New SC Magnets, </a:t>
                </a:r>
                <a:r>
                  <a:rPr lang="en-US" sz="1600" b="1">
                    <a:cs typeface="Helvetica" panose="020B0604020202020204" pitchFamily="34" charset="0"/>
                  </a:rPr>
                  <a:t>HL-LHC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51EE72D8-95F5-73F7-5CDB-F8FCB4C47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62891"/>
                <a:ext cx="8088344" cy="5176319"/>
              </a:xfrm>
              <a:prstGeom prst="rect">
                <a:avLst/>
              </a:prstGeom>
              <a:blipFill>
                <a:blip r:embed="rId3"/>
                <a:stretch>
                  <a:fillRect l="-471" t="-978" r="-942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4D5E179-351A-1AAB-BDF1-662B3A1D9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772" y="848436"/>
            <a:ext cx="4103656" cy="2269835"/>
          </a:xfrm>
          <a:prstGeom prst="rect">
            <a:avLst/>
          </a:prstGeom>
        </p:spPr>
      </p:pic>
      <p:pic>
        <p:nvPicPr>
          <p:cNvPr id="10" name="Picture 9" descr="A logo with white text in a circle&#10;&#10;Description automatically generated">
            <a:extLst>
              <a:ext uri="{FF2B5EF4-FFF2-40B4-BE49-F238E27FC236}">
                <a16:creationId xmlns:a16="http://schemas.microsoft.com/office/drawing/2014/main" id="{F48BB8DA-34F4-3245-1136-4B28A7BC9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145"/>
            <a:ext cx="829541" cy="829541"/>
          </a:xfrm>
          <a:prstGeom prst="rect">
            <a:avLst/>
          </a:prstGeom>
        </p:spPr>
      </p:pic>
      <p:pic>
        <p:nvPicPr>
          <p:cNvPr id="11" name="Picture 10" descr="A logo with white text in a circle&#10;&#10;Description automatically generated">
            <a:extLst>
              <a:ext uri="{FF2B5EF4-FFF2-40B4-BE49-F238E27FC236}">
                <a16:creationId xmlns:a16="http://schemas.microsoft.com/office/drawing/2014/main" id="{5F384A95-C574-7D79-ACAD-E2CC6BF93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45" y="34144"/>
            <a:ext cx="829541" cy="829541"/>
          </a:xfrm>
          <a:prstGeom prst="rect">
            <a:avLst/>
          </a:prstGeom>
        </p:spPr>
      </p:pic>
      <p:pic>
        <p:nvPicPr>
          <p:cNvPr id="12" name="Picture 11" descr="A close-up of a laser beam&#10;&#10;Description automatically generated">
            <a:extLst>
              <a:ext uri="{FF2B5EF4-FFF2-40B4-BE49-F238E27FC236}">
                <a16:creationId xmlns:a16="http://schemas.microsoft.com/office/drawing/2014/main" id="{5D5F25A6-6C40-0076-BB46-B34BCB7D4A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2772" y="3138967"/>
            <a:ext cx="4114800" cy="224668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03E6F27-0E3C-6739-BB36-63E636D6FD8E}"/>
              </a:ext>
            </a:extLst>
          </p:cNvPr>
          <p:cNvSpPr txBox="1"/>
          <p:nvPr/>
        </p:nvSpPr>
        <p:spPr>
          <a:xfrm>
            <a:off x="5314950" y="5406344"/>
            <a:ext cx="6591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000">
                <a:solidFill>
                  <a:srgbClr val="0432FF"/>
                </a:solidFill>
              </a:rPr>
              <a:t>Funding of the project (NTUA): </a:t>
            </a:r>
          </a:p>
          <a:p>
            <a:pPr algn="ctr"/>
            <a:r>
              <a:rPr lang="en-CH" sz="2000">
                <a:solidFill>
                  <a:srgbClr val="0432FF"/>
                </a:solidFill>
              </a:rPr>
              <a:t>2008 – 2018</a:t>
            </a:r>
            <a:r>
              <a:rPr lang="en-US" sz="2000">
                <a:solidFill>
                  <a:srgbClr val="0432FF"/>
                </a:solidFill>
              </a:rPr>
              <a:t> : 200 k€</a:t>
            </a:r>
            <a:endParaRPr lang="en-CH" sz="2000">
              <a:solidFill>
                <a:srgbClr val="0432FF"/>
              </a:solidFill>
            </a:endParaRPr>
          </a:p>
          <a:p>
            <a:pPr algn="ctr"/>
            <a:r>
              <a:rPr lang="en-CH" sz="2000">
                <a:solidFill>
                  <a:srgbClr val="0432FF"/>
                </a:solidFill>
              </a:rPr>
              <a:t>2012 – 2022</a:t>
            </a:r>
            <a:r>
              <a:rPr lang="en-US" sz="2000">
                <a:solidFill>
                  <a:srgbClr val="0432FF"/>
                </a:solidFill>
              </a:rPr>
              <a:t> :  50 k€</a:t>
            </a:r>
            <a:endParaRPr lang="en-GR" sz="2000">
              <a:solidFill>
                <a:srgbClr val="0432FF"/>
              </a:solidFill>
            </a:endParaRPr>
          </a:p>
          <a:p>
            <a:endParaRPr lang="en-GR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1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B5891-9EFC-7123-340D-08429FE3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R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828E-CFB9-A128-CCE4-6AC2091AA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R"/>
              <a:t>R&amp;D</a:t>
            </a:r>
          </a:p>
          <a:p>
            <a:pPr lvl="1">
              <a:buSzPct val="70000"/>
              <a:buFont typeface="Courier New" panose="02070309020205020404" pitchFamily="49" charset="0"/>
              <a:buChar char="o"/>
            </a:pPr>
            <a:r>
              <a:rPr lang="en-GR"/>
              <a:t>RD50</a:t>
            </a:r>
          </a:p>
          <a:p>
            <a:pPr lvl="1">
              <a:buSzPct val="70000"/>
              <a:buFont typeface="Courier New" panose="02070309020205020404" pitchFamily="49" charset="0"/>
              <a:buChar char="o"/>
            </a:pPr>
            <a:r>
              <a:rPr lang="en-GR"/>
              <a:t>RD51</a:t>
            </a:r>
          </a:p>
          <a:p>
            <a:pPr lvl="1">
              <a:buSzPct val="70000"/>
              <a:buFont typeface="Courier New" panose="02070309020205020404" pitchFamily="49" charset="0"/>
              <a:buChar char="o"/>
            </a:pPr>
            <a:r>
              <a:rPr lang="en-GR"/>
              <a:t>Future</a:t>
            </a:r>
          </a:p>
          <a:p>
            <a:pPr>
              <a:buSzPct val="100000"/>
            </a:pPr>
            <a:r>
              <a:rPr lang="en-GR"/>
              <a:t>Accelerators</a:t>
            </a:r>
          </a:p>
          <a:p>
            <a:pPr>
              <a:buSzPct val="100000"/>
            </a:pPr>
            <a:r>
              <a:rPr lang="en-GR"/>
              <a:t>Applications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8F64E-B968-D6B5-4189-33419E7C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3B8C-66AC-7E05-5A6D-539399031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9E0F0-8A48-62BC-83C6-A16A7A162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26996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97A7A-0A38-8F19-9903-E459591F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86059-EC8E-E885-2786-825E3BBF9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D3EBD-302D-1873-D95C-6EAD1F9A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20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651F8E6-AC6E-62C9-A837-9C094637FBB3}"/>
              </a:ext>
            </a:extLst>
          </p:cNvPr>
          <p:cNvSpPr txBox="1">
            <a:spLocks/>
          </p:cNvSpPr>
          <p:nvPr/>
        </p:nvSpPr>
        <p:spPr>
          <a:xfrm>
            <a:off x="658668" y="67890"/>
            <a:ext cx="8260045" cy="591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CH" sz="3200"/>
              <a:t>ESS Project, in Kind-Contribution 2017 - 2023</a:t>
            </a:r>
          </a:p>
        </p:txBody>
      </p:sp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CD77DC56-1CF8-8FDF-18C7-A844717BC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221" y="731805"/>
            <a:ext cx="5750629" cy="34150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93296F-E7EC-4EA5-A622-171D8C2A4373}"/>
              </a:ext>
            </a:extLst>
          </p:cNvPr>
          <p:cNvSpPr txBox="1"/>
          <p:nvPr/>
        </p:nvSpPr>
        <p:spPr>
          <a:xfrm>
            <a:off x="5953455" y="4268381"/>
            <a:ext cx="6095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0" i="0" u="none" strike="noStrike">
                <a:effectLst/>
              </a:rPr>
              <a:t>Single-pulse source brightness as a function of time at a 5 </a:t>
            </a:r>
            <a:r>
              <a:rPr lang="en-GB" b="0" i="0" u="none" strike="noStrike" err="1">
                <a:effectLst/>
              </a:rPr>
              <a:t>Å</a:t>
            </a:r>
            <a:r>
              <a:rPr lang="en-GB" b="0" i="0" u="none" strike="noStrike">
                <a:effectLst/>
              </a:rPr>
              <a:t> at ESS, ILL, SNS, J-PARC and ISIS target stations 1 and 2. </a:t>
            </a:r>
            <a:endParaRPr lang="en-CH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EC449C-142C-2056-C93F-D24A673A5A38}"/>
              </a:ext>
            </a:extLst>
          </p:cNvPr>
          <p:cNvSpPr txBox="1">
            <a:spLocks/>
          </p:cNvSpPr>
          <p:nvPr/>
        </p:nvSpPr>
        <p:spPr>
          <a:xfrm>
            <a:off x="0" y="962891"/>
            <a:ext cx="6095999" cy="56292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GB"/>
              <a:t>European Spallation Source - ESS</a:t>
            </a:r>
            <a:endParaRPr lang="en-US" sz="200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r>
              <a:rPr lang="en-US" sz="2000" b="1">
                <a:solidFill>
                  <a:srgbClr val="C00000"/>
                </a:solidFill>
                <a:cs typeface="Times New Roman" panose="02020603050405020304" pitchFamily="18" charset="0"/>
              </a:rPr>
              <a:t>3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 Research teams &amp; Universities from </a:t>
            </a:r>
            <a:r>
              <a:rPr lang="en-US" sz="2000" b="1">
                <a:solidFill>
                  <a:srgbClr val="C00000"/>
                </a:solidFill>
                <a:cs typeface="Times New Roman" panose="02020603050405020304" pitchFamily="18" charset="0"/>
              </a:rPr>
              <a:t>5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 European Countries</a:t>
            </a:r>
            <a:r>
              <a:rPr lang="en-US" sz="2000">
                <a:cs typeface="Times New Roman" panose="02020603050405020304" pitchFamily="18" charset="0"/>
              </a:rPr>
              <a:t>,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sz="2000" b="1">
                <a:solidFill>
                  <a:srgbClr val="C00000"/>
                </a:solidFill>
                <a:cs typeface="Times New Roman" panose="02020603050405020304" pitchFamily="18" charset="0"/>
              </a:rPr>
              <a:t>NTUA, IASA, IHU 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from Greece. </a:t>
            </a:r>
            <a:endParaRPr lang="en-US" sz="2000">
              <a:cs typeface="Helvetica" panose="020B0604020202020204" pitchFamily="34" charset="0"/>
            </a:endParaRPr>
          </a:p>
          <a:p>
            <a:pPr algn="just"/>
            <a:endParaRPr lang="en-GB" sz="900"/>
          </a:p>
          <a:p>
            <a:pPr algn="just"/>
            <a:r>
              <a:rPr lang="en-GB" sz="2000"/>
              <a:t>The ESS scientists and engineers have developed a new generation of neutron source based on proton beam accelerator and spallation technology, a much more efficient approach with advanced specifications.</a:t>
            </a:r>
          </a:p>
          <a:p>
            <a:pPr algn="just"/>
            <a:endParaRPr lang="en-GB" sz="900">
              <a:cs typeface="Helvetica" panose="020B0604020202020204" pitchFamily="34" charset="0"/>
            </a:endParaRPr>
          </a:p>
          <a:p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The </a:t>
            </a:r>
            <a:r>
              <a:rPr lang="en-US" sz="2000" b="1">
                <a:solidFill>
                  <a:srgbClr val="C00000"/>
                </a:solidFill>
                <a:cs typeface="Helvetica" panose="020B0604020202020204" pitchFamily="34" charset="0"/>
              </a:rPr>
              <a:t>NTUA/IASA/IHU Team 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has a fruitful contribution to ESS Project, BY IN-KIND contribution with 2 Electrical Engineers: Chris. </a:t>
            </a:r>
            <a:r>
              <a:rPr lang="en-US" sz="2000" err="1">
                <a:solidFill>
                  <a:srgbClr val="C00000"/>
                </a:solidFill>
                <a:cs typeface="Helvetica" panose="020B0604020202020204" pitchFamily="34" charset="0"/>
              </a:rPr>
              <a:t>Kourkoutis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, </a:t>
            </a:r>
            <a:r>
              <a:rPr lang="en-US" sz="2000" err="1">
                <a:solidFill>
                  <a:srgbClr val="C00000"/>
                </a:solidFill>
                <a:cs typeface="Helvetica" panose="020B0604020202020204" pitchFamily="34" charset="0"/>
              </a:rPr>
              <a:t>Emm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. </a:t>
            </a:r>
            <a:r>
              <a:rPr lang="en-US" sz="2000" err="1">
                <a:solidFill>
                  <a:srgbClr val="C00000"/>
                </a:solidFill>
                <a:cs typeface="Helvetica" panose="020B0604020202020204" pitchFamily="34" charset="0"/>
              </a:rPr>
              <a:t>Trachanas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) have worked for </a:t>
            </a:r>
            <a:r>
              <a:rPr lang="en-US" sz="2000" b="1">
                <a:solidFill>
                  <a:srgbClr val="C00000"/>
                </a:solidFill>
                <a:cs typeface="Helvetica" panose="020B0604020202020204" pitchFamily="34" charset="0"/>
              </a:rPr>
              <a:t>2 years. </a:t>
            </a:r>
          </a:p>
          <a:p>
            <a:pPr marL="0" indent="0">
              <a:buNone/>
            </a:pPr>
            <a:endParaRPr lang="en-US" sz="900">
              <a:cs typeface="Helvetica" panose="020B0604020202020204" pitchFamily="34" charset="0"/>
            </a:endParaRPr>
          </a:p>
          <a:p>
            <a:r>
              <a:rPr lang="en-US" sz="2000">
                <a:cs typeface="Helvetica" panose="020B0604020202020204" pitchFamily="34" charset="0"/>
              </a:rPr>
              <a:t>The 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Greek Team contribution </a:t>
            </a:r>
            <a:r>
              <a:rPr lang="en-US" sz="2000">
                <a:cs typeface="Helvetica" panose="020B0604020202020204" pitchFamily="34" charset="0"/>
              </a:rPr>
              <a:t>is the 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proton source </a:t>
            </a:r>
            <a:r>
              <a:rPr lang="en-US" sz="2000">
                <a:cs typeface="Helvetica" panose="020B0604020202020204" pitchFamily="34" charset="0"/>
              </a:rPr>
              <a:t>commissioning, the 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RFQs</a:t>
            </a:r>
            <a:r>
              <a:rPr lang="en-US" sz="2000">
                <a:cs typeface="Helvetica" panose="020B0604020202020204" pitchFamily="34" charset="0"/>
              </a:rPr>
              <a:t> installation and commissioning and the 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Non-Destructive Material Tess </a:t>
            </a:r>
            <a:r>
              <a:rPr lang="en-US" sz="2000">
                <a:cs typeface="Helvetica" panose="020B0604020202020204" pitchFamily="34" charset="0"/>
              </a:rPr>
              <a:t>needed for the possible material beam damage of the accelerator.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600">
              <a:cs typeface="Helvetica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66714D-1C86-B516-EBDD-884991DEB8C4}"/>
              </a:ext>
            </a:extLst>
          </p:cNvPr>
          <p:cNvSpPr txBox="1"/>
          <p:nvPr/>
        </p:nvSpPr>
        <p:spPr>
          <a:xfrm>
            <a:off x="5086350" y="5215473"/>
            <a:ext cx="6591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000">
                <a:solidFill>
                  <a:srgbClr val="0432FF"/>
                </a:solidFill>
              </a:rPr>
              <a:t>Total funding of the project: </a:t>
            </a:r>
          </a:p>
          <a:p>
            <a:pPr algn="ctr"/>
            <a:r>
              <a:rPr lang="en-US" sz="2000">
                <a:solidFill>
                  <a:srgbClr val="FF0000"/>
                </a:solidFill>
              </a:rPr>
              <a:t>ESS + NTUA  76.5 k</a:t>
            </a:r>
            <a:r>
              <a:rPr lang="el-GR" sz="2000" b="0" kern="120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endParaRPr lang="en-CH" sz="2000">
              <a:solidFill>
                <a:srgbClr val="FF0000"/>
              </a:solidFill>
            </a:endParaRPr>
          </a:p>
          <a:p>
            <a:endParaRPr lang="en-GR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98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28A46-6B45-0B5F-5E06-826AD78CB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B44A3-9564-99C6-5A4B-257F138B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D79B1-9989-16EF-BC7E-D6D4BF76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21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A7D9BF-7E46-5778-D7C9-25D02A8EF1A2}"/>
              </a:ext>
            </a:extLst>
          </p:cNvPr>
          <p:cNvSpPr txBox="1">
            <a:spLocks/>
          </p:cNvSpPr>
          <p:nvPr/>
        </p:nvSpPr>
        <p:spPr>
          <a:xfrm>
            <a:off x="69574" y="103329"/>
            <a:ext cx="7444408" cy="888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pPr marL="571500" indent="-571500"/>
            <a:r>
              <a:rPr lang="en-CH" sz="3200"/>
              <a:t>COMPACT LIGHT COLLABORATION – </a:t>
            </a:r>
            <a:r>
              <a:rPr lang="en-CH" sz="3200">
                <a:solidFill>
                  <a:srgbClr val="C00000"/>
                </a:solidFill>
              </a:rPr>
              <a:t>XLS</a:t>
            </a:r>
            <a:r>
              <a:rPr lang="en-CH" sz="2800"/>
              <a:t>, </a:t>
            </a:r>
            <a:r>
              <a:rPr lang="en-GB" sz="280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https://www.compactlight.eu/</a:t>
            </a:r>
            <a:r>
              <a:rPr lang="en-GB" sz="2400">
                <a:solidFill>
                  <a:srgbClr val="0070C0"/>
                </a:solidFill>
              </a:rPr>
              <a:t>, </a:t>
            </a:r>
            <a:r>
              <a:rPr lang="en-GB" sz="2400"/>
              <a:t>2018 – 2022</a:t>
            </a:r>
            <a:r>
              <a:rPr lang="el-GR" sz="2400"/>
              <a:t>, </a:t>
            </a:r>
            <a:r>
              <a:rPr lang="en-US" sz="2400">
                <a:solidFill>
                  <a:srgbClr val="C00000"/>
                </a:solidFill>
              </a:rPr>
              <a:t>funded H2020</a:t>
            </a:r>
            <a:endParaRPr lang="en-CH" sz="240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525B12-7E0C-DC47-25DE-F33228DCE8B4}"/>
              </a:ext>
            </a:extLst>
          </p:cNvPr>
          <p:cNvSpPr txBox="1"/>
          <p:nvPr/>
        </p:nvSpPr>
        <p:spPr>
          <a:xfrm>
            <a:off x="0" y="1172729"/>
            <a:ext cx="1219199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0">
                <a:solidFill>
                  <a:srgbClr val="C00000"/>
                </a:solidFill>
                <a:effectLst/>
                <a:latin typeface="Helvetica" pitchFamily="2" charset="0"/>
              </a:rPr>
              <a:t>22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0" i="0">
                <a:solidFill>
                  <a:srgbClr val="0432FF"/>
                </a:solidFill>
                <a:effectLst/>
                <a:latin typeface="Helvetica" pitchFamily="2" charset="0"/>
              </a:rPr>
              <a:t>International Laboratories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, </a:t>
            </a:r>
            <a:r>
              <a:rPr lang="en-GB" sz="1800" b="1" i="0">
                <a:solidFill>
                  <a:srgbClr val="C00000"/>
                </a:solidFill>
                <a:effectLst/>
                <a:latin typeface="Helvetica" pitchFamily="2" charset="0"/>
              </a:rPr>
              <a:t>3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0" i="0">
                <a:solidFill>
                  <a:srgbClr val="0432FF"/>
                </a:solidFill>
                <a:effectLst/>
                <a:latin typeface="Helvetica" pitchFamily="2" charset="0"/>
              </a:rPr>
              <a:t>Industries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0" i="0">
                <a:solidFill>
                  <a:srgbClr val="0432FF"/>
                </a:solidFill>
                <a:effectLst/>
                <a:latin typeface="Helvetica" pitchFamily="2" charset="0"/>
              </a:rPr>
              <a:t>and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1" i="0">
                <a:solidFill>
                  <a:srgbClr val="FF0000"/>
                </a:solidFill>
                <a:effectLst/>
                <a:latin typeface="Helvetica" pitchFamily="2" charset="0"/>
              </a:rPr>
              <a:t>7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0" i="0">
                <a:solidFill>
                  <a:srgbClr val="0432FF"/>
                </a:solidFill>
                <a:effectLst/>
                <a:latin typeface="Helvetica" pitchFamily="2" charset="0"/>
              </a:rPr>
              <a:t>associate partners from Europe, Asia and Australia,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1" i="0">
                <a:solidFill>
                  <a:srgbClr val="C00000"/>
                </a:solidFill>
                <a:effectLst/>
                <a:latin typeface="Helvetica" pitchFamily="2" charset="0"/>
              </a:rPr>
              <a:t>IASA/IHU</a:t>
            </a:r>
            <a:r>
              <a:rPr lang="en-GB" sz="1800" i="0">
                <a:effectLst/>
                <a:latin typeface="Helvetica" pitchFamily="2" charset="0"/>
              </a:rPr>
              <a:t>, </a:t>
            </a:r>
            <a:r>
              <a:rPr lang="en-GB" sz="1800" i="0">
                <a:solidFill>
                  <a:srgbClr val="0432FF"/>
                </a:solidFill>
                <a:effectLst/>
                <a:latin typeface="Helvetica" pitchFamily="2" charset="0"/>
              </a:rPr>
              <a:t>main partner, plus</a:t>
            </a:r>
            <a:r>
              <a:rPr lang="en-GB" sz="1800" b="1" i="0">
                <a:solidFill>
                  <a:srgbClr val="C00000"/>
                </a:solidFill>
                <a:effectLst/>
                <a:latin typeface="Helvetica" pitchFamily="2" charset="0"/>
              </a:rPr>
              <a:t> NTUA </a:t>
            </a:r>
            <a:r>
              <a:rPr lang="en-GB" sz="1800" b="0" i="0">
                <a:solidFill>
                  <a:srgbClr val="0432FF"/>
                </a:solidFill>
                <a:effectLst/>
                <a:latin typeface="Helvetica" pitchFamily="2" charset="0"/>
              </a:rPr>
              <a:t>and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1" i="0">
                <a:solidFill>
                  <a:srgbClr val="C00000"/>
                </a:solidFill>
                <a:effectLst/>
                <a:latin typeface="Helvetica" pitchFamily="2" charset="0"/>
              </a:rPr>
              <a:t>AUEB</a:t>
            </a:r>
            <a:r>
              <a:rPr lang="en-GB" sz="1800" b="0" i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1800" b="0" i="0">
                <a:solidFill>
                  <a:srgbClr val="0432FF"/>
                </a:solidFill>
                <a:effectLst/>
                <a:latin typeface="Helvetica" pitchFamily="2" charset="0"/>
              </a:rPr>
              <a:t>associate partners from Greece.</a:t>
            </a:r>
          </a:p>
          <a:p>
            <a:endParaRPr lang="en-GB" sz="800">
              <a:solidFill>
                <a:srgbClr val="000000"/>
              </a:solidFill>
              <a:latin typeface="Helvetica" pitchFamily="2" charset="0"/>
              <a:cs typeface="Helvetica" panose="020B0604020202020204" pitchFamily="34" charset="0"/>
            </a:endParaRPr>
          </a:p>
          <a:p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The Greek Team has contributed to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Data Management Plan,</a:t>
            </a:r>
            <a:r>
              <a:rPr lang="en-GB" sz="1800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Photocathode selection,</a:t>
            </a:r>
            <a:r>
              <a:rPr lang="en-GB" sz="1800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e-gun Design, Beam Dynamics Simulations</a:t>
            </a:r>
            <a:r>
              <a:rPr lang="en-GB" sz="1800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,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3D CAD FEL baseline layout design and 3D machine tunnel design 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and</a:t>
            </a:r>
            <a:r>
              <a:rPr lang="en-GB" sz="1800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Financial Analysis (Risk-, SWOT-, Cost-to-Benefit- and Market- Analysis, Technology Transfer and Parameters List of design 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included</a:t>
            </a:r>
            <a:r>
              <a:rPr lang="en-GB" sz="1800" b="1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to the delivered by the reports </a:t>
            </a:r>
            <a:r>
              <a:rPr lang="en-GB" b="1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D2.2 CDR</a:t>
            </a:r>
            <a:r>
              <a:rPr lang="en-GB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 and </a:t>
            </a:r>
            <a:r>
              <a:rPr lang="en-GB" b="1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D7.2_XLS_Integration_Cost_Analysis</a:t>
            </a:r>
            <a:endParaRPr lang="en-GB" sz="1800" b="1">
              <a:solidFill>
                <a:srgbClr val="0432FF"/>
              </a:solidFill>
              <a:latin typeface="Helvetica" pitchFamily="2" charset="0"/>
              <a:cs typeface="Helvetica" panose="020B0604020202020204" pitchFamily="34" charset="0"/>
            </a:endParaRPr>
          </a:p>
          <a:p>
            <a:endParaRPr lang="en-GB" sz="800">
              <a:solidFill>
                <a:srgbClr val="000000"/>
              </a:solidFill>
              <a:latin typeface="Helvetica" pitchFamily="2" charset="0"/>
              <a:cs typeface="Helvetica" panose="020B0604020202020204" pitchFamily="34" charset="0"/>
            </a:endParaRPr>
          </a:p>
          <a:p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A</a:t>
            </a:r>
            <a:r>
              <a:rPr lang="en-GB" sz="1800">
                <a:solidFill>
                  <a:srgbClr val="0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C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onceptual</a:t>
            </a:r>
            <a:r>
              <a:rPr lang="en-GB" sz="1800">
                <a:solidFill>
                  <a:srgbClr val="0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D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esign</a:t>
            </a:r>
            <a:r>
              <a:rPr lang="en-GB" sz="1800">
                <a:solidFill>
                  <a:srgbClr val="0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R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eport – </a:t>
            </a:r>
            <a:r>
              <a:rPr lang="en-GB" sz="1800" b="1">
                <a:solidFill>
                  <a:srgbClr val="C00000"/>
                </a:solidFill>
                <a:latin typeface="Helvetica" pitchFamily="2" charset="0"/>
                <a:cs typeface="Helvetica" panose="020B0604020202020204" pitchFamily="34" charset="0"/>
              </a:rPr>
              <a:t>CDR</a:t>
            </a:r>
            <a:r>
              <a:rPr lang="en-GB" sz="1800">
                <a:solidFill>
                  <a:srgbClr val="0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was delivered among </a:t>
            </a:r>
          </a:p>
          <a:p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many other innovative reports</a:t>
            </a:r>
            <a:r>
              <a:rPr lang="en-GB" sz="1800">
                <a:solidFill>
                  <a:srgbClr val="000000"/>
                </a:solidFill>
                <a:latin typeface="Helvetica" pitchFamily="2" charset="0"/>
                <a:cs typeface="Helvetica" panose="020B0604020202020204" pitchFamily="34" charset="0"/>
              </a:rPr>
              <a:t>, </a:t>
            </a:r>
            <a:r>
              <a:rPr lang="en-US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Greek team contribution</a:t>
            </a:r>
            <a:r>
              <a:rPr lang="en-GB" sz="1800">
                <a:solidFill>
                  <a:srgbClr val="0432FF"/>
                </a:solidFill>
                <a:latin typeface="Helvetica" pitchFamily="2" charset="0"/>
                <a:cs typeface="Helvetica" panose="020B0604020202020204" pitchFamily="34" charset="0"/>
              </a:rPr>
              <a:t>:</a:t>
            </a:r>
          </a:p>
          <a:p>
            <a:endParaRPr lang="en-GB">
              <a:solidFill>
                <a:srgbClr val="000000"/>
              </a:solidFill>
              <a:latin typeface="Helvetica" pitchFamily="2" charset="0"/>
              <a:cs typeface="Helvetica" panose="020B0604020202020204" pitchFamily="34" charset="0"/>
            </a:endParaRPr>
          </a:p>
          <a:p>
            <a:r>
              <a:rPr lang="en-US" b="1"/>
              <a:t>D1.2 </a:t>
            </a:r>
            <a:r>
              <a:rPr lang="en-GB" b="1"/>
              <a:t>CompactLight Data Management Plan V.1.3</a:t>
            </a:r>
            <a:endParaRPr lang="en-CH"/>
          </a:p>
          <a:p>
            <a:r>
              <a:rPr lang="en-US" b="1"/>
              <a:t>D2.2 Conceptual Design Report - CDR </a:t>
            </a:r>
            <a:endParaRPr lang="en-CH"/>
          </a:p>
          <a:p>
            <a:r>
              <a:rPr lang="en-US" b="1"/>
              <a:t>D3.1 </a:t>
            </a:r>
            <a:r>
              <a:rPr lang="en-GB" b="1"/>
              <a:t>Preliminary assessments and evaluations of the optimum </a:t>
            </a:r>
          </a:p>
          <a:p>
            <a:r>
              <a:rPr lang="en-GB" b="1"/>
              <a:t>       e-gun and injector solution for the CompactLight design</a:t>
            </a:r>
            <a:endParaRPr lang="en-CH"/>
          </a:p>
          <a:p>
            <a:r>
              <a:rPr lang="en-US" b="1"/>
              <a:t>D3.4 Photocathode and Laser System</a:t>
            </a:r>
            <a:endParaRPr lang="en-CH"/>
          </a:p>
          <a:p>
            <a:r>
              <a:rPr lang="en-US" b="1"/>
              <a:t>D7.1 </a:t>
            </a:r>
            <a:r>
              <a:rPr lang="en-GB" b="1"/>
              <a:t>CompactLight global integration and cost analysis</a:t>
            </a:r>
            <a:endParaRPr lang="en-CH"/>
          </a:p>
          <a:p>
            <a:r>
              <a:rPr lang="en-US" b="1"/>
              <a:t>D7.2 Compact Light Integration Cost Analysis</a:t>
            </a:r>
            <a:endParaRPr lang="en-CH"/>
          </a:p>
          <a:p>
            <a:r>
              <a:rPr lang="en-GB" sz="1800">
                <a:solidFill>
                  <a:srgbClr val="000000"/>
                </a:solidFill>
                <a:latin typeface="Helvetica" pitchFamily="2" charset="0"/>
                <a:cs typeface="Helvetica" panose="020B0604020202020204" pitchFamily="34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3D02D3-EBFA-851A-E01A-AFAAAEC7C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610" y="2933699"/>
            <a:ext cx="5354489" cy="332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382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document&#10;&#10;Description automatically generated">
            <a:extLst>
              <a:ext uri="{FF2B5EF4-FFF2-40B4-BE49-F238E27FC236}">
                <a16:creationId xmlns:a16="http://schemas.microsoft.com/office/drawing/2014/main" id="{360CE5DD-4D20-27A8-2899-37886974E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8" y="439906"/>
            <a:ext cx="2390180" cy="3439108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C8345-8210-5168-8CFF-4763C0B9F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42A01-7A57-A387-8B30-27B6E4802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1C215-D0DF-65E6-B3F9-0606630E7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22</a:t>
            </a:fld>
            <a:endParaRPr lang="en-G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921267-E6F2-F395-1934-B36398E3B8CB}"/>
              </a:ext>
            </a:extLst>
          </p:cNvPr>
          <p:cNvSpPr txBox="1">
            <a:spLocks/>
          </p:cNvSpPr>
          <p:nvPr/>
        </p:nvSpPr>
        <p:spPr>
          <a:xfrm>
            <a:off x="765463" y="51580"/>
            <a:ext cx="10661073" cy="776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pPr marL="571500" indent="-571500"/>
            <a:r>
              <a:rPr lang="en-CH" sz="2800"/>
              <a:t>COMPACT LIGHT COLLABORATION – </a:t>
            </a:r>
            <a:r>
              <a:rPr lang="en-CH" sz="2800">
                <a:solidFill>
                  <a:srgbClr val="C00000"/>
                </a:solidFill>
              </a:rPr>
              <a:t>XLS</a:t>
            </a:r>
            <a:r>
              <a:rPr lang="en-CH" sz="2800"/>
              <a:t> </a:t>
            </a:r>
            <a:endParaRPr lang="en-US" sz="2800"/>
          </a:p>
          <a:p>
            <a:pPr marL="571500" indent="-571500"/>
            <a:r>
              <a:rPr lang="en-GB" sz="240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https://www.compactlight.eu/</a:t>
            </a:r>
            <a:r>
              <a:rPr lang="en-GB" sz="2400">
                <a:solidFill>
                  <a:srgbClr val="0070C0"/>
                </a:solidFill>
              </a:rPr>
              <a:t>, </a:t>
            </a:r>
            <a:r>
              <a:rPr lang="en-GB" sz="2400"/>
              <a:t>2018 – 2022</a:t>
            </a:r>
            <a:r>
              <a:rPr lang="el-GR" sz="2400"/>
              <a:t>, </a:t>
            </a:r>
            <a:r>
              <a:rPr lang="en-US" sz="2400">
                <a:solidFill>
                  <a:srgbClr val="C00000"/>
                </a:solidFill>
              </a:rPr>
              <a:t>funded H2020</a:t>
            </a:r>
            <a:endParaRPr lang="en-CH" sz="2400">
              <a:solidFill>
                <a:srgbClr val="C00000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9394032-6C00-F58E-DD52-2CC8A474CC1C}"/>
              </a:ext>
            </a:extLst>
          </p:cNvPr>
          <p:cNvSpPr txBox="1">
            <a:spLocks/>
          </p:cNvSpPr>
          <p:nvPr/>
        </p:nvSpPr>
        <p:spPr>
          <a:xfrm>
            <a:off x="4595292" y="4098537"/>
            <a:ext cx="7520509" cy="2440375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b="1">
                <a:solidFill>
                  <a:srgbClr val="0070C0"/>
                </a:solidFill>
              </a:rPr>
              <a:t>IASA/IHU/NTUA/AUEB RESPONSIBILITIES</a:t>
            </a:r>
            <a:endParaRPr lang="el-GR" sz="2300" b="1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800"/>
              <a:t>WP1:	</a:t>
            </a:r>
            <a:r>
              <a:rPr lang="en-US" sz="1600"/>
              <a:t>Co-coordination of the project :		Data management plan</a:t>
            </a:r>
          </a:p>
          <a:p>
            <a:pPr>
              <a:buFont typeface="Wingdings" pitchFamily="2" charset="2"/>
              <a:buChar char="q"/>
            </a:pPr>
            <a:r>
              <a:rPr lang="en-US" sz="1800"/>
              <a:t>WP3:	</a:t>
            </a:r>
            <a:r>
              <a:rPr lang="en-US" sz="1600"/>
              <a:t>Laser/Photocathode (coordinator) :		Photocathode options selection, e-Gun, 						Injector mechanical design</a:t>
            </a:r>
          </a:p>
          <a:p>
            <a:pPr>
              <a:buFont typeface="Wingdings" pitchFamily="2" charset="2"/>
              <a:buChar char="q"/>
            </a:pPr>
            <a:r>
              <a:rPr lang="en-US" sz="1600"/>
              <a:t>WP6:	Beam dynamics simulation and generic : 	algorithms (ASTRA, GIOTTO)	</a:t>
            </a:r>
          </a:p>
          <a:p>
            <a:pPr>
              <a:buFont typeface="Wingdings" pitchFamily="2" charset="2"/>
              <a:buChar char="q"/>
            </a:pPr>
            <a:r>
              <a:rPr lang="en-US" sz="1600"/>
              <a:t>WP7:	3D Model design &amp; Parameters L</a:t>
            </a:r>
            <a:r>
              <a:rPr lang="en-US" sz="1800"/>
              <a:t>ist plus:</a:t>
            </a:r>
            <a:endParaRPr lang="en-US" sz="1600"/>
          </a:p>
          <a:p>
            <a:pPr lvl="8">
              <a:buFont typeface="Wingdings" pitchFamily="2" charset="2"/>
              <a:buChar char="v"/>
            </a:pPr>
            <a:r>
              <a:rPr lang="en-US" sz="1600"/>
              <a:t>	Solenoid shielding and Magnet design</a:t>
            </a:r>
          </a:p>
          <a:p>
            <a:pPr lvl="8">
              <a:buFont typeface="Wingdings" pitchFamily="2" charset="2"/>
              <a:buChar char="v"/>
            </a:pPr>
            <a:r>
              <a:rPr lang="en-US" sz="1600"/>
              <a:t>	Cost, SWOT, Risk &amp; Market Analysis</a:t>
            </a:r>
          </a:p>
          <a:p>
            <a:pPr lvl="8">
              <a:buFont typeface="Wingdings" pitchFamily="2" charset="2"/>
              <a:buChar char="v"/>
            </a:pPr>
            <a:r>
              <a:rPr lang="en-US" sz="1600"/>
              <a:t>	Cost to Benefit Analysis</a:t>
            </a:r>
          </a:p>
          <a:p>
            <a:pPr lvl="8">
              <a:buFont typeface="Wingdings" pitchFamily="2" charset="2"/>
              <a:buChar char="v"/>
            </a:pPr>
            <a:r>
              <a:rPr lang="en-US" sz="1600"/>
              <a:t>	Transfer Technology to industry &amp; Society	</a:t>
            </a:r>
            <a:r>
              <a:rPr lang="en-US"/>
              <a:t>	</a:t>
            </a:r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CCD03227-D174-9A6C-5CAA-F85EDB6DA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3327" y="812284"/>
            <a:ext cx="9342474" cy="32284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115848-AA40-D96B-B26A-7223BE2AF970}"/>
              </a:ext>
            </a:extLst>
          </p:cNvPr>
          <p:cNvSpPr txBox="1"/>
          <p:nvPr/>
        </p:nvSpPr>
        <p:spPr>
          <a:xfrm>
            <a:off x="-829272" y="4375086"/>
            <a:ext cx="6591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000">
                <a:solidFill>
                  <a:srgbClr val="0432FF"/>
                </a:solidFill>
              </a:rPr>
              <a:t>Total funding of the project: </a:t>
            </a:r>
          </a:p>
          <a:p>
            <a:pPr algn="ctr"/>
            <a:r>
              <a:rPr lang="en-CH" sz="2000">
                <a:solidFill>
                  <a:srgbClr val="0432FF"/>
                </a:solidFill>
              </a:rPr>
              <a:t>EU-</a:t>
            </a:r>
            <a:r>
              <a:rPr lang="en-US" sz="2000">
                <a:solidFill>
                  <a:srgbClr val="0432FF"/>
                </a:solidFill>
              </a:rPr>
              <a:t>H</a:t>
            </a:r>
            <a:r>
              <a:rPr lang="en-CH" sz="2000">
                <a:solidFill>
                  <a:srgbClr val="0432FF"/>
                </a:solidFill>
              </a:rPr>
              <a:t>2020 </a:t>
            </a:r>
            <a:r>
              <a:rPr lang="en-US" sz="2000">
                <a:solidFill>
                  <a:srgbClr val="0432FF"/>
                </a:solidFill>
              </a:rPr>
              <a:t> 3 </a:t>
            </a:r>
            <a:r>
              <a:rPr lang="en-CH" sz="2000">
                <a:solidFill>
                  <a:srgbClr val="0432FF"/>
                </a:solidFill>
              </a:rPr>
              <a:t>M</a:t>
            </a:r>
            <a:r>
              <a:rPr lang="el-GR" sz="2000" b="0" kern="1200">
                <a:solidFill>
                  <a:srgbClr val="0432FF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r>
              <a:rPr lang="en-CH" sz="2000">
                <a:solidFill>
                  <a:srgbClr val="0432FF"/>
                </a:solidFill>
              </a:rPr>
              <a:t>/ </a:t>
            </a:r>
            <a:r>
              <a:rPr lang="en-US" sz="2000">
                <a:solidFill>
                  <a:srgbClr val="0432FF"/>
                </a:solidFill>
              </a:rPr>
              <a:t>25</a:t>
            </a:r>
            <a:r>
              <a:rPr lang="en-CH" sz="2000">
                <a:solidFill>
                  <a:srgbClr val="0432FF"/>
                </a:solidFill>
              </a:rPr>
              <a:t> part</a:t>
            </a:r>
            <a:r>
              <a:rPr lang="en-US" sz="2000">
                <a:solidFill>
                  <a:srgbClr val="0432FF"/>
                </a:solidFill>
              </a:rPr>
              <a:t>n</a:t>
            </a:r>
            <a:r>
              <a:rPr lang="en-CH" sz="2000">
                <a:solidFill>
                  <a:srgbClr val="0432FF"/>
                </a:solidFill>
              </a:rPr>
              <a:t>ers</a:t>
            </a:r>
            <a:endParaRPr lang="en-US" sz="2000">
              <a:solidFill>
                <a:srgbClr val="0432FF"/>
              </a:solidFill>
            </a:endParaRPr>
          </a:p>
          <a:p>
            <a:pPr algn="ctr"/>
            <a:r>
              <a:rPr lang="en-US" sz="2000">
                <a:solidFill>
                  <a:srgbClr val="FF0000"/>
                </a:solidFill>
              </a:rPr>
              <a:t>GREEK share:  67.5 k</a:t>
            </a:r>
            <a:r>
              <a:rPr lang="el-GR" sz="2000" b="0" kern="120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endParaRPr lang="en-CH" sz="2000">
              <a:solidFill>
                <a:srgbClr val="FF0000"/>
              </a:solidFill>
            </a:endParaRPr>
          </a:p>
          <a:p>
            <a:endParaRPr lang="en-GR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22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B03B8-CA5C-51D7-3027-7CEACDFAF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F4617-3240-BDE5-F546-795897DF6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2FF85-FA73-0876-FEE3-D22883E54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23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A98D60-73A7-8D25-98AA-A65421202962}"/>
              </a:ext>
            </a:extLst>
          </p:cNvPr>
          <p:cNvSpPr txBox="1">
            <a:spLocks/>
          </p:cNvSpPr>
          <p:nvPr/>
        </p:nvSpPr>
        <p:spPr>
          <a:xfrm>
            <a:off x="544945" y="38210"/>
            <a:ext cx="9937525" cy="960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CH" sz="3100">
                <a:solidFill>
                  <a:srgbClr val="C00000"/>
                </a:solidFill>
                <a:latin typeface="Calibri" panose="020F0502020204030204" pitchFamily="34" charset="0"/>
              </a:rPr>
              <a:t>EuPRAXIA</a:t>
            </a:r>
            <a:r>
              <a:rPr lang="en-CH" sz="3100">
                <a:latin typeface="Calibri" panose="020F0502020204030204" pitchFamily="34" charset="0"/>
              </a:rPr>
              <a:t> PLASMA ACCELERATION </a:t>
            </a:r>
            <a:r>
              <a:rPr lang="en-GB" sz="3100">
                <a:latin typeface="Calibri" panose="020F0502020204030204" pitchFamily="34" charset="0"/>
              </a:rPr>
              <a:t> 2022 – 2026</a:t>
            </a:r>
            <a:r>
              <a:rPr lang="el-GR" sz="3100">
                <a:latin typeface="Calibri" panose="020F0502020204030204" pitchFamily="34" charset="0"/>
              </a:rPr>
              <a:t>, </a:t>
            </a:r>
            <a:endParaRPr lang="en-US" sz="3100">
              <a:latin typeface="Calibri" panose="020F0502020204030204" pitchFamily="34" charset="0"/>
            </a:endParaRPr>
          </a:p>
          <a:p>
            <a:r>
              <a:rPr lang="en-US" sz="3100">
                <a:solidFill>
                  <a:srgbClr val="C00000"/>
                </a:solidFill>
                <a:latin typeface="Calibri" panose="020F0502020204030204" pitchFamily="34" charset="0"/>
              </a:rPr>
              <a:t>funded by EUESFRI Project </a:t>
            </a:r>
            <a:endParaRPr lang="en-CH">
              <a:latin typeface="Calibri" panose="020F050202020403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ADD740-FBA2-3E62-B9F8-1CE343A25C91}"/>
              </a:ext>
            </a:extLst>
          </p:cNvPr>
          <p:cNvSpPr txBox="1">
            <a:spLocks/>
          </p:cNvSpPr>
          <p:nvPr/>
        </p:nvSpPr>
        <p:spPr>
          <a:xfrm>
            <a:off x="177800" y="880056"/>
            <a:ext cx="10605655" cy="392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400" b="1">
                <a:solidFill>
                  <a:srgbClr val="C00000"/>
                </a:solidFill>
              </a:rPr>
              <a:t>15</a:t>
            </a:r>
            <a:r>
              <a:rPr lang="en-CH" sz="1400"/>
              <a:t> International Laboratories + </a:t>
            </a:r>
            <a:r>
              <a:rPr lang="en-CH" sz="1400" b="1">
                <a:solidFill>
                  <a:srgbClr val="C00000"/>
                </a:solidFill>
              </a:rPr>
              <a:t>25</a:t>
            </a:r>
            <a:r>
              <a:rPr lang="en-CH" sz="1400"/>
              <a:t> Associate Laboratories from Europe, China, USA</a:t>
            </a:r>
          </a:p>
          <a:p>
            <a:r>
              <a:rPr lang="en-GB" sz="1800" b="1">
                <a:solidFill>
                  <a:srgbClr val="C00000"/>
                </a:solidFill>
              </a:rPr>
              <a:t>IASA</a:t>
            </a:r>
            <a:r>
              <a:rPr lang="en-GB" sz="1400"/>
              <a:t>, main partner, plus</a:t>
            </a:r>
            <a:r>
              <a:rPr lang="en-GB" sz="1400" b="1">
                <a:solidFill>
                  <a:srgbClr val="C00000"/>
                </a:solidFill>
              </a:rPr>
              <a:t> </a:t>
            </a:r>
            <a:r>
              <a:rPr lang="en-GB" sz="1800" b="1">
                <a:solidFill>
                  <a:srgbClr val="C00000"/>
                </a:solidFill>
              </a:rPr>
              <a:t>NTUA, IHU </a:t>
            </a:r>
            <a:r>
              <a:rPr lang="en-GB" sz="1400"/>
              <a:t>and</a:t>
            </a:r>
            <a:r>
              <a:rPr lang="en-GB" sz="1400" b="1">
                <a:solidFill>
                  <a:srgbClr val="C00000"/>
                </a:solidFill>
              </a:rPr>
              <a:t> </a:t>
            </a:r>
            <a:r>
              <a:rPr lang="en-GB" sz="1800" b="1">
                <a:solidFill>
                  <a:srgbClr val="C00000"/>
                </a:solidFill>
              </a:rPr>
              <a:t>AUEB</a:t>
            </a:r>
            <a:r>
              <a:rPr lang="en-GB" sz="1400">
                <a:solidFill>
                  <a:srgbClr val="000000"/>
                </a:solidFill>
              </a:rPr>
              <a:t> </a:t>
            </a:r>
            <a:r>
              <a:rPr lang="en-GB" sz="1400"/>
              <a:t>associate partners from Greece</a:t>
            </a:r>
            <a:endParaRPr lang="en-CH" sz="140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CH" sz="500">
              <a:solidFill>
                <a:srgbClr val="000000"/>
              </a:solidFill>
            </a:endParaRPr>
          </a:p>
          <a:p>
            <a:r>
              <a:rPr lang="en-CH" sz="1400"/>
              <a:t>The Greek Team is contributing to the </a:t>
            </a:r>
            <a:r>
              <a:rPr lang="en-CH" sz="1400" b="1">
                <a:solidFill>
                  <a:srgbClr val="C00000"/>
                </a:solidFill>
              </a:rPr>
              <a:t>Beam Dynamics</a:t>
            </a:r>
            <a:r>
              <a:rPr lang="en-CH" sz="1400">
                <a:solidFill>
                  <a:srgbClr val="C00000"/>
                </a:solidFill>
              </a:rPr>
              <a:t>, </a:t>
            </a:r>
            <a:r>
              <a:rPr lang="en-CH" sz="1400" b="1">
                <a:solidFill>
                  <a:srgbClr val="C00000"/>
                </a:solidFill>
              </a:rPr>
              <a:t>Injector design</a:t>
            </a:r>
            <a:r>
              <a:rPr lang="en-CH" sz="1400">
                <a:solidFill>
                  <a:srgbClr val="C00000"/>
                </a:solidFill>
              </a:rPr>
              <a:t>, </a:t>
            </a:r>
            <a:r>
              <a:rPr lang="en-GB" sz="1400" b="1">
                <a:solidFill>
                  <a:srgbClr val="C00000"/>
                </a:solidFill>
                <a:cs typeface="Helvetica" panose="020B0604020202020204" pitchFamily="34" charset="0"/>
              </a:rPr>
              <a:t>3D CAD layout design</a:t>
            </a:r>
            <a:r>
              <a:rPr lang="en-GB" sz="1400">
                <a:cs typeface="Helvetica" panose="020B0604020202020204" pitchFamily="34" charset="0"/>
              </a:rPr>
              <a:t>, </a:t>
            </a:r>
          </a:p>
          <a:p>
            <a:r>
              <a:rPr lang="en-GB" sz="1400">
                <a:cs typeface="Helvetica" panose="020B0604020202020204" pitchFamily="34" charset="0"/>
              </a:rPr>
              <a:t>Applications in </a:t>
            </a:r>
            <a:r>
              <a:rPr lang="en-GB" sz="1400" b="1">
                <a:solidFill>
                  <a:srgbClr val="C00000"/>
                </a:solidFill>
                <a:cs typeface="Helvetica" panose="020B0604020202020204" pitchFamily="34" charset="0"/>
              </a:rPr>
              <a:t>Medicine &amp; Biology research and Advance Materials</a:t>
            </a:r>
            <a:r>
              <a:rPr lang="en-GB" sz="1400">
                <a:solidFill>
                  <a:srgbClr val="C00000"/>
                </a:solidFill>
                <a:cs typeface="Helvetica" panose="020B0604020202020204" pitchFamily="34" charset="0"/>
              </a:rPr>
              <a:t>, </a:t>
            </a:r>
            <a:r>
              <a:rPr lang="en-GB" sz="1400" b="1">
                <a:solidFill>
                  <a:srgbClr val="C00000"/>
                </a:solidFill>
                <a:cs typeface="Helvetica" panose="020B0604020202020204" pitchFamily="34" charset="0"/>
              </a:rPr>
              <a:t>Extension of the Collaboration</a:t>
            </a:r>
            <a:r>
              <a:rPr lang="en-GB" sz="1400">
                <a:solidFill>
                  <a:srgbClr val="C00000"/>
                </a:solidFill>
                <a:cs typeface="Helvetica" panose="020B0604020202020204" pitchFamily="34" charset="0"/>
              </a:rPr>
              <a:t>, </a:t>
            </a:r>
          </a:p>
          <a:p>
            <a:pPr marL="0" indent="0">
              <a:buNone/>
            </a:pPr>
            <a:r>
              <a:rPr lang="en-GB" sz="1400" b="1">
                <a:solidFill>
                  <a:srgbClr val="C00000"/>
                </a:solidFill>
                <a:cs typeface="Helvetica" panose="020B0604020202020204" pitchFamily="34" charset="0"/>
              </a:rPr>
              <a:t>      Financial Analysis</a:t>
            </a:r>
            <a:r>
              <a:rPr lang="en-GB" sz="1400" b="1">
                <a:cs typeface="Helvetica" panose="020B0604020202020204" pitchFamily="34" charset="0"/>
              </a:rPr>
              <a:t> </a:t>
            </a:r>
            <a:r>
              <a:rPr lang="en-GB" sz="1400">
                <a:cs typeface="Helvetica" panose="020B0604020202020204" pitchFamily="34" charset="0"/>
              </a:rPr>
              <a:t>of the project.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AC0826-F885-BA27-DE4B-9F4D06E1A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4704" y="710204"/>
            <a:ext cx="2501901" cy="11456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B7D502-0420-B90A-AF34-2FDE2D002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112" y="2348325"/>
            <a:ext cx="5181600" cy="38738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7CBC83E-527D-46CB-18C7-89A123AE1154}"/>
              </a:ext>
            </a:extLst>
          </p:cNvPr>
          <p:cNvSpPr txBox="1"/>
          <p:nvPr/>
        </p:nvSpPr>
        <p:spPr>
          <a:xfrm>
            <a:off x="185666" y="3026518"/>
            <a:ext cx="3560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Building a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facility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with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very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high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field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" pitchFamily="2" charset="0"/>
              </a:rPr>
              <a:t>Plasma </a:t>
            </a:r>
            <a:r>
              <a:rPr kumimoji="0" lang="de-DE" sz="14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" pitchFamily="2" charset="0"/>
              </a:rPr>
              <a:t>Accelerators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,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driven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by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lasers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or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beams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obtain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lang="de-DE" sz="1400">
                <a:latin typeface="Helvetica" pitchFamily="2" charset="0"/>
              </a:rPr>
              <a:t>   </a:t>
            </a:r>
            <a:r>
              <a: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" pitchFamily="2" charset="0"/>
              </a:rPr>
              <a:t>1 – 100 GV/m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accelerating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 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Helvetica" pitchFamily="2" charset="0"/>
              </a:rPr>
              <a:t>field</a:t>
            </a:r>
            <a:endParaRPr kumimoji="0" lang="de-DE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Helvetica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B716A6-4F9B-A44D-48CE-9D09554EF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719" y="2514348"/>
            <a:ext cx="1874116" cy="2422365"/>
          </a:xfrm>
          <a:prstGeom prst="rect">
            <a:avLst/>
          </a:prstGeom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71B1D46B-9BC0-334B-614E-189B4EDA9A2E}"/>
              </a:ext>
            </a:extLst>
          </p:cNvPr>
          <p:cNvSpPr/>
          <p:nvPr/>
        </p:nvSpPr>
        <p:spPr>
          <a:xfrm>
            <a:off x="3931949" y="2574041"/>
            <a:ext cx="213302" cy="2161309"/>
          </a:xfrm>
          <a:prstGeom prst="leftBrace">
            <a:avLst>
              <a:gd name="adj1" fmla="val 8333"/>
              <a:gd name="adj2" fmla="val 50356"/>
            </a:avLst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C00000"/>
                </a:solidFill>
              </a:ln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AA9C9A7-1F70-AE06-7B80-946C88A6BA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539" y="4136927"/>
            <a:ext cx="2387052" cy="195039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E066522-618E-5C51-1ABE-C76D1A0B1C7A}"/>
              </a:ext>
            </a:extLst>
          </p:cNvPr>
          <p:cNvSpPr/>
          <p:nvPr/>
        </p:nvSpPr>
        <p:spPr>
          <a:xfrm>
            <a:off x="196574" y="1189598"/>
            <a:ext cx="8084980" cy="1332427"/>
          </a:xfrm>
          <a:prstGeom prst="rect">
            <a:avLst/>
          </a:prstGeom>
          <a:noFill/>
          <a:ln w="38100">
            <a:solidFill>
              <a:srgbClr val="00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9ED50D-0A33-B382-7DD0-58467592CE34}"/>
              </a:ext>
            </a:extLst>
          </p:cNvPr>
          <p:cNvSpPr txBox="1"/>
          <p:nvPr/>
        </p:nvSpPr>
        <p:spPr>
          <a:xfrm>
            <a:off x="1416062" y="5112125"/>
            <a:ext cx="6591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000">
                <a:solidFill>
                  <a:srgbClr val="0432FF"/>
                </a:solidFill>
              </a:rPr>
              <a:t>Total funding of the project: </a:t>
            </a:r>
          </a:p>
          <a:p>
            <a:pPr algn="ctr"/>
            <a:r>
              <a:rPr lang="en-CH" sz="2000">
                <a:solidFill>
                  <a:srgbClr val="0432FF"/>
                </a:solidFill>
              </a:rPr>
              <a:t>EU-2020 </a:t>
            </a:r>
            <a:r>
              <a:rPr lang="en-US" sz="2000">
                <a:solidFill>
                  <a:srgbClr val="0432FF"/>
                </a:solidFill>
              </a:rPr>
              <a:t>2.5 </a:t>
            </a:r>
            <a:r>
              <a:rPr lang="en-CH" sz="2000">
                <a:solidFill>
                  <a:srgbClr val="0432FF"/>
                </a:solidFill>
              </a:rPr>
              <a:t>M</a:t>
            </a:r>
            <a:r>
              <a:rPr lang="el-GR" sz="2000" b="0" kern="1200">
                <a:solidFill>
                  <a:srgbClr val="0432FF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r>
              <a:rPr lang="en-CH" sz="2000">
                <a:solidFill>
                  <a:srgbClr val="0432FF"/>
                </a:solidFill>
              </a:rPr>
              <a:t>/ </a:t>
            </a:r>
            <a:r>
              <a:rPr lang="en-US" sz="2000">
                <a:solidFill>
                  <a:srgbClr val="0432FF"/>
                </a:solidFill>
              </a:rPr>
              <a:t>34</a:t>
            </a:r>
            <a:r>
              <a:rPr lang="en-CH" sz="2000">
                <a:solidFill>
                  <a:srgbClr val="0432FF"/>
                </a:solidFill>
              </a:rPr>
              <a:t> part</a:t>
            </a:r>
            <a:r>
              <a:rPr lang="en-US" sz="2000">
                <a:solidFill>
                  <a:srgbClr val="0432FF"/>
                </a:solidFill>
              </a:rPr>
              <a:t>n</a:t>
            </a:r>
            <a:r>
              <a:rPr lang="en-CH" sz="2000">
                <a:solidFill>
                  <a:srgbClr val="0432FF"/>
                </a:solidFill>
              </a:rPr>
              <a:t>ers</a:t>
            </a:r>
            <a:endParaRPr lang="en-US" sz="2000">
              <a:solidFill>
                <a:srgbClr val="0432FF"/>
              </a:solidFill>
            </a:endParaRPr>
          </a:p>
          <a:p>
            <a:pPr algn="ctr"/>
            <a:r>
              <a:rPr lang="en-US" sz="2000">
                <a:solidFill>
                  <a:srgbClr val="FF0000"/>
                </a:solidFill>
              </a:rPr>
              <a:t>GREEK share:  30 k</a:t>
            </a:r>
            <a:r>
              <a:rPr lang="el-GR" sz="2000" b="0" kern="120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endParaRPr lang="en-CH" sz="2000">
              <a:solidFill>
                <a:srgbClr val="FF0000"/>
              </a:solidFill>
            </a:endParaRPr>
          </a:p>
          <a:p>
            <a:endParaRPr lang="en-GR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53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289EE-54A0-F2C7-3567-F2BF0E4AF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64372-8024-6A5C-F64B-9E85DAF23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BA26A-CE9E-A9E5-697D-0EA510E71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24</a:t>
            </a:fld>
            <a:endParaRPr lang="en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BBD31A-B564-D0A4-2DB2-774CBFA34E16}"/>
              </a:ext>
            </a:extLst>
          </p:cNvPr>
          <p:cNvSpPr txBox="1"/>
          <p:nvPr/>
        </p:nvSpPr>
        <p:spPr>
          <a:xfrm>
            <a:off x="0" y="89410"/>
            <a:ext cx="12075090" cy="5232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3200" b="0" i="0">
                <a:solidFill>
                  <a:srgbClr val="FF0000"/>
                </a:solidFill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/>
              <a:t>Accelerator </a:t>
            </a:r>
            <a:r>
              <a:rPr lang="en-GR"/>
              <a:t>Physics and Technological 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2E8ADD-1E52-20A9-887E-C75DB75FB361}"/>
              </a:ext>
            </a:extLst>
          </p:cNvPr>
          <p:cNvSpPr txBox="1"/>
          <p:nvPr/>
        </p:nvSpPr>
        <p:spPr>
          <a:xfrm>
            <a:off x="386607" y="1305441"/>
            <a:ext cx="112985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R">
                <a:solidFill>
                  <a:srgbClr val="0432FF"/>
                </a:solidFill>
              </a:rPr>
              <a:t>Studies of Incoherent effects for the Upgrade of the LHC and Detector Applications (K. Parschou, PhD finished 2023)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0432FF"/>
                </a:solidFill>
              </a:rPr>
              <a:t>Studies for optimizing optics cycles for the High-Luminosity LHC (</a:t>
            </a:r>
            <a:r>
              <a:rPr lang="en-GR">
                <a:solidFill>
                  <a:srgbClr val="0432FF"/>
                </a:solidFill>
              </a:rPr>
              <a:t>I.Angelis, PhD ongoing)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>
                <a:solidFill>
                  <a:srgbClr val="0432FF"/>
                </a:solidFill>
                <a:effectLst/>
                <a:ea typeface="Calibri" panose="020F0502020204030204" pitchFamily="34" charset="0"/>
              </a:rPr>
              <a:t>Optimization of   pre-injector systems in hadron accelerators</a:t>
            </a:r>
            <a:r>
              <a:rPr lang="en-GR">
                <a:solidFill>
                  <a:srgbClr val="0432FF"/>
                </a:solidFill>
                <a:effectLst/>
              </a:rPr>
              <a:t> (A. </a:t>
            </a:r>
            <a:r>
              <a:rPr lang="en-GR">
                <a:solidFill>
                  <a:srgbClr val="0432FF"/>
                </a:solidFill>
              </a:rPr>
              <a:t>Mamaras, PhD on going)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R">
              <a:solidFill>
                <a:srgbClr val="0432FF"/>
              </a:solidFill>
            </a:endParaRPr>
          </a:p>
          <a:p>
            <a:endParaRPr lang="en-GR">
              <a:solidFill>
                <a:srgbClr val="0432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R">
                <a:solidFill>
                  <a:srgbClr val="0432FF"/>
                </a:solidFill>
              </a:rPr>
              <a:t>Fisibility Studies for the Construction of Movable Small Size Accelerator with Applications in Art and Medicine.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R">
              <a:solidFill>
                <a:srgbClr val="0432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DDAAB8-110D-5D05-9086-0EF530C055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78" r="-1"/>
          <a:stretch/>
        </p:blipFill>
        <p:spPr>
          <a:xfrm>
            <a:off x="116910" y="3603663"/>
            <a:ext cx="4209040" cy="1621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6EC37B-D43D-0F49-317D-0DF9835F6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745" y="3316821"/>
            <a:ext cx="3901855" cy="2450752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B6E7B120-EECA-8BDE-48CA-061FBD0335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3" t="12060" r="16164"/>
          <a:stretch/>
        </p:blipFill>
        <p:spPr bwMode="auto">
          <a:xfrm>
            <a:off x="8141918" y="3275205"/>
            <a:ext cx="3933172" cy="221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6A1814-CFAD-92E8-3CAF-EF06FF802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9101" y="89410"/>
            <a:ext cx="739853" cy="7297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609ABC-9E27-17B7-876D-44635E1723A9}"/>
              </a:ext>
            </a:extLst>
          </p:cNvPr>
          <p:cNvSpPr txBox="1"/>
          <p:nvPr/>
        </p:nvSpPr>
        <p:spPr>
          <a:xfrm>
            <a:off x="116910" y="5979863"/>
            <a:ext cx="8839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C00000"/>
                </a:solidFill>
              </a:rPr>
              <a:t>Aristotle University of Thessaloniki, Laboratory for Accelerator Physics and Instrumentation</a:t>
            </a:r>
            <a:endParaRPr lang="el-GR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47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4FED2-A59B-7FC5-1F24-7E6A55F86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386" y="2625933"/>
            <a:ext cx="10515600" cy="956779"/>
          </a:xfrm>
        </p:spPr>
        <p:txBody>
          <a:bodyPr/>
          <a:lstStyle/>
          <a:p>
            <a:r>
              <a:rPr lang="en-GR" sz="4400"/>
              <a:t>Applications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EB679-789E-E3E7-3168-718AB027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ABC51-B00D-BAA7-CE6A-037998CED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440C8-30F6-C004-9AB7-B43CAE9D2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380675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A19E6-CF6B-9083-435A-452FDB5C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10C35-05DD-A1C4-41F9-A82751E9A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73F40-102A-1F4A-966C-A043C797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26</a:t>
            </a:fld>
            <a:endParaRPr lang="en-G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94FFC8-5598-45B2-344C-0A80D430AB2F}"/>
              </a:ext>
            </a:extLst>
          </p:cNvPr>
          <p:cNvSpPr txBox="1">
            <a:spLocks/>
          </p:cNvSpPr>
          <p:nvPr/>
        </p:nvSpPr>
        <p:spPr>
          <a:xfrm>
            <a:off x="963468" y="54638"/>
            <a:ext cx="10390332" cy="591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/>
              <a:t>Participation in the </a:t>
            </a:r>
            <a:r>
              <a:rPr lang="en-CH" sz="3200"/>
              <a:t>EDUSAFE Project 2015 - 2019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94E7D04-CE16-A2B2-59AE-449CA37EE1B7}"/>
              </a:ext>
            </a:extLst>
          </p:cNvPr>
          <p:cNvSpPr txBox="1">
            <a:spLocks/>
          </p:cNvSpPr>
          <p:nvPr/>
        </p:nvSpPr>
        <p:spPr>
          <a:xfrm>
            <a:off x="11148" y="732270"/>
            <a:ext cx="6184923" cy="57216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GB" sz="2000" b="1" err="1"/>
              <a:t>EDU</a:t>
            </a:r>
            <a:r>
              <a:rPr lang="en-GB" sz="2000" err="1"/>
              <a:t>cation</a:t>
            </a:r>
            <a:r>
              <a:rPr lang="en-GB" sz="2000"/>
              <a:t> in advanced VR/AR </a:t>
            </a:r>
            <a:r>
              <a:rPr lang="en-GB" sz="2000" b="1" err="1"/>
              <a:t>SA</a:t>
            </a:r>
            <a:r>
              <a:rPr lang="en-GB" sz="2000" err="1"/>
              <a:t>fety</a:t>
            </a:r>
            <a:r>
              <a:rPr lang="en-GB" sz="2000"/>
              <a:t> Systems </a:t>
            </a:r>
            <a:r>
              <a:rPr lang="en-GB" sz="2000" b="1"/>
              <a:t>F</a:t>
            </a:r>
            <a:r>
              <a:rPr lang="en-GB" sz="2000"/>
              <a:t>or Maintenance in Extreme </a:t>
            </a:r>
            <a:r>
              <a:rPr lang="en-GB" sz="2000" b="1"/>
              <a:t>E</a:t>
            </a:r>
            <a:r>
              <a:rPr lang="en-GB" sz="2000"/>
              <a:t>nvironments </a:t>
            </a:r>
            <a:r>
              <a:rPr lang="en-US" sz="2000" b="1">
                <a:cs typeface="Helvetica" panose="020B0604020202020204" pitchFamily="34" charset="0"/>
              </a:rPr>
              <a:t>– </a:t>
            </a:r>
            <a:r>
              <a:rPr lang="en-US" sz="2000" b="1">
                <a:solidFill>
                  <a:srgbClr val="C00000"/>
                </a:solidFill>
                <a:cs typeface="Helvetica" panose="020B0604020202020204" pitchFamily="34" charset="0"/>
              </a:rPr>
              <a:t>EDUSAFE</a:t>
            </a:r>
            <a:r>
              <a:rPr lang="en-US" sz="2000" b="1">
                <a:cs typeface="Helvetica" panose="020B0604020202020204" pitchFamily="34" charset="0"/>
              </a:rPr>
              <a:t> </a:t>
            </a:r>
            <a:r>
              <a:rPr lang="en-US" sz="2000" b="1">
                <a:solidFill>
                  <a:srgbClr val="0070C0"/>
                </a:solidFill>
                <a:cs typeface="Times New Roman" panose="02020603050405020304" pitchFamily="18" charset="0"/>
                <a:hlinkClick r:id="rId2"/>
              </a:rPr>
              <a:t>https://https://edusafe.web.cern.ch/site.php</a:t>
            </a:r>
            <a:r>
              <a:rPr lang="en-US" sz="2000" b="1">
                <a:solidFill>
                  <a:srgbClr val="0070C0"/>
                </a:solidFill>
                <a:cs typeface="Times New Roman" panose="02020603050405020304" pitchFamily="18" charset="0"/>
              </a:rPr>
              <a:t>           </a:t>
            </a:r>
          </a:p>
          <a:p>
            <a:pPr marL="0" indent="0">
              <a:buNone/>
            </a:pPr>
            <a:endParaRPr lang="en-US" sz="2000" b="1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r>
              <a:rPr lang="en-US" sz="2000" b="1">
                <a:solidFill>
                  <a:srgbClr val="C00000"/>
                </a:solidFill>
                <a:cs typeface="Times New Roman" panose="02020603050405020304" pitchFamily="18" charset="0"/>
              </a:rPr>
              <a:t>13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 Research teams &amp; Universities from </a:t>
            </a:r>
            <a:r>
              <a:rPr lang="en-US" sz="2000" b="1">
                <a:solidFill>
                  <a:srgbClr val="C00000"/>
                </a:solidFill>
                <a:cs typeface="Times New Roman" panose="02020603050405020304" pitchFamily="18" charset="0"/>
              </a:rPr>
              <a:t>5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 European Countries</a:t>
            </a:r>
            <a:r>
              <a:rPr lang="en-US" sz="2000" u="sng">
                <a:solidFill>
                  <a:schemeClr val="tx1"/>
                </a:solidFill>
                <a:cs typeface="Times New Roman" panose="02020603050405020304" pitchFamily="18" charset="0"/>
              </a:rPr>
              <a:t>,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sz="2000" b="1">
                <a:solidFill>
                  <a:srgbClr val="C00000"/>
                </a:solidFill>
                <a:cs typeface="Times New Roman" panose="02020603050405020304" pitchFamily="18" charset="0"/>
              </a:rPr>
              <a:t>NTUA, IASA, AUEB, DUTH </a:t>
            </a:r>
            <a:r>
              <a:rPr lang="en-US" sz="2000">
                <a:solidFill>
                  <a:schemeClr val="tx1"/>
                </a:solidFill>
                <a:cs typeface="Times New Roman" panose="02020603050405020304" pitchFamily="18" charset="0"/>
              </a:rPr>
              <a:t>from Greece. </a:t>
            </a:r>
            <a:endParaRPr lang="en-US" sz="2000">
              <a:cs typeface="Helvetica" panose="020B0604020202020204" pitchFamily="34" charset="0"/>
            </a:endParaRPr>
          </a:p>
          <a:p>
            <a:pPr algn="just"/>
            <a:endParaRPr lang="en-GB" sz="2000"/>
          </a:p>
          <a:p>
            <a:pPr algn="just"/>
            <a:r>
              <a:rPr lang="en-GB" sz="2000"/>
              <a:t>The scientific objective of EDUSAFE is research into advanced Virtual Reality </a:t>
            </a:r>
            <a:r>
              <a:rPr lang="en-GB" sz="2000" b="1">
                <a:solidFill>
                  <a:srgbClr val="C00000"/>
                </a:solidFill>
              </a:rPr>
              <a:t>VR</a:t>
            </a:r>
            <a:r>
              <a:rPr lang="en-GB" sz="2000"/>
              <a:t> and Augmented Reality </a:t>
            </a:r>
            <a:r>
              <a:rPr lang="en-GB" sz="2000" b="1">
                <a:solidFill>
                  <a:srgbClr val="C00000"/>
                </a:solidFill>
              </a:rPr>
              <a:t>AR</a:t>
            </a:r>
            <a:r>
              <a:rPr lang="en-GB" sz="2000"/>
              <a:t> technologies for a </a:t>
            </a:r>
            <a:r>
              <a:rPr lang="en-GB" sz="2000" b="1"/>
              <a:t>personnel safety system platform</a:t>
            </a:r>
            <a:r>
              <a:rPr lang="en-GB" sz="2000"/>
              <a:t>, including features, methods and tools.</a:t>
            </a:r>
          </a:p>
          <a:p>
            <a:pPr algn="just"/>
            <a:endParaRPr lang="en-GB" sz="2000">
              <a:cs typeface="Helvetica" panose="020B0604020202020204" pitchFamily="34" charset="0"/>
            </a:endParaRPr>
          </a:p>
          <a:p>
            <a:r>
              <a:rPr lang="en-US" sz="2000">
                <a:cs typeface="Helvetica" panose="020B0604020202020204" pitchFamily="34" charset="0"/>
              </a:rPr>
              <a:t>The </a:t>
            </a:r>
            <a:r>
              <a:rPr lang="en-US" sz="2000" b="1">
                <a:cs typeface="Helvetica" panose="020B0604020202020204" pitchFamily="34" charset="0"/>
              </a:rPr>
              <a:t>NTUA/IASA/AUEB/DUTH Team </a:t>
            </a:r>
            <a:r>
              <a:rPr lang="en-US" sz="2000">
                <a:cs typeface="Helvetica" panose="020B0604020202020204" pitchFamily="34" charset="0"/>
              </a:rPr>
              <a:t>has a consistent contribution to the EDUSAFE Project, integrating </a:t>
            </a:r>
            <a:r>
              <a:rPr lang="en-US" sz="2000" b="1">
                <a:solidFill>
                  <a:srgbClr val="C00000"/>
                </a:solidFill>
                <a:cs typeface="Helvetica" panose="020B0604020202020204" pitchFamily="34" charset="0"/>
              </a:rPr>
              <a:t>4 PhD’s.</a:t>
            </a:r>
            <a:r>
              <a:rPr lang="en-US" sz="2000" b="1">
                <a:solidFill>
                  <a:srgbClr val="FF0000"/>
                </a:solidFill>
                <a:cs typeface="Helvetica" panose="020B0604020202020204" pitchFamily="34" charset="0"/>
              </a:rPr>
              <a:t> </a:t>
            </a:r>
          </a:p>
          <a:p>
            <a:endParaRPr lang="en-US" sz="2000">
              <a:cs typeface="Helvetica" panose="020B0604020202020204" pitchFamily="34" charset="0"/>
            </a:endParaRPr>
          </a:p>
          <a:p>
            <a:r>
              <a:rPr lang="en-US" sz="2000">
                <a:cs typeface="Helvetica" panose="020B0604020202020204" pitchFamily="34" charset="0"/>
              </a:rPr>
              <a:t>The 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Greek Team responsibility </a:t>
            </a:r>
            <a:r>
              <a:rPr lang="en-US" sz="2000">
                <a:cs typeface="Helvetica" panose="020B0604020202020204" pitchFamily="34" charset="0"/>
              </a:rPr>
              <a:t>was the entire development of the </a:t>
            </a:r>
            <a:r>
              <a:rPr lang="en-US" sz="2000" b="1">
                <a:solidFill>
                  <a:srgbClr val="C00000"/>
                </a:solidFill>
                <a:cs typeface="Helvetica" panose="020B0604020202020204" pitchFamily="34" charset="0"/>
              </a:rPr>
              <a:t>DAQ</a:t>
            </a:r>
            <a:r>
              <a:rPr lang="en-US" sz="2000">
                <a:solidFill>
                  <a:srgbClr val="C00000"/>
                </a:solidFill>
                <a:cs typeface="Helvetica" panose="020B0604020202020204" pitchFamily="34" charset="0"/>
              </a:rPr>
              <a:t> and </a:t>
            </a:r>
            <a:r>
              <a:rPr lang="en-US" sz="2000" b="1">
                <a:solidFill>
                  <a:srgbClr val="C00000"/>
                </a:solidFill>
                <a:cs typeface="Helvetica" panose="020B0604020202020204" pitchFamily="34" charset="0"/>
              </a:rPr>
              <a:t>Control System </a:t>
            </a:r>
            <a:r>
              <a:rPr lang="en-US" sz="2000">
                <a:cs typeface="Helvetica" panose="020B0604020202020204" pitchFamily="34" charset="0"/>
              </a:rPr>
              <a:t>and part contribution of the VR/AR technology for the final product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600">
              <a:cs typeface="Helvetica" panose="020B0604020202020204" pitchFamily="34" charset="0"/>
            </a:endParaRPr>
          </a:p>
        </p:txBody>
      </p:sp>
      <p:pic>
        <p:nvPicPr>
          <p:cNvPr id="9" name="Picture 8" descr="Screen Shot 2014-12-02 at 2.45.45 PM.png">
            <a:extLst>
              <a:ext uri="{FF2B5EF4-FFF2-40B4-BE49-F238E27FC236}">
                <a16:creationId xmlns:a16="http://schemas.microsoft.com/office/drawing/2014/main" id="{248A95F6-FADB-C337-9010-60B3EB9FE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972" y="1128971"/>
            <a:ext cx="5984780" cy="38151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8A0316-8E1F-3801-6D7C-BE0971E2EA46}"/>
              </a:ext>
            </a:extLst>
          </p:cNvPr>
          <p:cNvSpPr txBox="1"/>
          <p:nvPr/>
        </p:nvSpPr>
        <p:spPr>
          <a:xfrm>
            <a:off x="5873762" y="5174909"/>
            <a:ext cx="6591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000">
                <a:solidFill>
                  <a:srgbClr val="0432FF"/>
                </a:solidFill>
              </a:rPr>
              <a:t>Total funding of the project: </a:t>
            </a:r>
          </a:p>
          <a:p>
            <a:pPr algn="ctr"/>
            <a:r>
              <a:rPr lang="en-CH" sz="2000">
                <a:solidFill>
                  <a:srgbClr val="0432FF"/>
                </a:solidFill>
              </a:rPr>
              <a:t>EU-MARIE</a:t>
            </a:r>
            <a:r>
              <a:rPr lang="en-US" sz="2000">
                <a:solidFill>
                  <a:srgbClr val="0432FF"/>
                </a:solidFill>
              </a:rPr>
              <a:t> </a:t>
            </a:r>
            <a:r>
              <a:rPr lang="en-CH" sz="2000">
                <a:solidFill>
                  <a:srgbClr val="0432FF"/>
                </a:solidFill>
              </a:rPr>
              <a:t>CURIE3.1 M</a:t>
            </a:r>
            <a:r>
              <a:rPr lang="el-GR" sz="2000" b="0" kern="1200">
                <a:solidFill>
                  <a:srgbClr val="0432FF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r>
              <a:rPr lang="en-CH" sz="2000">
                <a:solidFill>
                  <a:srgbClr val="0432FF"/>
                </a:solidFill>
              </a:rPr>
              <a:t>/ 8 part</a:t>
            </a:r>
            <a:r>
              <a:rPr lang="en-US" sz="2000">
                <a:solidFill>
                  <a:srgbClr val="0432FF"/>
                </a:solidFill>
              </a:rPr>
              <a:t>n</a:t>
            </a:r>
            <a:r>
              <a:rPr lang="en-CH" sz="2000">
                <a:solidFill>
                  <a:srgbClr val="0432FF"/>
                </a:solidFill>
              </a:rPr>
              <a:t>ers</a:t>
            </a:r>
            <a:endParaRPr lang="en-US" sz="2000">
              <a:solidFill>
                <a:srgbClr val="0432FF"/>
              </a:solidFill>
            </a:endParaRPr>
          </a:p>
          <a:p>
            <a:pPr algn="ctr"/>
            <a:r>
              <a:rPr lang="en-US" sz="2000">
                <a:solidFill>
                  <a:srgbClr val="FF0000"/>
                </a:solidFill>
              </a:rPr>
              <a:t>GREEK share:  70 k</a:t>
            </a:r>
            <a:r>
              <a:rPr lang="el-GR" sz="2000" b="0" kern="120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€</a:t>
            </a:r>
            <a:endParaRPr lang="en-CH" sz="2000">
              <a:solidFill>
                <a:srgbClr val="FF0000"/>
              </a:solidFill>
            </a:endParaRPr>
          </a:p>
          <a:p>
            <a:endParaRPr lang="en-GR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29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B4FA8-F314-A982-3354-178291F40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7B8EB-6419-C402-4A72-12AC2CCCA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E462-66A6-31FE-0654-865A3945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27</a:t>
            </a:fld>
            <a:endParaRPr lang="en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E7329F-8214-8453-3CDB-64DDDB1DB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99" y="1091893"/>
            <a:ext cx="2617939" cy="24497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0CD21B-2DFD-287F-D8DA-CD33C6373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804" y="805499"/>
            <a:ext cx="3121963" cy="30707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24B67B-13B4-E55C-A0F5-6FDB7603A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750" y="829384"/>
            <a:ext cx="3581773" cy="28408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2C420C-01BC-1572-781E-E2F9BB7E0CC1}"/>
              </a:ext>
            </a:extLst>
          </p:cNvPr>
          <p:cNvSpPr txBox="1"/>
          <p:nvPr/>
        </p:nvSpPr>
        <p:spPr>
          <a:xfrm>
            <a:off x="306887" y="20121"/>
            <a:ext cx="110855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800">
                <a:solidFill>
                  <a:srgbClr val="FF0000"/>
                </a:solidFill>
                <a:cs typeface="Times New Roman" panose="02020603050405020304" pitchFamily="18" charset="0"/>
              </a:rPr>
              <a:t>PICOSEC Prototypes for Cherenkov Photon Detection at 300 nm range</a:t>
            </a:r>
          </a:p>
          <a:p>
            <a:pPr algn="ctr"/>
            <a:r>
              <a:rPr lang="en-GR" sz="2800">
                <a:solidFill>
                  <a:srgbClr val="FF0000"/>
                </a:solidFill>
                <a:cs typeface="Times New Roman" panose="02020603050405020304" pitchFamily="18" charset="0"/>
              </a:rPr>
              <a:t>Two New Prototypes with reflective (GaN) Photocathods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858A30-A2EA-3FD1-C9D5-3C71D18FD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864" y="4482667"/>
            <a:ext cx="5311171" cy="2096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9AF1CE-2692-5D2F-3319-CD53181CE8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0251" y="4440136"/>
            <a:ext cx="3918733" cy="22149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4A15D2-4552-9CA7-1A75-F78B3747650F}"/>
              </a:ext>
            </a:extLst>
          </p:cNvPr>
          <p:cNvSpPr txBox="1"/>
          <p:nvPr/>
        </p:nvSpPr>
        <p:spPr>
          <a:xfrm>
            <a:off x="306887" y="3798829"/>
            <a:ext cx="11448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800" b="1">
                <a:solidFill>
                  <a:srgbClr val="C00000"/>
                </a:solidFill>
              </a:rPr>
              <a:t>Photodectors for the ENUBET and ESSnuSB+  Neutrino Projects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D3EE517-0061-86F1-1139-C22795A64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767" y="666909"/>
            <a:ext cx="898555" cy="84996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682114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6722C-C122-FC99-6C4C-26CE2119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1EA9D-34B3-F96A-D860-E9D8596E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0A03-30F2-173F-EA1F-A6A3C68D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28</a:t>
            </a:fld>
            <a:endParaRPr lang="en-GR"/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6006823E-E1F3-A3F7-9972-1A03C39B43B0}"/>
              </a:ext>
            </a:extLst>
          </p:cNvPr>
          <p:cNvSpPr/>
          <p:nvPr/>
        </p:nvSpPr>
        <p:spPr>
          <a:xfrm>
            <a:off x="2176560" y="272880"/>
            <a:ext cx="8015400" cy="112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D4506304-76FF-EDF9-A319-62246B31C96D}"/>
              </a:ext>
            </a:extLst>
          </p:cNvPr>
          <p:cNvSpPr/>
          <p:nvPr/>
        </p:nvSpPr>
        <p:spPr>
          <a:xfrm>
            <a:off x="3476160" y="3590280"/>
            <a:ext cx="2872440" cy="73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0066B3"/>
                </a:solidFill>
                <a:latin typeface="Arial"/>
                <a:ea typeface="Arial"/>
              </a:rPr>
              <a:t>Imaging via scattering</a:t>
            </a:r>
            <a:endParaRPr lang="el-GR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Arial"/>
              </a:rPr>
              <a:t>analyze the angles of deflection before and after passing through a volume</a:t>
            </a:r>
            <a:endParaRPr lang="el-GR" sz="1200" b="0" strike="noStrike" spc="-1">
              <a:latin typeface="Arial"/>
            </a:endParaRPr>
          </a:p>
        </p:txBody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788ED82C-82D2-CD88-090E-E170E71DB23C}"/>
              </a:ext>
            </a:extLst>
          </p:cNvPr>
          <p:cNvSpPr/>
          <p:nvPr/>
        </p:nvSpPr>
        <p:spPr>
          <a:xfrm>
            <a:off x="501480" y="3606120"/>
            <a:ext cx="2467080" cy="73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0066B3"/>
                </a:solidFill>
                <a:latin typeface="Arial"/>
                <a:ea typeface="Arial"/>
              </a:rPr>
              <a:t>Imaging via absorption</a:t>
            </a:r>
            <a:endParaRPr lang="el-GR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Arial"/>
              </a:rPr>
              <a:t>principle is similar to conventional X-ray radiography</a:t>
            </a:r>
            <a:endParaRPr lang="el-GR" sz="1200" b="0" strike="noStrike" spc="-1">
              <a:latin typeface="Arial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82811680-91F0-E639-A17B-093F5D7411DC}"/>
              </a:ext>
            </a:extLst>
          </p:cNvPr>
          <p:cNvSpPr/>
          <p:nvPr/>
        </p:nvSpPr>
        <p:spPr>
          <a:xfrm>
            <a:off x="6349320" y="1200600"/>
            <a:ext cx="5797800" cy="1020240"/>
          </a:xfrm>
          <a:prstGeom prst="rect">
            <a:avLst/>
          </a:prstGeom>
          <a:noFill/>
          <a:ln w="9360">
            <a:solidFill>
              <a:srgbClr val="3465A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 anchor="t">
            <a:noAutofit/>
          </a:bodyPr>
          <a:lstStyle/>
          <a:p>
            <a:pPr marL="259200" indent="-257760">
              <a:lnSpc>
                <a:spcPct val="100000"/>
              </a:lnSpc>
              <a:buClr>
                <a:srgbClr val="0066B3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00B050"/>
                </a:solidFill>
                <a:latin typeface="Arial"/>
                <a:ea typeface="Cambria Math"/>
              </a:rPr>
              <a:t>Thickness of a mountain: George (1955)</a:t>
            </a:r>
            <a:endParaRPr lang="el-GR" sz="1400" b="0" strike="noStrike" spc="-1">
              <a:solidFill>
                <a:srgbClr val="00B050"/>
              </a:solidFill>
              <a:latin typeface="Arial"/>
            </a:endParaRPr>
          </a:p>
          <a:p>
            <a:pPr marL="259200" indent="-257760">
              <a:lnSpc>
                <a:spcPct val="100000"/>
              </a:lnSpc>
              <a:buClr>
                <a:srgbClr val="0066B3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00B050"/>
                </a:solidFill>
                <a:latin typeface="Arial"/>
                <a:ea typeface="Cambria Math"/>
              </a:rPr>
              <a:t>Hidden chambers in Chephren (or Khafre) pyramid: Alvarez (1970)</a:t>
            </a:r>
            <a:endParaRPr lang="el-GR" sz="1400" b="0" strike="noStrike" spc="-1">
              <a:solidFill>
                <a:srgbClr val="00B050"/>
              </a:solidFill>
              <a:latin typeface="Arial"/>
            </a:endParaRPr>
          </a:p>
          <a:p>
            <a:pPr marL="259200" indent="-257760">
              <a:lnSpc>
                <a:spcPct val="100000"/>
              </a:lnSpc>
              <a:buClr>
                <a:srgbClr val="0066B3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00B050"/>
                </a:solidFill>
                <a:latin typeface="Arial"/>
                <a:ea typeface="Cambria Math"/>
              </a:rPr>
              <a:t>Volcanology: Nagamine (1995), Tanaka (2001), </a:t>
            </a:r>
            <a:br>
              <a:rPr>
                <a:solidFill>
                  <a:srgbClr val="00B050"/>
                </a:solidFill>
              </a:rPr>
            </a:br>
            <a:r>
              <a:rPr lang="en-US" sz="1400" b="0" strike="noStrike" spc="-1">
                <a:solidFill>
                  <a:srgbClr val="00B050"/>
                </a:solidFill>
                <a:latin typeface="Arial"/>
                <a:ea typeface="Cambria Math"/>
              </a:rPr>
              <a:t>Diaphane collaboration (2008)</a:t>
            </a:r>
            <a:endParaRPr lang="el-GR" sz="1400" b="0" strike="noStrike" spc="-1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11" name="Picture 100">
            <a:extLst>
              <a:ext uri="{FF2B5EF4-FFF2-40B4-BE49-F238E27FC236}">
                <a16:creationId xmlns:a16="http://schemas.microsoft.com/office/drawing/2014/main" id="{3B5A721B-9C0E-A77C-FE95-FE5E4C4BA7F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58200" y="963720"/>
            <a:ext cx="5657760" cy="2514600"/>
          </a:xfrm>
          <a:prstGeom prst="rect">
            <a:avLst/>
          </a:prstGeom>
          <a:ln w="0">
            <a:noFill/>
          </a:ln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0C925C2E-772D-AFA7-77F2-E0D36F2DA7BD}"/>
              </a:ext>
            </a:extLst>
          </p:cNvPr>
          <p:cNvSpPr/>
          <p:nvPr/>
        </p:nvSpPr>
        <p:spPr>
          <a:xfrm>
            <a:off x="6349320" y="2726640"/>
            <a:ext cx="5797800" cy="37380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None/>
            </a:pPr>
            <a:r>
              <a:rPr lang="en-US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The application of Muon Tomography developed in the framework of EKATY project for : </a:t>
            </a: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Innovative imaging of the subsurface of archaeological sites and the interior of structural elements of monuments in 3 and 4 Dimensions.</a:t>
            </a:r>
            <a:endParaRPr lang="el-GR" sz="1600" b="0" strike="noStrike" spc="-1">
              <a:solidFill>
                <a:srgbClr val="0432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18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The project aims to develop innovative methods, instruments and methodological protocols for the </a:t>
            </a:r>
            <a:r>
              <a:rPr lang="en-GB" sz="1600" b="1" strike="noStrike" spc="-1">
                <a:solidFill>
                  <a:srgbClr val="0432FF"/>
                </a:solidFill>
                <a:latin typeface="Arial"/>
                <a:ea typeface="DejaVu Sans"/>
              </a:rPr>
              <a:t>detection, imaging and mapping of buried antiquities.</a:t>
            </a: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 The detection of structures under the tumuli is specifically addressed.</a:t>
            </a:r>
            <a:endParaRPr lang="el-GR" sz="1600" b="0" strike="noStrike" spc="-1">
              <a:solidFill>
                <a:srgbClr val="0432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18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Application </a:t>
            </a: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  <a:sym typeface="Wingdings" pitchFamily="2" charset="2"/>
              </a:rPr>
              <a:t>  </a:t>
            </a: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at the Great Tumulus of N. Apollonia </a:t>
            </a:r>
            <a:endParaRPr lang="el-GR" sz="1600" b="0" strike="noStrike" spc="-1">
              <a:solidFill>
                <a:srgbClr val="0432FF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18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Collaboration of Lab of Nuclear Physics (</a:t>
            </a:r>
            <a:r>
              <a:rPr lang="en-GB" sz="1600" b="0" strike="noStrike" spc="-1" err="1">
                <a:solidFill>
                  <a:srgbClr val="0432FF"/>
                </a:solidFill>
                <a:latin typeface="Arial"/>
                <a:ea typeface="DejaVu Sans"/>
              </a:rPr>
              <a:t>AUTh</a:t>
            </a: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), Lab of Geophysics (</a:t>
            </a:r>
            <a:r>
              <a:rPr lang="en-GB" sz="1600" b="0" strike="noStrike" spc="-1" err="1">
                <a:solidFill>
                  <a:srgbClr val="0432FF"/>
                </a:solidFill>
                <a:latin typeface="Arial"/>
                <a:ea typeface="DejaVu Sans"/>
              </a:rPr>
              <a:t>AUTh</a:t>
            </a:r>
            <a:r>
              <a:rPr lang="en-GB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), Ministry of Culture, Greek Industry</a:t>
            </a:r>
            <a:endParaRPr lang="el-GR" sz="160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13" name="PlaceHolder 1">
            <a:extLst>
              <a:ext uri="{FF2B5EF4-FFF2-40B4-BE49-F238E27FC236}">
                <a16:creationId xmlns:a16="http://schemas.microsoft.com/office/drawing/2014/main" id="{CE70FF23-F2F7-6E8B-B7C1-A41192E0690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400" cy="883080"/>
          </a:xfrm>
          <a:prstGeom prst="rect">
            <a:avLst/>
          </a:prstGeom>
          <a:noFill/>
          <a:ln w="0">
            <a:noFill/>
          </a:ln>
        </p:spPr>
        <p:txBody>
          <a:bodyPr vert="horz" lIns="90000" tIns="45000" rIns="90000" bIns="45000" rtlCol="0" anchor="ctr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l-GR" spc="-1">
                <a:latin typeface="Arial"/>
                <a:ea typeface="DejaVu Sans"/>
              </a:rPr>
              <a:t> </a:t>
            </a:r>
            <a:r>
              <a:rPr lang="en-US" spc="-1">
                <a:latin typeface="Arial"/>
                <a:ea typeface="DejaVu Sans"/>
              </a:rPr>
              <a:t>Muon Tomography: imaging method based on muon detection </a:t>
            </a:r>
            <a:endParaRPr lang="el-GR" spc="-1">
              <a:latin typeface="Arial"/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E407E33F-C18D-4F59-3DAB-46164B94960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94840" y="4857840"/>
            <a:ext cx="2537280" cy="1918080"/>
          </a:xfrm>
          <a:prstGeom prst="rect">
            <a:avLst/>
          </a:prstGeom>
          <a:ln w="0">
            <a:noFill/>
          </a:ln>
        </p:spPr>
      </p:pic>
      <p:sp>
        <p:nvSpPr>
          <p:cNvPr id="15" name="Triangle 8">
            <a:extLst>
              <a:ext uri="{FF2B5EF4-FFF2-40B4-BE49-F238E27FC236}">
                <a16:creationId xmlns:a16="http://schemas.microsoft.com/office/drawing/2014/main" id="{1ACCE127-BDA0-F0DD-5252-B46B39FA32F6}"/>
              </a:ext>
            </a:extLst>
          </p:cNvPr>
          <p:cNvSpPr/>
          <p:nvPr/>
        </p:nvSpPr>
        <p:spPr>
          <a:xfrm>
            <a:off x="10713960" y="3426480"/>
            <a:ext cx="34200" cy="2808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R"/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B7ED1DD2-2BE9-E5C5-2C88-D823A1A91D3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292560" y="4848120"/>
            <a:ext cx="2549520" cy="1938240"/>
          </a:xfrm>
          <a:prstGeom prst="rect">
            <a:avLst/>
          </a:prstGeom>
          <a:ln w="0">
            <a:noFill/>
          </a:ln>
        </p:spPr>
      </p:pic>
      <p:sp>
        <p:nvSpPr>
          <p:cNvPr id="17" name="TextBox 11">
            <a:extLst>
              <a:ext uri="{FF2B5EF4-FFF2-40B4-BE49-F238E27FC236}">
                <a16:creationId xmlns:a16="http://schemas.microsoft.com/office/drawing/2014/main" id="{E8D65380-2ED6-861D-FB19-1B67D2554FAE}"/>
              </a:ext>
            </a:extLst>
          </p:cNvPr>
          <p:cNvSpPr/>
          <p:nvPr/>
        </p:nvSpPr>
        <p:spPr>
          <a:xfrm>
            <a:off x="1597680" y="4453200"/>
            <a:ext cx="29980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Great tumulus of Apollonia</a:t>
            </a:r>
            <a:endParaRPr lang="el-GR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6449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FE302-2974-12D1-27FE-3CE864CCB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39FBE-A1A4-B2E8-56BA-E8827F9A5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4FE1E-8EF1-F71B-E066-1AE3C026E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29</a:t>
            </a:fld>
            <a:endParaRPr lang="en-GR"/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4BF8B388-5CA3-4ECC-1A10-4EA850A94E4F}"/>
              </a:ext>
            </a:extLst>
          </p:cNvPr>
          <p:cNvSpPr/>
          <p:nvPr/>
        </p:nvSpPr>
        <p:spPr>
          <a:xfrm>
            <a:off x="2176560" y="272880"/>
            <a:ext cx="8015400" cy="112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547F8282-7842-9673-72B3-376D472E30A3}"/>
              </a:ext>
            </a:extLst>
          </p:cNvPr>
          <p:cNvPicPr/>
          <p:nvPr/>
        </p:nvPicPr>
        <p:blipFill>
          <a:blip r:embed="rId2"/>
          <a:srcRect t="15636"/>
          <a:stretch/>
        </p:blipFill>
        <p:spPr>
          <a:xfrm>
            <a:off x="10676160" y="3674520"/>
            <a:ext cx="1424880" cy="1299240"/>
          </a:xfrm>
          <a:prstGeom prst="rect">
            <a:avLst/>
          </a:prstGeom>
          <a:ln w="0">
            <a:noFill/>
          </a:ln>
        </p:spPr>
      </p:pic>
      <p:sp>
        <p:nvSpPr>
          <p:cNvPr id="9" name="CustomShape 16">
            <a:extLst>
              <a:ext uri="{FF2B5EF4-FFF2-40B4-BE49-F238E27FC236}">
                <a16:creationId xmlns:a16="http://schemas.microsoft.com/office/drawing/2014/main" id="{EBFB13C7-E1B2-ECF5-06BB-A22D9D411E73}"/>
              </a:ext>
            </a:extLst>
          </p:cNvPr>
          <p:cNvSpPr/>
          <p:nvPr/>
        </p:nvSpPr>
        <p:spPr>
          <a:xfrm>
            <a:off x="7440120" y="4768200"/>
            <a:ext cx="4217400" cy="1815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4 Micromegas (10 x 10 cm</a:t>
            </a:r>
            <a:r>
              <a:rPr lang="en-US" sz="1450" b="0" strike="noStrike" spc="-1" baseline="33000">
                <a:solidFill>
                  <a:srgbClr val="0432FF"/>
                </a:solidFill>
                <a:latin typeface="Calibri"/>
                <a:ea typeface="DejaVu Sans"/>
              </a:rPr>
              <a:t>2</a:t>
            </a: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 active area)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  <a:p>
            <a:pPr marL="195840" indent="-1947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anode board: XY 2-dimensional ~ 384 strips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  <a:p>
            <a:pPr marL="195840" indent="-1947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detection medium: </a:t>
            </a:r>
            <a:r>
              <a:rPr lang="en-US" sz="1450" b="0" strike="noStrike" spc="-1" err="1">
                <a:solidFill>
                  <a:srgbClr val="0432FF"/>
                </a:solidFill>
                <a:latin typeface="Calibri"/>
                <a:ea typeface="DejaVu Sans"/>
              </a:rPr>
              <a:t>Ar</a:t>
            </a: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 – CO</a:t>
            </a:r>
            <a:r>
              <a:rPr lang="en-US" sz="1450" b="0" strike="noStrike" spc="-1" baseline="-33000">
                <a:solidFill>
                  <a:srgbClr val="0432FF"/>
                </a:solidFill>
                <a:latin typeface="Calibri"/>
                <a:ea typeface="DejaVu Sans"/>
              </a:rPr>
              <a:t>2 </a:t>
            </a: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gas 93%-7%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  <a:p>
            <a:pPr marL="195840" indent="-1947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APV25 readout cards (x6 per XY plane)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  <a:p>
            <a:pPr marL="195840" indent="-1947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signal reception via SRS (Scalable Readout System)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  <a:p>
            <a:pPr marL="195840" indent="-1947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trigger using 2 scintillators in coincidence 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  <a:p>
            <a:pPr marL="195840" indent="-1947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Absorber to veto the high energy muons with 3</a:t>
            </a:r>
            <a:r>
              <a:rPr lang="en-US" sz="1450" b="0" strike="noStrike" spc="-1" baseline="30000">
                <a:solidFill>
                  <a:srgbClr val="0432FF"/>
                </a:solidFill>
                <a:latin typeface="Calibri"/>
                <a:ea typeface="DejaVu Sans"/>
              </a:rPr>
              <a:t>rd</a:t>
            </a:r>
            <a:r>
              <a:rPr lang="en-US" sz="1450" b="0" strike="noStrike" spc="-1">
                <a:solidFill>
                  <a:srgbClr val="0432FF"/>
                </a:solidFill>
                <a:latin typeface="Calibri"/>
                <a:ea typeface="DejaVu Sans"/>
              </a:rPr>
              <a:t> scintillator</a:t>
            </a:r>
            <a:endParaRPr lang="el-GR" sz="145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10" name="PlaceHolder 1">
            <a:extLst>
              <a:ext uri="{FF2B5EF4-FFF2-40B4-BE49-F238E27FC236}">
                <a16:creationId xmlns:a16="http://schemas.microsoft.com/office/drawing/2014/main" id="{74D8A759-F55B-1FDE-C615-1F6A69328D94}"/>
              </a:ext>
            </a:extLst>
          </p:cNvPr>
          <p:cNvSpPr txBox="1">
            <a:spLocks/>
          </p:cNvSpPr>
          <p:nvPr/>
        </p:nvSpPr>
        <p:spPr>
          <a:xfrm>
            <a:off x="0" y="27024"/>
            <a:ext cx="12191400" cy="883080"/>
          </a:xfrm>
          <a:prstGeom prst="rect">
            <a:avLst/>
          </a:prstGeom>
          <a:noFill/>
          <a:ln w="0">
            <a:noFill/>
          </a:ln>
        </p:spPr>
        <p:txBody>
          <a:bodyPr vert="horz" lIns="90000" tIns="45000" rIns="90000" bIns="45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pc="-1">
                <a:latin typeface="Old Standard TT"/>
                <a:ea typeface="Old Standard TT"/>
              </a:rPr>
              <a:t>A</a:t>
            </a:r>
            <a:r>
              <a:rPr lang="el" spc="-1">
                <a:latin typeface="Old Standard TT"/>
                <a:ea typeface="Old Standard TT"/>
              </a:rPr>
              <a:t> </a:t>
            </a:r>
            <a:r>
              <a:rPr lang="en-GB" spc="-1">
                <a:latin typeface="Old Standard TT"/>
                <a:ea typeface="Old Standard TT"/>
              </a:rPr>
              <a:t>small-scale</a:t>
            </a:r>
            <a:r>
              <a:rPr lang="el" spc="-1">
                <a:latin typeface="Old Standard TT"/>
                <a:ea typeface="Old Standard TT"/>
              </a:rPr>
              <a:t> muon tomography experiment</a:t>
            </a:r>
            <a:r>
              <a:rPr lang="en-US" spc="-1">
                <a:latin typeface="Old Standard TT"/>
                <a:ea typeface="Old Standard TT"/>
              </a:rPr>
              <a:t>al set-up</a:t>
            </a:r>
            <a:endParaRPr lang="el-GR" spc="-1">
              <a:latin typeface="Arial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1ED99B71-D647-C756-6096-D99D4F4CF8D2}"/>
              </a:ext>
            </a:extLst>
          </p:cNvPr>
          <p:cNvSpPr/>
          <p:nvPr/>
        </p:nvSpPr>
        <p:spPr>
          <a:xfrm>
            <a:off x="7902720" y="748080"/>
            <a:ext cx="409536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432FF"/>
                </a:solidFill>
                <a:latin typeface="Calibri Light"/>
                <a:ea typeface="DejaVu Sans"/>
              </a:rPr>
              <a:t>The “mini” Micromegas telescope  (@ CIRI – AUTh)</a:t>
            </a:r>
            <a:endParaRPr lang="el-GR" sz="1400" b="0" strike="noStrike" spc="-1">
              <a:latin typeface="Arial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0A0F8A15-884B-7156-C044-0C3109273ADB}"/>
              </a:ext>
            </a:extLst>
          </p:cNvPr>
          <p:cNvSpPr/>
          <p:nvPr/>
        </p:nvSpPr>
        <p:spPr>
          <a:xfrm>
            <a:off x="222840" y="1086480"/>
            <a:ext cx="7081200" cy="486141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8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Experimental set-up for imaging of lead cube using both </a:t>
            </a:r>
            <a:r>
              <a:rPr lang="en-GB" sz="18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techniques</a:t>
            </a:r>
            <a:endParaRPr lang="el-GR" sz="1800" b="0" strike="noStrike" spc="-1">
              <a:solidFill>
                <a:srgbClr val="0432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l-GR" sz="1800" b="0" strike="noStrike" spc="-1">
              <a:solidFill>
                <a:srgbClr val="0432FF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C00000"/>
                </a:solidFill>
                <a:latin typeface="Old Standard TT"/>
                <a:ea typeface="DejaVu Sans"/>
              </a:rPr>
              <a:t>Muon Transmission Radiography</a:t>
            </a:r>
            <a:endParaRPr lang="el-GR" sz="1800" b="0" strike="noStrike" spc="-1">
              <a:solidFill>
                <a:srgbClr val="C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The lead cube’s position: 130 mm from the top Micromegas detector.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Cube size: 50mm x 50mm x 50mm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Data taking with and without the cube placed above the detectors. 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Double Coincidence events with Veto. 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Events within the acceptance of the three scintillators are selected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Back projection method applied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C00000"/>
                </a:solidFill>
                <a:latin typeface="Calibri"/>
                <a:ea typeface="DejaVu Sans"/>
              </a:rPr>
              <a:t>Muon Scattering Tomography </a:t>
            </a:r>
            <a:endParaRPr lang="el-GR" sz="1800" b="0" strike="noStrike" spc="-1">
              <a:solidFill>
                <a:srgbClr val="C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Calibri"/>
                <a:ea typeface="DejaVu Sans"/>
              </a:rPr>
              <a:t>The cube was placed in the middle of four Micromegas detectors.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Calibri"/>
                <a:ea typeface="DejaVu Sans"/>
              </a:rPr>
              <a:t>The cube’s hight reduced to 2.5 cm.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Calibri"/>
                <a:ea typeface="DejaVu Sans"/>
              </a:rPr>
              <a:t>Two tracks were reconstructed, the incoming(two upper detectors) and the outgoing (two bottom detectors) one. 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GB" sz="1400" b="0" strike="noStrike" spc="-1">
                <a:solidFill>
                  <a:srgbClr val="0432FF"/>
                </a:solidFill>
                <a:latin typeface="Calibri"/>
                <a:ea typeface="DejaVu Sans"/>
              </a:rPr>
              <a:t>The deflection angle was calculated.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l" sz="1400" b="0" strike="noStrike" spc="-1">
                <a:solidFill>
                  <a:srgbClr val="0432FF"/>
                </a:solidFill>
                <a:latin typeface="Old Standard TT"/>
                <a:ea typeface="Old Standard TT"/>
              </a:rPr>
              <a:t>The Point of Closest Approach (POCA) algorithm</a:t>
            </a: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Old Standard TT"/>
              </a:rPr>
              <a:t> used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</p:txBody>
      </p:sp>
      <p:pic>
        <p:nvPicPr>
          <p:cNvPr id="13" name="Google Shape;247;p29">
            <a:extLst>
              <a:ext uri="{FF2B5EF4-FFF2-40B4-BE49-F238E27FC236}">
                <a16:creationId xmlns:a16="http://schemas.microsoft.com/office/drawing/2014/main" id="{6B6BA882-9A5E-49A3-85F5-E6347AB1012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333400" y="4878360"/>
            <a:ext cx="1461240" cy="1785240"/>
          </a:xfrm>
          <a:prstGeom prst="rect">
            <a:avLst/>
          </a:prstGeom>
          <a:ln w="0">
            <a:noFill/>
          </a:ln>
        </p:spPr>
      </p:pic>
      <p:sp>
        <p:nvSpPr>
          <p:cNvPr id="14" name="Google Shape;248;p29">
            <a:extLst>
              <a:ext uri="{FF2B5EF4-FFF2-40B4-BE49-F238E27FC236}">
                <a16:creationId xmlns:a16="http://schemas.microsoft.com/office/drawing/2014/main" id="{264D4588-F8F7-4285-4513-033DCB629E9D}"/>
              </a:ext>
            </a:extLst>
          </p:cNvPr>
          <p:cNvSpPr/>
          <p:nvPr/>
        </p:nvSpPr>
        <p:spPr>
          <a:xfrm>
            <a:off x="5831280" y="5713200"/>
            <a:ext cx="774360" cy="28728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sp>
        <p:nvSpPr>
          <p:cNvPr id="15" name="Google Shape;97;p17">
            <a:extLst>
              <a:ext uri="{FF2B5EF4-FFF2-40B4-BE49-F238E27FC236}">
                <a16:creationId xmlns:a16="http://schemas.microsoft.com/office/drawing/2014/main" id="{5AD7D568-D200-2DA1-32C2-CB963425A47F}"/>
              </a:ext>
            </a:extLst>
          </p:cNvPr>
          <p:cNvSpPr/>
          <p:nvPr/>
        </p:nvSpPr>
        <p:spPr>
          <a:xfrm>
            <a:off x="5578920" y="4274048"/>
            <a:ext cx="605160" cy="140099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sp>
        <p:nvSpPr>
          <p:cNvPr id="16" name="Google Shape;101;p17">
            <a:extLst>
              <a:ext uri="{FF2B5EF4-FFF2-40B4-BE49-F238E27FC236}">
                <a16:creationId xmlns:a16="http://schemas.microsoft.com/office/drawing/2014/main" id="{665D1F8D-A452-6EEF-68C8-CEC88943E47B}"/>
              </a:ext>
            </a:extLst>
          </p:cNvPr>
          <p:cNvSpPr/>
          <p:nvPr/>
        </p:nvSpPr>
        <p:spPr>
          <a:xfrm>
            <a:off x="10298880" y="1047240"/>
            <a:ext cx="1522440" cy="3654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The lead cube</a:t>
            </a:r>
            <a:endParaRPr lang="el-GR" sz="1200" b="0" strike="noStrike" spc="-1">
              <a:latin typeface="Arial"/>
            </a:endParaRPr>
          </a:p>
        </p:txBody>
      </p:sp>
      <p:grpSp>
        <p:nvGrpSpPr>
          <p:cNvPr id="18" name="Group 32">
            <a:extLst>
              <a:ext uri="{FF2B5EF4-FFF2-40B4-BE49-F238E27FC236}">
                <a16:creationId xmlns:a16="http://schemas.microsoft.com/office/drawing/2014/main" id="{FD227E07-7B2F-7DC8-8D31-F970A9CC5AFB}"/>
              </a:ext>
            </a:extLst>
          </p:cNvPr>
          <p:cNvGrpSpPr/>
          <p:nvPr/>
        </p:nvGrpSpPr>
        <p:grpSpPr>
          <a:xfrm>
            <a:off x="8050680" y="1086480"/>
            <a:ext cx="4647600" cy="3015000"/>
            <a:chOff x="8050680" y="1086480"/>
            <a:chExt cx="4647600" cy="3015000"/>
          </a:xfrm>
        </p:grpSpPr>
        <p:pic>
          <p:nvPicPr>
            <p:cNvPr id="19" name="Google Shape;93;p17">
              <a:extLst>
                <a:ext uri="{FF2B5EF4-FFF2-40B4-BE49-F238E27FC236}">
                  <a16:creationId xmlns:a16="http://schemas.microsoft.com/office/drawing/2014/main" id="{2B226CCB-4EF2-1603-21B4-36B5074D0DD2}"/>
                </a:ext>
              </a:extLst>
            </p:cNvPr>
            <p:cNvPicPr/>
            <p:nvPr/>
          </p:nvPicPr>
          <p:blipFill>
            <a:blip r:embed="rId4"/>
            <a:srcRect l="37082" t="15400" b="17515"/>
            <a:stretch/>
          </p:blipFill>
          <p:spPr>
            <a:xfrm>
              <a:off x="8050680" y="1086480"/>
              <a:ext cx="2119680" cy="3015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" name="Google Shape;94;p17">
              <a:extLst>
                <a:ext uri="{FF2B5EF4-FFF2-40B4-BE49-F238E27FC236}">
                  <a16:creationId xmlns:a16="http://schemas.microsoft.com/office/drawing/2014/main" id="{CA10F651-947F-E329-6303-48EB0109AE8A}"/>
                </a:ext>
              </a:extLst>
            </p:cNvPr>
            <p:cNvSpPr/>
            <p:nvPr/>
          </p:nvSpPr>
          <p:spPr>
            <a:xfrm flipH="1" flipV="1">
              <a:off x="9321840" y="1400040"/>
              <a:ext cx="1226520" cy="2804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R"/>
            </a:p>
          </p:txBody>
        </p:sp>
        <p:sp>
          <p:nvSpPr>
            <p:cNvPr id="21" name="Google Shape;95;p17">
              <a:extLst>
                <a:ext uri="{FF2B5EF4-FFF2-40B4-BE49-F238E27FC236}">
                  <a16:creationId xmlns:a16="http://schemas.microsoft.com/office/drawing/2014/main" id="{A3083513-3325-4B05-7840-F15742AF388A}"/>
                </a:ext>
              </a:extLst>
            </p:cNvPr>
            <p:cNvSpPr/>
            <p:nvPr/>
          </p:nvSpPr>
          <p:spPr>
            <a:xfrm flipH="1" flipV="1">
              <a:off x="9235080" y="1827720"/>
              <a:ext cx="1343880" cy="372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R"/>
            </a:p>
          </p:txBody>
        </p:sp>
        <p:sp>
          <p:nvSpPr>
            <p:cNvPr id="22" name="Google Shape;97;p17">
              <a:extLst>
                <a:ext uri="{FF2B5EF4-FFF2-40B4-BE49-F238E27FC236}">
                  <a16:creationId xmlns:a16="http://schemas.microsoft.com/office/drawing/2014/main" id="{42DCE680-151E-5EBB-0A8A-D95CB0AF4F80}"/>
                </a:ext>
              </a:extLst>
            </p:cNvPr>
            <p:cNvSpPr/>
            <p:nvPr/>
          </p:nvSpPr>
          <p:spPr>
            <a:xfrm flipH="1">
              <a:off x="9321840" y="3129840"/>
              <a:ext cx="12549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R"/>
            </a:p>
          </p:txBody>
        </p:sp>
        <p:sp>
          <p:nvSpPr>
            <p:cNvPr id="23" name="Google Shape;99;p17">
              <a:extLst>
                <a:ext uri="{FF2B5EF4-FFF2-40B4-BE49-F238E27FC236}">
                  <a16:creationId xmlns:a16="http://schemas.microsoft.com/office/drawing/2014/main" id="{7A4A822F-7ED5-A7E6-11E4-0C927C1CCDEA}"/>
                </a:ext>
              </a:extLst>
            </p:cNvPr>
            <p:cNvSpPr/>
            <p:nvPr/>
          </p:nvSpPr>
          <p:spPr>
            <a:xfrm flipH="1">
              <a:off x="9284040" y="3474000"/>
              <a:ext cx="1293120" cy="144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R"/>
            </a:p>
          </p:txBody>
        </p:sp>
        <p:sp>
          <p:nvSpPr>
            <p:cNvPr id="24" name="Google Shape;101;p17">
              <a:extLst>
                <a:ext uri="{FF2B5EF4-FFF2-40B4-BE49-F238E27FC236}">
                  <a16:creationId xmlns:a16="http://schemas.microsoft.com/office/drawing/2014/main" id="{9175170C-A1FA-1A2A-0E60-FE0AEAEB1E96}"/>
                </a:ext>
              </a:extLst>
            </p:cNvPr>
            <p:cNvSpPr/>
            <p:nvPr/>
          </p:nvSpPr>
          <p:spPr>
            <a:xfrm>
              <a:off x="10578600" y="1582560"/>
              <a:ext cx="1522440" cy="365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G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1st Scintillator</a:t>
              </a:r>
              <a:endParaRPr lang="el-GR" sz="1200" b="0" strike="noStrike" spc="-1">
                <a:latin typeface="Arial"/>
              </a:endParaRPr>
            </a:p>
          </p:txBody>
        </p:sp>
        <p:sp>
          <p:nvSpPr>
            <p:cNvPr id="25" name="Google Shape;96;p17">
              <a:extLst>
                <a:ext uri="{FF2B5EF4-FFF2-40B4-BE49-F238E27FC236}">
                  <a16:creationId xmlns:a16="http://schemas.microsoft.com/office/drawing/2014/main" id="{10CD3820-DE9C-E34B-51A6-92F683E1D5F0}"/>
                </a:ext>
              </a:extLst>
            </p:cNvPr>
            <p:cNvSpPr/>
            <p:nvPr/>
          </p:nvSpPr>
          <p:spPr>
            <a:xfrm>
              <a:off x="10580400" y="2017080"/>
              <a:ext cx="1346040" cy="365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G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4 Micromegas</a:t>
              </a:r>
              <a:endParaRPr lang="el-GR" sz="1200" b="0" strike="noStrike" spc="-1">
                <a:latin typeface="Arial"/>
              </a:endParaRPr>
            </a:p>
          </p:txBody>
        </p:sp>
        <p:sp>
          <p:nvSpPr>
            <p:cNvPr id="26" name="Google Shape;98;p17">
              <a:extLst>
                <a:ext uri="{FF2B5EF4-FFF2-40B4-BE49-F238E27FC236}">
                  <a16:creationId xmlns:a16="http://schemas.microsoft.com/office/drawing/2014/main" id="{D1704D42-876C-9F3F-E0C1-3CB0DA87B780}"/>
                </a:ext>
              </a:extLst>
            </p:cNvPr>
            <p:cNvSpPr/>
            <p:nvPr/>
          </p:nvSpPr>
          <p:spPr>
            <a:xfrm>
              <a:off x="10578600" y="2873520"/>
              <a:ext cx="2119680" cy="365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G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Absorber (20 cm lead)</a:t>
              </a:r>
              <a:endParaRPr lang="el-GR" sz="1200" b="0" strike="noStrike" spc="-1">
                <a:latin typeface="Arial"/>
              </a:endParaRPr>
            </a:p>
          </p:txBody>
        </p:sp>
        <p:sp>
          <p:nvSpPr>
            <p:cNvPr id="27" name="Google Shape;100;p17">
              <a:extLst>
                <a:ext uri="{FF2B5EF4-FFF2-40B4-BE49-F238E27FC236}">
                  <a16:creationId xmlns:a16="http://schemas.microsoft.com/office/drawing/2014/main" id="{2A198BB3-5ECF-0D55-BB5A-FCAB25110EC2}"/>
                </a:ext>
              </a:extLst>
            </p:cNvPr>
            <p:cNvSpPr/>
            <p:nvPr/>
          </p:nvSpPr>
          <p:spPr>
            <a:xfrm>
              <a:off x="10578600" y="3289320"/>
              <a:ext cx="1347840" cy="365400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G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3rd Scintillator</a:t>
              </a:r>
              <a:endParaRPr lang="el-GR" sz="1200" b="0" strike="noStrike" spc="-1">
                <a:latin typeface="Arial"/>
              </a:endParaRPr>
            </a:p>
          </p:txBody>
        </p:sp>
        <p:sp>
          <p:nvSpPr>
            <p:cNvPr id="28" name="Google Shape;102;p17">
              <a:extLst>
                <a:ext uri="{FF2B5EF4-FFF2-40B4-BE49-F238E27FC236}">
                  <a16:creationId xmlns:a16="http://schemas.microsoft.com/office/drawing/2014/main" id="{6F07C997-1E06-F7F0-0EEC-B0FEFB1123EC}"/>
                </a:ext>
              </a:extLst>
            </p:cNvPr>
            <p:cNvSpPr/>
            <p:nvPr/>
          </p:nvSpPr>
          <p:spPr>
            <a:xfrm flipH="1" flipV="1">
              <a:off x="9234720" y="2247840"/>
              <a:ext cx="1342440" cy="3931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R"/>
            </a:p>
          </p:txBody>
        </p:sp>
        <p:sp>
          <p:nvSpPr>
            <p:cNvPr id="29" name="Google Shape;103;p17">
              <a:extLst>
                <a:ext uri="{FF2B5EF4-FFF2-40B4-BE49-F238E27FC236}">
                  <a16:creationId xmlns:a16="http://schemas.microsoft.com/office/drawing/2014/main" id="{3217E871-686F-E4EF-1E6F-12725A634E69}"/>
                </a:ext>
              </a:extLst>
            </p:cNvPr>
            <p:cNvSpPr/>
            <p:nvPr/>
          </p:nvSpPr>
          <p:spPr>
            <a:xfrm>
              <a:off x="10578600" y="2457720"/>
              <a:ext cx="1641960" cy="365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G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2nd Scintillator</a:t>
              </a:r>
              <a:endParaRPr lang="el-GR" sz="1200" b="0" strike="noStrike" spc="-1">
                <a:latin typeface="Arial"/>
              </a:endParaRPr>
            </a:p>
          </p:txBody>
        </p:sp>
      </p:grpSp>
      <p:sp>
        <p:nvSpPr>
          <p:cNvPr id="17" name="Google Shape;94;p17">
            <a:extLst>
              <a:ext uri="{FF2B5EF4-FFF2-40B4-BE49-F238E27FC236}">
                <a16:creationId xmlns:a16="http://schemas.microsoft.com/office/drawing/2014/main" id="{9A9E5AFE-8B4E-9DBF-9852-724673CDD661}"/>
              </a:ext>
            </a:extLst>
          </p:cNvPr>
          <p:cNvSpPr/>
          <p:nvPr/>
        </p:nvSpPr>
        <p:spPr>
          <a:xfrm flipH="1">
            <a:off x="9145440" y="1231920"/>
            <a:ext cx="1152000" cy="74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52FEFE-A4E7-3D68-D23D-AB9E01DE4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28" y="2113307"/>
            <a:ext cx="898555" cy="84996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99810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597CC-A30A-2D6F-92B3-7CA7AFD9F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/>
              <a:t>GR-RD50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54170-3216-7798-4F41-9876E91A0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2400"/>
              <a:t>Activity centered around the “Silicon Instrumentation Laboratory” of th</a:t>
            </a:r>
            <a:r>
              <a:rPr lang="en-US" sz="2400" dirty="0"/>
              <a:t>e</a:t>
            </a:r>
            <a:r>
              <a:rPr lang="en-FR" sz="240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National Research Center DEMOKRITOS (NCSR “D”)</a:t>
            </a:r>
            <a:r>
              <a:rPr lang="en-FR" sz="2400">
                <a:effectLst/>
              </a:rPr>
              <a:t> </a:t>
            </a:r>
          </a:p>
          <a:p>
            <a:endParaRPr lang="en-G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D2A17-BCE6-52D9-2866-6AE8339F6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6C6B-6449-C444-B8FD-67B50A5C1417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4F2AD-061A-E7AC-CD99-6B3EACA6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700A6-57B8-6294-469C-A67BDB64C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</a:t>
            </a:fld>
            <a:endParaRPr lang="en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E984AD-5852-9080-DE71-75C3FBCCF536}"/>
              </a:ext>
            </a:extLst>
          </p:cNvPr>
          <p:cNvSpPr txBox="1"/>
          <p:nvPr/>
        </p:nvSpPr>
        <p:spPr>
          <a:xfrm>
            <a:off x="682595" y="2878610"/>
            <a:ext cx="5780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FR" sz="2400" b="1">
                <a:solidFill>
                  <a:srgbClr val="7030A0"/>
                </a:solidFill>
              </a:rPr>
              <a:t>Main activity : </a:t>
            </a:r>
            <a:r>
              <a:rPr lang="en-FR" sz="2400" b="1">
                <a:solidFill>
                  <a:srgbClr val="FF0000"/>
                </a:solidFill>
              </a:rPr>
              <a:t>Monolithic CMOS sensors </a:t>
            </a:r>
            <a:r>
              <a:rPr lang="en-FR" sz="2400" b="1">
                <a:solidFill>
                  <a:srgbClr val="0432FF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B9D9B-BC4F-CD88-9182-A8C1D749BC12}"/>
              </a:ext>
            </a:extLst>
          </p:cNvPr>
          <p:cNvSpPr txBox="1"/>
          <p:nvPr/>
        </p:nvSpPr>
        <p:spPr>
          <a:xfrm>
            <a:off x="1450258" y="4028384"/>
            <a:ext cx="394871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FR" b="1">
                <a:solidFill>
                  <a:srgbClr val="234270"/>
                </a:solidFill>
              </a:rPr>
              <a:t>The Demokritos Personel </a:t>
            </a:r>
          </a:p>
          <a:p>
            <a:r>
              <a:rPr lang="en-FR" b="1">
                <a:solidFill>
                  <a:srgbClr val="234270"/>
                </a:solidFill>
              </a:rPr>
              <a:t>        --  Dimitrios Loukas </a:t>
            </a:r>
          </a:p>
          <a:p>
            <a:r>
              <a:rPr lang="en-FR" b="1">
                <a:solidFill>
                  <a:srgbClr val="234270"/>
                </a:solidFill>
              </a:rPr>
              <a:t>        --  Aristoteles Kyriakis</a:t>
            </a:r>
          </a:p>
          <a:p>
            <a:r>
              <a:rPr lang="en-FR" b="1">
                <a:solidFill>
                  <a:srgbClr val="234270"/>
                </a:solidFill>
              </a:rPr>
              <a:t>        -- Ioannis Kazas</a:t>
            </a:r>
          </a:p>
          <a:p>
            <a:r>
              <a:rPr lang="en-FR" b="1">
                <a:solidFill>
                  <a:srgbClr val="234270"/>
                </a:solidFill>
              </a:rPr>
              <a:t>        -- Panagiotis Assiouras (until 2021)</a:t>
            </a:r>
          </a:p>
          <a:p>
            <a:r>
              <a:rPr lang="en-FR" b="1">
                <a:solidFill>
                  <a:srgbClr val="234270"/>
                </a:solidFill>
              </a:rPr>
              <a:t>        -- Patrick Asenov           (until 2020) </a:t>
            </a:r>
          </a:p>
          <a:p>
            <a:r>
              <a:rPr lang="en-FR" b="1">
                <a:solidFill>
                  <a:srgbClr val="234270"/>
                </a:solidFill>
              </a:rPr>
              <a:t>        </a:t>
            </a:r>
            <a:endParaRPr lang="en-FR" b="1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776B4761-D5FD-1532-FCB9-89A369C52371}"/>
              </a:ext>
            </a:extLst>
          </p:cNvPr>
          <p:cNvSpPr txBox="1"/>
          <p:nvPr/>
        </p:nvSpPr>
        <p:spPr>
          <a:xfrm>
            <a:off x="7555014" y="2050080"/>
            <a:ext cx="4540012" cy="32316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b="1" i="1" dirty="0"/>
              <a:t>              </a:t>
            </a:r>
            <a:r>
              <a:rPr lang="en-US" sz="2400" b="1" dirty="0"/>
              <a:t>The MIDAS Project</a:t>
            </a:r>
          </a:p>
          <a:p>
            <a:r>
              <a:rPr lang="en-US" b="1" i="1" dirty="0"/>
              <a:t>A consortium led by a Greek Company: </a:t>
            </a:r>
          </a:p>
          <a:p>
            <a:r>
              <a:rPr lang="en-US" b="1" i="1" dirty="0">
                <a:solidFill>
                  <a:srgbClr val="0432FF"/>
                </a:solidFill>
              </a:rPr>
              <a:t>ADVEOS Microelectronics Systems Company</a:t>
            </a:r>
          </a:p>
          <a:p>
            <a:endParaRPr lang="en-US" b="1" i="1" dirty="0">
              <a:solidFill>
                <a:srgbClr val="0432FF"/>
              </a:solidFill>
            </a:endParaRPr>
          </a:p>
          <a:p>
            <a:r>
              <a:rPr lang="en-US" b="1" i="1" dirty="0">
                <a:solidFill>
                  <a:srgbClr val="FF0000"/>
                </a:solidFill>
              </a:rPr>
              <a:t>With participation of laboratories from:</a:t>
            </a:r>
          </a:p>
          <a:p>
            <a:r>
              <a:rPr lang="en-US" b="1" i="1" dirty="0">
                <a:solidFill>
                  <a:srgbClr val="0432FF"/>
                </a:solidFill>
              </a:rPr>
              <a:t>Greek Atomic Energy Commission</a:t>
            </a:r>
            <a:r>
              <a:rPr lang="en-US" b="1" i="1" dirty="0"/>
              <a:t>,</a:t>
            </a:r>
          </a:p>
          <a:p>
            <a:r>
              <a:rPr lang="en-US" b="1" i="1" dirty="0">
                <a:solidFill>
                  <a:srgbClr val="0432FF"/>
                </a:solidFill>
              </a:rPr>
              <a:t>National Center of Scientific Research </a:t>
            </a:r>
            <a:r>
              <a:rPr lang="en-US" b="1" i="1" dirty="0" err="1">
                <a:solidFill>
                  <a:srgbClr val="0432FF"/>
                </a:solidFill>
              </a:rPr>
              <a:t>Demokritos</a:t>
            </a:r>
            <a:endParaRPr lang="en-US" b="1" i="1">
              <a:solidFill>
                <a:srgbClr val="0432FF"/>
              </a:solidFill>
            </a:endParaRPr>
          </a:p>
          <a:p>
            <a:r>
              <a:rPr lang="en-US" b="1" i="1">
                <a:solidFill>
                  <a:srgbClr val="0432FF"/>
                </a:solidFill>
              </a:rPr>
              <a:t> Physics Department of the University of Cyprus</a:t>
            </a:r>
          </a:p>
          <a:p>
            <a:endParaRPr lang="en-US" b="1" i="1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802E630-A705-D6E0-B997-3C500653BDC1}"/>
              </a:ext>
            </a:extLst>
          </p:cNvPr>
          <p:cNvSpPr/>
          <p:nvPr/>
        </p:nvSpPr>
        <p:spPr>
          <a:xfrm>
            <a:off x="7191632" y="1986527"/>
            <a:ext cx="4695568" cy="3057520"/>
          </a:xfrm>
          <a:prstGeom prst="round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94013E34-F28B-D7B4-3A48-1412C999201C}"/>
              </a:ext>
            </a:extLst>
          </p:cNvPr>
          <p:cNvSpPr/>
          <p:nvPr/>
        </p:nvSpPr>
        <p:spPr>
          <a:xfrm>
            <a:off x="6314303" y="2631989"/>
            <a:ext cx="593124" cy="11761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8556F90E-2F86-1F66-5ACB-5663113E65AB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02" y="4550214"/>
            <a:ext cx="68259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1647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87EA2-799B-5662-D745-D83C7239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9C0FF-81A7-2857-A6A5-A34E1891D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B6613-716C-9520-AD17-21C268E3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30</a:t>
            </a:fld>
            <a:endParaRPr lang="en-GR"/>
          </a:p>
        </p:txBody>
      </p:sp>
      <p:pic>
        <p:nvPicPr>
          <p:cNvPr id="7" name="Google Shape;209;p26">
            <a:extLst>
              <a:ext uri="{FF2B5EF4-FFF2-40B4-BE49-F238E27FC236}">
                <a16:creationId xmlns:a16="http://schemas.microsoft.com/office/drawing/2014/main" id="{9D92C661-CF6E-7106-BB4E-B9B7A7C08D5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50480" y="2415742"/>
            <a:ext cx="1975680" cy="1718280"/>
          </a:xfrm>
          <a:prstGeom prst="rect">
            <a:avLst/>
          </a:prstGeom>
          <a:ln w="0">
            <a:noFill/>
          </a:ln>
        </p:spPr>
      </p:pic>
      <p:pic>
        <p:nvPicPr>
          <p:cNvPr id="8" name="Google Shape;210;p26">
            <a:extLst>
              <a:ext uri="{FF2B5EF4-FFF2-40B4-BE49-F238E27FC236}">
                <a16:creationId xmlns:a16="http://schemas.microsoft.com/office/drawing/2014/main" id="{0D2A7E0D-F6CD-D9D2-90FA-CAB16597C5F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359000" y="2391262"/>
            <a:ext cx="2141640" cy="1762920"/>
          </a:xfrm>
          <a:prstGeom prst="rect">
            <a:avLst/>
          </a:prstGeom>
          <a:ln w="0">
            <a:noFill/>
          </a:ln>
        </p:spPr>
      </p:pic>
      <p:sp>
        <p:nvSpPr>
          <p:cNvPr id="9" name="PlaceHolder 1">
            <a:extLst>
              <a:ext uri="{FF2B5EF4-FFF2-40B4-BE49-F238E27FC236}">
                <a16:creationId xmlns:a16="http://schemas.microsoft.com/office/drawing/2014/main" id="{F5BC4FE1-B9F1-10F9-87D4-D4619C4622A0}"/>
              </a:ext>
            </a:extLst>
          </p:cNvPr>
          <p:cNvSpPr txBox="1">
            <a:spLocks/>
          </p:cNvSpPr>
          <p:nvPr/>
        </p:nvSpPr>
        <p:spPr>
          <a:xfrm>
            <a:off x="-48433" y="-136099"/>
            <a:ext cx="11361600" cy="7614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3200" spc="-1">
                <a:latin typeface="Arial"/>
                <a:ea typeface="Old Standard TT"/>
              </a:rPr>
              <a:t>Results</a:t>
            </a:r>
            <a:endParaRPr lang="el-GR" sz="3200" spc="-1">
              <a:latin typeface="Arial"/>
            </a:endParaRPr>
          </a:p>
        </p:txBody>
      </p:sp>
      <p:pic>
        <p:nvPicPr>
          <p:cNvPr id="10" name="Google Shape;197;p26">
            <a:extLst>
              <a:ext uri="{FF2B5EF4-FFF2-40B4-BE49-F238E27FC236}">
                <a16:creationId xmlns:a16="http://schemas.microsoft.com/office/drawing/2014/main" id="{2F3C1EA3-32A0-CF45-B4A0-E7A272D03ADA}"/>
              </a:ext>
            </a:extLst>
          </p:cNvPr>
          <p:cNvPicPr/>
          <p:nvPr/>
        </p:nvPicPr>
        <p:blipFill>
          <a:blip r:embed="rId4"/>
          <a:srcRect r="66843" b="80685"/>
          <a:stretch/>
        </p:blipFill>
        <p:spPr>
          <a:xfrm>
            <a:off x="-14760" y="905040"/>
            <a:ext cx="2645280" cy="1322280"/>
          </a:xfrm>
          <a:prstGeom prst="rect">
            <a:avLst/>
          </a:prstGeom>
          <a:ln w="0">
            <a:noFill/>
          </a:ln>
        </p:spPr>
      </p:pic>
      <p:pic>
        <p:nvPicPr>
          <p:cNvPr id="11" name="Google Shape;198;p26">
            <a:extLst>
              <a:ext uri="{FF2B5EF4-FFF2-40B4-BE49-F238E27FC236}">
                <a16:creationId xmlns:a16="http://schemas.microsoft.com/office/drawing/2014/main" id="{CD99FDAE-0BA9-5D9D-11A5-E836ECA48359}"/>
              </a:ext>
            </a:extLst>
          </p:cNvPr>
          <p:cNvPicPr/>
          <p:nvPr/>
        </p:nvPicPr>
        <p:blipFill>
          <a:blip r:embed="rId4"/>
          <a:srcRect l="36025" t="19520" r="33014" b="60255"/>
          <a:stretch/>
        </p:blipFill>
        <p:spPr>
          <a:xfrm>
            <a:off x="2553840" y="906120"/>
            <a:ext cx="2357280" cy="1322280"/>
          </a:xfrm>
          <a:prstGeom prst="rect">
            <a:avLst/>
          </a:prstGeom>
          <a:ln w="0">
            <a:noFill/>
          </a:ln>
        </p:spPr>
      </p:pic>
      <p:pic>
        <p:nvPicPr>
          <p:cNvPr id="12" name="Google Shape;199;p26">
            <a:extLst>
              <a:ext uri="{FF2B5EF4-FFF2-40B4-BE49-F238E27FC236}">
                <a16:creationId xmlns:a16="http://schemas.microsoft.com/office/drawing/2014/main" id="{84985A6A-90C0-D6D0-736D-96B10FE4E4CF}"/>
              </a:ext>
            </a:extLst>
          </p:cNvPr>
          <p:cNvPicPr/>
          <p:nvPr/>
        </p:nvPicPr>
        <p:blipFill>
          <a:blip r:embed="rId4"/>
          <a:srcRect l="1070" t="39453" r="67123" b="40484"/>
          <a:stretch/>
        </p:blipFill>
        <p:spPr>
          <a:xfrm>
            <a:off x="107280" y="2108160"/>
            <a:ext cx="2441880" cy="1322280"/>
          </a:xfrm>
          <a:prstGeom prst="rect">
            <a:avLst/>
          </a:prstGeom>
          <a:ln w="0">
            <a:noFill/>
          </a:ln>
        </p:spPr>
      </p:pic>
      <p:pic>
        <p:nvPicPr>
          <p:cNvPr id="13" name="Google Shape;200;p26">
            <a:extLst>
              <a:ext uri="{FF2B5EF4-FFF2-40B4-BE49-F238E27FC236}">
                <a16:creationId xmlns:a16="http://schemas.microsoft.com/office/drawing/2014/main" id="{1A15C15D-69DB-7321-E952-293D10BB4D21}"/>
              </a:ext>
            </a:extLst>
          </p:cNvPr>
          <p:cNvPicPr/>
          <p:nvPr/>
        </p:nvPicPr>
        <p:blipFill>
          <a:blip r:embed="rId4"/>
          <a:srcRect l="33965" t="60372" r="33861" b="22727"/>
          <a:stretch/>
        </p:blipFill>
        <p:spPr>
          <a:xfrm>
            <a:off x="2405520" y="2149560"/>
            <a:ext cx="2441880" cy="1101960"/>
          </a:xfrm>
          <a:prstGeom prst="rect">
            <a:avLst/>
          </a:prstGeom>
          <a:ln w="0">
            <a:noFill/>
          </a:ln>
        </p:spPr>
      </p:pic>
      <p:sp>
        <p:nvSpPr>
          <p:cNvPr id="14" name="Google Shape;201;p26">
            <a:extLst>
              <a:ext uri="{FF2B5EF4-FFF2-40B4-BE49-F238E27FC236}">
                <a16:creationId xmlns:a16="http://schemas.microsoft.com/office/drawing/2014/main" id="{75559601-3E17-4129-28E3-4B2130DBD33A}"/>
              </a:ext>
            </a:extLst>
          </p:cNvPr>
          <p:cNvSpPr/>
          <p:nvPr/>
        </p:nvSpPr>
        <p:spPr>
          <a:xfrm>
            <a:off x="286200" y="3237840"/>
            <a:ext cx="5161680" cy="4926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600" b="0" strike="noStrike" spc="-1">
                <a:solidFill>
                  <a:srgbClr val="0432FF"/>
                </a:solidFill>
                <a:latin typeface="Arial"/>
                <a:ea typeface="DejaVu Sans"/>
              </a:rPr>
              <a:t>Back projection planes at four distances.</a:t>
            </a:r>
            <a:endParaRPr lang="el-GR" sz="160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15" name="Google Shape;202;p26">
            <a:extLst>
              <a:ext uri="{FF2B5EF4-FFF2-40B4-BE49-F238E27FC236}">
                <a16:creationId xmlns:a16="http://schemas.microsoft.com/office/drawing/2014/main" id="{BB83C213-8398-F35D-EA2F-E0152B82C3EF}"/>
              </a:ext>
            </a:extLst>
          </p:cNvPr>
          <p:cNvSpPr/>
          <p:nvPr/>
        </p:nvSpPr>
        <p:spPr>
          <a:xfrm>
            <a:off x="287280" y="1710360"/>
            <a:ext cx="165456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FFFF00"/>
                </a:solidFill>
                <a:latin typeface="Arial"/>
                <a:ea typeface="DejaVu Sans"/>
              </a:rPr>
              <a:t>d = 0mm</a:t>
            </a:r>
            <a:endParaRPr lang="el-GR" sz="1400" b="0" strike="noStrike" spc="-1">
              <a:latin typeface="Arial"/>
            </a:endParaRPr>
          </a:p>
        </p:txBody>
      </p:sp>
      <p:sp>
        <p:nvSpPr>
          <p:cNvPr id="16" name="Google Shape;203;p26">
            <a:extLst>
              <a:ext uri="{FF2B5EF4-FFF2-40B4-BE49-F238E27FC236}">
                <a16:creationId xmlns:a16="http://schemas.microsoft.com/office/drawing/2014/main" id="{EB68E563-E390-1C79-0E3F-24E6B7D1C4EE}"/>
              </a:ext>
            </a:extLst>
          </p:cNvPr>
          <p:cNvSpPr/>
          <p:nvPr/>
        </p:nvSpPr>
        <p:spPr>
          <a:xfrm>
            <a:off x="2630880" y="1710360"/>
            <a:ext cx="158688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FFFF00"/>
                </a:solidFill>
                <a:latin typeface="Arial"/>
                <a:ea typeface="DejaVu Sans"/>
              </a:rPr>
              <a:t>d = 80 mm</a:t>
            </a:r>
            <a:endParaRPr lang="el-GR" sz="1400" b="0" strike="noStrike" spc="-1">
              <a:latin typeface="Arial"/>
            </a:endParaRPr>
          </a:p>
        </p:txBody>
      </p:sp>
      <p:sp>
        <p:nvSpPr>
          <p:cNvPr id="17" name="Google Shape;204;p26">
            <a:extLst>
              <a:ext uri="{FF2B5EF4-FFF2-40B4-BE49-F238E27FC236}">
                <a16:creationId xmlns:a16="http://schemas.microsoft.com/office/drawing/2014/main" id="{3CEC7174-5950-55B0-9389-EB15B552E6A2}"/>
              </a:ext>
            </a:extLst>
          </p:cNvPr>
          <p:cNvSpPr/>
          <p:nvPr/>
        </p:nvSpPr>
        <p:spPr>
          <a:xfrm>
            <a:off x="241560" y="2912400"/>
            <a:ext cx="192132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FFFF00"/>
                </a:solidFill>
                <a:latin typeface="Arial"/>
                <a:ea typeface="DejaVu Sans"/>
              </a:rPr>
              <a:t>d = 120 mm</a:t>
            </a:r>
            <a:endParaRPr lang="el-GR" sz="1400" b="0" strike="noStrike" spc="-1">
              <a:latin typeface="Arial"/>
            </a:endParaRPr>
          </a:p>
        </p:txBody>
      </p:sp>
      <p:sp>
        <p:nvSpPr>
          <p:cNvPr id="18" name="Google Shape;205;p26">
            <a:extLst>
              <a:ext uri="{FF2B5EF4-FFF2-40B4-BE49-F238E27FC236}">
                <a16:creationId xmlns:a16="http://schemas.microsoft.com/office/drawing/2014/main" id="{F486DA95-3C79-5439-F9B7-916395497436}"/>
              </a:ext>
            </a:extLst>
          </p:cNvPr>
          <p:cNvSpPr/>
          <p:nvPr/>
        </p:nvSpPr>
        <p:spPr>
          <a:xfrm>
            <a:off x="3476520" y="2929320"/>
            <a:ext cx="152964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FFFF00"/>
                </a:solidFill>
                <a:latin typeface="Arial"/>
                <a:ea typeface="DejaVu Sans"/>
              </a:rPr>
              <a:t>d = 200 mm</a:t>
            </a:r>
            <a:endParaRPr lang="el-GR" sz="1400" b="0" strike="noStrike" spc="-1">
              <a:latin typeface="Arial"/>
            </a:endParaRPr>
          </a:p>
        </p:txBody>
      </p:sp>
      <p:pic>
        <p:nvPicPr>
          <p:cNvPr id="19" name="Google Shape;206;p26">
            <a:extLst>
              <a:ext uri="{FF2B5EF4-FFF2-40B4-BE49-F238E27FC236}">
                <a16:creationId xmlns:a16="http://schemas.microsoft.com/office/drawing/2014/main" id="{9401C05D-76C2-6878-B73D-D11CDBFE9C5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229960" y="770182"/>
            <a:ext cx="2078280" cy="1651680"/>
          </a:xfrm>
          <a:prstGeom prst="rect">
            <a:avLst/>
          </a:prstGeom>
          <a:ln w="0">
            <a:noFill/>
          </a:ln>
        </p:spPr>
      </p:pic>
      <p:pic>
        <p:nvPicPr>
          <p:cNvPr id="20" name="Google Shape;207;p26">
            <a:extLst>
              <a:ext uri="{FF2B5EF4-FFF2-40B4-BE49-F238E27FC236}">
                <a16:creationId xmlns:a16="http://schemas.microsoft.com/office/drawing/2014/main" id="{5CD11A36-A3A7-D27C-85BE-AA9F8E223419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7357200" y="721222"/>
            <a:ext cx="2141640" cy="1730520"/>
          </a:xfrm>
          <a:prstGeom prst="rect">
            <a:avLst/>
          </a:prstGeom>
          <a:ln w="0">
            <a:noFill/>
          </a:ln>
        </p:spPr>
      </p:pic>
      <p:sp>
        <p:nvSpPr>
          <p:cNvPr id="21" name="Google Shape;208;p26">
            <a:extLst>
              <a:ext uri="{FF2B5EF4-FFF2-40B4-BE49-F238E27FC236}">
                <a16:creationId xmlns:a16="http://schemas.microsoft.com/office/drawing/2014/main" id="{52DFCA5E-1F29-7DB2-3069-CBA3D0CED62A}"/>
              </a:ext>
            </a:extLst>
          </p:cNvPr>
          <p:cNvSpPr/>
          <p:nvPr/>
        </p:nvSpPr>
        <p:spPr>
          <a:xfrm>
            <a:off x="9534120" y="783142"/>
            <a:ext cx="2742480" cy="13236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0432FF"/>
                </a:solidFill>
                <a:latin typeface="Arial"/>
                <a:ea typeface="DejaVu Sans"/>
              </a:rPr>
              <a:t>Width-to-pitch ratio along the x (left) and y (right) axis as a function of the distance of the projection plane from the top detector.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22" name="Google Shape;211;p26">
            <a:extLst>
              <a:ext uri="{FF2B5EF4-FFF2-40B4-BE49-F238E27FC236}">
                <a16:creationId xmlns:a16="http://schemas.microsoft.com/office/drawing/2014/main" id="{15C882EB-13EB-908E-4537-D6478606B098}"/>
              </a:ext>
            </a:extLst>
          </p:cNvPr>
          <p:cNvSpPr/>
          <p:nvPr/>
        </p:nvSpPr>
        <p:spPr>
          <a:xfrm>
            <a:off x="9529080" y="2450302"/>
            <a:ext cx="2742480" cy="9251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70" b="0" strike="noStrike" spc="-1">
                <a:solidFill>
                  <a:srgbClr val="0432FF"/>
                </a:solidFill>
                <a:latin typeface="Arial"/>
                <a:ea typeface="DejaVu Sans"/>
              </a:rPr>
              <a:t>The 2σ of the projections along x(left) and y(right) as a function of the distance.</a:t>
            </a:r>
            <a:endParaRPr lang="el-GR" sz="147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23" name="Google Shape;212;p26">
            <a:extLst>
              <a:ext uri="{FF2B5EF4-FFF2-40B4-BE49-F238E27FC236}">
                <a16:creationId xmlns:a16="http://schemas.microsoft.com/office/drawing/2014/main" id="{FC1EBE96-163D-3940-D828-310B52F4C4CC}"/>
              </a:ext>
            </a:extLst>
          </p:cNvPr>
          <p:cNvSpPr/>
          <p:nvPr/>
        </p:nvSpPr>
        <p:spPr>
          <a:xfrm>
            <a:off x="9182760" y="1894822"/>
            <a:ext cx="3029400" cy="6773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FF0000"/>
                </a:solidFill>
                <a:latin typeface="Arial"/>
                <a:ea typeface="DejaVu Sans"/>
              </a:rPr>
              <a:t>Distance 	Dx = </a:t>
            </a:r>
            <a:r>
              <a:rPr lang="en-GR" sz="1400" b="1" strike="noStrike" spc="-1">
                <a:solidFill>
                  <a:srgbClr val="FF0000"/>
                </a:solidFill>
                <a:latin typeface="Arial"/>
                <a:ea typeface="DejaVu Sans"/>
              </a:rPr>
              <a:t>84.32</a:t>
            </a:r>
            <a:r>
              <a:rPr lang="en-GR" sz="1400" b="0" strike="noStrike" spc="-1">
                <a:solidFill>
                  <a:srgbClr val="FF0000"/>
                </a:solidFill>
                <a:latin typeface="Arial"/>
                <a:ea typeface="DejaVu Sans"/>
              </a:rPr>
              <a:t> ± 3.16 mm </a:t>
            </a:r>
            <a:endParaRPr lang="el-GR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FF0000"/>
                </a:solidFill>
                <a:latin typeface="Arial"/>
                <a:ea typeface="DejaVu Sans"/>
              </a:rPr>
              <a:t>	         Dy = </a:t>
            </a:r>
            <a:r>
              <a:rPr lang="en-GR" sz="1400" b="1" strike="noStrike" spc="-1">
                <a:solidFill>
                  <a:srgbClr val="FF0000"/>
                </a:solidFill>
                <a:latin typeface="Arial"/>
                <a:ea typeface="DejaVu Sans"/>
              </a:rPr>
              <a:t>131</a:t>
            </a:r>
            <a:r>
              <a:rPr lang="en-GR" sz="1400" b="0" strike="noStrike" spc="-1">
                <a:solidFill>
                  <a:srgbClr val="FF0000"/>
                </a:solidFill>
                <a:latin typeface="Arial"/>
                <a:ea typeface="DejaVu Sans"/>
              </a:rPr>
              <a:t> ± 4.97 mm</a:t>
            </a:r>
            <a:endParaRPr lang="el-GR" sz="1400" b="0" strike="noStrike" spc="-1">
              <a:latin typeface="Arial"/>
            </a:endParaRPr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id="{CDC6D2F5-61E4-FCAF-2AD3-4A6FD48455C6}"/>
              </a:ext>
            </a:extLst>
          </p:cNvPr>
          <p:cNvSpPr/>
          <p:nvPr/>
        </p:nvSpPr>
        <p:spPr>
          <a:xfrm>
            <a:off x="184320" y="596160"/>
            <a:ext cx="622044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0000"/>
                </a:solidFill>
                <a:latin typeface="Arial"/>
                <a:ea typeface="Old Standard TT"/>
              </a:rPr>
              <a:t>Muon Transmission Radiography (absorption)</a:t>
            </a:r>
            <a:endParaRPr lang="el-GR" sz="1800" b="0" strike="noStrike" spc="-1">
              <a:latin typeface="Arial"/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24AA7306-4DBA-77D6-F091-6862662C87BA}"/>
              </a:ext>
            </a:extLst>
          </p:cNvPr>
          <p:cNvSpPr/>
          <p:nvPr/>
        </p:nvSpPr>
        <p:spPr>
          <a:xfrm>
            <a:off x="9468240" y="3331942"/>
            <a:ext cx="2616480" cy="57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Size  (in X)  </a:t>
            </a:r>
            <a:r>
              <a:rPr lang="en-GR" sz="1600" b="1" strike="noStrike" spc="-1">
                <a:solidFill>
                  <a:srgbClr val="FF0000"/>
                </a:solidFill>
                <a:latin typeface="Calibri"/>
                <a:ea typeface="DejaVu Sans"/>
              </a:rPr>
              <a:t>56.97</a:t>
            </a:r>
            <a:r>
              <a:rPr lang="en-GR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 ± 1.4mm, </a:t>
            </a:r>
            <a:endParaRPr lang="el-GR" sz="1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R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         (in Y)   </a:t>
            </a:r>
            <a:r>
              <a:rPr lang="en-GR" sz="1600" b="1" strike="noStrike" spc="-1">
                <a:solidFill>
                  <a:srgbClr val="FF0000"/>
                </a:solidFill>
                <a:latin typeface="Calibri"/>
                <a:ea typeface="DejaVu Sans"/>
              </a:rPr>
              <a:t>61.64</a:t>
            </a:r>
            <a:r>
              <a:rPr lang="en-GR" sz="1600" b="0" strike="noStrike" spc="-1">
                <a:solidFill>
                  <a:srgbClr val="FF0000"/>
                </a:solidFill>
                <a:latin typeface="Calibri"/>
                <a:ea typeface="DejaVu Sans"/>
              </a:rPr>
              <a:t> ± 1.3 mm</a:t>
            </a:r>
            <a:endParaRPr lang="el-GR" sz="1600" b="0" strike="noStrike" spc="-1">
              <a:latin typeface="Arial"/>
            </a:endParaRPr>
          </a:p>
        </p:txBody>
      </p:sp>
      <p:sp>
        <p:nvSpPr>
          <p:cNvPr id="26" name="Google Shape;97;p17">
            <a:extLst>
              <a:ext uri="{FF2B5EF4-FFF2-40B4-BE49-F238E27FC236}">
                <a16:creationId xmlns:a16="http://schemas.microsoft.com/office/drawing/2014/main" id="{282E4D8E-9A56-6F90-17E6-8CD1296FD56F}"/>
              </a:ext>
            </a:extLst>
          </p:cNvPr>
          <p:cNvSpPr/>
          <p:nvPr/>
        </p:nvSpPr>
        <p:spPr>
          <a:xfrm flipH="1">
            <a:off x="5448840" y="3516622"/>
            <a:ext cx="3996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sp>
        <p:nvSpPr>
          <p:cNvPr id="27" name="Google Shape;97;p17">
            <a:extLst>
              <a:ext uri="{FF2B5EF4-FFF2-40B4-BE49-F238E27FC236}">
                <a16:creationId xmlns:a16="http://schemas.microsoft.com/office/drawing/2014/main" id="{D8A79EF6-FA59-1F16-3FB4-6EC4FCD32622}"/>
              </a:ext>
            </a:extLst>
          </p:cNvPr>
          <p:cNvSpPr/>
          <p:nvPr/>
        </p:nvSpPr>
        <p:spPr>
          <a:xfrm>
            <a:off x="6043920" y="1601422"/>
            <a:ext cx="360" cy="423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sp>
        <p:nvSpPr>
          <p:cNvPr id="28" name="Google Shape;97;p17">
            <a:extLst>
              <a:ext uri="{FF2B5EF4-FFF2-40B4-BE49-F238E27FC236}">
                <a16:creationId xmlns:a16="http://schemas.microsoft.com/office/drawing/2014/main" id="{A3F0D7BC-8BEA-7FC7-8F0E-7BFA5A7D2B37}"/>
              </a:ext>
            </a:extLst>
          </p:cNvPr>
          <p:cNvSpPr/>
          <p:nvPr/>
        </p:nvSpPr>
        <p:spPr>
          <a:xfrm>
            <a:off x="8456640" y="1601422"/>
            <a:ext cx="360" cy="423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sp>
        <p:nvSpPr>
          <p:cNvPr id="29" name="Google Shape;97;p17">
            <a:extLst>
              <a:ext uri="{FF2B5EF4-FFF2-40B4-BE49-F238E27FC236}">
                <a16:creationId xmlns:a16="http://schemas.microsoft.com/office/drawing/2014/main" id="{0F02C061-A859-07A4-4F5C-6221FDD6BC5B}"/>
              </a:ext>
            </a:extLst>
          </p:cNvPr>
          <p:cNvSpPr/>
          <p:nvPr/>
        </p:nvSpPr>
        <p:spPr>
          <a:xfrm flipH="1">
            <a:off x="7820520" y="3394582"/>
            <a:ext cx="3996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R"/>
          </a:p>
        </p:txBody>
      </p:sp>
      <p:pic>
        <p:nvPicPr>
          <p:cNvPr id="30" name="Google Shape;283;p33">
            <a:extLst>
              <a:ext uri="{FF2B5EF4-FFF2-40B4-BE49-F238E27FC236}">
                <a16:creationId xmlns:a16="http://schemas.microsoft.com/office/drawing/2014/main" id="{151F6448-9551-AB18-3AC9-02B6CFB3B0A7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405720" y="4418280"/>
            <a:ext cx="2342520" cy="1488240"/>
          </a:xfrm>
          <a:prstGeom prst="rect">
            <a:avLst/>
          </a:prstGeom>
          <a:ln w="0">
            <a:noFill/>
          </a:ln>
        </p:spPr>
      </p:pic>
      <p:pic>
        <p:nvPicPr>
          <p:cNvPr id="31" name="Google Shape;284;p33">
            <a:extLst>
              <a:ext uri="{FF2B5EF4-FFF2-40B4-BE49-F238E27FC236}">
                <a16:creationId xmlns:a16="http://schemas.microsoft.com/office/drawing/2014/main" id="{DEB55109-5444-D62A-863D-D1DD9DB7F290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2861280" y="4425840"/>
            <a:ext cx="2479320" cy="1488240"/>
          </a:xfrm>
          <a:prstGeom prst="rect">
            <a:avLst/>
          </a:prstGeom>
          <a:ln w="0">
            <a:noFill/>
          </a:ln>
        </p:spPr>
      </p:pic>
      <p:sp>
        <p:nvSpPr>
          <p:cNvPr id="32" name="Google Shape;286;p33">
            <a:extLst>
              <a:ext uri="{FF2B5EF4-FFF2-40B4-BE49-F238E27FC236}">
                <a16:creationId xmlns:a16="http://schemas.microsoft.com/office/drawing/2014/main" id="{4ADD7052-22CE-A81B-FB37-88F4B604190C}"/>
              </a:ext>
            </a:extLst>
          </p:cNvPr>
          <p:cNvSpPr/>
          <p:nvPr/>
        </p:nvSpPr>
        <p:spPr>
          <a:xfrm>
            <a:off x="3295080" y="5968800"/>
            <a:ext cx="1810800" cy="6773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Two  dimensional image of the cube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33" name="TextBox 20">
            <a:extLst>
              <a:ext uri="{FF2B5EF4-FFF2-40B4-BE49-F238E27FC236}">
                <a16:creationId xmlns:a16="http://schemas.microsoft.com/office/drawing/2014/main" id="{5F5E2B2E-1D49-C4A9-00DA-C9E0B255A67D}"/>
              </a:ext>
            </a:extLst>
          </p:cNvPr>
          <p:cNvSpPr/>
          <p:nvPr/>
        </p:nvSpPr>
        <p:spPr>
          <a:xfrm>
            <a:off x="366120" y="3893400"/>
            <a:ext cx="622044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0000"/>
                </a:solidFill>
                <a:latin typeface="Arial"/>
                <a:ea typeface="Old Standard TT"/>
              </a:rPr>
              <a:t>Muon Scattering Tomography </a:t>
            </a:r>
            <a:endParaRPr lang="el-GR" sz="1800" b="0" strike="noStrike" spc="-1">
              <a:latin typeface="Arial"/>
            </a:endParaRPr>
          </a:p>
        </p:txBody>
      </p:sp>
      <p:sp>
        <p:nvSpPr>
          <p:cNvPr id="34" name="TextBox 22">
            <a:extLst>
              <a:ext uri="{FF2B5EF4-FFF2-40B4-BE49-F238E27FC236}">
                <a16:creationId xmlns:a16="http://schemas.microsoft.com/office/drawing/2014/main" id="{EAAEF778-16EF-06DA-A7CE-B2E0E4B2E2D1}"/>
              </a:ext>
            </a:extLst>
          </p:cNvPr>
          <p:cNvSpPr/>
          <p:nvPr/>
        </p:nvSpPr>
        <p:spPr>
          <a:xfrm>
            <a:off x="5627726" y="4551513"/>
            <a:ext cx="398448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Object size: 50mm x 50mm x 25mm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4DC0B709-E2AB-1B5B-B4C2-9B7104E42CF8}"/>
              </a:ext>
            </a:extLst>
          </p:cNvPr>
          <p:cNvSpPr/>
          <p:nvPr/>
        </p:nvSpPr>
        <p:spPr>
          <a:xfrm>
            <a:off x="5618486" y="4910040"/>
            <a:ext cx="3252600" cy="820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R" sz="1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Object Size    (in X)   ~ </a:t>
            </a:r>
            <a:r>
              <a:rPr lang="en-GR" sz="16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51 </a:t>
            </a:r>
            <a:r>
              <a:rPr lang="en-GR" sz="1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± 6.4 mm</a:t>
            </a:r>
            <a:endParaRPr lang="el-G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R" sz="1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         	    (in Y)   </a:t>
            </a:r>
            <a:r>
              <a:rPr lang="en-GR" sz="16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~ 50 </a:t>
            </a:r>
            <a:r>
              <a:rPr lang="en-GR" sz="1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± 5.7 mm</a:t>
            </a:r>
            <a:endParaRPr lang="el-G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R" sz="1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	    (in Z)   </a:t>
            </a:r>
            <a:r>
              <a:rPr lang="en-GR" sz="16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~ 28 </a:t>
            </a:r>
            <a:r>
              <a:rPr lang="en-GR" sz="1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± 3.7 mm</a:t>
            </a:r>
            <a:endParaRPr lang="el-GR" sz="1600" b="0" strike="noStrike" spc="-1" dirty="0">
              <a:latin typeface="Arial"/>
            </a:endParaRPr>
          </a:p>
        </p:txBody>
      </p:sp>
      <p:sp>
        <p:nvSpPr>
          <p:cNvPr id="36" name="TextBox 22">
            <a:extLst>
              <a:ext uri="{FF2B5EF4-FFF2-40B4-BE49-F238E27FC236}">
                <a16:creationId xmlns:a16="http://schemas.microsoft.com/office/drawing/2014/main" id="{CBC39FAD-3342-4BE5-15E5-24EFC1DDADBA}"/>
              </a:ext>
            </a:extLst>
          </p:cNvPr>
          <p:cNvSpPr/>
          <p:nvPr/>
        </p:nvSpPr>
        <p:spPr>
          <a:xfrm>
            <a:off x="6212391" y="471997"/>
            <a:ext cx="4626096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400" b="0" strike="noStrike" spc="-1">
                <a:solidFill>
                  <a:srgbClr val="0432FF"/>
                </a:solidFill>
                <a:latin typeface="Old Standard TT"/>
                <a:ea typeface="DejaVu Sans"/>
              </a:rPr>
              <a:t>Object size: 50mm x 50mm x 50mm  at distance 130 mm</a:t>
            </a:r>
            <a:endParaRPr lang="el-GR" sz="1400" b="0" strike="noStrike" spc="-1">
              <a:solidFill>
                <a:srgbClr val="0432FF"/>
              </a:solid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B7C7E1-E19D-BAB5-0EC7-7ECA8A6D7F9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9864"/>
          <a:stretch/>
        </p:blipFill>
        <p:spPr>
          <a:xfrm>
            <a:off x="9309600" y="4100977"/>
            <a:ext cx="2742480" cy="107693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09F45EE-DF91-D013-80DA-3E51D301BD6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6883" b="22681"/>
          <a:stretch/>
        </p:blipFill>
        <p:spPr>
          <a:xfrm>
            <a:off x="8766200" y="5087266"/>
            <a:ext cx="2695000" cy="147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9756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5EAA1-3C5F-8DE2-0E5F-593981D08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41E4F-92C6-0740-601F-D19429097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FF9F1-97AE-FDBE-C37F-EAB5661A3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31</a:t>
            </a:fld>
            <a:endParaRPr lang="en-GR"/>
          </a:p>
        </p:txBody>
      </p:sp>
      <p:sp>
        <p:nvSpPr>
          <p:cNvPr id="7" name="PlaceHolder 1">
            <a:extLst>
              <a:ext uri="{FF2B5EF4-FFF2-40B4-BE49-F238E27FC236}">
                <a16:creationId xmlns:a16="http://schemas.microsoft.com/office/drawing/2014/main" id="{17EF4F0D-4BB7-3B74-E1EE-BAB941EC31B8}"/>
              </a:ext>
            </a:extLst>
          </p:cNvPr>
          <p:cNvSpPr txBox="1">
            <a:spLocks/>
          </p:cNvSpPr>
          <p:nvPr/>
        </p:nvSpPr>
        <p:spPr>
          <a:xfrm>
            <a:off x="0" y="5760"/>
            <a:ext cx="12191400" cy="951480"/>
          </a:xfrm>
          <a:prstGeom prst="rect">
            <a:avLst/>
          </a:prstGeom>
          <a:noFill/>
          <a:ln w="0">
            <a:noFill/>
          </a:ln>
        </p:spPr>
        <p:txBody>
          <a:bodyPr vert="horz" lIns="90000" tIns="45000" rIns="90000" bIns="4500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FF000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spc="-1" dirty="0">
                <a:latin typeface="Arial"/>
                <a:ea typeface="DejaVu Sans"/>
              </a:rPr>
              <a:t>MM Telescope: </a:t>
            </a:r>
            <a:r>
              <a:rPr lang="en-US" sz="3200" b="1" spc="-1" dirty="0">
                <a:latin typeface="Arial"/>
                <a:ea typeface="DejaVu Sans"/>
              </a:rPr>
              <a:t>First Application </a:t>
            </a:r>
            <a:r>
              <a:rPr lang="en-US" sz="3200" spc="-1" dirty="0">
                <a:latin typeface="Arial"/>
                <a:ea typeface="DejaVu Sans"/>
              </a:rPr>
              <a:t>at the Apollonia tumulus</a:t>
            </a:r>
            <a:endParaRPr lang="el-GR" sz="3200" spc="-1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52725F-8FF6-C866-3A3F-AB9CEDC1339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40000" y="872010"/>
            <a:ext cx="5199120" cy="5513400"/>
          </a:xfrm>
          <a:prstGeom prst="rect">
            <a:avLst/>
          </a:prstGeom>
          <a:ln w="0">
            <a:noFill/>
          </a:ln>
        </p:spPr>
      </p:pic>
      <p:sp>
        <p:nvSpPr>
          <p:cNvPr id="9" name="CustomShape 46">
            <a:extLst>
              <a:ext uri="{FF2B5EF4-FFF2-40B4-BE49-F238E27FC236}">
                <a16:creationId xmlns:a16="http://schemas.microsoft.com/office/drawing/2014/main" id="{0A49B3D3-E293-5236-018E-15C74EC93CDE}"/>
              </a:ext>
            </a:extLst>
          </p:cNvPr>
          <p:cNvSpPr/>
          <p:nvPr/>
        </p:nvSpPr>
        <p:spPr>
          <a:xfrm>
            <a:off x="5893681" y="775576"/>
            <a:ext cx="5846379" cy="1894056"/>
          </a:xfrm>
          <a:prstGeom prst="rect">
            <a:avLst/>
          </a:prstGeom>
          <a:solidFill>
            <a:srgbClr val="F6F9D4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Symbol"/>
              <a:buChar char=""/>
            </a:pPr>
            <a:r>
              <a:rPr lang="en-US" b="0" strike="noStrike" spc="-1" dirty="0">
                <a:solidFill>
                  <a:srgbClr val="000000"/>
                </a:solidFill>
                <a:latin typeface="Lato"/>
                <a:ea typeface="Source Han Sans CN Regular"/>
              </a:rPr>
              <a:t>Power: Solar panels &amp; battery array</a:t>
            </a:r>
            <a:endParaRPr lang="el-GR" b="0" strike="noStrike" spc="-1" dirty="0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Symbol"/>
              <a:buChar char=""/>
            </a:pPr>
            <a:r>
              <a:rPr lang="en-US" b="0" strike="noStrike" spc="-1" dirty="0">
                <a:solidFill>
                  <a:srgbClr val="000000"/>
                </a:solidFill>
                <a:latin typeface="Lato"/>
                <a:ea typeface="Source Han Sans CN Regular"/>
              </a:rPr>
              <a:t>Full system powered ON</a:t>
            </a:r>
            <a:endParaRPr lang="el-GR" b="0" strike="noStrike" spc="-1" dirty="0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Symbol"/>
              <a:buChar char=""/>
            </a:pPr>
            <a:r>
              <a:rPr lang="en-US" b="0" strike="noStrike" spc="-1" dirty="0">
                <a:solidFill>
                  <a:srgbClr val="000000"/>
                </a:solidFill>
                <a:latin typeface="Lato"/>
                <a:ea typeface="Source Han Sans CN Regular"/>
              </a:rPr>
              <a:t>Addition of temperature sensors</a:t>
            </a:r>
            <a:endParaRPr lang="el-GR" b="0" strike="noStrike" spc="-1" dirty="0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Symbol"/>
              <a:buChar char=""/>
            </a:pPr>
            <a:r>
              <a:rPr lang="en-US" b="0" strike="noStrike" spc="-1" dirty="0">
                <a:solidFill>
                  <a:srgbClr val="000000"/>
                </a:solidFill>
                <a:latin typeface="Lato"/>
                <a:ea typeface="Source Han Sans CN Regular"/>
              </a:rPr>
              <a:t>Telescope set @ 20 </a:t>
            </a:r>
            <a:r>
              <a:rPr lang="en-US" b="0" strike="noStrike" spc="-1" dirty="0" err="1">
                <a:solidFill>
                  <a:srgbClr val="000000"/>
                </a:solidFill>
                <a:latin typeface="Lato"/>
                <a:ea typeface="Source Han Sans CN Regular"/>
              </a:rPr>
              <a:t>degs</a:t>
            </a:r>
            <a:endParaRPr lang="el-GR" b="0" strike="noStrike" spc="-1" dirty="0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Symbol"/>
              <a:buChar char=""/>
            </a:pPr>
            <a:r>
              <a:rPr lang="en-US" b="0" strike="noStrike" spc="-1" dirty="0">
                <a:solidFill>
                  <a:srgbClr val="000000"/>
                </a:solidFill>
                <a:latin typeface="Lato"/>
                <a:ea typeface="Source Han Sans CN Regular"/>
              </a:rPr>
              <a:t>Test (trigger system + MM pedestal runs + data)</a:t>
            </a: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Symbol"/>
              <a:buChar char=""/>
            </a:pPr>
            <a:r>
              <a:rPr lang="en-US" b="1" spc="-1" dirty="0">
                <a:solidFill>
                  <a:srgbClr val="C00000"/>
                </a:solidFill>
                <a:latin typeface="Lato"/>
              </a:rPr>
              <a:t>Ready for</a:t>
            </a:r>
            <a:r>
              <a:rPr lang="el-GR" b="1" spc="-1" dirty="0">
                <a:solidFill>
                  <a:srgbClr val="C00000"/>
                </a:solidFill>
                <a:latin typeface="Lato"/>
              </a:rPr>
              <a:t> </a:t>
            </a:r>
            <a:r>
              <a:rPr lang="en-US" b="1" spc="-1" dirty="0">
                <a:solidFill>
                  <a:srgbClr val="C00000"/>
                </a:solidFill>
                <a:latin typeface="Lato"/>
              </a:rPr>
              <a:t>Data Collection</a:t>
            </a:r>
            <a:endParaRPr lang="el-GR" b="1" strike="noStrike" spc="-1" dirty="0">
              <a:solidFill>
                <a:srgbClr val="C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000000"/>
                </a:solidFill>
                <a:latin typeface="Lato"/>
                <a:ea typeface="Source Han Sans CN Regular"/>
              </a:rPr>
              <a:t> </a:t>
            </a:r>
            <a:endParaRPr lang="el-GR" sz="1600" b="0" strike="noStrike" spc="-1" dirty="0"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70291B-8011-4E72-8501-80E61E5E4089}"/>
              </a:ext>
            </a:extLst>
          </p:cNvPr>
          <p:cNvSpPr txBox="1"/>
          <p:nvPr/>
        </p:nvSpPr>
        <p:spPr>
          <a:xfrm>
            <a:off x="6038151" y="4257964"/>
            <a:ext cx="570415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Work carried out in the framework of the project EKATY (</a:t>
            </a:r>
            <a:r>
              <a:rPr lang="el-GR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Τ6ΥΒΠ-</a:t>
            </a:r>
            <a:r>
              <a:rPr lang="en-US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 </a:t>
            </a:r>
            <a:r>
              <a:rPr lang="el-GR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00211), </a:t>
            </a:r>
            <a:r>
              <a:rPr lang="en-GB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in Operational Programme Competitiveness, Entrepreneurship and Innovation 2014- 2020 (</a:t>
            </a:r>
            <a:r>
              <a:rPr lang="en-GB" sz="1400" i="1" dirty="0" err="1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EPAnEK</a:t>
            </a:r>
            <a:r>
              <a:rPr lang="en-GB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) funded after the decision 97476/I2/18-06-2019 (</a:t>
            </a:r>
            <a:r>
              <a:rPr lang="el-GR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ΑΔΑ:ΩΕ1Ω4653ΠΣ-ΒΑΓ) </a:t>
            </a:r>
            <a:r>
              <a:rPr lang="en-GB" sz="1400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of the </a:t>
            </a:r>
            <a:r>
              <a:rPr lang="en-GB" sz="1400" b="1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Greek GSRT   </a:t>
            </a:r>
          </a:p>
          <a:p>
            <a:r>
              <a:rPr lang="en-GB" sz="1400" b="1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(Total budget 880K</a:t>
            </a:r>
            <a:r>
              <a:rPr lang="el-GR" sz="1400" b="1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€, </a:t>
            </a:r>
            <a:r>
              <a:rPr lang="en-US" sz="1400" b="1" i="1" dirty="0">
                <a:solidFill>
                  <a:srgbClr val="C00000"/>
                </a:solidFill>
                <a:latin typeface="Cambria" panose="02040503050406030204" pitchFamily="18" charset="0"/>
                <a:cs typeface="Arial"/>
              </a:rPr>
              <a:t>for Muon Tomography </a:t>
            </a:r>
            <a:r>
              <a:rPr lang="en-GB" sz="1400" b="1" i="1" dirty="0">
                <a:solidFill>
                  <a:srgbClr val="C00000"/>
                </a:solidFill>
                <a:latin typeface="Cambria" panose="02040503050406030204" pitchFamily="18" charset="0"/>
                <a:cs typeface="Arial"/>
              </a:rPr>
              <a:t>425 K</a:t>
            </a:r>
            <a:r>
              <a:rPr lang="el-GR" sz="1400" b="1" i="1" dirty="0">
                <a:solidFill>
                  <a:srgbClr val="C00000"/>
                </a:solidFill>
                <a:latin typeface="Cambria" panose="02040503050406030204" pitchFamily="18" charset="0"/>
                <a:cs typeface="Arial"/>
              </a:rPr>
              <a:t>€</a:t>
            </a:r>
            <a:r>
              <a:rPr lang="el-GR" sz="1400" b="1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)</a:t>
            </a:r>
            <a:r>
              <a:rPr lang="en-GB" sz="1400" b="1" i="1" dirty="0">
                <a:solidFill>
                  <a:srgbClr val="002060"/>
                </a:solidFill>
                <a:latin typeface="Cambria" panose="02040503050406030204" pitchFamily="18" charset="0"/>
                <a:cs typeface="Arial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66B99D-6F92-DE05-EBD8-48B48DE86229}"/>
              </a:ext>
            </a:extLst>
          </p:cNvPr>
          <p:cNvSpPr txBox="1"/>
          <p:nvPr/>
        </p:nvSpPr>
        <p:spPr>
          <a:xfrm>
            <a:off x="6037320" y="5427515"/>
            <a:ext cx="584637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2060"/>
                </a:solidFill>
                <a:cs typeface="Arial"/>
              </a:rPr>
              <a:t>EKATY  Collaboration :  </a:t>
            </a:r>
          </a:p>
          <a:p>
            <a:r>
              <a:rPr lang="en-GB" sz="1400" i="1" dirty="0">
                <a:solidFill>
                  <a:srgbClr val="002060"/>
                </a:solidFill>
                <a:cs typeface="Arial"/>
              </a:rPr>
              <a:t>Geophysics Lab, School of Geology </a:t>
            </a:r>
            <a:r>
              <a:rPr lang="en-GB" sz="1400" i="1" dirty="0" err="1">
                <a:solidFill>
                  <a:srgbClr val="002060"/>
                </a:solidFill>
                <a:cs typeface="Arial"/>
              </a:rPr>
              <a:t>AUTh</a:t>
            </a:r>
            <a:r>
              <a:rPr lang="en-GB" sz="1400" i="1" dirty="0">
                <a:solidFill>
                  <a:srgbClr val="002060"/>
                </a:solidFill>
                <a:cs typeface="Arial"/>
              </a:rPr>
              <a:t>, Nuclear &amp; Particle Phys. Lab, </a:t>
            </a:r>
            <a:r>
              <a:rPr lang="en-US" sz="1400" i="1" dirty="0">
                <a:solidFill>
                  <a:srgbClr val="002060"/>
                </a:solidFill>
                <a:cs typeface="Arial"/>
              </a:rPr>
              <a:t>School of Physics </a:t>
            </a:r>
            <a:r>
              <a:rPr lang="en-US" sz="1400" i="1" dirty="0" err="1">
                <a:solidFill>
                  <a:srgbClr val="002060"/>
                </a:solidFill>
                <a:cs typeface="Arial"/>
              </a:rPr>
              <a:t>AUTh</a:t>
            </a:r>
            <a:r>
              <a:rPr lang="en-US" sz="1400" i="1" dirty="0">
                <a:solidFill>
                  <a:srgbClr val="002060"/>
                </a:solidFill>
                <a:cs typeface="Arial"/>
              </a:rPr>
              <a:t>, Ministry of Culture, (10 Ephorates of Antiquities ), Greek Industry ( 4 Companies) </a:t>
            </a:r>
            <a:endParaRPr lang="en-GB" sz="1400" i="1" dirty="0">
              <a:solidFill>
                <a:srgbClr val="002060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252857-7370-86F2-4B4D-509AFE212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451" y="2529336"/>
            <a:ext cx="3638640" cy="179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81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8388B-6D69-0C99-D7EA-A4249709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ACA55-FC3C-6632-65D4-6759D200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0EFAA-0117-8109-8800-F9F45F2C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32</a:t>
            </a:fld>
            <a:endParaRPr lang="en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B0369-A86C-B10E-2D89-9302C6164E8E}"/>
              </a:ext>
            </a:extLst>
          </p:cNvPr>
          <p:cNvSpPr txBox="1"/>
          <p:nvPr/>
        </p:nvSpPr>
        <p:spPr>
          <a:xfrm>
            <a:off x="1114648" y="159023"/>
            <a:ext cx="92627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SPECT-Lab Group at the Physics Department </a:t>
            </a:r>
          </a:p>
          <a:p>
            <a:pPr algn="ctr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NKUA &amp; IASA</a:t>
            </a:r>
          </a:p>
          <a:p>
            <a:pPr algn="ctr"/>
            <a:r>
              <a:rPr lang="en-US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Efstathios Stiliaris </a:t>
            </a:r>
            <a:endParaRPr lang="el-GR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562DE-3EF9-E668-AD08-65C282B07A5F}"/>
              </a:ext>
            </a:extLst>
          </p:cNvPr>
          <p:cNvSpPr txBox="1"/>
          <p:nvPr/>
        </p:nvSpPr>
        <p:spPr>
          <a:xfrm>
            <a:off x="932331" y="1267019"/>
            <a:ext cx="1073002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0432FF"/>
                </a:solidFill>
              </a:rPr>
              <a:t>Development of small field, sensitive γ-Camera prototypes with a sub-millimeter (0.95±0.05mm) spatial resolution and 0.20μCi sensitivity on a tomographic level for pre-clinical studies of Single Photon Emission Computed Tomography (SPECT). </a:t>
            </a:r>
          </a:p>
          <a:p>
            <a:pPr>
              <a:spcAft>
                <a:spcPts val="600"/>
              </a:spcAft>
            </a:pPr>
            <a:r>
              <a:rPr lang="en-US">
                <a:solidFill>
                  <a:srgbClr val="0432FF"/>
                </a:solidFill>
              </a:rPr>
              <a:t>The research focuses on: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Hand-held small field </a:t>
            </a:r>
            <a:r>
              <a:rPr lang="el-GR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γ-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</a:t>
            </a:r>
            <a:r>
              <a:rPr lang="en-US">
                <a:solidFill>
                  <a:srgbClr val="0432FF"/>
                </a:solidFill>
              </a:rPr>
              <a:t>for clinical scans (LAIKON and ALEXANDRA Hospitals)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Infra-Red Optical Tomography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>
                <a:solidFill>
                  <a:srgbClr val="0432FF"/>
                </a:solidFill>
              </a:rPr>
              <a:t>Development of 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reconstruction algorithms </a:t>
            </a:r>
            <a:r>
              <a:rPr lang="en-US">
                <a:solidFill>
                  <a:srgbClr val="0432FF"/>
                </a:solidFill>
              </a:rPr>
              <a:t>for 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Compton Camera </a:t>
            </a:r>
            <a:r>
              <a:rPr lang="en-US">
                <a:solidFill>
                  <a:srgbClr val="0432FF"/>
                </a:solidFill>
              </a:rPr>
              <a:t>systems</a:t>
            </a:r>
            <a:endParaRPr lang="el-GR">
              <a:solidFill>
                <a:srgbClr val="0432FF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DDC5589-9146-80F0-5A57-845B0AAE6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81040"/>
              </p:ext>
            </p:extLst>
          </p:nvPr>
        </p:nvGraphicFramePr>
        <p:xfrm>
          <a:off x="2107995" y="3934008"/>
          <a:ext cx="720337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4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/>
                        <a:t>Human Support</a:t>
                      </a:r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Financial Support</a:t>
                      </a:r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PhD Theses</a:t>
                      </a:r>
                      <a:r>
                        <a:rPr lang="en-US" baseline="0"/>
                        <a:t> </a:t>
                      </a:r>
                      <a:r>
                        <a:rPr lang="en-US"/>
                        <a:t>(completed)</a:t>
                      </a:r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l-GR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/>
                    </a:p>
                    <a:p>
                      <a:pPr algn="ctr"/>
                      <a:r>
                        <a:rPr lang="en-US"/>
                        <a:t>National</a:t>
                      </a:r>
                      <a:r>
                        <a:rPr lang="en-US" baseline="0"/>
                        <a:t>  </a:t>
                      </a:r>
                      <a:r>
                        <a:rPr lang="en-US"/>
                        <a:t>Programmes</a:t>
                      </a:r>
                    </a:p>
                    <a:p>
                      <a:pPr algn="ctr"/>
                      <a:r>
                        <a:rPr lang="en-US"/>
                        <a:t>80 k€</a:t>
                      </a:r>
                    </a:p>
                    <a:p>
                      <a:pPr algn="ctr"/>
                      <a:r>
                        <a:rPr lang="en-US"/>
                        <a:t>(last 5 years)</a:t>
                      </a:r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PhD Theses</a:t>
                      </a:r>
                      <a:r>
                        <a:rPr lang="en-US" baseline="0"/>
                        <a:t> </a:t>
                      </a:r>
                      <a:r>
                        <a:rPr lang="en-US"/>
                        <a:t>(in</a:t>
                      </a:r>
                      <a:r>
                        <a:rPr lang="en-US" baseline="0"/>
                        <a:t> progress)</a:t>
                      </a:r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l-GR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MSc</a:t>
                      </a:r>
                      <a:r>
                        <a:rPr lang="en-US" baseline="0"/>
                        <a:t> Theses</a:t>
                      </a:r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l-GR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Diploma Theses</a:t>
                      </a:r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~100</a:t>
                      </a:r>
                      <a:endParaRPr lang="el-GR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2" name="Picture 1" descr="page2image17169648">
            <a:extLst>
              <a:ext uri="{FF2B5EF4-FFF2-40B4-BE49-F238E27FC236}">
                <a16:creationId xmlns:a16="http://schemas.microsoft.com/office/drawing/2014/main" id="{40A5FB89-DE96-1BC3-4D6B-F8E62388A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35" y="107828"/>
            <a:ext cx="688802" cy="9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 descr="page1image1464295472">
            <a:extLst>
              <a:ext uri="{FF2B5EF4-FFF2-40B4-BE49-F238E27FC236}">
                <a16:creationId xmlns:a16="http://schemas.microsoft.com/office/drawing/2014/main" id="{8CF038F4-768D-FC06-E1B8-FD34DF702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110" y="187242"/>
            <a:ext cx="721690" cy="87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606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6C3EE-1815-6889-7085-5E018FAAE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39362-25F0-EB9B-C8ED-27D972079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05B71-8CBF-CC3B-3A5A-B349C20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33</a:t>
            </a:fld>
            <a:endParaRPr lang="en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0D9866-02B0-4A9A-EB23-074A5EE5A0B2}"/>
              </a:ext>
            </a:extLst>
          </p:cNvPr>
          <p:cNvSpPr txBox="1"/>
          <p:nvPr/>
        </p:nvSpPr>
        <p:spPr>
          <a:xfrm>
            <a:off x="367003" y="159023"/>
            <a:ext cx="8409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Hand-held Small Field </a:t>
            </a:r>
            <a:r>
              <a:rPr lang="el-GR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γ-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with Real-Time Motion Correction</a:t>
            </a:r>
            <a:endParaRPr lang="el-GR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DC39D7F-87A0-314E-8626-68DEE71A5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28800"/>
            <a:ext cx="5977062" cy="233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8ED237D7-5A57-AF1C-0551-3B9166E8E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558" y="1644819"/>
            <a:ext cx="3139713" cy="230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0E23F9-9F32-72BE-588E-D83A5B266DD8}"/>
              </a:ext>
            </a:extLst>
          </p:cNvPr>
          <p:cNvSpPr txBox="1"/>
          <p:nvPr/>
        </p:nvSpPr>
        <p:spPr>
          <a:xfrm>
            <a:off x="1617698" y="684016"/>
            <a:ext cx="5908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prstClr val="black"/>
                </a:solidFill>
              </a:rPr>
              <a:t>Small Field </a:t>
            </a:r>
            <a:r>
              <a:rPr lang="el-GR">
                <a:solidFill>
                  <a:prstClr val="black"/>
                </a:solidFill>
              </a:rPr>
              <a:t>γ-</a:t>
            </a:r>
            <a:r>
              <a:rPr lang="en-US">
                <a:solidFill>
                  <a:prstClr val="black"/>
                </a:solidFill>
              </a:rPr>
              <a:t>Camera with </a:t>
            </a:r>
            <a:r>
              <a: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CsI(Tl)</a:t>
            </a:r>
            <a:r>
              <a:rPr lang="en-US">
                <a:solidFill>
                  <a:prstClr val="black"/>
                </a:solidFill>
              </a:rPr>
              <a:t> &amp; </a:t>
            </a:r>
            <a:r>
              <a: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 Sensitive PMT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3g</a:t>
            </a:r>
            <a:r>
              <a:rPr lang="en-US">
                <a:solidFill>
                  <a:prstClr val="black"/>
                </a:solidFill>
              </a:rPr>
              <a:t> Accelerometer (</a:t>
            </a:r>
            <a:r>
              <a:rPr lang="en-US" err="1">
                <a:solidFill>
                  <a:prstClr val="black"/>
                </a:solidFill>
              </a:rPr>
              <a:t>g</a:t>
            </a:r>
            <a:r>
              <a:rPr lang="en-US" baseline="-25000" err="1">
                <a:solidFill>
                  <a:prstClr val="black"/>
                </a:solidFill>
              </a:rPr>
              <a:t>x</a:t>
            </a:r>
            <a:r>
              <a:rPr lang="en-US">
                <a:solidFill>
                  <a:prstClr val="black"/>
                </a:solidFill>
              </a:rPr>
              <a:t> - </a:t>
            </a:r>
            <a:r>
              <a:rPr lang="en-US" err="1">
                <a:solidFill>
                  <a:prstClr val="black"/>
                </a:solidFill>
              </a:rPr>
              <a:t>g</a:t>
            </a:r>
            <a:r>
              <a:rPr lang="en-US" baseline="-25000" err="1">
                <a:solidFill>
                  <a:prstClr val="black"/>
                </a:solidFill>
              </a:rPr>
              <a:t>y</a:t>
            </a:r>
            <a:r>
              <a:rPr lang="en-US">
                <a:solidFill>
                  <a:prstClr val="black"/>
                </a:solidFill>
              </a:rPr>
              <a:t> - </a:t>
            </a:r>
            <a:r>
              <a:rPr lang="en-US" err="1">
                <a:solidFill>
                  <a:prstClr val="black"/>
                </a:solidFill>
              </a:rPr>
              <a:t>g</a:t>
            </a:r>
            <a:r>
              <a:rPr lang="en-US" baseline="-25000" err="1">
                <a:solidFill>
                  <a:prstClr val="black"/>
                </a:solidFill>
              </a:rPr>
              <a:t>z</a:t>
            </a:r>
            <a:r>
              <a:rPr lang="en-US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Euler</a:t>
            </a:r>
            <a:r>
              <a:rPr lang="en-US">
                <a:solidFill>
                  <a:prstClr val="black"/>
                </a:solidFill>
              </a:rPr>
              <a:t> Angle Reconstruction and Real-Time Correction</a:t>
            </a:r>
            <a:endParaRPr lang="el-GR">
              <a:solidFill>
                <a:prstClr val="black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EB7DB0-CD5A-A14C-365B-AAF975313AAA}"/>
              </a:ext>
            </a:extLst>
          </p:cNvPr>
          <p:cNvSpPr txBox="1"/>
          <p:nvPr/>
        </p:nvSpPr>
        <p:spPr>
          <a:xfrm>
            <a:off x="2051720" y="3933056"/>
            <a:ext cx="1838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800000"/>
                </a:solidFill>
              </a:rPr>
              <a:t>DAQ System Flowchart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915F2B-B3FF-1EB4-1278-A5479AFD4DBD}"/>
              </a:ext>
            </a:extLst>
          </p:cNvPr>
          <p:cNvSpPr txBox="1"/>
          <p:nvPr/>
        </p:nvSpPr>
        <p:spPr>
          <a:xfrm>
            <a:off x="6228184" y="3933056"/>
            <a:ext cx="2915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800000"/>
                </a:solidFill>
              </a:rPr>
              <a:t>Detection of the </a:t>
            </a:r>
            <a:r>
              <a:rPr lang="en-US" sz="1400" err="1">
                <a:solidFill>
                  <a:srgbClr val="800000"/>
                </a:solidFill>
              </a:rPr>
              <a:t>g</a:t>
            </a:r>
            <a:r>
              <a:rPr lang="en-US" sz="1400" baseline="-25000" err="1">
                <a:solidFill>
                  <a:srgbClr val="800000"/>
                </a:solidFill>
              </a:rPr>
              <a:t>x</a:t>
            </a:r>
            <a:r>
              <a:rPr lang="en-US" sz="1400">
                <a:solidFill>
                  <a:srgbClr val="800000"/>
                </a:solidFill>
              </a:rPr>
              <a:t> </a:t>
            </a:r>
            <a:r>
              <a:rPr lang="en-US" sz="1400" err="1">
                <a:solidFill>
                  <a:srgbClr val="800000"/>
                </a:solidFill>
              </a:rPr>
              <a:t>g</a:t>
            </a:r>
            <a:r>
              <a:rPr lang="en-US" sz="1400" baseline="-25000" err="1">
                <a:solidFill>
                  <a:srgbClr val="800000"/>
                </a:solidFill>
              </a:rPr>
              <a:t>y</a:t>
            </a:r>
            <a:r>
              <a:rPr lang="en-US" sz="1400">
                <a:solidFill>
                  <a:srgbClr val="800000"/>
                </a:solidFill>
              </a:rPr>
              <a:t> </a:t>
            </a:r>
            <a:r>
              <a:rPr lang="en-US" sz="1400" err="1">
                <a:solidFill>
                  <a:srgbClr val="800000"/>
                </a:solidFill>
              </a:rPr>
              <a:t>g</a:t>
            </a:r>
            <a:r>
              <a:rPr lang="en-US" sz="1400" baseline="-25000" err="1">
                <a:solidFill>
                  <a:srgbClr val="800000"/>
                </a:solidFill>
              </a:rPr>
              <a:t>z</a:t>
            </a:r>
            <a:r>
              <a:rPr lang="en-US" sz="1400" baseline="-25000">
                <a:solidFill>
                  <a:srgbClr val="800000"/>
                </a:solidFill>
              </a:rPr>
              <a:t> </a:t>
            </a:r>
            <a:r>
              <a:rPr lang="en-US" sz="1400">
                <a:solidFill>
                  <a:srgbClr val="800000"/>
                </a:solidFill>
              </a:rPr>
              <a:t>Components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8A251D-43E6-F828-45DD-29EE07CD68DE}"/>
              </a:ext>
            </a:extLst>
          </p:cNvPr>
          <p:cNvSpPr txBox="1"/>
          <p:nvPr/>
        </p:nvSpPr>
        <p:spPr>
          <a:xfrm>
            <a:off x="107504" y="4581128"/>
            <a:ext cx="2877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>
                <a:solidFill>
                  <a:srgbClr val="800000"/>
                </a:solidFill>
              </a:rPr>
              <a:t>137</a:t>
            </a:r>
            <a:r>
              <a:rPr lang="en-US" sz="1400">
                <a:solidFill>
                  <a:srgbClr val="800000"/>
                </a:solidFill>
              </a:rPr>
              <a:t>Cs Emission Collimator Pattern</a:t>
            </a:r>
          </a:p>
          <a:p>
            <a:r>
              <a:rPr lang="en-US" sz="1400">
                <a:solidFill>
                  <a:srgbClr val="800000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1400">
                <a:solidFill>
                  <a:prstClr val="black"/>
                </a:solidFill>
              </a:rPr>
              <a:t>(a) Random movement of the </a:t>
            </a:r>
            <a:r>
              <a:rPr lang="el-GR" sz="1400">
                <a:solidFill>
                  <a:prstClr val="black"/>
                </a:solidFill>
              </a:rPr>
              <a:t>γ-</a:t>
            </a:r>
            <a:r>
              <a:rPr lang="en-US" sz="1400">
                <a:solidFill>
                  <a:prstClr val="black"/>
                </a:solidFill>
              </a:rPr>
              <a:t>Camera</a:t>
            </a:r>
          </a:p>
          <a:p>
            <a:pPr>
              <a:spcAft>
                <a:spcPts val="600"/>
              </a:spcAft>
            </a:pPr>
            <a:r>
              <a:rPr lang="en-US" sz="1400">
                <a:solidFill>
                  <a:prstClr val="black"/>
                </a:solidFill>
              </a:rPr>
              <a:t>(b) Corrected pattern through Euler angles</a:t>
            </a:r>
          </a:p>
          <a:p>
            <a:pPr>
              <a:spcAft>
                <a:spcPts val="600"/>
              </a:spcAft>
            </a:pPr>
            <a:r>
              <a:rPr lang="en-US" sz="1400">
                <a:solidFill>
                  <a:prstClr val="black"/>
                </a:solidFill>
              </a:rPr>
              <a:t>(c) Contour pattern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0CBBDE-C165-637C-309E-9A682FBBE239}"/>
              </a:ext>
            </a:extLst>
          </p:cNvPr>
          <p:cNvGrpSpPr/>
          <p:nvPr/>
        </p:nvGrpSpPr>
        <p:grpSpPr>
          <a:xfrm>
            <a:off x="3056808" y="4365104"/>
            <a:ext cx="5979688" cy="2016224"/>
            <a:chOff x="3056808" y="4365104"/>
            <a:chExt cx="5979688" cy="2016224"/>
          </a:xfrm>
        </p:grpSpPr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A546502B-ABEE-25F4-FC2F-8EABF7027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313" y="4365104"/>
              <a:ext cx="1987421" cy="2016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7">
              <a:extLst>
                <a:ext uri="{FF2B5EF4-FFF2-40B4-BE49-F238E27FC236}">
                  <a16:creationId xmlns:a16="http://schemas.microsoft.com/office/drawing/2014/main" id="{515EFB47-5293-0484-D953-B882DE45876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6808" y="4442842"/>
              <a:ext cx="1913703" cy="191370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8">
              <a:extLst>
                <a:ext uri="{FF2B5EF4-FFF2-40B4-BE49-F238E27FC236}">
                  <a16:creationId xmlns:a16="http://schemas.microsoft.com/office/drawing/2014/main" id="{A8BACBFF-8B11-6480-7B57-AB93864695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2257" y="4380938"/>
              <a:ext cx="2004239" cy="1975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710B9F-2FC5-0D8E-FBF7-1B046255E3F1}"/>
                </a:ext>
              </a:extLst>
            </p:cNvPr>
            <p:cNvSpPr txBox="1"/>
            <p:nvPr/>
          </p:nvSpPr>
          <p:spPr>
            <a:xfrm>
              <a:off x="3098220" y="4468776"/>
              <a:ext cx="271228" cy="307777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prstClr val="black"/>
                  </a:solidFill>
                </a:rPr>
                <a:t>a</a:t>
              </a:r>
              <a:endParaRPr lang="el-GR" sz="1400">
                <a:solidFill>
                  <a:prstClr val="black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F1FDA0-B875-020A-B24F-F529E74706EB}"/>
                </a:ext>
              </a:extLst>
            </p:cNvPr>
            <p:cNvSpPr txBox="1"/>
            <p:nvPr/>
          </p:nvSpPr>
          <p:spPr>
            <a:xfrm>
              <a:off x="5157600" y="4468776"/>
              <a:ext cx="279244" cy="307777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prstClr val="black"/>
                  </a:solidFill>
                </a:rPr>
                <a:t>b</a:t>
              </a:r>
              <a:endParaRPr lang="el-GR" sz="1400">
                <a:solidFill>
                  <a:prstClr val="black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375DE99-092D-5246-181B-72A7FD5ABA61}"/>
                </a:ext>
              </a:extLst>
            </p:cNvPr>
            <p:cNvSpPr txBox="1"/>
            <p:nvPr/>
          </p:nvSpPr>
          <p:spPr>
            <a:xfrm>
              <a:off x="7141433" y="4468776"/>
              <a:ext cx="260008" cy="307777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prstClr val="black"/>
                  </a:solidFill>
                </a:rPr>
                <a:t>c</a:t>
              </a:r>
              <a:endParaRPr lang="el-GR" sz="1400">
                <a:solidFill>
                  <a:prstClr val="black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AC90CAA-7AA6-6F0D-2924-9978AE0D29B3}"/>
              </a:ext>
            </a:extLst>
          </p:cNvPr>
          <p:cNvSpPr txBox="1"/>
          <p:nvPr/>
        </p:nvSpPr>
        <p:spPr>
          <a:xfrm>
            <a:off x="179512" y="6525344"/>
            <a:ext cx="892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prstClr val="black">
                    <a:lumMod val="50000"/>
                    <a:lumOff val="50000"/>
                  </a:prstClr>
                </a:solidFill>
              </a:rPr>
              <a:t>M. Zioga </a:t>
            </a:r>
            <a:r>
              <a:rPr lang="en-US" sz="1200" i="1">
                <a:solidFill>
                  <a:prstClr val="black">
                    <a:lumMod val="50000"/>
                    <a:lumOff val="50000"/>
                  </a:prstClr>
                </a:solidFill>
              </a:rPr>
              <a:t>et al. </a:t>
            </a:r>
            <a:r>
              <a:rPr lang="en-US" sz="1200">
                <a:solidFill>
                  <a:prstClr val="black">
                    <a:lumMod val="50000"/>
                    <a:lumOff val="50000"/>
                  </a:prstClr>
                </a:solidFill>
              </a:rPr>
              <a:t>(IEEE)  </a:t>
            </a:r>
            <a:r>
              <a:rPr lang="en-US" sz="1200">
                <a:solidFill>
                  <a:prstClr val="black">
                    <a:lumMod val="50000"/>
                    <a:lumOff val="50000"/>
                  </a:prstClr>
                </a:solidFill>
                <a:hlinkClick r:id="rId7"/>
              </a:rPr>
              <a:t>https://doi.org/10.1109/NSSMIC.2016.8069436</a:t>
            </a:r>
            <a:r>
              <a:rPr lang="en-US" sz="1200">
                <a:solidFill>
                  <a:prstClr val="black">
                    <a:lumMod val="50000"/>
                    <a:lumOff val="50000"/>
                  </a:prstClr>
                </a:solidFill>
              </a:rPr>
              <a:t> , </a:t>
            </a:r>
            <a:r>
              <a:rPr lang="en-US" sz="1200" u="sng">
                <a:solidFill>
                  <a:prstClr val="black">
                    <a:lumMod val="50000"/>
                    <a:lumOff val="50000"/>
                  </a:prstClr>
                </a:solidFill>
                <a:hlinkClick r:id="rId8"/>
              </a:rPr>
              <a:t>https://doi.org/10.1109/NSSMIC.2012.6551576</a:t>
            </a:r>
            <a:endParaRPr lang="en-US" sz="1200" i="1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562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7709A-C47C-E86C-D6C5-9B2046320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0DE45-FEA8-0F46-7E8E-C40362FB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37EC2-7F3D-47CF-602C-4FA24CE7B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34</a:t>
            </a:fld>
            <a:endParaRPr lang="en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A8B850-A5E6-FED5-C9E5-EF4E579A9903}"/>
              </a:ext>
            </a:extLst>
          </p:cNvPr>
          <p:cNvSpPr txBox="1"/>
          <p:nvPr/>
        </p:nvSpPr>
        <p:spPr>
          <a:xfrm>
            <a:off x="997817" y="159023"/>
            <a:ext cx="9911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Photon Emission Computed Tomography (SPECT) </a:t>
            </a:r>
          </a:p>
          <a:p>
            <a:pPr algn="ctr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Time-Resolved Optical Tomography</a:t>
            </a:r>
            <a:endParaRPr lang="el-GR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892A7B9-0031-6967-D4EE-49A002E69584}"/>
              </a:ext>
            </a:extLst>
          </p:cNvPr>
          <p:cNvGrpSpPr/>
          <p:nvPr/>
        </p:nvGrpSpPr>
        <p:grpSpPr>
          <a:xfrm>
            <a:off x="1310890" y="1916832"/>
            <a:ext cx="6522220" cy="2237420"/>
            <a:chOff x="1115616" y="1412776"/>
            <a:chExt cx="6522220" cy="223742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786424-9BE4-6B67-07B9-FC76949A851C}"/>
                </a:ext>
              </a:extLst>
            </p:cNvPr>
            <p:cNvSpPr txBox="1"/>
            <p:nvPr/>
          </p:nvSpPr>
          <p:spPr>
            <a:xfrm>
              <a:off x="1365316" y="3342419"/>
              <a:ext cx="1494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rgbClr val="800000"/>
                  </a:solidFill>
                </a:rPr>
                <a:t>Thermal Phantom</a:t>
              </a:r>
            </a:p>
          </p:txBody>
        </p: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C93702C8-E457-D54B-4F63-C2E8DB327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412777"/>
              <a:ext cx="1993527" cy="1952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32F1B9A2-B5EB-0E9A-DE7B-579CB7F1F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034" y="1412776"/>
              <a:ext cx="2057400" cy="1952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FC063A8A-9D0C-627E-CA2D-53B3540B92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7723" y="1434823"/>
              <a:ext cx="2060113" cy="190703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1CA404-6166-09EA-A8F6-E0AAC58AAB76}"/>
                </a:ext>
              </a:extLst>
            </p:cNvPr>
            <p:cNvSpPr txBox="1"/>
            <p:nvPr/>
          </p:nvSpPr>
          <p:spPr>
            <a:xfrm>
              <a:off x="3282576" y="3342419"/>
              <a:ext cx="2090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800000"/>
                  </a:solidFill>
                </a:rPr>
                <a:t>Infra-Red (IR) Tomography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69AA5D8-51C3-C4F9-90AA-B13A27CB4597}"/>
                </a:ext>
              </a:extLst>
            </p:cNvPr>
            <p:cNvSpPr txBox="1"/>
            <p:nvPr/>
          </p:nvSpPr>
          <p:spPr>
            <a:xfrm>
              <a:off x="5843884" y="3342419"/>
              <a:ext cx="15277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rgbClr val="800000"/>
                  </a:solidFill>
                </a:rPr>
                <a:t>3D Reconstruction</a:t>
              </a:r>
            </a:p>
          </p:txBody>
        </p:sp>
      </p:grpSp>
      <p:pic>
        <p:nvPicPr>
          <p:cNvPr id="15" name="Picture 5">
            <a:extLst>
              <a:ext uri="{FF2B5EF4-FFF2-40B4-BE49-F238E27FC236}">
                <a16:creationId xmlns:a16="http://schemas.microsoft.com/office/drawing/2014/main" id="{172AD28F-9441-9892-7809-CD94848E5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378" y="4221088"/>
            <a:ext cx="3260833" cy="208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2A1D80D-A6D8-B6AB-F52D-4740857B5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53848"/>
            <a:ext cx="3164164" cy="2155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21A5AE-57BB-824C-9175-5713E50C5870}"/>
              </a:ext>
            </a:extLst>
          </p:cNvPr>
          <p:cNvSpPr txBox="1"/>
          <p:nvPr/>
        </p:nvSpPr>
        <p:spPr>
          <a:xfrm>
            <a:off x="2018897" y="980728"/>
            <a:ext cx="5106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Infra-Red (IR) </a:t>
            </a:r>
            <a:r>
              <a:rPr lang="en-US">
                <a:solidFill>
                  <a:srgbClr val="0432FF"/>
                </a:solidFill>
              </a:rPr>
              <a:t>Tomography </a:t>
            </a:r>
            <a:endParaRPr lang="en-US">
              <a:solidFill>
                <a:srgbClr val="043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Time-of-Flight</a:t>
            </a:r>
            <a:r>
              <a:rPr lang="en-US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>
                <a:solidFill>
                  <a:srgbClr val="0432FF"/>
                </a:solidFill>
              </a:rPr>
              <a:t>filtering of the Ballistic Component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Modality </a:t>
            </a:r>
            <a:r>
              <a:rPr lang="en-US">
                <a:solidFill>
                  <a:srgbClr val="0432FF"/>
                </a:solidFill>
              </a:rPr>
              <a:t>SPECT and Optical</a:t>
            </a:r>
            <a:endParaRPr lang="el-GR">
              <a:solidFill>
                <a:srgbClr val="0432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42EA0D-220F-1FFE-C68A-8279929103D0}"/>
              </a:ext>
            </a:extLst>
          </p:cNvPr>
          <p:cNvSpPr txBox="1"/>
          <p:nvPr/>
        </p:nvSpPr>
        <p:spPr>
          <a:xfrm>
            <a:off x="1189625" y="6213717"/>
            <a:ext cx="9699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A.-N. Rapsomanikis </a:t>
            </a:r>
            <a:r>
              <a:rPr lang="en-US" sz="1200"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et al. 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(IEEE) </a:t>
            </a:r>
            <a:r>
              <a:rPr lang="en-US" sz="1200" u="sng">
                <a:hlinkClick r:id="rId7"/>
              </a:rPr>
              <a:t>https://doi.org/10.1109/NSS/MIC42101.2019.9059612</a:t>
            </a:r>
            <a:r>
              <a:rPr lang="en-US" sz="1200" u="sng"/>
              <a:t> , </a:t>
            </a:r>
            <a:r>
              <a:rPr lang="fr-FR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hlinkClick r:id="rId8"/>
              </a:rPr>
              <a:t>https://doi.org/10.1109/NSSMIC.2016.8069547</a:t>
            </a:r>
            <a:r>
              <a:rPr lang="fr-FR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</a:t>
            </a:r>
            <a:r>
              <a:rPr lang="en-US" sz="1200" u="sng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  <a:ea typeface="MS Mincho"/>
                <a:cs typeface="Times New Roman"/>
                <a:hlinkClick r:id="rId9"/>
              </a:rPr>
              <a:t>https://doi.org/10.1109/NSSMIC.2012.6551834</a:t>
            </a:r>
            <a:endParaRPr lang="en-US" sz="1200" u="sng">
              <a:solidFill>
                <a:schemeClr val="tx1">
                  <a:lumMod val="50000"/>
                  <a:lumOff val="50000"/>
                </a:schemeClr>
              </a:solidFill>
              <a:effectLst/>
              <a:latin typeface="+mj-lt"/>
              <a:ea typeface="MS Mincho"/>
              <a:cs typeface="Times New Roman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CD0C1EF-1776-09FD-DE22-0676BB4D58AE}"/>
              </a:ext>
            </a:extLst>
          </p:cNvPr>
          <p:cNvGrpSpPr/>
          <p:nvPr/>
        </p:nvGrpSpPr>
        <p:grpSpPr>
          <a:xfrm>
            <a:off x="3419872" y="4509120"/>
            <a:ext cx="2011826" cy="1512168"/>
            <a:chOff x="3364926" y="4581128"/>
            <a:chExt cx="2011826" cy="1512168"/>
          </a:xfrm>
        </p:grpSpPr>
        <p:pic>
          <p:nvPicPr>
            <p:cNvPr id="20" name="Picture 7">
              <a:extLst>
                <a:ext uri="{FF2B5EF4-FFF2-40B4-BE49-F238E27FC236}">
                  <a16:creationId xmlns:a16="http://schemas.microsoft.com/office/drawing/2014/main" id="{F6130E06-C6AE-56E8-1AD7-E6AF97A95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4926" y="4947578"/>
              <a:ext cx="2011826" cy="11457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7231D1-424C-F5CF-B036-8F17F5329FD8}"/>
                </a:ext>
              </a:extLst>
            </p:cNvPr>
            <p:cNvSpPr txBox="1"/>
            <p:nvPr/>
          </p:nvSpPr>
          <p:spPr>
            <a:xfrm>
              <a:off x="3364926" y="4581128"/>
              <a:ext cx="20118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Ballistic Component</a:t>
              </a:r>
              <a:endParaRPr lang="el-GR" sz="1400"/>
            </a:p>
          </p:txBody>
        </p:sp>
      </p:grpSp>
    </p:spTree>
    <p:extLst>
      <p:ext uri="{BB962C8B-B14F-4D97-AF65-F5344CB8AC3E}">
        <p14:creationId xmlns:p14="http://schemas.microsoft.com/office/powerpoint/2010/main" val="42714509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CBC74-ACB2-1DD6-466A-02B7F622A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5E94C-2DE8-63A6-F265-1F7B27D8E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78181-B312-5971-F0B0-8DB795ED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35</a:t>
            </a:fld>
            <a:endParaRPr lang="en-GR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5B97B8E-1D83-782F-C511-A1E4DED95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411432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CEE5CC-6AB0-77A2-8A2B-93D806C04895}"/>
              </a:ext>
            </a:extLst>
          </p:cNvPr>
          <p:cNvSpPr txBox="1"/>
          <p:nvPr/>
        </p:nvSpPr>
        <p:spPr>
          <a:xfrm>
            <a:off x="1043088" y="159023"/>
            <a:ext cx="7057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Reconstruction Algorithms for Compton Camera Events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F70BD8-7F8B-2BBE-4A88-7D427AC1F343}"/>
              </a:ext>
            </a:extLst>
          </p:cNvPr>
          <p:cNvSpPr txBox="1"/>
          <p:nvPr/>
        </p:nvSpPr>
        <p:spPr>
          <a:xfrm>
            <a:off x="2018897" y="692696"/>
            <a:ext cx="5031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GEANT4/GATE </a:t>
            </a:r>
            <a:r>
              <a:rPr lang="en-US">
                <a:solidFill>
                  <a:srgbClr val="0432FF"/>
                </a:solidFill>
              </a:rPr>
              <a:t>Simulation of a Compton Camera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Conic Sections </a:t>
            </a:r>
            <a:r>
              <a:rPr lang="en-US">
                <a:solidFill>
                  <a:srgbClr val="0432FF"/>
                </a:solidFill>
              </a:rPr>
              <a:t>Geometrical Approach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Stochastic Algorithms </a:t>
            </a:r>
            <a:r>
              <a:rPr lang="en-US">
                <a:solidFill>
                  <a:srgbClr val="0432FF"/>
                </a:solidFill>
              </a:rPr>
              <a:t>(Max Likelihood – MLEM)</a:t>
            </a:r>
            <a:endParaRPr lang="el-GR">
              <a:solidFill>
                <a:srgbClr val="0432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C13A5-8F20-988F-A72D-D7C32DCFA3F2}"/>
              </a:ext>
            </a:extLst>
          </p:cNvPr>
          <p:cNvSpPr txBox="1"/>
          <p:nvPr/>
        </p:nvSpPr>
        <p:spPr>
          <a:xfrm>
            <a:off x="316804" y="6381328"/>
            <a:ext cx="8817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M. Mikeli, M.-E. Tomazinaki </a:t>
            </a:r>
            <a:r>
              <a:rPr lang="en-US" sz="1200" i="1">
                <a:solidFill>
                  <a:schemeClr val="tx1">
                    <a:lumMod val="50000"/>
                    <a:lumOff val="50000"/>
                  </a:schemeClr>
                </a:solidFill>
              </a:rPr>
              <a:t>et al. 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Computers in Biology and Medicine 166 (2023) 107502  </a:t>
            </a:r>
            <a:r>
              <a:rPr lang="en-US" sz="1200" u="sng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https://doi.org/10.1109/NSS/MIC44867.2021.9875470</a:t>
            </a:r>
            <a:endParaRPr lang="en-US" sz="1200" u="sng">
              <a:solidFill>
                <a:schemeClr val="tx1">
                  <a:lumMod val="50000"/>
                  <a:lumOff val="50000"/>
                </a:schemeClr>
              </a:solidFill>
              <a:ea typeface="MS Mincho"/>
              <a:cs typeface="Times New Roman"/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0EFC4A3F-33C8-493A-F40B-4343F1CEA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3024336" cy="226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61E4415-0C71-C1CE-E6D1-65C425B0C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95" y="4005064"/>
            <a:ext cx="6489211" cy="2351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0077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DE1E-4966-9024-6E9D-ABD5DB84C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/>
              <a:t>Where do we stand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7673A-035D-F509-96CD-07884D610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R&amp;D groups are in the shadow/protection of big experiments</a:t>
            </a:r>
          </a:p>
          <a:p>
            <a:r>
              <a:rPr lang="en-US" dirty="0"/>
              <a:t>There is a lot of work done with minimal or NO funding</a:t>
            </a:r>
          </a:p>
          <a:p>
            <a:r>
              <a:rPr lang="en-US" dirty="0"/>
              <a:t>Funding appears in random times, it is minimal and there is no continuation</a:t>
            </a:r>
          </a:p>
          <a:p>
            <a:r>
              <a:rPr lang="en-US" dirty="0"/>
              <a:t>There is no real support to equip R&amp;D labs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2E2BE-1D7C-A060-CF2B-1AA7945E7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CA33C-9992-1E87-5888-778CD88B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E81C2-6D28-D43F-90CC-E0A3B3E48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36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5732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99969-E511-606D-3B08-BD0675C6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180" y="64100"/>
            <a:ext cx="10515600" cy="640096"/>
          </a:xfrm>
        </p:spPr>
        <p:txBody>
          <a:bodyPr/>
          <a:lstStyle/>
          <a:p>
            <a:r>
              <a:rPr lang="en-GR"/>
              <a:t>GR-RD50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3287D-5FC6-0E50-F548-70873D16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5A2DA-A090-3DC2-5B7B-DAAE9D55A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1B1FA-D4C0-D0E4-56EF-009F975E6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4</a:t>
            </a:fld>
            <a:endParaRPr lang="en-G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AD96FB-C418-4CDC-7392-9F151082628B}"/>
              </a:ext>
            </a:extLst>
          </p:cNvPr>
          <p:cNvSpPr/>
          <p:nvPr/>
        </p:nvSpPr>
        <p:spPr>
          <a:xfrm>
            <a:off x="838200" y="814858"/>
            <a:ext cx="932023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i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432FF"/>
                </a:solidFill>
                <a:effectLst/>
              </a:rPr>
              <a:t>Based on the The </a:t>
            </a:r>
            <a:r>
              <a:rPr lang="en-US" sz="2400" b="1" i="1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432FF"/>
                </a:solidFill>
              </a:rPr>
              <a:t>LFoundry</a:t>
            </a:r>
            <a:r>
              <a:rPr lang="en-US" sz="2400" b="1" i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432FF"/>
                </a:solidFill>
              </a:rPr>
              <a:t> </a:t>
            </a:r>
            <a:r>
              <a:rPr lang="en-US" sz="2400" b="1" i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432FF"/>
                </a:solidFill>
                <a:effectLst/>
              </a:rPr>
              <a:t>HVCMOS commercial process</a:t>
            </a:r>
            <a:endParaRPr lang="en-US" sz="24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rgbClr val="0432FF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8ACD3F-2F30-8A7B-9FB4-F05027C39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668" y="2323253"/>
            <a:ext cx="7512129" cy="3869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DB77E6-D451-D87E-0892-C94C47910013}"/>
              </a:ext>
            </a:extLst>
          </p:cNvPr>
          <p:cNvSpPr txBox="1"/>
          <p:nvPr/>
        </p:nvSpPr>
        <p:spPr>
          <a:xfrm>
            <a:off x="1235039" y="1665879"/>
            <a:ext cx="859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b="1">
                <a:solidFill>
                  <a:srgbClr val="0432FF"/>
                </a:solidFill>
              </a:rPr>
              <a:t>Concept</a:t>
            </a:r>
            <a:r>
              <a:rPr lang="el-GR" b="1">
                <a:solidFill>
                  <a:srgbClr val="0432FF"/>
                </a:solidFill>
              </a:rPr>
              <a:t> </a:t>
            </a:r>
            <a:r>
              <a:rPr lang="en-US" b="1">
                <a:solidFill>
                  <a:srgbClr val="0432FF"/>
                </a:solidFill>
              </a:rPr>
              <a:t>: Develop on the same Si substrate the sensor and the preamplification stage</a:t>
            </a:r>
            <a:endParaRPr lang="en-FR" b="1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31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4C182-88E3-D0D5-685E-CB07A92AE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650"/>
            <a:ext cx="10515600" cy="564388"/>
          </a:xfrm>
        </p:spPr>
        <p:txBody>
          <a:bodyPr>
            <a:normAutofit fontScale="90000"/>
          </a:bodyPr>
          <a:lstStyle/>
          <a:p>
            <a:r>
              <a:rPr lang="en-GR"/>
              <a:t>GR-RD50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6891-3C57-44EB-722E-9293C39AC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31FA9-9DF2-2131-DCA4-2254165D4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AFDFB-3DC7-3E32-5781-0F933EC5D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5</a:t>
            </a:fld>
            <a:endParaRPr lang="en-GR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3F1C2B0-8B52-228F-8FA3-E7ACFC100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57" y="2087217"/>
            <a:ext cx="3709591" cy="4374159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213E5695-3C46-689A-AB65-D4BFDE105A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95" y="1872437"/>
            <a:ext cx="2940109" cy="2908915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21C3E09-132E-93FB-4FA6-2084339EF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255" y="5357814"/>
            <a:ext cx="4112806" cy="1518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B7FCAE-D892-29FF-203C-FD31CFA9A8C5}"/>
              </a:ext>
            </a:extLst>
          </p:cNvPr>
          <p:cNvCxnSpPr/>
          <p:nvPr/>
        </p:nvCxnSpPr>
        <p:spPr>
          <a:xfrm flipH="1">
            <a:off x="4290505" y="4740409"/>
            <a:ext cx="430014" cy="764273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0829C2-B0DF-9659-FD54-54EBA9AE1C04}"/>
              </a:ext>
            </a:extLst>
          </p:cNvPr>
          <p:cNvCxnSpPr/>
          <p:nvPr/>
        </p:nvCxnSpPr>
        <p:spPr>
          <a:xfrm>
            <a:off x="7545303" y="4740409"/>
            <a:ext cx="474862" cy="74492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EF44F7-4389-59C1-CAC0-7A582FF5B44C}"/>
              </a:ext>
            </a:extLst>
          </p:cNvPr>
          <p:cNvCxnSpPr/>
          <p:nvPr/>
        </p:nvCxnSpPr>
        <p:spPr>
          <a:xfrm flipH="1">
            <a:off x="4761044" y="3948670"/>
            <a:ext cx="744112" cy="1536661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3FC41E0-D680-2490-FF04-4AB77A875348}"/>
              </a:ext>
            </a:extLst>
          </p:cNvPr>
          <p:cNvCxnSpPr/>
          <p:nvPr/>
        </p:nvCxnSpPr>
        <p:spPr>
          <a:xfrm>
            <a:off x="6759507" y="3826302"/>
            <a:ext cx="222842" cy="165388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5A8A074-7D8B-9466-7139-76B934BA6CCE}"/>
              </a:ext>
            </a:extLst>
          </p:cNvPr>
          <p:cNvCxnSpPr/>
          <p:nvPr/>
        </p:nvCxnSpPr>
        <p:spPr>
          <a:xfrm>
            <a:off x="6864543" y="3948670"/>
            <a:ext cx="633909" cy="153151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2E4385-FD20-013A-1A8D-011574CBA9D9}"/>
              </a:ext>
            </a:extLst>
          </p:cNvPr>
          <p:cNvCxnSpPr/>
          <p:nvPr/>
        </p:nvCxnSpPr>
        <p:spPr>
          <a:xfrm flipH="1">
            <a:off x="5283820" y="3826302"/>
            <a:ext cx="330476" cy="165902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8C57D04-DB72-7C5E-0AA8-AC679DFCF5B3}"/>
              </a:ext>
            </a:extLst>
          </p:cNvPr>
          <p:cNvSpPr txBox="1"/>
          <p:nvPr/>
        </p:nvSpPr>
        <p:spPr>
          <a:xfrm>
            <a:off x="8193642" y="1287662"/>
            <a:ext cx="347684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32 rows x 32 columns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105.5 um pixel pitch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Charge signal dynamic range: Min:0.5 </a:t>
            </a:r>
            <a:r>
              <a:rPr lang="en-US" err="1"/>
              <a:t>fC</a:t>
            </a:r>
            <a:r>
              <a:rPr lang="en-US"/>
              <a:t>, Max:6 </a:t>
            </a:r>
            <a:r>
              <a:rPr lang="en-US" err="1"/>
              <a:t>pC</a:t>
            </a:r>
            <a:r>
              <a:rPr lang="en-US"/>
              <a:t>  </a:t>
            </a:r>
            <a:r>
              <a:rPr lang="en-US" b="1" i="1"/>
              <a:t>(80db)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Pixel </a:t>
            </a:r>
            <a:r>
              <a:rPr lang="en-US" err="1"/>
              <a:t>consumtion</a:t>
            </a:r>
            <a:r>
              <a:rPr lang="en-US"/>
              <a:t> &lt; 10 </a:t>
            </a:r>
            <a:r>
              <a:rPr lang="en-US" err="1"/>
              <a:t>mW</a:t>
            </a:r>
            <a:r>
              <a:rPr lang="en-US"/>
              <a:t>/cm</a:t>
            </a:r>
            <a:r>
              <a:rPr lang="en-US" baseline="30000"/>
              <a:t>2</a:t>
            </a:r>
            <a:endParaRPr lang="en-US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Embedded ADC (11 bits)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Only hit pixels are readout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2-3 events/cm</a:t>
            </a:r>
            <a:r>
              <a:rPr lang="en-US" baseline="30000"/>
              <a:t>2</a:t>
            </a:r>
            <a:r>
              <a:rPr lang="en-US"/>
              <a:t>/sec for Galactic Cosmic Rays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10</a:t>
            </a:r>
            <a:r>
              <a:rPr lang="en-US" baseline="30000"/>
              <a:t>3 </a:t>
            </a:r>
            <a:r>
              <a:rPr lang="en-US"/>
              <a:t> events/cm</a:t>
            </a:r>
            <a:r>
              <a:rPr lang="en-US" baseline="30000"/>
              <a:t>2</a:t>
            </a:r>
            <a:r>
              <a:rPr lang="en-US"/>
              <a:t>/sec for Solar Event Particles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</a:pPr>
            <a:r>
              <a:rPr lang="en-US"/>
              <a:t>Information output: Hit flag and from pixels hit:  Serially, 10 bits address, 22 bits charge signal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C482378-4293-8DB7-F467-6CD9732FC9F9}"/>
              </a:ext>
            </a:extLst>
          </p:cNvPr>
          <p:cNvSpPr/>
          <p:nvPr/>
        </p:nvSpPr>
        <p:spPr>
          <a:xfrm>
            <a:off x="3510081" y="2395920"/>
            <a:ext cx="159026" cy="185531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E468370-97FE-E103-B6A2-656F68B82910}"/>
              </a:ext>
            </a:extLst>
          </p:cNvPr>
          <p:cNvCxnSpPr>
            <a:cxnSpLocks/>
          </p:cNvCxnSpPr>
          <p:nvPr/>
        </p:nvCxnSpPr>
        <p:spPr>
          <a:xfrm flipV="1">
            <a:off x="3521741" y="1943505"/>
            <a:ext cx="1145324" cy="50745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0F6CEC-0C7A-4F6D-754D-26A80C688E7A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3589594" y="2581451"/>
            <a:ext cx="1077471" cy="2076233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2019A42D-DC3E-53FB-3EB6-B9A32EA59502}"/>
              </a:ext>
            </a:extLst>
          </p:cNvPr>
          <p:cNvSpPr/>
          <p:nvPr/>
        </p:nvSpPr>
        <p:spPr>
          <a:xfrm>
            <a:off x="8099185" y="976767"/>
            <a:ext cx="3707801" cy="5699070"/>
          </a:xfrm>
          <a:prstGeom prst="roundRect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A5D2B9-8666-3A69-8B6D-CD00F35695DE}"/>
              </a:ext>
            </a:extLst>
          </p:cNvPr>
          <p:cNvSpPr txBox="1"/>
          <p:nvPr/>
        </p:nvSpPr>
        <p:spPr>
          <a:xfrm>
            <a:off x="5822601" y="1560019"/>
            <a:ext cx="840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/>
              <a:t>Pixel</a:t>
            </a:r>
            <a:r>
              <a:rPr lang="en-US"/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CA227F-E237-6375-045D-B8684CBF53E2}"/>
              </a:ext>
            </a:extLst>
          </p:cNvPr>
          <p:cNvSpPr/>
          <p:nvPr/>
        </p:nvSpPr>
        <p:spPr>
          <a:xfrm>
            <a:off x="2508439" y="717204"/>
            <a:ext cx="5249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i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The </a:t>
            </a:r>
            <a:r>
              <a:rPr lang="en-US" sz="3200" b="1" i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MIDAS v1 monolithic chip</a:t>
            </a:r>
            <a:endParaRPr lang="en-US" sz="32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0224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4114FD-6D46-EDBB-15E9-476CD6FC6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1462" y="3924751"/>
            <a:ext cx="2415032" cy="33502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211836-B885-5B5F-B745-25B8946C7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650"/>
            <a:ext cx="10515600" cy="435484"/>
          </a:xfrm>
        </p:spPr>
        <p:txBody>
          <a:bodyPr>
            <a:normAutofit fontScale="90000"/>
          </a:bodyPr>
          <a:lstStyle/>
          <a:p>
            <a:r>
              <a:rPr lang="en-GR"/>
              <a:t>GR-RD50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CD8D4-1EA6-EE11-CD2A-28800DBF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E5FCC-0ACC-B008-02C9-3A47E373C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EF13A-A9AA-3E1B-EAAB-E5D17B6C7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6</a:t>
            </a:fld>
            <a:endParaRPr lang="en-G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C95E34-1B8A-431A-D23B-5DB28AEFB4D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" y="914281"/>
            <a:ext cx="5946570" cy="37718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A8BAA0-B346-2E8F-E68B-396D8417BBD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9" y="4557481"/>
            <a:ext cx="2996018" cy="22441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934A63-A0DB-DE84-F24A-26B369B109F8}"/>
              </a:ext>
            </a:extLst>
          </p:cNvPr>
          <p:cNvSpPr txBox="1"/>
          <p:nvPr/>
        </p:nvSpPr>
        <p:spPr>
          <a:xfrm>
            <a:off x="432639" y="4557481"/>
            <a:ext cx="148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The DAQ card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8D4704-0AAB-F279-FA83-F5C1C91DFACC}"/>
              </a:ext>
            </a:extLst>
          </p:cNvPr>
          <p:cNvGrpSpPr/>
          <p:nvPr/>
        </p:nvGrpSpPr>
        <p:grpSpPr>
          <a:xfrm>
            <a:off x="3428657" y="4797436"/>
            <a:ext cx="2501422" cy="1667272"/>
            <a:chOff x="8713152" y="4294726"/>
            <a:chExt cx="3088640" cy="2058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572E647-8E74-182F-1290-6D673DB0011C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3152" y="4294726"/>
              <a:ext cx="3088640" cy="205867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3CF69DF-6CEF-4921-630E-3BD3709B3934}"/>
                </a:ext>
              </a:extLst>
            </p:cNvPr>
            <p:cNvSpPr txBox="1"/>
            <p:nvPr/>
          </p:nvSpPr>
          <p:spPr>
            <a:xfrm>
              <a:off x="9024730" y="4294726"/>
              <a:ext cx="1165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FF00"/>
                  </a:solidFill>
                </a:rPr>
                <a:t>Test Board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832F032-3C41-9312-95AF-11A175F33CF4}"/>
              </a:ext>
            </a:extLst>
          </p:cNvPr>
          <p:cNvSpPr/>
          <p:nvPr/>
        </p:nvSpPr>
        <p:spPr>
          <a:xfrm>
            <a:off x="1447052" y="728919"/>
            <a:ext cx="950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i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DAQ</a:t>
            </a:r>
            <a:endParaRPr lang="en-US" sz="32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D7744C-B249-C674-B58A-52061A46D015}"/>
              </a:ext>
            </a:extLst>
          </p:cNvPr>
          <p:cNvGrpSpPr/>
          <p:nvPr/>
        </p:nvGrpSpPr>
        <p:grpSpPr>
          <a:xfrm>
            <a:off x="7413136" y="914281"/>
            <a:ext cx="3999679" cy="3640049"/>
            <a:chOff x="251099" y="1246229"/>
            <a:chExt cx="5974399" cy="543721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4FD8CC0-3311-83CD-1FBC-7B3878662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7888" y="1717904"/>
              <a:ext cx="5029061" cy="4719416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236990D-B3A9-E065-8A29-0BA32A324D69}"/>
                </a:ext>
              </a:extLst>
            </p:cNvPr>
            <p:cNvCxnSpPr/>
            <p:nvPr/>
          </p:nvCxnSpPr>
          <p:spPr>
            <a:xfrm>
              <a:off x="752708" y="1868374"/>
              <a:ext cx="0" cy="4322743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CE84200-3047-61ED-DAFD-451F73B87A6D}"/>
                    </a:ext>
                  </a:extLst>
                </p:cNvPr>
                <p:cNvSpPr txBox="1"/>
                <p:nvPr/>
              </p:nvSpPr>
              <p:spPr>
                <a:xfrm rot="16200000">
                  <a:off x="193992" y="3753917"/>
                  <a:ext cx="81349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100 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CE84200-3047-61ED-DAFD-451F73B87A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3992" y="3753917"/>
                  <a:ext cx="813492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6250" t="-51163" r="-93750" b="-16279"/>
                  </a:stretch>
                </a:blipFill>
              </p:spPr>
              <p:txBody>
                <a:bodyPr/>
                <a:lstStyle/>
                <a:p>
                  <a:r>
                    <a:rPr lang="en-G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D288010-B9DF-EF18-CC2C-529FE7CDA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1099" y="1754678"/>
              <a:ext cx="584200" cy="468264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7641BB8-D941-7AC7-3E6A-EA222ADA4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1261" y="5809428"/>
              <a:ext cx="5344237" cy="8228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70D027E-F2A8-2F54-D61D-2C8CF4A07AB9}"/>
                    </a:ext>
                  </a:extLst>
                </p:cNvPr>
                <p:cNvSpPr txBox="1"/>
                <p:nvPr/>
              </p:nvSpPr>
              <p:spPr>
                <a:xfrm>
                  <a:off x="1982582" y="1464721"/>
                  <a:ext cx="16477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𝑏𝑖𝑎𝑠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−30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𝑣𝑜𝑙𝑡𝑠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70D027E-F2A8-2F54-D61D-2C8CF4A07A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2582" y="1464721"/>
                  <a:ext cx="1647759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6818" t="-13333" r="-50000" b="-106667"/>
                  </a:stretch>
                </a:blipFill>
              </p:spPr>
              <p:txBody>
                <a:bodyPr/>
                <a:lstStyle/>
                <a:p>
                  <a:r>
                    <a:rPr lang="en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986FCEC-1402-581F-79C0-33630D0282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7579" y="4201918"/>
              <a:ext cx="278559" cy="1127286"/>
            </a:xfrm>
            <a:prstGeom prst="straightConnector1">
              <a:avLst/>
            </a:prstGeom>
            <a:ln w="12700">
              <a:solidFill>
                <a:srgbClr val="7030A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4C98007-7C66-6863-B0DF-BD5368508738}"/>
                    </a:ext>
                  </a:extLst>
                </p:cNvPr>
                <p:cNvSpPr txBox="1"/>
                <p:nvPr/>
              </p:nvSpPr>
              <p:spPr>
                <a:xfrm>
                  <a:off x="1149463" y="5329204"/>
                  <a:ext cx="168700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𝐷𝑒𝑝𝑙𝑒𝑡𝑖𝑜𝑛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𝑅𝑒𝑔𝑖𝑜𝑛</m:t>
                        </m:r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4C98007-7C66-6863-B0DF-BD53685087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9463" y="5329204"/>
                  <a:ext cx="1687000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7865" t="-15385" r="-52809" b="-107692"/>
                  </a:stretch>
                </a:blipFill>
              </p:spPr>
              <p:txBody>
                <a:bodyPr/>
                <a:lstStyle/>
                <a:p>
                  <a:r>
                    <a:rPr lang="en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E342858-912F-F868-1EE6-E4FCF8AD9E49}"/>
                </a:ext>
              </a:extLst>
            </p:cNvPr>
            <p:cNvCxnSpPr/>
            <p:nvPr/>
          </p:nvCxnSpPr>
          <p:spPr>
            <a:xfrm>
              <a:off x="4850146" y="1532708"/>
              <a:ext cx="0" cy="515073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ABD2A8A-9752-9C6B-50BC-00B7187CA6BD}"/>
                    </a:ext>
                  </a:extLst>
                </p:cNvPr>
                <p:cNvSpPr txBox="1"/>
                <p:nvPr/>
              </p:nvSpPr>
              <p:spPr>
                <a:xfrm>
                  <a:off x="4543416" y="1246229"/>
                  <a:ext cx="1265380" cy="39816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ABD2A8A-9752-9C6B-50BC-00B7187CA6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3416" y="1246229"/>
                  <a:ext cx="1265380" cy="398167"/>
                </a:xfrm>
                <a:prstGeom prst="rect">
                  <a:avLst/>
                </a:prstGeom>
                <a:blipFill>
                  <a:blip r:embed="rId12"/>
                  <a:stretch>
                    <a:fillRect l="-8824" r="-7353" b="-31818"/>
                  </a:stretch>
                </a:blipFill>
              </p:spPr>
              <p:txBody>
                <a:bodyPr/>
                <a:lstStyle/>
                <a:p>
                  <a:r>
                    <a:rPr lang="en-G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F220018-6B9B-D0A0-EEBB-DA2DCB41F575}"/>
              </a:ext>
            </a:extLst>
          </p:cNvPr>
          <p:cNvSpPr txBox="1"/>
          <p:nvPr/>
        </p:nvSpPr>
        <p:spPr>
          <a:xfrm>
            <a:off x="8153401" y="5347286"/>
            <a:ext cx="2493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2D: pixel response to </a:t>
            </a:r>
            <a:r>
              <a:rPr lang="en-US" sz="1400" b="1" err="1">
                <a:solidFill>
                  <a:srgbClr val="FF0000"/>
                </a:solidFill>
              </a:rPr>
              <a:t>mips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5D812B4-308C-A30B-C77E-62CA80F68433}"/>
              </a:ext>
            </a:extLst>
          </p:cNvPr>
          <p:cNvSpPr/>
          <p:nvPr/>
        </p:nvSpPr>
        <p:spPr>
          <a:xfrm>
            <a:off x="6521990" y="497896"/>
            <a:ext cx="52439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TCAD Simulation of the HVCMOS sensor</a:t>
            </a:r>
            <a:endParaRPr lang="en-US" sz="24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21160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35BAB-5347-580D-6669-6B41F88AD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160"/>
            <a:ext cx="10515600" cy="61317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INP Local Instrumentation</a:t>
            </a:r>
            <a:r>
              <a:rPr lang="el-GR" sz="3600">
                <a:solidFill>
                  <a:srgbClr val="FF0000"/>
                </a:solidFill>
              </a:rPr>
              <a:t> &amp; </a:t>
            </a:r>
            <a:r>
              <a:rPr lang="en-US" sz="3600">
                <a:solidFill>
                  <a:srgbClr val="FF0000"/>
                </a:solidFill>
              </a:rPr>
              <a:t>Funding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DA25C-7D30-F7D3-17C1-EE27D76A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EBCAE-C0D6-4584-DC3A-8C1AD3D4E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4EF0B-0F5C-EDE6-FFFC-969ED241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7</a:t>
            </a:fld>
            <a:endParaRPr lang="en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C46CC8-6E4B-D5E9-3BB5-31B93B696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391" y="1100364"/>
            <a:ext cx="2958966" cy="1969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25755B-2253-3440-4BA1-73754D395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10" y="1095557"/>
            <a:ext cx="2848105" cy="18987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761D9AC-6996-5117-B9E1-137C18880D04}"/>
              </a:ext>
            </a:extLst>
          </p:cNvPr>
          <p:cNvSpPr/>
          <p:nvPr/>
        </p:nvSpPr>
        <p:spPr>
          <a:xfrm>
            <a:off x="471231" y="1074608"/>
            <a:ext cx="2337243" cy="2900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285" b="1">
                <a:solidFill>
                  <a:srgbClr val="FFFF00"/>
                </a:solidFill>
                <a:cs typeface="Arial" charset="0"/>
              </a:rPr>
              <a:t>Probe Station : Carl </a:t>
            </a:r>
            <a:r>
              <a:rPr lang="en-US" sz="1285" b="1" err="1">
                <a:solidFill>
                  <a:srgbClr val="FFFF00"/>
                </a:solidFill>
                <a:cs typeface="Arial" charset="0"/>
              </a:rPr>
              <a:t>Suss</a:t>
            </a:r>
            <a:r>
              <a:rPr lang="en-US" sz="1285" b="1">
                <a:solidFill>
                  <a:srgbClr val="FFFF00"/>
                </a:solidFill>
                <a:cs typeface="Arial" charset="0"/>
              </a:rPr>
              <a:t> PA 150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3EE290-482B-1937-0523-F0363980E49A}"/>
              </a:ext>
            </a:extLst>
          </p:cNvPr>
          <p:cNvSpPr/>
          <p:nvPr/>
        </p:nvSpPr>
        <p:spPr>
          <a:xfrm>
            <a:off x="3437278" y="1188757"/>
            <a:ext cx="2729722" cy="2900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285" b="1">
                <a:solidFill>
                  <a:srgbClr val="FFFF00"/>
                </a:solidFill>
                <a:cs typeface="Arial" charset="0"/>
              </a:rPr>
              <a:t>Electrical characterization equipment</a:t>
            </a:r>
          </a:p>
        </p:txBody>
      </p:sp>
      <p:pic>
        <p:nvPicPr>
          <p:cNvPr id="11" name="Picture 23" descr="phot_delvo">
            <a:extLst>
              <a:ext uri="{FF2B5EF4-FFF2-40B4-BE49-F238E27FC236}">
                <a16:creationId xmlns:a16="http://schemas.microsoft.com/office/drawing/2014/main" id="{3A76757B-9769-432E-8532-67E3D83B0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042" y="3326799"/>
            <a:ext cx="3020770" cy="197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MG_4280 copy.jpg">
            <a:extLst>
              <a:ext uri="{FF2B5EF4-FFF2-40B4-BE49-F238E27FC236}">
                <a16:creationId xmlns:a16="http://schemas.microsoft.com/office/drawing/2014/main" id="{5CA23A60-576F-B45A-4FA4-A53E99F9C3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80" y="3191798"/>
            <a:ext cx="1752600" cy="26289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10C6360-AA9C-A07A-4021-FD66DA76DD19}"/>
              </a:ext>
            </a:extLst>
          </p:cNvPr>
          <p:cNvSpPr/>
          <p:nvPr/>
        </p:nvSpPr>
        <p:spPr>
          <a:xfrm>
            <a:off x="498595" y="3337321"/>
            <a:ext cx="2263184" cy="2900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285" b="1">
                <a:solidFill>
                  <a:srgbClr val="FFFF00"/>
                </a:solidFill>
                <a:cs typeface="Arial" charset="0"/>
              </a:rPr>
              <a:t>Wire Bonding  (</a:t>
            </a:r>
            <a:r>
              <a:rPr lang="en-US" sz="1285" b="1" err="1">
                <a:solidFill>
                  <a:srgbClr val="FFFF00"/>
                </a:solidFill>
                <a:cs typeface="Arial" charset="0"/>
              </a:rPr>
              <a:t>Delvotec</a:t>
            </a:r>
            <a:r>
              <a:rPr lang="en-US" sz="1285" b="1">
                <a:solidFill>
                  <a:srgbClr val="FFFF00"/>
                </a:solidFill>
                <a:cs typeface="Arial" charset="0"/>
              </a:rPr>
              <a:t> 5430)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C7B327-CD29-D557-7AE7-7B4DBA0AEF44}"/>
              </a:ext>
            </a:extLst>
          </p:cNvPr>
          <p:cNvSpPr/>
          <p:nvPr/>
        </p:nvSpPr>
        <p:spPr>
          <a:xfrm>
            <a:off x="3283572" y="5870884"/>
            <a:ext cx="20626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432FF"/>
                </a:solidFill>
                <a:cs typeface="Calibri" panose="020F0502020204030204" pitchFamily="34" charset="0"/>
              </a:rPr>
              <a:t>Climatic Chamber</a:t>
            </a:r>
            <a:endParaRPr lang="en-US" sz="2000">
              <a:solidFill>
                <a:srgbClr val="0432FF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81EA9-99C6-8BA1-4207-DF4A889F9D94}"/>
              </a:ext>
            </a:extLst>
          </p:cNvPr>
          <p:cNvSpPr txBox="1"/>
          <p:nvPr/>
        </p:nvSpPr>
        <p:spPr>
          <a:xfrm>
            <a:off x="7844940" y="1297002"/>
            <a:ext cx="3664465" cy="1236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59" i="1">
                <a:solidFill>
                  <a:srgbClr val="FF0000"/>
                </a:solidFill>
              </a:rPr>
              <a:t>EDA Tools : </a:t>
            </a:r>
            <a:r>
              <a:rPr lang="en-CH" sz="1859" i="1"/>
              <a:t> </a:t>
            </a:r>
            <a:r>
              <a:rPr lang="en-CH" sz="1859" i="1">
                <a:solidFill>
                  <a:srgbClr val="0432FF"/>
                </a:solidFill>
              </a:rPr>
              <a:t>Access via Europractice</a:t>
            </a:r>
            <a:endParaRPr lang="el-GR" sz="1859" i="1">
              <a:solidFill>
                <a:srgbClr val="0432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59" i="1">
                <a:solidFill>
                  <a:srgbClr val="0432FF"/>
                </a:solidFill>
              </a:rPr>
              <a:t>Cadence IC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59" i="1">
                <a:solidFill>
                  <a:srgbClr val="0432FF"/>
                </a:solidFill>
              </a:rPr>
              <a:t> Synopsys TCAD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59" i="1">
                <a:solidFill>
                  <a:srgbClr val="0432FF"/>
                </a:solidFill>
              </a:rPr>
              <a:t> </a:t>
            </a:r>
            <a:r>
              <a:rPr lang="en-US" sz="1859" i="1" err="1">
                <a:solidFill>
                  <a:srgbClr val="0432FF"/>
                </a:solidFill>
              </a:rPr>
              <a:t>OrCad</a:t>
            </a:r>
            <a:r>
              <a:rPr lang="en-US" sz="1859" i="1">
                <a:solidFill>
                  <a:srgbClr val="0432FF"/>
                </a:solidFill>
              </a:rPr>
              <a:t>)</a:t>
            </a:r>
            <a:r>
              <a:rPr lang="en-CH" sz="1859" i="1">
                <a:solidFill>
                  <a:srgbClr val="0432FF"/>
                </a:solidFill>
              </a:rPr>
              <a:t>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9EBC58-0F9B-E434-7836-65367D7881CF}"/>
              </a:ext>
            </a:extLst>
          </p:cNvPr>
          <p:cNvSpPr txBox="1"/>
          <p:nvPr/>
        </p:nvSpPr>
        <p:spPr>
          <a:xfrm>
            <a:off x="8153400" y="3373859"/>
            <a:ext cx="1640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200" b="1" i="1">
                <a:solidFill>
                  <a:srgbClr val="FF0000"/>
                </a:solidFill>
              </a:rPr>
              <a:t>Funding</a:t>
            </a:r>
            <a:r>
              <a:rPr lang="en-FR" sz="32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60120-945F-92A3-73B0-E42097759FF0}"/>
              </a:ext>
            </a:extLst>
          </p:cNvPr>
          <p:cNvSpPr txBox="1"/>
          <p:nvPr/>
        </p:nvSpPr>
        <p:spPr>
          <a:xfrm>
            <a:off x="5191180" y="3922214"/>
            <a:ext cx="7000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FR" sz="2000">
                <a:solidFill>
                  <a:srgbClr val="0432FF"/>
                </a:solidFill>
              </a:rPr>
              <a:t>European project. : </a:t>
            </a:r>
            <a:endParaRPr lang="en-US" sz="2000">
              <a:solidFill>
                <a:srgbClr val="0432FF"/>
              </a:solidFill>
            </a:endParaRPr>
          </a:p>
          <a:p>
            <a:r>
              <a:rPr lang="en-US" sz="2000">
                <a:solidFill>
                  <a:srgbClr val="0432FF"/>
                </a:solidFill>
              </a:rPr>
              <a:t>           </a:t>
            </a:r>
            <a:r>
              <a:rPr lang="en-GB" sz="2000">
                <a:solidFill>
                  <a:srgbClr val="0432FF"/>
                </a:solidFill>
              </a:rPr>
              <a:t>Highly Miniaturized ASIC Radiation Detector: 43 k€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>
                <a:solidFill>
                  <a:srgbClr val="0432FF"/>
                </a:solidFill>
              </a:rPr>
              <a:t>ELIDEK: </a:t>
            </a:r>
          </a:p>
          <a:p>
            <a:r>
              <a:rPr lang="en-GB" sz="2000">
                <a:solidFill>
                  <a:srgbClr val="0432FF"/>
                </a:solidFill>
              </a:rPr>
              <a:t>           New Generation of sensors and electronics </a:t>
            </a:r>
            <a:r>
              <a:rPr lang="el-GR" sz="2000">
                <a:solidFill>
                  <a:srgbClr val="0432FF"/>
                </a:solidFill>
              </a:rPr>
              <a:t> </a:t>
            </a:r>
            <a:r>
              <a:rPr lang="en-GB" sz="2000">
                <a:solidFill>
                  <a:srgbClr val="0432FF"/>
                </a:solidFill>
              </a:rPr>
              <a:t>for LHC: 41 k€</a:t>
            </a:r>
          </a:p>
        </p:txBody>
      </p:sp>
    </p:spTree>
    <p:extLst>
      <p:ext uri="{BB962C8B-B14F-4D97-AF65-F5344CB8AC3E}">
        <p14:creationId xmlns:p14="http://schemas.microsoft.com/office/powerpoint/2010/main" val="2144453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0FF90-B338-361A-C833-3C958BD1D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/>
              <a:t>GR-RD51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0B1B7-C83D-543B-7823-E7F58BAB9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727C1-84F5-F4C8-0ADF-E74DDD5B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A28F7-89C7-EC88-011D-A0D0E011A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8</a:t>
            </a:fld>
            <a:endParaRPr lang="en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226FEF-D4EA-1B1D-ACCF-400D56395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71" y="2457054"/>
            <a:ext cx="993913" cy="94017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171EDB22-F7DB-2945-6014-0C9BD3A33105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" y="3690260"/>
            <a:ext cx="838253" cy="875536"/>
          </a:xfrm>
          <a:prstGeom prst="rect">
            <a:avLst/>
          </a:prstGeom>
        </p:spPr>
      </p:pic>
      <p:pic>
        <p:nvPicPr>
          <p:cNvPr id="10" name="Picture 1" descr="page2image17169648">
            <a:extLst>
              <a:ext uri="{FF2B5EF4-FFF2-40B4-BE49-F238E27FC236}">
                <a16:creationId xmlns:a16="http://schemas.microsoft.com/office/drawing/2014/main" id="{97A03E85-6602-3974-1334-D69111BD8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48" y="1191502"/>
            <a:ext cx="688802" cy="9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B81D12-4160-1116-4C34-42D63C4AD232}"/>
              </a:ext>
            </a:extLst>
          </p:cNvPr>
          <p:cNvSpPr txBox="1"/>
          <p:nvPr/>
        </p:nvSpPr>
        <p:spPr>
          <a:xfrm>
            <a:off x="1268137" y="1357162"/>
            <a:ext cx="1279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400">
                <a:solidFill>
                  <a:srgbClr val="0432FF"/>
                </a:solidFill>
              </a:rPr>
              <a:t>NKUA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0941CF-3F07-2848-AE18-C302B6947393}"/>
              </a:ext>
            </a:extLst>
          </p:cNvPr>
          <p:cNvSpPr txBox="1"/>
          <p:nvPr/>
        </p:nvSpPr>
        <p:spPr>
          <a:xfrm>
            <a:off x="1381348" y="5100475"/>
            <a:ext cx="1279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400">
                <a:solidFill>
                  <a:srgbClr val="0432FF"/>
                </a:solidFill>
              </a:rPr>
              <a:t>NTUA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95FDB0-D50A-E544-A94E-49BEAE768420}"/>
              </a:ext>
            </a:extLst>
          </p:cNvPr>
          <p:cNvSpPr txBox="1"/>
          <p:nvPr/>
        </p:nvSpPr>
        <p:spPr>
          <a:xfrm>
            <a:off x="1344337" y="2643464"/>
            <a:ext cx="1279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400">
                <a:solidFill>
                  <a:srgbClr val="0432FF"/>
                </a:solidFill>
              </a:rPr>
              <a:t>AUTH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7F3734-BF5E-A5C0-12EC-06C6AAE4F4B2}"/>
              </a:ext>
            </a:extLst>
          </p:cNvPr>
          <p:cNvSpPr txBox="1"/>
          <p:nvPr/>
        </p:nvSpPr>
        <p:spPr>
          <a:xfrm>
            <a:off x="1381347" y="3843686"/>
            <a:ext cx="1975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400">
                <a:solidFill>
                  <a:srgbClr val="0432FF"/>
                </a:solidFill>
              </a:rPr>
              <a:t>NCSR “Demokritos”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47F6DC-B143-E820-98CF-3D9A1A4BBC62}"/>
              </a:ext>
            </a:extLst>
          </p:cNvPr>
          <p:cNvSpPr txBox="1"/>
          <p:nvPr/>
        </p:nvSpPr>
        <p:spPr>
          <a:xfrm>
            <a:off x="261257" y="483326"/>
            <a:ext cx="3174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800">
                <a:solidFill>
                  <a:srgbClr val="C00000"/>
                </a:solidFill>
              </a:rPr>
              <a:t>Participating teams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4B61F5-7B41-1FD3-80B3-8B0708F865EE}"/>
              </a:ext>
            </a:extLst>
          </p:cNvPr>
          <p:cNvSpPr txBox="1"/>
          <p:nvPr/>
        </p:nvSpPr>
        <p:spPr>
          <a:xfrm>
            <a:off x="3524985" y="1006546"/>
            <a:ext cx="78680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0432FF"/>
                </a:solidFill>
              </a:rPr>
              <a:t>M</a:t>
            </a:r>
            <a:r>
              <a:rPr lang="en-GR" sz="2000">
                <a:solidFill>
                  <a:srgbClr val="0432FF"/>
                </a:solidFill>
              </a:rPr>
              <a:t>ainly on micromegas detector R&amp;D. Started in 2009 with the development of the resistive micromegas which continued as an ATLAS R&amp;D project that resulted to the ATLAS-NSW (see talk by D. Sampsonidis.</a:t>
            </a:r>
          </a:p>
          <a:p>
            <a:r>
              <a:rPr lang="en-GR" sz="2000" b="1">
                <a:solidFill>
                  <a:srgbClr val="C00000"/>
                </a:solidFill>
              </a:rPr>
              <a:t>Now focus mainly on the PICOSEC micromegas</a:t>
            </a:r>
            <a:r>
              <a:rPr lang="en-GR" sz="2000" b="1">
                <a:solidFill>
                  <a:srgbClr val="0432FF"/>
                </a:solidFill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A3A216-E46E-0383-88BB-C854C88D2812}"/>
              </a:ext>
            </a:extLst>
          </p:cNvPr>
          <p:cNvSpPr txBox="1"/>
          <p:nvPr/>
        </p:nvSpPr>
        <p:spPr>
          <a:xfrm>
            <a:off x="3795046" y="2951134"/>
            <a:ext cx="80445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200" b="1" dirty="0">
                <a:solidFill>
                  <a:srgbClr val="C00000"/>
                </a:solidFill>
              </a:rPr>
              <a:t>Responsibilities/Coordination:</a:t>
            </a:r>
          </a:p>
          <a:p>
            <a:endParaRPr lang="en-GR" sz="2200" dirty="0"/>
          </a:p>
          <a:p>
            <a:r>
              <a:rPr lang="en-GR" sz="2200" dirty="0">
                <a:solidFill>
                  <a:srgbClr val="0432FF"/>
                </a:solidFill>
              </a:rPr>
              <a:t>G. </a:t>
            </a:r>
            <a:r>
              <a:rPr lang="en-GR" sz="2200">
                <a:solidFill>
                  <a:srgbClr val="0432FF"/>
                </a:solidFill>
              </a:rPr>
              <a:t>Tsipolitis :</a:t>
            </a:r>
          </a:p>
          <a:p>
            <a:r>
              <a:rPr lang="en-GR" sz="2200">
                <a:solidFill>
                  <a:srgbClr val="0432FF"/>
                </a:solidFill>
              </a:rPr>
              <a:t>Co-Coordination </a:t>
            </a:r>
            <a:r>
              <a:rPr lang="en-GR" sz="2200" dirty="0">
                <a:solidFill>
                  <a:srgbClr val="0432FF"/>
                </a:solidFill>
              </a:rPr>
              <a:t>of the WG7 – Common Test facilities (2009 – today)</a:t>
            </a:r>
          </a:p>
          <a:p>
            <a:r>
              <a:rPr lang="en-GR" sz="2200" dirty="0">
                <a:solidFill>
                  <a:srgbClr val="0432FF"/>
                </a:solidFill>
              </a:rPr>
              <a:t>Member of the Management board                                (2016 – today)</a:t>
            </a:r>
          </a:p>
          <a:p>
            <a:r>
              <a:rPr lang="en-GB" sz="2200" dirty="0">
                <a:solidFill>
                  <a:srgbClr val="0432FF"/>
                </a:solidFill>
              </a:rPr>
              <a:t>D</a:t>
            </a:r>
            <a:r>
              <a:rPr lang="en-GR" sz="2200" dirty="0">
                <a:solidFill>
                  <a:srgbClr val="0432FF"/>
                </a:solidFill>
              </a:rPr>
              <a:t>eputy CB chair                                                                   (2020 – 2022 )</a:t>
            </a:r>
          </a:p>
        </p:txBody>
      </p:sp>
      <p:pic>
        <p:nvPicPr>
          <p:cNvPr id="19" name="Picture 2" descr="page1image20663552">
            <a:extLst>
              <a:ext uri="{FF2B5EF4-FFF2-40B4-BE49-F238E27FC236}">
                <a16:creationId xmlns:a16="http://schemas.microsoft.com/office/drawing/2014/main" id="{6296988B-66E8-E445-D92A-9CAC038D9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50" y="4732716"/>
            <a:ext cx="1070786" cy="104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64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age2image20418832">
            <a:extLst>
              <a:ext uri="{FF2B5EF4-FFF2-40B4-BE49-F238E27FC236}">
                <a16:creationId xmlns:a16="http://schemas.microsoft.com/office/drawing/2014/main" id="{D1C428E6-5CC7-5683-7A02-07D0AA0C2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582" y="2992016"/>
            <a:ext cx="2287535" cy="305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F48C6C-FD11-5B59-A69F-02B5B0199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900" y="15049"/>
            <a:ext cx="5659669" cy="956779"/>
          </a:xfrm>
        </p:spPr>
        <p:txBody>
          <a:bodyPr/>
          <a:lstStyle/>
          <a:p>
            <a:r>
              <a:rPr lang="en-GR"/>
              <a:t>GR-RD51 PICOSEC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04EF4-E9E0-AA6F-F120-58DA18CE2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841E-231A-4148-A207-E027E5C0B508}" type="datetime1">
              <a:rPr lang="en-US" smtClean="0"/>
              <a:t>11/9/23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CAE0D-4583-12FF-C85C-8FE104ED1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R"/>
              <a:t>RECFA Meeting, Athens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FD2C3-0F8C-3216-9660-F2C1E8BBF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230D-DCDD-C248-B730-4C7CCF7B7BB8}" type="slidenum">
              <a:rPr lang="en-GR" smtClean="0"/>
              <a:t>9</a:t>
            </a:fld>
            <a:endParaRPr lang="en-GR"/>
          </a:p>
        </p:txBody>
      </p:sp>
      <p:pic>
        <p:nvPicPr>
          <p:cNvPr id="2049" name="Picture 1" descr="page4image20764144">
            <a:extLst>
              <a:ext uri="{FF2B5EF4-FFF2-40B4-BE49-F238E27FC236}">
                <a16:creationId xmlns:a16="http://schemas.microsoft.com/office/drawing/2014/main" id="{90F2427C-F4A9-8EEF-B077-20A73C335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96" y="1073428"/>
            <a:ext cx="4013408" cy="250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7982F0-58C5-E74A-77D8-06805D29D88F}"/>
              </a:ext>
            </a:extLst>
          </p:cNvPr>
          <p:cNvSpPr txBox="1"/>
          <p:nvPr/>
        </p:nvSpPr>
        <p:spPr>
          <a:xfrm>
            <a:off x="410817" y="742122"/>
            <a:ext cx="2862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>
                <a:solidFill>
                  <a:srgbClr val="FF0000"/>
                </a:solidFill>
              </a:rPr>
              <a:t>Standard Micromegas</a:t>
            </a:r>
          </a:p>
        </p:txBody>
      </p:sp>
      <p:pic>
        <p:nvPicPr>
          <p:cNvPr id="10" name="Picture 9" descr="Diagram&#10;&#10;Description automatically generated with low confidence">
            <a:extLst>
              <a:ext uri="{FF2B5EF4-FFF2-40B4-BE49-F238E27FC236}">
                <a16:creationId xmlns:a16="http://schemas.microsoft.com/office/drawing/2014/main" id="{6B3A2452-5449-612B-0AD5-73E30FB50D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663" y="742122"/>
            <a:ext cx="5659669" cy="25251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F398BA-1B4A-C2F9-4E9F-17754315E9C8}"/>
              </a:ext>
            </a:extLst>
          </p:cNvPr>
          <p:cNvSpPr txBox="1"/>
          <p:nvPr/>
        </p:nvSpPr>
        <p:spPr>
          <a:xfrm>
            <a:off x="317831" y="3590697"/>
            <a:ext cx="68322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>
                <a:solidFill>
                  <a:srgbClr val="C00000"/>
                </a:solidFill>
              </a:rPr>
              <a:t>R</a:t>
            </a:r>
            <a:r>
              <a:rPr lang="en-GR" sz="2000">
                <a:solidFill>
                  <a:srgbClr val="C00000"/>
                </a:solidFill>
              </a:rPr>
              <a:t>educe the drift gap (100 – 200 </a:t>
            </a:r>
            <a:r>
              <a:rPr lang="en-US" sz="2000">
                <a:solidFill>
                  <a:srgbClr val="C00000"/>
                </a:solidFill>
              </a:rPr>
              <a:t>nm)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R" sz="2000">
                <a:solidFill>
                  <a:srgbClr val="0432FF"/>
                </a:solidFill>
              </a:rPr>
              <a:t> limit diffusion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432FF"/>
                </a:solidFill>
              </a:rPr>
              <a:t>P</a:t>
            </a:r>
            <a:r>
              <a:rPr lang="en-GR" sz="2000">
                <a:solidFill>
                  <a:srgbClr val="0432FF"/>
                </a:solidFill>
              </a:rPr>
              <a:t>reamplification possible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432FF"/>
                </a:solidFill>
              </a:rPr>
              <a:t>R</a:t>
            </a:r>
            <a:r>
              <a:rPr lang="en-GR" sz="2000">
                <a:solidFill>
                  <a:srgbClr val="0432FF"/>
                </a:solidFill>
              </a:rPr>
              <a:t>educe the effect of the longitudinal diffusion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432FF"/>
                </a:solidFill>
              </a:rPr>
              <a:t>L</a:t>
            </a:r>
            <a:r>
              <a:rPr lang="en-GR" sz="2000">
                <a:solidFill>
                  <a:srgbClr val="0432FF"/>
                </a:solidFill>
              </a:rPr>
              <a:t>imit contribution of gas ionization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R" sz="2000">
                <a:solidFill>
                  <a:srgbClr val="C00000"/>
                </a:solidFill>
              </a:rPr>
              <a:t>Use a Cerenkov radiator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432FF"/>
                </a:solidFill>
              </a:rPr>
              <a:t>P</a:t>
            </a:r>
            <a:r>
              <a:rPr lang="en-GR" sz="2000">
                <a:solidFill>
                  <a:srgbClr val="0432FF"/>
                </a:solidFill>
              </a:rPr>
              <a:t>hotoelectrons from the photocathode (all produced at the same distance from the mesh)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A8B956-59D9-89FA-77E3-6F6D8E4DC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802" y="155442"/>
            <a:ext cx="898555" cy="8499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Content Placeholder 9">
            <a:extLst>
              <a:ext uri="{FF2B5EF4-FFF2-40B4-BE49-F238E27FC236}">
                <a16:creationId xmlns:a16="http://schemas.microsoft.com/office/drawing/2014/main" id="{0CC13EC4-7ADD-8F3D-1576-A75CDCB80AD1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652" y="183419"/>
            <a:ext cx="838253" cy="875536"/>
          </a:xfrm>
          <a:prstGeom prst="rect">
            <a:avLst/>
          </a:prstGeom>
        </p:spPr>
      </p:pic>
      <p:pic>
        <p:nvPicPr>
          <p:cNvPr id="17" name="Picture 2" descr="page1image20663552">
            <a:extLst>
              <a:ext uri="{FF2B5EF4-FFF2-40B4-BE49-F238E27FC236}">
                <a16:creationId xmlns:a16="http://schemas.microsoft.com/office/drawing/2014/main" id="{0CDC6E61-C496-179E-00F9-F6C22FFC8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387" y="183419"/>
            <a:ext cx="900791" cy="87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385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3585</TotalTime>
  <Words>3666</Words>
  <Application>Microsoft Macintosh PowerPoint</Application>
  <PresentationFormat>Widescreen</PresentationFormat>
  <Paragraphs>529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53" baseType="lpstr">
      <vt:lpstr>Arial</vt:lpstr>
      <vt:lpstr>Calibri</vt:lpstr>
      <vt:lpstr>Calibri Light</vt:lpstr>
      <vt:lpstr>Cambria</vt:lpstr>
      <vt:lpstr>Cambria Math</vt:lpstr>
      <vt:lpstr>CMR17</vt:lpstr>
      <vt:lpstr>Courier New</vt:lpstr>
      <vt:lpstr>Helvetica</vt:lpstr>
      <vt:lpstr>Lato</vt:lpstr>
      <vt:lpstr>NimbusRomNo9L</vt:lpstr>
      <vt:lpstr>Old Standard TT</vt:lpstr>
      <vt:lpstr>Symbol</vt:lpstr>
      <vt:lpstr>Times New Roman</vt:lpstr>
      <vt:lpstr>Wingdings</vt:lpstr>
      <vt:lpstr>Office Theme</vt:lpstr>
      <vt:lpstr>Custom Design</vt:lpstr>
      <vt:lpstr>1_Custom Design</vt:lpstr>
      <vt:lpstr>R&amp;D, Accelerators, Aplications</vt:lpstr>
      <vt:lpstr>Contents</vt:lpstr>
      <vt:lpstr>GR-RD50</vt:lpstr>
      <vt:lpstr>GR-RD50</vt:lpstr>
      <vt:lpstr>GR-RD50</vt:lpstr>
      <vt:lpstr>GR-RD50</vt:lpstr>
      <vt:lpstr>INP Local Instrumentation &amp; Funding</vt:lpstr>
      <vt:lpstr>GR-RD51</vt:lpstr>
      <vt:lpstr>GR-RD51 PICOSEC   </vt:lpstr>
      <vt:lpstr>GR-RD51 PICOSEC   </vt:lpstr>
      <vt:lpstr>PowerPoint Presentation</vt:lpstr>
      <vt:lpstr>Towards PICOSEC MM detector for HEP experiments</vt:lpstr>
      <vt:lpstr>LARGE scale PICOSEC</vt:lpstr>
      <vt:lpstr>PowerPoint Presentation</vt:lpstr>
      <vt:lpstr>PowerPoint Presentation</vt:lpstr>
      <vt:lpstr>FUTURE</vt:lpstr>
      <vt:lpstr>Accelerators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do we stand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Yorgos Tsipolitis</dc:creator>
  <cp:lastModifiedBy>Yorgos Tsipolitis</cp:lastModifiedBy>
  <cp:revision>33</cp:revision>
  <dcterms:created xsi:type="dcterms:W3CDTF">2023-11-02T07:08:57Z</dcterms:created>
  <dcterms:modified xsi:type="dcterms:W3CDTF">2023-11-09T18:23:00Z</dcterms:modified>
</cp:coreProperties>
</file>