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  <p:sldMasterId id="2147483661" r:id="rId2"/>
  </p:sldMasterIdLst>
  <p:notesMasterIdLst>
    <p:notesMasterId r:id="rId3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2" r:id="rId25"/>
    <p:sldId id="281" r:id="rId26"/>
    <p:sldId id="283" r:id="rId27"/>
    <p:sldId id="284" r:id="rId28"/>
    <p:sldId id="285" r:id="rId29"/>
    <p:sldId id="279" r:id="rId30"/>
    <p:sldId id="280" r:id="rId31"/>
  </p:sldIdLst>
  <p:sldSz cx="12192000" cy="6858000"/>
  <p:notesSz cx="7559675" cy="10691813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Tahoma" panose="020B0604030504040204" pitchFamily="34" charset="0"/>
      <p:regular r:id="rId37"/>
      <p:bold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9AA0A6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9" roundtripDataSignature="AMtx7miz4NIuoJ1LtyyW3yfNinJ6+6xI7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0322EE-B834-4163-8255-5055F42A8F6E}">
  <a:tblStyle styleId="{070322EE-B834-4163-8255-5055F42A8F6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106"/>
    <p:restoredTop sz="94649"/>
  </p:normalViewPr>
  <p:slideViewPr>
    <p:cSldViewPr snapToGrid="0">
      <p:cViewPr varScale="1">
        <p:scale>
          <a:sx n="92" d="100"/>
          <a:sy n="92" d="100"/>
        </p:scale>
        <p:origin x="192" y="288"/>
      </p:cViewPr>
      <p:guideLst>
        <p:guide orient="horz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customschemas.google.com/relationships/presentationmetadata" Target="metadata"/><Relationship Id="rId21" Type="http://schemas.openxmlformats.org/officeDocument/2006/relationships/slide" Target="slides/slide19.xml"/><Relationship Id="rId34" Type="http://schemas.openxmlformats.org/officeDocument/2006/relationships/font" Target="fonts/font2.fntdata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3.fntdata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1.fntdata"/><Relationship Id="rId38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9" name="Google Shape;2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286a7fae9d4_0_4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0" name="Google Shape;340;g286a7fae9d4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755968" y="1336475"/>
            <a:ext cx="60477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29031dab9ef_0_1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1" name="Google Shape;351;g29031dab9e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63" name="Google Shape;36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37a3f01f5f_0_102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78" name="Google Shape;378;g137a3f01f5f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55968" y="1336475"/>
            <a:ext cx="60477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37a3f01f5f_0_202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9" name="Google Shape;399;g137a3f01f5f_0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27b5d05921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313" y="801885"/>
            <a:ext cx="67197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27b5d059216_0_0:notes"/>
          <p:cNvSpPr txBox="1">
            <a:spLocks noGrp="1"/>
          </p:cNvSpPr>
          <p:nvPr>
            <p:ph type="body" idx="1"/>
          </p:nvPr>
        </p:nvSpPr>
        <p:spPr>
          <a:xfrm>
            <a:off x="755968" y="5078605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24f9bc5a272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0313" y="801885"/>
            <a:ext cx="67197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24f9bc5a272_0_3:notes"/>
          <p:cNvSpPr txBox="1">
            <a:spLocks noGrp="1"/>
          </p:cNvSpPr>
          <p:nvPr>
            <p:ph type="body" idx="1"/>
          </p:nvPr>
        </p:nvSpPr>
        <p:spPr>
          <a:xfrm>
            <a:off x="755968" y="5078605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13d3c991d2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5" name="Google Shape;425;g13d3c991d25_0_0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290ada2fead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4" name="Google Shape;434;g290ada2fead_0_20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1329de44a08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5" name="Google Shape;445;g1329de44a08_0_2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37a3f01f5f_0_0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9" name="Google Shape;219;g137a3f01f5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755968" y="1336475"/>
            <a:ext cx="60477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290ada2fea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1" name="Google Shape;451;g290ada2fead_0_31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1ea400a401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8" name="Google Shape;458;g1ea400a4011_0_0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3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2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64" name="Google Shape;4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75" y="801875"/>
            <a:ext cx="5040025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45229e06f3_0_15:notes"/>
          <p:cNvSpPr txBox="1">
            <a:spLocks noGrp="1"/>
          </p:cNvSpPr>
          <p:nvPr>
            <p:ph type="body" idx="1"/>
          </p:nvPr>
        </p:nvSpPr>
        <p:spPr>
          <a:xfrm>
            <a:off x="755968" y="5078605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g245229e06f3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94" y="80188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245229e06f3_0_108:notes"/>
          <p:cNvSpPr txBox="1">
            <a:spLocks noGrp="1"/>
          </p:cNvSpPr>
          <p:nvPr>
            <p:ph type="body" idx="1"/>
          </p:nvPr>
        </p:nvSpPr>
        <p:spPr>
          <a:xfrm>
            <a:off x="755968" y="5078605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g245229e06f3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94" y="80188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2941bd18cf0_0_0:notes"/>
          <p:cNvSpPr txBox="1">
            <a:spLocks noGrp="1"/>
          </p:cNvSpPr>
          <p:nvPr>
            <p:ph type="body" idx="1"/>
          </p:nvPr>
        </p:nvSpPr>
        <p:spPr>
          <a:xfrm>
            <a:off x="755968" y="5078605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4" name="Google Shape;384;g2941bd18c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94" y="80188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1ea3fc37ee9_0_0:notes"/>
          <p:cNvSpPr txBox="1">
            <a:spLocks noGrp="1"/>
          </p:cNvSpPr>
          <p:nvPr>
            <p:ph type="body" idx="1"/>
          </p:nvPr>
        </p:nvSpPr>
        <p:spPr>
          <a:xfrm>
            <a:off x="755968" y="5078605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8" name="Google Shape;398;g1ea3fc37ee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94" y="80188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295e5e430b8_0_2:notes"/>
          <p:cNvSpPr txBox="1">
            <a:spLocks noGrp="1"/>
          </p:cNvSpPr>
          <p:nvPr>
            <p:ph type="body" idx="1"/>
          </p:nvPr>
        </p:nvSpPr>
        <p:spPr>
          <a:xfrm>
            <a:off x="755968" y="5078605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1" name="Google Shape;411;g295e5e430b8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60194" y="801885"/>
            <a:ext cx="5040000" cy="40095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135f2ba363e_0_0:notes"/>
          <p:cNvSpPr txBox="1">
            <a:spLocks noGrp="1"/>
          </p:cNvSpPr>
          <p:nvPr>
            <p:ph type="body" idx="1"/>
          </p:nvPr>
        </p:nvSpPr>
        <p:spPr>
          <a:xfrm>
            <a:off x="755950" y="5078600"/>
            <a:ext cx="6047700" cy="48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4" name="Google Shape;494;g135f2ba363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137a3f01f5f_0_334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11" name="Google Shape;511;g137a3f01f5f_0_3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86a7f175be_0_0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40" name="Google Shape;240;g286a7f175b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755968" y="1336475"/>
            <a:ext cx="60477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89b54fbd33_0_0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57" name="Google Shape;257;g289b54fbd3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755968" y="1336475"/>
            <a:ext cx="60477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86a7fae9d4_0_21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1" name="Google Shape;271;g286a7fae9d4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55968" y="1336475"/>
            <a:ext cx="60477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86a7fae9d4_0_39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85" name="Google Shape;285;g286a7fae9d4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755968" y="1336475"/>
            <a:ext cx="60477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882637aa65_0_3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04" name="Google Shape;304;g2882637aa65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55968" y="1336475"/>
            <a:ext cx="60477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91e7b98de9_0_0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17" name="Google Shape;317;g291e7b98de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296c22365f7_1_4:notes"/>
          <p:cNvSpPr txBox="1">
            <a:spLocks noGrp="1"/>
          </p:cNvSpPr>
          <p:nvPr>
            <p:ph type="body" idx="1"/>
          </p:nvPr>
        </p:nvSpPr>
        <p:spPr>
          <a:xfrm>
            <a:off x="755968" y="5145429"/>
            <a:ext cx="6047700" cy="42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7" name="Google Shape;327;g296c22365f7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755968" y="1336475"/>
            <a:ext cx="6047700" cy="36084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2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2"/>
          <p:cNvSpPr txBox="1">
            <a:spLocks noGrp="1"/>
          </p:cNvSpPr>
          <p:nvPr>
            <p:ph type="subTitle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2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6" name="Google Shape;16;p22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3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3"/>
          <p:cNvSpPr txBox="1">
            <a:spLocks noGrp="1"/>
          </p:cNvSpPr>
          <p:nvPr>
            <p:ph type="body" idx="2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3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3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74" name="Google Shape;74;p33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4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4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34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34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4"/>
          <p:cNvSpPr txBox="1">
            <a:spLocks noGrp="1"/>
          </p:cNvSpPr>
          <p:nvPr>
            <p:ph type="body" idx="4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34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83" name="Google Shape;83;p34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5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35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35"/>
          <p:cNvSpPr txBox="1">
            <a:spLocks noGrp="1"/>
          </p:cNvSpPr>
          <p:nvPr>
            <p:ph type="body" idx="2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35"/>
          <p:cNvSpPr txBox="1">
            <a:spLocks noGrp="1"/>
          </p:cNvSpPr>
          <p:nvPr>
            <p:ph type="body" idx="3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35"/>
          <p:cNvSpPr txBox="1">
            <a:spLocks noGrp="1"/>
          </p:cNvSpPr>
          <p:nvPr>
            <p:ph type="body" idx="4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35"/>
          <p:cNvSpPr txBox="1">
            <a:spLocks noGrp="1"/>
          </p:cNvSpPr>
          <p:nvPr>
            <p:ph type="body" idx="5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35"/>
          <p:cNvSpPr txBox="1">
            <a:spLocks noGrp="1"/>
          </p:cNvSpPr>
          <p:nvPr>
            <p:ph type="body" idx="6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35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5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94" name="Google Shape;94;p35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7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37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7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37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06" name="Google Shape;106;p37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4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10" name="Google Shape;110;p24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 type="title">
  <p:cSld name="TITLE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37a3f01f5f_83_28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137a3f01f5f_83_28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4" name="Google Shape;114;g137a3f01f5f_83_28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g137a3f01f5f_83_28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g137a3f01f5f_83_28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37a3f01f5f_0_530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g137a3f01f5f_0_530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137a3f01f5f_0_530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137a3f01f5f_0_530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g137a3f01f5f_0_530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 ">
  <p:cSld name="Content   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37a3f01f5f_0_536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00" cy="46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g137a3f01f5f_0_536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137a3f01f5f_0_536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137a3f01f5f_0_536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137a3f01f5f_0_536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6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36"/>
          <p:cNvSpPr txBox="1">
            <a:spLocks noGrp="1"/>
          </p:cNvSpPr>
          <p:nvPr>
            <p:ph type="subTitle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36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3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34" name="Google Shape;134;p36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8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38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8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8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38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41" name="Google Shape;141;p38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5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9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39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9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46" name="Google Shape;146;p39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0"/>
          <p:cNvSpPr txBox="1">
            <a:spLocks noGrp="1"/>
          </p:cNvSpPr>
          <p:nvPr>
            <p:ph type="subTitle" idx="1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40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4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51" name="Google Shape;151;p40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1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41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41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41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41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4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59" name="Google Shape;159;p41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2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42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42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42"/>
          <p:cNvSpPr txBox="1">
            <a:spLocks noGrp="1"/>
          </p:cNvSpPr>
          <p:nvPr>
            <p:ph type="body" idx="3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42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4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67" name="Google Shape;167;p42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3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43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43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43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43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4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75" name="Google Shape;175;p43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44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44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44"/>
          <p:cNvSpPr txBox="1">
            <a:spLocks noGrp="1"/>
          </p:cNvSpPr>
          <p:nvPr>
            <p:ph type="body" idx="2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44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4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82" name="Google Shape;182;p44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5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45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45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45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45"/>
          <p:cNvSpPr txBox="1">
            <a:spLocks noGrp="1"/>
          </p:cNvSpPr>
          <p:nvPr>
            <p:ph type="body" idx="4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45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45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191" name="Google Shape;191;p45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6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46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46"/>
          <p:cNvSpPr txBox="1">
            <a:spLocks noGrp="1"/>
          </p:cNvSpPr>
          <p:nvPr>
            <p:ph type="body" idx="2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46"/>
          <p:cNvSpPr txBox="1">
            <a:spLocks noGrp="1"/>
          </p:cNvSpPr>
          <p:nvPr>
            <p:ph type="body" idx="3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46"/>
          <p:cNvSpPr txBox="1">
            <a:spLocks noGrp="1"/>
          </p:cNvSpPr>
          <p:nvPr>
            <p:ph type="body" idx="4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46"/>
          <p:cNvSpPr txBox="1">
            <a:spLocks noGrp="1"/>
          </p:cNvSpPr>
          <p:nvPr>
            <p:ph type="body" idx="5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46"/>
          <p:cNvSpPr txBox="1">
            <a:spLocks noGrp="1"/>
          </p:cNvSpPr>
          <p:nvPr>
            <p:ph type="body" idx="6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46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4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02" name="Google Shape;202;p46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AND_BODY_1">
  <p:cSld name="TITLE_AND_BODY_1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7b5d059216_0_5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27b5d059216_0_5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g27b5d059216_0_5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6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6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6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26" name="Google Shape;26;p26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7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7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7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7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7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3" name="Google Shape;33;p27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8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8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28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8" name="Google Shape;38;p28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9"/>
          <p:cNvSpPr txBox="1">
            <a:spLocks noGrp="1"/>
          </p:cNvSpPr>
          <p:nvPr>
            <p:ph type="subTitle" idx="1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9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9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43" name="Google Shape;43;p29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0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0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30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0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3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51" name="Google Shape;51;p30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1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31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1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1"/>
          <p:cNvSpPr txBox="1">
            <a:spLocks noGrp="1"/>
          </p:cNvSpPr>
          <p:nvPr>
            <p:ph type="body" idx="3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1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3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2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32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2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2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2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67" name="Google Shape;67;p32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1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1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Google Shape;10;p2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3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23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23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None/>
              <a:defRPr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4.jp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doi.org/10.1103/PhysRevAccelBeams.24.093001" TargetMode="External"/><Relationship Id="rId5" Type="http://schemas.openxmlformats.org/officeDocument/2006/relationships/image" Target="../media/image58.gif"/><Relationship Id="rId10" Type="http://schemas.openxmlformats.org/officeDocument/2006/relationships/image" Target="../media/image62.png"/><Relationship Id="rId4" Type="http://schemas.openxmlformats.org/officeDocument/2006/relationships/image" Target="../media/image57.gif"/><Relationship Id="rId9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4.png"/><Relationship Id="rId5" Type="http://schemas.openxmlformats.org/officeDocument/2006/relationships/image" Target="../media/image73.gif"/><Relationship Id="rId4" Type="http://schemas.openxmlformats.org/officeDocument/2006/relationships/image" Target="../media/image7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edh.cern.ch/Document/General/IncidentDeclaration/9967462the" TargetMode="External"/><Relationship Id="rId3" Type="http://schemas.openxmlformats.org/officeDocument/2006/relationships/image" Target="../media/image79.jpg"/><Relationship Id="rId7" Type="http://schemas.openxmlformats.org/officeDocument/2006/relationships/image" Target="../media/image8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2.jpg"/><Relationship Id="rId5" Type="http://schemas.openxmlformats.org/officeDocument/2006/relationships/image" Target="../media/image81.jpg"/><Relationship Id="rId4" Type="http://schemas.openxmlformats.org/officeDocument/2006/relationships/image" Target="../media/image80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g"/><Relationship Id="rId11" Type="http://schemas.openxmlformats.org/officeDocument/2006/relationships/image" Target="../media/image20.jp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4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11" Type="http://schemas.openxmlformats.org/officeDocument/2006/relationships/image" Target="../media/image37.jp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jpg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"/>
          <p:cNvSpPr/>
          <p:nvPr/>
        </p:nvSpPr>
        <p:spPr>
          <a:xfrm>
            <a:off x="1600200" y="791124"/>
            <a:ext cx="8991600" cy="11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800"/>
              <a:buFont typeface="Arial"/>
              <a:buNone/>
            </a:pPr>
            <a:r>
              <a:rPr lang="de-DE" sz="4400" b="1">
                <a:solidFill>
                  <a:srgbClr val="0070C0"/>
                </a:solidFill>
              </a:rPr>
              <a:t>Nuclear Physics in Greece</a:t>
            </a:r>
            <a:endParaRPr sz="44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800"/>
              <a:buFont typeface="Arial"/>
              <a:buNone/>
            </a:pPr>
            <a:endParaRPr sz="44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800"/>
              <a:buFont typeface="Arial"/>
              <a:buNone/>
            </a:pPr>
            <a:r>
              <a:rPr lang="de-DE" sz="18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RECFA, Athens-Greece, 10/11/2023</a:t>
            </a:r>
            <a:endParaRPr sz="18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"/>
          <p:cNvSpPr/>
          <p:nvPr/>
        </p:nvSpPr>
        <p:spPr>
          <a:xfrm>
            <a:off x="2892005" y="2443408"/>
            <a:ext cx="6408000" cy="12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520"/>
              <a:buFont typeface="Arial"/>
              <a:buNone/>
            </a:pPr>
            <a:r>
              <a:rPr lang="de-DE" sz="192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Nikolas Patronis </a:t>
            </a:r>
            <a:endParaRPr sz="192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70C0"/>
              </a:buClr>
              <a:buSzPts val="2520"/>
              <a:buFont typeface="Arial"/>
              <a:buNone/>
            </a:pPr>
            <a:r>
              <a:rPr lang="de-DE" sz="192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n_TOF Physics Coordinator</a:t>
            </a:r>
            <a:endParaRPr sz="192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Arial"/>
              <a:buNone/>
            </a:pPr>
            <a:r>
              <a:rPr lang="de-DE" sz="15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CERN &amp; Univ. of Ioannina</a:t>
            </a: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3" name="Google Shape;213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6675" y="4186749"/>
            <a:ext cx="1231714" cy="233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1" descr="CERN – Logos Downloa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9228" y="4186752"/>
            <a:ext cx="2346908" cy="2384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076251" y="4161949"/>
            <a:ext cx="4115750" cy="2536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543525" y="3992751"/>
            <a:ext cx="4115750" cy="2875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286a7fae9d4_0_4"/>
          <p:cNvSpPr txBox="1"/>
          <p:nvPr/>
        </p:nvSpPr>
        <p:spPr>
          <a:xfrm>
            <a:off x="4041725" y="314517"/>
            <a:ext cx="3977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n_TOF facility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g286a7fae9d4_0_4"/>
          <p:cNvSpPr txBox="1"/>
          <p:nvPr/>
        </p:nvSpPr>
        <p:spPr>
          <a:xfrm>
            <a:off x="383729" y="1443575"/>
            <a:ext cx="11241900" cy="28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de-DE" sz="3200" b="1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Is the “gluon” of the Greek Nuclear Physics Society</a:t>
            </a:r>
            <a:r>
              <a:rPr lang="de-DE" sz="2100" b="1" i="0" u="sng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700" b="1" i="0" u="sng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UoI and NTUA Nuclear Physics Groups are active and well involved members of the n_TOF collaboration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AUTH members have already expressed interest to join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Currently: &gt;5 faculty members, 3 Post-docs, 4 PhD students, 4 MSc students, 4 BSc students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Previous years: &gt;7 PhD, &gt;15 MSc thesis, …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g286a7fae9d4_0_4"/>
          <p:cNvSpPr txBox="1"/>
          <p:nvPr/>
        </p:nvSpPr>
        <p:spPr>
          <a:xfrm>
            <a:off x="9703950" y="6511625"/>
            <a:ext cx="233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g286a7fae9d4_0_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10</a:t>
            </a:fld>
            <a:endParaRPr/>
          </a:p>
        </p:txBody>
      </p:sp>
      <p:pic>
        <p:nvPicPr>
          <p:cNvPr id="346" name="Google Shape;346;g286a7fae9d4_0_4" descr="CERN – Logos Downloa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92601" y="132576"/>
            <a:ext cx="1449260" cy="147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g286a7fae9d4_0_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925" y="45974"/>
            <a:ext cx="1782325" cy="1245100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g286a7fae9d4_0_4"/>
          <p:cNvSpPr txBox="1"/>
          <p:nvPr/>
        </p:nvSpPr>
        <p:spPr>
          <a:xfrm>
            <a:off x="383729" y="4666025"/>
            <a:ext cx="112419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de-DE" sz="3200" b="1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Join forces for:</a:t>
            </a:r>
            <a:endParaRPr sz="1700" b="1" i="0" u="sng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Fission reaction studies (239Pu, 241Am, 230Th, …)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(n,cp) reactions (medical applications, fusion technology, basic research)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astrophysics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9031dab9ef_0_1"/>
          <p:cNvSpPr txBox="1"/>
          <p:nvPr/>
        </p:nvSpPr>
        <p:spPr>
          <a:xfrm>
            <a:off x="4041725" y="314517"/>
            <a:ext cx="3977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n_TOF facility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4" name="Google Shape;354;g29031dab9ef_0_1"/>
          <p:cNvSpPr txBox="1"/>
          <p:nvPr/>
        </p:nvSpPr>
        <p:spPr>
          <a:xfrm>
            <a:off x="383734" y="1189247"/>
            <a:ext cx="3977700" cy="39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de-DE" sz="3200" b="1" i="0" u="sng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Motivation</a:t>
            </a:r>
            <a:r>
              <a:rPr lang="de-DE" sz="2100" b="1" i="0" u="sng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700" b="1" i="0" u="sng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de-DE" sz="24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High precision neutron induced cross section measurements for:</a:t>
            </a:r>
            <a:endParaRPr sz="24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astrophysics </a:t>
            </a:r>
            <a:endParaRPr sz="24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ADS systems and G4 Fast neutron reactors</a:t>
            </a:r>
            <a:endParaRPr sz="24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Medical physics</a:t>
            </a:r>
            <a:endParaRPr sz="24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Basic research</a:t>
            </a:r>
            <a:endParaRPr sz="24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Fusion technology</a:t>
            </a:r>
            <a:endParaRPr sz="24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5" name="Google Shape;355;g29031dab9ef_0_1" descr="Immersive tour of the accelerator complex | CER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4500" y="1456926"/>
            <a:ext cx="7306200" cy="4108799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g29031dab9ef_0_1"/>
          <p:cNvSpPr txBox="1"/>
          <p:nvPr/>
        </p:nvSpPr>
        <p:spPr>
          <a:xfrm>
            <a:off x="9703950" y="6511625"/>
            <a:ext cx="233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g29031dab9ef_0_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11</a:t>
            </a:fld>
            <a:endParaRPr/>
          </a:p>
        </p:txBody>
      </p:sp>
      <p:pic>
        <p:nvPicPr>
          <p:cNvPr id="358" name="Google Shape;358;g29031dab9ef_0_1" descr="CERN – Logos Downloa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16076" y="192426"/>
            <a:ext cx="1449260" cy="147260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g29031dab9ef_0_1"/>
          <p:cNvSpPr txBox="1"/>
          <p:nvPr/>
        </p:nvSpPr>
        <p:spPr>
          <a:xfrm>
            <a:off x="1919324" y="5689925"/>
            <a:ext cx="4494176" cy="1031021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de-DE" sz="2100" dirty="0">
                <a:solidFill>
                  <a:srgbClr val="0070C0"/>
                </a:solidFill>
              </a:rPr>
              <a:t>   </a:t>
            </a:r>
            <a:r>
              <a:rPr lang="de-DE" sz="1700" dirty="0">
                <a:solidFill>
                  <a:srgbClr val="0070C0"/>
                </a:solidFill>
              </a:rPr>
              <a:t>                 140 </a:t>
            </a:r>
            <a:r>
              <a:rPr lang="de-DE" sz="1700" dirty="0" err="1">
                <a:solidFill>
                  <a:srgbClr val="0070C0"/>
                </a:solidFill>
              </a:rPr>
              <a:t>researchers</a:t>
            </a:r>
            <a:endParaRPr sz="1700" dirty="0">
              <a:solidFill>
                <a:srgbClr val="0070C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de-DE" sz="1700" dirty="0">
                <a:solidFill>
                  <a:srgbClr val="0070C0"/>
                </a:solidFill>
              </a:rPr>
              <a:t>	      40 </a:t>
            </a:r>
            <a:r>
              <a:rPr lang="de-DE" sz="1700" dirty="0" err="1">
                <a:solidFill>
                  <a:srgbClr val="0070C0"/>
                </a:solidFill>
              </a:rPr>
              <a:t>research</a:t>
            </a:r>
            <a:r>
              <a:rPr lang="de-DE" sz="1700" dirty="0">
                <a:solidFill>
                  <a:srgbClr val="0070C0"/>
                </a:solidFill>
              </a:rPr>
              <a:t> </a:t>
            </a:r>
            <a:r>
              <a:rPr lang="de-DE" sz="1700" dirty="0" err="1">
                <a:solidFill>
                  <a:srgbClr val="0070C0"/>
                </a:solidFill>
              </a:rPr>
              <a:t>institutions</a:t>
            </a:r>
            <a:r>
              <a:rPr lang="de-DE" sz="1700" dirty="0">
                <a:solidFill>
                  <a:srgbClr val="0070C0"/>
                </a:solidFill>
              </a:rPr>
              <a:t>/</a:t>
            </a:r>
            <a:r>
              <a:rPr lang="de-DE" sz="1700" dirty="0" err="1">
                <a:solidFill>
                  <a:srgbClr val="0070C0"/>
                </a:solidFill>
              </a:rPr>
              <a:t>teams</a:t>
            </a:r>
            <a:endParaRPr sz="1700" dirty="0">
              <a:solidFill>
                <a:srgbClr val="0070C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de-DE" sz="1700" dirty="0">
                <a:solidFill>
                  <a:srgbClr val="0070C0"/>
                </a:solidFill>
              </a:rPr>
              <a:t>	      20 PhD </a:t>
            </a:r>
            <a:r>
              <a:rPr lang="de-DE" sz="1700" dirty="0" err="1">
                <a:solidFill>
                  <a:srgbClr val="0070C0"/>
                </a:solidFill>
              </a:rPr>
              <a:t>students</a:t>
            </a:r>
            <a:r>
              <a:rPr lang="de-DE" sz="1700" dirty="0">
                <a:solidFill>
                  <a:srgbClr val="0070C0"/>
                </a:solidFill>
              </a:rPr>
              <a:t>/</a:t>
            </a:r>
            <a:r>
              <a:rPr lang="de-DE" sz="1700" dirty="0" err="1">
                <a:solidFill>
                  <a:srgbClr val="0070C0"/>
                </a:solidFill>
              </a:rPr>
              <a:t>year</a:t>
            </a:r>
            <a:endParaRPr sz="2100" dirty="0">
              <a:solidFill>
                <a:srgbClr val="0070C0"/>
              </a:solidFill>
            </a:endParaRPr>
          </a:p>
        </p:txBody>
      </p:sp>
      <p:pic>
        <p:nvPicPr>
          <p:cNvPr id="360" name="Google Shape;360;g29031dab9ef_0_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19325" y="5836462"/>
            <a:ext cx="1056899" cy="738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"/>
          <p:cNvSpPr/>
          <p:nvPr/>
        </p:nvSpPr>
        <p:spPr>
          <a:xfrm>
            <a:off x="1844650" y="286550"/>
            <a:ext cx="88938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n_TOF facility: EAR1 + EAR2 + </a:t>
            </a:r>
            <a:r>
              <a:rPr lang="de-DE" sz="40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NEAR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6" name="Google Shape;366;p2"/>
          <p:cNvPicPr preferRelativeResize="0"/>
          <p:nvPr/>
        </p:nvPicPr>
        <p:blipFill rotWithShape="1">
          <a:blip r:embed="rId3">
            <a:alphaModFix/>
          </a:blip>
          <a:srcRect l="16544" t="22048" r="7857" b="12114"/>
          <a:stretch/>
        </p:blipFill>
        <p:spPr>
          <a:xfrm>
            <a:off x="338400" y="874080"/>
            <a:ext cx="11687397" cy="5234761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2"/>
          <p:cNvSpPr/>
          <p:nvPr/>
        </p:nvSpPr>
        <p:spPr>
          <a:xfrm rot="10800000">
            <a:off x="11438600" y="5852323"/>
            <a:ext cx="459000" cy="21346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800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/>
          <a:lstStyle/>
          <a:p>
            <a:endParaRPr lang="en-CH"/>
          </a:p>
        </p:txBody>
      </p:sp>
      <p:pic>
        <p:nvPicPr>
          <p:cNvPr id="368" name="Google Shape;368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31280" y="1289520"/>
            <a:ext cx="1801800" cy="1343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71600" y="1310040"/>
            <a:ext cx="1698120" cy="2191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680" y="2765880"/>
            <a:ext cx="3161520" cy="212184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12</a:t>
            </a:fld>
            <a:endParaRPr/>
          </a:p>
        </p:txBody>
      </p:sp>
      <p:pic>
        <p:nvPicPr>
          <p:cNvPr id="372" name="Google Shape;372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689961" y="4719625"/>
            <a:ext cx="2772576" cy="2001700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2"/>
          <p:cNvSpPr/>
          <p:nvPr/>
        </p:nvSpPr>
        <p:spPr>
          <a:xfrm rot="10800000">
            <a:off x="8003525" y="5916248"/>
            <a:ext cx="459000" cy="21346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800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  <p:txBody>
          <a:bodyPr/>
          <a:lstStyle/>
          <a:p>
            <a:endParaRPr lang="en-CH"/>
          </a:p>
        </p:txBody>
      </p:sp>
      <p:sp>
        <p:nvSpPr>
          <p:cNvPr id="374" name="Google Shape;374;p2"/>
          <p:cNvSpPr txBox="1"/>
          <p:nvPr/>
        </p:nvSpPr>
        <p:spPr>
          <a:xfrm>
            <a:off x="5709450" y="5852288"/>
            <a:ext cx="7731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NEAR</a:t>
            </a:r>
            <a:endParaRPr sz="20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p2"/>
          <p:cNvSpPr/>
          <p:nvPr/>
        </p:nvSpPr>
        <p:spPr>
          <a:xfrm>
            <a:off x="8462520" y="5916240"/>
            <a:ext cx="253116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proton beam from the PS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137a3f01f5f_0_10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13</a:t>
            </a:fld>
            <a:endParaRPr/>
          </a:p>
        </p:txBody>
      </p:sp>
      <p:sp>
        <p:nvSpPr>
          <p:cNvPr id="381" name="Google Shape;381;g137a3f01f5f_0_102"/>
          <p:cNvSpPr txBox="1"/>
          <p:nvPr/>
        </p:nvSpPr>
        <p:spPr>
          <a:xfrm>
            <a:off x="1522674" y="4265057"/>
            <a:ext cx="1428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1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proton beam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2" name="Google Shape;382;g137a3f01f5f_0_1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48793" y="1124941"/>
            <a:ext cx="6199534" cy="4364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g137a3f01f5f_0_10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080184" y="1128355"/>
            <a:ext cx="1879862" cy="230064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84" name="Google Shape;384;g137a3f01f5f_0_10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055925" y="3583947"/>
            <a:ext cx="2609779" cy="1957335"/>
          </a:xfrm>
          <a:prstGeom prst="rect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85" name="Google Shape;385;g137a3f01f5f_0_102"/>
          <p:cNvSpPr/>
          <p:nvPr/>
        </p:nvSpPr>
        <p:spPr>
          <a:xfrm>
            <a:off x="4367808" y="2968191"/>
            <a:ext cx="2088300" cy="20451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86" name="Google Shape;386;g137a3f01f5f_0_102"/>
          <p:cNvCxnSpPr/>
          <p:nvPr/>
        </p:nvCxnSpPr>
        <p:spPr>
          <a:xfrm>
            <a:off x="2816938" y="1124744"/>
            <a:ext cx="1551000" cy="1843500"/>
          </a:xfrm>
          <a:prstGeom prst="straightConnector1">
            <a:avLst/>
          </a:prstGeom>
          <a:noFill/>
          <a:ln w="12700" cap="flat" cmpd="sng">
            <a:solidFill>
              <a:srgbClr val="5B9BD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87" name="Google Shape;387;g137a3f01f5f_0_102"/>
          <p:cNvCxnSpPr/>
          <p:nvPr/>
        </p:nvCxnSpPr>
        <p:spPr>
          <a:xfrm rot="10800000" flipH="1">
            <a:off x="2816938" y="5013325"/>
            <a:ext cx="1551000" cy="400800"/>
          </a:xfrm>
          <a:prstGeom prst="straightConnector1">
            <a:avLst/>
          </a:prstGeom>
          <a:noFill/>
          <a:ln w="12700" cap="flat" cmpd="sng">
            <a:solidFill>
              <a:srgbClr val="5B9BD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8" name="Google Shape;388;g137a3f01f5f_0_102"/>
          <p:cNvSpPr txBox="1"/>
          <p:nvPr/>
        </p:nvSpPr>
        <p:spPr>
          <a:xfrm>
            <a:off x="3719736" y="5590981"/>
            <a:ext cx="4359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de-DE" sz="1800" b="0" i="0" u="none" strike="noStrike" cap="none" baseline="-25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de-DE" sz="1800" b="0" i="0" u="none" strike="noStrike" cap="non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gas cooling to avoid Pb corrosion and contamination of the cooling circuit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g137a3f01f5f_0_102"/>
          <p:cNvSpPr txBox="1"/>
          <p:nvPr/>
        </p:nvSpPr>
        <p:spPr>
          <a:xfrm>
            <a:off x="6255471" y="6339497"/>
            <a:ext cx="46068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 Esposito et al. </a:t>
            </a:r>
            <a:r>
              <a:rPr lang="de-DE" sz="1400" b="0" i="1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Accel. Beams</a:t>
            </a:r>
            <a:r>
              <a:rPr lang="de-DE" sz="1400" b="0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de-DE" sz="1400" b="1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</a:t>
            </a:r>
            <a:r>
              <a:rPr lang="de-DE" sz="1400" b="0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093001 (2021)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0" name="Google Shape;390;g137a3f01f5f_0_10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234027" y="5824174"/>
            <a:ext cx="747991" cy="747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g137a3f01f5f_0_102" descr="A close up of a logo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191273" y="5799131"/>
            <a:ext cx="1009504" cy="949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g137a3f01f5f_0_102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46333" y="5776947"/>
            <a:ext cx="856259" cy="842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g137a3f01f5f_0_102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12605" y="3199818"/>
            <a:ext cx="2790836" cy="2007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4" name="Google Shape;394;g137a3f01f5f_0_102"/>
          <p:cNvCxnSpPr/>
          <p:nvPr/>
        </p:nvCxnSpPr>
        <p:spPr>
          <a:xfrm rot="10800000" flipH="1">
            <a:off x="3049281" y="4114594"/>
            <a:ext cx="942900" cy="293700"/>
          </a:xfrm>
          <a:prstGeom prst="straightConnector1">
            <a:avLst/>
          </a:prstGeom>
          <a:noFill/>
          <a:ln w="57150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95" name="Google Shape;395;g137a3f01f5f_0_102"/>
          <p:cNvSpPr/>
          <p:nvPr/>
        </p:nvSpPr>
        <p:spPr>
          <a:xfrm>
            <a:off x="5466334" y="333707"/>
            <a:ext cx="3859800" cy="5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de-DE" sz="32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de-DE" sz="3200" b="0" i="0" u="none" strike="noStrike" cap="none" baseline="30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rd</a:t>
            </a:r>
            <a:r>
              <a:rPr lang="de-DE" sz="32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generation target</a:t>
            </a: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6" name="Google Shape;396;g137a3f01f5f_0_102"/>
          <p:cNvSpPr txBox="1"/>
          <p:nvPr/>
        </p:nvSpPr>
        <p:spPr>
          <a:xfrm>
            <a:off x="643300" y="208892"/>
            <a:ext cx="3977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n_TOF facility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137a3f01f5f_0_202"/>
          <p:cNvSpPr txBox="1"/>
          <p:nvPr/>
        </p:nvSpPr>
        <p:spPr>
          <a:xfrm>
            <a:off x="4041725" y="314517"/>
            <a:ext cx="3977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n_TOF facility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g137a3f01f5f_0_20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14</a:t>
            </a:fld>
            <a:endParaRPr/>
          </a:p>
        </p:txBody>
      </p:sp>
      <p:graphicFrame>
        <p:nvGraphicFramePr>
          <p:cNvPr id="403" name="Google Shape;403;g137a3f01f5f_0_202"/>
          <p:cNvGraphicFramePr/>
          <p:nvPr/>
        </p:nvGraphicFramePr>
        <p:xfrm>
          <a:off x="1892884" y="1463040"/>
          <a:ext cx="7924800" cy="4965800"/>
        </p:xfrm>
        <a:graphic>
          <a:graphicData uri="http://schemas.openxmlformats.org/drawingml/2006/table">
            <a:tbl>
              <a:tblPr>
                <a:noFill/>
                <a:tableStyleId>{070322EE-B834-4163-8255-5055F42A8F6E}</a:tableStyleId>
              </a:tblPr>
              <a:tblGrid>
                <a:gridCol w="472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proton beam momentum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20 GeV/c</a:t>
                      </a:r>
                      <a:endParaRPr sz="1400" u="none" strike="noStrike" cap="none"/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intensity (dedicated mode)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8.5</a:t>
                      </a: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x 10</a:t>
                      </a:r>
                      <a:r>
                        <a:rPr lang="de-DE" sz="2000" b="0" i="0" u="none" strike="noStrike" cap="none" baseline="30000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12  </a:t>
                      </a: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protons/pulse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repetition frequency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 pulse/1.2s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pulse width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7</a:t>
                      </a: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ns (rms)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n/p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300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lead target dimensions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70</a:t>
                      </a: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x</a:t>
                      </a:r>
                      <a:r>
                        <a:rPr lang="de-DE" sz="200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76</a:t>
                      </a: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x6</a:t>
                      </a:r>
                      <a:r>
                        <a:rPr lang="de-DE" sz="200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</a:t>
                      </a: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cm</a:t>
                      </a:r>
                      <a:r>
                        <a:rPr lang="de-DE" sz="2000" b="0" i="0" u="none" strike="noStrike" cap="none" baseline="30000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</a:t>
                      </a:r>
                      <a:endParaRPr sz="2000" b="0" i="0" u="none" strike="noStrike" cap="none" baseline="30000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cooling &amp; moderation material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N</a:t>
                      </a:r>
                      <a:r>
                        <a:rPr lang="de-DE" sz="2000" b="0" i="0" u="none" strike="noStrike" cap="none" baseline="-25000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</a:t>
                      </a: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&amp; H</a:t>
                      </a:r>
                      <a:r>
                        <a:rPr lang="de-DE" sz="2000" b="0" i="0" u="none" strike="noStrike" cap="none" baseline="-25000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</a:t>
                      </a: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O (borated)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moderator thickness in the exit face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 cm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neutron beam dimension in EAR-1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(capture mode)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ED9719"/>
                        </a:buClr>
                        <a:buSzPts val="1300"/>
                        <a:buFont typeface="Noto Sans Symbols"/>
                        <a:buNone/>
                      </a:pPr>
                      <a:r>
                        <a:rPr lang="de-DE" sz="2000" b="0" i="0" u="none" strike="noStrike" cap="none">
                          <a:solidFill>
                            <a:srgbClr val="2F5496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 cm (FWHM)</a:t>
                      </a:r>
                      <a:endParaRPr sz="2000" b="0" i="0" u="none" strike="noStrike" cap="none">
                        <a:solidFill>
                          <a:srgbClr val="2F5496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" name="Google Shape;408;g27b5d059216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63067"/>
            <a:ext cx="7230998" cy="3963933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g27b5d059216_0_0"/>
          <p:cNvSpPr txBox="1"/>
          <p:nvPr/>
        </p:nvSpPr>
        <p:spPr>
          <a:xfrm>
            <a:off x="7231000" y="2128600"/>
            <a:ext cx="4869900" cy="24147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600" lvl="0" indent="-4508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300"/>
              <a:buChar char="●"/>
            </a:pPr>
            <a:r>
              <a:rPr lang="de-DE" sz="2300">
                <a:solidFill>
                  <a:srgbClr val="0070C0"/>
                </a:solidFill>
              </a:rPr>
              <a:t>EAR1: 8.6E5 n/pulse</a:t>
            </a:r>
            <a:endParaRPr sz="2300">
              <a:solidFill>
                <a:srgbClr val="0070C0"/>
              </a:solidFill>
            </a:endParaRPr>
          </a:p>
          <a:p>
            <a:pPr marL="609600" lvl="0" indent="-4508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300"/>
              <a:buChar char="●"/>
            </a:pPr>
            <a:r>
              <a:rPr lang="de-DE" sz="2300">
                <a:solidFill>
                  <a:srgbClr val="0070C0"/>
                </a:solidFill>
              </a:rPr>
              <a:t>EAR2: 3.4E7 n/pulse</a:t>
            </a:r>
            <a:endParaRPr sz="2300">
              <a:solidFill>
                <a:srgbClr val="0070C0"/>
              </a:solidFill>
            </a:endParaRPr>
          </a:p>
          <a:p>
            <a:pPr marL="609600" lvl="0" indent="-4508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300"/>
              <a:buChar char="●"/>
            </a:pPr>
            <a:r>
              <a:rPr lang="de-DE" sz="2300">
                <a:solidFill>
                  <a:srgbClr val="0070C0"/>
                </a:solidFill>
              </a:rPr>
              <a:t>NEAR: 9E8 n/cm</a:t>
            </a:r>
            <a:r>
              <a:rPr lang="de-DE" sz="2300" baseline="30000">
                <a:solidFill>
                  <a:srgbClr val="0070C0"/>
                </a:solidFill>
              </a:rPr>
              <a:t>2</a:t>
            </a:r>
            <a:r>
              <a:rPr lang="de-DE" sz="2300">
                <a:solidFill>
                  <a:srgbClr val="0070C0"/>
                </a:solidFill>
              </a:rPr>
              <a:t>/pulse</a:t>
            </a:r>
            <a:endParaRPr sz="2300">
              <a:solidFill>
                <a:srgbClr val="0070C0"/>
              </a:solidFill>
            </a:endParaRPr>
          </a:p>
          <a:p>
            <a:pPr marL="609600" lvl="0" indent="-4508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300"/>
              <a:buChar char="●"/>
            </a:pPr>
            <a:r>
              <a:rPr lang="de-DE" sz="2300">
                <a:solidFill>
                  <a:srgbClr val="0070C0"/>
                </a:solidFill>
              </a:rPr>
              <a:t>Pulse  = 850E10 protons</a:t>
            </a:r>
            <a:endParaRPr sz="2300">
              <a:solidFill>
                <a:srgbClr val="0070C0"/>
              </a:solidFill>
            </a:endParaRPr>
          </a:p>
          <a:p>
            <a:pPr marL="609600" lvl="0" indent="-4508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300"/>
              <a:buChar char="●"/>
            </a:pPr>
            <a:r>
              <a:rPr lang="de-DE" sz="2300">
                <a:solidFill>
                  <a:srgbClr val="0070C0"/>
                </a:solidFill>
              </a:rPr>
              <a:t>Max average proton intensity = 220E10 protons/s</a:t>
            </a:r>
            <a:endParaRPr sz="2300">
              <a:solidFill>
                <a:srgbClr val="0070C0"/>
              </a:solidFill>
            </a:endParaRPr>
          </a:p>
        </p:txBody>
      </p:sp>
      <p:sp>
        <p:nvSpPr>
          <p:cNvPr id="410" name="Google Shape;410;g27b5d059216_0_0"/>
          <p:cNvSpPr txBox="1"/>
          <p:nvPr/>
        </p:nvSpPr>
        <p:spPr>
          <a:xfrm>
            <a:off x="4041725" y="314517"/>
            <a:ext cx="3977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n_TOF facility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g27b5d059216_0_0"/>
          <p:cNvSpPr txBox="1"/>
          <p:nvPr/>
        </p:nvSpPr>
        <p:spPr>
          <a:xfrm>
            <a:off x="1911300" y="5799625"/>
            <a:ext cx="8369400" cy="5079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de-DE" sz="2100">
                <a:solidFill>
                  <a:srgbClr val="0070C0"/>
                </a:solidFill>
              </a:rPr>
              <a:t>Neutron physics data for 11 orders of magnitude of neutron energies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2" name="Google Shape;412;g27b5d059216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715467"/>
            <a:ext cx="7230998" cy="3963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4f9bc5a272_0_3"/>
          <p:cNvSpPr txBox="1"/>
          <p:nvPr/>
        </p:nvSpPr>
        <p:spPr>
          <a:xfrm>
            <a:off x="1143300" y="297150"/>
            <a:ext cx="99054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n_TOF facility: </a:t>
            </a: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Is a </a:t>
            </a:r>
            <a:r>
              <a:rPr lang="de-DE" sz="40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unique</a:t>
            </a: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neutron facility</a:t>
            </a:r>
            <a:endParaRPr sz="40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g24f9bc5a272_0_3"/>
          <p:cNvSpPr txBox="1"/>
          <p:nvPr/>
        </p:nvSpPr>
        <p:spPr>
          <a:xfrm>
            <a:off x="1911300" y="5799625"/>
            <a:ext cx="8369400" cy="5079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de-DE" sz="2100">
                <a:solidFill>
                  <a:srgbClr val="0070C0"/>
                </a:solidFill>
              </a:rPr>
              <a:t>Neutron physics data for 11 orders of magnitude of neutron energies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g24f9bc5a272_0_3"/>
          <p:cNvSpPr txBox="1"/>
          <p:nvPr/>
        </p:nvSpPr>
        <p:spPr>
          <a:xfrm>
            <a:off x="383725" y="1189250"/>
            <a:ext cx="87786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500"/>
              <a:buFont typeface="Calibri"/>
              <a:buChar char="●"/>
            </a:pPr>
            <a:r>
              <a:rPr lang="de-DE" sz="25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neutron source instantaneous intensity and energy distribution</a:t>
            </a:r>
            <a:endParaRPr sz="25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500"/>
              <a:buFont typeface="Calibri"/>
              <a:buChar char="●"/>
            </a:pPr>
            <a:r>
              <a:rPr lang="de-DE" sz="25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repetition rate of the driver</a:t>
            </a:r>
            <a:endParaRPr sz="25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500"/>
              <a:buFont typeface="Calibri"/>
              <a:buChar char="●"/>
            </a:pPr>
            <a:r>
              <a:rPr lang="de-DE" sz="25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time (or neutron energy) resolution</a:t>
            </a:r>
            <a:endParaRPr sz="25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500"/>
              <a:buFont typeface="Calibri"/>
              <a:buChar char="●"/>
            </a:pPr>
            <a:r>
              <a:rPr lang="de-DE" sz="25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background conditions</a:t>
            </a:r>
            <a:endParaRPr sz="25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500"/>
              <a:buFont typeface="Calibri"/>
              <a:buChar char="●"/>
            </a:pPr>
            <a:r>
              <a:rPr lang="de-DE" sz="25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n_TOF is @ CERN: ISOLDE a few tenths meter away, …</a:t>
            </a:r>
            <a:endParaRPr sz="25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0" name="Google Shape;420;g24f9bc5a272_0_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69375" y="2533928"/>
            <a:ext cx="3817700" cy="3122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g24f9bc5a272_0_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14650" y="1754000"/>
            <a:ext cx="2704325" cy="63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g24f9bc5a272_0_3"/>
          <p:cNvPicPr preferRelativeResize="0"/>
          <p:nvPr/>
        </p:nvPicPr>
        <p:blipFill rotWithShape="1">
          <a:blip r:embed="rId5">
            <a:alphaModFix/>
          </a:blip>
          <a:srcRect b="18019"/>
          <a:stretch/>
        </p:blipFill>
        <p:spPr>
          <a:xfrm>
            <a:off x="383725" y="3663788"/>
            <a:ext cx="5858100" cy="20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13d3c991d25_0_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17</a:t>
            </a:fld>
            <a:endParaRPr/>
          </a:p>
        </p:txBody>
      </p:sp>
      <p:sp>
        <p:nvSpPr>
          <p:cNvPr id="428" name="Google Shape;428;g13d3c991d25_0_0"/>
          <p:cNvSpPr/>
          <p:nvPr/>
        </p:nvSpPr>
        <p:spPr>
          <a:xfrm>
            <a:off x="2627100" y="92625"/>
            <a:ext cx="6937800" cy="6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n_TOF history in a nutshell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g13d3c991d25_0_0"/>
          <p:cNvSpPr/>
          <p:nvPr/>
        </p:nvSpPr>
        <p:spPr>
          <a:xfrm>
            <a:off x="3962750" y="1261625"/>
            <a:ext cx="36069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0" name="Google Shape;430;g13d3c991d2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851" y="733708"/>
            <a:ext cx="11280299" cy="6124293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g13d3c991d25_0_0"/>
          <p:cNvSpPr/>
          <p:nvPr/>
        </p:nvSpPr>
        <p:spPr>
          <a:xfrm>
            <a:off x="4608075" y="784725"/>
            <a:ext cx="27153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90ada2fead_0_2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18</a:t>
            </a:fld>
            <a:endParaRPr/>
          </a:p>
        </p:txBody>
      </p:sp>
      <p:sp>
        <p:nvSpPr>
          <p:cNvPr id="437" name="Google Shape;437;g290ada2fead_0_20"/>
          <p:cNvSpPr/>
          <p:nvPr/>
        </p:nvSpPr>
        <p:spPr>
          <a:xfrm>
            <a:off x="3231300" y="92625"/>
            <a:ext cx="5729400" cy="69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n_TOF (bright!) </a:t>
            </a:r>
            <a:r>
              <a:rPr lang="de-DE" sz="4000" b="1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future</a:t>
            </a: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8" name="Google Shape;438;g290ada2fead_0_20"/>
          <p:cNvSpPr/>
          <p:nvPr/>
        </p:nvSpPr>
        <p:spPr>
          <a:xfrm>
            <a:off x="3962750" y="1261625"/>
            <a:ext cx="36069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9" name="Google Shape;439;g290ada2fead_0_20"/>
          <p:cNvSpPr/>
          <p:nvPr/>
        </p:nvSpPr>
        <p:spPr>
          <a:xfrm>
            <a:off x="4608075" y="784725"/>
            <a:ext cx="2715300" cy="48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g290ada2fead_0_20"/>
          <p:cNvSpPr txBox="1"/>
          <p:nvPr/>
        </p:nvSpPr>
        <p:spPr>
          <a:xfrm>
            <a:off x="270950" y="1512313"/>
            <a:ext cx="6922800" cy="47100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100" b="1">
                <a:solidFill>
                  <a:schemeClr val="accent1"/>
                </a:solidFill>
              </a:rPr>
              <a:t>Short term</a:t>
            </a:r>
            <a:endParaRPr sz="2100" b="1">
              <a:solidFill>
                <a:schemeClr val="accent1"/>
              </a:solidFill>
            </a:endParaRPr>
          </a:p>
          <a:p>
            <a:pPr marL="914400" lvl="0" indent="-3619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Char char="●"/>
            </a:pPr>
            <a:r>
              <a:rPr lang="de-DE" sz="2100" b="1">
                <a:solidFill>
                  <a:schemeClr val="accent1"/>
                </a:solidFill>
              </a:rPr>
              <a:t>Ready to launch new type of physics measurements ((n,n’), (n,xn), (n,cp), (n,tot), ...)</a:t>
            </a:r>
            <a:endParaRPr sz="2100" b="1">
              <a:solidFill>
                <a:schemeClr val="accent1"/>
              </a:solidFill>
            </a:endParaRPr>
          </a:p>
          <a:p>
            <a:pPr marL="914400" lvl="0" indent="-3619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Char char="●"/>
            </a:pPr>
            <a:r>
              <a:rPr lang="de-DE" sz="2100" b="1">
                <a:solidFill>
                  <a:schemeClr val="accent1"/>
                </a:solidFill>
              </a:rPr>
              <a:t>Ready to go ahead with other applications (imaging, R2E, …)</a:t>
            </a:r>
            <a:endParaRPr sz="2100" b="1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100" b="1">
                <a:solidFill>
                  <a:schemeClr val="accent1"/>
                </a:solidFill>
              </a:rPr>
              <a:t>Mid term</a:t>
            </a:r>
            <a:endParaRPr sz="2100" b="1">
              <a:solidFill>
                <a:schemeClr val="accent1"/>
              </a:solidFill>
            </a:endParaRPr>
          </a:p>
          <a:p>
            <a:pPr marL="914400" lvl="0" indent="-3619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Char char="●"/>
            </a:pPr>
            <a:r>
              <a:rPr lang="de-DE" sz="2100" b="1">
                <a:solidFill>
                  <a:schemeClr val="accent1"/>
                </a:solidFill>
              </a:rPr>
              <a:t>Rabbit and gamma spectroscopy station (funding for Clover HPGe ensured)</a:t>
            </a:r>
            <a:endParaRPr sz="2100" b="1">
              <a:solidFill>
                <a:schemeClr val="accent1"/>
              </a:solidFill>
            </a:endParaRPr>
          </a:p>
          <a:p>
            <a:pPr marL="914400" lvl="0" indent="-3619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Char char="●"/>
            </a:pPr>
            <a:r>
              <a:rPr lang="de-DE" sz="2100" b="1">
                <a:solidFill>
                  <a:schemeClr val="accent1"/>
                </a:solidFill>
              </a:rPr>
              <a:t>Moderator for NEAR beam</a:t>
            </a:r>
            <a:endParaRPr sz="2100" b="1">
              <a:solidFill>
                <a:schemeClr val="accent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100" b="1">
                <a:solidFill>
                  <a:schemeClr val="accent1"/>
                </a:solidFill>
              </a:rPr>
              <a:t>Long term</a:t>
            </a:r>
            <a:endParaRPr sz="2100" b="1">
              <a:solidFill>
                <a:schemeClr val="accent1"/>
              </a:solidFill>
            </a:endParaRPr>
          </a:p>
          <a:p>
            <a:pPr marL="914400" lvl="0" indent="-3619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Char char="●"/>
            </a:pPr>
            <a:r>
              <a:rPr lang="de-DE" sz="2100" b="1">
                <a:solidFill>
                  <a:schemeClr val="accent1"/>
                </a:solidFill>
              </a:rPr>
              <a:t>Discussions for next (high power?) #4 n_TOF target (LS4)</a:t>
            </a:r>
            <a:endParaRPr sz="2100" b="1">
              <a:solidFill>
                <a:schemeClr val="accent1"/>
              </a:solidFill>
            </a:endParaRPr>
          </a:p>
          <a:p>
            <a:pPr marL="914400" lvl="0" indent="-3619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Char char="●"/>
            </a:pPr>
            <a:r>
              <a:rPr lang="de-DE" sz="2100" b="1">
                <a:solidFill>
                  <a:schemeClr val="accent1"/>
                </a:solidFill>
              </a:rPr>
              <a:t>REAR station? (post LS4)</a:t>
            </a:r>
            <a:endParaRPr sz="2100" b="1">
              <a:solidFill>
                <a:schemeClr val="accent1"/>
              </a:solidFill>
            </a:endParaRPr>
          </a:p>
          <a:p>
            <a:pPr marL="914400" lvl="0" indent="-36195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Char char="●"/>
            </a:pPr>
            <a:r>
              <a:rPr lang="de-DE" sz="2100" b="1">
                <a:solidFill>
                  <a:schemeClr val="accent1"/>
                </a:solidFill>
              </a:rPr>
              <a:t>…</a:t>
            </a:r>
            <a:endParaRPr sz="2100" b="1">
              <a:solidFill>
                <a:schemeClr val="accent1"/>
              </a:solidFill>
            </a:endParaRPr>
          </a:p>
        </p:txBody>
      </p:sp>
      <p:pic>
        <p:nvPicPr>
          <p:cNvPr id="441" name="Google Shape;441;g290ada2fead_0_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95374" y="1584300"/>
            <a:ext cx="3217875" cy="4566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g290ada2fead_0_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58788" y="4247059"/>
            <a:ext cx="1287099" cy="14917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1329de44a08_0_21"/>
          <p:cNvSpPr txBox="1"/>
          <p:nvPr/>
        </p:nvSpPr>
        <p:spPr>
          <a:xfrm>
            <a:off x="1029625" y="318125"/>
            <a:ext cx="10686300" cy="67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 i="0" u="none" strike="noStrike" cap="none" dirty="0" err="1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Conclusions</a:t>
            </a:r>
            <a:endParaRPr sz="4000" b="1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1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●"/>
            </a:pPr>
            <a:r>
              <a:rPr lang="de-DE" sz="1900" b="1" dirty="0">
                <a:solidFill>
                  <a:srgbClr val="0070C0"/>
                </a:solidFill>
              </a:rPr>
              <a:t>The </a:t>
            </a:r>
            <a:r>
              <a:rPr lang="de-DE" sz="1900" b="1" dirty="0" err="1">
                <a:solidFill>
                  <a:srgbClr val="0070C0"/>
                </a:solidFill>
              </a:rPr>
              <a:t>Hellenic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Nuclear</a:t>
            </a:r>
            <a:r>
              <a:rPr lang="de-DE" sz="1900" b="1" dirty="0">
                <a:solidFill>
                  <a:srgbClr val="0070C0"/>
                </a:solidFill>
              </a:rPr>
              <a:t> Physics </a:t>
            </a:r>
            <a:r>
              <a:rPr lang="de-DE" sz="1900" b="1" dirty="0" err="1">
                <a:solidFill>
                  <a:srgbClr val="0070C0"/>
                </a:solidFill>
              </a:rPr>
              <a:t>community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is</a:t>
            </a:r>
            <a:r>
              <a:rPr lang="de-DE" sz="1900" b="1" dirty="0">
                <a:solidFill>
                  <a:srgbClr val="0070C0"/>
                </a:solidFill>
              </a:rPr>
              <a:t> a </a:t>
            </a:r>
            <a:r>
              <a:rPr lang="de-DE" sz="1900" b="1" dirty="0" err="1">
                <a:solidFill>
                  <a:srgbClr val="0070C0"/>
                </a:solidFill>
              </a:rPr>
              <a:t>continuously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growing</a:t>
            </a:r>
            <a:r>
              <a:rPr lang="de-DE" sz="1900" b="1" dirty="0">
                <a:solidFill>
                  <a:srgbClr val="0070C0"/>
                </a:solidFill>
              </a:rPr>
              <a:t> and </a:t>
            </a:r>
            <a:r>
              <a:rPr lang="de-DE" sz="1900" b="1" dirty="0" err="1">
                <a:solidFill>
                  <a:srgbClr val="0070C0"/>
                </a:solidFill>
              </a:rPr>
              <a:t>dynamic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community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from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the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point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of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view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of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attracting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young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researchers</a:t>
            </a:r>
            <a:r>
              <a:rPr lang="de-DE" sz="1900" b="1" dirty="0">
                <a:solidFill>
                  <a:srgbClr val="0070C0"/>
                </a:solidFill>
              </a:rPr>
              <a:t> and </a:t>
            </a:r>
            <a:r>
              <a:rPr lang="de-DE" sz="1900" b="1" dirty="0" err="1">
                <a:solidFill>
                  <a:srgbClr val="0070C0"/>
                </a:solidFill>
              </a:rPr>
              <a:t>postgraduate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students</a:t>
            </a:r>
            <a:r>
              <a:rPr lang="de-DE" sz="1900" b="1" dirty="0">
                <a:solidFill>
                  <a:srgbClr val="0070C0"/>
                </a:solidFill>
              </a:rPr>
              <a:t>.</a:t>
            </a:r>
            <a:endParaRPr sz="1900" b="1" dirty="0">
              <a:solidFill>
                <a:srgbClr val="0070C0"/>
              </a:solidFill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Char char="●"/>
            </a:pPr>
            <a:r>
              <a:rPr lang="de-DE" sz="1900" b="1" dirty="0" err="1">
                <a:solidFill>
                  <a:srgbClr val="0070C0"/>
                </a:solidFill>
              </a:rPr>
              <a:t>Concerning</a:t>
            </a:r>
            <a:r>
              <a:rPr lang="de-DE" sz="1900" b="1" dirty="0">
                <a:solidFill>
                  <a:srgbClr val="0070C0"/>
                </a:solidFill>
              </a:rPr>
              <a:t> Faculty/Researchers: A strong </a:t>
            </a:r>
            <a:r>
              <a:rPr lang="de-DE" sz="1900" b="1" dirty="0" err="1">
                <a:solidFill>
                  <a:srgbClr val="0070C0"/>
                </a:solidFill>
              </a:rPr>
              <a:t>reduction</a:t>
            </a:r>
            <a:r>
              <a:rPr lang="de-DE" sz="1900" b="1" dirty="0">
                <a:solidFill>
                  <a:srgbClr val="0070C0"/>
                </a:solidFill>
              </a:rPr>
              <a:t> in </a:t>
            </a:r>
            <a:r>
              <a:rPr lang="de-DE" sz="1900" b="1" dirty="0" err="1">
                <a:solidFill>
                  <a:srgbClr val="0070C0"/>
                </a:solidFill>
              </a:rPr>
              <a:t>the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number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of</a:t>
            </a:r>
            <a:r>
              <a:rPr lang="de-DE" sz="1900" b="1" dirty="0">
                <a:solidFill>
                  <a:srgbClr val="0070C0"/>
                </a:solidFill>
              </a:rPr>
              <a:t> permanent </a:t>
            </a:r>
            <a:r>
              <a:rPr lang="de-DE" sz="1900" b="1" dirty="0" err="1">
                <a:solidFill>
                  <a:srgbClr val="0070C0"/>
                </a:solidFill>
              </a:rPr>
              <a:t>positions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has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occurred</a:t>
            </a:r>
            <a:r>
              <a:rPr lang="de-DE" sz="1900" b="1" dirty="0">
                <a:solidFill>
                  <a:srgbClr val="0070C0"/>
                </a:solidFill>
              </a:rPr>
              <a:t> in </a:t>
            </a:r>
            <a:r>
              <a:rPr lang="de-DE" sz="1900" b="1" dirty="0" err="1">
                <a:solidFill>
                  <a:srgbClr val="0070C0"/>
                </a:solidFill>
              </a:rPr>
              <a:t>the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past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ten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years</a:t>
            </a:r>
            <a:r>
              <a:rPr lang="de-DE" sz="1900" b="1" dirty="0">
                <a:solidFill>
                  <a:srgbClr val="0070C0"/>
                </a:solidFill>
              </a:rPr>
              <a:t> (</a:t>
            </a:r>
            <a:r>
              <a:rPr lang="de-DE" sz="1900" b="1" dirty="0" err="1">
                <a:solidFill>
                  <a:srgbClr val="0070C0"/>
                </a:solidFill>
              </a:rPr>
              <a:t>hirings</a:t>
            </a:r>
            <a:r>
              <a:rPr lang="de-DE" sz="1900" b="1" dirty="0">
                <a:solidFill>
                  <a:srgbClr val="0070C0"/>
                </a:solidFill>
              </a:rPr>
              <a:t> &lt;&lt; </a:t>
            </a:r>
            <a:r>
              <a:rPr lang="de-DE" sz="1900" b="1" dirty="0" err="1">
                <a:solidFill>
                  <a:srgbClr val="0070C0"/>
                </a:solidFill>
              </a:rPr>
              <a:t>retirements</a:t>
            </a:r>
            <a:r>
              <a:rPr lang="de-DE" sz="1900" b="1" dirty="0">
                <a:solidFill>
                  <a:srgbClr val="0070C0"/>
                </a:solidFill>
              </a:rPr>
              <a:t>).</a:t>
            </a:r>
            <a:endParaRPr sz="1900" b="1" dirty="0">
              <a:solidFill>
                <a:srgbClr val="0070C0"/>
              </a:solidFill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Char char="●"/>
            </a:pPr>
            <a:r>
              <a:rPr lang="de-DE" sz="1900" b="1" dirty="0">
                <a:solidFill>
                  <a:srgbClr val="0070C0"/>
                </a:solidFill>
              </a:rPr>
              <a:t>The </a:t>
            </a:r>
            <a:r>
              <a:rPr lang="de-DE" sz="1900" b="1" dirty="0" err="1">
                <a:solidFill>
                  <a:srgbClr val="0070C0"/>
                </a:solidFill>
              </a:rPr>
              <a:t>funding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of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Nuclear</a:t>
            </a:r>
            <a:r>
              <a:rPr lang="de-DE" sz="1900" b="1" dirty="0">
                <a:solidFill>
                  <a:srgbClr val="0070C0"/>
                </a:solidFill>
              </a:rPr>
              <a:t> Physics Research </a:t>
            </a:r>
            <a:r>
              <a:rPr lang="de-DE" sz="1900" b="1" dirty="0" err="1">
                <a:solidFill>
                  <a:srgbClr val="0070C0"/>
                </a:solidFill>
              </a:rPr>
              <a:t>is</a:t>
            </a:r>
            <a:r>
              <a:rPr lang="de-DE" sz="1900" b="1" dirty="0">
                <a:solidFill>
                  <a:srgbClr val="0070C0"/>
                </a:solidFill>
              </a:rPr>
              <a:t> also </a:t>
            </a:r>
            <a:r>
              <a:rPr lang="de-DE" sz="1900" b="1" dirty="0" err="1">
                <a:solidFill>
                  <a:srgbClr val="0070C0"/>
                </a:solidFill>
              </a:rPr>
              <a:t>significantly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reduced</a:t>
            </a:r>
            <a:r>
              <a:rPr lang="de-DE" sz="1900" b="1" dirty="0">
                <a:solidFill>
                  <a:srgbClr val="0070C0"/>
                </a:solidFill>
              </a:rPr>
              <a:t>.</a:t>
            </a:r>
            <a:endParaRPr sz="1900" b="1" dirty="0">
              <a:solidFill>
                <a:srgbClr val="0070C0"/>
              </a:solidFill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Char char="●"/>
            </a:pPr>
            <a:r>
              <a:rPr lang="de-DE" sz="1900" b="1" dirty="0">
                <a:solidFill>
                  <a:srgbClr val="0070C0"/>
                </a:solidFill>
              </a:rPr>
              <a:t>Research </a:t>
            </a:r>
            <a:r>
              <a:rPr lang="de-DE" sz="1900" b="1" dirty="0" err="1">
                <a:solidFill>
                  <a:srgbClr val="0070C0"/>
                </a:solidFill>
              </a:rPr>
              <a:t>items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within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the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Hellenic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Nuclear</a:t>
            </a:r>
            <a:r>
              <a:rPr lang="de-DE" sz="1900" b="1" dirty="0">
                <a:solidFill>
                  <a:srgbClr val="0070C0"/>
                </a:solidFill>
              </a:rPr>
              <a:t> Physics </a:t>
            </a:r>
            <a:r>
              <a:rPr lang="de-DE" sz="1900" b="1" dirty="0" err="1">
                <a:solidFill>
                  <a:srgbClr val="0070C0"/>
                </a:solidFill>
              </a:rPr>
              <a:t>community</a:t>
            </a:r>
            <a:r>
              <a:rPr lang="de-DE" sz="1900" b="1" dirty="0">
                <a:solidFill>
                  <a:srgbClr val="0070C0"/>
                </a:solidFill>
              </a:rPr>
              <a:t>:</a:t>
            </a:r>
            <a:endParaRPr sz="1900" b="1" dirty="0">
              <a:solidFill>
                <a:srgbClr val="0070C0"/>
              </a:solidFill>
            </a:endParaRPr>
          </a:p>
          <a:p>
            <a:pPr marL="914400" marR="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○"/>
            </a:pPr>
            <a:r>
              <a:rPr lang="de-DE" sz="1900" b="1" dirty="0">
                <a:solidFill>
                  <a:srgbClr val="0070C0"/>
                </a:solidFill>
              </a:rPr>
              <a:t>Fundamental </a:t>
            </a:r>
            <a:r>
              <a:rPr lang="de-DE" sz="1900" b="1" dirty="0" err="1">
                <a:solidFill>
                  <a:srgbClr val="0070C0"/>
                </a:solidFill>
              </a:rPr>
              <a:t>research</a:t>
            </a:r>
            <a:r>
              <a:rPr lang="de-DE" sz="1900" b="1" dirty="0">
                <a:solidFill>
                  <a:srgbClr val="0070C0"/>
                </a:solidFill>
              </a:rPr>
              <a:t>  in </a:t>
            </a:r>
            <a:r>
              <a:rPr lang="de-DE" sz="1900" b="1" dirty="0" err="1">
                <a:solidFill>
                  <a:srgbClr val="0070C0"/>
                </a:solidFill>
              </a:rPr>
              <a:t>nuclear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structure</a:t>
            </a:r>
            <a:r>
              <a:rPr lang="de-DE" sz="1900" b="1" dirty="0">
                <a:solidFill>
                  <a:srgbClr val="0070C0"/>
                </a:solidFill>
              </a:rPr>
              <a:t> and </a:t>
            </a:r>
            <a:r>
              <a:rPr lang="de-DE" sz="1900" b="1" dirty="0" err="1">
                <a:solidFill>
                  <a:srgbClr val="0070C0"/>
                </a:solidFill>
              </a:rPr>
              <a:t>nuclear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reaction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mechanisms</a:t>
            </a:r>
            <a:endParaRPr sz="1900" b="1" dirty="0">
              <a:solidFill>
                <a:srgbClr val="0070C0"/>
              </a:solidFill>
            </a:endParaRPr>
          </a:p>
          <a:p>
            <a:pPr marL="914400" marR="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Char char="○"/>
            </a:pPr>
            <a:r>
              <a:rPr lang="de-DE" sz="1900" b="1" dirty="0">
                <a:solidFill>
                  <a:srgbClr val="0070C0"/>
                </a:solidFill>
              </a:rPr>
              <a:t>Applied </a:t>
            </a:r>
            <a:r>
              <a:rPr lang="de-DE" sz="1900" b="1" dirty="0" err="1">
                <a:solidFill>
                  <a:srgbClr val="0070C0"/>
                </a:solidFill>
              </a:rPr>
              <a:t>nuclear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physics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research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endParaRPr sz="1900" b="1" dirty="0">
              <a:solidFill>
                <a:srgbClr val="0070C0"/>
              </a:solidFill>
            </a:endParaRPr>
          </a:p>
          <a:p>
            <a:pPr marL="914400" marR="0" lvl="1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Char char="○"/>
            </a:pPr>
            <a:r>
              <a:rPr lang="de-DE" sz="1900" b="1" dirty="0" err="1">
                <a:solidFill>
                  <a:srgbClr val="0070C0"/>
                </a:solidFill>
              </a:rPr>
              <a:t>Nuclear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theory</a:t>
            </a:r>
            <a:endParaRPr sz="1900" b="1" dirty="0">
              <a:solidFill>
                <a:srgbClr val="0070C0"/>
              </a:solidFill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Char char="●"/>
            </a:pPr>
            <a:r>
              <a:rPr lang="de-DE" sz="1900" b="1" dirty="0">
                <a:solidFill>
                  <a:srgbClr val="6AA84F"/>
                </a:solidFill>
              </a:rPr>
              <a:t>NCSR “</a:t>
            </a:r>
            <a:r>
              <a:rPr lang="de-DE" sz="1900" b="1" dirty="0" err="1">
                <a:solidFill>
                  <a:srgbClr val="6AA84F"/>
                </a:solidFill>
              </a:rPr>
              <a:t>Demokritos</a:t>
            </a:r>
            <a:r>
              <a:rPr lang="de-DE" sz="1900" b="1" dirty="0">
                <a:solidFill>
                  <a:srgbClr val="6AA84F"/>
                </a:solidFill>
              </a:rPr>
              <a:t>”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is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the</a:t>
            </a:r>
            <a:r>
              <a:rPr lang="de-DE" sz="1900" b="1" dirty="0">
                <a:solidFill>
                  <a:srgbClr val="0070C0"/>
                </a:solidFill>
              </a:rPr>
              <a:t> hub </a:t>
            </a:r>
            <a:r>
              <a:rPr lang="de-DE" sz="1900" b="1" dirty="0" err="1">
                <a:solidFill>
                  <a:srgbClr val="0070C0"/>
                </a:solidFill>
              </a:rPr>
              <a:t>for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the</a:t>
            </a:r>
            <a:r>
              <a:rPr lang="de-DE" sz="1900" b="1" dirty="0">
                <a:solidFill>
                  <a:srgbClr val="0070C0"/>
                </a:solidFill>
              </a:rPr>
              <a:t> Greek </a:t>
            </a:r>
            <a:r>
              <a:rPr lang="de-DE" sz="1900" b="1" dirty="0" err="1">
                <a:solidFill>
                  <a:srgbClr val="0070C0"/>
                </a:solidFill>
              </a:rPr>
              <a:t>Nuclear</a:t>
            </a:r>
            <a:r>
              <a:rPr lang="de-DE" sz="1900" b="1" dirty="0">
                <a:solidFill>
                  <a:srgbClr val="0070C0"/>
                </a:solidFill>
              </a:rPr>
              <a:t>  Physics Community </a:t>
            </a:r>
            <a:r>
              <a:rPr lang="de-DE" sz="1900" b="1" dirty="0" err="1">
                <a:solidFill>
                  <a:srgbClr val="0070C0"/>
                </a:solidFill>
              </a:rPr>
              <a:t>offering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training</a:t>
            </a:r>
            <a:r>
              <a:rPr lang="de-DE" sz="1900" b="1" dirty="0">
                <a:solidFill>
                  <a:srgbClr val="0070C0"/>
                </a:solidFill>
              </a:rPr>
              <a:t> and </a:t>
            </a:r>
            <a:r>
              <a:rPr lang="de-DE" sz="1900" b="1" dirty="0" err="1">
                <a:solidFill>
                  <a:srgbClr val="0070C0"/>
                </a:solidFill>
              </a:rPr>
              <a:t>hands</a:t>
            </a:r>
            <a:r>
              <a:rPr lang="de-DE" sz="1900" b="1" dirty="0">
                <a:solidFill>
                  <a:srgbClr val="0070C0"/>
                </a:solidFill>
              </a:rPr>
              <a:t>-on </a:t>
            </a:r>
            <a:r>
              <a:rPr lang="de-DE" sz="1900" b="1" dirty="0" err="1">
                <a:solidFill>
                  <a:srgbClr val="0070C0"/>
                </a:solidFill>
              </a:rPr>
              <a:t>involvement</a:t>
            </a:r>
            <a:r>
              <a:rPr lang="de-DE" sz="1900" b="1" dirty="0">
                <a:solidFill>
                  <a:srgbClr val="0070C0"/>
                </a:solidFill>
              </a:rPr>
              <a:t> (</a:t>
            </a:r>
            <a:r>
              <a:rPr lang="de-DE" sz="1900" b="1" dirty="0" err="1">
                <a:solidFill>
                  <a:srgbClr val="0070C0"/>
                </a:solidFill>
              </a:rPr>
              <a:t>especially</a:t>
            </a:r>
            <a:r>
              <a:rPr lang="de-DE" sz="1900" b="1" dirty="0">
                <a:solidFill>
                  <a:srgbClr val="0070C0"/>
                </a:solidFill>
              </a:rPr>
              <a:t> in </a:t>
            </a:r>
            <a:r>
              <a:rPr lang="de-DE" sz="1900" b="1" dirty="0" err="1">
                <a:solidFill>
                  <a:srgbClr val="0070C0"/>
                </a:solidFill>
              </a:rPr>
              <a:t>neutron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beams</a:t>
            </a:r>
            <a:r>
              <a:rPr lang="de-DE" sz="1900" b="1" dirty="0">
                <a:solidFill>
                  <a:srgbClr val="0070C0"/>
                </a:solidFill>
              </a:rPr>
              <a:t>) </a:t>
            </a:r>
            <a:r>
              <a:rPr lang="de-DE" sz="1900" b="1" dirty="0" err="1">
                <a:solidFill>
                  <a:srgbClr val="0070C0"/>
                </a:solidFill>
              </a:rPr>
              <a:t>for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younger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colleagues</a:t>
            </a:r>
            <a:r>
              <a:rPr lang="de-DE" sz="1900" b="1" dirty="0">
                <a:solidFill>
                  <a:srgbClr val="0070C0"/>
                </a:solidFill>
              </a:rPr>
              <a:t> and </a:t>
            </a:r>
            <a:r>
              <a:rPr lang="de-DE" sz="1900" b="1" dirty="0" err="1">
                <a:solidFill>
                  <a:srgbClr val="0070C0"/>
                </a:solidFill>
              </a:rPr>
              <a:t>students</a:t>
            </a:r>
            <a:r>
              <a:rPr lang="de-DE" sz="1900" b="1" dirty="0">
                <a:solidFill>
                  <a:srgbClr val="0070C0"/>
                </a:solidFill>
              </a:rPr>
              <a:t>. Dedicated and </a:t>
            </a:r>
            <a:r>
              <a:rPr lang="de-DE" sz="1900" b="1" dirty="0" err="1">
                <a:solidFill>
                  <a:srgbClr val="0070C0"/>
                </a:solidFill>
              </a:rPr>
              <a:t>movable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setups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are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there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along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with</a:t>
            </a:r>
            <a:r>
              <a:rPr lang="de-DE" sz="1900" b="1" dirty="0">
                <a:solidFill>
                  <a:srgbClr val="0070C0"/>
                </a:solidFill>
              </a:rPr>
              <a:t> a </a:t>
            </a:r>
            <a:r>
              <a:rPr lang="de-DE" sz="1900" b="1" dirty="0" err="1">
                <a:solidFill>
                  <a:srgbClr val="0070C0"/>
                </a:solidFill>
              </a:rPr>
              <a:t>variety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of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ion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beams</a:t>
            </a:r>
            <a:r>
              <a:rPr lang="de-DE" sz="1900" b="1" dirty="0">
                <a:solidFill>
                  <a:srgbClr val="0070C0"/>
                </a:solidFill>
              </a:rPr>
              <a:t> and different </a:t>
            </a:r>
            <a:r>
              <a:rPr lang="de-DE" sz="1900" b="1" dirty="0" err="1">
                <a:solidFill>
                  <a:srgbClr val="0070C0"/>
                </a:solidFill>
              </a:rPr>
              <a:t>energies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of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neutron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beams</a:t>
            </a:r>
            <a:endParaRPr sz="1900" b="1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900"/>
              <a:buFont typeface="Arial"/>
              <a:buChar char="●"/>
            </a:pPr>
            <a:r>
              <a:rPr lang="de-DE" sz="1900" b="1" dirty="0">
                <a:solidFill>
                  <a:srgbClr val="FF0000"/>
                </a:solidFill>
              </a:rPr>
              <a:t>The </a:t>
            </a:r>
            <a:r>
              <a:rPr lang="de-DE" sz="1900" b="1" dirty="0" err="1">
                <a:solidFill>
                  <a:srgbClr val="FF0000"/>
                </a:solidFill>
              </a:rPr>
              <a:t>n_TOF</a:t>
            </a:r>
            <a:r>
              <a:rPr lang="de-DE" sz="1900" b="1" dirty="0">
                <a:solidFill>
                  <a:srgbClr val="FF0000"/>
                </a:solidFill>
              </a:rPr>
              <a:t>/CERN </a:t>
            </a:r>
            <a:r>
              <a:rPr lang="de-DE" sz="1900" b="1" dirty="0" err="1">
                <a:solidFill>
                  <a:srgbClr val="FF0000"/>
                </a:solidFill>
              </a:rPr>
              <a:t>collaboration</a:t>
            </a:r>
            <a:r>
              <a:rPr lang="de-DE" sz="1900" b="1" dirty="0">
                <a:solidFill>
                  <a:srgbClr val="FF000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unites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us</a:t>
            </a:r>
            <a:r>
              <a:rPr lang="de-DE" sz="1900" b="1" dirty="0">
                <a:solidFill>
                  <a:srgbClr val="0070C0"/>
                </a:solidFill>
              </a:rPr>
              <a:t> in </a:t>
            </a:r>
            <a:r>
              <a:rPr lang="de-DE" sz="1900" b="1" dirty="0" err="1">
                <a:solidFill>
                  <a:srgbClr val="0070C0"/>
                </a:solidFill>
              </a:rPr>
              <a:t>shared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projects</a:t>
            </a:r>
            <a:r>
              <a:rPr lang="de-DE" sz="1900" b="1" dirty="0">
                <a:solidFill>
                  <a:srgbClr val="0070C0"/>
                </a:solidFill>
              </a:rPr>
              <a:t> and </a:t>
            </a:r>
            <a:r>
              <a:rPr lang="de-DE" sz="1900" b="1" dirty="0" err="1">
                <a:solidFill>
                  <a:srgbClr val="0070C0"/>
                </a:solidFill>
              </a:rPr>
              <a:t>research</a:t>
            </a:r>
            <a:r>
              <a:rPr lang="de-DE" sz="1900" b="1" dirty="0">
                <a:solidFill>
                  <a:srgbClr val="0070C0"/>
                </a:solidFill>
              </a:rPr>
              <a:t> initiatives. The </a:t>
            </a:r>
            <a:r>
              <a:rPr lang="de-DE" sz="1900" b="1" dirty="0" err="1">
                <a:solidFill>
                  <a:srgbClr val="0070C0"/>
                </a:solidFill>
              </a:rPr>
              <a:t>ongoing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synergies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between</a:t>
            </a:r>
            <a:r>
              <a:rPr lang="de-DE" sz="1900" b="1" dirty="0">
                <a:solidFill>
                  <a:srgbClr val="0070C0"/>
                </a:solidFill>
              </a:rPr>
              <a:t> Greek </a:t>
            </a:r>
            <a:r>
              <a:rPr lang="de-DE" sz="1900" b="1" dirty="0" err="1">
                <a:solidFill>
                  <a:srgbClr val="0070C0"/>
                </a:solidFill>
              </a:rPr>
              <a:t>institutes</a:t>
            </a:r>
            <a:r>
              <a:rPr lang="de-DE" sz="1900" b="1" dirty="0">
                <a:solidFill>
                  <a:srgbClr val="0070C0"/>
                </a:solidFill>
              </a:rPr>
              <a:t> and international </a:t>
            </a:r>
            <a:r>
              <a:rPr lang="de-DE" sz="1900" b="1" dirty="0" err="1">
                <a:solidFill>
                  <a:srgbClr val="0070C0"/>
                </a:solidFill>
              </a:rPr>
              <a:t>partners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contribute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to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the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continual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growth</a:t>
            </a:r>
            <a:r>
              <a:rPr lang="de-DE" sz="1900" b="1" dirty="0">
                <a:solidFill>
                  <a:srgbClr val="0070C0"/>
                </a:solidFill>
              </a:rPr>
              <a:t>, </a:t>
            </a:r>
            <a:r>
              <a:rPr lang="de-DE" sz="1900" b="1" dirty="0" err="1">
                <a:solidFill>
                  <a:srgbClr val="0070C0"/>
                </a:solidFill>
              </a:rPr>
              <a:t>strengthening</a:t>
            </a:r>
            <a:r>
              <a:rPr lang="de-DE" sz="1900" b="1" dirty="0">
                <a:solidFill>
                  <a:srgbClr val="0070C0"/>
                </a:solidFill>
              </a:rPr>
              <a:t>, and </a:t>
            </a:r>
            <a:r>
              <a:rPr lang="de-DE" sz="1900" b="1" dirty="0" err="1">
                <a:solidFill>
                  <a:srgbClr val="0070C0"/>
                </a:solidFill>
              </a:rPr>
              <a:t>enrichment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of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the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nuclear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physics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program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within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the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n_TOF</a:t>
            </a:r>
            <a:r>
              <a:rPr lang="de-DE" sz="1900" b="1" dirty="0">
                <a:solidFill>
                  <a:srgbClr val="0070C0"/>
                </a:solidFill>
              </a:rPr>
              <a:t> </a:t>
            </a:r>
            <a:r>
              <a:rPr lang="de-DE" sz="1900" b="1" dirty="0" err="1">
                <a:solidFill>
                  <a:srgbClr val="0070C0"/>
                </a:solidFill>
              </a:rPr>
              <a:t>framework</a:t>
            </a:r>
            <a:r>
              <a:rPr lang="de-DE" sz="1900" b="1" dirty="0">
                <a:solidFill>
                  <a:srgbClr val="0070C0"/>
                </a:solidFill>
              </a:rPr>
              <a:t>.</a:t>
            </a:r>
            <a:endParaRPr lang="de-DE" sz="1400" b="1" i="0" u="none" strike="noStrike" cap="none" dirty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g1329de44a08_0_2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37a3f01f5f_0_0"/>
          <p:cNvSpPr txBox="1"/>
          <p:nvPr/>
        </p:nvSpPr>
        <p:spPr>
          <a:xfrm>
            <a:off x="1743000" y="248700"/>
            <a:ext cx="8706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Hellenic Nuclear Physics community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137a3f01f5f_0_0"/>
          <p:cNvSpPr txBox="1"/>
          <p:nvPr/>
        </p:nvSpPr>
        <p:spPr>
          <a:xfrm>
            <a:off x="9703950" y="6511625"/>
            <a:ext cx="233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g137a3f01f5f_0_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  <p:sp>
        <p:nvSpPr>
          <p:cNvPr id="224" name="Google Shape;224;g137a3f01f5f_0_0"/>
          <p:cNvSpPr txBox="1"/>
          <p:nvPr/>
        </p:nvSpPr>
        <p:spPr>
          <a:xfrm>
            <a:off x="374753" y="1216175"/>
            <a:ext cx="10263000" cy="28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de-DE" sz="3200" b="1" u="sng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Institutes:</a:t>
            </a:r>
            <a:endParaRPr sz="24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National and Kapodistrian University of Athens, Department of Physics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National Technical University of Athens, Department of Physics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Aristotle University of Thessaloniki  </a:t>
            </a:r>
            <a:endParaRPr sz="2400" b="1" i="0" u="none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University of Ioannina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Hellenic centre for marine research, Anavysos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400"/>
              <a:buFont typeface="Calibri"/>
              <a:buChar char="●"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NCSR “Demokritos”, Athens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5" name="Google Shape;225;g137a3f01f5f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70423" y="2494777"/>
            <a:ext cx="2912800" cy="287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g137a3f01f5f_0_0"/>
          <p:cNvSpPr/>
          <p:nvPr/>
        </p:nvSpPr>
        <p:spPr>
          <a:xfrm>
            <a:off x="11768700" y="2397900"/>
            <a:ext cx="273300" cy="7080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g137a3f01f5f_0_0"/>
          <p:cNvSpPr/>
          <p:nvPr/>
        </p:nvSpPr>
        <p:spPr>
          <a:xfrm>
            <a:off x="10349038" y="3982950"/>
            <a:ext cx="134700" cy="134700"/>
          </a:xfrm>
          <a:prstGeom prst="ellipse">
            <a:avLst/>
          </a:prstGeom>
          <a:solidFill>
            <a:srgbClr val="FF0000">
              <a:alpha val="9843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g137a3f01f5f_0_0"/>
          <p:cNvSpPr/>
          <p:nvPr/>
        </p:nvSpPr>
        <p:spPr>
          <a:xfrm>
            <a:off x="10061788" y="2914550"/>
            <a:ext cx="134700" cy="134700"/>
          </a:xfrm>
          <a:prstGeom prst="ellipse">
            <a:avLst/>
          </a:prstGeom>
          <a:solidFill>
            <a:srgbClr val="FF0000">
              <a:alpha val="9843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g137a3f01f5f_0_0"/>
          <p:cNvSpPr/>
          <p:nvPr/>
        </p:nvSpPr>
        <p:spPr>
          <a:xfrm>
            <a:off x="9398813" y="3291350"/>
            <a:ext cx="134700" cy="134700"/>
          </a:xfrm>
          <a:prstGeom prst="ellipse">
            <a:avLst/>
          </a:prstGeom>
          <a:solidFill>
            <a:srgbClr val="FF0000">
              <a:alpha val="9843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30" name="Google Shape;230;g137a3f01f5f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27875" y="5481175"/>
            <a:ext cx="1214125" cy="121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g137a3f01f5f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32091" y="5849953"/>
            <a:ext cx="2595786" cy="84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g137a3f01f5f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49048" y="5849948"/>
            <a:ext cx="1630905" cy="93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g137a3f01f5f_0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41788" y="5849950"/>
            <a:ext cx="936721" cy="93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g137a3f01f5f_0_0"/>
          <p:cNvSpPr txBox="1"/>
          <p:nvPr/>
        </p:nvSpPr>
        <p:spPr>
          <a:xfrm>
            <a:off x="4154650" y="4646350"/>
            <a:ext cx="5805300" cy="8928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de-DE" sz="28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Our younger colleagues</a:t>
            </a:r>
            <a:r>
              <a:rPr lang="de-DE" sz="1700" b="1" i="0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300" b="1" i="0" strike="noStrike" cap="none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BSc: ~40; MSc: ~15; PhD: ~25; post-docs:~10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5" name="Google Shape;235;g137a3f01f5f_0_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40180" y="5895625"/>
            <a:ext cx="2152344" cy="84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g137a3f01f5f_0_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5495" y="5895625"/>
            <a:ext cx="3225750" cy="93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g137a3f01f5f_0_0"/>
          <p:cNvSpPr txBox="1"/>
          <p:nvPr/>
        </p:nvSpPr>
        <p:spPr>
          <a:xfrm>
            <a:off x="203200" y="4646350"/>
            <a:ext cx="3769800" cy="9543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de-DE" sz="28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Faculty members, Researchers:</a:t>
            </a: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24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25</a:t>
            </a:r>
            <a:endParaRPr sz="24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290ada2fead_0_31"/>
          <p:cNvSpPr txBox="1"/>
          <p:nvPr/>
        </p:nvSpPr>
        <p:spPr>
          <a:xfrm>
            <a:off x="-403375" y="3262613"/>
            <a:ext cx="54663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800" b="1">
                <a:solidFill>
                  <a:srgbClr val="0070C0"/>
                </a:solidFill>
              </a:rPr>
              <a:t>Thank you so much for your attention!</a:t>
            </a:r>
            <a:endParaRPr sz="21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g290ada2fead_0_3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20</a:t>
            </a:fld>
            <a:endParaRPr/>
          </a:p>
        </p:txBody>
      </p:sp>
      <p:pic>
        <p:nvPicPr>
          <p:cNvPr id="455" name="Google Shape;455;g290ada2fead_0_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6725" y="1437925"/>
            <a:ext cx="6959034" cy="521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1ea400a4011_0_0"/>
          <p:cNvSpPr txBox="1"/>
          <p:nvPr/>
        </p:nvSpPr>
        <p:spPr>
          <a:xfrm>
            <a:off x="4354800" y="2936398"/>
            <a:ext cx="3482400" cy="9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800" b="1">
                <a:solidFill>
                  <a:srgbClr val="0070C0"/>
                </a:solidFill>
              </a:rPr>
              <a:t>Extra Slides</a:t>
            </a:r>
            <a:endParaRPr sz="21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g1ea400a4011_0_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3"/>
          <p:cNvSpPr/>
          <p:nvPr/>
        </p:nvSpPr>
        <p:spPr>
          <a:xfrm>
            <a:off x="4065474" y="314650"/>
            <a:ext cx="44016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4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NEAR station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3"/>
          <p:cNvSpPr/>
          <p:nvPr/>
        </p:nvSpPr>
        <p:spPr>
          <a:xfrm>
            <a:off x="376560" y="1091160"/>
            <a:ext cx="4719600" cy="338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Calibri"/>
              <a:buNone/>
            </a:pPr>
            <a:r>
              <a:rPr lang="de-DE" sz="18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NEAR Station is the n_TOF facility’s new high-flux irradiation station.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Calibri"/>
              <a:buNone/>
            </a:pPr>
            <a:r>
              <a:rPr lang="de-DE" sz="18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Two regions of activities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3080" marR="0" lvl="0" indent="-3430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Noto Sans Symbols"/>
              <a:buAutoNum type="arabicParenR"/>
            </a:pPr>
            <a:r>
              <a:rPr lang="de-DE" sz="18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irradiation area i-NEAR. Located next to the lead spallation target: high neutron dose material studies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3080" marR="0" lvl="0" indent="-3430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Font typeface="Noto Sans Symbols"/>
              <a:buAutoNum type="arabicParenR"/>
            </a:pPr>
            <a:r>
              <a:rPr lang="de-DE" sz="18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activation area a-NEAR</a:t>
            </a:r>
            <a:r>
              <a:rPr lang="de-DE" sz="1800" b="0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. Located just outside the target bunker shielding, at only 3m distance from the target: </a:t>
            </a:r>
            <a:r>
              <a:rPr lang="de-DE" sz="18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astrophysics studies</a:t>
            </a:r>
            <a:endParaRPr sz="1800" b="1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8" name="Google Shape;468;p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22</a:t>
            </a:fld>
            <a:endParaRPr/>
          </a:p>
        </p:txBody>
      </p:sp>
      <p:sp>
        <p:nvSpPr>
          <p:cNvPr id="469" name="Google Shape;469;p3"/>
          <p:cNvSpPr txBox="1"/>
          <p:nvPr/>
        </p:nvSpPr>
        <p:spPr>
          <a:xfrm>
            <a:off x="5096150" y="1195078"/>
            <a:ext cx="7010700" cy="11544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de-DE" sz="21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We can make </a:t>
            </a:r>
            <a:r>
              <a:rPr lang="de-DE" sz="21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integrated reaction rate measurements </a:t>
            </a:r>
            <a:r>
              <a:rPr lang="de-DE" sz="21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by shaping</a:t>
            </a:r>
            <a:r>
              <a:rPr lang="de-DE" sz="21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the neutron spectrum to look as close as possible to the stellar one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3"/>
          <p:cNvSpPr txBox="1"/>
          <p:nvPr/>
        </p:nvSpPr>
        <p:spPr>
          <a:xfrm>
            <a:off x="5096150" y="2455800"/>
            <a:ext cx="6930900" cy="4402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Arial"/>
              <a:buChar char="●"/>
            </a:pPr>
            <a:r>
              <a:rPr lang="de-DE" sz="13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The proof-of-principle </a:t>
            </a:r>
            <a:r>
              <a:rPr lang="de-DE" sz="13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study</a:t>
            </a:r>
            <a:r>
              <a:rPr lang="de-DE" sz="13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of shaping the n_TOF-NEAR neutron spectrum </a:t>
            </a:r>
            <a:r>
              <a:rPr lang="de-DE" sz="13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towards the extraction</a:t>
            </a:r>
            <a:r>
              <a:rPr lang="de-DE" sz="13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of stellar reaction rates </a:t>
            </a:r>
            <a:r>
              <a:rPr lang="de-DE" sz="13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was</a:t>
            </a:r>
            <a:r>
              <a:rPr lang="de-DE" sz="13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explored for the first time</a:t>
            </a:r>
            <a:endParaRPr sz="13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Arial"/>
              <a:buChar char="●"/>
            </a:pPr>
            <a:r>
              <a:rPr lang="de-DE" sz="13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Boron carbide filters </a:t>
            </a:r>
            <a:r>
              <a:rPr lang="de-DE" sz="1300" i="0" u="none" strike="noStrike" cap="none">
                <a:solidFill>
                  <a:srgbClr val="0070C0"/>
                </a:solidFill>
              </a:rPr>
              <a:t>were used</a:t>
            </a:r>
            <a:r>
              <a:rPr lang="de-DE" sz="13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for the shaping the n_TOF - NEAR neutron spectrum </a:t>
            </a:r>
            <a:endParaRPr sz="13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111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Arial"/>
              <a:buChar char="●"/>
            </a:pPr>
            <a:r>
              <a:rPr lang="de-DE" sz="13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Really promising results (!)</a:t>
            </a:r>
            <a:r>
              <a:rPr lang="de-DE" sz="1300" b="0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1300" b="1" i="0" u="none" strike="noStrike" cap="non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showing that we can indeed obtain the stellar reaction rates even for the most challenging and unexplored physics cases</a:t>
            </a:r>
            <a:endParaRPr sz="13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460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4605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1300" b="0" i="0" u="none" strike="noStrike" cap="non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1" name="Google Shape;471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62650" y="3811612"/>
            <a:ext cx="2490225" cy="2926200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3"/>
          <p:cNvSpPr txBox="1"/>
          <p:nvPr/>
        </p:nvSpPr>
        <p:spPr>
          <a:xfrm>
            <a:off x="5196050" y="4919763"/>
            <a:ext cx="1291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de-DE" sz="900" b="0" i="0" u="none" strike="noStrike" cap="none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Boron Carbide filters</a:t>
            </a:r>
            <a:endParaRPr sz="900" b="0" i="0" u="none" strike="noStrike" cap="none">
              <a:solidFill>
                <a:srgbClr val="CCCC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3"/>
          <p:cNvSpPr txBox="1"/>
          <p:nvPr/>
        </p:nvSpPr>
        <p:spPr>
          <a:xfrm>
            <a:off x="6421175" y="6344638"/>
            <a:ext cx="1291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de-DE" sz="900" b="0" i="0" u="none" strike="noStrike" cap="none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Irradiation at NEAR</a:t>
            </a:r>
            <a:endParaRPr sz="900" b="0" i="0" u="none" strike="noStrike" cap="none">
              <a:solidFill>
                <a:srgbClr val="CCCCC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4" name="Google Shape;474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13926" y="3878513"/>
            <a:ext cx="3842225" cy="292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58699" y="4610569"/>
            <a:ext cx="2742899" cy="2057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p3"/>
          <p:cNvPicPr preferRelativeResize="0"/>
          <p:nvPr/>
        </p:nvPicPr>
        <p:blipFill rotWithShape="1">
          <a:blip r:embed="rId6">
            <a:alphaModFix/>
          </a:blip>
          <a:srcRect r="49872"/>
          <a:stretch/>
        </p:blipFill>
        <p:spPr>
          <a:xfrm>
            <a:off x="0" y="4473350"/>
            <a:ext cx="1421324" cy="131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5734343"/>
            <a:ext cx="1997651" cy="1123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055325" y="4793351"/>
            <a:ext cx="1203375" cy="96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45229e06f3_0_15"/>
          <p:cNvSpPr/>
          <p:nvPr/>
        </p:nvSpPr>
        <p:spPr>
          <a:xfrm>
            <a:off x="152400" y="980420"/>
            <a:ext cx="5281500" cy="2756400"/>
          </a:xfrm>
          <a:prstGeom prst="rect">
            <a:avLst/>
          </a:prstGeom>
          <a:solidFill>
            <a:srgbClr val="0070C0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0" name="Google Shape;360;g245229e06f3_0_15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3898" y="1042774"/>
            <a:ext cx="4864907" cy="1762747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g245229e06f3_0_15"/>
          <p:cNvSpPr txBox="1"/>
          <p:nvPr/>
        </p:nvSpPr>
        <p:spPr>
          <a:xfrm>
            <a:off x="1447799" y="230605"/>
            <a:ext cx="92964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Understanding the </a:t>
            </a:r>
            <a:r>
              <a:rPr lang="de-DE" sz="3200" b="1" baseline="30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26</a:t>
            </a:r>
            <a:r>
              <a:rPr lang="de-DE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Al “Galactic snapshot” at </a:t>
            </a:r>
            <a:r>
              <a:rPr lang="de-DE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de-DE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_TOF</a:t>
            </a:r>
            <a:endParaRPr/>
          </a:p>
        </p:txBody>
      </p:sp>
      <p:sp>
        <p:nvSpPr>
          <p:cNvPr id="362" name="Google Shape;362;g245229e06f3_0_15"/>
          <p:cNvSpPr txBox="1"/>
          <p:nvPr/>
        </p:nvSpPr>
        <p:spPr>
          <a:xfrm>
            <a:off x="5531354" y="956853"/>
            <a:ext cx="6508200" cy="40944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de-DE" sz="2000" b="1" baseline="30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26</a:t>
            </a:r>
            <a:r>
              <a:rPr lang="de-DE" sz="2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Al is a radioactive nucleus produced in massive stars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de-DE" sz="2000" baseline="30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26</a:t>
            </a: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Al half-life time (=720 10</a:t>
            </a:r>
            <a:r>
              <a:rPr lang="de-DE" sz="2000" baseline="30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y) is still very small with respect to the age of Universe.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Each </a:t>
            </a:r>
            <a:r>
              <a:rPr lang="de-DE" sz="2000" b="1" baseline="30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26</a:t>
            </a:r>
            <a:r>
              <a:rPr lang="de-DE" sz="2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Al nucleus </a:t>
            </a: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decay produce one </a:t>
            </a:r>
            <a:r>
              <a:rPr lang="de-DE" sz="2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highly energetic γ-ray at 1.8 MeV</a:t>
            </a: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. The </a:t>
            </a:r>
            <a:r>
              <a:rPr lang="de-DE" sz="2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interstellar medium is transparent to this ”light” </a:t>
            </a:r>
            <a:endParaRPr sz="20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de-DE" sz="2000" b="0" i="0" u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By recording these </a:t>
            </a: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γ</a:t>
            </a:r>
            <a:r>
              <a:rPr lang="de-DE" sz="2000" b="0" i="0" u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-rays </a:t>
            </a:r>
            <a:r>
              <a:rPr lang="de-DE" sz="2000" b="1" i="0" u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we have a </a:t>
            </a:r>
            <a:r>
              <a:rPr lang="de-DE" sz="2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r>
              <a:rPr lang="de-DE" sz="2000" b="1" i="0" u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snapshot</a:t>
            </a:r>
            <a:r>
              <a:rPr lang="de-DE" sz="2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r>
              <a:rPr lang="de-DE" sz="2000" b="1" i="0" u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of on-going nucleosynthesis in our Galaxy</a:t>
            </a:r>
            <a:r>
              <a:rPr lang="de-DE" sz="2000" b="0" i="0" u="none" strike="noStrik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. Accordingly, </a:t>
            </a: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we can trace the dynamics of the Milky Way (rotational speed, expansion, chemical element production, etc)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Char char="•"/>
            </a:pP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By studying the 26Al(n, p/a) reactions up to 500 keV we can determine the 26Al destruction rates in massive stars which are the major source of 26Al in our galaxy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g245229e06f3_0_15"/>
          <p:cNvSpPr txBox="1"/>
          <p:nvPr/>
        </p:nvSpPr>
        <p:spPr>
          <a:xfrm>
            <a:off x="152400" y="2834948"/>
            <a:ext cx="52815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distribution of the </a:t>
            </a:r>
            <a:r>
              <a:rPr lang="de-DE" sz="1800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26</a:t>
            </a: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Al “light “(=1.8 MeV γ-ray) across the Milky Way. This is a “snapshot” of the ongoing chemical elements production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Production of chemical elements in  our Galaxy 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4" name="Google Shape;364;g245229e06f3_0_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400" y="3799130"/>
            <a:ext cx="4978399" cy="2989464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g245229e06f3_0_15"/>
          <p:cNvSpPr txBox="1"/>
          <p:nvPr/>
        </p:nvSpPr>
        <p:spPr>
          <a:xfrm>
            <a:off x="353898" y="6446567"/>
            <a:ext cx="5177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ESA INTEGRAL mission detects </a:t>
            </a:r>
            <a:r>
              <a:rPr lang="de-DE" sz="1800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26</a:t>
            </a: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Al γ-rays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g245229e06f3_0_15"/>
          <p:cNvSpPr txBox="1"/>
          <p:nvPr/>
        </p:nvSpPr>
        <p:spPr>
          <a:xfrm>
            <a:off x="5218805" y="5595942"/>
            <a:ext cx="6908700" cy="831000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Aim of the measurement is to extend cross section data up to 500 keV</a:t>
            </a:r>
            <a:endParaRPr sz="24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g245229e06f3_0_15"/>
          <p:cNvSpPr txBox="1"/>
          <p:nvPr/>
        </p:nvSpPr>
        <p:spPr>
          <a:xfrm>
            <a:off x="5306992" y="6528122"/>
            <a:ext cx="6566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i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Many thanks to Claudia LEDERER-WOODS and U. of Edinburgh team!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245229e06f3_0_108"/>
          <p:cNvSpPr txBox="1"/>
          <p:nvPr/>
        </p:nvSpPr>
        <p:spPr>
          <a:xfrm>
            <a:off x="1447799" y="230605"/>
            <a:ext cx="92964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Understanding the </a:t>
            </a:r>
            <a:r>
              <a:rPr lang="de-DE" sz="3200" b="1" baseline="30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26</a:t>
            </a:r>
            <a:r>
              <a:rPr lang="de-DE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Al “Galactic snapshot” at </a:t>
            </a:r>
            <a:r>
              <a:rPr lang="de-DE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de-DE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_TOF</a:t>
            </a:r>
            <a:endParaRPr/>
          </a:p>
        </p:txBody>
      </p:sp>
      <p:sp>
        <p:nvSpPr>
          <p:cNvPr id="373" name="Google Shape;373;g245229e06f3_0_108"/>
          <p:cNvSpPr txBox="1"/>
          <p:nvPr/>
        </p:nvSpPr>
        <p:spPr>
          <a:xfrm>
            <a:off x="353898" y="6446567"/>
            <a:ext cx="5177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ESA INTEGRAL mission detects </a:t>
            </a:r>
            <a:r>
              <a:rPr lang="de-DE" sz="1800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26</a:t>
            </a: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Al γ-rays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g245229e06f3_0_108"/>
          <p:cNvSpPr txBox="1"/>
          <p:nvPr/>
        </p:nvSpPr>
        <p:spPr>
          <a:xfrm>
            <a:off x="5459392" y="6528122"/>
            <a:ext cx="6566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i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Many thanks to Claudia LEDERER-WOODS and U. of Edinburgh team!</a:t>
            </a:r>
            <a:endParaRPr/>
          </a:p>
        </p:txBody>
      </p:sp>
      <p:pic>
        <p:nvPicPr>
          <p:cNvPr id="375" name="Google Shape;375;g245229e06f3_0_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3698" y="968005"/>
            <a:ext cx="4055789" cy="5407718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g245229e06f3_0_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968005"/>
            <a:ext cx="5378898" cy="4034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g245229e06f3_0_10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891887" y="968005"/>
            <a:ext cx="2147712" cy="2863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g245229e06f3_0_10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891887" y="3984021"/>
            <a:ext cx="1793775" cy="239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g245229e06f3_0_108"/>
          <p:cNvPicPr preferRelativeResize="0"/>
          <p:nvPr/>
        </p:nvPicPr>
        <p:blipFill rotWithShape="1">
          <a:blip r:embed="rId7">
            <a:alphaModFix/>
          </a:blip>
          <a:srcRect b="3297"/>
          <a:stretch/>
        </p:blipFill>
        <p:spPr>
          <a:xfrm>
            <a:off x="345921" y="4588153"/>
            <a:ext cx="1910274" cy="2225275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g245229e06f3_0_108"/>
          <p:cNvSpPr/>
          <p:nvPr/>
        </p:nvSpPr>
        <p:spPr>
          <a:xfrm>
            <a:off x="888602" y="6183622"/>
            <a:ext cx="559200" cy="585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12700" cap="flat" cmpd="sng">
            <a:solidFill>
              <a:srgbClr val="1C30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g245229e06f3_0_108"/>
          <p:cNvSpPr txBox="1"/>
          <p:nvPr/>
        </p:nvSpPr>
        <p:spPr>
          <a:xfrm>
            <a:off x="2363100" y="5030275"/>
            <a:ext cx="3086700" cy="18162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>
                <a:solidFill>
                  <a:srgbClr val="0070C0"/>
                </a:solidFill>
              </a:rPr>
              <a:t>Setup/Conditions</a:t>
            </a:r>
            <a:endParaRPr sz="2000" b="1">
              <a:solidFill>
                <a:srgbClr val="0070C0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400"/>
              <a:buChar char="●"/>
            </a:pPr>
            <a:r>
              <a:rPr lang="de-DE">
                <a:solidFill>
                  <a:srgbClr val="FF0000"/>
                </a:solidFill>
              </a:rPr>
              <a:t>Sample*</a:t>
            </a:r>
            <a:r>
              <a:rPr lang="de-DE">
                <a:solidFill>
                  <a:srgbClr val="0070C0"/>
                </a:solidFill>
              </a:rPr>
              <a:t>:  6 × 5 cm</a:t>
            </a:r>
            <a:r>
              <a:rPr lang="de-DE" baseline="30000">
                <a:solidFill>
                  <a:srgbClr val="0070C0"/>
                </a:solidFill>
              </a:rPr>
              <a:t>2</a:t>
            </a:r>
            <a:r>
              <a:rPr lang="de-DE">
                <a:solidFill>
                  <a:srgbClr val="0070C0"/>
                </a:solidFill>
              </a:rPr>
              <a:t>; 2.58(12) × </a:t>
            </a:r>
            <a:r>
              <a:rPr lang="de-DE" b="1">
                <a:solidFill>
                  <a:srgbClr val="0070C0"/>
                </a:solidFill>
              </a:rPr>
              <a:t>10</a:t>
            </a:r>
            <a:r>
              <a:rPr lang="de-DE" b="1" baseline="30000">
                <a:solidFill>
                  <a:srgbClr val="0070C0"/>
                </a:solidFill>
              </a:rPr>
              <a:t>17 </a:t>
            </a:r>
            <a:r>
              <a:rPr lang="de-DE" b="1">
                <a:solidFill>
                  <a:srgbClr val="0070C0"/>
                </a:solidFill>
              </a:rPr>
              <a:t>atoms of </a:t>
            </a:r>
            <a:r>
              <a:rPr lang="de-DE" b="1" baseline="30000">
                <a:solidFill>
                  <a:srgbClr val="0070C0"/>
                </a:solidFill>
              </a:rPr>
              <a:t>26</a:t>
            </a:r>
            <a:r>
              <a:rPr lang="de-DE" b="1">
                <a:solidFill>
                  <a:srgbClr val="0070C0"/>
                </a:solidFill>
              </a:rPr>
              <a:t>Al</a:t>
            </a:r>
            <a:r>
              <a:rPr lang="de-DE">
                <a:solidFill>
                  <a:srgbClr val="0070C0"/>
                </a:solidFill>
              </a:rPr>
              <a:t> on a 7.5-μm Ni foil</a:t>
            </a:r>
            <a:endParaRPr>
              <a:solidFill>
                <a:srgbClr val="0070C0"/>
              </a:solidFill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400"/>
              <a:buChar char="●"/>
            </a:pPr>
            <a:r>
              <a:rPr lang="de-DE">
                <a:solidFill>
                  <a:srgbClr val="0070C0"/>
                </a:solidFill>
              </a:rPr>
              <a:t>20 um SSD + 150 um DSSSD @ 90 deg</a:t>
            </a:r>
            <a:endParaRPr>
              <a:solidFill>
                <a:srgbClr val="0070C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rgbClr val="FF0000"/>
                </a:solidFill>
              </a:rPr>
              <a:t>*damaged in later a test</a:t>
            </a:r>
            <a:endParaRPr sz="900">
              <a:solidFill>
                <a:srgbClr val="FF0000"/>
              </a:solidFill>
            </a:endParaRPr>
          </a:p>
          <a:p>
            <a:pPr marL="127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7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8"/>
              </a:rPr>
              <a:t>https://edh.cern.ch/Document/General/IncidentDeclaration/9967462</a:t>
            </a:r>
            <a:endParaRPr sz="9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2941bd18cf0_0_0"/>
          <p:cNvSpPr txBox="1"/>
          <p:nvPr/>
        </p:nvSpPr>
        <p:spPr>
          <a:xfrm>
            <a:off x="353898" y="6446567"/>
            <a:ext cx="5177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ESA INTEGRAL mission detects </a:t>
            </a:r>
            <a:r>
              <a:rPr lang="de-DE" sz="1800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26</a:t>
            </a: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Al γ-rays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g2941bd18cf0_0_0"/>
          <p:cNvSpPr txBox="1"/>
          <p:nvPr/>
        </p:nvSpPr>
        <p:spPr>
          <a:xfrm>
            <a:off x="5764192" y="6528122"/>
            <a:ext cx="6566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i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Many thanks to MArEx team!</a:t>
            </a:r>
            <a:endParaRPr/>
          </a:p>
        </p:txBody>
      </p:sp>
      <p:sp>
        <p:nvSpPr>
          <p:cNvPr id="388" name="Google Shape;388;g2941bd18cf0_0_0"/>
          <p:cNvSpPr txBox="1"/>
          <p:nvPr/>
        </p:nvSpPr>
        <p:spPr>
          <a:xfrm>
            <a:off x="353899" y="927450"/>
            <a:ext cx="8411100" cy="10158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Char char="•"/>
            </a:pP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Transmission test measurements (Al/Bi) using beam filters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Transmission test measurements  (Al, C) before second collimator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First n_TOF gas target (Ar) transmission measurement</a:t>
            </a:r>
            <a:r>
              <a:rPr lang="de-DE" sz="2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successfully realized!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9" name="Google Shape;389;g2941bd18cf0_0_0"/>
          <p:cNvPicPr preferRelativeResize="0"/>
          <p:nvPr/>
        </p:nvPicPr>
        <p:blipFill rotWithShape="1">
          <a:blip r:embed="rId3">
            <a:alphaModFix/>
          </a:blip>
          <a:srcRect t="8349"/>
          <a:stretch/>
        </p:blipFill>
        <p:spPr>
          <a:xfrm>
            <a:off x="353900" y="2606624"/>
            <a:ext cx="7422451" cy="3565925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g2941bd18cf0_0_0"/>
          <p:cNvSpPr txBox="1"/>
          <p:nvPr/>
        </p:nvSpPr>
        <p:spPr>
          <a:xfrm>
            <a:off x="7863600" y="3970613"/>
            <a:ext cx="4109700" cy="25935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SETUP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●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PTB LMFC (U5) (Fission Chamber)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○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6 samples: 1.9 mg/cm2, 42 mm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○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2 blanks (front, back) 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○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gas Ar/CF4 90/10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●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MGAS (10B)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○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18.82 ug/cm2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○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8 ugr/cm2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●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C6D6 (Au,Ta)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○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4 x C6D6 @ 9 cm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○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Au/Ta sample ~45 mm diameter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2941bd18cf0_0_0"/>
          <p:cNvSpPr txBox="1"/>
          <p:nvPr/>
        </p:nvSpPr>
        <p:spPr>
          <a:xfrm>
            <a:off x="7863600" y="2120388"/>
            <a:ext cx="4109700" cy="16731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METHOD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●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Transmission measurement using beam filters (Al, Bi)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●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Transmission measurements with standard samples (Al, C) placed before 2nd collimator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300"/>
              <a:buFont typeface="Calibri"/>
              <a:buChar char="●"/>
            </a:pPr>
            <a:r>
              <a:rPr lang="de-DE" sz="13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Transmission measurement with Ar gas target realized before the second collimator</a:t>
            </a:r>
            <a:endParaRPr sz="1300" b="1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2941bd18cf0_0_0"/>
          <p:cNvSpPr/>
          <p:nvPr/>
        </p:nvSpPr>
        <p:spPr>
          <a:xfrm>
            <a:off x="2048250" y="2950250"/>
            <a:ext cx="244800" cy="25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3" name="Google Shape;393;g2941bd18cf0_0_0"/>
          <p:cNvSpPr/>
          <p:nvPr/>
        </p:nvSpPr>
        <p:spPr>
          <a:xfrm>
            <a:off x="5845200" y="2749975"/>
            <a:ext cx="244800" cy="254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g2941bd18cf0_0_0"/>
          <p:cNvSpPr txBox="1">
            <a:spLocks noGrp="1"/>
          </p:cNvSpPr>
          <p:nvPr>
            <p:ph type="sldNum" idx="12"/>
          </p:nvPr>
        </p:nvSpPr>
        <p:spPr>
          <a:xfrm>
            <a:off x="8765005" y="653037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25</a:t>
            </a:fld>
            <a:endParaRPr/>
          </a:p>
        </p:txBody>
      </p:sp>
      <p:sp>
        <p:nvSpPr>
          <p:cNvPr id="395" name="Google Shape;395;g2941bd18cf0_0_0"/>
          <p:cNvSpPr txBox="1"/>
          <p:nvPr/>
        </p:nvSpPr>
        <p:spPr>
          <a:xfrm>
            <a:off x="2036700" y="230625"/>
            <a:ext cx="8118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First n_TOF transmission measurement: MArEx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1ea3fc37ee9_0_0"/>
          <p:cNvSpPr txBox="1"/>
          <p:nvPr/>
        </p:nvSpPr>
        <p:spPr>
          <a:xfrm>
            <a:off x="2036700" y="230625"/>
            <a:ext cx="8118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First n_TOF transmission measurement: MArEx</a:t>
            </a:r>
            <a:endParaRPr/>
          </a:p>
        </p:txBody>
      </p:sp>
      <p:sp>
        <p:nvSpPr>
          <p:cNvPr id="401" name="Google Shape;401;g1ea3fc37ee9_0_0"/>
          <p:cNvSpPr txBox="1"/>
          <p:nvPr/>
        </p:nvSpPr>
        <p:spPr>
          <a:xfrm>
            <a:off x="353898" y="6446567"/>
            <a:ext cx="5177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ESA INTEGRAL mission detects </a:t>
            </a:r>
            <a:r>
              <a:rPr lang="de-DE" sz="1800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26</a:t>
            </a: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Al γ-rays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g1ea3fc37ee9_0_0"/>
          <p:cNvSpPr txBox="1"/>
          <p:nvPr/>
        </p:nvSpPr>
        <p:spPr>
          <a:xfrm>
            <a:off x="5764192" y="6500197"/>
            <a:ext cx="6566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i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Many thanks to MArEx team!</a:t>
            </a:r>
            <a:endParaRPr/>
          </a:p>
        </p:txBody>
      </p:sp>
      <p:pic>
        <p:nvPicPr>
          <p:cNvPr id="403" name="Google Shape;403;g1ea3fc37ee9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07250" y="955363"/>
            <a:ext cx="1498249" cy="199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g1ea3fc37ee9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73200" y="3092788"/>
            <a:ext cx="2450726" cy="3267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g1ea3fc37ee9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3903" y="2563525"/>
            <a:ext cx="5177398" cy="3883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g1ea3fc37ee9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609700" y="3035225"/>
            <a:ext cx="3585111" cy="3382788"/>
          </a:xfrm>
          <a:prstGeom prst="rect">
            <a:avLst/>
          </a:prstGeom>
          <a:noFill/>
          <a:ln>
            <a:noFill/>
          </a:ln>
        </p:spPr>
      </p:pic>
      <p:sp>
        <p:nvSpPr>
          <p:cNvPr id="407" name="Google Shape;407;g1ea3fc37ee9_0_0"/>
          <p:cNvSpPr txBox="1"/>
          <p:nvPr/>
        </p:nvSpPr>
        <p:spPr>
          <a:xfrm>
            <a:off x="353899" y="927450"/>
            <a:ext cx="8411100" cy="10158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Char char="•"/>
            </a:pP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Transmission test measurements (Al/Bi) using beam filters</a:t>
            </a:r>
            <a:endParaRPr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Transmission test measurements  (Al, C) before second collimator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de-DE" sz="2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First n_TOF gas target (Ar) transmission measurement</a:t>
            </a:r>
            <a:r>
              <a:rPr lang="de-DE" sz="2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successfully realized!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Google Shape;408;g1ea3fc37ee9_0_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295e5e430b8_0_2"/>
          <p:cNvSpPr txBox="1"/>
          <p:nvPr/>
        </p:nvSpPr>
        <p:spPr>
          <a:xfrm>
            <a:off x="353898" y="6446567"/>
            <a:ext cx="5177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ESA INTEGRAL mission detects </a:t>
            </a:r>
            <a:r>
              <a:rPr lang="de-DE" sz="1800" baseline="30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26</a:t>
            </a:r>
            <a:r>
              <a:rPr lang="de-DE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Al γ-rays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g295e5e430b8_0_2"/>
          <p:cNvSpPr txBox="1"/>
          <p:nvPr/>
        </p:nvSpPr>
        <p:spPr>
          <a:xfrm>
            <a:off x="4566446" y="6446574"/>
            <a:ext cx="3059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i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Many thanks to MArEx team!</a:t>
            </a:r>
            <a:endParaRPr/>
          </a:p>
        </p:txBody>
      </p:sp>
      <p:sp>
        <p:nvSpPr>
          <p:cNvPr id="415" name="Google Shape;415;g295e5e430b8_0_2"/>
          <p:cNvSpPr txBox="1"/>
          <p:nvPr/>
        </p:nvSpPr>
        <p:spPr>
          <a:xfrm>
            <a:off x="899975" y="914500"/>
            <a:ext cx="744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Arial"/>
              <a:buChar char="•"/>
            </a:pPr>
            <a:r>
              <a:rPr lang="de-DE" sz="2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Ar gas target transmission measurement (before 2nd collimator)</a:t>
            </a:r>
            <a:endParaRPr sz="20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g295e5e430b8_0_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27</a:t>
            </a:fld>
            <a:endParaRPr/>
          </a:p>
        </p:txBody>
      </p:sp>
      <p:pic>
        <p:nvPicPr>
          <p:cNvPr id="417" name="Google Shape;417;g295e5e430b8_0_2"/>
          <p:cNvPicPr preferRelativeResize="0"/>
          <p:nvPr/>
        </p:nvPicPr>
        <p:blipFill rotWithShape="1">
          <a:blip r:embed="rId3">
            <a:alphaModFix/>
          </a:blip>
          <a:srcRect b="50490"/>
          <a:stretch/>
        </p:blipFill>
        <p:spPr>
          <a:xfrm>
            <a:off x="54425" y="2003925"/>
            <a:ext cx="11805486" cy="3164276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g295e5e430b8_0_2"/>
          <p:cNvSpPr txBox="1"/>
          <p:nvPr/>
        </p:nvSpPr>
        <p:spPr>
          <a:xfrm>
            <a:off x="10042725" y="2107700"/>
            <a:ext cx="1038600" cy="47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900">
                <a:solidFill>
                  <a:srgbClr val="0070C0"/>
                </a:solidFill>
              </a:rPr>
              <a:t>50bpd</a:t>
            </a:r>
            <a:endParaRPr sz="1900">
              <a:solidFill>
                <a:srgbClr val="0070C0"/>
              </a:solidFill>
            </a:endParaRPr>
          </a:p>
        </p:txBody>
      </p:sp>
      <p:sp>
        <p:nvSpPr>
          <p:cNvPr id="419" name="Google Shape;419;g295e5e430b8_0_2"/>
          <p:cNvSpPr txBox="1"/>
          <p:nvPr/>
        </p:nvSpPr>
        <p:spPr>
          <a:xfrm>
            <a:off x="2036700" y="230625"/>
            <a:ext cx="8118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32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First n_TOF transmission measurement: MArEx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g135f2ba363e_0_0"/>
          <p:cNvSpPr/>
          <p:nvPr/>
        </p:nvSpPr>
        <p:spPr>
          <a:xfrm>
            <a:off x="4532900" y="209225"/>
            <a:ext cx="28830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de-DE" sz="5900" b="1" i="0" u="none" strike="noStrike" cap="none" baseline="300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Detector tests </a:t>
            </a:r>
            <a:endParaRPr sz="59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7" name="Google Shape;497;g135f2ba363e_0_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/>
              <a:t>28</a:t>
            </a:fld>
            <a:endParaRPr/>
          </a:p>
        </p:txBody>
      </p:sp>
      <p:sp>
        <p:nvSpPr>
          <p:cNvPr id="498" name="Google Shape;498;g135f2ba363e_0_0"/>
          <p:cNvSpPr/>
          <p:nvPr/>
        </p:nvSpPr>
        <p:spPr>
          <a:xfrm>
            <a:off x="0" y="853750"/>
            <a:ext cx="4770600" cy="8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Calibri"/>
              <a:buNone/>
            </a:pPr>
            <a:r>
              <a:rPr lang="de-DE" sz="2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DDX: 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0000" marR="0" lvl="0" indent="-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Double-Differential Charged-Particle</a:t>
            </a:r>
            <a:endParaRPr sz="20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0000" marR="0" lvl="0" indent="-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de-DE" sz="2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      detection setup for XS measurements from 20 to 200 MeV </a:t>
            </a:r>
            <a:endParaRPr sz="20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9" name="Google Shape;499;g135f2ba363e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5676" y="3214963"/>
            <a:ext cx="3383276" cy="2693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0" name="Google Shape;500;g135f2ba363e_0_0"/>
          <p:cNvCxnSpPr/>
          <p:nvPr/>
        </p:nvCxnSpPr>
        <p:spPr>
          <a:xfrm rot="10800000">
            <a:off x="2029650" y="5363725"/>
            <a:ext cx="0" cy="14028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01" name="Google Shape;501;g135f2ba363e_0_0"/>
          <p:cNvSpPr txBox="1"/>
          <p:nvPr/>
        </p:nvSpPr>
        <p:spPr>
          <a:xfrm>
            <a:off x="2073500" y="6182525"/>
            <a:ext cx="12654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de-DE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 beam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02" name="Google Shape;502;g135f2ba363e_0_0"/>
          <p:cNvCxnSpPr/>
          <p:nvPr/>
        </p:nvCxnSpPr>
        <p:spPr>
          <a:xfrm rot="10800000" flipH="1">
            <a:off x="2120075" y="3973913"/>
            <a:ext cx="1511700" cy="1111200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03" name="Google Shape;503;g135f2ba363e_0_0"/>
          <p:cNvCxnSpPr/>
          <p:nvPr/>
        </p:nvCxnSpPr>
        <p:spPr>
          <a:xfrm rot="10800000">
            <a:off x="330250" y="3956225"/>
            <a:ext cx="1646400" cy="1146600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04" name="Google Shape;504;g135f2ba363e_0_0"/>
          <p:cNvSpPr txBox="1"/>
          <p:nvPr/>
        </p:nvSpPr>
        <p:spPr>
          <a:xfrm>
            <a:off x="6981300" y="6269525"/>
            <a:ext cx="1265400" cy="5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lang="de-DE" sz="23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 beam</a:t>
            </a:r>
            <a:endParaRPr sz="2300" b="0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5" name="Google Shape;505;g135f2ba363e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25950" y="966625"/>
            <a:ext cx="3969174" cy="52922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6" name="Google Shape;506;g135f2ba363e_0_0"/>
          <p:cNvCxnSpPr/>
          <p:nvPr/>
        </p:nvCxnSpPr>
        <p:spPr>
          <a:xfrm rot="10800000">
            <a:off x="6930975" y="5256525"/>
            <a:ext cx="0" cy="1385700"/>
          </a:xfrm>
          <a:prstGeom prst="straightConnector1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507" name="Google Shape;507;g135f2ba363e_0_0"/>
          <p:cNvPicPr preferRelativeResize="0"/>
          <p:nvPr/>
        </p:nvPicPr>
        <p:blipFill rotWithShape="1">
          <a:blip r:embed="rId5">
            <a:alphaModFix/>
          </a:blip>
          <a:srcRect r="5882" b="19133"/>
          <a:stretch/>
        </p:blipFill>
        <p:spPr>
          <a:xfrm>
            <a:off x="8773375" y="1806902"/>
            <a:ext cx="3098348" cy="1996650"/>
          </a:xfrm>
          <a:prstGeom prst="rect">
            <a:avLst/>
          </a:prstGeom>
          <a:noFill/>
          <a:ln>
            <a:noFill/>
          </a:ln>
        </p:spPr>
      </p:pic>
      <p:sp>
        <p:nvSpPr>
          <p:cNvPr id="508" name="Google Shape;508;g135f2ba363e_0_0"/>
          <p:cNvSpPr/>
          <p:nvPr/>
        </p:nvSpPr>
        <p:spPr>
          <a:xfrm>
            <a:off x="9011700" y="4263425"/>
            <a:ext cx="2621700" cy="83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Calibri"/>
              <a:buNone/>
            </a:pPr>
            <a:r>
              <a:rPr lang="de-DE" sz="2000" b="1" i="0" u="none" strike="noStrike" cap="none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X17 detection setup: 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●"/>
            </a:pPr>
            <a:r>
              <a:rPr lang="de-DE" sz="2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TPC</a:t>
            </a:r>
            <a:endParaRPr sz="20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●"/>
            </a:pPr>
            <a:r>
              <a:rPr lang="de-DE" sz="2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LYSO </a:t>
            </a:r>
            <a:endParaRPr sz="20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Char char="●"/>
            </a:pPr>
            <a:r>
              <a:rPr lang="de-DE" sz="2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Plastic</a:t>
            </a:r>
            <a:endParaRPr sz="20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137a3f01f5f_0_334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00" cy="6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de-DE"/>
              <a:t>Resolution function – setup </a:t>
            </a:r>
            <a:endParaRPr/>
          </a:p>
        </p:txBody>
      </p:sp>
      <p:sp>
        <p:nvSpPr>
          <p:cNvPr id="514" name="Google Shape;514;g137a3f01f5f_0_334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de-DE"/>
              <a:t>30.05.2022</a:t>
            </a:r>
            <a:endParaRPr/>
          </a:p>
        </p:txBody>
      </p:sp>
      <p:sp>
        <p:nvSpPr>
          <p:cNvPr id="515" name="Google Shape;515;g137a3f01f5f_0_334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de-DE"/>
              <a:t>M. Bacak | n_TOF EAR1 | n_TOF CM</a:t>
            </a:r>
            <a:endParaRPr/>
          </a:p>
        </p:txBody>
      </p:sp>
      <p:sp>
        <p:nvSpPr>
          <p:cNvPr id="516" name="Google Shape;516;g137a3f01f5f_0_334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de-DE"/>
              <a:t>29</a:t>
            </a:fld>
            <a:endParaRPr/>
          </a:p>
        </p:txBody>
      </p:sp>
      <p:pic>
        <p:nvPicPr>
          <p:cNvPr id="517" name="Google Shape;517;g137a3f01f5f_0_3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43737" y="908718"/>
            <a:ext cx="3896880" cy="5195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8" name="Google Shape;518;g137a3f01f5f_0_3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9929" y="908718"/>
            <a:ext cx="6927784" cy="5195838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g137a3f01f5f_0_334"/>
          <p:cNvSpPr txBox="1"/>
          <p:nvPr/>
        </p:nvSpPr>
        <p:spPr>
          <a:xfrm>
            <a:off x="5447928" y="5670080"/>
            <a:ext cx="1944300" cy="277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4x C6D6 detectors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86a7f175be_0_0"/>
          <p:cNvSpPr txBox="1"/>
          <p:nvPr/>
        </p:nvSpPr>
        <p:spPr>
          <a:xfrm>
            <a:off x="149125" y="467150"/>
            <a:ext cx="10278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National and Kapodistrian University of Athens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g286a7f175be_0_0"/>
          <p:cNvSpPr txBox="1"/>
          <p:nvPr/>
        </p:nvSpPr>
        <p:spPr>
          <a:xfrm>
            <a:off x="9703950" y="6511625"/>
            <a:ext cx="233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g286a7f175be_0_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  <p:pic>
        <p:nvPicPr>
          <p:cNvPr id="245" name="Google Shape;245;g286a7f175be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16622" y="180750"/>
            <a:ext cx="1212625" cy="1902001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g286a7f175be_0_0"/>
          <p:cNvSpPr txBox="1"/>
          <p:nvPr/>
        </p:nvSpPr>
        <p:spPr>
          <a:xfrm>
            <a:off x="0" y="1368775"/>
            <a:ext cx="7143600" cy="404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Medical Imaging </a:t>
            </a:r>
            <a:r>
              <a:rPr lang="de-DE" sz="16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(SPECT-Lab, E. Styliaris)</a:t>
            </a:r>
            <a:endParaRPr sz="160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Instrumentation for Emission Tomography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(small field γ-camera, Compton Camera, Optical tomography)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Image Reconstruction Algorithms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(iterative, stochastic)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Simulations on the GEANT4/GATE environment 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Structure, Reactions and Application Group </a:t>
            </a:r>
            <a:r>
              <a:rPr lang="de-DE" sz="16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(NuSTRAP, T. Mertzimekis)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Structure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(shape coexistence, in exotic and stable nuclei, electromagnetic properties, symmetry, …) 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Reactions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(Reaction studies with stable &amp; RIB, Nuclear Astrophysics/p-process, …)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Instrumentation </a:t>
            </a:r>
            <a:r>
              <a:rPr lang="de-DE" sz="17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(detector developments  for applied and fundamental research, sensors for marine radioactivity studies, …) 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7" name="Google Shape;247;g286a7f175be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004700" y="2609198"/>
            <a:ext cx="2187300" cy="1639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g286a7f175be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004712" y="4317009"/>
            <a:ext cx="2187275" cy="2512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g286a7f175be_0_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43601" y="3330561"/>
            <a:ext cx="2742899" cy="1834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g286a7f175be_0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83150" y="5702996"/>
            <a:ext cx="1840392" cy="117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g286a7f175be_0_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898950" y="5703000"/>
            <a:ext cx="1660100" cy="117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g286a7f175be_0_0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834438" y="5560913"/>
            <a:ext cx="1518087" cy="126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g286a7f175be_0_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627937" y="5599670"/>
            <a:ext cx="1212625" cy="11921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g286a7f175be_0_0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002413" y="5263789"/>
            <a:ext cx="1840400" cy="14575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g289b54fbd33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14400" y="2426216"/>
            <a:ext cx="4773311" cy="2467401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g289b54fbd33_0_0"/>
          <p:cNvSpPr txBox="1"/>
          <p:nvPr/>
        </p:nvSpPr>
        <p:spPr>
          <a:xfrm>
            <a:off x="149125" y="467150"/>
            <a:ext cx="10278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NCSR “Demokritos”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g289b54fbd33_0_0"/>
          <p:cNvSpPr txBox="1"/>
          <p:nvPr/>
        </p:nvSpPr>
        <p:spPr>
          <a:xfrm>
            <a:off x="9703950" y="6511625"/>
            <a:ext cx="233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g289b54fbd33_0_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4</a:t>
            </a:fld>
            <a:endParaRPr/>
          </a:p>
        </p:txBody>
      </p:sp>
      <p:sp>
        <p:nvSpPr>
          <p:cNvPr id="263" name="Google Shape;263;g289b54fbd33_0_0"/>
          <p:cNvSpPr txBox="1"/>
          <p:nvPr/>
        </p:nvSpPr>
        <p:spPr>
          <a:xfrm>
            <a:off x="0" y="1368775"/>
            <a:ext cx="8357700" cy="32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Unique accelerator facility for fundamental and applied research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(neutron beams keV-25 MeV, ion beams, dedicated experimental setups for particle and γ-ray spectroscopy, state of the art XRF lab)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Physics group </a:t>
            </a:r>
            <a:r>
              <a:rPr lang="de-DE" sz="16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(S. Harissopulos, A. Lagoyannis, A. Karydas, M. Axiotis)</a:t>
            </a:r>
            <a:endParaRPr sz="160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Astrophysics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(p-process,...)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Reaction studies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((n,x), (p,x), (d,x),...)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Applications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(IBA, NRA, RBS, XRF,...)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theory Group </a:t>
            </a:r>
            <a:r>
              <a:rPr lang="de-DE" sz="16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(D. Bonatsos)</a:t>
            </a:r>
            <a:endParaRPr sz="160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Shape/phase transitions and nuclear shape coexistence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Symmetries in nuclear structure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4" name="Google Shape;264;g289b54fbd33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118203" y="598500"/>
            <a:ext cx="1574125" cy="157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g289b54fbd33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82249" y="5147250"/>
            <a:ext cx="5590076" cy="157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g289b54fbd33_0_0"/>
          <p:cNvPicPr preferRelativeResize="0"/>
          <p:nvPr/>
        </p:nvPicPr>
        <p:blipFill rotWithShape="1">
          <a:blip r:embed="rId6">
            <a:alphaModFix/>
          </a:blip>
          <a:srcRect r="55581" b="5784"/>
          <a:stretch/>
        </p:blipFill>
        <p:spPr>
          <a:xfrm>
            <a:off x="2634864" y="4800450"/>
            <a:ext cx="3743984" cy="192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g289b54fbd33_0_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-1" y="5010575"/>
            <a:ext cx="2566126" cy="1710751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289b54fbd33_0_0"/>
          <p:cNvSpPr txBox="1"/>
          <p:nvPr/>
        </p:nvSpPr>
        <p:spPr>
          <a:xfrm>
            <a:off x="114125" y="6356525"/>
            <a:ext cx="2417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>
                <a:solidFill>
                  <a:schemeClr val="lt1"/>
                </a:solidFill>
              </a:rPr>
              <a:t>AMS (U. Oxford, under installation)</a:t>
            </a:r>
            <a:endParaRPr sz="11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86a7fae9d4_0_21"/>
          <p:cNvSpPr txBox="1"/>
          <p:nvPr/>
        </p:nvSpPr>
        <p:spPr>
          <a:xfrm>
            <a:off x="149125" y="467150"/>
            <a:ext cx="10278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National Technical University of Athens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g286a7fae9d4_0_21"/>
          <p:cNvSpPr txBox="1"/>
          <p:nvPr/>
        </p:nvSpPr>
        <p:spPr>
          <a:xfrm>
            <a:off x="9703950" y="6511625"/>
            <a:ext cx="233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g286a7fae9d4_0_2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5</a:t>
            </a:fld>
            <a:endParaRPr/>
          </a:p>
        </p:txBody>
      </p:sp>
      <p:sp>
        <p:nvSpPr>
          <p:cNvPr id="276" name="Google Shape;276;g286a7fae9d4_0_21"/>
          <p:cNvSpPr txBox="1"/>
          <p:nvPr/>
        </p:nvSpPr>
        <p:spPr>
          <a:xfrm>
            <a:off x="0" y="1368775"/>
            <a:ext cx="6611400" cy="269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Physics Group </a:t>
            </a:r>
            <a:r>
              <a:rPr lang="de-DE" sz="16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(M. Kokkoris, M. Diakaki, R. Vlastou)</a:t>
            </a:r>
            <a:endParaRPr sz="160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Reactions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(IBA, NRA, …)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1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100"/>
              <a:buFont typeface="Calibri"/>
              <a:buChar char="○"/>
            </a:pPr>
            <a:r>
              <a:rPr lang="de-DE" sz="21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Benchmarking and evaluation of nuclear reaction cross sections for IBA</a:t>
            </a:r>
            <a:endParaRPr sz="21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Neutron Physics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(fission reaction studies, (n,xn), …)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Instrumentation </a:t>
            </a:r>
            <a:r>
              <a:rPr lang="de-DE" sz="17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(detector developments for applied and fundamental research, …) </a:t>
            </a:r>
            <a:endParaRPr sz="17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Radiological studies in aquatic environment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7" name="Google Shape;277;g286a7fae9d4_0_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17680" y="314333"/>
            <a:ext cx="2337900" cy="2344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g286a7fae9d4_0_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900150" y="2694349"/>
            <a:ext cx="1772950" cy="12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g286a7fae9d4_0_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84933" y="4125725"/>
            <a:ext cx="3181193" cy="238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g286a7fae9d4_0_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40425" y="4985850"/>
            <a:ext cx="1995750" cy="149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g286a7fae9d4_0_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610479" y="4505723"/>
            <a:ext cx="3429120" cy="2005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g286a7fae9d4_0_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7725" y="4687572"/>
            <a:ext cx="2742900" cy="1824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86a7fae9d4_0_39"/>
          <p:cNvSpPr txBox="1"/>
          <p:nvPr/>
        </p:nvSpPr>
        <p:spPr>
          <a:xfrm>
            <a:off x="149125" y="467150"/>
            <a:ext cx="10278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University of Ioannina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286a7fae9d4_0_39"/>
          <p:cNvSpPr txBox="1"/>
          <p:nvPr/>
        </p:nvSpPr>
        <p:spPr>
          <a:xfrm>
            <a:off x="9703950" y="6511625"/>
            <a:ext cx="233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g286a7fae9d4_0_39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6</a:t>
            </a:fld>
            <a:endParaRPr/>
          </a:p>
        </p:txBody>
      </p:sp>
      <p:sp>
        <p:nvSpPr>
          <p:cNvPr id="290" name="Google Shape;290;g286a7fae9d4_0_39"/>
          <p:cNvSpPr txBox="1"/>
          <p:nvPr/>
        </p:nvSpPr>
        <p:spPr>
          <a:xfrm>
            <a:off x="0" y="1368775"/>
            <a:ext cx="9363000" cy="314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Physics Group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de-DE" sz="16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N. Patronis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Neutron physics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(Fission reaction studies, (n,xn), (n,cp), …)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Astrophysics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(s-process, p-process)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Structure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(transfer and Coulex reaction studies at ISOLDE)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Instrumentation </a:t>
            </a:r>
            <a:r>
              <a:rPr lang="de-DE" sz="17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(detector developments for fundamental research, …) </a:t>
            </a:r>
            <a:endParaRPr sz="17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Applications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de-DE" sz="16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Ch. Papachristodoulou, K. Stamoulis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Radioecology, Radioprotection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XRF lab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(material characterization)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Archeometry lab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1" name="Google Shape;291;g286a7fae9d4_0_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00150" y="2694349"/>
            <a:ext cx="1772950" cy="12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g286a7fae9d4_0_39"/>
          <p:cNvPicPr preferRelativeResize="0"/>
          <p:nvPr/>
        </p:nvPicPr>
        <p:blipFill rotWithShape="1">
          <a:blip r:embed="rId4">
            <a:alphaModFix/>
          </a:blip>
          <a:srcRect b="12884"/>
          <a:stretch/>
        </p:blipFill>
        <p:spPr>
          <a:xfrm>
            <a:off x="9080750" y="40425"/>
            <a:ext cx="2994800" cy="260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g286a7fae9d4_0_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55142" y="4603749"/>
            <a:ext cx="2803883" cy="207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g286a7fae9d4_0_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250" y="5324581"/>
            <a:ext cx="898500" cy="1354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g286a7fae9d4_0_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49428" y="4112500"/>
            <a:ext cx="1270222" cy="260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g286a7fae9d4_0_3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310058" y="5482780"/>
            <a:ext cx="2461709" cy="12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g286a7fae9d4_0_3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951942" y="5060675"/>
            <a:ext cx="4240059" cy="171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g286a7fae9d4_0_3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310050" y="3778088"/>
            <a:ext cx="2139600" cy="160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g286a7fae9d4_0_3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9645825" y="4104094"/>
            <a:ext cx="1270226" cy="952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g286a7fae9d4_0_39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10999096" y="3921042"/>
            <a:ext cx="1076449" cy="1135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g286a7fae9d4_0_3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789825" y="3824308"/>
            <a:ext cx="1772949" cy="1232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882637aa65_0_3"/>
          <p:cNvSpPr txBox="1"/>
          <p:nvPr/>
        </p:nvSpPr>
        <p:spPr>
          <a:xfrm>
            <a:off x="149125" y="467150"/>
            <a:ext cx="10278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Aristotle University of Thessaloniki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g2882637aa65_0_3"/>
          <p:cNvSpPr txBox="1"/>
          <p:nvPr/>
        </p:nvSpPr>
        <p:spPr>
          <a:xfrm>
            <a:off x="9703950" y="6511625"/>
            <a:ext cx="233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g2882637aa65_0_3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7</a:t>
            </a:fld>
            <a:endParaRPr/>
          </a:p>
        </p:txBody>
      </p:sp>
      <p:sp>
        <p:nvSpPr>
          <p:cNvPr id="309" name="Google Shape;309;g2882637aa65_0_3"/>
          <p:cNvSpPr txBox="1"/>
          <p:nvPr/>
        </p:nvSpPr>
        <p:spPr>
          <a:xfrm>
            <a:off x="0" y="1368775"/>
            <a:ext cx="10125900" cy="28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Physics and Nuclear Applications group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de-DE" sz="16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A. Ioannidou,  I. Savvides, S. Stoulos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Environmental radioactivity and radioprotection 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Astrophysics 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fission reaction studies 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γ-spectroscopy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(characterization, detector development, in-situ spectroscopy,...)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theory group </a:t>
            </a:r>
            <a:r>
              <a:rPr lang="de-DE" sz="16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(Ch. Moustakidis, T. Gaitanos)</a:t>
            </a:r>
            <a:endParaRPr sz="160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matter theoretical calculations </a:t>
            </a:r>
            <a:r>
              <a:rPr lang="de-DE"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(Nuclear Physics of neutron stars,...)</a:t>
            </a:r>
            <a:endParaRPr sz="16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 structure theoretical calculations 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0" name="Google Shape;310;g2882637aa65_0_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27188" y="467148"/>
            <a:ext cx="2118821" cy="2118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g2882637aa65_0_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81450" y="3950462"/>
            <a:ext cx="2118800" cy="2553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g2882637aa65_0_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56108" y="2929138"/>
            <a:ext cx="2995692" cy="3582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g2882637aa65_0_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2350" y="4522825"/>
            <a:ext cx="260985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g2882637aa65_0_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61450" y="4387950"/>
            <a:ext cx="3060750" cy="2116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91e7b98de9_0_0"/>
          <p:cNvSpPr txBox="1"/>
          <p:nvPr/>
        </p:nvSpPr>
        <p:spPr>
          <a:xfrm>
            <a:off x="149125" y="467150"/>
            <a:ext cx="10278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H</a:t>
            </a:r>
            <a:r>
              <a:rPr lang="en-US" sz="4000" b="1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ellenic</a:t>
            </a:r>
            <a:r>
              <a:rPr lang="en-US" sz="4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4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Center </a:t>
            </a:r>
            <a:r>
              <a:rPr lang="de-DE" sz="4000" b="1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de-DE" sz="4000" b="1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Marine Research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g291e7b98de9_0_0"/>
          <p:cNvSpPr txBox="1"/>
          <p:nvPr/>
        </p:nvSpPr>
        <p:spPr>
          <a:xfrm>
            <a:off x="9703950" y="6511625"/>
            <a:ext cx="233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g291e7b98de9_0_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8</a:t>
            </a:fld>
            <a:endParaRPr/>
          </a:p>
        </p:txBody>
      </p:sp>
      <p:sp>
        <p:nvSpPr>
          <p:cNvPr id="322" name="Google Shape;322;g291e7b98de9_0_0"/>
          <p:cNvSpPr txBox="1"/>
          <p:nvPr/>
        </p:nvSpPr>
        <p:spPr>
          <a:xfrm>
            <a:off x="0" y="1368775"/>
            <a:ext cx="10187100" cy="270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Nuclear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Marine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applications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group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600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de-DE" sz="1600" dirty="0" err="1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Ch</a:t>
            </a:r>
            <a:r>
              <a:rPr lang="de-DE" sz="1600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de-DE" sz="1600" dirty="0" err="1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Tsabaris</a:t>
            </a:r>
            <a:r>
              <a:rPr lang="de-DE" sz="1600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. D. </a:t>
            </a:r>
            <a:r>
              <a:rPr lang="de-DE" sz="1600" dirty="0" err="1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Patiris</a:t>
            </a:r>
            <a:r>
              <a:rPr lang="de-DE" sz="1600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600" dirty="0">
              <a:solidFill>
                <a:srgbClr val="38761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Instrumentation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measurements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in marine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environment</a:t>
            </a:r>
            <a:endParaRPr sz="16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Sea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water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measurements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monitoring</a:t>
            </a:r>
            <a:endParaRPr sz="16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Radiation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measurement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and monitor in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mineral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and thermo-mineral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springs</a:t>
            </a:r>
            <a:endParaRPr sz="16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Detection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systems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endParaRPr sz="22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■"/>
            </a:pP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KATERINA marine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sensor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stability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continuous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operation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operation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in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deep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water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, …)</a:t>
            </a:r>
            <a:endParaRPr sz="22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■"/>
            </a:pP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GeoMAREA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marine </a:t>
            </a:r>
            <a:r>
              <a:rPr lang="de-DE" sz="22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sensor</a:t>
            </a:r>
            <a:r>
              <a:rPr lang="de-DE" sz="22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autonomous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mode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operation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self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calibration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ohigh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600" dirty="0" err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sensitivity</a:t>
            </a:r>
            <a:r>
              <a:rPr lang="de-DE" sz="1600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, …)</a:t>
            </a:r>
            <a:endParaRPr sz="2200" dirty="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3" name="Google Shape;323;g291e7b98de9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60900" y="467150"/>
            <a:ext cx="1376375" cy="137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g291e7b98de9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3767050"/>
            <a:ext cx="11887198" cy="28611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96c22365f7_1_4"/>
          <p:cNvSpPr txBox="1"/>
          <p:nvPr/>
        </p:nvSpPr>
        <p:spPr>
          <a:xfrm>
            <a:off x="149125" y="467150"/>
            <a:ext cx="117060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de-DE" sz="40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Distinctions and funding of the Hellenic Nuclear Physics Community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g296c22365f7_1_4"/>
          <p:cNvSpPr txBox="1"/>
          <p:nvPr/>
        </p:nvSpPr>
        <p:spPr>
          <a:xfrm>
            <a:off x="9703950" y="6511625"/>
            <a:ext cx="2337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g296c22365f7_1_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9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B8B8B"/>
              </a:buClr>
              <a:buSzPts val="1200"/>
              <a:buFont typeface="Calibri"/>
              <a:buNone/>
            </a:pPr>
            <a:fld id="{00000000-1234-1234-1234-123412341234}" type="slidenum">
              <a:rPr lang="de-DE"/>
              <a:t>9</a:t>
            </a:fld>
            <a:endParaRPr/>
          </a:p>
        </p:txBody>
      </p:sp>
      <p:sp>
        <p:nvSpPr>
          <p:cNvPr id="332" name="Google Shape;332;g296c22365f7_1_4"/>
          <p:cNvSpPr txBox="1"/>
          <p:nvPr/>
        </p:nvSpPr>
        <p:spPr>
          <a:xfrm>
            <a:off x="0" y="2163425"/>
            <a:ext cx="8357700" cy="38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Distinctions 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UoI: Prof. N. Patronis: n_TOF/CERN Physics Coordinator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●"/>
            </a:pPr>
            <a:r>
              <a:rPr lang="de-DE" sz="22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National and European funding</a:t>
            </a: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CALIBRA/3400 k€</a:t>
            </a:r>
            <a:endParaRPr sz="2200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EU H2020 EIC Pathfinder RAMONES / 4000 k€ </a:t>
            </a:r>
            <a:endParaRPr sz="2200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EU Horizon Europe Widening “Nexus monARC” / 1500 k€ </a:t>
            </a:r>
            <a:endParaRPr sz="2200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HFRI (Scholarships &amp; research funding)/(600+200 + 60)  k€</a:t>
            </a:r>
            <a:endParaRPr sz="2200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EU Horizon SANDA Project/ 3500 k€ </a:t>
            </a:r>
            <a:endParaRPr sz="2200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68300" algn="l" rtl="0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200"/>
              <a:buFont typeface="Calibri"/>
              <a:buChar char="○"/>
            </a:pPr>
            <a:r>
              <a:rPr lang="de-DE" sz="2200">
                <a:solidFill>
                  <a:srgbClr val="0070C0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G4G -ESA/ 500 k€</a:t>
            </a:r>
            <a:endParaRPr sz="2200">
              <a:solidFill>
                <a:srgbClr val="0070C0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0070C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3" name="Google Shape;333;g296c22365f7_1_4"/>
          <p:cNvSpPr txBox="1"/>
          <p:nvPr/>
        </p:nvSpPr>
        <p:spPr>
          <a:xfrm>
            <a:off x="114125" y="6356525"/>
            <a:ext cx="24174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>
                <a:solidFill>
                  <a:schemeClr val="lt1"/>
                </a:solidFill>
              </a:rPr>
              <a:t>AMS (U. Oxford, under installation)</a:t>
            </a:r>
            <a:endParaRPr sz="1100">
              <a:solidFill>
                <a:schemeClr val="lt1"/>
              </a:solidFill>
            </a:endParaRPr>
          </a:p>
        </p:txBody>
      </p:sp>
      <p:pic>
        <p:nvPicPr>
          <p:cNvPr id="334" name="Google Shape;334;g296c22365f7_1_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58575" y="1694675"/>
            <a:ext cx="3083275" cy="116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g296c22365f7_1_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83375" y="2954056"/>
            <a:ext cx="2571750" cy="1097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g296c22365f7_1_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703958" y="4226835"/>
            <a:ext cx="2067792" cy="1432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g296c22365f7_1_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780395" y="5834300"/>
            <a:ext cx="1874125" cy="97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2167</Words>
  <Application>Microsoft Macintosh PowerPoint</Application>
  <PresentationFormat>Widescreen</PresentationFormat>
  <Paragraphs>284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Tahoma</vt:lpstr>
      <vt:lpstr>Arial</vt:lpstr>
      <vt:lpstr>Times New Roman</vt:lpstr>
      <vt:lpstr>Calibri</vt:lpstr>
      <vt:lpstr>Noto Sans Symbols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Resolution function – setup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Νικόλαος Πατρώνης</dc:creator>
  <cp:lastModifiedBy>Nikolas Patronis</cp:lastModifiedBy>
  <cp:revision>4</cp:revision>
  <dcterms:created xsi:type="dcterms:W3CDTF">2021-08-13T06:49:04Z</dcterms:created>
  <dcterms:modified xsi:type="dcterms:W3CDTF">2023-11-09T16:11:19Z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20</vt:i4>
  </property>
</Properties>
</file>