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62" r:id="rId2"/>
    <p:sldId id="375" r:id="rId3"/>
    <p:sldId id="376" r:id="rId4"/>
    <p:sldId id="377" r:id="rId5"/>
    <p:sldId id="378" r:id="rId6"/>
    <p:sldId id="380" r:id="rId7"/>
    <p:sldId id="381" r:id="rId8"/>
    <p:sldId id="37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382"/>
    <p:restoredTop sz="96695"/>
  </p:normalViewPr>
  <p:slideViewPr>
    <p:cSldViewPr snapToGrid="0" snapToObjects="1">
      <p:cViewPr varScale="1">
        <p:scale>
          <a:sx n="71" d="100"/>
          <a:sy n="71" d="100"/>
        </p:scale>
        <p:origin x="192" y="13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A76EAF-1F96-7947-99DA-FCDFF1E79DC2}" type="datetimeFigureOut">
              <a:rPr lang="en-US" smtClean="0"/>
              <a:t>11/16/22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34AAF1-DCF4-0A4A-A93A-A759939F88AB}" type="slidenum">
              <a:rPr lang="en-US" smtClean="0"/>
              <a:t>‹#›</a:t>
            </a:fld>
            <a:endParaRPr lang="en-US"/>
          </a:p>
        </p:txBody>
      </p:sp>
    </p:spTree>
    <p:extLst>
      <p:ext uri="{BB962C8B-B14F-4D97-AF65-F5344CB8AC3E}">
        <p14:creationId xmlns:p14="http://schemas.microsoft.com/office/powerpoint/2010/main" val="1124897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34AAF1-DCF4-0A4A-A93A-A759939F88AB}" type="slidenum">
              <a:rPr lang="en-US" smtClean="0"/>
              <a:t>1</a:t>
            </a:fld>
            <a:endParaRPr lang="en-US"/>
          </a:p>
        </p:txBody>
      </p:sp>
    </p:spTree>
    <p:extLst>
      <p:ext uri="{BB962C8B-B14F-4D97-AF65-F5344CB8AC3E}">
        <p14:creationId xmlns:p14="http://schemas.microsoft.com/office/powerpoint/2010/main" val="2171267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11/16/22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186831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11/16/22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22673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11/16/22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556732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9569218" cy="546409"/>
          </a:xfrm>
        </p:spPr>
        <p:txBody>
          <a:bodyPr/>
          <a:lstStyle/>
          <a:p>
            <a:r>
              <a:rPr lang="en-US" dirty="0"/>
              <a:t>Click to edit Master title style</a:t>
            </a:r>
          </a:p>
        </p:txBody>
      </p:sp>
      <p:sp>
        <p:nvSpPr>
          <p:cNvPr id="3" name="Content Placeholder 2"/>
          <p:cNvSpPr>
            <a:spLocks noGrp="1"/>
          </p:cNvSpPr>
          <p:nvPr>
            <p:ph idx="1"/>
          </p:nvPr>
        </p:nvSpPr>
        <p:spPr/>
        <p:txBody>
          <a:bodyPr/>
          <a:lstStyle>
            <a:lvl1pPr>
              <a:defRPr sz="2000"/>
            </a:lvl1pPr>
            <a:lvl2pPr>
              <a:defRPr sz="1800"/>
            </a:lvl2pPr>
            <a:lvl3pPr>
              <a:defRPr sz="16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cxnSp>
        <p:nvCxnSpPr>
          <p:cNvPr id="9" name="Straight Connector 8"/>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5562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11/16/22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49953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11/16/22</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25253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11/16/22</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663288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traight Connector 5"/>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Date Placeholder 3"/>
          <p:cNvSpPr txBox="1">
            <a:spLocks/>
          </p:cNvSpPr>
          <p:nvPr userDrawn="1"/>
        </p:nvSpPr>
        <p:spPr>
          <a:xfrm>
            <a:off x="838200" y="6590664"/>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21 March 2018</a:t>
            </a:r>
            <a:endParaRPr lang="en-US" dirty="0"/>
          </a:p>
        </p:txBody>
      </p:sp>
      <p:sp>
        <p:nvSpPr>
          <p:cNvPr id="8" name="Footer Placeholder 4"/>
          <p:cNvSpPr txBox="1">
            <a:spLocks/>
          </p:cNvSpPr>
          <p:nvPr userDrawn="1"/>
        </p:nvSpPr>
        <p:spPr>
          <a:xfrm>
            <a:off x="4038600" y="6590664"/>
            <a:ext cx="4114800" cy="267335"/>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Senior Staff Advisory Committee</a:t>
            </a:r>
            <a:endParaRPr lang="en-US" dirty="0"/>
          </a:p>
        </p:txBody>
      </p:sp>
      <p:sp>
        <p:nvSpPr>
          <p:cNvPr id="9" name="Slide Number Placeholder 5"/>
          <p:cNvSpPr txBox="1">
            <a:spLocks/>
          </p:cNvSpPr>
          <p:nvPr userDrawn="1"/>
        </p:nvSpPr>
        <p:spPr>
          <a:xfrm>
            <a:off x="8610600" y="6590662"/>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221694-9A37-5746-8CB4-48D985807C45}" type="slidenum">
              <a:rPr lang="en-US" smtClean="0"/>
              <a:pPr/>
              <a:t>‹#›</a:t>
            </a:fld>
            <a:endParaRPr lang="en-US" dirty="0"/>
          </a:p>
        </p:txBody>
      </p:sp>
    </p:spTree>
    <p:extLst>
      <p:ext uri="{BB962C8B-B14F-4D97-AF65-F5344CB8AC3E}">
        <p14:creationId xmlns:p14="http://schemas.microsoft.com/office/powerpoint/2010/main" val="1091051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11/16/22</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095232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11/16/22</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43632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11/16/22</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65909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43074" y="1"/>
            <a:ext cx="8748399" cy="55054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p:cNvCxnSpPr/>
          <p:nvPr userDrawn="1"/>
        </p:nvCxnSpPr>
        <p:spPr>
          <a:xfrm>
            <a:off x="0" y="550549"/>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13" cstate="hqprint">
            <a:extLst>
              <a:ext uri="{28A0092B-C50C-407E-A947-70E740481C1C}">
                <a14:useLocalDpi xmlns:a14="http://schemas.microsoft.com/office/drawing/2010/main"/>
              </a:ext>
            </a:extLst>
          </a:blip>
          <a:stretch>
            <a:fillRect/>
          </a:stretch>
        </p:blipFill>
        <p:spPr>
          <a:xfrm>
            <a:off x="11608418" y="59056"/>
            <a:ext cx="499771" cy="491493"/>
          </a:xfrm>
          <a:prstGeom prst="rect">
            <a:avLst/>
          </a:prstGeom>
        </p:spPr>
      </p:pic>
      <p:sp>
        <p:nvSpPr>
          <p:cNvPr id="16" name="Slide Number Placeholder 5"/>
          <p:cNvSpPr>
            <a:spLocks noGrp="1"/>
          </p:cNvSpPr>
          <p:nvPr>
            <p:ph type="sldNum" sz="quarter" idx="4"/>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pic>
        <p:nvPicPr>
          <p:cNvPr id="11" name="Picture 10">
            <a:extLst>
              <a:ext uri="{FF2B5EF4-FFF2-40B4-BE49-F238E27FC236}">
                <a16:creationId xmlns:a16="http://schemas.microsoft.com/office/drawing/2014/main" id="{6ACBB6E4-B71E-3245-92A6-2FC64EFF4C37}"/>
              </a:ext>
            </a:extLst>
          </p:cNvPr>
          <p:cNvPicPr>
            <a:picLocks noChangeAspect="1"/>
          </p:cNvPicPr>
          <p:nvPr userDrawn="1"/>
        </p:nvPicPr>
        <p:blipFill>
          <a:blip r:embed="rId14" cstate="hqprint">
            <a:extLst>
              <a:ext uri="{28A0092B-C50C-407E-A947-70E740481C1C}">
                <a14:useLocalDpi xmlns:a14="http://schemas.microsoft.com/office/drawing/2010/main"/>
              </a:ext>
            </a:extLst>
          </a:blip>
          <a:stretch>
            <a:fillRect/>
          </a:stretch>
        </p:blipFill>
        <p:spPr>
          <a:xfrm>
            <a:off x="189570" y="136848"/>
            <a:ext cx="873117" cy="320597"/>
          </a:xfrm>
          <a:prstGeom prst="rect">
            <a:avLst/>
          </a:prstGeom>
        </p:spPr>
      </p:pic>
      <p:sp>
        <p:nvSpPr>
          <p:cNvPr id="12" name="Subtitle 2">
            <a:extLst>
              <a:ext uri="{FF2B5EF4-FFF2-40B4-BE49-F238E27FC236}">
                <a16:creationId xmlns:a16="http://schemas.microsoft.com/office/drawing/2014/main" id="{FBFF429D-F554-3649-9A4F-4D2D7F56CFA7}"/>
              </a:ext>
            </a:extLst>
          </p:cNvPr>
          <p:cNvSpPr txBox="1">
            <a:spLocks/>
          </p:cNvSpPr>
          <p:nvPr userDrawn="1"/>
        </p:nvSpPr>
        <p:spPr>
          <a:xfrm>
            <a:off x="0" y="6590662"/>
            <a:ext cx="2834640" cy="267336"/>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800" dirty="0">
                <a:solidFill>
                  <a:schemeClr val="tx1">
                    <a:lumMod val="65000"/>
                    <a:lumOff val="35000"/>
                  </a:schemeClr>
                </a:solidFill>
              </a:rPr>
              <a:t>CLEAR Scientific Board kickoff,  15-16 November  2022</a:t>
            </a:r>
          </a:p>
        </p:txBody>
      </p:sp>
    </p:spTree>
    <p:extLst>
      <p:ext uri="{BB962C8B-B14F-4D97-AF65-F5344CB8AC3E}">
        <p14:creationId xmlns:p14="http://schemas.microsoft.com/office/powerpoint/2010/main" val="1892902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2800" kern="1200">
          <a:solidFill>
            <a:srgbClr val="002060"/>
          </a:solidFill>
          <a:latin typeface="Century Gothic" charset="0"/>
          <a:ea typeface="Century Gothic" charset="0"/>
          <a:cs typeface="Century Gothic" charset="0"/>
        </a:defRPr>
      </a:lvl1pPr>
    </p:titleStyle>
    <p:body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edms.cern.ch/ui/#!master/navigator/project?P:100569561:100569561:subDoc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edms.cern.ch/ui/#!master/navigator/project?P:100569561:100569561:subDoc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edms.cern.ch/ui/#!master/navigator/project?P:100569561:100569561:subDocs"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78C9EF-0B79-0A42-959E-E45C2DFF082B}"/>
              </a:ext>
            </a:extLst>
          </p:cNvPr>
          <p:cNvPicPr>
            <a:picLocks noChangeAspect="1"/>
          </p:cNvPicPr>
          <p:nvPr/>
        </p:nvPicPr>
        <p:blipFill>
          <a:blip r:embed="rId3"/>
          <a:stretch>
            <a:fillRect/>
          </a:stretch>
        </p:blipFill>
        <p:spPr>
          <a:xfrm>
            <a:off x="1623900" y="735980"/>
            <a:ext cx="9826556" cy="5809644"/>
          </a:xfrm>
          <a:prstGeom prst="rect">
            <a:avLst/>
          </a:prstGeom>
        </p:spPr>
      </p:pic>
      <p:sp>
        <p:nvSpPr>
          <p:cNvPr id="2" name="Title 1"/>
          <p:cNvSpPr>
            <a:spLocks noGrp="1"/>
          </p:cNvSpPr>
          <p:nvPr>
            <p:ph type="ctrTitle"/>
          </p:nvPr>
        </p:nvSpPr>
        <p:spPr>
          <a:xfrm>
            <a:off x="1623900" y="0"/>
            <a:ext cx="9144000" cy="532337"/>
          </a:xfrm>
        </p:spPr>
        <p:txBody>
          <a:bodyPr>
            <a:normAutofit fontScale="90000"/>
          </a:bodyPr>
          <a:lstStyle/>
          <a:p>
            <a:r>
              <a:rPr lang="en-US" sz="2800" dirty="0">
                <a:solidFill>
                  <a:srgbClr val="002060"/>
                </a:solidFill>
              </a:rPr>
              <a:t>CLEAR Facility </a:t>
            </a:r>
            <a:r>
              <a:rPr lang="en-US" sz="2800" dirty="0" err="1">
                <a:solidFill>
                  <a:srgbClr val="002060"/>
                </a:solidFill>
              </a:rPr>
              <a:t>Organisation</a:t>
            </a:r>
            <a:r>
              <a:rPr lang="en-US" sz="2800" dirty="0">
                <a:solidFill>
                  <a:srgbClr val="002060"/>
                </a:solidFill>
              </a:rPr>
              <a:t> and Approval Procedure</a:t>
            </a:r>
          </a:p>
        </p:txBody>
      </p:sp>
      <p:sp>
        <p:nvSpPr>
          <p:cNvPr id="3" name="Subtitle 2"/>
          <p:cNvSpPr>
            <a:spLocks noGrp="1"/>
          </p:cNvSpPr>
          <p:nvPr>
            <p:ph type="subTitle" idx="1"/>
          </p:nvPr>
        </p:nvSpPr>
        <p:spPr>
          <a:xfrm>
            <a:off x="92466" y="3086717"/>
            <a:ext cx="1531433" cy="829531"/>
          </a:xfrm>
        </p:spPr>
        <p:txBody>
          <a:bodyPr anchor="t">
            <a:normAutofit/>
          </a:bodyPr>
          <a:lstStyle/>
          <a:p>
            <a:pPr algn="l"/>
            <a:r>
              <a:rPr lang="en-US" sz="1800" i="1" dirty="0">
                <a:solidFill>
                  <a:schemeClr val="tx1">
                    <a:lumMod val="65000"/>
                    <a:lumOff val="35000"/>
                  </a:schemeClr>
                </a:solidFill>
              </a:rPr>
              <a:t>R. </a:t>
            </a:r>
            <a:r>
              <a:rPr lang="en-US" sz="1800" i="1" dirty="0" err="1">
                <a:solidFill>
                  <a:schemeClr val="tx1">
                    <a:lumMod val="65000"/>
                    <a:lumOff val="35000"/>
                  </a:schemeClr>
                </a:solidFill>
              </a:rPr>
              <a:t>Corsini</a:t>
            </a:r>
            <a:endParaRPr lang="en-US" sz="1800" i="1" dirty="0">
              <a:solidFill>
                <a:schemeClr val="tx1">
                  <a:lumMod val="65000"/>
                  <a:lumOff val="35000"/>
                </a:schemeClr>
              </a:solidFill>
            </a:endParaRPr>
          </a:p>
        </p:txBody>
      </p:sp>
      <p:sp>
        <p:nvSpPr>
          <p:cNvPr id="6" name="TextBox 5">
            <a:extLst>
              <a:ext uri="{FF2B5EF4-FFF2-40B4-BE49-F238E27FC236}">
                <a16:creationId xmlns:a16="http://schemas.microsoft.com/office/drawing/2014/main" id="{A7F414D3-2554-324D-AB39-CBD82209C5A4}"/>
              </a:ext>
            </a:extLst>
          </p:cNvPr>
          <p:cNvSpPr txBox="1"/>
          <p:nvPr/>
        </p:nvSpPr>
        <p:spPr>
          <a:xfrm flipH="1">
            <a:off x="8271010" y="4645325"/>
            <a:ext cx="3179446" cy="1569660"/>
          </a:xfrm>
          <a:prstGeom prst="rect">
            <a:avLst/>
          </a:prstGeom>
          <a:solidFill>
            <a:schemeClr val="tx1">
              <a:alpha val="25000"/>
            </a:schemeClr>
          </a:solidFill>
        </p:spPr>
        <p:txBody>
          <a:bodyPr wrap="square" rtlCol="0">
            <a:spAutoFit/>
          </a:bodyPr>
          <a:lstStyle/>
          <a:p>
            <a:pPr fontAlgn="base"/>
            <a:r>
              <a:rPr lang="en-US" sz="2400" dirty="0">
                <a:solidFill>
                  <a:schemeClr val="bg1"/>
                </a:solidFill>
                <a:latin typeface="Century Gothic" panose="020B0502020202020204" pitchFamily="34" charset="0"/>
              </a:rPr>
              <a:t>CERN Linear </a:t>
            </a:r>
          </a:p>
          <a:p>
            <a:pPr fontAlgn="base"/>
            <a:r>
              <a:rPr lang="en-US" sz="2400" dirty="0">
                <a:solidFill>
                  <a:schemeClr val="bg1"/>
                </a:solidFill>
                <a:latin typeface="Century Gothic" panose="020B0502020202020204" pitchFamily="34" charset="0"/>
              </a:rPr>
              <a:t>Electron Accelerator </a:t>
            </a:r>
          </a:p>
          <a:p>
            <a:pPr fontAlgn="base"/>
            <a:r>
              <a:rPr lang="en-US" sz="2400" dirty="0">
                <a:solidFill>
                  <a:schemeClr val="bg1"/>
                </a:solidFill>
                <a:latin typeface="Century Gothic" panose="020B0502020202020204" pitchFamily="34" charset="0"/>
              </a:rPr>
              <a:t>for Research</a:t>
            </a:r>
          </a:p>
        </p:txBody>
      </p:sp>
      <p:pic>
        <p:nvPicPr>
          <p:cNvPr id="5" name="Picture 4">
            <a:extLst>
              <a:ext uri="{FF2B5EF4-FFF2-40B4-BE49-F238E27FC236}">
                <a16:creationId xmlns:a16="http://schemas.microsoft.com/office/drawing/2014/main" id="{6C799DCF-6393-9C46-9616-93C743A661A2}"/>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807728" y="1360979"/>
            <a:ext cx="2092549" cy="2140504"/>
          </a:xfrm>
          <a:prstGeom prst="rect">
            <a:avLst/>
          </a:prstGeom>
        </p:spPr>
      </p:pic>
      <p:pic>
        <p:nvPicPr>
          <p:cNvPr id="9" name="Picture 8">
            <a:extLst>
              <a:ext uri="{FF2B5EF4-FFF2-40B4-BE49-F238E27FC236}">
                <a16:creationId xmlns:a16="http://schemas.microsoft.com/office/drawing/2014/main" id="{957BAD59-5A4C-134C-BCAD-E0B990F6123A}"/>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32960" y="4303631"/>
            <a:ext cx="2544776" cy="1911354"/>
          </a:xfrm>
          <a:prstGeom prst="rect">
            <a:avLst/>
          </a:prstGeom>
        </p:spPr>
      </p:pic>
    </p:spTree>
    <p:extLst>
      <p:ext uri="{BB962C8B-B14F-4D97-AF65-F5344CB8AC3E}">
        <p14:creationId xmlns:p14="http://schemas.microsoft.com/office/powerpoint/2010/main" val="735552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7F0C3-9963-BC4E-8348-E776977FF7F6}"/>
              </a:ext>
            </a:extLst>
          </p:cNvPr>
          <p:cNvSpPr>
            <a:spLocks noGrp="1"/>
          </p:cNvSpPr>
          <p:nvPr>
            <p:ph type="title"/>
          </p:nvPr>
        </p:nvSpPr>
        <p:spPr/>
        <p:txBody>
          <a:bodyPr/>
          <a:lstStyle/>
          <a:p>
            <a:r>
              <a:rPr lang="en-US" dirty="0"/>
              <a:t>CLEAR Scientific Board</a:t>
            </a:r>
            <a:endParaRPr dirty="0"/>
          </a:p>
        </p:txBody>
      </p:sp>
      <p:sp>
        <p:nvSpPr>
          <p:cNvPr id="5" name="TextBox 4">
            <a:extLst>
              <a:ext uri="{FF2B5EF4-FFF2-40B4-BE49-F238E27FC236}">
                <a16:creationId xmlns:a16="http://schemas.microsoft.com/office/drawing/2014/main" id="{4752CC08-05EF-C943-B0BB-00A6E4B4B209}"/>
              </a:ext>
            </a:extLst>
          </p:cNvPr>
          <p:cNvSpPr txBox="1"/>
          <p:nvPr/>
        </p:nvSpPr>
        <p:spPr>
          <a:xfrm>
            <a:off x="460624" y="941429"/>
            <a:ext cx="11270751" cy="1200329"/>
          </a:xfrm>
          <a:prstGeom prst="rect">
            <a:avLst/>
          </a:prstGeom>
          <a:noFill/>
        </p:spPr>
        <p:txBody>
          <a:bodyPr wrap="square">
            <a:spAutoFit/>
          </a:bodyPr>
          <a:lstStyle/>
          <a:p>
            <a:pPr algn="just"/>
            <a:r>
              <a:rPr lang="en-GB" i="0" u="none" strike="noStrike" dirty="0">
                <a:effectLst/>
                <a:latin typeface="Calibri" panose="020F0502020204030204" pitchFamily="34" charset="0"/>
              </a:rPr>
              <a:t>The CLEAR Scientific Board (CSB) periodically reviews the progress of the experimental program, steers the experimental program and gives recommendations on proposed experiments and activities on the basis of their scientific interest and the availability of the facility. The Scientific Board members participate to the formal approval process of the beam time requests.</a:t>
            </a:r>
          </a:p>
        </p:txBody>
      </p:sp>
      <p:sp>
        <p:nvSpPr>
          <p:cNvPr id="7" name="TextBox 6">
            <a:extLst>
              <a:ext uri="{FF2B5EF4-FFF2-40B4-BE49-F238E27FC236}">
                <a16:creationId xmlns:a16="http://schemas.microsoft.com/office/drawing/2014/main" id="{F43DA375-90CA-C741-9C45-CDF9DDE0AF9E}"/>
              </a:ext>
            </a:extLst>
          </p:cNvPr>
          <p:cNvSpPr txBox="1"/>
          <p:nvPr/>
        </p:nvSpPr>
        <p:spPr>
          <a:xfrm>
            <a:off x="318500" y="2640055"/>
            <a:ext cx="3924729" cy="3046988"/>
          </a:xfrm>
          <a:prstGeom prst="rect">
            <a:avLst/>
          </a:prstGeom>
          <a:noFill/>
        </p:spPr>
        <p:txBody>
          <a:bodyPr wrap="square">
            <a:spAutoFit/>
          </a:bodyPr>
          <a:lstStyle/>
          <a:p>
            <a:pPr algn="l"/>
            <a:r>
              <a:rPr lang="en-GB" sz="1600" b="0" i="0" u="none" strike="noStrike" dirty="0">
                <a:solidFill>
                  <a:srgbClr val="292929"/>
                </a:solidFill>
                <a:effectLst/>
                <a:latin typeface="sourcesans-regular"/>
              </a:rPr>
              <a:t>Members:</a:t>
            </a:r>
          </a:p>
          <a:p>
            <a:pPr algn="l"/>
            <a:r>
              <a:rPr lang="en-GB" sz="1600" b="0" i="0" u="none" strike="noStrike" dirty="0">
                <a:solidFill>
                  <a:srgbClr val="292929"/>
                </a:solidFill>
                <a:effectLst/>
                <a:latin typeface="sourcesans-regular"/>
              </a:rPr>
              <a:t>Giovanni ANELLI (CERN)</a:t>
            </a:r>
          </a:p>
          <a:p>
            <a:pPr algn="l"/>
            <a:r>
              <a:rPr lang="en-GB" sz="1600" b="0" i="0" u="none" strike="noStrike" dirty="0">
                <a:solidFill>
                  <a:srgbClr val="292929"/>
                </a:solidFill>
                <a:effectLst/>
                <a:latin typeface="sourcesans-regular"/>
              </a:rPr>
              <a:t>Hans BRAUN (PSI)</a:t>
            </a:r>
          </a:p>
          <a:p>
            <a:pPr algn="l"/>
            <a:r>
              <a:rPr lang="en-GB" sz="1600" b="0" i="0" u="none" strike="noStrike" dirty="0">
                <a:solidFill>
                  <a:srgbClr val="292929"/>
                </a:solidFill>
                <a:effectLst/>
                <a:latin typeface="sourcesans-regular"/>
              </a:rPr>
              <a:t>Philip BURROWS (JAI/Oxford U.) </a:t>
            </a:r>
            <a:r>
              <a:rPr lang="en-GB" sz="1600" b="0" i="1" u="none" strike="noStrike" dirty="0">
                <a:solidFill>
                  <a:srgbClr val="292929"/>
                </a:solidFill>
                <a:effectLst/>
                <a:latin typeface="sourcesans-bold"/>
              </a:rPr>
              <a:t>chair</a:t>
            </a:r>
            <a:endParaRPr lang="en-GB" sz="1600" b="0" i="0" u="none" strike="noStrike" dirty="0">
              <a:solidFill>
                <a:srgbClr val="292929"/>
              </a:solidFill>
              <a:effectLst/>
              <a:latin typeface="sourcesans-regular"/>
            </a:endParaRPr>
          </a:p>
          <a:p>
            <a:pPr algn="l"/>
            <a:r>
              <a:rPr lang="en-GB" sz="1600" b="0" i="0" u="none" strike="noStrike" dirty="0">
                <a:solidFill>
                  <a:srgbClr val="292929"/>
                </a:solidFill>
                <a:effectLst/>
                <a:latin typeface="sourcesans-regular"/>
              </a:rPr>
              <a:t>Roberto CORSINI (CERN) </a:t>
            </a:r>
            <a:r>
              <a:rPr lang="en-GB" sz="1600" b="0" i="1" u="none" strike="noStrike" dirty="0">
                <a:solidFill>
                  <a:srgbClr val="292929"/>
                </a:solidFill>
                <a:effectLst/>
                <a:latin typeface="sourcesans-regular"/>
              </a:rPr>
              <a:t>ex officio</a:t>
            </a:r>
            <a:endParaRPr lang="en-GB" sz="1600" b="0" i="0" u="none" strike="noStrike" dirty="0">
              <a:solidFill>
                <a:srgbClr val="292929"/>
              </a:solidFill>
              <a:effectLst/>
              <a:latin typeface="sourcesans-regular"/>
            </a:endParaRPr>
          </a:p>
          <a:p>
            <a:pPr algn="l"/>
            <a:r>
              <a:rPr lang="en-GB" sz="1600" b="0" i="0" u="none" strike="noStrike" dirty="0" err="1">
                <a:solidFill>
                  <a:srgbClr val="292929"/>
                </a:solidFill>
                <a:effectLst/>
                <a:latin typeface="sourcesans-regular"/>
              </a:rPr>
              <a:t>Ilias</a:t>
            </a:r>
            <a:r>
              <a:rPr lang="en-GB" sz="1600" b="0" i="0" u="none" strike="noStrike" dirty="0">
                <a:solidFill>
                  <a:srgbClr val="292929"/>
                </a:solidFill>
                <a:effectLst/>
                <a:latin typeface="sourcesans-regular"/>
              </a:rPr>
              <a:t> EFTHYMIOPOULOS (CERN)</a:t>
            </a:r>
          </a:p>
          <a:p>
            <a:pPr algn="l"/>
            <a:r>
              <a:rPr lang="en-GB" sz="1600" b="0" i="0" u="none" strike="noStrike" dirty="0">
                <a:solidFill>
                  <a:srgbClr val="292929"/>
                </a:solidFill>
                <a:effectLst/>
                <a:latin typeface="sourcesans-regular"/>
              </a:rPr>
              <a:t>Angeles FAUS-GOLFE (CNRS/In2p3-Orsay)</a:t>
            </a:r>
          </a:p>
          <a:p>
            <a:pPr algn="l"/>
            <a:r>
              <a:rPr lang="en-GB" sz="1600" b="0" i="0" u="none" strike="noStrike" dirty="0">
                <a:solidFill>
                  <a:srgbClr val="292929"/>
                </a:solidFill>
                <a:effectLst/>
                <a:latin typeface="sourcesans-regular"/>
              </a:rPr>
              <a:t>Massimo FERRARIO (INFN-LNF)</a:t>
            </a:r>
          </a:p>
          <a:p>
            <a:pPr algn="l"/>
            <a:r>
              <a:rPr lang="en-GB" sz="1600" b="0" i="0" u="none" strike="noStrike" dirty="0">
                <a:solidFill>
                  <a:srgbClr val="292929"/>
                </a:solidFill>
                <a:effectLst/>
                <a:latin typeface="sourcesans-regular"/>
              </a:rPr>
              <a:t>Eugenia HATZIANGELI (CERN)</a:t>
            </a:r>
          </a:p>
          <a:p>
            <a:pPr algn="l"/>
            <a:r>
              <a:rPr lang="en-GB" sz="1600" b="0" i="0" u="none" strike="noStrike" dirty="0">
                <a:solidFill>
                  <a:srgbClr val="292929"/>
                </a:solidFill>
                <a:effectLst/>
                <a:latin typeface="sourcesans-regular"/>
              </a:rPr>
              <a:t>Giuseppe LERNER (CERN)</a:t>
            </a:r>
          </a:p>
          <a:p>
            <a:pPr algn="l"/>
            <a:r>
              <a:rPr lang="en-GB" sz="1600" b="0" i="0" u="none" strike="noStrike" dirty="0">
                <a:solidFill>
                  <a:srgbClr val="292929"/>
                </a:solidFill>
                <a:effectLst/>
                <a:latin typeface="sourcesans-regular"/>
              </a:rPr>
              <a:t>Steinar STAPNES (CERN)</a:t>
            </a:r>
          </a:p>
          <a:p>
            <a:pPr algn="l"/>
            <a:r>
              <a:rPr lang="en-GB" sz="1600" b="0" i="0" u="none" strike="noStrike" dirty="0">
                <a:solidFill>
                  <a:srgbClr val="292929"/>
                </a:solidFill>
                <a:effectLst/>
                <a:latin typeface="sourcesans-regular"/>
              </a:rPr>
              <a:t>Marie-Catherine VOZENIN (UNIL/CHUV)</a:t>
            </a:r>
          </a:p>
        </p:txBody>
      </p:sp>
      <p:sp>
        <p:nvSpPr>
          <p:cNvPr id="6" name="TextBox 5">
            <a:extLst>
              <a:ext uri="{FF2B5EF4-FFF2-40B4-BE49-F238E27FC236}">
                <a16:creationId xmlns:a16="http://schemas.microsoft.com/office/drawing/2014/main" id="{8E68E526-6B67-2A4E-828D-02BD5494E5AC}"/>
              </a:ext>
            </a:extLst>
          </p:cNvPr>
          <p:cNvSpPr txBox="1"/>
          <p:nvPr/>
        </p:nvSpPr>
        <p:spPr>
          <a:xfrm>
            <a:off x="4530902" y="2743334"/>
            <a:ext cx="7342597" cy="3293209"/>
          </a:xfrm>
          <a:prstGeom prst="rect">
            <a:avLst/>
          </a:prstGeom>
          <a:noFill/>
        </p:spPr>
        <p:txBody>
          <a:bodyPr wrap="square">
            <a:spAutoFit/>
          </a:bodyPr>
          <a:lstStyle/>
          <a:p>
            <a:pPr algn="just"/>
            <a:r>
              <a:rPr lang="en-GB" sz="1600" b="0" i="0" u="none" strike="noStrike" dirty="0">
                <a:effectLst/>
                <a:latin typeface="Calibri" panose="020F0502020204030204" pitchFamily="34" charset="0"/>
              </a:rPr>
              <a:t>- The CSB will act in concertation with the local CLEAR Technical Board (CTB), responsible for assessing the technical, safety and radioprotection aspects of each proposal before the experiments are submitted for final approval to the CSB and to the safety/RP representatives, and for the detailed beam time scheduling.</a:t>
            </a:r>
          </a:p>
          <a:p>
            <a:pPr algn="just"/>
            <a:r>
              <a:rPr lang="en-GB" sz="1600" b="0" i="0" u="none" strike="noStrike" dirty="0">
                <a:effectLst/>
                <a:latin typeface="Calibri" panose="020F0502020204030204" pitchFamily="34" charset="0"/>
              </a:rPr>
              <a:t> </a:t>
            </a:r>
          </a:p>
          <a:p>
            <a:pPr algn="just"/>
            <a:r>
              <a:rPr lang="en-GB" sz="1600" b="0" i="0" u="none" strike="noStrike" dirty="0">
                <a:effectLst/>
                <a:latin typeface="Calibri" panose="020F0502020204030204" pitchFamily="34" charset="0"/>
              </a:rPr>
              <a:t>- The CSB will meet once per year, before the start of operation (in February/March) in order to assess the execution of the experimental program in the previous year, examine the new experiment proposals received until then and give recommendations on the new year experimental program, indicating priorities if needed.  The formal approval of each individual request for beam time is done through a remote procedure, and further proposals, received after the CSB yearly meeting,  will be accepted during the year following such procedure.  </a:t>
            </a:r>
          </a:p>
          <a:p>
            <a:pPr algn="just"/>
            <a:r>
              <a:rPr lang="en-GB" sz="1600" b="0" i="0" u="none" strike="noStrike" dirty="0">
                <a:effectLst/>
                <a:latin typeface="Calibri" panose="020F0502020204030204" pitchFamily="34" charset="0"/>
              </a:rPr>
              <a:t> </a:t>
            </a:r>
          </a:p>
        </p:txBody>
      </p:sp>
    </p:spTree>
    <p:extLst>
      <p:ext uri="{BB962C8B-B14F-4D97-AF65-F5344CB8AC3E}">
        <p14:creationId xmlns:p14="http://schemas.microsoft.com/office/powerpoint/2010/main" val="2689547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7F0C3-9963-BC4E-8348-E776977FF7F6}"/>
              </a:ext>
            </a:extLst>
          </p:cNvPr>
          <p:cNvSpPr>
            <a:spLocks noGrp="1"/>
          </p:cNvSpPr>
          <p:nvPr>
            <p:ph type="title"/>
          </p:nvPr>
        </p:nvSpPr>
        <p:spPr/>
        <p:txBody>
          <a:bodyPr/>
          <a:lstStyle/>
          <a:p>
            <a:r>
              <a:rPr lang="en-US" dirty="0"/>
              <a:t>CLEAR Technical Board</a:t>
            </a:r>
            <a:endParaRPr dirty="0"/>
          </a:p>
        </p:txBody>
      </p:sp>
      <p:sp>
        <p:nvSpPr>
          <p:cNvPr id="5" name="TextBox 4">
            <a:extLst>
              <a:ext uri="{FF2B5EF4-FFF2-40B4-BE49-F238E27FC236}">
                <a16:creationId xmlns:a16="http://schemas.microsoft.com/office/drawing/2014/main" id="{4752CC08-05EF-C943-B0BB-00A6E4B4B209}"/>
              </a:ext>
            </a:extLst>
          </p:cNvPr>
          <p:cNvSpPr txBox="1"/>
          <p:nvPr/>
        </p:nvSpPr>
        <p:spPr>
          <a:xfrm>
            <a:off x="460624" y="941429"/>
            <a:ext cx="11270751" cy="923330"/>
          </a:xfrm>
          <a:prstGeom prst="rect">
            <a:avLst/>
          </a:prstGeom>
          <a:noFill/>
        </p:spPr>
        <p:txBody>
          <a:bodyPr wrap="square">
            <a:spAutoFit/>
          </a:bodyPr>
          <a:lstStyle/>
          <a:p>
            <a:pPr algn="just"/>
            <a:r>
              <a:rPr lang="en-GB" b="0" i="0" u="none" strike="noStrike" dirty="0">
                <a:solidFill>
                  <a:srgbClr val="292929"/>
                </a:solidFill>
                <a:effectLst/>
                <a:latin typeface="sourcesans-regular"/>
              </a:rPr>
              <a:t>The CLEAR Technical Board (CTB) is responsible for assessing the technical, safety and radioprotection aspects of each proposal before the experiments are submitted for final approval to the CSB and the safety and RP representatives, and follows-up the beam time scheduling.</a:t>
            </a:r>
            <a:endParaRPr lang="en-GB" i="0" u="none" strike="noStrike" dirty="0">
              <a:effectLst/>
              <a:latin typeface="Calibri" panose="020F0502020204030204" pitchFamily="34" charset="0"/>
            </a:endParaRPr>
          </a:p>
        </p:txBody>
      </p:sp>
      <p:sp>
        <p:nvSpPr>
          <p:cNvPr id="7" name="TextBox 6">
            <a:extLst>
              <a:ext uri="{FF2B5EF4-FFF2-40B4-BE49-F238E27FC236}">
                <a16:creationId xmlns:a16="http://schemas.microsoft.com/office/drawing/2014/main" id="{F43DA375-90CA-C741-9C45-CDF9DDE0AF9E}"/>
              </a:ext>
            </a:extLst>
          </p:cNvPr>
          <p:cNvSpPr txBox="1"/>
          <p:nvPr/>
        </p:nvSpPr>
        <p:spPr>
          <a:xfrm>
            <a:off x="1839075" y="2629781"/>
            <a:ext cx="7417940" cy="2308324"/>
          </a:xfrm>
          <a:prstGeom prst="rect">
            <a:avLst/>
          </a:prstGeom>
          <a:noFill/>
        </p:spPr>
        <p:txBody>
          <a:bodyPr wrap="square">
            <a:spAutoFit/>
          </a:bodyPr>
          <a:lstStyle/>
          <a:p>
            <a:pPr algn="l"/>
            <a:r>
              <a:rPr lang="en-GB" sz="1600" b="0" i="0" u="none" strike="noStrike" dirty="0">
                <a:solidFill>
                  <a:srgbClr val="292929"/>
                </a:solidFill>
                <a:effectLst/>
                <a:latin typeface="sourcesans-regular"/>
              </a:rPr>
              <a:t>Members:</a:t>
            </a:r>
          </a:p>
          <a:p>
            <a:pPr algn="l"/>
            <a:br>
              <a:rPr lang="en-GB" sz="1600" dirty="0"/>
            </a:br>
            <a:r>
              <a:rPr lang="en-GB" sz="1600" b="0" i="0" u="none" strike="noStrike" dirty="0">
                <a:solidFill>
                  <a:srgbClr val="292929"/>
                </a:solidFill>
                <a:effectLst/>
                <a:latin typeface="sourcesans-regular"/>
              </a:rPr>
              <a:t>Roberto CORSINI (BE-ABP), Facility Coordinator</a:t>
            </a:r>
            <a:br>
              <a:rPr lang="en-GB" sz="1600" dirty="0"/>
            </a:br>
            <a:r>
              <a:rPr lang="en-GB" sz="1600" b="0" i="0" u="none" strike="noStrike" dirty="0">
                <a:solidFill>
                  <a:srgbClr val="292929"/>
                </a:solidFill>
                <a:effectLst/>
                <a:latin typeface="sourcesans-regular"/>
              </a:rPr>
              <a:t>Davide GAMBA (BE-ABP) Facility Safety Officer (ad-interim), Technical Support</a:t>
            </a:r>
            <a:br>
              <a:rPr lang="en-GB" sz="1600" dirty="0"/>
            </a:br>
            <a:r>
              <a:rPr lang="en-GB" sz="1600" b="0" i="0" u="none" strike="noStrike" dirty="0">
                <a:solidFill>
                  <a:srgbClr val="292929"/>
                </a:solidFill>
                <a:effectLst/>
                <a:latin typeface="sourcesans-regular"/>
              </a:rPr>
              <a:t>Markus WIDORSKI (HSE-RP), Radio Protection Officer</a:t>
            </a:r>
            <a:br>
              <a:rPr lang="en-GB" sz="1600" dirty="0"/>
            </a:br>
            <a:r>
              <a:rPr lang="en-GB" sz="1600" b="0" i="0" u="none" strike="noStrike" dirty="0">
                <a:solidFill>
                  <a:srgbClr val="292929"/>
                </a:solidFill>
                <a:effectLst/>
                <a:latin typeface="sourcesans-regular"/>
              </a:rPr>
              <a:t>Wilfrid FARABOLINI (BE-ABP), Beam Expert, Operation</a:t>
            </a:r>
            <a:br>
              <a:rPr lang="en-GB" sz="1600" dirty="0"/>
            </a:br>
            <a:r>
              <a:rPr lang="en-GB" sz="1600" b="0" i="0" u="none" strike="noStrike" dirty="0">
                <a:solidFill>
                  <a:srgbClr val="292929"/>
                </a:solidFill>
                <a:effectLst/>
                <a:latin typeface="sourcesans-regular"/>
              </a:rPr>
              <a:t>Pierre KORYSKO (BE-ABP and Oxford University), Beam Expert, Operation</a:t>
            </a:r>
            <a:br>
              <a:rPr lang="en-GB" sz="1600" dirty="0"/>
            </a:br>
            <a:r>
              <a:rPr lang="en-GB" sz="1600" b="0" i="0" u="none" strike="noStrike" dirty="0" err="1">
                <a:solidFill>
                  <a:srgbClr val="292929"/>
                </a:solidFill>
                <a:effectLst/>
                <a:latin typeface="sourcesans-regular"/>
              </a:rPr>
              <a:t>Kyrre</a:t>
            </a:r>
            <a:r>
              <a:rPr lang="en-GB" sz="1600" b="0" i="0" u="none" strike="noStrike" dirty="0">
                <a:solidFill>
                  <a:srgbClr val="292929"/>
                </a:solidFill>
                <a:effectLst/>
                <a:latin typeface="sourcesans-regular"/>
              </a:rPr>
              <a:t> SJOBAK (BE-ABP and Oslo University) Beam Expert and User Representative</a:t>
            </a:r>
            <a:br>
              <a:rPr lang="en-GB" sz="1600" dirty="0"/>
            </a:br>
            <a:r>
              <a:rPr lang="en-GB" sz="1600" b="0" i="0" u="none" strike="noStrike" dirty="0">
                <a:solidFill>
                  <a:srgbClr val="292929"/>
                </a:solidFill>
                <a:effectLst/>
                <a:latin typeface="sourcesans-regular"/>
              </a:rPr>
              <a:t>Stefano </a:t>
            </a:r>
            <a:r>
              <a:rPr lang="en-GB" sz="1600" b="0" i="0" u="none" strike="noStrike" dirty="0" err="1">
                <a:solidFill>
                  <a:srgbClr val="292929"/>
                </a:solidFill>
                <a:effectLst/>
                <a:latin typeface="sourcesans-regular"/>
              </a:rPr>
              <a:t>Mazzoni</a:t>
            </a:r>
            <a:r>
              <a:rPr lang="en-GB" sz="1600" b="0" i="0" u="none" strike="noStrike" dirty="0">
                <a:solidFill>
                  <a:srgbClr val="292929"/>
                </a:solidFill>
                <a:effectLst/>
                <a:latin typeface="sourcesans-regular"/>
              </a:rPr>
              <a:t> (SY-BI), User Representative</a:t>
            </a:r>
          </a:p>
        </p:txBody>
      </p:sp>
    </p:spTree>
    <p:extLst>
      <p:ext uri="{BB962C8B-B14F-4D97-AF65-F5344CB8AC3E}">
        <p14:creationId xmlns:p14="http://schemas.microsoft.com/office/powerpoint/2010/main" val="884695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C8C1-58F8-5744-AC59-71B2B8868E75}"/>
              </a:ext>
            </a:extLst>
          </p:cNvPr>
          <p:cNvSpPr>
            <a:spLocks noGrp="1"/>
          </p:cNvSpPr>
          <p:nvPr>
            <p:ph type="title"/>
          </p:nvPr>
        </p:nvSpPr>
        <p:spPr/>
        <p:txBody>
          <a:bodyPr/>
          <a:lstStyle/>
          <a:p>
            <a:r>
              <a:rPr lang="en-US" dirty="0"/>
              <a:t>Beam time request form</a:t>
            </a:r>
            <a:endParaRPr dirty="0"/>
          </a:p>
        </p:txBody>
      </p:sp>
      <p:pic>
        <p:nvPicPr>
          <p:cNvPr id="5" name="Picture 4" descr="Table&#10;&#10;Description automatically generated">
            <a:extLst>
              <a:ext uri="{FF2B5EF4-FFF2-40B4-BE49-F238E27FC236}">
                <a16:creationId xmlns:a16="http://schemas.microsoft.com/office/drawing/2014/main" id="{1EF2A9B9-3D09-934A-BAD1-206B60FDBC50}"/>
              </a:ext>
            </a:extLst>
          </p:cNvPr>
          <p:cNvPicPr>
            <a:picLocks noChangeAspect="1"/>
          </p:cNvPicPr>
          <p:nvPr/>
        </p:nvPicPr>
        <p:blipFill>
          <a:blip r:embed="rId2"/>
          <a:stretch>
            <a:fillRect/>
          </a:stretch>
        </p:blipFill>
        <p:spPr>
          <a:xfrm>
            <a:off x="1338530" y="808834"/>
            <a:ext cx="3993492" cy="5508729"/>
          </a:xfrm>
          <a:prstGeom prst="rect">
            <a:avLst/>
          </a:prstGeom>
        </p:spPr>
      </p:pic>
      <p:pic>
        <p:nvPicPr>
          <p:cNvPr id="7" name="Picture 6" descr="Text&#10;&#10;Description automatically generated">
            <a:extLst>
              <a:ext uri="{FF2B5EF4-FFF2-40B4-BE49-F238E27FC236}">
                <a16:creationId xmlns:a16="http://schemas.microsoft.com/office/drawing/2014/main" id="{093ABC5A-5BF8-734B-9CB3-B63CA834E445}"/>
              </a:ext>
            </a:extLst>
          </p:cNvPr>
          <p:cNvPicPr>
            <a:picLocks noChangeAspect="1"/>
          </p:cNvPicPr>
          <p:nvPr/>
        </p:nvPicPr>
        <p:blipFill>
          <a:blip r:embed="rId3"/>
          <a:stretch>
            <a:fillRect/>
          </a:stretch>
        </p:blipFill>
        <p:spPr>
          <a:xfrm>
            <a:off x="6974943" y="808834"/>
            <a:ext cx="3878527" cy="5508729"/>
          </a:xfrm>
          <a:prstGeom prst="rect">
            <a:avLst/>
          </a:prstGeom>
        </p:spPr>
      </p:pic>
    </p:spTree>
    <p:extLst>
      <p:ext uri="{BB962C8B-B14F-4D97-AF65-F5344CB8AC3E}">
        <p14:creationId xmlns:p14="http://schemas.microsoft.com/office/powerpoint/2010/main" val="2351851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C8C1-58F8-5744-AC59-71B2B8868E75}"/>
              </a:ext>
            </a:extLst>
          </p:cNvPr>
          <p:cNvSpPr>
            <a:spLocks noGrp="1"/>
          </p:cNvSpPr>
          <p:nvPr>
            <p:ph type="title"/>
          </p:nvPr>
        </p:nvSpPr>
        <p:spPr/>
        <p:txBody>
          <a:bodyPr/>
          <a:lstStyle/>
          <a:p>
            <a:r>
              <a:rPr lang="en-US" dirty="0"/>
              <a:t>EDMS approval</a:t>
            </a:r>
            <a:endParaRPr dirty="0"/>
          </a:p>
        </p:txBody>
      </p:sp>
      <p:sp>
        <p:nvSpPr>
          <p:cNvPr id="6" name="TextBox 5">
            <a:extLst>
              <a:ext uri="{FF2B5EF4-FFF2-40B4-BE49-F238E27FC236}">
                <a16:creationId xmlns:a16="http://schemas.microsoft.com/office/drawing/2014/main" id="{FF7CD9DA-A12E-9547-9E5F-739F0BB060D7}"/>
              </a:ext>
            </a:extLst>
          </p:cNvPr>
          <p:cNvSpPr txBox="1"/>
          <p:nvPr/>
        </p:nvSpPr>
        <p:spPr>
          <a:xfrm>
            <a:off x="308759" y="834678"/>
            <a:ext cx="8668986" cy="646331"/>
          </a:xfrm>
          <a:prstGeom prst="rect">
            <a:avLst/>
          </a:prstGeom>
          <a:noFill/>
        </p:spPr>
        <p:txBody>
          <a:bodyPr wrap="square">
            <a:spAutoFit/>
          </a:bodyPr>
          <a:lstStyle/>
          <a:p>
            <a:r>
              <a:rPr lang="en-GB" dirty="0">
                <a:hlinkClick r:id="rId2"/>
              </a:rPr>
              <a:t>https://edms.cern.ch/ui/#!master/navigator/project?P:100569561:100569561:subDocs</a:t>
            </a:r>
            <a:endParaRPr lang="en-GB" dirty="0"/>
          </a:p>
          <a:p>
            <a:endParaRPr dirty="0"/>
          </a:p>
        </p:txBody>
      </p:sp>
      <p:pic>
        <p:nvPicPr>
          <p:cNvPr id="8" name="Picture 7" descr="Graphical user interface, text, application&#10;&#10;Description automatically generated">
            <a:extLst>
              <a:ext uri="{FF2B5EF4-FFF2-40B4-BE49-F238E27FC236}">
                <a16:creationId xmlns:a16="http://schemas.microsoft.com/office/drawing/2014/main" id="{67D1852A-4F91-E54D-A518-A8C342D3FE07}"/>
              </a:ext>
            </a:extLst>
          </p:cNvPr>
          <p:cNvPicPr>
            <a:picLocks noChangeAspect="1"/>
          </p:cNvPicPr>
          <p:nvPr/>
        </p:nvPicPr>
        <p:blipFill>
          <a:blip r:embed="rId3"/>
          <a:stretch>
            <a:fillRect/>
          </a:stretch>
        </p:blipFill>
        <p:spPr>
          <a:xfrm>
            <a:off x="481435" y="1362679"/>
            <a:ext cx="7154399" cy="5103436"/>
          </a:xfrm>
          <a:prstGeom prst="rect">
            <a:avLst/>
          </a:prstGeom>
        </p:spPr>
      </p:pic>
    </p:spTree>
    <p:extLst>
      <p:ext uri="{BB962C8B-B14F-4D97-AF65-F5344CB8AC3E}">
        <p14:creationId xmlns:p14="http://schemas.microsoft.com/office/powerpoint/2010/main" val="2703851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C8C1-58F8-5744-AC59-71B2B8868E75}"/>
              </a:ext>
            </a:extLst>
          </p:cNvPr>
          <p:cNvSpPr>
            <a:spLocks noGrp="1"/>
          </p:cNvSpPr>
          <p:nvPr>
            <p:ph type="title"/>
          </p:nvPr>
        </p:nvSpPr>
        <p:spPr/>
        <p:txBody>
          <a:bodyPr/>
          <a:lstStyle/>
          <a:p>
            <a:r>
              <a:rPr lang="en-US" dirty="0"/>
              <a:t>EDMS approval</a:t>
            </a:r>
            <a:endParaRPr dirty="0"/>
          </a:p>
        </p:txBody>
      </p:sp>
      <p:sp>
        <p:nvSpPr>
          <p:cNvPr id="6" name="TextBox 5">
            <a:extLst>
              <a:ext uri="{FF2B5EF4-FFF2-40B4-BE49-F238E27FC236}">
                <a16:creationId xmlns:a16="http://schemas.microsoft.com/office/drawing/2014/main" id="{FF7CD9DA-A12E-9547-9E5F-739F0BB060D7}"/>
              </a:ext>
            </a:extLst>
          </p:cNvPr>
          <p:cNvSpPr txBox="1"/>
          <p:nvPr/>
        </p:nvSpPr>
        <p:spPr>
          <a:xfrm>
            <a:off x="308759" y="834678"/>
            <a:ext cx="8668986" cy="646331"/>
          </a:xfrm>
          <a:prstGeom prst="rect">
            <a:avLst/>
          </a:prstGeom>
          <a:noFill/>
        </p:spPr>
        <p:txBody>
          <a:bodyPr wrap="square">
            <a:spAutoFit/>
          </a:bodyPr>
          <a:lstStyle/>
          <a:p>
            <a:r>
              <a:rPr lang="en-GB" dirty="0">
                <a:hlinkClick r:id="rId2"/>
              </a:rPr>
              <a:t>https://edms.cern.ch/ui/#!master/navigator/project?P:100569561:100569561:subDocs</a:t>
            </a:r>
            <a:endParaRPr lang="en-GB" dirty="0"/>
          </a:p>
          <a:p>
            <a:endParaRPr dirty="0"/>
          </a:p>
        </p:txBody>
      </p:sp>
      <p:pic>
        <p:nvPicPr>
          <p:cNvPr id="11" name="Picture 10" descr="Graphical user interface, text, application, email&#10;&#10;Description automatically generated">
            <a:extLst>
              <a:ext uri="{FF2B5EF4-FFF2-40B4-BE49-F238E27FC236}">
                <a16:creationId xmlns:a16="http://schemas.microsoft.com/office/drawing/2014/main" id="{E2636D0B-7B7F-DA4F-88A2-79201053C4B2}"/>
              </a:ext>
            </a:extLst>
          </p:cNvPr>
          <p:cNvPicPr>
            <a:picLocks noChangeAspect="1"/>
          </p:cNvPicPr>
          <p:nvPr/>
        </p:nvPicPr>
        <p:blipFill>
          <a:blip r:embed="rId3"/>
          <a:stretch>
            <a:fillRect/>
          </a:stretch>
        </p:blipFill>
        <p:spPr>
          <a:xfrm>
            <a:off x="575953" y="1442414"/>
            <a:ext cx="8134598" cy="4984715"/>
          </a:xfrm>
          <a:prstGeom prst="rect">
            <a:avLst/>
          </a:prstGeom>
        </p:spPr>
      </p:pic>
    </p:spTree>
    <p:extLst>
      <p:ext uri="{BB962C8B-B14F-4D97-AF65-F5344CB8AC3E}">
        <p14:creationId xmlns:p14="http://schemas.microsoft.com/office/powerpoint/2010/main" val="4282599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C8C1-58F8-5744-AC59-71B2B8868E75}"/>
              </a:ext>
            </a:extLst>
          </p:cNvPr>
          <p:cNvSpPr>
            <a:spLocks noGrp="1"/>
          </p:cNvSpPr>
          <p:nvPr>
            <p:ph type="title"/>
          </p:nvPr>
        </p:nvSpPr>
        <p:spPr/>
        <p:txBody>
          <a:bodyPr/>
          <a:lstStyle/>
          <a:p>
            <a:r>
              <a:rPr lang="en-US" dirty="0"/>
              <a:t>EDMS approval</a:t>
            </a:r>
            <a:endParaRPr dirty="0"/>
          </a:p>
        </p:txBody>
      </p:sp>
      <p:sp>
        <p:nvSpPr>
          <p:cNvPr id="6" name="TextBox 5">
            <a:extLst>
              <a:ext uri="{FF2B5EF4-FFF2-40B4-BE49-F238E27FC236}">
                <a16:creationId xmlns:a16="http://schemas.microsoft.com/office/drawing/2014/main" id="{FF7CD9DA-A12E-9547-9E5F-739F0BB060D7}"/>
              </a:ext>
            </a:extLst>
          </p:cNvPr>
          <p:cNvSpPr txBox="1"/>
          <p:nvPr/>
        </p:nvSpPr>
        <p:spPr>
          <a:xfrm>
            <a:off x="308759" y="834678"/>
            <a:ext cx="8668986" cy="646331"/>
          </a:xfrm>
          <a:prstGeom prst="rect">
            <a:avLst/>
          </a:prstGeom>
          <a:noFill/>
        </p:spPr>
        <p:txBody>
          <a:bodyPr wrap="square">
            <a:spAutoFit/>
          </a:bodyPr>
          <a:lstStyle/>
          <a:p>
            <a:r>
              <a:rPr lang="en-GB" dirty="0">
                <a:hlinkClick r:id="rId2"/>
              </a:rPr>
              <a:t>https://edms.cern.ch/ui/#!master/navigator/project?P:100569561:100569561:subDocs</a:t>
            </a:r>
            <a:endParaRPr lang="en-GB" dirty="0"/>
          </a:p>
          <a:p>
            <a:endParaRPr dirty="0"/>
          </a:p>
        </p:txBody>
      </p:sp>
      <p:pic>
        <p:nvPicPr>
          <p:cNvPr id="4" name="Picture 3" descr="Graphical user interface, text, application, email&#10;&#10;Description automatically generated">
            <a:extLst>
              <a:ext uri="{FF2B5EF4-FFF2-40B4-BE49-F238E27FC236}">
                <a16:creationId xmlns:a16="http://schemas.microsoft.com/office/drawing/2014/main" id="{59F41BF7-5E5A-D542-AECD-81C57F048010}"/>
              </a:ext>
            </a:extLst>
          </p:cNvPr>
          <p:cNvPicPr>
            <a:picLocks noChangeAspect="1"/>
          </p:cNvPicPr>
          <p:nvPr/>
        </p:nvPicPr>
        <p:blipFill>
          <a:blip r:embed="rId3"/>
          <a:stretch>
            <a:fillRect/>
          </a:stretch>
        </p:blipFill>
        <p:spPr>
          <a:xfrm>
            <a:off x="5665466" y="3585882"/>
            <a:ext cx="6126732" cy="2840409"/>
          </a:xfrm>
          <a:prstGeom prst="rect">
            <a:avLst/>
          </a:prstGeom>
        </p:spPr>
      </p:pic>
      <p:pic>
        <p:nvPicPr>
          <p:cNvPr id="5" name="Picture 4" descr="Graphical user interface, text, application, email&#10;&#10;Description automatically generated">
            <a:extLst>
              <a:ext uri="{FF2B5EF4-FFF2-40B4-BE49-F238E27FC236}">
                <a16:creationId xmlns:a16="http://schemas.microsoft.com/office/drawing/2014/main" id="{AD170FB6-00A1-7849-8648-FD2150192A06}"/>
              </a:ext>
            </a:extLst>
          </p:cNvPr>
          <p:cNvPicPr>
            <a:picLocks noChangeAspect="1"/>
          </p:cNvPicPr>
          <p:nvPr/>
        </p:nvPicPr>
        <p:blipFill>
          <a:blip r:embed="rId4"/>
          <a:stretch>
            <a:fillRect/>
          </a:stretch>
        </p:blipFill>
        <p:spPr>
          <a:xfrm>
            <a:off x="213115" y="1643771"/>
            <a:ext cx="5327073" cy="2508098"/>
          </a:xfrm>
          <a:prstGeom prst="rect">
            <a:avLst/>
          </a:prstGeom>
        </p:spPr>
      </p:pic>
    </p:spTree>
    <p:extLst>
      <p:ext uri="{BB962C8B-B14F-4D97-AF65-F5344CB8AC3E}">
        <p14:creationId xmlns:p14="http://schemas.microsoft.com/office/powerpoint/2010/main" val="1399774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F31B5-AAD9-8B4C-948C-9F03B50D507E}"/>
              </a:ext>
            </a:extLst>
          </p:cNvPr>
          <p:cNvSpPr>
            <a:spLocks noGrp="1"/>
          </p:cNvSpPr>
          <p:nvPr>
            <p:ph type="title"/>
          </p:nvPr>
        </p:nvSpPr>
        <p:spPr>
          <a:xfrm>
            <a:off x="1379869" y="1195530"/>
            <a:ext cx="8910535" cy="2217906"/>
          </a:xfrm>
        </p:spPr>
        <p:txBody>
          <a:bodyPr>
            <a:noAutofit/>
          </a:bodyPr>
          <a:lstStyle/>
          <a:p>
            <a:pPr algn="ctr"/>
            <a:r>
              <a:rPr lang="en-US" sz="8000" i="1" dirty="0">
                <a:solidFill>
                  <a:srgbClr val="002060"/>
                </a:solidFill>
                <a:effectLst>
                  <a:outerShdw blurRad="50800" dist="38100" dir="2700000" algn="tl" rotWithShape="0">
                    <a:prstClr val="black">
                      <a:alpha val="40000"/>
                    </a:prstClr>
                  </a:outerShdw>
                </a:effectLst>
              </a:rPr>
              <a:t>Thanks for </a:t>
            </a:r>
            <a:br>
              <a:rPr lang="en-US" sz="8000" i="1" dirty="0">
                <a:solidFill>
                  <a:srgbClr val="002060"/>
                </a:solidFill>
                <a:effectLst>
                  <a:outerShdw blurRad="50800" dist="38100" dir="2700000" algn="tl" rotWithShape="0">
                    <a:prstClr val="black">
                      <a:alpha val="40000"/>
                    </a:prstClr>
                  </a:outerShdw>
                </a:effectLst>
              </a:rPr>
            </a:br>
            <a:r>
              <a:rPr lang="en-US" sz="8000" i="1" dirty="0">
                <a:solidFill>
                  <a:srgbClr val="002060"/>
                </a:solidFill>
                <a:effectLst>
                  <a:outerShdw blurRad="50800" dist="38100" dir="2700000" algn="tl" rotWithShape="0">
                    <a:prstClr val="black">
                      <a:alpha val="40000"/>
                    </a:prstClr>
                  </a:outerShdw>
                </a:effectLst>
              </a:rPr>
              <a:t>your attention</a:t>
            </a:r>
            <a:r>
              <a:rPr lang="en-US" sz="8000" i="1" dirty="0">
                <a:solidFill>
                  <a:schemeClr val="accent1">
                    <a:lumMod val="50000"/>
                  </a:schemeClr>
                </a:solidFill>
              </a:rPr>
              <a:t>!</a:t>
            </a:r>
          </a:p>
        </p:txBody>
      </p:sp>
      <p:pic>
        <p:nvPicPr>
          <p:cNvPr id="5" name="Picture 4">
            <a:extLst>
              <a:ext uri="{FF2B5EF4-FFF2-40B4-BE49-F238E27FC236}">
                <a16:creationId xmlns:a16="http://schemas.microsoft.com/office/drawing/2014/main" id="{F3DF02A1-A14B-6641-9295-517D46B96138}"/>
              </a:ext>
            </a:extLst>
          </p:cNvPr>
          <p:cNvPicPr>
            <a:picLocks noChangeAspect="1"/>
          </p:cNvPicPr>
          <p:nvPr/>
        </p:nvPicPr>
        <p:blipFill>
          <a:blip r:embed="rId2"/>
          <a:stretch>
            <a:fillRect/>
          </a:stretch>
        </p:blipFill>
        <p:spPr>
          <a:xfrm>
            <a:off x="9658749" y="4586710"/>
            <a:ext cx="1728439" cy="1721660"/>
          </a:xfrm>
          <a:prstGeom prst="rect">
            <a:avLst/>
          </a:prstGeom>
        </p:spPr>
      </p:pic>
    </p:spTree>
    <p:extLst>
      <p:ext uri="{BB962C8B-B14F-4D97-AF65-F5344CB8AC3E}">
        <p14:creationId xmlns:p14="http://schemas.microsoft.com/office/powerpoint/2010/main" val="42816825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44594</TotalTime>
  <Words>504</Words>
  <Application>Microsoft Macintosh PowerPoint</Application>
  <PresentationFormat>Widescreen</PresentationFormat>
  <Paragraphs>36</Paragraphs>
  <Slides>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Century Gothic</vt:lpstr>
      <vt:lpstr>sourcesans-bold</vt:lpstr>
      <vt:lpstr>sourcesans-regular</vt:lpstr>
      <vt:lpstr>Office Theme</vt:lpstr>
      <vt:lpstr>CLEAR Facility Organisation and Approval Procedure</vt:lpstr>
      <vt:lpstr>CLEAR Scientific Board</vt:lpstr>
      <vt:lpstr>CLEAR Technical Board</vt:lpstr>
      <vt:lpstr>Beam time request form</vt:lpstr>
      <vt:lpstr>EDMS approval</vt:lpstr>
      <vt:lpstr>EDMS approval</vt:lpstr>
      <vt:lpstr>EDMS approval</vt:lpstr>
      <vt:lpstr>Thanks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Roberto Corsini</cp:lastModifiedBy>
  <cp:revision>429</cp:revision>
  <dcterms:created xsi:type="dcterms:W3CDTF">2018-03-20T15:42:27Z</dcterms:created>
  <dcterms:modified xsi:type="dcterms:W3CDTF">2022-11-17T13:37:58Z</dcterms:modified>
</cp:coreProperties>
</file>