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62" r:id="rId2"/>
    <p:sldId id="341" r:id="rId3"/>
    <p:sldId id="344" r:id="rId4"/>
    <p:sldId id="310" r:id="rId5"/>
    <p:sldId id="311" r:id="rId6"/>
    <p:sldId id="328" r:id="rId7"/>
    <p:sldId id="357" r:id="rId8"/>
    <p:sldId id="296" r:id="rId9"/>
    <p:sldId id="355" r:id="rId10"/>
    <p:sldId id="356" r:id="rId11"/>
    <p:sldId id="375" r:id="rId12"/>
    <p:sldId id="378" r:id="rId13"/>
    <p:sldId id="379" r:id="rId14"/>
    <p:sldId id="380" r:id="rId15"/>
    <p:sldId id="381" r:id="rId16"/>
    <p:sldId id="342" r:id="rId17"/>
    <p:sldId id="368" r:id="rId18"/>
    <p:sldId id="280" r:id="rId19"/>
    <p:sldId id="282" r:id="rId20"/>
    <p:sldId id="257" r:id="rId21"/>
    <p:sldId id="373" r:id="rId22"/>
    <p:sldId id="317" r:id="rId23"/>
    <p:sldId id="367" r:id="rId24"/>
    <p:sldId id="36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86"/>
    <p:restoredTop sz="96695"/>
  </p:normalViewPr>
  <p:slideViewPr>
    <p:cSldViewPr snapToGrid="0" snapToObjects="1">
      <p:cViewPr varScale="1">
        <p:scale>
          <a:sx n="101" d="100"/>
          <a:sy n="101" d="100"/>
        </p:scale>
        <p:origin x="208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76EAF-1F96-7947-99DA-FCDFF1E79DC2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4AAF1-DCF4-0A4A-A93A-A759939F8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97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67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3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73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732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9569218" cy="54640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556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39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3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28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38200" y="6590664"/>
            <a:ext cx="2743200" cy="26733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21 March 2018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38600" y="6590664"/>
            <a:ext cx="4114800" cy="2673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Senior Staff Advisory Committee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05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232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43074" y="1"/>
            <a:ext cx="8748399" cy="550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50549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8418" y="59056"/>
            <a:ext cx="499771" cy="491493"/>
          </a:xfrm>
          <a:prstGeom prst="rect">
            <a:avLst/>
          </a:prstGeom>
        </p:spPr>
      </p:pic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CBB6E4-B71E-3245-92A6-2FC64EFF4C3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570" y="136848"/>
            <a:ext cx="873117" cy="320597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FBFF429D-F554-3649-9A4F-4D2D7F56CFA7}"/>
              </a:ext>
            </a:extLst>
          </p:cNvPr>
          <p:cNvSpPr txBox="1">
            <a:spLocks/>
          </p:cNvSpPr>
          <p:nvPr userDrawn="1"/>
        </p:nvSpPr>
        <p:spPr>
          <a:xfrm>
            <a:off x="0" y="6590662"/>
            <a:ext cx="2834640" cy="267336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CLEAR Scientific Board kickoff,  15-16 November  2022</a:t>
            </a:r>
          </a:p>
        </p:txBody>
      </p:sp>
    </p:spTree>
    <p:extLst>
      <p:ext uri="{BB962C8B-B14F-4D97-AF65-F5344CB8AC3E}">
        <p14:creationId xmlns:p14="http://schemas.microsoft.com/office/powerpoint/2010/main" val="189290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2060"/>
          </a:solidFill>
          <a:latin typeface="Century Gothic" charset="0"/>
          <a:ea typeface="Century Gothic" charset="0"/>
          <a:cs typeface="Century Gothic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0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4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clear.cern/content/beam-time-reques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1.emf"/><Relationship Id="rId7" Type="http://schemas.openxmlformats.org/officeDocument/2006/relationships/image" Target="../media/image35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hyperlink" Target="https://clear.cern/content/publication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10" Type="http://schemas.openxmlformats.org/officeDocument/2006/relationships/image" Target="../media/image78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tiff"/><Relationship Id="rId13" Type="http://schemas.openxmlformats.org/officeDocument/2006/relationships/image" Target="../media/image19.png"/><Relationship Id="rId3" Type="http://schemas.openxmlformats.org/officeDocument/2006/relationships/image" Target="../media/image9.emf"/><Relationship Id="rId7" Type="http://schemas.openxmlformats.org/officeDocument/2006/relationships/image" Target="../media/image13.tiff"/><Relationship Id="rId12" Type="http://schemas.openxmlformats.org/officeDocument/2006/relationships/image" Target="../media/image18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tiff"/><Relationship Id="rId11" Type="http://schemas.openxmlformats.org/officeDocument/2006/relationships/image" Target="../media/image17.tiff"/><Relationship Id="rId5" Type="http://schemas.openxmlformats.org/officeDocument/2006/relationships/image" Target="../media/image11.png"/><Relationship Id="rId15" Type="http://schemas.openxmlformats.org/officeDocument/2006/relationships/image" Target="../media/image21.jpeg"/><Relationship Id="rId10" Type="http://schemas.openxmlformats.org/officeDocument/2006/relationships/image" Target="../media/image16.png"/><Relationship Id="rId4" Type="http://schemas.openxmlformats.org/officeDocument/2006/relationships/image" Target="../media/image10.tiff"/><Relationship Id="rId9" Type="http://schemas.openxmlformats.org/officeDocument/2006/relationships/image" Target="../media/image15.tiff"/><Relationship Id="rId1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A78C9EF-0B79-0A42-959E-E45C2DFF08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3900" y="735980"/>
            <a:ext cx="9826556" cy="58096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3900" y="0"/>
            <a:ext cx="9144000" cy="532337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Introduction to the CLEAR Facility </a:t>
            </a:r>
            <a:r>
              <a:rPr lang="en-US" sz="2800" dirty="0"/>
              <a:t>and present status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466" y="3086717"/>
            <a:ext cx="1531433" cy="829531"/>
          </a:xfrm>
        </p:spPr>
        <p:txBody>
          <a:bodyPr anchor="t">
            <a:normAutofit/>
          </a:bodyPr>
          <a:lstStyle/>
          <a:p>
            <a:pPr algn="l"/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Corsini</a:t>
            </a:r>
            <a:endParaRPr lang="en-US" sz="1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F414D3-2554-324D-AB39-CBD82209C5A4}"/>
              </a:ext>
            </a:extLst>
          </p:cNvPr>
          <p:cNvSpPr txBox="1"/>
          <p:nvPr/>
        </p:nvSpPr>
        <p:spPr>
          <a:xfrm flipH="1">
            <a:off x="8271010" y="4645325"/>
            <a:ext cx="3179446" cy="1569660"/>
          </a:xfrm>
          <a:prstGeom prst="rect">
            <a:avLst/>
          </a:prstGeom>
          <a:solidFill>
            <a:schemeClr val="tx1">
              <a:alpha val="25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CERN Linear </a:t>
            </a:r>
          </a:p>
          <a:p>
            <a:pPr fontAlgn="base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Electron Accelerator </a:t>
            </a:r>
          </a:p>
          <a:p>
            <a:pPr fontAlgn="base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for Research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799DCF-6393-9C46-9616-93C743A661A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7728" y="1360979"/>
            <a:ext cx="2092549" cy="21405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7BAD59-5A4C-134C-BCAD-E0B990F6123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960" y="4303631"/>
            <a:ext cx="2544776" cy="191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552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7F7C5-6072-9E49-A51C-B75AADA60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to beam time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7CB36F-43C2-B14E-A33E-AB37A433D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572" y="746345"/>
            <a:ext cx="11831444" cy="575242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Any user willing to access the facility has to fill-up a </a:t>
            </a:r>
            <a:r>
              <a:rPr lang="en-US" dirty="0">
                <a:solidFill>
                  <a:schemeClr val="accent1"/>
                </a:solidFill>
              </a:rPr>
              <a:t>beam time request form </a:t>
            </a:r>
            <a:r>
              <a:rPr lang="en-US" dirty="0"/>
              <a:t>(</a:t>
            </a:r>
            <a:r>
              <a:rPr lang="en-US" dirty="0">
                <a:hlinkClick r:id="rId2"/>
              </a:rPr>
              <a:t>https://clear.cern/content/beam-time-request</a:t>
            </a:r>
            <a:r>
              <a:rPr lang="en-US" dirty="0"/>
              <a:t>), specifying: 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Experiment description, scientific aim and justification 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Needed beam parameters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Experimental apparatus and logistics, safety aspects</a:t>
            </a:r>
          </a:p>
          <a:p>
            <a:pPr lvl="1">
              <a:lnSpc>
                <a:spcPct val="110000"/>
              </a:lnSpc>
            </a:pPr>
            <a:endParaRPr lang="en-US" sz="1600" dirty="0"/>
          </a:p>
          <a:p>
            <a:pPr>
              <a:lnSpc>
                <a:spcPct val="110000"/>
              </a:lnSpc>
            </a:pPr>
            <a:r>
              <a:rPr lang="en-US" dirty="0"/>
              <a:t>In general, some iterations between the operation team and the requester are needed (before or after receiving the form) in order to clarify requirements and understand goals. 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The </a:t>
            </a:r>
            <a:r>
              <a:rPr lang="en-US" dirty="0">
                <a:solidFill>
                  <a:schemeClr val="accent1"/>
                </a:solidFill>
              </a:rPr>
              <a:t>CLEAR Technical Board </a:t>
            </a:r>
            <a:r>
              <a:rPr lang="en-US" dirty="0"/>
              <a:t>is responsible to give the </a:t>
            </a:r>
            <a:r>
              <a:rPr lang="en-US" dirty="0">
                <a:solidFill>
                  <a:schemeClr val="accent1"/>
                </a:solidFill>
              </a:rPr>
              <a:t>final authorization </a:t>
            </a:r>
            <a:r>
              <a:rPr lang="en-US" dirty="0"/>
              <a:t>and allocate the beam time in the </a:t>
            </a:r>
            <a:r>
              <a:rPr lang="en-US" dirty="0">
                <a:solidFill>
                  <a:schemeClr val="accent1"/>
                </a:solidFill>
              </a:rPr>
              <a:t>schedule, </a:t>
            </a:r>
            <a:r>
              <a:rPr lang="en-US" dirty="0"/>
              <a:t>after checking technical feasibility and scientific interest and safety and RP issues, following guidelines by the </a:t>
            </a:r>
            <a:r>
              <a:rPr lang="en-US" dirty="0">
                <a:solidFill>
                  <a:srgbClr val="0070C0"/>
                </a:solidFill>
              </a:rPr>
              <a:t>CLEAR Scientific Board </a:t>
            </a:r>
          </a:p>
          <a:p>
            <a:pPr>
              <a:lnSpc>
                <a:spcPct val="110000"/>
              </a:lnSpc>
            </a:pPr>
            <a:endParaRPr lang="en-US" dirty="0">
              <a:solidFill>
                <a:srgbClr val="0070C0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2100" dirty="0"/>
              <a:t>The </a:t>
            </a:r>
            <a:r>
              <a:rPr lang="en-US" sz="2100" dirty="0">
                <a:solidFill>
                  <a:srgbClr val="0070C0"/>
                </a:solidFill>
              </a:rPr>
              <a:t>CLEAR Scientific Board </a:t>
            </a:r>
            <a:r>
              <a:rPr lang="en-US" sz="2100" dirty="0"/>
              <a:t>members are also involved in the formal approval procedure for each beam time request, which is carried out using the CERN EDMS infrastructure</a:t>
            </a:r>
          </a:p>
          <a:p>
            <a:pPr>
              <a:lnSpc>
                <a:spcPct val="110000"/>
              </a:lnSpc>
            </a:pPr>
            <a:endParaRPr lang="en-US" dirty="0">
              <a:solidFill>
                <a:srgbClr val="0070C0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2100" dirty="0"/>
              <a:t>User teams often ask for beam time for an activity </a:t>
            </a:r>
            <a:r>
              <a:rPr lang="en-US" sz="2100" dirty="0">
                <a:solidFill>
                  <a:schemeClr val="accent1"/>
                </a:solidFill>
              </a:rPr>
              <a:t>a few times </a:t>
            </a:r>
            <a:r>
              <a:rPr lang="en-US" sz="2100" dirty="0"/>
              <a:t>during a year, and often </a:t>
            </a:r>
            <a:r>
              <a:rPr lang="en-US" sz="2100" dirty="0">
                <a:solidFill>
                  <a:schemeClr val="accent1"/>
                </a:solidFill>
              </a:rPr>
              <a:t>over 2 or more years</a:t>
            </a:r>
            <a:r>
              <a:rPr lang="en-US" sz="2100" dirty="0"/>
              <a:t>. Beam time requests </a:t>
            </a:r>
            <a:r>
              <a:rPr lang="en-US" sz="2100" dirty="0">
                <a:solidFill>
                  <a:schemeClr val="accent1"/>
                </a:solidFill>
              </a:rPr>
              <a:t>beyond 1 year </a:t>
            </a:r>
            <a:r>
              <a:rPr lang="en-US" sz="2100" dirty="0"/>
              <a:t>require to fill out a </a:t>
            </a:r>
            <a:r>
              <a:rPr lang="en-US" sz="2100" dirty="0">
                <a:solidFill>
                  <a:schemeClr val="accent1"/>
                </a:solidFill>
              </a:rPr>
              <a:t>new form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 marL="0" indent="0">
              <a:lnSpc>
                <a:spcPct val="110000"/>
              </a:lnSpc>
              <a:buNone/>
            </a:pPr>
            <a:endParaRPr lang="en-US" dirty="0"/>
          </a:p>
          <a:p>
            <a:pPr>
              <a:lnSpc>
                <a:spcPct val="11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49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20E18-D5C4-B646-9DE9-D49425437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Irradiation on electronics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B195F3-FCA9-EC4F-96D1-BE196812174F}"/>
              </a:ext>
            </a:extLst>
          </p:cNvPr>
          <p:cNvSpPr txBox="1"/>
          <p:nvPr/>
        </p:nvSpPr>
        <p:spPr bwMode="auto">
          <a:xfrm>
            <a:off x="147645" y="856357"/>
            <a:ext cx="617034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Century Gothic" panose="020B0502020202020204" pitchFamily="34" charset="0"/>
              </a:rPr>
              <a:t>CLEAR </a:t>
            </a:r>
            <a:r>
              <a:rPr lang="it-IT" sz="1600" dirty="0" err="1">
                <a:latin typeface="Century Gothic" panose="020B0502020202020204" pitchFamily="34" charset="0"/>
              </a:rPr>
              <a:t>has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been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central</a:t>
            </a:r>
            <a:r>
              <a:rPr lang="it-IT" sz="1600" dirty="0">
                <a:latin typeface="Century Gothic" panose="020B0502020202020204" pitchFamily="34" charset="0"/>
              </a:rPr>
              <a:t> to R2E </a:t>
            </a:r>
            <a:r>
              <a:rPr lang="it-IT" sz="1600" dirty="0" err="1">
                <a:latin typeface="Century Gothic" panose="020B0502020202020204" pitchFamily="34" charset="0"/>
              </a:rPr>
              <a:t>activities</a:t>
            </a:r>
            <a:r>
              <a:rPr lang="it-IT" sz="1600" dirty="0">
                <a:latin typeface="Century Gothic" panose="020B0502020202020204" pitchFamily="34" charset="0"/>
              </a:rPr>
              <a:t> over the last 5 </a:t>
            </a:r>
            <a:r>
              <a:rPr lang="it-IT" sz="1600" dirty="0" err="1">
                <a:latin typeface="Century Gothic" panose="020B0502020202020204" pitchFamily="34" charset="0"/>
              </a:rPr>
              <a:t>years</a:t>
            </a:r>
            <a:endParaRPr lang="it-IT" sz="16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latin typeface="Century Gothic" panose="020B0502020202020204" pitchFamily="34" charset="0"/>
              </a:rPr>
              <a:t>Initial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interest</a:t>
            </a:r>
            <a:r>
              <a:rPr lang="it-IT" sz="1600" dirty="0">
                <a:latin typeface="Century Gothic" panose="020B0502020202020204" pitchFamily="34" charset="0"/>
              </a:rPr>
              <a:t> for </a:t>
            </a:r>
            <a:r>
              <a:rPr lang="it-IT" sz="1600" dirty="0" err="1">
                <a:latin typeface="Century Gothic" panose="020B0502020202020204" pitchFamily="34" charset="0"/>
              </a:rPr>
              <a:t>Jovian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environment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space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missions</a:t>
            </a:r>
            <a:r>
              <a:rPr lang="it-IT" sz="1600" dirty="0">
                <a:latin typeface="Century Gothic" panose="020B0502020202020204" pitchFamily="34" charset="0"/>
              </a:rPr>
              <a:t> (JUICE from ESA)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dirty="0">
              <a:latin typeface="Century Gothic" panose="020B0502020202020204" pitchFamily="34" charset="0"/>
            </a:endParaRPr>
          </a:p>
          <a:p>
            <a:r>
              <a:rPr lang="it-IT" sz="1600" dirty="0">
                <a:latin typeface="Century Gothic" panose="020B0502020202020204" pitchFamily="34" charset="0"/>
              </a:rPr>
              <a:t>Electron-</a:t>
            </a:r>
            <a:r>
              <a:rPr lang="it-IT" sz="1600" dirty="0" err="1">
                <a:latin typeface="Century Gothic" panose="020B0502020202020204" pitchFamily="34" charset="0"/>
              </a:rPr>
              <a:t>induced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effects</a:t>
            </a:r>
            <a:r>
              <a:rPr lang="it-IT" sz="1600" dirty="0">
                <a:latin typeface="Century Gothic" panose="020B0502020202020204" pitchFamily="34" charset="0"/>
              </a:rPr>
              <a:t> in </a:t>
            </a:r>
            <a:r>
              <a:rPr lang="it-IT" sz="1600" dirty="0" err="1">
                <a:latin typeface="Century Gothic" panose="020B0502020202020204" pitchFamily="34" charset="0"/>
              </a:rPr>
              <a:t>electronics</a:t>
            </a:r>
            <a:r>
              <a:rPr lang="it-IT" sz="1600" dirty="0">
                <a:latin typeface="Century Gothic" panose="020B0502020202020204" pitchFamily="34" charset="0"/>
              </a:rPr>
              <a:t> are </a:t>
            </a:r>
            <a:r>
              <a:rPr lang="it-IT" sz="1600" b="1" dirty="0" err="1">
                <a:solidFill>
                  <a:srgbClr val="00B0F0"/>
                </a:solidFill>
                <a:latin typeface="Century Gothic" panose="020B0502020202020204" pitchFamily="34" charset="0"/>
              </a:rPr>
              <a:t>not</a:t>
            </a:r>
            <a:r>
              <a:rPr lang="it-IT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B0F0"/>
                </a:solidFill>
                <a:latin typeface="Century Gothic" panose="020B0502020202020204" pitchFamily="34" charset="0"/>
              </a:rPr>
              <a:t>as</a:t>
            </a:r>
            <a:r>
              <a:rPr lang="it-IT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B0F0"/>
                </a:solidFill>
                <a:latin typeface="Century Gothic" panose="020B0502020202020204" pitchFamily="34" charset="0"/>
              </a:rPr>
              <a:t>well</a:t>
            </a:r>
            <a:r>
              <a:rPr lang="it-IT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B0F0"/>
                </a:solidFill>
                <a:latin typeface="Century Gothic" panose="020B0502020202020204" pitchFamily="34" charset="0"/>
              </a:rPr>
              <a:t>explored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as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those</a:t>
            </a:r>
            <a:r>
              <a:rPr lang="it-IT" sz="1600" dirty="0">
                <a:latin typeface="Century Gothic" panose="020B0502020202020204" pitchFamily="34" charset="0"/>
              </a:rPr>
              <a:t> from </a:t>
            </a:r>
            <a:r>
              <a:rPr lang="it-IT" sz="1600" dirty="0" err="1">
                <a:latin typeface="Century Gothic" panose="020B0502020202020204" pitchFamily="34" charset="0"/>
              </a:rPr>
              <a:t>ions</a:t>
            </a:r>
            <a:r>
              <a:rPr lang="it-IT" sz="1600" dirty="0">
                <a:latin typeface="Century Gothic" panose="020B0502020202020204" pitchFamily="34" charset="0"/>
              </a:rPr>
              <a:t>, </a:t>
            </a:r>
            <a:r>
              <a:rPr lang="it-IT" sz="1600" dirty="0" err="1">
                <a:latin typeface="Century Gothic" panose="020B0502020202020204" pitchFamily="34" charset="0"/>
              </a:rPr>
              <a:t>protons</a:t>
            </a:r>
            <a:r>
              <a:rPr lang="it-IT" sz="1600" dirty="0">
                <a:latin typeface="Century Gothic" panose="020B0502020202020204" pitchFamily="34" charset="0"/>
              </a:rPr>
              <a:t> or </a:t>
            </a:r>
            <a:r>
              <a:rPr lang="it-IT" sz="1600" dirty="0" err="1">
                <a:latin typeface="Century Gothic" panose="020B0502020202020204" pitchFamily="34" charset="0"/>
              </a:rPr>
              <a:t>neutrons</a:t>
            </a:r>
            <a:r>
              <a:rPr lang="it-IT" sz="1600" dirty="0">
                <a:latin typeface="Century Gothic" panose="020B0502020202020204" pitchFamily="34" charset="0"/>
              </a:rPr>
              <a:t>. CLEAR </a:t>
            </a:r>
            <a:r>
              <a:rPr lang="it-IT" sz="1600" dirty="0" err="1">
                <a:latin typeface="Century Gothic" panose="020B0502020202020204" pitchFamily="34" charset="0"/>
              </a:rPr>
              <a:t>is</a:t>
            </a:r>
            <a:r>
              <a:rPr lang="it-IT" sz="1600" dirty="0">
                <a:latin typeface="Century Gothic" panose="020B0502020202020204" pitchFamily="34" charset="0"/>
              </a:rPr>
              <a:t> central to the investigation of </a:t>
            </a:r>
            <a:r>
              <a:rPr lang="it-IT" sz="1600" dirty="0" err="1">
                <a:latin typeface="Century Gothic" panose="020B0502020202020204" pitchFamily="34" charset="0"/>
              </a:rPr>
              <a:t>these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effects</a:t>
            </a:r>
            <a:r>
              <a:rPr lang="it-IT" sz="1600" dirty="0">
                <a:latin typeface="Century Gothic" panose="020B0502020202020204" pitchFamily="34" charset="0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16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latin typeface="Century Gothic" panose="020B0502020202020204" pitchFamily="34" charset="0"/>
              </a:rPr>
              <a:t>It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enabled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studying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B0F0"/>
                </a:solidFill>
                <a:latin typeface="Century Gothic" panose="020B0502020202020204" pitchFamily="34" charset="0"/>
              </a:rPr>
              <a:t>key</a:t>
            </a:r>
            <a:r>
              <a:rPr lang="it-IT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B0F0"/>
                </a:solidFill>
                <a:latin typeface="Century Gothic" panose="020B0502020202020204" pitchFamily="34" charset="0"/>
              </a:rPr>
              <a:t>radiation</a:t>
            </a:r>
            <a:r>
              <a:rPr lang="it-IT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B0F0"/>
                </a:solidFill>
                <a:latin typeface="Century Gothic" panose="020B0502020202020204" pitchFamily="34" charset="0"/>
              </a:rPr>
              <a:t>effects</a:t>
            </a:r>
            <a:r>
              <a:rPr lang="it-IT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that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it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was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not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possible</a:t>
            </a:r>
            <a:r>
              <a:rPr lang="it-IT" sz="1600" dirty="0">
                <a:latin typeface="Century Gothic" panose="020B0502020202020204" pitchFamily="34" charset="0"/>
              </a:rPr>
              <a:t> to </a:t>
            </a:r>
            <a:r>
              <a:rPr lang="it-IT" sz="1600" dirty="0" err="1">
                <a:latin typeface="Century Gothic" panose="020B0502020202020204" pitchFamily="34" charset="0"/>
              </a:rPr>
              <a:t>study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elsewhere</a:t>
            </a:r>
            <a:endParaRPr lang="it-IT" sz="1600" dirty="0">
              <a:latin typeface="Century Gothic" panose="020B0502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16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latin typeface="Century Gothic" panose="020B0502020202020204" pitchFamily="34" charset="0"/>
              </a:rPr>
              <a:t>Explored</a:t>
            </a:r>
            <a:r>
              <a:rPr lang="it-IT" sz="1600" dirty="0">
                <a:latin typeface="Century Gothic" panose="020B0502020202020204" pitchFamily="34" charset="0"/>
              </a:rPr>
              <a:t> electron-</a:t>
            </a:r>
            <a:r>
              <a:rPr lang="it-IT" sz="1600" dirty="0" err="1">
                <a:latin typeface="Century Gothic" panose="020B0502020202020204" pitchFamily="34" charset="0"/>
              </a:rPr>
              <a:t>induced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single-</a:t>
            </a:r>
            <a:r>
              <a:rPr lang="it-IT" sz="1600" b="1" dirty="0" err="1">
                <a:solidFill>
                  <a:srgbClr val="00B0F0"/>
                </a:solidFill>
                <a:latin typeface="Century Gothic" panose="020B0502020202020204" pitchFamily="34" charset="0"/>
              </a:rPr>
              <a:t>event</a:t>
            </a:r>
            <a:r>
              <a:rPr lang="it-IT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B0F0"/>
                </a:solidFill>
                <a:latin typeface="Century Gothic" panose="020B0502020202020204" pitchFamily="34" charset="0"/>
              </a:rPr>
              <a:t>effects</a:t>
            </a:r>
            <a:r>
              <a:rPr lang="it-IT" sz="1600" dirty="0">
                <a:latin typeface="Century Gothic" panose="020B0502020202020204" pitchFamily="34" charset="0"/>
              </a:rPr>
              <a:t> over a </a:t>
            </a:r>
            <a:r>
              <a:rPr lang="it-IT" sz="1600" dirty="0" err="1">
                <a:latin typeface="Century Gothic" panose="020B0502020202020204" pitchFamily="34" charset="0"/>
              </a:rPr>
              <a:t>wider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range</a:t>
            </a:r>
            <a:r>
              <a:rPr lang="it-IT" sz="1600" dirty="0">
                <a:latin typeface="Century Gothic" panose="020B0502020202020204" pitchFamily="34" charset="0"/>
              </a:rPr>
              <a:t> of </a:t>
            </a:r>
            <a:r>
              <a:rPr lang="it-IT" sz="1600" dirty="0" err="1">
                <a:latin typeface="Century Gothic" panose="020B0502020202020204" pitchFamily="34" charset="0"/>
              </a:rPr>
              <a:t>energy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than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what</a:t>
            </a:r>
            <a:r>
              <a:rPr lang="it-IT" sz="1600" dirty="0">
                <a:latin typeface="Century Gothic" panose="020B0502020202020204" pitchFamily="34" charset="0"/>
              </a:rPr>
              <a:t> can be </a:t>
            </a:r>
            <a:r>
              <a:rPr lang="it-IT" sz="1600" dirty="0" err="1">
                <a:latin typeface="Century Gothic" panose="020B0502020202020204" pitchFamily="34" charset="0"/>
              </a:rPr>
              <a:t>achieved</a:t>
            </a:r>
            <a:r>
              <a:rPr lang="it-IT" sz="1600" dirty="0">
                <a:latin typeface="Century Gothic" panose="020B0502020202020204" pitchFamily="34" charset="0"/>
              </a:rPr>
              <a:t> in </a:t>
            </a:r>
            <a:r>
              <a:rPr lang="it-IT" sz="1600" dirty="0" err="1">
                <a:latin typeface="Century Gothic" panose="020B0502020202020204" pitchFamily="34" charset="0"/>
              </a:rPr>
              <a:t>medical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LINACs</a:t>
            </a:r>
            <a:r>
              <a:rPr lang="it-IT" sz="1600" dirty="0">
                <a:latin typeface="Century Gothic" panose="020B0502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latin typeface="Century Gothic" panose="020B0502020202020204" pitchFamily="34" charset="0"/>
              </a:rPr>
              <a:t>Enabled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first </a:t>
            </a:r>
            <a:r>
              <a:rPr lang="it-IT" sz="1600" b="1" dirty="0" err="1">
                <a:solidFill>
                  <a:srgbClr val="00B0F0"/>
                </a:solidFill>
                <a:latin typeface="Century Gothic" panose="020B0502020202020204" pitchFamily="34" charset="0"/>
              </a:rPr>
              <a:t>ever</a:t>
            </a:r>
            <a:r>
              <a:rPr lang="it-IT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B0F0"/>
                </a:solidFill>
                <a:latin typeface="Century Gothic" panose="020B0502020202020204" pitchFamily="34" charset="0"/>
              </a:rPr>
              <a:t>observation</a:t>
            </a:r>
            <a:r>
              <a:rPr lang="it-IT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 </a:t>
            </a:r>
            <a:r>
              <a:rPr lang="it-IT" sz="1600" dirty="0">
                <a:latin typeface="Century Gothic" panose="020B0502020202020204" pitchFamily="34" charset="0"/>
              </a:rPr>
              <a:t>and </a:t>
            </a:r>
            <a:r>
              <a:rPr lang="it-IT" sz="1600" dirty="0" err="1">
                <a:latin typeface="Century Gothic" panose="020B0502020202020204" pitchFamily="34" charset="0"/>
              </a:rPr>
              <a:t>demonstration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that</a:t>
            </a:r>
            <a:r>
              <a:rPr lang="it-IT" sz="1600" dirty="0">
                <a:latin typeface="Century Gothic" panose="020B0502020202020204" pitchFamily="34" charset="0"/>
              </a:rPr>
              <a:t> HEE can trigger SEL in SRAM.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latin typeface="Century Gothic" panose="020B0502020202020204" pitchFamily="34" charset="0"/>
              </a:rPr>
              <a:t>It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enabled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studying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B0F0"/>
                </a:solidFill>
                <a:latin typeface="Century Gothic" panose="020B0502020202020204" pitchFamily="34" charset="0"/>
              </a:rPr>
              <a:t>displacement</a:t>
            </a:r>
            <a:r>
              <a:rPr lang="it-IT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B0F0"/>
                </a:solidFill>
                <a:latin typeface="Century Gothic" panose="020B0502020202020204" pitchFamily="34" charset="0"/>
              </a:rPr>
              <a:t>damage</a:t>
            </a:r>
            <a:r>
              <a:rPr lang="it-IT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effects</a:t>
            </a:r>
            <a:r>
              <a:rPr lang="it-IT" sz="1600" dirty="0">
                <a:latin typeface="Century Gothic" panose="020B0502020202020204" pitchFamily="34" charset="0"/>
              </a:rPr>
              <a:t> in a short time and with </a:t>
            </a:r>
            <a:r>
              <a:rPr lang="it-IT" sz="1600" dirty="0" err="1">
                <a:latin typeface="Century Gothic" panose="020B0502020202020204" pitchFamily="34" charset="0"/>
              </a:rPr>
              <a:t>low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level</a:t>
            </a:r>
            <a:r>
              <a:rPr lang="it-IT" sz="1600" dirty="0">
                <a:latin typeface="Century Gothic" panose="020B0502020202020204" pitchFamily="34" charset="0"/>
              </a:rPr>
              <a:t> of </a:t>
            </a:r>
            <a:r>
              <a:rPr lang="it-IT" sz="1600" dirty="0" err="1">
                <a:latin typeface="Century Gothic" panose="020B0502020202020204" pitchFamily="34" charset="0"/>
              </a:rPr>
              <a:t>activation</a:t>
            </a:r>
            <a:endParaRPr lang="it-IT" sz="16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latin typeface="Century Gothic" panose="020B0502020202020204" pitchFamily="34" charset="0"/>
              </a:rPr>
              <a:t>Allowed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studies</a:t>
            </a:r>
            <a:r>
              <a:rPr lang="it-IT" sz="1600" dirty="0">
                <a:latin typeface="Century Gothic" panose="020B0502020202020204" pitchFamily="34" charset="0"/>
              </a:rPr>
              <a:t> on HEE SEU, SEL, </a:t>
            </a:r>
            <a:r>
              <a:rPr lang="it-IT" sz="1600" dirty="0" err="1">
                <a:latin typeface="Century Gothic" panose="020B0502020202020204" pitchFamily="34" charset="0"/>
              </a:rPr>
              <a:t>stuck</a:t>
            </a:r>
            <a:r>
              <a:rPr lang="it-IT" sz="1600" dirty="0">
                <a:latin typeface="Century Gothic" panose="020B0502020202020204" pitchFamily="34" charset="0"/>
              </a:rPr>
              <a:t> bits…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1600" dirty="0">
              <a:latin typeface="Century Gothic" panose="020B0502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1600" dirty="0">
              <a:latin typeface="Century Gothic" panose="020B0502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1600" dirty="0">
              <a:latin typeface="Century Gothic" panose="020B0502020202020204" pitchFamily="34" charset="0"/>
            </a:endParaRPr>
          </a:p>
          <a:p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25BD2A-B171-534D-8497-ADFDDB10F52D}"/>
              </a:ext>
            </a:extLst>
          </p:cNvPr>
          <p:cNvSpPr/>
          <p:nvPr/>
        </p:nvSpPr>
        <p:spPr>
          <a:xfrm>
            <a:off x="7025239" y="864306"/>
            <a:ext cx="10518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i="1" dirty="0">
                <a:latin typeface="Century Gothic" panose="020B0502020202020204" pitchFamily="34" charset="0"/>
              </a:rPr>
              <a:t>S. </a:t>
            </a:r>
            <a:r>
              <a:rPr lang="it-IT" sz="1200" i="1" dirty="0" err="1">
                <a:latin typeface="Century Gothic" panose="020B0502020202020204" pitchFamily="34" charset="0"/>
              </a:rPr>
              <a:t>Coronetti</a:t>
            </a:r>
            <a:endParaRPr lang="en-US" sz="12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859134-7E46-5943-BF0F-D444969CF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744072" y="3356992"/>
            <a:ext cx="4809120" cy="2808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13F236-3B67-7F4A-A172-2BE3D47481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072"/>
          <a:stretch/>
        </p:blipFill>
        <p:spPr bwMode="auto">
          <a:xfrm>
            <a:off x="8784384" y="787223"/>
            <a:ext cx="2880320" cy="22804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18B959-974E-7442-8620-CFBE0E17EE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8426" y="3356992"/>
            <a:ext cx="5880411" cy="309145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73DAE6F-870D-BC46-9B56-9E1A6229FFCE}"/>
              </a:ext>
            </a:extLst>
          </p:cNvPr>
          <p:cNvSpPr/>
          <p:nvPr/>
        </p:nvSpPr>
        <p:spPr>
          <a:xfrm>
            <a:off x="8367790" y="2947599"/>
            <a:ext cx="29623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it-IT" sz="1400" dirty="0">
                <a:latin typeface="Century Gothic" panose="020B0502020202020204" pitchFamily="34" charset="0"/>
              </a:rPr>
              <a:t>ESA Monitor </a:t>
            </a:r>
            <a:br>
              <a:rPr lang="it-IT" sz="1400" dirty="0">
                <a:latin typeface="Century Gothic" panose="020B0502020202020204" pitchFamily="34" charset="0"/>
              </a:rPr>
            </a:br>
            <a:r>
              <a:rPr lang="it-IT" sz="1400" dirty="0">
                <a:latin typeface="Century Gothic" panose="020B0502020202020204" pitchFamily="34" charset="0"/>
              </a:rPr>
              <a:t>(</a:t>
            </a:r>
            <a:r>
              <a:rPr lang="it-IT" sz="1400" dirty="0" err="1">
                <a:latin typeface="Century Gothic" panose="020B0502020202020204" pitchFamily="34" charset="0"/>
              </a:rPr>
              <a:t>reference</a:t>
            </a:r>
            <a:r>
              <a:rPr lang="it-IT" sz="1400" dirty="0">
                <a:latin typeface="Century Gothic" panose="020B0502020202020204" pitchFamily="34" charset="0"/>
              </a:rPr>
              <a:t> chip, 250 nm)</a:t>
            </a:r>
          </a:p>
        </p:txBody>
      </p:sp>
    </p:spTree>
    <p:extLst>
      <p:ext uri="{BB962C8B-B14F-4D97-AF65-F5344CB8AC3E}">
        <p14:creationId xmlns:p14="http://schemas.microsoft.com/office/powerpoint/2010/main" val="194142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55DF3-CB1E-554D-872B-2910F5165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</a:t>
            </a:r>
          </a:p>
        </p:txBody>
      </p:sp>
      <p:pic>
        <p:nvPicPr>
          <p:cNvPr id="8" name="Picture 7" descr="A picture containing device, miller, tool&#10;&#10;Description automatically generated">
            <a:extLst>
              <a:ext uri="{FF2B5EF4-FFF2-40B4-BE49-F238E27FC236}">
                <a16:creationId xmlns:a16="http://schemas.microsoft.com/office/drawing/2014/main" id="{2DD5D83D-D7ED-9843-BDFB-A9EE58EB98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01" y="1365340"/>
            <a:ext cx="2946834" cy="22087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CD1F17-714E-DC49-953D-A46B37FCA7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835" y="1227399"/>
            <a:ext cx="3251923" cy="24407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BB8105C-63CD-1D40-A84A-FFD2CF87CE0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5923" y="4813089"/>
            <a:ext cx="2138080" cy="1652153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5CE585F-7183-C346-B7B6-F6D1ACFB8A83}"/>
              </a:ext>
            </a:extLst>
          </p:cNvPr>
          <p:cNvSpPr txBox="1">
            <a:spLocks/>
          </p:cNvSpPr>
          <p:nvPr/>
        </p:nvSpPr>
        <p:spPr>
          <a:xfrm>
            <a:off x="2635923" y="4349094"/>
            <a:ext cx="1490029" cy="360532"/>
          </a:xfrm>
          <a:prstGeom prst="rect">
            <a:avLst/>
          </a:prstGeom>
          <a:solidFill>
            <a:srgbClr val="F0FFEE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200" dirty="0"/>
              <a:t>Cherenkov BPMs</a:t>
            </a:r>
            <a:endParaRPr lang="en-CH" sz="12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3DBC07F-1FE5-F24E-8F96-C26BF5B4BF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01" y="4033228"/>
            <a:ext cx="2339569" cy="2432014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59F4C3D6-C097-D34A-BA59-0B3849661431}"/>
              </a:ext>
            </a:extLst>
          </p:cNvPr>
          <p:cNvSpPr txBox="1">
            <a:spLocks/>
          </p:cNvSpPr>
          <p:nvPr/>
        </p:nvSpPr>
        <p:spPr>
          <a:xfrm>
            <a:off x="146001" y="754676"/>
            <a:ext cx="5964868" cy="510160"/>
          </a:xfrm>
          <a:prstGeom prst="rect">
            <a:avLst/>
          </a:prstGeom>
          <a:solidFill>
            <a:srgbClr val="F0FFEE"/>
          </a:solidFill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CH"/>
              <a:t>Charge calibration measurements of the AWAKE spectrometer scintillating screen/camera combination performed in 2017, 2018, 2019</a:t>
            </a:r>
            <a:endParaRPr lang="en-CH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E4C256D-2810-0A41-A49E-D8642F9A515D}"/>
              </a:ext>
            </a:extLst>
          </p:cNvPr>
          <p:cNvGrpSpPr/>
          <p:nvPr/>
        </p:nvGrpSpPr>
        <p:grpSpPr>
          <a:xfrm>
            <a:off x="7917503" y="588052"/>
            <a:ext cx="3917818" cy="3173883"/>
            <a:chOff x="7096350" y="2744675"/>
            <a:chExt cx="4733925" cy="3793138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A48A04D-ADD1-634B-98F2-E0C241C0C4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96350" y="2779955"/>
              <a:ext cx="4733925" cy="3757858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3C312A6-B574-9242-A2C0-072B7346D2C7}"/>
                </a:ext>
              </a:extLst>
            </p:cNvPr>
            <p:cNvSpPr/>
            <p:nvPr/>
          </p:nvSpPr>
          <p:spPr>
            <a:xfrm>
              <a:off x="7286171" y="2744675"/>
              <a:ext cx="1705429" cy="5671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5" name="Picture 24" descr="A picture containing text, case&#10;&#10;Description automatically generated">
            <a:extLst>
              <a:ext uri="{FF2B5EF4-FFF2-40B4-BE49-F238E27FC236}">
                <a16:creationId xmlns:a16="http://schemas.microsoft.com/office/drawing/2014/main" id="{5225F384-D5E0-544B-8988-E6F191972E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6435" y="2897432"/>
            <a:ext cx="2048886" cy="113579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BB8868D-524D-3F49-A642-28E63134DB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11408" y="4333262"/>
            <a:ext cx="3001226" cy="2412561"/>
          </a:xfrm>
          <a:prstGeom prst="rect">
            <a:avLst/>
          </a:prstGeom>
        </p:spPr>
      </p:pic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5F77099-247A-6149-B05A-75310D6CC7D1}"/>
              </a:ext>
            </a:extLst>
          </p:cNvPr>
          <p:cNvSpPr txBox="1">
            <a:spLocks/>
          </p:cNvSpPr>
          <p:nvPr/>
        </p:nvSpPr>
        <p:spPr>
          <a:xfrm>
            <a:off x="10154539" y="2067539"/>
            <a:ext cx="1958095" cy="636403"/>
          </a:xfrm>
          <a:prstGeom prst="rect">
            <a:avLst/>
          </a:prstGeom>
          <a:solidFill>
            <a:srgbClr val="F0FFEE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200" dirty="0"/>
              <a:t>Bunch length monitors: </a:t>
            </a:r>
          </a:p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200" dirty="0"/>
              <a:t>EOS and </a:t>
            </a:r>
            <a:r>
              <a:rPr lang="en-US" sz="1200" dirty="0" err="1"/>
              <a:t>ChhDR</a:t>
            </a:r>
            <a:endParaRPr lang="en-CH" sz="1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B3A7D1D-5D8D-E74B-A6F4-AA7615413BE7}"/>
              </a:ext>
            </a:extLst>
          </p:cNvPr>
          <p:cNvSpPr/>
          <p:nvPr/>
        </p:nvSpPr>
        <p:spPr>
          <a:xfrm>
            <a:off x="8104241" y="575930"/>
            <a:ext cx="1462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i="1" dirty="0">
                <a:latin typeface="Century Gothic" panose="020B0502020202020204" pitchFamily="34" charset="0"/>
              </a:rPr>
              <a:t>E. </a:t>
            </a:r>
            <a:r>
              <a:rPr lang="it-IT" sz="1200" i="1" dirty="0" err="1">
                <a:latin typeface="Century Gothic" panose="020B0502020202020204" pitchFamily="34" charset="0"/>
              </a:rPr>
              <a:t>Gschwendtner</a:t>
            </a:r>
            <a:endParaRPr lang="it-IT" sz="1200" i="1" dirty="0">
              <a:latin typeface="Century Gothic" panose="020B0502020202020204" pitchFamily="34" charset="0"/>
            </a:endParaRPr>
          </a:p>
          <a:p>
            <a:endParaRPr lang="en-US" sz="1200" i="1" dirty="0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DEB4AAEC-F801-1841-9F8F-CDAEA2D92495}"/>
              </a:ext>
            </a:extLst>
          </p:cNvPr>
          <p:cNvSpPr txBox="1">
            <a:spLocks/>
          </p:cNvSpPr>
          <p:nvPr/>
        </p:nvSpPr>
        <p:spPr>
          <a:xfrm>
            <a:off x="9179047" y="4867855"/>
            <a:ext cx="1262686" cy="671687"/>
          </a:xfrm>
          <a:prstGeom prst="rect">
            <a:avLst/>
          </a:prstGeom>
          <a:solidFill>
            <a:srgbClr val="F0FFEE"/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600" dirty="0"/>
              <a:t>Beam Screen Survival Tests in Rubidium</a:t>
            </a:r>
            <a:endParaRPr lang="en-CH" sz="1600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5C5AE50D-0798-9E4A-B14A-534F3F4AD9E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438" y="2737942"/>
            <a:ext cx="3868296" cy="2901223"/>
          </a:xfrm>
          <a:prstGeom prst="rect">
            <a:avLst/>
          </a:prstGeom>
        </p:spPr>
      </p:pic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D8E4176D-CAF2-0D4D-AE13-07D022BAF11F}"/>
              </a:ext>
            </a:extLst>
          </p:cNvPr>
          <p:cNvSpPr txBox="1">
            <a:spLocks/>
          </p:cNvSpPr>
          <p:nvPr/>
        </p:nvSpPr>
        <p:spPr>
          <a:xfrm>
            <a:off x="5033438" y="5819476"/>
            <a:ext cx="3868296" cy="695374"/>
          </a:xfrm>
          <a:prstGeom prst="rect">
            <a:avLst/>
          </a:prstGeom>
          <a:solidFill>
            <a:srgbClr val="F0FFEE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200" dirty="0"/>
              <a:t>Common development of novel electron source</a:t>
            </a:r>
          </a:p>
          <a:p>
            <a:pPr marL="0" indent="0" algn="ctr">
              <a:lnSpc>
                <a:spcPct val="120000"/>
              </a:lnSpc>
              <a:buFont typeface="Arial"/>
              <a:buNone/>
            </a:pPr>
            <a:r>
              <a:rPr lang="en-US" sz="1200" dirty="0"/>
              <a:t>CLIC-AWAKE-CLEAR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322303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8" grpId="0" animBg="1"/>
      <p:bldP spid="30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55DF3-CB1E-554D-872B-2910F5165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BA0FECD-170F-1646-887D-EC42BF37AF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9419" y="743956"/>
            <a:ext cx="11016229" cy="562339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E0B3E2F-BB3D-CA47-9890-7D492BFE8A0C}"/>
              </a:ext>
            </a:extLst>
          </p:cNvPr>
          <p:cNvSpPr/>
          <p:nvPr/>
        </p:nvSpPr>
        <p:spPr>
          <a:xfrm>
            <a:off x="2156388" y="743956"/>
            <a:ext cx="14900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i="1" dirty="0">
                <a:latin typeface="Century Gothic" panose="020B0502020202020204" pitchFamily="34" charset="0"/>
              </a:rPr>
              <a:t>S. </a:t>
            </a:r>
            <a:r>
              <a:rPr lang="it-IT" sz="1200" i="1" dirty="0" err="1">
                <a:latin typeface="Century Gothic" panose="020B0502020202020204" pitchFamily="34" charset="0"/>
              </a:rPr>
              <a:t>Stapnes</a:t>
            </a:r>
            <a:endParaRPr lang="it-IT" sz="1200" i="1" dirty="0">
              <a:latin typeface="Century Gothic" panose="020B0502020202020204" pitchFamily="34" charset="0"/>
            </a:endParaRPr>
          </a:p>
          <a:p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2872550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55DF3-CB1E-554D-872B-2910F5165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Beam Instrumentation activities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B04A75-3D01-6B4E-BB03-8157469E6A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4750" y="3320233"/>
            <a:ext cx="6237249" cy="31747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8045E43-4AFC-084E-BDF7-6DF7548E9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2202" y="825190"/>
            <a:ext cx="6222861" cy="215809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D8544A1-6884-0349-9ED4-D873F4B2A0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86855"/>
            <a:ext cx="5675075" cy="335122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6AE9C93-FEF3-044A-8403-D5CD72122FA5}"/>
              </a:ext>
            </a:extLst>
          </p:cNvPr>
          <p:cNvSpPr/>
          <p:nvPr/>
        </p:nvSpPr>
        <p:spPr>
          <a:xfrm>
            <a:off x="4160549" y="825190"/>
            <a:ext cx="9829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i="1" dirty="0">
                <a:latin typeface="Century Gothic" panose="020B0502020202020204" pitchFamily="34" charset="0"/>
              </a:rPr>
              <a:t>S. Mazzoni</a:t>
            </a:r>
          </a:p>
          <a:p>
            <a:endParaRPr lang="en-US" sz="1200" i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BEFF833-0B19-7042-AB67-7E09A348E3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337" y="5099749"/>
            <a:ext cx="5774413" cy="120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92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55DF3-CB1E-554D-872B-2910F5165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Plasma lens experiment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FE8484-5328-5845-9ADB-043639427B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520" y="1027134"/>
            <a:ext cx="3155480" cy="491257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19EE33E-EE5A-C44A-9D6D-679DE9956D3F}"/>
              </a:ext>
            </a:extLst>
          </p:cNvPr>
          <p:cNvSpPr/>
          <p:nvPr/>
        </p:nvSpPr>
        <p:spPr>
          <a:xfrm>
            <a:off x="0" y="4903993"/>
            <a:ext cx="856780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charset="0"/>
              <a:buChar char="•"/>
            </a:pPr>
            <a:r>
              <a:rPr lang="en-US" sz="1400" dirty="0">
                <a:solidFill>
                  <a:srgbClr val="0070C0"/>
                </a:solidFill>
                <a:latin typeface="Century Gothic" charset="0"/>
                <a:ea typeface="Century Gothic" charset="0"/>
                <a:cs typeface="Century Gothic" charset="0"/>
              </a:rPr>
              <a:t>Emittance preservation </a:t>
            </a: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in an </a:t>
            </a:r>
            <a:r>
              <a:rPr lang="en-US" sz="1400" dirty="0">
                <a:solidFill>
                  <a:srgbClr val="C00000"/>
                </a:solidFill>
                <a:latin typeface="Century Gothic" charset="0"/>
                <a:ea typeface="Century Gothic" charset="0"/>
                <a:cs typeface="Century Gothic" charset="0"/>
              </a:rPr>
              <a:t>active plasma lens </a:t>
            </a: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demonstrated for the first time with the use of an </a:t>
            </a:r>
            <a:r>
              <a:rPr lang="en-US" sz="1400" dirty="0">
                <a:solidFill>
                  <a:srgbClr val="0070C0"/>
                </a:solidFill>
                <a:latin typeface="Century Gothic" charset="0"/>
                <a:ea typeface="Century Gothic" charset="0"/>
                <a:cs typeface="Century Gothic" charset="0"/>
              </a:rPr>
              <a:t>argon</a:t>
            </a: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-based discharge capillary. </a:t>
            </a:r>
          </a:p>
          <a:p>
            <a:pPr marL="285750" indent="-285750" algn="just">
              <a:buFont typeface="Arial" charset="0"/>
              <a:buChar char="•"/>
            </a:pPr>
            <a:endParaRPr lang="en-US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 algn="just">
              <a:buFont typeface="Arial" charset="0"/>
              <a:buChar char="•"/>
            </a:pP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Direct measurements of magnetic fields across the full aperture showed linearity in </a:t>
            </a:r>
            <a:r>
              <a:rPr lang="en-US" sz="1400" dirty="0">
                <a:solidFill>
                  <a:srgbClr val="0070C0"/>
                </a:solidFill>
                <a:latin typeface="Century Gothic" charset="0"/>
                <a:ea typeface="Century Gothic" charset="0"/>
                <a:cs typeface="Century Gothic" charset="0"/>
              </a:rPr>
              <a:t>argon</a:t>
            </a: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 and nonlinearity in </a:t>
            </a:r>
            <a:r>
              <a:rPr lang="en-US" sz="1400" dirty="0">
                <a:solidFill>
                  <a:srgbClr val="0070C0"/>
                </a:solidFill>
                <a:latin typeface="Century Gothic" charset="0"/>
                <a:ea typeface="Century Gothic" charset="0"/>
                <a:cs typeface="Century Gothic" charset="0"/>
              </a:rPr>
              <a:t>helium</a:t>
            </a: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.</a:t>
            </a:r>
            <a:r>
              <a:rPr lang="en-US" sz="1400" dirty="0">
                <a:solidFill>
                  <a:srgbClr val="BFBFB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</a:p>
          <a:p>
            <a:pPr marL="285750" indent="-285750" algn="just">
              <a:buFont typeface="Arial" charset="0"/>
              <a:buChar char="•"/>
            </a:pPr>
            <a:endParaRPr lang="en-US" sz="1000" dirty="0">
              <a:solidFill>
                <a:srgbClr val="BFBFBF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 algn="just">
              <a:buFont typeface="Arial" charset="0"/>
              <a:buChar char="•"/>
            </a:pP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Quadrupole scans demonstrated expected emittance</a:t>
            </a:r>
            <a:r>
              <a:rPr lang="en-US" sz="1400" dirty="0">
                <a:solidFill>
                  <a:srgbClr val="BFBFB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preservation and growth (respectively) consistent with the</a:t>
            </a:r>
            <a:r>
              <a:rPr lang="en-US" sz="1400" dirty="0">
                <a:solidFill>
                  <a:srgbClr val="BFBFB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measured field profiles. </a:t>
            </a:r>
            <a:endParaRPr lang="en-US" sz="1400" dirty="0"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FAF084-136F-DC4B-845B-A653CC8659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999" y="931255"/>
            <a:ext cx="4429892" cy="5809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6802FF-FB26-C34C-94BA-9A4DDEDC5E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0876"/>
            <a:ext cx="7422083" cy="259910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26544A3-E6DD-A64F-AB18-E99E0FD9494E}"/>
              </a:ext>
            </a:extLst>
          </p:cNvPr>
          <p:cNvSpPr/>
          <p:nvPr/>
        </p:nvSpPr>
        <p:spPr>
          <a:xfrm>
            <a:off x="6309483" y="2760430"/>
            <a:ext cx="1127342" cy="1435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37659C-DDD6-ED47-ABB4-96B5949F2A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8923" y="2623471"/>
            <a:ext cx="2582855" cy="204096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ADF5292-10E7-884F-8ECA-F2A34919821F}"/>
              </a:ext>
            </a:extLst>
          </p:cNvPr>
          <p:cNvSpPr/>
          <p:nvPr/>
        </p:nvSpPr>
        <p:spPr>
          <a:xfrm>
            <a:off x="7815034" y="4295101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Argon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31F4D21-54B0-9244-999B-FD71D7B625E2}"/>
              </a:ext>
            </a:extLst>
          </p:cNvPr>
          <p:cNvSpPr/>
          <p:nvPr/>
        </p:nvSpPr>
        <p:spPr>
          <a:xfrm>
            <a:off x="6713134" y="4314590"/>
            <a:ext cx="942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entury Gothic"/>
                <a:cs typeface="Century Gothic"/>
              </a:rPr>
              <a:t>Helium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A934F7-31B8-534A-8E14-F87EA21B4472}"/>
              </a:ext>
            </a:extLst>
          </p:cNvPr>
          <p:cNvSpPr/>
          <p:nvPr/>
        </p:nvSpPr>
        <p:spPr>
          <a:xfrm>
            <a:off x="853386" y="5491244"/>
            <a:ext cx="7558479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October 2019 – record magnetic field gradient of 5.2 </a:t>
            </a:r>
            <a:r>
              <a:rPr lang="en-US" sz="2000" dirty="0" err="1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kT</a:t>
            </a:r>
            <a:r>
              <a:rPr lang="en-US" sz="2000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/m 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B7C3CEC-CD1B-6948-A4BB-B02A0E5E3440}"/>
              </a:ext>
            </a:extLst>
          </p:cNvPr>
          <p:cNvSpPr/>
          <p:nvPr/>
        </p:nvSpPr>
        <p:spPr>
          <a:xfrm>
            <a:off x="6309483" y="715663"/>
            <a:ext cx="56930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/>
                <a:cs typeface="Century Gothic"/>
              </a:rPr>
              <a:t>Lead by Univ. of Oslo, in collaboration with CERN, </a:t>
            </a:r>
            <a:r>
              <a:rPr lang="en-US" sz="1200" dirty="0" err="1">
                <a:latin typeface="Century Gothic"/>
                <a:cs typeface="Century Gothic"/>
              </a:rPr>
              <a:t>Desy</a:t>
            </a:r>
            <a:r>
              <a:rPr lang="en-US" sz="1200" dirty="0">
                <a:latin typeface="Century Gothic"/>
                <a:cs typeface="Century Gothic"/>
              </a:rPr>
              <a:t> and Oxford Univ.</a:t>
            </a:r>
          </a:p>
        </p:txBody>
      </p:sp>
    </p:spTree>
    <p:extLst>
      <p:ext uri="{BB962C8B-B14F-4D97-AF65-F5344CB8AC3E}">
        <p14:creationId xmlns:p14="http://schemas.microsoft.com/office/powerpoint/2010/main" val="414792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10B6E0-C1D2-2B48-A02A-178B29F11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VHEE at CERN – Background &amp; Motivation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D8E08EC-5423-F044-BA96-02638793D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850900"/>
            <a:ext cx="11379200" cy="58547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1600" dirty="0"/>
              <a:t>The idea of investigating the use of very high-energy </a:t>
            </a:r>
            <a:r>
              <a:rPr lang="en-US" sz="1600" dirty="0">
                <a:solidFill>
                  <a:srgbClr val="0070C0"/>
                </a:solidFill>
              </a:rPr>
              <a:t>electron (VHEE) beams (50-250 MeV) </a:t>
            </a:r>
            <a:r>
              <a:rPr lang="en-US" sz="1600" dirty="0"/>
              <a:t>for RT recently gained interest, since electrons at these energies can travel deep into the patient. 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Potential advantages: 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Depth – dose profile for electrons better than the quasi-exponential decay given by X-rays 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Charged particles like electrons may be focused and steered in ways that are not possible with X-rays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Electron beams rather unsensitive to tissue inhomogeneities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Electron accelerators comparatively more compact, simpler and cheaper than proton/ion machines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This last advantage is  now especially true given the recent advancements on </a:t>
            </a:r>
            <a:r>
              <a:rPr lang="en-US" sz="1600" dirty="0">
                <a:solidFill>
                  <a:srgbClr val="0070C0"/>
                </a:solidFill>
              </a:rPr>
              <a:t>high-gradient acceleration</a:t>
            </a:r>
            <a:r>
              <a:rPr lang="en-US" sz="1600" dirty="0"/>
              <a:t>, e.g. X-band </a:t>
            </a:r>
            <a:r>
              <a:rPr lang="en-US" sz="1600" dirty="0">
                <a:solidFill>
                  <a:srgbClr val="0070C0"/>
                </a:solidFill>
              </a:rPr>
              <a:t>CLIC</a:t>
            </a:r>
            <a:r>
              <a:rPr lang="en-US" sz="1600" dirty="0"/>
              <a:t> technology.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Ultra-high dose rate (above </a:t>
            </a:r>
            <a:r>
              <a:rPr lang="en-US" sz="1600" dirty="0">
                <a:solidFill>
                  <a:srgbClr val="0070C0"/>
                </a:solidFill>
              </a:rPr>
              <a:t>100 </a:t>
            </a:r>
            <a:r>
              <a:rPr lang="en-US" sz="1600" dirty="0" err="1">
                <a:solidFill>
                  <a:srgbClr val="0070C0"/>
                </a:solidFill>
              </a:rPr>
              <a:t>Gy</a:t>
            </a:r>
            <a:r>
              <a:rPr lang="en-US" sz="1600" dirty="0">
                <a:solidFill>
                  <a:srgbClr val="0070C0"/>
                </a:solidFill>
              </a:rPr>
              <a:t>/s</a:t>
            </a:r>
            <a:r>
              <a:rPr lang="en-US" sz="1600" dirty="0"/>
              <a:t>) radiation delivery, termed </a:t>
            </a:r>
            <a:r>
              <a:rPr lang="en-US" sz="1600" dirty="0">
                <a:solidFill>
                  <a:srgbClr val="0070C0"/>
                </a:solidFill>
              </a:rPr>
              <a:t>FLASH radiotherapy</a:t>
            </a:r>
            <a:r>
              <a:rPr lang="en-US" sz="1600" dirty="0"/>
              <a:t>, showed normal tissue sparing capabilities, without compromising tumor control. Electron </a:t>
            </a:r>
            <a:r>
              <a:rPr lang="en-US" sz="1600" dirty="0" err="1"/>
              <a:t>linacs</a:t>
            </a:r>
            <a:r>
              <a:rPr lang="en-US" sz="1600" dirty="0"/>
              <a:t> can relatively easily reach the high beam currents needed for FLASH treatment of large fields.</a:t>
            </a:r>
          </a:p>
          <a:p>
            <a:pPr>
              <a:lnSpc>
                <a:spcPct val="120000"/>
              </a:lnSpc>
            </a:pPr>
            <a:endParaRPr lang="en-US" sz="1600" dirty="0"/>
          </a:p>
          <a:p>
            <a:pPr marL="407988" indent="-363538">
              <a:lnSpc>
                <a:spcPct val="120000"/>
              </a:lnSpc>
              <a:buNone/>
            </a:pPr>
            <a:r>
              <a:rPr lang="en-US" sz="1600" dirty="0"/>
              <a:t>→   Exploit </a:t>
            </a:r>
            <a:r>
              <a:rPr lang="en-US" sz="1600" dirty="0">
                <a:solidFill>
                  <a:srgbClr val="0070C0"/>
                </a:solidFill>
              </a:rPr>
              <a:t>CERN</a:t>
            </a:r>
            <a:r>
              <a:rPr lang="en-US" sz="1600" dirty="0"/>
              <a:t> expertise in accelerators, especially the one on high-gradient electron machines developed by the </a:t>
            </a:r>
            <a:r>
              <a:rPr lang="en-US" sz="1600" dirty="0">
                <a:solidFill>
                  <a:srgbClr val="0070C0"/>
                </a:solidFill>
              </a:rPr>
              <a:t>CLIC</a:t>
            </a:r>
            <a:r>
              <a:rPr lang="en-US" sz="1600" dirty="0"/>
              <a:t> study. The </a:t>
            </a:r>
            <a:r>
              <a:rPr lang="en-US" sz="1600" dirty="0">
                <a:solidFill>
                  <a:srgbClr val="0070C0"/>
                </a:solidFill>
              </a:rPr>
              <a:t>CLEAR</a:t>
            </a:r>
            <a:r>
              <a:rPr lang="en-US" sz="1600" dirty="0"/>
              <a:t> user facility offers as well a unique opportunity for experimental </a:t>
            </a:r>
            <a:r>
              <a:rPr lang="en-US" sz="1600" dirty="0">
                <a:solidFill>
                  <a:srgbClr val="0070C0"/>
                </a:solidFill>
              </a:rPr>
              <a:t>VHEE</a:t>
            </a:r>
            <a:r>
              <a:rPr lang="en-US" sz="1600" dirty="0"/>
              <a:t> and </a:t>
            </a:r>
            <a:r>
              <a:rPr lang="en-US" sz="1600" dirty="0">
                <a:solidFill>
                  <a:srgbClr val="0070C0"/>
                </a:solidFill>
              </a:rPr>
              <a:t>FLASH</a:t>
            </a:r>
            <a:r>
              <a:rPr lang="en-US" sz="1600" dirty="0"/>
              <a:t> studies with a </a:t>
            </a:r>
            <a:r>
              <a:rPr lang="en-US" sz="1600" dirty="0">
                <a:solidFill>
                  <a:srgbClr val="0070C0"/>
                </a:solidFill>
              </a:rPr>
              <a:t>high-current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70C0"/>
                </a:solidFill>
              </a:rPr>
              <a:t>200 MeV e- beam</a:t>
            </a:r>
            <a:r>
              <a:rPr lang="en-US" sz="1600" dirty="0"/>
              <a:t>.</a:t>
            </a:r>
            <a:endParaRPr lang="en-US" sz="1600" dirty="0">
              <a:solidFill>
                <a:srgbClr val="0070C0"/>
              </a:solidFill>
            </a:endParaRP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84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56973-D62F-B146-8CDC-74B5D8822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VHEE/FLASH activities in CLEAR</a:t>
            </a:r>
          </a:p>
        </p:txBody>
      </p:sp>
      <p:sp>
        <p:nvSpPr>
          <p:cNvPr id="4" name="Content Placeholder 7">
            <a:extLst>
              <a:ext uri="{FF2B5EF4-FFF2-40B4-BE49-F238E27FC236}">
                <a16:creationId xmlns:a16="http://schemas.microsoft.com/office/drawing/2014/main" id="{E830A521-9304-2B4D-A007-8D05EFBA3B8A}"/>
              </a:ext>
            </a:extLst>
          </p:cNvPr>
          <p:cNvSpPr txBox="1">
            <a:spLocks/>
          </p:cNvSpPr>
          <p:nvPr/>
        </p:nvSpPr>
        <p:spPr bwMode="auto">
          <a:xfrm>
            <a:off x="181861" y="881132"/>
            <a:ext cx="5995915" cy="32448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70000" lnSpcReduction="20000"/>
          </a:bodyPr>
          <a:lstStyle>
            <a:lvl1pPr marL="0" marR="0" indent="0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312528" marR="0" indent="0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625056" marR="0" indent="0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937584" marR="0" indent="0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1250112" marR="0" indent="0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1875168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2187696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2500224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2812752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hangingPunct="1"/>
            <a:r>
              <a:rPr lang="en-GB" dirty="0">
                <a:latin typeface="Century Gothic" panose="020B0502020202020204" pitchFamily="34" charset="0"/>
              </a:rPr>
              <a:t>Calibration of operational medical dosimeters – nonlinear effects with high-dose short pulses</a:t>
            </a:r>
          </a:p>
          <a:p>
            <a:pPr hangingPunct="1"/>
            <a:r>
              <a:rPr lang="en-GB" dirty="0">
                <a:latin typeface="Century Gothic" panose="020B0502020202020204" pitchFamily="34" charset="0"/>
              </a:rPr>
              <a:t>Verification of FLASH effect using biological dosimeters</a:t>
            </a:r>
          </a:p>
          <a:p>
            <a:pPr hangingPunct="1"/>
            <a:r>
              <a:rPr lang="en-GB" dirty="0">
                <a:latin typeface="Century Gothic" panose="020B0502020202020204" pitchFamily="34" charset="0"/>
              </a:rPr>
              <a:t>Experimental verification of dose deposition profiles in water phantoms</a:t>
            </a:r>
          </a:p>
          <a:p>
            <a:pPr hangingPunct="1"/>
            <a:r>
              <a:rPr lang="en-GB" dirty="0">
                <a:latin typeface="Century Gothic" panose="020B0502020202020204" pitchFamily="34" charset="0"/>
              </a:rPr>
              <a:t>Demonstration of “Bragg-like peak” deposition with focused beams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EE853C-10C8-2743-8D69-14CA2A738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2741" y="974434"/>
            <a:ext cx="5869259" cy="281993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8C6295DA-5CDA-3843-B4C2-BA533F983E43}"/>
              </a:ext>
            </a:extLst>
          </p:cNvPr>
          <p:cNvSpPr txBox="1">
            <a:spLocks/>
          </p:cNvSpPr>
          <p:nvPr/>
        </p:nvSpPr>
        <p:spPr>
          <a:xfrm>
            <a:off x="9300117" y="702713"/>
            <a:ext cx="2891882" cy="557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marL="0" lvl="1" algn="ctr"/>
            <a:r>
              <a:rPr lang="en-GB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High dose rate dosimetry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B9D42F-B4DE-274D-9EBE-35C2C2159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28" y="4553975"/>
            <a:ext cx="4336409" cy="18439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06D6F86-7A1A-B847-9914-CA753980A11F}"/>
              </a:ext>
            </a:extLst>
          </p:cNvPr>
          <p:cNvSpPr/>
          <p:nvPr/>
        </p:nvSpPr>
        <p:spPr>
          <a:xfrm>
            <a:off x="4673490" y="4731219"/>
            <a:ext cx="22144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90"/>
                </a:solidFill>
                <a:latin typeface="Century Gothic"/>
                <a:cs typeface="Century Gothic"/>
              </a:rPr>
              <a:t>Aim:</a:t>
            </a:r>
          </a:p>
          <a:p>
            <a:endParaRPr lang="en-US" sz="800" dirty="0">
              <a:latin typeface="Century Gothic"/>
              <a:cs typeface="Century Gothic"/>
            </a:endParaRPr>
          </a:p>
          <a:p>
            <a:r>
              <a:rPr lang="en-US" sz="1400" dirty="0">
                <a:latin typeface="Century Gothic"/>
                <a:cs typeface="Century Gothic"/>
              </a:rPr>
              <a:t>Focus the  beam on the  </a:t>
            </a:r>
            <a:r>
              <a:rPr lang="en-US" sz="1400" dirty="0" err="1">
                <a:latin typeface="Century Gothic"/>
                <a:cs typeface="Century Gothic"/>
              </a:rPr>
              <a:t>tumour</a:t>
            </a:r>
            <a:r>
              <a:rPr lang="en-US" sz="1400" dirty="0">
                <a:latin typeface="Century Gothic"/>
                <a:cs typeface="Century Gothic"/>
              </a:rPr>
              <a:t> to minimize the  dose on the nearby healthy tissues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A4A19EA-35DC-8841-A347-E34398E985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8290" y="4125951"/>
            <a:ext cx="4438160" cy="261666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B481F71-8EB0-4742-831A-916318337A15}"/>
              </a:ext>
            </a:extLst>
          </p:cNvPr>
          <p:cNvSpPr/>
          <p:nvPr/>
        </p:nvSpPr>
        <p:spPr>
          <a:xfrm>
            <a:off x="4516244" y="6259425"/>
            <a:ext cx="24468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Century Gothic" panose="020B0502020202020204" pitchFamily="34" charset="0"/>
                <a:cs typeface="Century Gothic"/>
              </a:rPr>
              <a:t>Strathclyde and Manchester</a:t>
            </a:r>
          </a:p>
        </p:txBody>
      </p:sp>
    </p:spTree>
    <p:extLst>
      <p:ext uri="{BB962C8B-B14F-4D97-AF65-F5344CB8AC3E}">
        <p14:creationId xmlns:p14="http://schemas.microsoft.com/office/powerpoint/2010/main" val="3355861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3046"/>
            <a:ext cx="10515600" cy="379910"/>
          </a:xfrm>
        </p:spPr>
        <p:txBody>
          <a:bodyPr>
            <a:normAutofit fontScale="90000"/>
          </a:bodyPr>
          <a:lstStyle/>
          <a:p>
            <a:pPr lvl="1" algn="ctr"/>
            <a:r>
              <a:rPr lang="en-GB" sz="2800" dirty="0">
                <a:solidFill>
                  <a:srgbClr val="002060"/>
                </a:solidFill>
                <a:latin typeface="Century Gothic" panose="020B0502020202020204" pitchFamily="34" charset="0"/>
              </a:rPr>
              <a:t>Biological effects of high dose rates</a:t>
            </a:r>
          </a:p>
        </p:txBody>
      </p:sp>
      <p:sp>
        <p:nvSpPr>
          <p:cNvPr id="3" name="Rectangle 2"/>
          <p:cNvSpPr/>
          <p:nvPr/>
        </p:nvSpPr>
        <p:spPr>
          <a:xfrm>
            <a:off x="7329668" y="4591307"/>
            <a:ext cx="471006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Set-up in the water tank. Zebra fish eggs, alanine pellets, </a:t>
            </a:r>
            <a:r>
              <a:rPr lang="en-US" dirty="0" err="1">
                <a:latin typeface="Century Gothic" panose="020B0502020202020204" pitchFamily="34" charset="0"/>
              </a:rPr>
              <a:t>gafchromic</a:t>
            </a:r>
            <a:r>
              <a:rPr lang="en-US" dirty="0">
                <a:latin typeface="Century Gothic" panose="020B0502020202020204" pitchFamily="34" charset="0"/>
              </a:rPr>
              <a:t> films, </a:t>
            </a:r>
            <a:br>
              <a:rPr lang="en-US" dirty="0">
                <a:latin typeface="Century Gothic" panose="020B0502020202020204" pitchFamily="34" charset="0"/>
              </a:rPr>
            </a:br>
            <a:r>
              <a:rPr lang="en-US" dirty="0">
                <a:solidFill>
                  <a:srgbClr val="011893"/>
                </a:solidFill>
                <a:latin typeface="Century Gothic" panose="020B0502020202020204" pitchFamily="34" charset="0"/>
                <a:cs typeface="Century Gothic"/>
              </a:rPr>
              <a:t>CHUV Lausanne </a:t>
            </a:r>
          </a:p>
          <a:p>
            <a:r>
              <a:rPr lang="en-US" sz="1600" i="1" dirty="0">
                <a:latin typeface="Century Gothic" panose="020B0502020202020204" pitchFamily="34" charset="0"/>
                <a:cs typeface="Century Gothic"/>
              </a:rPr>
              <a:t>(M.C. Vozenin, C. Bailat, R. Moeckli  et al.)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0" y="1236425"/>
            <a:ext cx="3200400" cy="24199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86600" y="1236425"/>
            <a:ext cx="3173730" cy="24199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81000" y="4129642"/>
            <a:ext cx="6579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  <a:ea typeface="Times New Roman" panose="02020603050405020304" pitchFamily="18" charset="0"/>
              </a:rPr>
              <a:t>Left: dry plasmid samples on glass microscope slides.</a:t>
            </a:r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Right: </a:t>
            </a:r>
            <a:r>
              <a:rPr lang="en-GB" dirty="0">
                <a:latin typeface="Century Gothic" panose="020B0502020202020204" pitchFamily="34" charset="0"/>
                <a:ea typeface="Times New Roman" panose="02020603050405020304" pitchFamily="18" charset="0"/>
              </a:rPr>
              <a:t>wet plasmid samples in Eppendorf tubes.</a:t>
            </a:r>
          </a:p>
          <a:p>
            <a:r>
              <a:rPr lang="en-GB" dirty="0">
                <a:latin typeface="Century Gothic" panose="020B0502020202020204" pitchFamily="34" charset="0"/>
                <a:ea typeface="Times New Roman" panose="02020603050405020304" pitchFamily="18" charset="0"/>
              </a:rPr>
              <a:t>EBT-XD film placed behind samples, </a:t>
            </a:r>
            <a:r>
              <a:rPr lang="en-US" dirty="0">
                <a:solidFill>
                  <a:srgbClr val="011893"/>
                </a:solidFill>
                <a:latin typeface="Century Gothic"/>
                <a:cs typeface="Century Gothic"/>
              </a:rPr>
              <a:t>Manchester University  </a:t>
            </a:r>
          </a:p>
          <a:p>
            <a:r>
              <a:rPr lang="en-US" i="1" dirty="0">
                <a:latin typeface="Century Gothic"/>
                <a:cs typeface="Century Gothic"/>
              </a:rPr>
              <a:t>(K. Small, R. Jones et al.)</a:t>
            </a:r>
          </a:p>
        </p:txBody>
      </p:sp>
      <p:pic>
        <p:nvPicPr>
          <p:cNvPr id="12" name="Imag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505" y="1236425"/>
            <a:ext cx="4176395" cy="313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2785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484" y="767042"/>
            <a:ext cx="10673316" cy="818905"/>
          </a:xfrm>
        </p:spPr>
        <p:txBody>
          <a:bodyPr>
            <a:noAutofit/>
          </a:bodyPr>
          <a:lstStyle/>
          <a:p>
            <a:r>
              <a:rPr lang="en-GB" sz="2200" dirty="0">
                <a:solidFill>
                  <a:srgbClr val="C00000"/>
                </a:solidFill>
              </a:rPr>
              <a:t>Some recent radiotherapy-related publications based on CLEAR experiments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3031" y="1667189"/>
            <a:ext cx="1055076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Century Gothic" panose="020B0502020202020204" pitchFamily="34" charset="0"/>
              </a:rPr>
              <a:t>A. </a:t>
            </a:r>
            <a:r>
              <a:rPr lang="en-GB" sz="1600" b="1" dirty="0" err="1">
                <a:latin typeface="Century Gothic" panose="020B0502020202020204" pitchFamily="34" charset="0"/>
              </a:rPr>
              <a:t>Lagdza</a:t>
            </a:r>
            <a:r>
              <a:rPr lang="en-GB" sz="1600" dirty="0">
                <a:latin typeface="Century Gothic" panose="020B0502020202020204" pitchFamily="34" charset="0"/>
              </a:rPr>
              <a:t>, R. Jones et al., Influence of heterogeneous media on Very High Energy Electron (VHEE) dose penetration and a Monte Carlo-based comparison with existing radiotherapy modalities, Nuclear Inst. and Methods in Physics Research, B, 482 (2020) 70-81.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Century Gothic" panose="020B0502020202020204" pitchFamily="34" charset="0"/>
              </a:rPr>
              <a:t>K. Small</a:t>
            </a:r>
            <a:r>
              <a:rPr lang="en-GB" sz="1600" dirty="0">
                <a:latin typeface="Century Gothic" panose="020B0502020202020204" pitchFamily="34" charset="0"/>
              </a:rPr>
              <a:t>, R. Jones et al., Evaluating Very High Energy Electron RBE from nanodosimetric pBR322 plasmid DNA damage, Nature Scientific Reports, Nature Sci. Rep. 11, 3341 (2021).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Century Gothic" panose="020B0502020202020204" pitchFamily="34" charset="0"/>
              </a:rPr>
              <a:t>M. McManus</a:t>
            </a:r>
            <a:r>
              <a:rPr lang="en-GB" sz="1600" dirty="0">
                <a:latin typeface="Century Gothic" panose="020B0502020202020204" pitchFamily="34" charset="0"/>
              </a:rPr>
              <a:t>, A. Subiel, The challenge of ionisation chamber dosimetry in ultra-short pulsed high dose-rate Very High Energy Electron beams, Nature Scientific Reports (2020) 10-9089.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Century Gothic" panose="020B0502020202020204" pitchFamily="34" charset="0"/>
              </a:rPr>
              <a:t>D. </a:t>
            </a:r>
            <a:r>
              <a:rPr lang="en-GB" sz="1600" b="1" dirty="0" err="1">
                <a:latin typeface="Century Gothic" panose="020B0502020202020204" pitchFamily="34" charset="0"/>
              </a:rPr>
              <a:t>Poppinga</a:t>
            </a:r>
            <a:r>
              <a:rPr lang="en-GB" sz="1600" b="1" dirty="0">
                <a:latin typeface="Century Gothic" panose="020B0502020202020204" pitchFamily="34" charset="0"/>
              </a:rPr>
              <a:t> </a:t>
            </a:r>
            <a:r>
              <a:rPr lang="en-GB" sz="1600" dirty="0">
                <a:latin typeface="Century Gothic" panose="020B0502020202020204" pitchFamily="34" charset="0"/>
              </a:rPr>
              <a:t>et al., VHEE beam dosimetry at CERN Linear Electron Accelerator for Research under ultra-high dose rate conditions, 2021 Biomed. Phys. Eng. Express 7 015012.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Century Gothic" panose="020B0502020202020204" pitchFamily="34" charset="0"/>
              </a:rPr>
              <a:t>K. Kokurewicz</a:t>
            </a:r>
            <a:r>
              <a:rPr lang="en-GB" sz="1600" dirty="0">
                <a:latin typeface="Century Gothic" panose="020B0502020202020204" pitchFamily="34" charset="0"/>
              </a:rPr>
              <a:t>, E. Brunetti, A. Curcio et al., An experimental study of the dose distribution of focused very high energy electron (VHEE) beams for radiotherapy, Nature </a:t>
            </a:r>
            <a:r>
              <a:rPr lang="en-GB" sz="1600" dirty="0" err="1">
                <a:latin typeface="Century Gothic" panose="020B0502020202020204" pitchFamily="34" charset="0"/>
              </a:rPr>
              <a:t>Commun</a:t>
            </a:r>
            <a:r>
              <a:rPr lang="en-GB" sz="1600" dirty="0">
                <a:latin typeface="Century Gothic" panose="020B0502020202020204" pitchFamily="34" charset="0"/>
              </a:rPr>
              <a:t>. Phys. 4, 33 (2021).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9ACF79D-9713-4440-BC80-BD1CDF981807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10515600" cy="5442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algn="ctr"/>
            <a:r>
              <a:rPr lang="en-GB" dirty="0">
                <a:solidFill>
                  <a:srgbClr val="002060"/>
                </a:solidFill>
              </a:rPr>
              <a:t>VHEE in CLEAR – References</a:t>
            </a:r>
          </a:p>
        </p:txBody>
      </p:sp>
    </p:spTree>
    <p:extLst>
      <p:ext uri="{BB962C8B-B14F-4D97-AF65-F5344CB8AC3E}">
        <p14:creationId xmlns:p14="http://schemas.microsoft.com/office/powerpoint/2010/main" val="601679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B879E-7A17-DF4C-AADA-AA42A91E7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1" y="1437005"/>
            <a:ext cx="579501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Introduction to CLEAR:</a:t>
            </a:r>
          </a:p>
          <a:p>
            <a:endParaRPr lang="en-US" sz="800" dirty="0"/>
          </a:p>
          <a:p>
            <a:pPr lvl="1"/>
            <a:r>
              <a:rPr lang="en-US" dirty="0"/>
              <a:t>Short description</a:t>
            </a:r>
          </a:p>
          <a:p>
            <a:pPr lvl="1"/>
            <a:r>
              <a:rPr lang="en-US" dirty="0"/>
              <a:t>Evolution</a:t>
            </a:r>
          </a:p>
          <a:p>
            <a:pPr lvl="1"/>
            <a:r>
              <a:rPr lang="en-US" dirty="0"/>
              <a:t>Operational mode</a:t>
            </a:r>
          </a:p>
          <a:p>
            <a:pPr lvl="1"/>
            <a:r>
              <a:rPr lang="en-US" dirty="0"/>
              <a:t>Main activities</a:t>
            </a:r>
          </a:p>
          <a:p>
            <a:pPr lvl="1"/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283DE05-C91C-6D43-B6E5-DE7E93E34A05}"/>
              </a:ext>
            </a:extLst>
          </p:cNvPr>
          <p:cNvSpPr txBox="1">
            <a:spLocks/>
          </p:cNvSpPr>
          <p:nvPr/>
        </p:nvSpPr>
        <p:spPr>
          <a:xfrm>
            <a:off x="1518137" y="1"/>
            <a:ext cx="9144000" cy="5464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algn="ctr"/>
            <a:r>
              <a:rPr lang="en-US" dirty="0">
                <a:solidFill>
                  <a:srgbClr val="002060"/>
                </a:solidFill>
              </a:rPr>
              <a:t>Outline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B14506-3A7A-E34C-8DD7-9ABE5CCE2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3650" y="1437005"/>
            <a:ext cx="5444490" cy="435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643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9AB3C90-73DA-9746-9793-E69821CADB29}"/>
              </a:ext>
            </a:extLst>
          </p:cNvPr>
          <p:cNvSpPr txBox="1">
            <a:spLocks/>
          </p:cNvSpPr>
          <p:nvPr/>
        </p:nvSpPr>
        <p:spPr>
          <a:xfrm>
            <a:off x="1628236" y="39788"/>
            <a:ext cx="6149353" cy="5562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002060"/>
                </a:solidFill>
                <a:latin typeface="Century Gothic" panose="020B0502020202020204" pitchFamily="34" charset="0"/>
              </a:rPr>
              <a:t>CLEAR Operation  2022 – Some Highlights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56327C-2582-9642-9697-BACD104608C1}"/>
              </a:ext>
            </a:extLst>
          </p:cNvPr>
          <p:cNvSpPr txBox="1"/>
          <p:nvPr/>
        </p:nvSpPr>
        <p:spPr>
          <a:xfrm>
            <a:off x="-67387" y="3687615"/>
            <a:ext cx="5051057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55625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Century Gothic" panose="020B0502020202020204" pitchFamily="34" charset="0"/>
              </a:rPr>
              <a:t>20 </a:t>
            </a:r>
            <a:r>
              <a:rPr lang="en-GB" dirty="0">
                <a:latin typeface="Century Gothic" panose="020B0502020202020204" pitchFamily="34" charset="0"/>
              </a:rPr>
              <a:t>Experiments</a:t>
            </a:r>
          </a:p>
          <a:p>
            <a:pPr marL="555625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entury Gothic" panose="020B0502020202020204" pitchFamily="34" charset="0"/>
              </a:rPr>
              <a:t>About </a:t>
            </a:r>
            <a:r>
              <a:rPr lang="en-GB" dirty="0">
                <a:solidFill>
                  <a:srgbClr val="C00000"/>
                </a:solidFill>
                <a:latin typeface="Century Gothic" panose="020B0502020202020204" pitchFamily="34" charset="0"/>
              </a:rPr>
              <a:t>15 User Groups </a:t>
            </a:r>
            <a:r>
              <a:rPr lang="en-GB" dirty="0">
                <a:latin typeface="Century Gothic" panose="020B0502020202020204" pitchFamily="34" charset="0"/>
              </a:rPr>
              <a:t>internal/external</a:t>
            </a:r>
          </a:p>
          <a:p>
            <a:pPr marL="555625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entury Gothic" panose="020B0502020202020204" pitchFamily="34" charset="0"/>
              </a:rPr>
              <a:t>More than </a:t>
            </a:r>
            <a:r>
              <a:rPr lang="en-GB" dirty="0">
                <a:solidFill>
                  <a:srgbClr val="C00000"/>
                </a:solidFill>
                <a:latin typeface="Century Gothic" panose="020B0502020202020204" pitchFamily="34" charset="0"/>
              </a:rPr>
              <a:t>13 </a:t>
            </a:r>
            <a:r>
              <a:rPr lang="en-GB" dirty="0">
                <a:latin typeface="Century Gothic" panose="020B0502020202020204" pitchFamily="34" charset="0"/>
              </a:rPr>
              <a:t>external collaborating institutes </a:t>
            </a:r>
          </a:p>
          <a:p>
            <a:pPr marL="555625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entury Gothic" panose="020B0502020202020204" pitchFamily="34" charset="0"/>
              </a:rPr>
              <a:t>Beam from </a:t>
            </a:r>
            <a:r>
              <a:rPr lang="en-GB" dirty="0">
                <a:solidFill>
                  <a:srgbClr val="C00000"/>
                </a:solidFill>
                <a:latin typeface="Century Gothic" panose="020B0502020202020204" pitchFamily="34" charset="0"/>
              </a:rPr>
              <a:t>March 1</a:t>
            </a:r>
            <a:r>
              <a:rPr lang="en-GB" baseline="30000" dirty="0">
                <a:solidFill>
                  <a:srgbClr val="C00000"/>
                </a:solidFill>
                <a:latin typeface="Century Gothic" panose="020B0502020202020204" pitchFamily="34" charset="0"/>
              </a:rPr>
              <a:t>st</a:t>
            </a:r>
            <a:r>
              <a:rPr lang="en-GB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r>
              <a:rPr lang="en-GB" dirty="0">
                <a:latin typeface="Century Gothic" panose="020B0502020202020204" pitchFamily="34" charset="0"/>
              </a:rPr>
              <a:t>to </a:t>
            </a:r>
            <a:r>
              <a:rPr lang="en-GB" dirty="0">
                <a:solidFill>
                  <a:srgbClr val="C00000"/>
                </a:solidFill>
                <a:latin typeface="Century Gothic" panose="020B0502020202020204" pitchFamily="34" charset="0"/>
              </a:rPr>
              <a:t>December 12</a:t>
            </a:r>
            <a:r>
              <a:rPr lang="en-GB" baseline="30000" dirty="0">
                <a:solidFill>
                  <a:srgbClr val="C00000"/>
                </a:solidFill>
                <a:latin typeface="Century Gothic" panose="020B0502020202020204" pitchFamily="34" charset="0"/>
              </a:rPr>
              <a:t>th</a:t>
            </a:r>
            <a:r>
              <a:rPr lang="en-GB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br>
              <a:rPr lang="en-GB" dirty="0">
                <a:solidFill>
                  <a:srgbClr val="C00000"/>
                </a:solidFill>
                <a:latin typeface="Century Gothic" panose="020B0502020202020204" pitchFamily="34" charset="0"/>
              </a:rPr>
            </a:br>
            <a:r>
              <a:rPr lang="en-GB" dirty="0">
                <a:latin typeface="Century Gothic" panose="020B0502020202020204" pitchFamily="34" charset="0"/>
              </a:rPr>
              <a:t>(with 3 weeks summer stop)</a:t>
            </a:r>
          </a:p>
          <a:p>
            <a:pPr marL="555625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Century Gothic" panose="020B0502020202020204" pitchFamily="34" charset="0"/>
              </a:rPr>
              <a:t>40</a:t>
            </a:r>
            <a:r>
              <a:rPr lang="en-GB" dirty="0">
                <a:latin typeface="Century Gothic" panose="020B0502020202020204" pitchFamily="34" charset="0"/>
              </a:rPr>
              <a:t> weeks expected before shutdown</a:t>
            </a:r>
            <a:endParaRPr lang="en-GB" dirty="0">
              <a:solidFill>
                <a:srgbClr val="C00000"/>
              </a:solidFill>
              <a:latin typeface="Century Gothic" panose="020B0502020202020204" pitchFamily="34" charset="0"/>
            </a:endParaRPr>
          </a:p>
          <a:p>
            <a:pPr marL="493713" lvl="1" indent="-223838"/>
            <a:endParaRPr lang="en-GB" sz="14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1280551-C03D-AA45-A683-2C41D6501748}"/>
              </a:ext>
            </a:extLst>
          </p:cNvPr>
          <p:cNvSpPr txBox="1">
            <a:spLocks/>
          </p:cNvSpPr>
          <p:nvPr/>
        </p:nvSpPr>
        <p:spPr>
          <a:xfrm>
            <a:off x="4983670" y="603897"/>
            <a:ext cx="2672413" cy="556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rgbClr val="002060"/>
                </a:solidFill>
                <a:latin typeface="Century Gothic" panose="020B0502020202020204" pitchFamily="34" charset="0"/>
              </a:rPr>
              <a:t>Beam Diagnostics R&amp;D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3353C89-896C-F64E-AF4D-917CD742BC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6115" y="1190862"/>
            <a:ext cx="2018604" cy="1559831"/>
          </a:xfrm>
          <a:prstGeom prst="rect">
            <a:avLst/>
          </a:prstGeom>
        </p:spPr>
      </p:pic>
      <p:pic>
        <p:nvPicPr>
          <p:cNvPr id="16" name="Picture 15" descr="A machine on the white cover&#10;&#10;Description automatically generated with low confidence">
            <a:extLst>
              <a:ext uri="{FF2B5EF4-FFF2-40B4-BE49-F238E27FC236}">
                <a16:creationId xmlns:a16="http://schemas.microsoft.com/office/drawing/2014/main" id="{453DFE00-DC10-C644-AB12-F9775C3967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3468" y="637737"/>
            <a:ext cx="2018604" cy="2290034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C15B38BC-3111-A54E-8B74-42D80839499C}"/>
              </a:ext>
            </a:extLst>
          </p:cNvPr>
          <p:cNvSpPr txBox="1">
            <a:spLocks/>
          </p:cNvSpPr>
          <p:nvPr/>
        </p:nvSpPr>
        <p:spPr>
          <a:xfrm>
            <a:off x="8412346" y="2347932"/>
            <a:ext cx="2634527" cy="556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002060"/>
                </a:solidFill>
                <a:latin typeface="Century Gothic" panose="020B0502020202020204" pitchFamily="34" charset="0"/>
              </a:rPr>
              <a:t>Medical </a:t>
            </a:r>
          </a:p>
          <a:p>
            <a:r>
              <a:rPr lang="en-US" sz="1600" dirty="0">
                <a:solidFill>
                  <a:srgbClr val="002060"/>
                </a:solidFill>
                <a:latin typeface="Century Gothic" panose="020B0502020202020204" pitchFamily="34" charset="0"/>
              </a:rPr>
              <a:t>Applications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7178E1-3B77-8F4A-B500-E4A972C964FE}"/>
              </a:ext>
            </a:extLst>
          </p:cNvPr>
          <p:cNvSpPr txBox="1"/>
          <p:nvPr/>
        </p:nvSpPr>
        <p:spPr>
          <a:xfrm>
            <a:off x="4788234" y="2788913"/>
            <a:ext cx="22831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  <a:t>Cherenkov Diffraction Radiation studies (beam position and bunch length monitors)</a:t>
            </a:r>
            <a:b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br>
              <a:rPr lang="en-US" sz="1200" dirty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endParaRPr lang="en-US" sz="1200" dirty="0">
              <a:latin typeface="Century Gothic" panose="020B0502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5BD1E8-EEFF-B54A-AA97-719456021FAC}"/>
              </a:ext>
            </a:extLst>
          </p:cNvPr>
          <p:cNvSpPr txBox="1"/>
          <p:nvPr/>
        </p:nvSpPr>
        <p:spPr>
          <a:xfrm>
            <a:off x="7693965" y="5892483"/>
            <a:ext cx="1804604" cy="861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  <a:t>Chemistry and Biology FLASH experiments</a:t>
            </a:r>
          </a:p>
          <a:p>
            <a:endParaRPr lang="en-US" sz="1000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  <a:t>H</a:t>
            </a:r>
            <a:r>
              <a:rPr lang="en-US" sz="1000" baseline="-25000" dirty="0">
                <a:solidFill>
                  <a:srgbClr val="002060"/>
                </a:solidFill>
                <a:latin typeface="Century Gothic" panose="020B0502020202020204" pitchFamily="34" charset="0"/>
              </a:rPr>
              <a:t>2</a:t>
            </a:r>
            <a: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  <a:t>O</a:t>
            </a:r>
            <a:r>
              <a:rPr lang="en-US" sz="1000" baseline="-25000" dirty="0">
                <a:solidFill>
                  <a:srgbClr val="002060"/>
                </a:solidFill>
                <a:latin typeface="Century Gothic" panose="020B0502020202020204" pitchFamily="34" charset="0"/>
              </a:rPr>
              <a:t>2</a:t>
            </a:r>
            <a: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  <a:t> production – Plasmids – Zebra Fish Eggs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BAE18A-B282-284D-AE50-78F63BA1D0C3}"/>
              </a:ext>
            </a:extLst>
          </p:cNvPr>
          <p:cNvSpPr txBox="1"/>
          <p:nvPr/>
        </p:nvSpPr>
        <p:spPr>
          <a:xfrm>
            <a:off x="10559814" y="4475848"/>
            <a:ext cx="1557533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  <a:t>Ultra-High Dose Rate </a:t>
            </a:r>
            <a:b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  <a:t>(FLASH) dosimetry: </a:t>
            </a:r>
            <a:b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  <a:t>Films, </a:t>
            </a:r>
            <a:r>
              <a:rPr lang="en-US" sz="100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Alanin</a:t>
            </a:r>
            <a: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  <a:t>, Fibers…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14F64D-4E30-BA48-A677-568E79E7864A}"/>
              </a:ext>
            </a:extLst>
          </p:cNvPr>
          <p:cNvSpPr txBox="1"/>
          <p:nvPr/>
        </p:nvSpPr>
        <p:spPr>
          <a:xfrm>
            <a:off x="9826103" y="646066"/>
            <a:ext cx="211285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C-Robot </a:t>
            </a:r>
            <a:br>
              <a:rPr lang="en-US" sz="1000" dirty="0">
                <a:latin typeface="Century Gothic" panose="020B0502020202020204" pitchFamily="34" charset="0"/>
              </a:rPr>
            </a:br>
            <a:r>
              <a:rPr lang="en-US" sz="1000" dirty="0">
                <a:latin typeface="Century Gothic" panose="020B0502020202020204" pitchFamily="34" charset="0"/>
              </a:rPr>
              <a:t>used for samples </a:t>
            </a:r>
            <a:br>
              <a:rPr lang="en-US" sz="1000" dirty="0">
                <a:latin typeface="Century Gothic" panose="020B0502020202020204" pitchFamily="34" charset="0"/>
              </a:rPr>
            </a:br>
            <a:r>
              <a:rPr lang="en-US" sz="1000" dirty="0">
                <a:latin typeface="Century Gothic" panose="020B0502020202020204" pitchFamily="34" charset="0"/>
              </a:rPr>
              <a:t>manipulation</a:t>
            </a:r>
            <a:endParaRPr sz="1000" dirty="0"/>
          </a:p>
        </p:txBody>
      </p:sp>
      <p:pic>
        <p:nvPicPr>
          <p:cNvPr id="25" name="Picture 24" descr="A picture containing indoor&#10;&#10;Description automatically generated">
            <a:extLst>
              <a:ext uri="{FF2B5EF4-FFF2-40B4-BE49-F238E27FC236}">
                <a16:creationId xmlns:a16="http://schemas.microsoft.com/office/drawing/2014/main" id="{28048D14-9DAF-6F41-BFB7-99D953959E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7468" y="1200064"/>
            <a:ext cx="1024872" cy="106429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F6771D8-84CD-7041-BEAD-27E6279CF2E8}"/>
              </a:ext>
            </a:extLst>
          </p:cNvPr>
          <p:cNvSpPr txBox="1"/>
          <p:nvPr/>
        </p:nvSpPr>
        <p:spPr>
          <a:xfrm>
            <a:off x="7197468" y="2290219"/>
            <a:ext cx="94101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  <a:t>CLIC high resolution </a:t>
            </a:r>
            <a:b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  <a:t>BPMs</a:t>
            </a:r>
            <a:endParaRPr sz="1000" dirty="0"/>
          </a:p>
        </p:txBody>
      </p:sp>
      <p:pic>
        <p:nvPicPr>
          <p:cNvPr id="31" name="Picture 30" descr="A picture containing light, cluttered&#10;&#10;Description automatically generated">
            <a:extLst>
              <a:ext uri="{FF2B5EF4-FFF2-40B4-BE49-F238E27FC236}">
                <a16:creationId xmlns:a16="http://schemas.microsoft.com/office/drawing/2014/main" id="{3CEE32FB-0C22-FA4D-A99A-3D797BC404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3405" y="4154372"/>
            <a:ext cx="2169586" cy="152270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F43B16D8-1065-C24B-8938-9A062611B085}"/>
              </a:ext>
            </a:extLst>
          </p:cNvPr>
          <p:cNvSpPr txBox="1"/>
          <p:nvPr/>
        </p:nvSpPr>
        <p:spPr>
          <a:xfrm>
            <a:off x="5720361" y="3844324"/>
            <a:ext cx="164344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  <a:t>Beam Profiler detector for the LUXE experiment</a:t>
            </a:r>
            <a:endParaRPr sz="10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3A8AA6-1084-744A-A64A-38D19CE043C6}"/>
              </a:ext>
            </a:extLst>
          </p:cNvPr>
          <p:cNvSpPr txBox="1"/>
          <p:nvPr/>
        </p:nvSpPr>
        <p:spPr>
          <a:xfrm>
            <a:off x="7902660" y="4732383"/>
            <a:ext cx="1841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  <a:t>Use of focused beams for Radiotherapy </a:t>
            </a:r>
            <a:b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en-US" sz="1000" dirty="0">
                <a:solidFill>
                  <a:srgbClr val="002060"/>
                </a:solidFill>
                <a:latin typeface="Century Gothic" panose="020B0502020202020204" pitchFamily="34" charset="0"/>
              </a:rPr>
              <a:t>(localized dose deposition)</a:t>
            </a:r>
            <a:endParaRPr lang="en-US" sz="1000" dirty="0">
              <a:latin typeface="Century Gothic" panose="020B0502020202020204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DA479DD-3AD5-B34A-A5DC-D5DAB573F8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37" y="811098"/>
            <a:ext cx="4032728" cy="259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FC5480FF-E370-7542-8CCE-45954594DE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24419" y="5147043"/>
            <a:ext cx="2618778" cy="1598082"/>
          </a:xfrm>
          <a:prstGeom prst="rect">
            <a:avLst/>
          </a:prstGeom>
        </p:spPr>
      </p:pic>
      <p:pic>
        <p:nvPicPr>
          <p:cNvPr id="39" name="Picture 38" descr="A picture containing chart&#10;&#10;Description automatically generated">
            <a:extLst>
              <a:ext uri="{FF2B5EF4-FFF2-40B4-BE49-F238E27FC236}">
                <a16:creationId xmlns:a16="http://schemas.microsoft.com/office/drawing/2014/main" id="{CEEBAF75-0F07-4E42-B027-BF49F7530E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21361" y="3046126"/>
            <a:ext cx="1417596" cy="1474604"/>
          </a:xfrm>
          <a:prstGeom prst="rect">
            <a:avLst/>
          </a:prstGeom>
        </p:spPr>
      </p:pic>
      <p:pic>
        <p:nvPicPr>
          <p:cNvPr id="41" name="Picture 40" descr="Chart, line chart&#10;&#10;Description automatically generated">
            <a:extLst>
              <a:ext uri="{FF2B5EF4-FFF2-40B4-BE49-F238E27FC236}">
                <a16:creationId xmlns:a16="http://schemas.microsoft.com/office/drawing/2014/main" id="{5B715E26-37FF-714E-8C20-C1073318B3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63919" y="3137179"/>
            <a:ext cx="1877942" cy="152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9193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F31B5-AAD9-8B4C-948C-9F03B50D5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9869" y="1195530"/>
            <a:ext cx="8910535" cy="2217906"/>
          </a:xfrm>
        </p:spPr>
        <p:txBody>
          <a:bodyPr>
            <a:noAutofit/>
          </a:bodyPr>
          <a:lstStyle/>
          <a:p>
            <a:pPr algn="ctr"/>
            <a:r>
              <a:rPr lang="en-US" sz="8000" i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Thanks for </a:t>
            </a:r>
            <a:br>
              <a:rPr lang="en-US" sz="8000" i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8000" i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your attention</a:t>
            </a:r>
            <a:r>
              <a:rPr lang="en-US" sz="8000" i="1" dirty="0">
                <a:solidFill>
                  <a:schemeClr val="accent1">
                    <a:lumMod val="50000"/>
                  </a:schemeClr>
                </a:solidFill>
              </a:rPr>
              <a:t>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DF02A1-A14B-6641-9295-517D46B96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8749" y="4586710"/>
            <a:ext cx="1728439" cy="172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6825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C641C-9088-FA45-BD93-AD78B59937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678" y="836341"/>
            <a:ext cx="10676217" cy="233060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24</a:t>
            </a:r>
            <a:r>
              <a:rPr lang="en-US" dirty="0"/>
              <a:t> scientific papers published 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>
                <a:solidFill>
                  <a:srgbClr val="C00000"/>
                </a:solidFill>
              </a:rPr>
              <a:t>14</a:t>
            </a:r>
            <a:r>
              <a:rPr lang="en-US" dirty="0"/>
              <a:t> on peer-reviewed </a:t>
            </a:r>
            <a:r>
              <a:rPr lang="en-US" dirty="0">
                <a:solidFill>
                  <a:schemeClr val="accent1"/>
                </a:solidFill>
              </a:rPr>
              <a:t>Journals</a:t>
            </a:r>
            <a:r>
              <a:rPr lang="en-US" dirty="0"/>
              <a:t>, </a:t>
            </a:r>
            <a:r>
              <a:rPr lang="en-US" dirty="0">
                <a:solidFill>
                  <a:srgbClr val="C00000"/>
                </a:solidFill>
              </a:rPr>
              <a:t>10</a:t>
            </a:r>
            <a:r>
              <a:rPr lang="en-US" dirty="0"/>
              <a:t> in </a:t>
            </a:r>
            <a:r>
              <a:rPr lang="en-US" dirty="0">
                <a:solidFill>
                  <a:schemeClr val="accent1"/>
                </a:solidFill>
              </a:rPr>
              <a:t>Conference Proceedings</a:t>
            </a:r>
          </a:p>
          <a:p>
            <a:endParaRPr lang="en-US" sz="1600" dirty="0"/>
          </a:p>
          <a:p>
            <a:r>
              <a:rPr lang="en-US" dirty="0"/>
              <a:t>Many oral presentations/posters in Conferences and Workshops</a:t>
            </a:r>
          </a:p>
          <a:p>
            <a:r>
              <a:rPr lang="en-US" dirty="0"/>
              <a:t>Full documentation in: </a:t>
            </a:r>
            <a:r>
              <a:rPr lang="en-US" dirty="0">
                <a:hlinkClick r:id="rId2"/>
              </a:rPr>
              <a:t>https://clear.cern/content/publications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08EBC3-0CA8-FC4D-8A06-8AE97ECDB95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5178" y="3821557"/>
            <a:ext cx="2574735" cy="15834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B50B0F1-AD51-D349-AC35-F197BF47C0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9923" y="3942051"/>
            <a:ext cx="4423415" cy="95771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33665F4-6FBC-914B-AC18-EACB78318416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10515600" cy="5442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algn="ctr"/>
            <a:r>
              <a:rPr lang="en-US" dirty="0">
                <a:solidFill>
                  <a:srgbClr val="002060"/>
                </a:solidFill>
              </a:rPr>
              <a:t>CLEAR scientific output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20F367-00BF-EE4B-9B49-2F26AACA427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939" y="4962293"/>
            <a:ext cx="3653076" cy="15180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CA1259-1685-1846-BCFC-070CBBBF3088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878" y="5455825"/>
            <a:ext cx="3953122" cy="105382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43EBD62-BB53-5940-A42D-B74B36574C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1746" y="5782583"/>
            <a:ext cx="4020173" cy="69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374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574333-D9FF-EE47-B522-28C6F500A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811" y="1007120"/>
            <a:ext cx="10515600" cy="4351338"/>
          </a:xfrm>
        </p:spPr>
        <p:txBody>
          <a:bodyPr/>
          <a:lstStyle/>
          <a:p>
            <a:r>
              <a:rPr lang="en-US" dirty="0"/>
              <a:t>PhD</a:t>
            </a:r>
            <a:br>
              <a:rPr lang="en-US" dirty="0"/>
            </a:br>
            <a:r>
              <a:rPr lang="en-US" dirty="0"/>
              <a:t>Thesis</a:t>
            </a:r>
            <a:br>
              <a:rPr lang="en-US" dirty="0"/>
            </a:br>
            <a:br>
              <a:rPr lang="en-US" dirty="0"/>
            </a:br>
            <a:r>
              <a:rPr lang="en-US" sz="1400" dirty="0"/>
              <a:t>with experimental </a:t>
            </a:r>
            <a:br>
              <a:rPr lang="en-US" sz="1400" dirty="0"/>
            </a:br>
            <a:r>
              <a:rPr lang="en-US" sz="1400" dirty="0"/>
              <a:t>work in CLEAR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1EE103-A373-2445-9D2F-D972D78BE86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4166" y="271146"/>
            <a:ext cx="2183732" cy="29116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5975BF-C97C-5947-BEC4-7854C4761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5246" y="1007120"/>
            <a:ext cx="4479218" cy="547686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C2701D6-D415-EC46-A72D-43F757C877FD}"/>
              </a:ext>
            </a:extLst>
          </p:cNvPr>
          <p:cNvSpPr txBox="1">
            <a:spLocks/>
          </p:cNvSpPr>
          <p:nvPr/>
        </p:nvSpPr>
        <p:spPr>
          <a:xfrm>
            <a:off x="713678" y="0"/>
            <a:ext cx="8442354" cy="5442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algn="ctr"/>
            <a:r>
              <a:rPr lang="en-US" dirty="0">
                <a:solidFill>
                  <a:srgbClr val="002060"/>
                </a:solidFill>
              </a:rPr>
              <a:t>Education and Training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DFAC9C-E364-A546-A101-97868FCA73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2950" y="3395368"/>
            <a:ext cx="4014590" cy="308861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54C3B5B-917B-3841-8B21-6A01EBD89444}"/>
              </a:ext>
            </a:extLst>
          </p:cNvPr>
          <p:cNvSpPr/>
          <p:nvPr/>
        </p:nvSpPr>
        <p:spPr>
          <a:xfrm>
            <a:off x="178563" y="3554680"/>
            <a:ext cx="22747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</a:rPr>
              <a:t>Luke Aidan </a:t>
            </a:r>
            <a:r>
              <a:rPr lang="en-US" sz="1200" dirty="0" err="1">
                <a:latin typeface="Calibri" panose="020F0502020204030204" pitchFamily="34" charset="0"/>
              </a:rPr>
              <a:t>Dyks</a:t>
            </a:r>
            <a:endParaRPr lang="en-US" sz="1200" dirty="0">
              <a:latin typeface="Calibri" panose="020F0502020204030204" pitchFamily="34" charset="0"/>
            </a:endParaRPr>
          </a:p>
          <a:p>
            <a:r>
              <a:rPr lang="en-US" sz="1200" dirty="0">
                <a:latin typeface="Calibri" panose="020F0502020204030204" pitchFamily="34" charset="0"/>
              </a:rPr>
              <a:t>University of Oxford</a:t>
            </a:r>
            <a:endParaRPr lang="en-US" sz="1200" dirty="0"/>
          </a:p>
          <a:p>
            <a:r>
              <a:rPr lang="en-US" sz="1200" dirty="0">
                <a:latin typeface="Calibri" panose="020F0502020204030204" pitchFamily="34" charset="0"/>
              </a:rPr>
              <a:t>Novel acceleration technique studies in the CLEAR user Facility and its potential future upgrades </a:t>
            </a:r>
            <a:endParaRPr lang="en-US" sz="1200" dirty="0"/>
          </a:p>
          <a:p>
            <a:r>
              <a:rPr lang="en-US" sz="1200" dirty="0">
                <a:latin typeface="Calibri" panose="020F0502020204030204" pitchFamily="34" charset="0"/>
              </a:rPr>
              <a:t>Supervisor: P. Burrows 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3A9998-F35E-2043-AC49-54CDACBAF480}"/>
              </a:ext>
            </a:extLst>
          </p:cNvPr>
          <p:cNvSpPr txBox="1"/>
          <p:nvPr/>
        </p:nvSpPr>
        <p:spPr>
          <a:xfrm>
            <a:off x="7344295" y="1193181"/>
            <a:ext cx="357790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✓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✓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✓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✓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✓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✓</a:t>
            </a:r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FA1C89-AE26-8E47-B78E-D5CCFB2960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63" y="5713677"/>
            <a:ext cx="7616283" cy="74639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8B69485-BD46-534B-8B3F-FE8563DEA356}"/>
              </a:ext>
            </a:extLst>
          </p:cNvPr>
          <p:cNvSpPr txBox="1"/>
          <p:nvPr/>
        </p:nvSpPr>
        <p:spPr>
          <a:xfrm>
            <a:off x="7925094" y="4935903"/>
            <a:ext cx="3884614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JUAS Practical Work, and also…</a:t>
            </a:r>
          </a:p>
          <a:p>
            <a:endParaRPr lang="en-US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Several Master Thesis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Trainees and summer students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40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9DB47-09EE-364A-94AA-66B5766ED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Press Statements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1D18993-EE8C-9C45-917F-7553780028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3854" y="4258902"/>
            <a:ext cx="5234652" cy="10964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A19BD7D-8904-DE44-A3AF-5E7FF8197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3854" y="5242617"/>
            <a:ext cx="6517286" cy="9148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085F44D-2228-8F41-AC85-0E69D256620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0960" y="4251649"/>
            <a:ext cx="2818601" cy="211843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35393B9-7866-D64F-829C-A440F306BA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396" y="1204456"/>
            <a:ext cx="4418166" cy="265758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0FB3D47-2973-0543-B832-29DF9B83B729}"/>
              </a:ext>
            </a:extLst>
          </p:cNvPr>
          <p:cNvSpPr/>
          <p:nvPr/>
        </p:nvSpPr>
        <p:spPr>
          <a:xfrm>
            <a:off x="2220176" y="4117323"/>
            <a:ext cx="9751475" cy="235753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F96579-B242-7346-AD91-A2E967E911E6}"/>
              </a:ext>
            </a:extLst>
          </p:cNvPr>
          <p:cNvSpPr/>
          <p:nvPr/>
        </p:nvSpPr>
        <p:spPr>
          <a:xfrm>
            <a:off x="115754" y="831756"/>
            <a:ext cx="10071531" cy="30679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D686B99-A648-474F-AD39-9DD11AAB88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3896" y="2635020"/>
            <a:ext cx="5172647" cy="117801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FF53C42-98F7-8F42-AC6F-CE05643E00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3896" y="1039561"/>
            <a:ext cx="5212686" cy="145387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5888630-A6BA-C94D-80C3-83D3D1BEBC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01528" y="651768"/>
            <a:ext cx="1011638" cy="77558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33A4E37-3949-8647-AEA0-1F3D130AB4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01892" y="3901162"/>
            <a:ext cx="1555152" cy="72259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57B0FF6-9B51-F445-BC9B-A5C4D19B8F4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09602" y="6157465"/>
            <a:ext cx="5955028" cy="221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88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10B6E0-C1D2-2B48-A02A-178B29F11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860" y="-11430"/>
            <a:ext cx="9569218" cy="5413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The CERN Linear Electron  Accelerator for Research (CLEAR)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CEAE2C5-EC46-B64B-8620-55492432E928}"/>
              </a:ext>
            </a:extLst>
          </p:cNvPr>
          <p:cNvSpPr txBox="1">
            <a:spLocks/>
          </p:cNvSpPr>
          <p:nvPr/>
        </p:nvSpPr>
        <p:spPr>
          <a:xfrm>
            <a:off x="4949190" y="1005841"/>
            <a:ext cx="7360920" cy="54749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400" dirty="0">
                <a:solidFill>
                  <a:srgbClr val="002060"/>
                </a:solidFill>
              </a:rPr>
              <a:t>Scientific and strategic goals:</a:t>
            </a:r>
            <a:br>
              <a:rPr lang="en-GB" dirty="0">
                <a:solidFill>
                  <a:srgbClr val="002060"/>
                </a:solidFill>
              </a:rPr>
            </a:br>
            <a:endParaRPr lang="en-GB" dirty="0">
              <a:solidFill>
                <a:srgbClr val="002060"/>
              </a:solidFill>
            </a:endParaRPr>
          </a:p>
          <a:p>
            <a:r>
              <a:rPr lang="en-GB" dirty="0"/>
              <a:t>Providing a test facility at CERN with high </a:t>
            </a:r>
            <a:r>
              <a:rPr lang="en-GB" dirty="0">
                <a:solidFill>
                  <a:srgbClr val="0070C0"/>
                </a:solidFill>
              </a:rPr>
              <a:t>availability</a:t>
            </a:r>
            <a:r>
              <a:rPr lang="en-GB" dirty="0"/>
              <a:t>, easy </a:t>
            </a:r>
            <a:r>
              <a:rPr lang="en-GB" dirty="0">
                <a:solidFill>
                  <a:srgbClr val="0070C0"/>
                </a:solidFill>
              </a:rPr>
              <a:t>access</a:t>
            </a:r>
            <a:r>
              <a:rPr lang="en-GB" dirty="0"/>
              <a:t> and </a:t>
            </a:r>
            <a:r>
              <a:rPr lang="en-GB" dirty="0">
                <a:solidFill>
                  <a:srgbClr val="0070C0"/>
                </a:solidFill>
              </a:rPr>
              <a:t>high quality e- beams</a:t>
            </a:r>
            <a:r>
              <a:rPr lang="en-GB" dirty="0"/>
              <a:t>.</a:t>
            </a:r>
          </a:p>
          <a:p>
            <a:endParaRPr lang="en-GB" dirty="0"/>
          </a:p>
          <a:p>
            <a:pPr lvl="1"/>
            <a:r>
              <a:rPr lang="en-GB" dirty="0"/>
              <a:t>Performing </a:t>
            </a:r>
            <a:r>
              <a:rPr lang="en-GB" dirty="0">
                <a:solidFill>
                  <a:srgbClr val="0070C0"/>
                </a:solidFill>
              </a:rPr>
              <a:t>R&amp;D</a:t>
            </a:r>
            <a:r>
              <a:rPr lang="en-GB" dirty="0"/>
              <a:t> on </a:t>
            </a:r>
            <a:r>
              <a:rPr lang="en-GB" dirty="0">
                <a:solidFill>
                  <a:srgbClr val="0070C0"/>
                </a:solidFill>
              </a:rPr>
              <a:t>accelerator components</a:t>
            </a:r>
            <a:r>
              <a:rPr lang="en-GB" dirty="0"/>
              <a:t>, including </a:t>
            </a:r>
            <a:r>
              <a:rPr lang="en-GB" dirty="0">
                <a:solidFill>
                  <a:srgbClr val="C00000"/>
                </a:solidFill>
              </a:rPr>
              <a:t>beam instrumentation </a:t>
            </a:r>
            <a:r>
              <a:rPr lang="en-GB" dirty="0"/>
              <a:t>prototyping and </a:t>
            </a:r>
            <a:r>
              <a:rPr lang="en-GB" dirty="0">
                <a:solidFill>
                  <a:srgbClr val="C00000"/>
                </a:solidFill>
              </a:rPr>
              <a:t>high gradient RF </a:t>
            </a:r>
            <a:r>
              <a:rPr lang="en-GB" dirty="0"/>
              <a:t>technology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Providing an </a:t>
            </a:r>
            <a:r>
              <a:rPr lang="en-GB" dirty="0">
                <a:solidFill>
                  <a:srgbClr val="0070C0"/>
                </a:solidFill>
              </a:rPr>
              <a:t>irradiation facility </a:t>
            </a:r>
            <a:r>
              <a:rPr lang="en-GB" dirty="0"/>
              <a:t>with high-energy electrons, e.g. for testing electronic components in collaboration with </a:t>
            </a:r>
            <a:r>
              <a:rPr lang="en-GB" dirty="0">
                <a:solidFill>
                  <a:srgbClr val="C00000"/>
                </a:solidFill>
              </a:rPr>
              <a:t>ESA</a:t>
            </a:r>
            <a:r>
              <a:rPr lang="en-GB" dirty="0"/>
              <a:t> or for medical purposes(</a:t>
            </a:r>
            <a:r>
              <a:rPr lang="en-GB" dirty="0">
                <a:solidFill>
                  <a:srgbClr val="C00000"/>
                </a:solidFill>
              </a:rPr>
              <a:t>VHEE/FLASH</a:t>
            </a:r>
            <a:r>
              <a:rPr lang="en-GB" dirty="0"/>
              <a:t>)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Performing </a:t>
            </a:r>
            <a:r>
              <a:rPr lang="en-GB" dirty="0">
                <a:solidFill>
                  <a:srgbClr val="0070C0"/>
                </a:solidFill>
              </a:rPr>
              <a:t>R&amp;D</a:t>
            </a:r>
            <a:r>
              <a:rPr lang="en-GB" dirty="0"/>
              <a:t> on </a:t>
            </a:r>
            <a:r>
              <a:rPr lang="en-GB" dirty="0">
                <a:solidFill>
                  <a:srgbClr val="0070C0"/>
                </a:solidFill>
              </a:rPr>
              <a:t>novel accelerating techniques </a:t>
            </a:r>
            <a:r>
              <a:rPr lang="en-GB" dirty="0"/>
              <a:t>– electron driven </a:t>
            </a:r>
            <a:r>
              <a:rPr lang="en-GB" dirty="0">
                <a:solidFill>
                  <a:srgbClr val="C00000"/>
                </a:solidFill>
              </a:rPr>
              <a:t>plasma</a:t>
            </a:r>
            <a:r>
              <a:rPr lang="en-GB" dirty="0"/>
              <a:t> and </a:t>
            </a:r>
            <a:r>
              <a:rPr lang="en-GB" dirty="0">
                <a:solidFill>
                  <a:srgbClr val="C00000"/>
                </a:solidFill>
              </a:rPr>
              <a:t>THz</a:t>
            </a:r>
            <a:r>
              <a:rPr lang="en-GB" dirty="0"/>
              <a:t> acceleration. </a:t>
            </a:r>
          </a:p>
          <a:p>
            <a:pPr lvl="1"/>
            <a:endParaRPr lang="en-GB" dirty="0"/>
          </a:p>
          <a:p>
            <a:r>
              <a:rPr lang="en-GB" dirty="0"/>
              <a:t>Maintaining CERN and European </a:t>
            </a:r>
            <a:r>
              <a:rPr lang="en-GB" dirty="0">
                <a:solidFill>
                  <a:srgbClr val="0070C0"/>
                </a:solidFill>
              </a:rPr>
              <a:t>expertise for electron </a:t>
            </a:r>
            <a:r>
              <a:rPr lang="en-GB" dirty="0" err="1">
                <a:solidFill>
                  <a:srgbClr val="0070C0"/>
                </a:solidFill>
              </a:rPr>
              <a:t>linacs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linked to future collider studies</a:t>
            </a:r>
          </a:p>
          <a:p>
            <a:r>
              <a:rPr lang="en-GB" dirty="0"/>
              <a:t>Using CLEAR as a </a:t>
            </a:r>
            <a:r>
              <a:rPr lang="en-GB" dirty="0">
                <a:solidFill>
                  <a:srgbClr val="0070C0"/>
                </a:solidFill>
              </a:rPr>
              <a:t>training</a:t>
            </a:r>
            <a:r>
              <a:rPr lang="en-GB" dirty="0"/>
              <a:t> infrastructure for the next generation of accelerator scientists and engineers.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76D2D4-907A-F542-80B1-D3E4DA2CD6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" y="1005841"/>
            <a:ext cx="4419600" cy="353568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763C260-56BA-0440-9926-66B791675F92}"/>
              </a:ext>
            </a:extLst>
          </p:cNvPr>
          <p:cNvSpPr/>
          <p:nvPr/>
        </p:nvSpPr>
        <p:spPr>
          <a:xfrm>
            <a:off x="232410" y="5017454"/>
            <a:ext cx="4419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Century Gothic" panose="020B0502020202020204" pitchFamily="34" charset="0"/>
              </a:rPr>
              <a:t>CLEAR is a versatile 200 MeV electron </a:t>
            </a:r>
            <a:r>
              <a:rPr lang="en-GB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linac</a:t>
            </a:r>
            <a:r>
              <a:rPr lang="en-GB" dirty="0">
                <a:solidFill>
                  <a:srgbClr val="002060"/>
                </a:solidFill>
                <a:latin typeface="Century Gothic" panose="020B0502020202020204" pitchFamily="34" charset="0"/>
              </a:rPr>
              <a:t> + a 20 m experimental beamline, operated at CERN as a multi-purpose user facility.</a:t>
            </a:r>
          </a:p>
          <a:p>
            <a:endParaRPr lang="en-GB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88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8BE33EA-11FE-AA46-ADC8-1B9E10E900D5}"/>
              </a:ext>
            </a:extLst>
          </p:cNvPr>
          <p:cNvGrpSpPr/>
          <p:nvPr/>
        </p:nvGrpSpPr>
        <p:grpSpPr>
          <a:xfrm rot="5400000">
            <a:off x="5127828" y="-2176101"/>
            <a:ext cx="1839104" cy="11761645"/>
            <a:chOff x="40576728" y="-6693096"/>
            <a:chExt cx="8298261" cy="5306998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9279709-AFFC-6D4F-9709-D9EE4BB585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4327">
              <a:off x="31715082" y="29216980"/>
              <a:ext cx="27737512" cy="658230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64433C6-1D61-B246-8E1A-32EFC59BAD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4327">
              <a:off x="30963824" y="2919808"/>
              <a:ext cx="27452666" cy="8226857"/>
            </a:xfrm>
            <a:prstGeom prst="rect">
              <a:avLst/>
            </a:prstGeom>
          </p:spPr>
        </p:pic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05A9BE7-8524-624E-9003-CC3130D7CFF4}"/>
              </a:ext>
            </a:extLst>
          </p:cNvPr>
          <p:cNvCxnSpPr>
            <a:cxnSpLocks/>
          </p:cNvCxnSpPr>
          <p:nvPr/>
        </p:nvCxnSpPr>
        <p:spPr>
          <a:xfrm>
            <a:off x="2319827" y="3808114"/>
            <a:ext cx="0" cy="242362"/>
          </a:xfrm>
          <a:prstGeom prst="line">
            <a:avLst/>
          </a:prstGeom>
          <a:ln w="76200">
            <a:solidFill>
              <a:srgbClr val="E6A7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85E6DFF0-1A3D-C94E-98E9-147A3F7AE35A}"/>
              </a:ext>
            </a:extLst>
          </p:cNvPr>
          <p:cNvSpPr/>
          <p:nvPr/>
        </p:nvSpPr>
        <p:spPr>
          <a:xfrm>
            <a:off x="586408" y="4084216"/>
            <a:ext cx="5516217" cy="3773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23D888-258F-9D4F-9017-0FCE815EF813}"/>
              </a:ext>
            </a:extLst>
          </p:cNvPr>
          <p:cNvSpPr txBox="1"/>
          <p:nvPr/>
        </p:nvSpPr>
        <p:spPr>
          <a:xfrm>
            <a:off x="2731106" y="856098"/>
            <a:ext cx="2127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entury Gothic" panose="020B0502020202020204" pitchFamily="34" charset="0"/>
              </a:rPr>
              <a:t>In-air test stand</a:t>
            </a:r>
          </a:p>
          <a:p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Testing ground for beam diagnostics R&amp;D and THz radiation studies</a:t>
            </a:r>
          </a:p>
          <a:p>
            <a:endParaRPr lang="en-US" sz="1200" dirty="0">
              <a:latin typeface="Century Gothic" panose="020B0502020202020204" pitchFamily="34" charset="0"/>
            </a:endParaRPr>
          </a:p>
          <a:p>
            <a:r>
              <a:rPr lang="en-US" sz="1200" dirty="0">
                <a:solidFill>
                  <a:srgbClr val="0070C0"/>
                </a:solidFill>
                <a:latin typeface="Century Gothic" panose="020B0502020202020204" pitchFamily="34" charset="0"/>
              </a:rPr>
              <a:t>Irradiation for medical </a:t>
            </a:r>
            <a:r>
              <a:rPr lang="en-US" sz="1200" dirty="0">
                <a:latin typeface="Century Gothic" panose="020B0502020202020204" pitchFamily="34" charset="0"/>
              </a:rPr>
              <a:t>and other applications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201A6D9-60BB-854E-BBE8-AAC0163C4F94}"/>
              </a:ext>
            </a:extLst>
          </p:cNvPr>
          <p:cNvCxnSpPr>
            <a:cxnSpLocks/>
          </p:cNvCxnSpPr>
          <p:nvPr/>
        </p:nvCxnSpPr>
        <p:spPr>
          <a:xfrm>
            <a:off x="30830740" y="-782294"/>
            <a:ext cx="0" cy="242362"/>
          </a:xfrm>
          <a:prstGeom prst="line">
            <a:avLst/>
          </a:prstGeom>
          <a:ln w="76200">
            <a:solidFill>
              <a:srgbClr val="E6A7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1AE4C36F-EF87-904B-872B-12B87C88AE1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3934" y="1602495"/>
            <a:ext cx="510678" cy="510678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D5ED29F7-A3A3-F646-A00F-87B03ACB3016}"/>
              </a:ext>
            </a:extLst>
          </p:cNvPr>
          <p:cNvSpPr/>
          <p:nvPr/>
        </p:nvSpPr>
        <p:spPr>
          <a:xfrm>
            <a:off x="6335544" y="3985508"/>
            <a:ext cx="5449979" cy="502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7D2C8C6-8627-B146-B426-8437D7E5DAA4}"/>
              </a:ext>
            </a:extLst>
          </p:cNvPr>
          <p:cNvSpPr txBox="1"/>
          <p:nvPr/>
        </p:nvSpPr>
        <p:spPr>
          <a:xfrm>
            <a:off x="3691153" y="5586206"/>
            <a:ext cx="31451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entury Gothic" panose="020B0502020202020204" pitchFamily="34" charset="0"/>
              </a:rPr>
              <a:t>VESPER</a:t>
            </a:r>
          </a:p>
          <a:p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Beam </a:t>
            </a:r>
            <a:r>
              <a:rPr lang="en-US" sz="1200" dirty="0">
                <a:solidFill>
                  <a:srgbClr val="0070C0"/>
                </a:solidFill>
                <a:latin typeface="Century Gothic" panose="020B0502020202020204" pitchFamily="34" charset="0"/>
              </a:rPr>
              <a:t>irradiation facility </a:t>
            </a:r>
            <a:r>
              <a:rPr lang="en-US" sz="1200" dirty="0">
                <a:latin typeface="Century Gothic" panose="020B0502020202020204" pitchFamily="34" charset="0"/>
              </a:rPr>
              <a:t>for studies on radiation damage of electronics and </a:t>
            </a:r>
            <a:r>
              <a:rPr lang="en-US" sz="1200" dirty="0">
                <a:solidFill>
                  <a:srgbClr val="0070C0"/>
                </a:solidFill>
                <a:latin typeface="Century Gothic" panose="020B0502020202020204" pitchFamily="34" charset="0"/>
              </a:rPr>
              <a:t>medical applications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BD2DD04-311B-544E-A543-868B37CE38C9}"/>
              </a:ext>
            </a:extLst>
          </p:cNvPr>
          <p:cNvGrpSpPr/>
          <p:nvPr/>
        </p:nvGrpSpPr>
        <p:grpSpPr>
          <a:xfrm>
            <a:off x="4417871" y="4168288"/>
            <a:ext cx="791792" cy="348462"/>
            <a:chOff x="35778572" y="26954539"/>
            <a:chExt cx="4313743" cy="2013162"/>
          </a:xfrm>
        </p:grpSpPr>
        <p:pic>
          <p:nvPicPr>
            <p:cNvPr id="58" name="Picture 57" descr="Screen Shot 2017-11-20 at 15.37.16.png">
              <a:extLst>
                <a:ext uri="{FF2B5EF4-FFF2-40B4-BE49-F238E27FC236}">
                  <a16:creationId xmlns:a16="http://schemas.microsoft.com/office/drawing/2014/main" id="{972E7F37-70EC-0948-8FFA-E0B4FCBFF0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78572" y="26954539"/>
              <a:ext cx="4313743" cy="1927541"/>
            </a:xfrm>
            <a:prstGeom prst="rect">
              <a:avLst/>
            </a:prstGeom>
          </p:spPr>
        </p:pic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FC82E529-CB47-6D46-8068-A03C257C7250}"/>
                </a:ext>
              </a:extLst>
            </p:cNvPr>
            <p:cNvSpPr/>
            <p:nvPr/>
          </p:nvSpPr>
          <p:spPr>
            <a:xfrm>
              <a:off x="37774927" y="28108954"/>
              <a:ext cx="2317387" cy="8587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91ECDE1-DFE3-C24C-894C-0ED69E5AB882}"/>
              </a:ext>
            </a:extLst>
          </p:cNvPr>
          <p:cNvSpPr txBox="1"/>
          <p:nvPr/>
        </p:nvSpPr>
        <p:spPr>
          <a:xfrm>
            <a:off x="57514" y="5550758"/>
            <a:ext cx="29918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entury Gothic" panose="020B0502020202020204" pitchFamily="34" charset="0"/>
              </a:rPr>
              <a:t>The Plasma </a:t>
            </a:r>
            <a:br>
              <a:rPr lang="en-US" sz="1200" b="1" dirty="0">
                <a:latin typeface="Century Gothic" panose="020B0502020202020204" pitchFamily="34" charset="0"/>
              </a:rPr>
            </a:br>
            <a:r>
              <a:rPr lang="en-US" sz="1200" b="1" dirty="0">
                <a:latin typeface="Century Gothic" panose="020B0502020202020204" pitchFamily="34" charset="0"/>
              </a:rPr>
              <a:t>Lens Experiment </a:t>
            </a:r>
          </a:p>
          <a:p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Novel concepts of plasma-based focusing and acceleration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7C2BEA6B-51A6-3248-A795-B7158FB1A2CF}"/>
              </a:ext>
            </a:extLst>
          </p:cNvPr>
          <p:cNvGrpSpPr/>
          <p:nvPr/>
        </p:nvGrpSpPr>
        <p:grpSpPr>
          <a:xfrm>
            <a:off x="1218144" y="4432832"/>
            <a:ext cx="280097" cy="1261938"/>
            <a:chOff x="16980399" y="21384317"/>
            <a:chExt cx="1220578" cy="5499147"/>
          </a:xfrm>
        </p:grpSpPr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48DDBCC6-C2CE-954C-B799-859A768E7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980399" y="21384317"/>
              <a:ext cx="1118588" cy="1118588"/>
            </a:xfrm>
            <a:prstGeom prst="rect">
              <a:avLst/>
            </a:prstGeom>
          </p:spPr>
        </p:pic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4A61683E-EBB2-5749-85C4-2B56AB8ED4D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20465" y="24179379"/>
              <a:ext cx="1136671" cy="1358345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D0210C4-CFE7-0748-BC6F-31DB16560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25062" y="25755907"/>
              <a:ext cx="1127557" cy="1127557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D83352C8-0832-5044-BB69-26633B98D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980399" y="22721088"/>
              <a:ext cx="1220578" cy="1240108"/>
            </a:xfrm>
            <a:prstGeom prst="rect">
              <a:avLst/>
            </a:prstGeom>
          </p:spPr>
        </p:pic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EA6D7727-0AC7-894D-83A8-798CA87C8C60}"/>
              </a:ext>
            </a:extLst>
          </p:cNvPr>
          <p:cNvSpPr/>
          <p:nvPr/>
        </p:nvSpPr>
        <p:spPr>
          <a:xfrm>
            <a:off x="5645103" y="2881303"/>
            <a:ext cx="1083688" cy="502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2A1D8A9-0EAA-DE42-90CB-A09C790D5DEE}"/>
              </a:ext>
            </a:extLst>
          </p:cNvPr>
          <p:cNvSpPr/>
          <p:nvPr/>
        </p:nvSpPr>
        <p:spPr>
          <a:xfrm>
            <a:off x="165641" y="3053256"/>
            <a:ext cx="1083688" cy="502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pic>
        <p:nvPicPr>
          <p:cNvPr id="73" name="Picture 72" descr="Screen Shot 2014-10-01 at 16.40.15.png">
            <a:extLst>
              <a:ext uri="{FF2B5EF4-FFF2-40B4-BE49-F238E27FC236}">
                <a16:creationId xmlns:a16="http://schemas.microsoft.com/office/drawing/2014/main" id="{F41F96E4-05E1-3F46-9970-0713BD119228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2671" y="4204671"/>
            <a:ext cx="666408" cy="245969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A691BFE1-9C7F-494F-A5FA-4FD0A82D765B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2671" y="4542236"/>
            <a:ext cx="2937321" cy="1927061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9EA4B7FD-6F64-D44F-BEF6-E044A5C14B13}"/>
              </a:ext>
            </a:extLst>
          </p:cNvPr>
          <p:cNvSpPr txBox="1"/>
          <p:nvPr/>
        </p:nvSpPr>
        <p:spPr>
          <a:xfrm>
            <a:off x="10741749" y="4432832"/>
            <a:ext cx="113309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entury Gothic" panose="020B0502020202020204" pitchFamily="34" charset="0"/>
              </a:rPr>
              <a:t>CALIFES </a:t>
            </a:r>
            <a:br>
              <a:rPr lang="en-US" sz="1200" b="1" dirty="0">
                <a:latin typeface="Century Gothic" panose="020B0502020202020204" pitchFamily="34" charset="0"/>
              </a:rPr>
            </a:br>
            <a:r>
              <a:rPr lang="en-US" sz="1200" b="1" dirty="0">
                <a:latin typeface="Century Gothic" panose="020B0502020202020204" pitchFamily="34" charset="0"/>
              </a:rPr>
              <a:t>electron </a:t>
            </a:r>
            <a:r>
              <a:rPr lang="en-US" sz="1200" b="1" dirty="0" err="1">
                <a:latin typeface="Century Gothic" panose="020B0502020202020204" pitchFamily="34" charset="0"/>
              </a:rPr>
              <a:t>linac</a:t>
            </a:r>
            <a:br>
              <a:rPr lang="en-US" sz="1200" dirty="0">
                <a:latin typeface="Century Gothic" panose="020B0502020202020204" pitchFamily="34" charset="0"/>
              </a:rPr>
            </a:b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Flexible accelerator providing </a:t>
            </a:r>
            <a:r>
              <a:rPr lang="en-US" sz="1200" dirty="0">
                <a:solidFill>
                  <a:srgbClr val="0070C0"/>
                </a:solidFill>
                <a:latin typeface="Century Gothic" panose="020B0502020202020204" pitchFamily="34" charset="0"/>
              </a:rPr>
              <a:t>200 MeV </a:t>
            </a:r>
            <a:r>
              <a:rPr lang="en-US" sz="1200" dirty="0">
                <a:latin typeface="Century Gothic" panose="020B0502020202020204" pitchFamily="34" charset="0"/>
              </a:rPr>
              <a:t>electron beams to all CLEAR users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D06D3D4-E1F7-E44B-B8DA-E1344AF72C79}"/>
              </a:ext>
            </a:extLst>
          </p:cNvPr>
          <p:cNvSpPr txBox="1"/>
          <p:nvPr/>
        </p:nvSpPr>
        <p:spPr>
          <a:xfrm>
            <a:off x="8039068" y="864758"/>
            <a:ext cx="3038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entury Gothic" panose="020B0502020202020204" pitchFamily="34" charset="0"/>
              </a:rPr>
              <a:t>CLIC Test-Stand</a:t>
            </a:r>
          </a:p>
          <a:p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High-gradient and linear colliders R&amp;D</a:t>
            </a:r>
          </a:p>
        </p:txBody>
      </p:sp>
      <p:sp>
        <p:nvSpPr>
          <p:cNvPr id="78" name="Title 1">
            <a:extLst>
              <a:ext uri="{FF2B5EF4-FFF2-40B4-BE49-F238E27FC236}">
                <a16:creationId xmlns:a16="http://schemas.microsoft.com/office/drawing/2014/main" id="{54ED1FB6-1538-8142-AFF1-7D8461C7F8DC}"/>
              </a:ext>
            </a:extLst>
          </p:cNvPr>
          <p:cNvSpPr txBox="1">
            <a:spLocks/>
          </p:cNvSpPr>
          <p:nvPr/>
        </p:nvSpPr>
        <p:spPr>
          <a:xfrm>
            <a:off x="1249330" y="175657"/>
            <a:ext cx="6782138" cy="4923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algn="ctr"/>
            <a:r>
              <a:rPr lang="en-US" dirty="0">
                <a:solidFill>
                  <a:srgbClr val="002060"/>
                </a:solidFill>
              </a:rPr>
              <a:t>CLEAR Layout &amp; main installations</a:t>
            </a:r>
          </a:p>
        </p:txBody>
      </p:sp>
      <p:pic>
        <p:nvPicPr>
          <p:cNvPr id="79" name="Picture 78" descr="vs13.jpg">
            <a:extLst>
              <a:ext uri="{FF2B5EF4-FFF2-40B4-BE49-F238E27FC236}">
                <a16:creationId xmlns:a16="http://schemas.microsoft.com/office/drawing/2014/main" id="{E306C59F-558B-1547-96B3-F0E95681CAAC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547" y="4466882"/>
            <a:ext cx="2154408" cy="143585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72C88BAA-0E9E-8A42-9B88-FABD9FFF51DA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5929" y="861556"/>
            <a:ext cx="2831344" cy="2159118"/>
          </a:xfrm>
          <a:prstGeom prst="rect">
            <a:avLst/>
          </a:prstGeom>
        </p:spPr>
      </p:pic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D8875F88-683E-C047-B3EF-09D97D77007C}"/>
              </a:ext>
            </a:extLst>
          </p:cNvPr>
          <p:cNvCxnSpPr>
            <a:cxnSpLocks/>
          </p:cNvCxnSpPr>
          <p:nvPr/>
        </p:nvCxnSpPr>
        <p:spPr>
          <a:xfrm flipV="1">
            <a:off x="869244" y="2749752"/>
            <a:ext cx="557402" cy="707269"/>
          </a:xfrm>
          <a:prstGeom prst="line">
            <a:avLst/>
          </a:prstGeom>
          <a:ln w="127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61148AF4-FE2E-BB48-A6A9-D753EAB678EE}"/>
              </a:ext>
            </a:extLst>
          </p:cNvPr>
          <p:cNvCxnSpPr>
            <a:cxnSpLocks/>
          </p:cNvCxnSpPr>
          <p:nvPr/>
        </p:nvCxnSpPr>
        <p:spPr>
          <a:xfrm>
            <a:off x="1978480" y="3983607"/>
            <a:ext cx="139848" cy="373304"/>
          </a:xfrm>
          <a:prstGeom prst="line">
            <a:avLst/>
          </a:prstGeom>
          <a:ln w="127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>
            <a:extLst>
              <a:ext uri="{FF2B5EF4-FFF2-40B4-BE49-F238E27FC236}">
                <a16:creationId xmlns:a16="http://schemas.microsoft.com/office/drawing/2014/main" id="{8272E487-C358-4243-B993-6ED300C3009E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03" y="4339360"/>
            <a:ext cx="1760094" cy="1673216"/>
          </a:xfrm>
          <a:prstGeom prst="rect">
            <a:avLst/>
          </a:prstGeom>
        </p:spPr>
      </p:pic>
      <p:pic>
        <p:nvPicPr>
          <p:cNvPr id="90" name="Picture 89" descr="Screen Shot 2017-09-28 at 16.31.13.png">
            <a:extLst>
              <a:ext uri="{FF2B5EF4-FFF2-40B4-BE49-F238E27FC236}">
                <a16:creationId xmlns:a16="http://schemas.microsoft.com/office/drawing/2014/main" id="{86ADEB7E-4C8C-C44E-BC88-7E696D0BD2EE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41" y="854836"/>
            <a:ext cx="2522010" cy="1894916"/>
          </a:xfrm>
          <a:prstGeom prst="rect">
            <a:avLst/>
          </a:prstGeom>
        </p:spPr>
      </p:pic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F6C16A9-7CBA-DA4A-9BE2-3FAAF37CA06B}"/>
              </a:ext>
            </a:extLst>
          </p:cNvPr>
          <p:cNvCxnSpPr>
            <a:cxnSpLocks/>
          </p:cNvCxnSpPr>
          <p:nvPr/>
        </p:nvCxnSpPr>
        <p:spPr>
          <a:xfrm flipH="1">
            <a:off x="6339735" y="4154632"/>
            <a:ext cx="82079" cy="314603"/>
          </a:xfrm>
          <a:prstGeom prst="line">
            <a:avLst/>
          </a:prstGeom>
          <a:ln w="127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6611DB67-D480-E94F-8DAA-8AB2111478FA}"/>
              </a:ext>
            </a:extLst>
          </p:cNvPr>
          <p:cNvCxnSpPr>
            <a:cxnSpLocks/>
          </p:cNvCxnSpPr>
          <p:nvPr/>
        </p:nvCxnSpPr>
        <p:spPr>
          <a:xfrm flipH="1">
            <a:off x="9196756" y="4154632"/>
            <a:ext cx="127237" cy="387604"/>
          </a:xfrm>
          <a:prstGeom prst="line">
            <a:avLst/>
          </a:prstGeom>
          <a:ln w="127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839F8D11-9323-2E4E-953F-07FDC13E39D6}"/>
              </a:ext>
            </a:extLst>
          </p:cNvPr>
          <p:cNvCxnSpPr>
            <a:cxnSpLocks/>
          </p:cNvCxnSpPr>
          <p:nvPr/>
        </p:nvCxnSpPr>
        <p:spPr>
          <a:xfrm flipV="1">
            <a:off x="3794924" y="3020674"/>
            <a:ext cx="1261005" cy="325355"/>
          </a:xfrm>
          <a:prstGeom prst="line">
            <a:avLst/>
          </a:prstGeom>
          <a:ln w="127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26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4" grpId="0"/>
      <p:bldP spid="61" grpId="0"/>
      <p:bldP spid="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59FB922-FEF4-F44C-BCF6-2AF5D635A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5650"/>
            <a:ext cx="12192000" cy="61023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68AE0B7-409A-D743-B7BE-D1F28D6D8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4932" y="1"/>
            <a:ext cx="8612485" cy="755650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CLEAR Beam Parameters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3E7ED6-A3DE-6048-A1EE-D5F69049E6CE}"/>
              </a:ext>
            </a:extLst>
          </p:cNvPr>
          <p:cNvSpPr/>
          <p:nvPr/>
        </p:nvSpPr>
        <p:spPr>
          <a:xfrm flipV="1">
            <a:off x="1252007" y="755650"/>
            <a:ext cx="12181652" cy="6102350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F28159C-DE1D-CE41-8B7B-C2149579B4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209373"/>
              </p:ext>
            </p:extLst>
          </p:nvPr>
        </p:nvGraphicFramePr>
        <p:xfrm>
          <a:off x="921687" y="3276711"/>
          <a:ext cx="9259952" cy="34137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6427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71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9932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entury Gothic" panose="020B0502020202020204" pitchFamily="34" charset="0"/>
                        </a:rPr>
                        <a:t>Beam</a:t>
                      </a:r>
                      <a:r>
                        <a:rPr lang="en-GB" sz="2000" baseline="0" dirty="0">
                          <a:latin typeface="Century Gothic" panose="020B0502020202020204" pitchFamily="34" charset="0"/>
                        </a:rPr>
                        <a:t> parameter</a:t>
                      </a:r>
                      <a:endParaRPr lang="en-GB" sz="20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entury Gothic" panose="020B0502020202020204" pitchFamily="34" charset="0"/>
                        </a:rPr>
                        <a:t>Range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93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entury Gothic" panose="020B0502020202020204" pitchFamily="34" charset="0"/>
                        </a:rPr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30 – 230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93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entury Gothic" panose="020B0502020202020204" pitchFamily="34" charset="0"/>
                        </a:rPr>
                        <a:t>Energy Spread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&lt; 0.2 % </a:t>
                      </a:r>
                      <a:r>
                        <a:rPr lang="en-GB" sz="1600" b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rms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(&lt; 1 MeV FWHM)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93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entury Gothic" panose="020B0502020202020204" pitchFamily="34" charset="0"/>
                        </a:rPr>
                        <a:t>Bunch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0.1 ps – 10 </a:t>
                      </a:r>
                      <a:r>
                        <a:rPr lang="en-GB" sz="1600" b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ps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1600" b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rms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8581882"/>
                  </a:ext>
                </a:extLst>
              </a:tr>
              <a:tr h="32284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entury Gothic" panose="020B0502020202020204" pitchFamily="34" charset="0"/>
                        </a:rPr>
                        <a:t>Bunch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5 </a:t>
                      </a:r>
                      <a:r>
                        <a:rPr lang="en-GB" sz="1600" b="0" baseline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pC</a:t>
                      </a:r>
                      <a:r>
                        <a:rPr lang="en-GB" sz="16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– 3 </a:t>
                      </a:r>
                      <a:r>
                        <a:rPr lang="en-GB" sz="1600" b="0" baseline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nC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93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entury Gothic" panose="020B0502020202020204" pitchFamily="34" charset="0"/>
                        </a:rPr>
                        <a:t>Number of bunches per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 to ~150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93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entury Gothic" panose="020B0502020202020204" pitchFamily="34" charset="0"/>
                        </a:rPr>
                        <a:t>Maximum total pulse charge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80 </a:t>
                      </a:r>
                      <a:r>
                        <a:rPr lang="en-GB" sz="1600" b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nC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7897715"/>
                  </a:ext>
                </a:extLst>
              </a:tr>
              <a:tr h="28993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entury Gothic" panose="020B0502020202020204" pitchFamily="34" charset="0"/>
                        </a:rPr>
                        <a:t>Normalized emittances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3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 to 30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 (bunch charge dependent)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93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entury Gothic" panose="020B0502020202020204" pitchFamily="34" charset="0"/>
                        </a:rPr>
                        <a:t>Repetition</a:t>
                      </a:r>
                      <a:r>
                        <a:rPr lang="en-GB" sz="1600" baseline="0" dirty="0">
                          <a:latin typeface="Century Gothic" panose="020B0502020202020204" pitchFamily="34" charset="0"/>
                        </a:rPr>
                        <a:t> rate</a:t>
                      </a:r>
                      <a:endParaRPr lang="en-GB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0.8 to 10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530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entury Gothic" panose="020B0502020202020204" pitchFamily="34" charset="0"/>
                        </a:rPr>
                        <a:t>Bunch spacing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1.5 GHz</a:t>
                      </a:r>
                      <a:r>
                        <a:rPr lang="en-GB" sz="16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or 3 GHz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F0E495D-DE1F-3B49-90E7-55166C8211C7}"/>
              </a:ext>
            </a:extLst>
          </p:cNvPr>
          <p:cNvSpPr txBox="1"/>
          <p:nvPr/>
        </p:nvSpPr>
        <p:spPr>
          <a:xfrm>
            <a:off x="7857893" y="862019"/>
            <a:ext cx="4185424" cy="21852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entury Gothic" panose="020B0502020202020204" pitchFamily="34" charset="0"/>
              </a:rPr>
              <a:t>Extended parameter range and performances since 2017</a:t>
            </a:r>
          </a:p>
          <a:p>
            <a:endParaRPr lang="en-US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Short bunches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High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Large energy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Stability, beam sizes,…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56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92BD95-4441-1047-A145-D8C08B743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391078" cy="4351338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Approved</a:t>
            </a:r>
            <a:r>
              <a:rPr lang="en-US" dirty="0"/>
              <a:t> in December </a:t>
            </a:r>
            <a:r>
              <a:rPr lang="en-US" dirty="0">
                <a:solidFill>
                  <a:srgbClr val="0070C0"/>
                </a:solidFill>
              </a:rPr>
              <a:t>2016</a:t>
            </a:r>
            <a:r>
              <a:rPr lang="en-US" dirty="0"/>
              <a:t>, as a </a:t>
            </a:r>
            <a:r>
              <a:rPr lang="en-US" dirty="0">
                <a:solidFill>
                  <a:srgbClr val="0070C0"/>
                </a:solidFill>
              </a:rPr>
              <a:t>2 + 2 years </a:t>
            </a:r>
            <a:r>
              <a:rPr lang="en-US" dirty="0"/>
              <a:t>program</a:t>
            </a:r>
          </a:p>
          <a:p>
            <a:endParaRPr lang="en-US" dirty="0"/>
          </a:p>
          <a:p>
            <a:r>
              <a:rPr lang="en-US" dirty="0"/>
              <a:t>Started operation in August </a:t>
            </a:r>
            <a:r>
              <a:rPr lang="en-US" dirty="0">
                <a:solidFill>
                  <a:srgbClr val="0070C0"/>
                </a:solidFill>
              </a:rPr>
              <a:t>2017</a:t>
            </a:r>
          </a:p>
          <a:p>
            <a:endParaRPr lang="en-US" dirty="0"/>
          </a:p>
          <a:p>
            <a:r>
              <a:rPr lang="en-US" dirty="0">
                <a:solidFill>
                  <a:srgbClr val="0070C0"/>
                </a:solidFill>
              </a:rPr>
              <a:t>Reviewed</a:t>
            </a:r>
            <a:r>
              <a:rPr lang="en-US" dirty="0"/>
              <a:t> and </a:t>
            </a:r>
            <a:r>
              <a:rPr lang="en-US" dirty="0">
                <a:solidFill>
                  <a:srgbClr val="0070C0"/>
                </a:solidFill>
              </a:rPr>
              <a:t>extended</a:t>
            </a:r>
            <a:r>
              <a:rPr lang="en-US" dirty="0"/>
              <a:t> until 2020 in February </a:t>
            </a:r>
            <a:r>
              <a:rPr lang="en-US" dirty="0">
                <a:solidFill>
                  <a:srgbClr val="0070C0"/>
                </a:solidFill>
              </a:rPr>
              <a:t>2019</a:t>
            </a:r>
            <a:endParaRPr lang="en-US" dirty="0"/>
          </a:p>
          <a:p>
            <a:endParaRPr lang="en-US" dirty="0"/>
          </a:p>
          <a:p>
            <a:r>
              <a:rPr lang="en-US" dirty="0"/>
              <a:t>Operation extended in 2021 and possibly beyond</a:t>
            </a:r>
            <a:r>
              <a:rPr lang="en-US" dirty="0">
                <a:solidFill>
                  <a:srgbClr val="002060"/>
                </a:solidFill>
              </a:rPr>
              <a:t>, with independent </a:t>
            </a:r>
            <a:r>
              <a:rPr lang="en-US" dirty="0"/>
              <a:t>budget included in the new </a:t>
            </a:r>
            <a:r>
              <a:rPr lang="en-US" dirty="0">
                <a:solidFill>
                  <a:srgbClr val="0070C0"/>
                </a:solidFill>
              </a:rPr>
              <a:t>CERN Medium Term Plan 2021-2025 </a:t>
            </a:r>
            <a:r>
              <a:rPr lang="en-US" dirty="0">
                <a:solidFill>
                  <a:srgbClr val="002060"/>
                </a:solidFill>
              </a:rPr>
              <a:t>(approved by the CERN Council in September 2020)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CERN internal review, 16 March 2021 → confirmed, </a:t>
            </a:r>
            <a:r>
              <a:rPr lang="en-US" dirty="0">
                <a:solidFill>
                  <a:srgbClr val="0070C0"/>
                </a:solidFill>
              </a:rPr>
              <a:t>approved to end 2025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25AFBE6-1ADF-D14F-9784-BB971ACB157F}"/>
              </a:ext>
            </a:extLst>
          </p:cNvPr>
          <p:cNvSpPr txBox="1">
            <a:spLocks/>
          </p:cNvSpPr>
          <p:nvPr/>
        </p:nvSpPr>
        <p:spPr>
          <a:xfrm>
            <a:off x="1127843" y="0"/>
            <a:ext cx="9144000" cy="5464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algn="ctr"/>
            <a:r>
              <a:rPr lang="en-US" dirty="0">
                <a:solidFill>
                  <a:srgbClr val="002060"/>
                </a:solidFill>
              </a:rPr>
              <a:t>CLEAR Timeline</a:t>
            </a:r>
          </a:p>
        </p:txBody>
      </p:sp>
    </p:spTree>
    <p:extLst>
      <p:ext uri="{BB962C8B-B14F-4D97-AF65-F5344CB8AC3E}">
        <p14:creationId xmlns:p14="http://schemas.microsoft.com/office/powerpoint/2010/main" val="10990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7F7C5-6072-9E49-A51C-B75AADA60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6CFF6-79D4-CF4C-8595-BECB2A11DF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140" y="1134250"/>
            <a:ext cx="10814825" cy="501007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tabLst>
                <a:tab pos="4173538" algn="l"/>
              </a:tabLst>
            </a:pPr>
            <a:r>
              <a:rPr lang="en-US" sz="2400" dirty="0">
                <a:solidFill>
                  <a:srgbClr val="002060"/>
                </a:solidFill>
              </a:rPr>
              <a:t>Beam Diagnostics R&amp;D</a:t>
            </a:r>
            <a:r>
              <a:rPr lang="en-US" dirty="0"/>
              <a:t>	</a:t>
            </a:r>
            <a:r>
              <a:rPr lang="en-US" sz="1900" dirty="0">
                <a:solidFill>
                  <a:schemeClr val="accent1"/>
                </a:solidFill>
              </a:rPr>
              <a:t>SY/BI </a:t>
            </a:r>
            <a:r>
              <a:rPr lang="en-US" sz="1900" dirty="0"/>
              <a:t>is our main interface, collaboration with external 	institutes, or other CERN projects mainly through them</a:t>
            </a:r>
          </a:p>
          <a:p>
            <a:pPr>
              <a:lnSpc>
                <a:spcPct val="110000"/>
              </a:lnSpc>
              <a:tabLst>
                <a:tab pos="4173538" algn="l"/>
              </a:tabLst>
            </a:pPr>
            <a:endParaRPr lang="en-US" dirty="0"/>
          </a:p>
          <a:p>
            <a:pPr>
              <a:lnSpc>
                <a:spcPct val="110000"/>
              </a:lnSpc>
              <a:tabLst>
                <a:tab pos="4173538" algn="l"/>
              </a:tabLst>
            </a:pPr>
            <a:r>
              <a:rPr lang="en-US" sz="2400" dirty="0">
                <a:solidFill>
                  <a:srgbClr val="002060"/>
                </a:solidFill>
              </a:rPr>
              <a:t>Medical Activities</a:t>
            </a:r>
            <a:r>
              <a:rPr lang="en-US" dirty="0"/>
              <a:t>	</a:t>
            </a:r>
            <a:r>
              <a:rPr lang="en-US" sz="1900" dirty="0"/>
              <a:t>Main collaborator is </a:t>
            </a:r>
            <a:r>
              <a:rPr lang="en-US" sz="1900" dirty="0">
                <a:solidFill>
                  <a:schemeClr val="accent1"/>
                </a:solidFill>
              </a:rPr>
              <a:t>CHUV-Lausanne</a:t>
            </a:r>
            <a:r>
              <a:rPr lang="en-US" sz="1900" dirty="0"/>
              <a:t>, but independent 	collaborations exist with several other institutes/firms </a:t>
            </a:r>
          </a:p>
          <a:p>
            <a:pPr>
              <a:lnSpc>
                <a:spcPct val="110000"/>
              </a:lnSpc>
              <a:tabLst>
                <a:tab pos="4173538" algn="l"/>
              </a:tabLst>
            </a:pPr>
            <a:endParaRPr lang="en-US" dirty="0"/>
          </a:p>
          <a:p>
            <a:pPr>
              <a:lnSpc>
                <a:spcPct val="110000"/>
              </a:lnSpc>
              <a:tabLst>
                <a:tab pos="4173538" algn="l"/>
              </a:tabLst>
            </a:pPr>
            <a:r>
              <a:rPr lang="en-US" sz="2400" dirty="0">
                <a:solidFill>
                  <a:srgbClr val="002060"/>
                </a:solidFill>
              </a:rPr>
              <a:t>Irradiation</a:t>
            </a:r>
            <a:r>
              <a:rPr lang="en-US" dirty="0"/>
              <a:t>	</a:t>
            </a:r>
            <a:r>
              <a:rPr lang="en-US" sz="1900" dirty="0"/>
              <a:t>Similar to beam </a:t>
            </a:r>
            <a:r>
              <a:rPr lang="en-US" sz="1900" dirty="0" err="1"/>
              <a:t>diag</a:t>
            </a:r>
            <a:r>
              <a:rPr lang="en-US" sz="1900" dirty="0"/>
              <a:t> R&amp;D, our main interface is the </a:t>
            </a:r>
            <a:r>
              <a:rPr lang="en-US" sz="1900" dirty="0">
                <a:solidFill>
                  <a:schemeClr val="accent1"/>
                </a:solidFill>
              </a:rPr>
              <a:t>R2E team</a:t>
            </a:r>
            <a:r>
              <a:rPr lang="en-US" sz="1900" dirty="0"/>
              <a:t> </a:t>
            </a:r>
            <a:br>
              <a:rPr lang="en-US" sz="1900" dirty="0"/>
            </a:br>
            <a:r>
              <a:rPr lang="en-US" sz="1900" dirty="0"/>
              <a:t>	at CERN – collaboration with others (e.g., </a:t>
            </a:r>
            <a:r>
              <a:rPr lang="en-US" sz="1900" dirty="0">
                <a:solidFill>
                  <a:schemeClr val="accent1"/>
                </a:solidFill>
              </a:rPr>
              <a:t>ESA</a:t>
            </a:r>
            <a:r>
              <a:rPr lang="en-US" sz="1900" dirty="0"/>
              <a:t>) handled jointly</a:t>
            </a:r>
          </a:p>
          <a:p>
            <a:pPr>
              <a:lnSpc>
                <a:spcPct val="110000"/>
              </a:lnSpc>
              <a:tabLst>
                <a:tab pos="4173538" algn="l"/>
              </a:tabLst>
            </a:pPr>
            <a:endParaRPr lang="en-US" dirty="0"/>
          </a:p>
          <a:p>
            <a:pPr>
              <a:lnSpc>
                <a:spcPct val="110000"/>
              </a:lnSpc>
              <a:tabLst>
                <a:tab pos="4173538" algn="l"/>
              </a:tabLst>
            </a:pPr>
            <a:r>
              <a:rPr lang="en-US" sz="2400" dirty="0">
                <a:solidFill>
                  <a:srgbClr val="002060"/>
                </a:solidFill>
              </a:rPr>
              <a:t>Advanced acceleration</a:t>
            </a:r>
            <a:r>
              <a:rPr lang="en-US" dirty="0"/>
              <a:t>	</a:t>
            </a:r>
            <a:r>
              <a:rPr lang="en-US" sz="1900" dirty="0"/>
              <a:t>Two main “clients” so far: </a:t>
            </a:r>
            <a:r>
              <a:rPr lang="en-US" sz="1900" dirty="0">
                <a:solidFill>
                  <a:schemeClr val="accent1"/>
                </a:solidFill>
              </a:rPr>
              <a:t>CLIC</a:t>
            </a:r>
            <a:r>
              <a:rPr lang="en-US" sz="1900" dirty="0"/>
              <a:t> and </a:t>
            </a:r>
            <a:r>
              <a:rPr lang="en-US" sz="1900" dirty="0">
                <a:solidFill>
                  <a:schemeClr val="accent1"/>
                </a:solidFill>
              </a:rPr>
              <a:t>AWAKE</a:t>
            </a:r>
            <a:r>
              <a:rPr lang="en-US" sz="1900" dirty="0"/>
              <a:t>, </a:t>
            </a:r>
            <a:br>
              <a:rPr lang="en-US" sz="1900" dirty="0"/>
            </a:br>
            <a:r>
              <a:rPr lang="en-US" sz="1900" dirty="0"/>
              <a:t>	plus the </a:t>
            </a:r>
            <a:r>
              <a:rPr lang="en-US" sz="1900" dirty="0">
                <a:solidFill>
                  <a:schemeClr val="accent1"/>
                </a:solidFill>
              </a:rPr>
              <a:t>Plasma Lens Collaboration </a:t>
            </a:r>
            <a:r>
              <a:rPr lang="en-US" sz="1900" dirty="0"/>
              <a:t>lead by Oslo University</a:t>
            </a:r>
          </a:p>
          <a:p>
            <a:pPr>
              <a:lnSpc>
                <a:spcPct val="110000"/>
              </a:lnSpc>
              <a:tabLst>
                <a:tab pos="4173538" algn="l"/>
              </a:tabLst>
            </a:pPr>
            <a:endParaRPr lang="en-US" dirty="0"/>
          </a:p>
          <a:p>
            <a:pPr>
              <a:lnSpc>
                <a:spcPct val="110000"/>
              </a:lnSpc>
              <a:tabLst>
                <a:tab pos="4173538" algn="l"/>
              </a:tabLst>
            </a:pPr>
            <a:r>
              <a:rPr lang="en-US" sz="2400" dirty="0">
                <a:solidFill>
                  <a:srgbClr val="002060"/>
                </a:solidFill>
              </a:rPr>
              <a:t>Others</a:t>
            </a:r>
            <a:r>
              <a:rPr lang="en-US" dirty="0"/>
              <a:t>	</a:t>
            </a:r>
            <a:r>
              <a:rPr lang="en-US" sz="1900" dirty="0"/>
              <a:t>We routinely receive (and follow) beam time requests in many 	different fields, different from the above. One example is the 	testing of micro-Beam Profile Monitors we do for the	</a:t>
            </a:r>
            <a:r>
              <a:rPr lang="en-US" sz="1900" dirty="0">
                <a:solidFill>
                  <a:schemeClr val="accent1"/>
                </a:solidFill>
              </a:rPr>
              <a:t>IRRAD facility </a:t>
            </a:r>
            <a:r>
              <a:rPr lang="en-US" sz="1900" dirty="0"/>
              <a:t>at CERN  -  other examples later </a:t>
            </a:r>
          </a:p>
          <a:p>
            <a:pPr marL="0" indent="0">
              <a:buNone/>
              <a:tabLst>
                <a:tab pos="4173538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15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13678" y="0"/>
            <a:ext cx="6782138" cy="556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algn="ctr"/>
            <a:r>
              <a:rPr lang="en-US" dirty="0">
                <a:solidFill>
                  <a:srgbClr val="002060"/>
                </a:solidFill>
              </a:rPr>
              <a:t>CLEAR operation 2017-2020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3FD0F8-AB8E-EB47-85F9-DCDABF518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7948" y="1115098"/>
            <a:ext cx="7586882" cy="50579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CA8529-D900-CF4F-9C2C-D9582904939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8800" y="4563254"/>
            <a:ext cx="2618010" cy="216859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B9C9DD8-0A88-634D-AC27-E2B413D16BC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8108" y="320451"/>
            <a:ext cx="3436861" cy="1410874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F18281C-9D6C-EB44-B4BE-E1A9E1A4B320}"/>
              </a:ext>
            </a:extLst>
          </p:cNvPr>
          <p:cNvSpPr txBox="1">
            <a:spLocks/>
          </p:cNvSpPr>
          <p:nvPr/>
        </p:nvSpPr>
        <p:spPr>
          <a:xfrm>
            <a:off x="47354" y="1422928"/>
            <a:ext cx="4370594" cy="3448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dirty="0"/>
              <a:t>Start with beam </a:t>
            </a:r>
            <a:r>
              <a:rPr lang="en-GB" dirty="0">
                <a:solidFill>
                  <a:srgbClr val="0070C0"/>
                </a:solidFill>
              </a:rPr>
              <a:t>August 2017</a:t>
            </a:r>
          </a:p>
          <a:p>
            <a:pPr lvl="1"/>
            <a:endParaRPr lang="en-GB" sz="1000" dirty="0"/>
          </a:p>
          <a:p>
            <a:pPr marL="493713" lvl="1" indent="-223838"/>
            <a:r>
              <a:rPr lang="en-GB" sz="1600" dirty="0">
                <a:solidFill>
                  <a:srgbClr val="C00000"/>
                </a:solidFill>
              </a:rPr>
              <a:t>19</a:t>
            </a:r>
            <a:r>
              <a:rPr lang="en-GB" sz="1600" dirty="0"/>
              <a:t> weeks of operation in </a:t>
            </a:r>
            <a:r>
              <a:rPr lang="en-GB" sz="1600" dirty="0">
                <a:solidFill>
                  <a:srgbClr val="C00000"/>
                </a:solidFill>
              </a:rPr>
              <a:t>2017</a:t>
            </a:r>
          </a:p>
          <a:p>
            <a:pPr marL="493713" lvl="1" indent="-223838"/>
            <a:r>
              <a:rPr lang="en-GB" sz="1600" dirty="0">
                <a:solidFill>
                  <a:srgbClr val="C00000"/>
                </a:solidFill>
              </a:rPr>
              <a:t>36</a:t>
            </a:r>
            <a:r>
              <a:rPr lang="en-GB" sz="1600" dirty="0"/>
              <a:t> weeks in </a:t>
            </a:r>
            <a:r>
              <a:rPr lang="en-GB" sz="1600" dirty="0">
                <a:solidFill>
                  <a:srgbClr val="C00000"/>
                </a:solidFill>
              </a:rPr>
              <a:t>2018</a:t>
            </a:r>
          </a:p>
          <a:p>
            <a:pPr marL="493713" lvl="1" indent="-223838"/>
            <a:r>
              <a:rPr lang="en-GB" sz="1600" dirty="0">
                <a:solidFill>
                  <a:srgbClr val="C00000"/>
                </a:solidFill>
              </a:rPr>
              <a:t>38 </a:t>
            </a:r>
            <a:r>
              <a:rPr lang="en-GB" sz="1600" dirty="0"/>
              <a:t>weeks in </a:t>
            </a:r>
            <a:r>
              <a:rPr lang="en-GB" sz="1600" dirty="0">
                <a:solidFill>
                  <a:srgbClr val="C00000"/>
                </a:solidFill>
              </a:rPr>
              <a:t>2019</a:t>
            </a:r>
          </a:p>
          <a:p>
            <a:pPr marL="493713" lvl="1" indent="-223838"/>
            <a:r>
              <a:rPr lang="en-GB" sz="1600" dirty="0">
                <a:solidFill>
                  <a:srgbClr val="C00000"/>
                </a:solidFill>
              </a:rPr>
              <a:t>34 </a:t>
            </a:r>
            <a:r>
              <a:rPr lang="en-GB" sz="1600" dirty="0"/>
              <a:t>weeks</a:t>
            </a:r>
            <a:r>
              <a:rPr lang="en-GB" sz="1600" dirty="0">
                <a:solidFill>
                  <a:srgbClr val="C00000"/>
                </a:solidFill>
              </a:rPr>
              <a:t> </a:t>
            </a:r>
            <a:r>
              <a:rPr lang="en-GB" sz="1600" dirty="0"/>
              <a:t>in </a:t>
            </a:r>
            <a:r>
              <a:rPr lang="en-GB" sz="1600" dirty="0">
                <a:solidFill>
                  <a:srgbClr val="C00000"/>
                </a:solidFill>
              </a:rPr>
              <a:t>2020</a:t>
            </a:r>
          </a:p>
          <a:p>
            <a:pPr marL="493713" lvl="1" indent="-223838"/>
            <a:r>
              <a:rPr lang="en-GB" sz="1600" dirty="0">
                <a:solidFill>
                  <a:srgbClr val="C00000"/>
                </a:solidFill>
              </a:rPr>
              <a:t>35 </a:t>
            </a:r>
            <a:r>
              <a:rPr lang="en-GB" sz="1600" dirty="0"/>
              <a:t>weeks in </a:t>
            </a:r>
            <a:r>
              <a:rPr lang="en-GB" sz="1600" dirty="0">
                <a:solidFill>
                  <a:srgbClr val="C00000"/>
                </a:solidFill>
              </a:rPr>
              <a:t>2021</a:t>
            </a:r>
          </a:p>
          <a:p>
            <a:pPr marL="493713" lvl="1" indent="-223838"/>
            <a:r>
              <a:rPr lang="en-GB" sz="1600" dirty="0">
                <a:solidFill>
                  <a:srgbClr val="C00000"/>
                </a:solidFill>
              </a:rPr>
              <a:t>40 </a:t>
            </a:r>
            <a:r>
              <a:rPr lang="en-GB" sz="1600" dirty="0"/>
              <a:t>weeks in </a:t>
            </a:r>
            <a:r>
              <a:rPr lang="en-GB" sz="1600" dirty="0">
                <a:solidFill>
                  <a:srgbClr val="C00000"/>
                </a:solidFill>
              </a:rPr>
              <a:t>2022</a:t>
            </a:r>
            <a:endParaRPr lang="en-GB" sz="1400" dirty="0"/>
          </a:p>
          <a:p>
            <a:pPr marL="0" indent="0">
              <a:buNone/>
            </a:pPr>
            <a:r>
              <a:rPr lang="en-GB" sz="1600" dirty="0"/>
              <a:t>Due to Covid-19 related measures, 2020 2021 activities were impacted, and mainly limited to CERN users</a:t>
            </a:r>
            <a:endParaRPr lang="en-GB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56ADF9-4A86-FE49-B789-0D272A8D2D2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2255" y="5291250"/>
            <a:ext cx="3492251" cy="132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018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38B92-7B75-1C45-A7D2-E2B45CC03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693906C-9E4C-8B4D-8957-37B2B7EBD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873" y="735980"/>
            <a:ext cx="11541763" cy="587669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CLEAR is a </a:t>
            </a:r>
            <a:r>
              <a:rPr lang="en-US" dirty="0">
                <a:solidFill>
                  <a:schemeClr val="accent1"/>
                </a:solidFill>
              </a:rPr>
              <a:t>stand-alone</a:t>
            </a:r>
            <a:r>
              <a:rPr lang="en-US" dirty="0"/>
              <a:t> installation, thus operation during general stops of the global CERN accelerator complex, including </a:t>
            </a:r>
            <a:r>
              <a:rPr lang="en-US" dirty="0">
                <a:solidFill>
                  <a:schemeClr val="accent1"/>
                </a:solidFill>
              </a:rPr>
              <a:t>long shut-downs</a:t>
            </a:r>
            <a:r>
              <a:rPr lang="en-US" dirty="0"/>
              <a:t>, is possible.</a:t>
            </a:r>
          </a:p>
          <a:p>
            <a:pPr>
              <a:lnSpc>
                <a:spcPct val="110000"/>
              </a:lnSpc>
            </a:pPr>
            <a:endParaRPr lang="en-US" sz="1500" dirty="0"/>
          </a:p>
          <a:p>
            <a:pPr>
              <a:lnSpc>
                <a:spcPct val="110000"/>
              </a:lnSpc>
            </a:pPr>
            <a:r>
              <a:rPr lang="en-US" dirty="0"/>
              <a:t>CLEAR is operated for </a:t>
            </a:r>
            <a:r>
              <a:rPr lang="en-US" dirty="0">
                <a:solidFill>
                  <a:schemeClr val="accent1"/>
                </a:solidFill>
              </a:rPr>
              <a:t>30 to 40 weeks/year </a:t>
            </a:r>
            <a:r>
              <a:rPr lang="en-US" dirty="0"/>
              <a:t>– typically from March to December, </a:t>
            </a:r>
            <a:br>
              <a:rPr lang="en-US" dirty="0"/>
            </a:br>
            <a:r>
              <a:rPr lang="en-US" dirty="0"/>
              <a:t>often 2-3 weeks stop in summer.</a:t>
            </a:r>
          </a:p>
          <a:p>
            <a:pPr>
              <a:lnSpc>
                <a:spcPct val="110000"/>
              </a:lnSpc>
            </a:pPr>
            <a:endParaRPr lang="en-US" sz="900" dirty="0"/>
          </a:p>
          <a:p>
            <a:pPr lvl="1">
              <a:lnSpc>
                <a:spcPct val="110000"/>
              </a:lnSpc>
            </a:pPr>
            <a:r>
              <a:rPr lang="en-US" sz="1600" dirty="0"/>
              <a:t>Operation organized over </a:t>
            </a:r>
            <a:r>
              <a:rPr lang="en-US" sz="1600" dirty="0">
                <a:solidFill>
                  <a:schemeClr val="accent1"/>
                </a:solidFill>
              </a:rPr>
              <a:t>2 shifts</a:t>
            </a:r>
            <a:r>
              <a:rPr lang="en-US" sz="1600" dirty="0"/>
              <a:t>,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dirty="0"/>
              <a:t>roughly during </a:t>
            </a:r>
            <a:r>
              <a:rPr lang="en-US" sz="1600" dirty="0">
                <a:solidFill>
                  <a:schemeClr val="accent1"/>
                </a:solidFill>
              </a:rPr>
              <a:t>working hours</a:t>
            </a:r>
            <a:r>
              <a:rPr lang="en-US" sz="1600" dirty="0"/>
              <a:t>, </a:t>
            </a:r>
            <a:r>
              <a:rPr lang="en-US" sz="1600" dirty="0">
                <a:solidFill>
                  <a:schemeClr val="accent1"/>
                </a:solidFill>
              </a:rPr>
              <a:t>5 days/week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No night shifts or week-end running (apart few exceptions)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Sometimes </a:t>
            </a:r>
            <a:r>
              <a:rPr lang="en-US" sz="1600" dirty="0">
                <a:solidFill>
                  <a:schemeClr val="accent1"/>
                </a:solidFill>
              </a:rPr>
              <a:t>remotely supervised operation </a:t>
            </a:r>
            <a:r>
              <a:rPr lang="en-US" sz="1600" dirty="0"/>
              <a:t>in nights/week-ends (low-charge irradiation – none in 2020)</a:t>
            </a:r>
          </a:p>
          <a:p>
            <a:pPr>
              <a:lnSpc>
                <a:spcPct val="110000"/>
              </a:lnSpc>
            </a:pPr>
            <a:endParaRPr lang="en-US" sz="1500" dirty="0"/>
          </a:p>
          <a:p>
            <a:pPr>
              <a:lnSpc>
                <a:spcPct val="110000"/>
              </a:lnSpc>
            </a:pPr>
            <a:r>
              <a:rPr lang="en-US" dirty="0"/>
              <a:t>Current operating team: </a:t>
            </a:r>
            <a:br>
              <a:rPr lang="en-US" dirty="0"/>
            </a:br>
            <a:r>
              <a:rPr lang="en-US" dirty="0">
                <a:solidFill>
                  <a:srgbClr val="0070C0"/>
                </a:solidFill>
              </a:rPr>
              <a:t>1</a:t>
            </a:r>
            <a:r>
              <a:rPr lang="en-US" dirty="0"/>
              <a:t> Staff, </a:t>
            </a:r>
            <a:r>
              <a:rPr lang="en-US" dirty="0">
                <a:solidFill>
                  <a:schemeClr val="accent1"/>
                </a:solidFill>
              </a:rPr>
              <a:t>1</a:t>
            </a:r>
            <a:r>
              <a:rPr lang="en-US" dirty="0"/>
              <a:t> associate, </a:t>
            </a:r>
            <a:r>
              <a:rPr lang="en-US" dirty="0">
                <a:solidFill>
                  <a:srgbClr val="0070C0"/>
                </a:solidFill>
              </a:rPr>
              <a:t>1</a:t>
            </a:r>
            <a:r>
              <a:rPr lang="en-US" dirty="0"/>
              <a:t> fellow, </a:t>
            </a:r>
            <a:r>
              <a:rPr lang="en-US" dirty="0">
                <a:solidFill>
                  <a:schemeClr val="accent1"/>
                </a:solidFill>
              </a:rPr>
              <a:t>2</a:t>
            </a:r>
            <a:r>
              <a:rPr lang="en-US" dirty="0"/>
              <a:t> PhD students, </a:t>
            </a:r>
            <a:r>
              <a:rPr lang="en-US" dirty="0">
                <a:solidFill>
                  <a:schemeClr val="accent1"/>
                </a:solidFill>
              </a:rPr>
              <a:t>1</a:t>
            </a:r>
            <a:r>
              <a:rPr lang="en-US" dirty="0"/>
              <a:t> part-time associate (in remote)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Support from CERN services and groups on technical systems, in general on best effort basis and subject to priorities</a:t>
            </a:r>
          </a:p>
          <a:p>
            <a:pPr marL="0" indent="0">
              <a:lnSpc>
                <a:spcPct val="110000"/>
              </a:lnSpc>
              <a:buNone/>
            </a:pPr>
            <a:endParaRPr lang="en-US" sz="1500" dirty="0"/>
          </a:p>
          <a:p>
            <a:pPr>
              <a:lnSpc>
                <a:spcPct val="110000"/>
              </a:lnSpc>
            </a:pPr>
            <a:r>
              <a:rPr lang="en-US" dirty="0"/>
              <a:t>Detailed weekly activities organized at the </a:t>
            </a:r>
            <a:r>
              <a:rPr lang="en-US" dirty="0">
                <a:solidFill>
                  <a:schemeClr val="accent1"/>
                </a:solidFill>
              </a:rPr>
              <a:t>Monday operation meeting </a:t>
            </a:r>
            <a:r>
              <a:rPr lang="en-US" dirty="0"/>
              <a:t>(often followed by access in the hall) and coordinated by a </a:t>
            </a:r>
            <a:r>
              <a:rPr lang="en-US" dirty="0">
                <a:solidFill>
                  <a:schemeClr val="accent1"/>
                </a:solidFill>
              </a:rPr>
              <a:t>weekly supervisor </a:t>
            </a:r>
            <a:r>
              <a:rPr lang="en-US" dirty="0"/>
              <a:t>(member of the operation team)</a:t>
            </a:r>
          </a:p>
        </p:txBody>
      </p:sp>
    </p:spTree>
    <p:extLst>
      <p:ext uri="{BB962C8B-B14F-4D97-AF65-F5344CB8AC3E}">
        <p14:creationId xmlns:p14="http://schemas.microsoft.com/office/powerpoint/2010/main" val="82232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42844</TotalTime>
  <Words>2081</Words>
  <Application>Microsoft Macintosh PowerPoint</Application>
  <PresentationFormat>Widescreen</PresentationFormat>
  <Paragraphs>262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Century Gothic</vt:lpstr>
      <vt:lpstr>Symbol</vt:lpstr>
      <vt:lpstr>Office Theme</vt:lpstr>
      <vt:lpstr>Introduction to the CLEAR Facility and present status</vt:lpstr>
      <vt:lpstr>PowerPoint Presentation</vt:lpstr>
      <vt:lpstr>The CERN Linear Electron  Accelerator for Research (CLEAR)</vt:lpstr>
      <vt:lpstr>PowerPoint Presentation</vt:lpstr>
      <vt:lpstr>CLEAR Beam Parameters</vt:lpstr>
      <vt:lpstr>PowerPoint Presentation</vt:lpstr>
      <vt:lpstr>Main activities</vt:lpstr>
      <vt:lpstr>PowerPoint Presentation</vt:lpstr>
      <vt:lpstr>Operation</vt:lpstr>
      <vt:lpstr>Access to beam time</vt:lpstr>
      <vt:lpstr>Irradiation on electronics</vt:lpstr>
      <vt:lpstr>AWAKE</vt:lpstr>
      <vt:lpstr>CLIC</vt:lpstr>
      <vt:lpstr>Other Beam Instrumentation activities</vt:lpstr>
      <vt:lpstr>The Plasma lens experiment</vt:lpstr>
      <vt:lpstr>VHEE at CERN – Background &amp; Motivation</vt:lpstr>
      <vt:lpstr>VHEE/FLASH activities in CLEAR</vt:lpstr>
      <vt:lpstr>Biological effects of high dose rates</vt:lpstr>
      <vt:lpstr>Some recent radiotherapy-related publications based on CLEAR experiments</vt:lpstr>
      <vt:lpstr>PowerPoint Presentation</vt:lpstr>
      <vt:lpstr>Thanks for  your attention!</vt:lpstr>
      <vt:lpstr>PowerPoint Presentation</vt:lpstr>
      <vt:lpstr>PowerPoint Presentation</vt:lpstr>
      <vt:lpstr>Recent Press Statements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Roberto Corsini</cp:lastModifiedBy>
  <cp:revision>427</cp:revision>
  <dcterms:created xsi:type="dcterms:W3CDTF">2018-03-20T15:42:27Z</dcterms:created>
  <dcterms:modified xsi:type="dcterms:W3CDTF">2022-11-16T08:50:35Z</dcterms:modified>
</cp:coreProperties>
</file>