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6" r:id="rId2"/>
    <p:sldId id="364" r:id="rId3"/>
    <p:sldId id="299" r:id="rId4"/>
    <p:sldId id="300" r:id="rId5"/>
    <p:sldId id="297" r:id="rId6"/>
    <p:sldId id="298" r:id="rId7"/>
    <p:sldId id="336" r:id="rId8"/>
    <p:sldId id="311" r:id="rId9"/>
    <p:sldId id="312" r:id="rId10"/>
    <p:sldId id="281" r:id="rId11"/>
    <p:sldId id="282" r:id="rId12"/>
    <p:sldId id="283" r:id="rId13"/>
    <p:sldId id="340" r:id="rId14"/>
    <p:sldId id="257" r:id="rId15"/>
    <p:sldId id="296" r:id="rId16"/>
    <p:sldId id="379" r:id="rId17"/>
    <p:sldId id="302" r:id="rId18"/>
    <p:sldId id="375" r:id="rId19"/>
    <p:sldId id="366" r:id="rId20"/>
    <p:sldId id="260" r:id="rId21"/>
    <p:sldId id="261" r:id="rId22"/>
    <p:sldId id="367" r:id="rId23"/>
    <p:sldId id="365" r:id="rId24"/>
    <p:sldId id="368" r:id="rId25"/>
    <p:sldId id="268" r:id="rId26"/>
    <p:sldId id="305" r:id="rId27"/>
    <p:sldId id="304" r:id="rId28"/>
    <p:sldId id="337" r:id="rId29"/>
    <p:sldId id="313" r:id="rId30"/>
    <p:sldId id="293" r:id="rId31"/>
    <p:sldId id="374" r:id="rId32"/>
    <p:sldId id="258" r:id="rId33"/>
    <p:sldId id="369" r:id="rId34"/>
    <p:sldId id="370" r:id="rId35"/>
    <p:sldId id="371" r:id="rId36"/>
    <p:sldId id="303" r:id="rId37"/>
    <p:sldId id="377" r:id="rId38"/>
    <p:sldId id="373" r:id="rId39"/>
    <p:sldId id="376" r:id="rId40"/>
    <p:sldId id="380" r:id="rId41"/>
    <p:sldId id="272" r:id="rId42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E76725"/>
    <a:srgbClr val="62FFE6"/>
    <a:srgbClr val="04BAD1"/>
    <a:srgbClr val="4CA0B8"/>
    <a:srgbClr val="9AFFCC"/>
    <a:srgbClr val="BAFFBD"/>
    <a:srgbClr val="99FFCC"/>
    <a:srgbClr val="FFCC99"/>
    <a:srgbClr val="4584C9"/>
    <a:srgbClr val="B95B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0" autoAdjust="0"/>
    <p:restoredTop sz="93469"/>
  </p:normalViewPr>
  <p:slideViewPr>
    <p:cSldViewPr snapToGrid="0" snapToObjects="1">
      <p:cViewPr varScale="1">
        <p:scale>
          <a:sx n="159" d="100"/>
          <a:sy n="159" d="100"/>
        </p:scale>
        <p:origin x="106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D90E7-D5CA-C241-8A52-947CA6D2102E}" type="datetimeFigureOut">
              <a:rPr lang="en-US" smtClean="0"/>
              <a:t>10/28/22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AAB91-BCBF-5047-A2AE-2821CC664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9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28/10/2022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B9897B9E-46BD-88D2-AE5C-8A8ED9CED0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38113" y="579438"/>
            <a:ext cx="6923088" cy="3895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11E23771-75AF-A5F7-AB14-736449D548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85825" y="4641850"/>
            <a:ext cx="4873625" cy="4402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93" tIns="43247" rIns="86493" bIns="43247"/>
          <a:lstStyle/>
          <a:p>
            <a:pPr defTabSz="914400"/>
            <a:endParaRPr lang="en-CH" altLang="en-CH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49468" y="475932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88289" y="475138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buClr>
                <a:schemeClr val="tx2"/>
              </a:buClr>
              <a:defRPr sz="2100"/>
            </a:lvl1pPr>
            <a:lvl2pPr>
              <a:buClr>
                <a:schemeClr val="tx2"/>
              </a:buClr>
              <a:defRPr sz="1800"/>
            </a:lvl2pPr>
            <a:lvl3pPr>
              <a:buClr>
                <a:schemeClr val="tx2"/>
              </a:buClr>
              <a:defRPr sz="1650"/>
            </a:lvl3pPr>
            <a:lvl4pPr>
              <a:buClr>
                <a:schemeClr val="tx2"/>
              </a:buClr>
              <a:defRPr sz="1500"/>
            </a:lvl4pPr>
            <a:lvl5pPr>
              <a:buClr>
                <a:schemeClr val="tx2"/>
              </a:buClr>
              <a:defRPr sz="15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700268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475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0C44CD-26A2-4F00-3E76-483463AE09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altLang="en-CH"/>
              <a:t>28 Oct 2022</a:t>
            </a:r>
            <a:endParaRPr lang="en-US" alt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67ED0-CF19-F9B6-BAC1-7875386E9B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CH"/>
              <a:t>M. Karppinen</a:t>
            </a:r>
            <a:endParaRPr lang="en-CH" alt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2F245-AB78-ABBE-7D47-3937186AC4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CH"/>
              <a:t>M. Karppinen AT-MCS-ML</a:t>
            </a:r>
          </a:p>
        </p:txBody>
      </p:sp>
    </p:spTree>
    <p:extLst>
      <p:ext uri="{BB962C8B-B14F-4D97-AF65-F5344CB8AC3E}">
        <p14:creationId xmlns:p14="http://schemas.microsoft.com/office/powerpoint/2010/main" val="3399030312"/>
      </p:ext>
    </p:extLst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M. Karppinen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384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691802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2827" y="4750859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759535" y="475932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16992" y="475932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buClr>
                <a:schemeClr val="tx2"/>
              </a:buClr>
              <a:defRPr sz="1950"/>
            </a:lvl1pPr>
            <a:lvl2pPr>
              <a:buClr>
                <a:schemeClr val="tx2"/>
              </a:buClr>
              <a:defRPr sz="1650"/>
            </a:lvl2pPr>
            <a:lvl3pPr>
              <a:buClr>
                <a:schemeClr val="tx2"/>
              </a:buClr>
              <a:defRPr sz="1500"/>
            </a:lvl3pPr>
            <a:lvl4pPr>
              <a:buClr>
                <a:schemeClr val="tx2"/>
              </a:buClr>
              <a:defRPr sz="1350"/>
            </a:lvl4pPr>
            <a:lvl5pPr>
              <a:buClr>
                <a:schemeClr val="tx2"/>
              </a:buCl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buClr>
                <a:schemeClr val="tx2"/>
              </a:buClr>
              <a:defRPr sz="1950"/>
            </a:lvl1pPr>
            <a:lvl2pPr>
              <a:buClr>
                <a:schemeClr val="tx2"/>
              </a:buClr>
              <a:defRPr sz="1650"/>
            </a:lvl2pPr>
            <a:lvl3pPr>
              <a:buClr>
                <a:schemeClr val="tx2"/>
              </a:buClr>
              <a:defRPr sz="1500"/>
            </a:lvl3pPr>
            <a:lvl4pPr>
              <a:buClr>
                <a:schemeClr val="tx2"/>
              </a:buClr>
              <a:defRPr sz="1350"/>
            </a:lvl4pPr>
            <a:lvl5pPr>
              <a:buClr>
                <a:schemeClr val="tx2"/>
              </a:buCl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691802" y="475085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05222" y="473154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buClr>
                <a:schemeClr val="tx2"/>
              </a:buClr>
              <a:defRPr sz="1800"/>
            </a:lvl1pPr>
            <a:lvl2pPr>
              <a:buClr>
                <a:schemeClr val="tx2"/>
              </a:buClr>
              <a:defRPr sz="1500"/>
            </a:lvl2pPr>
            <a:lvl3pPr>
              <a:buClr>
                <a:schemeClr val="tx2"/>
              </a:buClr>
              <a:defRPr sz="1350"/>
            </a:lvl3pPr>
            <a:lvl4pPr>
              <a:buClr>
                <a:schemeClr val="tx2"/>
              </a:buClr>
              <a:defRPr sz="1200"/>
            </a:lvl4pPr>
            <a:lvl5pPr>
              <a:buClr>
                <a:schemeClr val="tx2"/>
              </a:buClr>
              <a:defRPr sz="12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buClr>
                <a:schemeClr val="tx2"/>
              </a:buClr>
              <a:defRPr sz="1800"/>
            </a:lvl1pPr>
            <a:lvl2pPr>
              <a:buClr>
                <a:schemeClr val="tx2"/>
              </a:buClr>
              <a:defRPr sz="1500"/>
            </a:lvl2pPr>
            <a:lvl3pPr>
              <a:buClr>
                <a:schemeClr val="tx2"/>
              </a:buClr>
              <a:defRPr sz="1350"/>
            </a:lvl3pPr>
            <a:lvl4pPr>
              <a:buClr>
                <a:schemeClr val="tx2"/>
              </a:buClr>
              <a:defRPr sz="1200"/>
            </a:lvl4pPr>
            <a:lvl5pPr>
              <a:buClr>
                <a:schemeClr val="tx2"/>
              </a:buClr>
              <a:defRPr sz="12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73413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67735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691802" y="477625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30623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873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3689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0.jpeg"/><Relationship Id="rId7" Type="http://schemas.openxmlformats.org/officeDocument/2006/relationships/image" Target="../media/image54.JP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JP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2BA53-1180-134E-9073-723C484D9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1886864"/>
            <a:ext cx="8126413" cy="13697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Main Construction Characteristics/Criteria of the Inner Triplet Corrector Magnets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8574EF-BD38-F840-BBC8-6955DA8025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Inner Triplet Task Force 28 Oct 2022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B7F330-C155-F84F-A004-C76001B83473}"/>
              </a:ext>
            </a:extLst>
          </p:cNvPr>
          <p:cNvSpPr txBox="1"/>
          <p:nvPr/>
        </p:nvSpPr>
        <p:spPr>
          <a:xfrm>
            <a:off x="3921831" y="3406308"/>
            <a:ext cx="130035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350" dirty="0"/>
              <a:t>M. Karppinen</a:t>
            </a:r>
          </a:p>
          <a:p>
            <a:pPr algn="ctr"/>
            <a:r>
              <a:rPr lang="en-CH" sz="1350" dirty="0"/>
              <a:t>TE-MSC-NCM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0953F-BED4-5762-2DA4-F919C08259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A78439-B0E1-E8FE-F5F2-DF5264CF0C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AB6A73-0D05-19BF-5337-964B685774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547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407505" y="95428"/>
            <a:ext cx="6115050" cy="536972"/>
          </a:xfrm>
        </p:spPr>
        <p:txBody>
          <a:bodyPr>
            <a:normAutofit fontScale="90000"/>
          </a:bodyPr>
          <a:lstStyle/>
          <a:p>
            <a:r>
              <a:rPr lang="en-US" dirty="0"/>
              <a:t>MCBX: Coil Fabrication</a:t>
            </a:r>
          </a:p>
        </p:txBody>
      </p:sp>
      <p:pic>
        <p:nvPicPr>
          <p:cNvPr id="49157" name="Picture 6" descr="w42 MCBXV #037 - woun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7812" y="638196"/>
            <a:ext cx="3481346" cy="171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7" descr="w40 MCBXH #035 - mould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537" y="2709699"/>
            <a:ext cx="2026100" cy="158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8" descr="w42_MCBX #016 - Inner Coil Assembly Clamp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0691" y="2463366"/>
            <a:ext cx="2877711" cy="173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E1E05F-5F79-5597-E855-EFE4D22D6DC8}"/>
              </a:ext>
            </a:extLst>
          </p:cNvPr>
          <p:cNvSpPr txBox="1"/>
          <p:nvPr/>
        </p:nvSpPr>
        <p:spPr>
          <a:xfrm>
            <a:off x="304800" y="2294602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Winding with 8-way ribbon of wire #4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ECC111-D03F-5540-E245-A2B5573FF64A}"/>
              </a:ext>
            </a:extLst>
          </p:cNvPr>
          <p:cNvSpPr txBox="1"/>
          <p:nvPr/>
        </p:nvSpPr>
        <p:spPr>
          <a:xfrm>
            <a:off x="155713" y="4234592"/>
            <a:ext cx="410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Vacuum impregnation (GY285 - D400)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7446C-8F60-AF7F-CAC8-A4713A0F32C5}"/>
              </a:ext>
            </a:extLst>
          </p:cNvPr>
          <p:cNvSpPr txBox="1"/>
          <p:nvPr/>
        </p:nvSpPr>
        <p:spPr>
          <a:xfrm>
            <a:off x="4957497" y="4215586"/>
            <a:ext cx="4772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Coil assembly (vacuum impregnation)</a:t>
            </a:r>
          </a:p>
        </p:txBody>
      </p:sp>
      <p:pic>
        <p:nvPicPr>
          <p:cNvPr id="5" name="Picture 4" descr="w18_MCBX #006 - Inner Assembly - moulded.jpg">
            <a:extLst>
              <a:ext uri="{FF2B5EF4-FFF2-40B4-BE49-F238E27FC236}">
                <a16:creationId xmlns:a16="http://schemas.microsoft.com/office/drawing/2014/main" id="{AD8282EE-39CA-69BE-0ADB-2F77536F23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23641" y="742950"/>
            <a:ext cx="1767960" cy="3472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 picture containing floor, indoor, tool&#10;&#10;Description automatically generated">
            <a:extLst>
              <a:ext uri="{FF2B5EF4-FFF2-40B4-BE49-F238E27FC236}">
                <a16:creationId xmlns:a16="http://schemas.microsoft.com/office/drawing/2014/main" id="{CA2F2E04-7E03-F5F4-4D6C-6911A1BE76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5" y="649839"/>
            <a:ext cx="1937524" cy="171167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773A3-27E2-465A-04CA-31430816B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9F02F385-066B-D8AC-B4CE-6C7B822454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09E425A-C7D9-852D-0000-A00D3E1C7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2" name="Picture 5" descr="w47_MCBX #017 - FITTING RINGS - ring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5451" y="898169"/>
            <a:ext cx="1308100" cy="35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6" descr="w40_MCBX #013 - lam stacki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2228" y="898169"/>
            <a:ext cx="1599202" cy="35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MCBX: Assembly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3DFE0F-B242-C382-20D5-D96846EEA0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68" y="898169"/>
            <a:ext cx="2362914" cy="1637051"/>
          </a:xfrm>
          <a:prstGeom prst="rect">
            <a:avLst/>
          </a:prstGeom>
        </p:spPr>
      </p:pic>
      <p:pic>
        <p:nvPicPr>
          <p:cNvPr id="5" name="Picture 4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ABD1ED54-0638-5025-ECCC-5977717F2F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364" y="898169"/>
            <a:ext cx="1935855" cy="3608584"/>
          </a:xfrm>
          <a:prstGeom prst="rect">
            <a:avLst/>
          </a:prstGeom>
        </p:spPr>
      </p:pic>
      <p:pic>
        <p:nvPicPr>
          <p:cNvPr id="7" name="Picture 6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A9459207-294A-7C87-116E-38223A4627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68" y="2695492"/>
            <a:ext cx="2360072" cy="1771496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FC6EF19-FBCC-3F48-2665-BF3CB5F65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8163591-5E40-71B6-B0C3-0FADC73CBB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ED74AD-6CCB-33AB-029A-EFBCB41DB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7" descr="w38_MCBX #012 - welding.jpg"/>
          <p:cNvPicPr>
            <a:picLocks noChangeAspect="1"/>
          </p:cNvPicPr>
          <p:nvPr/>
        </p:nvPicPr>
        <p:blipFill>
          <a:blip r:embed="rId2"/>
          <a:srcRect l="17012"/>
          <a:stretch>
            <a:fillRect/>
          </a:stretch>
        </p:blipFill>
        <p:spPr bwMode="auto">
          <a:xfrm>
            <a:off x="1314450" y="1055226"/>
            <a:ext cx="3429000" cy="340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8" descr="w47_MCBX #016 - CONNECTIONS I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7550" y="1085850"/>
            <a:ext cx="3097943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itle 4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MCBX: Electrical Connections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411367-B288-A43E-BA3E-86202F7112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00F52C-6092-2372-7859-85F0B7D8D0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37382-B523-F122-9C94-236D42B86E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9" name="Picture 7" descr="model">
            <a:extLst>
              <a:ext uri="{FF2B5EF4-FFF2-40B4-BE49-F238E27FC236}">
                <a16:creationId xmlns:a16="http://schemas.microsoft.com/office/drawing/2014/main" id="{9728CBD0-5999-D6CE-A73E-7AFFD5AEB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71" y="917133"/>
            <a:ext cx="4644629" cy="34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8" descr="lam2s">
            <a:extLst>
              <a:ext uri="{FF2B5EF4-FFF2-40B4-BE49-F238E27FC236}">
                <a16:creationId xmlns:a16="http://schemas.microsoft.com/office/drawing/2014/main" id="{2148C8A4-FFE3-B30E-F06D-BD5340687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9" y="256936"/>
            <a:ext cx="2106215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24" name="Rectangle 4">
            <a:extLst>
              <a:ext uri="{FF2B5EF4-FFF2-40B4-BE49-F238E27FC236}">
                <a16:creationId xmlns:a16="http://schemas.microsoft.com/office/drawing/2014/main" id="{396E890F-C375-2ECF-7397-CA428BA3D7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8371" y="59883"/>
            <a:ext cx="7470648" cy="857250"/>
          </a:xfrm>
        </p:spPr>
        <p:txBody>
          <a:bodyPr>
            <a:normAutofit/>
          </a:bodyPr>
          <a:lstStyle/>
          <a:p>
            <a:r>
              <a:rPr lang="en-US" altLang="en-CH" sz="2800" dirty="0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anose="020B0600070205080204" pitchFamily="34" charset="-128"/>
              </a:rPr>
              <a:t>MCBX Coil Pre-stress</a:t>
            </a:r>
          </a:p>
        </p:txBody>
      </p:sp>
      <p:pic>
        <p:nvPicPr>
          <p:cNvPr id="52232" name="Picture 9" descr="lam1s">
            <a:extLst>
              <a:ext uri="{FF2B5EF4-FFF2-40B4-BE49-F238E27FC236}">
                <a16:creationId xmlns:a16="http://schemas.microsoft.com/office/drawing/2014/main" id="{FF1FE4AE-1753-F902-AE29-0AF021B1B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9" y="2360770"/>
            <a:ext cx="212288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F44BF2C-FE51-8E52-9DCD-F16F18049E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9B38D94-360B-83C5-E85E-2E3104D5FF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C8E78E3-15DD-E694-C784-D0B958FB5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58780C5-8A07-B1E6-40BE-B132E5CBBE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17372" y="248679"/>
            <a:ext cx="5029200" cy="800100"/>
          </a:xfrm>
        </p:spPr>
        <p:txBody>
          <a:bodyPr/>
          <a:lstStyle/>
          <a:p>
            <a:r>
              <a:rPr lang="en-US" altLang="en-CH" dirty="0"/>
              <a:t>MCBX: Cold Tests</a:t>
            </a:r>
          </a:p>
        </p:txBody>
      </p:sp>
      <p:graphicFrame>
        <p:nvGraphicFramePr>
          <p:cNvPr id="3075" name="Group 3">
            <a:extLst>
              <a:ext uri="{FF2B5EF4-FFF2-40B4-BE49-F238E27FC236}">
                <a16:creationId xmlns:a16="http://schemas.microsoft.com/office/drawing/2014/main" id="{EA589F95-DB22-C56A-46C2-A546A5EFE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836929"/>
              </p:ext>
            </p:extLst>
          </p:nvPr>
        </p:nvGraphicFramePr>
        <p:xfrm>
          <a:off x="3442917" y="1460058"/>
          <a:ext cx="5557960" cy="2834640"/>
        </p:xfrm>
        <a:graphic>
          <a:graphicData uri="http://schemas.openxmlformats.org/drawingml/2006/table">
            <a:tbl>
              <a:tblPr/>
              <a:tblGrid>
                <a:gridCol w="2000866">
                  <a:extLst>
                    <a:ext uri="{9D8B030D-6E8A-4147-A177-3AD203B41FA5}">
                      <a16:colId xmlns:a16="http://schemas.microsoft.com/office/drawing/2014/main" val="1589621185"/>
                    </a:ext>
                  </a:extLst>
                </a:gridCol>
                <a:gridCol w="1709073">
                  <a:extLst>
                    <a:ext uri="{9D8B030D-6E8A-4147-A177-3AD203B41FA5}">
                      <a16:colId xmlns:a16="http://schemas.microsoft.com/office/drawing/2014/main" val="143629921"/>
                    </a:ext>
                  </a:extLst>
                </a:gridCol>
                <a:gridCol w="1848021">
                  <a:extLst>
                    <a:ext uri="{9D8B030D-6E8A-4147-A177-3AD203B41FA5}">
                      <a16:colId xmlns:a16="http://schemas.microsoft.com/office/drawing/2014/main" val="234819756"/>
                    </a:ext>
                  </a:extLst>
                </a:gridCol>
              </a:tblGrid>
              <a:tr h="32049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MCBX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92070"/>
                  </a:ext>
                </a:extLst>
              </a:tr>
              <a:tr h="3204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MCBXH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MCBXV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7240725"/>
                  </a:ext>
                </a:extLst>
              </a:tr>
              <a:tr h="3662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Inom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550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550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885274"/>
                  </a:ext>
                </a:extLst>
              </a:tr>
              <a:tr h="3204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Ic at 4.3K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940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880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129597"/>
                  </a:ext>
                </a:extLst>
              </a:tr>
              <a:tr h="7142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Training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(Individual and Combined)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350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650 A max 10 Q.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350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650 A max 10 Q.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5503993"/>
                  </a:ext>
                </a:extLst>
              </a:tr>
              <a:tr h="3204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Re-training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600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600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566451"/>
                  </a:ext>
                </a:extLst>
              </a:tr>
            </a:tbl>
          </a:graphicData>
        </a:graphic>
      </p:graphicFrame>
      <p:sp>
        <p:nvSpPr>
          <p:cNvPr id="3104" name="Text Box 32">
            <a:extLst>
              <a:ext uri="{FF2B5EF4-FFF2-40B4-BE49-F238E27FC236}">
                <a16:creationId xmlns:a16="http://schemas.microsoft.com/office/drawing/2014/main" id="{AFC4590D-627A-7A1B-A7B1-EC0D42F06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4689" y="1090726"/>
            <a:ext cx="31341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CH" b="1" dirty="0">
                <a:solidFill>
                  <a:schemeClr val="hlink"/>
                </a:solidFill>
              </a:rPr>
              <a:t>Acceptance criteria at 4.3K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72B5E66E-E059-2CB4-4809-77CE271875D1}"/>
              </a:ext>
            </a:extLst>
          </p:cNvPr>
          <p:cNvSpPr txBox="1">
            <a:spLocks/>
          </p:cNvSpPr>
          <p:nvPr/>
        </p:nvSpPr>
        <p:spPr>
          <a:xfrm>
            <a:off x="143124" y="1789043"/>
            <a:ext cx="3299792" cy="2705728"/>
          </a:xfrm>
          <a:prstGeom prst="rect">
            <a:avLst/>
          </a:prstGeom>
        </p:spPr>
        <p:txBody>
          <a:bodyPr/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Individual training H &amp; V</a:t>
            </a:r>
          </a:p>
          <a:p>
            <a:r>
              <a:rPr lang="en-GB" sz="2000" dirty="0"/>
              <a:t>Diagonals I</a:t>
            </a:r>
            <a:r>
              <a:rPr lang="en-GB" sz="2000" baseline="-25000" dirty="0"/>
              <a:t>H</a:t>
            </a:r>
            <a:r>
              <a:rPr lang="en-GB" sz="2000" dirty="0"/>
              <a:t> = +/- I</a:t>
            </a:r>
            <a:r>
              <a:rPr lang="en-GB" sz="2000" baseline="-25000" dirty="0"/>
              <a:t>V</a:t>
            </a:r>
          </a:p>
          <a:p>
            <a:r>
              <a:rPr lang="en-GB" sz="2000" dirty="0"/>
              <a:t>Rotating field: </a:t>
            </a:r>
          </a:p>
          <a:p>
            <a:pPr lvl="1"/>
            <a:r>
              <a:rPr lang="en-GB" sz="1700" dirty="0"/>
              <a:t>50% </a:t>
            </a:r>
          </a:p>
          <a:p>
            <a:pPr lvl="1"/>
            <a:r>
              <a:rPr lang="en-GB" sz="1700" dirty="0"/>
              <a:t>75% </a:t>
            </a:r>
          </a:p>
          <a:p>
            <a:pPr lvl="1"/>
            <a:r>
              <a:rPr lang="en-GB" sz="1700" dirty="0"/>
              <a:t>100%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A872E9-2279-5101-C43E-D560F16C80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6220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CD77C9-FCAE-98EA-EF9A-69CB8287C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23440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1C6DD-2A02-049D-1EF6-DA5E47A80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2CEA608-C008-4E51-12FF-0C663A773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175120"/>
            <a:ext cx="8566067" cy="705332"/>
          </a:xfrm>
        </p:spPr>
        <p:txBody>
          <a:bodyPr>
            <a:noAutofit/>
          </a:bodyPr>
          <a:lstStyle/>
          <a:p>
            <a:r>
              <a:rPr lang="en-GB" sz="2800" dirty="0"/>
              <a:t>MCBX: </a:t>
            </a:r>
            <a:r>
              <a:rPr lang="en-US" altLang="en-CH" sz="2800" dirty="0"/>
              <a:t>Individual powering of MCBXV (inner dipole)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CE655D-0074-EDF0-C2B2-EA20E9ACD6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9" y="4776259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4E3E3A-6579-CA97-646B-CB2A9EAB4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4669" y="4754152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2B80C-B8E5-3691-95F4-CFFE2E4E26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50">
            <a:extLst>
              <a:ext uri="{FF2B5EF4-FFF2-40B4-BE49-F238E27FC236}">
                <a16:creationId xmlns:a16="http://schemas.microsoft.com/office/drawing/2014/main" id="{58933C7C-4F70-3425-09C7-C0AAA0DDF5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6886" y="880452"/>
            <a:ext cx="5928488" cy="3642286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9841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2CEA608-C008-4E51-12FF-0C663A773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" y="175120"/>
            <a:ext cx="8566067" cy="705332"/>
          </a:xfrm>
        </p:spPr>
        <p:txBody>
          <a:bodyPr>
            <a:noAutofit/>
          </a:bodyPr>
          <a:lstStyle/>
          <a:p>
            <a:r>
              <a:rPr lang="en-GB" sz="2800" dirty="0"/>
              <a:t>MCBX: </a:t>
            </a:r>
            <a:r>
              <a:rPr lang="en-US" altLang="en-CH" sz="2800" dirty="0"/>
              <a:t>Individual powering of MCBXH (outer dipole)</a:t>
            </a:r>
            <a:endParaRPr lang="en-GB" sz="2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CE655D-0074-EDF0-C2B2-EA20E9ACD6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9" y="4776259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4E3E3A-6579-CA97-646B-CB2A9EAB4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4669" y="4754152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32B80C-B8E5-3691-95F4-CFFE2E4E26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92C6CCE0-01D7-EBCB-BC2C-A12172AFC7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21610" y="993775"/>
            <a:ext cx="5697604" cy="3500438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1100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64625-7B74-CAC0-1980-2D7E8D339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 Combined Training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C757D47-67BE-4E4D-1197-78C0E55114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94"/>
          <a:stretch/>
        </p:blipFill>
        <p:spPr>
          <a:xfrm>
            <a:off x="5663826" y="701336"/>
            <a:ext cx="3289173" cy="38030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395B0-A20C-D304-8D2E-1D5CC23FF1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135" y="4776259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6609F-0818-0EBA-F187-E6859EEA8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2827" y="4756720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75BEB-5966-321A-7067-E88F2DD70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1B5A05-FE30-2EE9-F501-16277F1CA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550" y="641555"/>
            <a:ext cx="5693466" cy="385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448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9BC526BD-46C6-25FE-1613-3CE1686C5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 COMBINED POWERING</a:t>
            </a:r>
          </a:p>
        </p:txBody>
      </p:sp>
      <p:pic>
        <p:nvPicPr>
          <p:cNvPr id="3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59B58BF5-FAE2-03E4-456C-463FE815D6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" t="18423" r="33430" b="33204"/>
          <a:stretch/>
        </p:blipFill>
        <p:spPr>
          <a:xfrm>
            <a:off x="90252" y="908609"/>
            <a:ext cx="4542126" cy="3459205"/>
          </a:xfrm>
          <a:prstGeom prst="rect">
            <a:avLst/>
          </a:prstGeom>
        </p:spPr>
      </p:pic>
      <p:pic>
        <p:nvPicPr>
          <p:cNvPr id="5" name="Picture 4" descr="Chart, sunburst chart&#10;&#10;Description automatically generated">
            <a:extLst>
              <a:ext uri="{FF2B5EF4-FFF2-40B4-BE49-F238E27FC236}">
                <a16:creationId xmlns:a16="http://schemas.microsoft.com/office/drawing/2014/main" id="{E4D75811-3DF4-04B7-6D2C-FC1231AC72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6" t="23098" r="34465" b="34960"/>
          <a:stretch/>
        </p:blipFill>
        <p:spPr>
          <a:xfrm>
            <a:off x="4705166" y="908609"/>
            <a:ext cx="3981634" cy="359679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9D76D3-C7FE-3035-1B00-A6FB85DF10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0269" y="4759326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001374-EBBA-8422-0B1F-DD53D69586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4533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2A62A-2AC9-593A-ACA6-C9402D0D1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978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Basis for </a:t>
            </a:r>
            <a:r>
              <a:rPr lang="en-US" dirty="0" err="1"/>
              <a:t>allowables</a:t>
            </a:r>
            <a:r>
              <a:rPr lang="en-US" dirty="0"/>
              <a:t> and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89" y="880452"/>
            <a:ext cx="4090946" cy="3500566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All MCBX trained at 4.2 K as single plane to at least 550 A (HCMCBX_001-SP000010, MCBX1.L5), in most cases (&gt; 60 % of MCBX) up to 700 A</a:t>
            </a:r>
          </a:p>
          <a:p>
            <a:r>
              <a:rPr lang="en-US" sz="1600" dirty="0"/>
              <a:t>All MCBX underwent vector powering at increasing current vector amplitude I</a:t>
            </a:r>
            <a:r>
              <a:rPr lang="en-US" sz="1600" baseline="-25000" dirty="0"/>
              <a:t>0</a:t>
            </a:r>
            <a:r>
              <a:rPr lang="en-US" sz="1600" dirty="0"/>
              <a:t> = (I</a:t>
            </a:r>
            <a:r>
              <a:rPr lang="en-US" sz="1600" baseline="-25000" dirty="0"/>
              <a:t>H</a:t>
            </a:r>
            <a:r>
              <a:rPr lang="en-US" sz="1600" baseline="30000" dirty="0"/>
              <a:t>2</a:t>
            </a:r>
            <a:r>
              <a:rPr lang="en-US" sz="1600" dirty="0"/>
              <a:t> + I</a:t>
            </a:r>
            <a:r>
              <a:rPr lang="en-US" sz="1600" baseline="-25000" dirty="0"/>
              <a:t>V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  <a:r>
              <a:rPr lang="en-US" sz="1600" baseline="30000" dirty="0"/>
              <a:t>1/2</a:t>
            </a:r>
            <a:r>
              <a:rPr lang="en-US" sz="1600" dirty="0"/>
              <a:t> </a:t>
            </a:r>
          </a:p>
          <a:p>
            <a:pPr lvl="1"/>
            <a:r>
              <a:rPr lang="en-US" sz="1200" dirty="0"/>
              <a:t>I</a:t>
            </a:r>
            <a:r>
              <a:rPr lang="en-US" sz="1200" baseline="-25000" dirty="0"/>
              <a:t>H</a:t>
            </a:r>
            <a:r>
              <a:rPr lang="en-US" sz="1200" dirty="0"/>
              <a:t>=I</a:t>
            </a:r>
            <a:r>
              <a:rPr lang="en-US" sz="1200" baseline="-25000" dirty="0"/>
              <a:t>0</a:t>
            </a:r>
            <a:r>
              <a:rPr lang="en-US" sz="1200" dirty="0"/>
              <a:t> </a:t>
            </a:r>
            <a:r>
              <a:rPr lang="en-US" sz="1200" dirty="0" err="1"/>
              <a:t>cos</a:t>
            </a:r>
            <a:r>
              <a:rPr lang="en-US" sz="1200" dirty="0"/>
              <a:t>(</a:t>
            </a:r>
            <a:r>
              <a:rPr lang="en-US" sz="1200" dirty="0">
                <a:latin typeface="Symbol" charset="2"/>
                <a:cs typeface="Symbol" charset="2"/>
              </a:rPr>
              <a:t>q</a:t>
            </a:r>
            <a:r>
              <a:rPr lang="en-US" sz="1200" dirty="0"/>
              <a:t>)</a:t>
            </a:r>
          </a:p>
          <a:p>
            <a:pPr lvl="1"/>
            <a:r>
              <a:rPr lang="en-US" sz="1200" dirty="0"/>
              <a:t>I</a:t>
            </a:r>
            <a:r>
              <a:rPr lang="en-US" sz="1200" baseline="-25000" dirty="0"/>
              <a:t>V</a:t>
            </a:r>
            <a:r>
              <a:rPr lang="en-US" sz="1200" dirty="0"/>
              <a:t>=I</a:t>
            </a:r>
            <a:r>
              <a:rPr lang="en-US" sz="1200" baseline="-25000" dirty="0"/>
              <a:t>0</a:t>
            </a:r>
            <a:r>
              <a:rPr lang="en-US" sz="1200" dirty="0"/>
              <a:t> sin(</a:t>
            </a:r>
            <a:r>
              <a:rPr lang="en-US" sz="1200" dirty="0">
                <a:latin typeface="Symbol" charset="2"/>
                <a:cs typeface="Symbol" charset="2"/>
              </a:rPr>
              <a:t>q</a:t>
            </a:r>
            <a:r>
              <a:rPr lang="en-US" sz="1200" dirty="0"/>
              <a:t>)</a:t>
            </a:r>
          </a:p>
          <a:p>
            <a:r>
              <a:rPr lang="en-US" sz="1600" dirty="0"/>
              <a:t>All MCBXA (with MCSTX) underwent vector powering (as above) with the MCSTX at 100 A. </a:t>
            </a:r>
          </a:p>
          <a:p>
            <a:r>
              <a:rPr lang="en-US" sz="1600" dirty="0"/>
              <a:t>The value of I</a:t>
            </a:r>
            <a:r>
              <a:rPr lang="en-US" sz="1600" baseline="-25000" dirty="0"/>
              <a:t>0</a:t>
            </a:r>
            <a:r>
              <a:rPr lang="en-US" sz="1600" dirty="0"/>
              <a:t> reached was in all cases above 493 A (with or without MCSTX)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A9D200-84F2-6587-8512-8BA370E3E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608" y="861149"/>
            <a:ext cx="4352689" cy="31985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216F817-2967-A19B-C976-E88F570FCFCF}"/>
              </a:ext>
            </a:extLst>
          </p:cNvPr>
          <p:cNvSpPr txBox="1"/>
          <p:nvPr/>
        </p:nvSpPr>
        <p:spPr>
          <a:xfrm>
            <a:off x="6923599" y="4080169"/>
            <a:ext cx="2190585" cy="5078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900" i="1" dirty="0"/>
              <a:t>M. Karppinen, A. </a:t>
            </a:r>
            <a:r>
              <a:rPr lang="en-US" sz="900" i="1" dirty="0" err="1"/>
              <a:t>Musso</a:t>
            </a:r>
            <a:r>
              <a:rPr lang="en-US" sz="900" i="1" dirty="0"/>
              <a:t>, S. </a:t>
            </a:r>
            <a:r>
              <a:rPr lang="en-US" sz="900" i="1" dirty="0" err="1"/>
              <a:t>Chemli</a:t>
            </a:r>
            <a:endParaRPr lang="en-US" sz="900" i="1" dirty="0"/>
          </a:p>
          <a:p>
            <a:r>
              <a:rPr lang="en-US" sz="900" i="1" dirty="0"/>
              <a:t>Presented by L. </a:t>
            </a:r>
            <a:r>
              <a:rPr lang="en-US" sz="900" i="1" dirty="0" err="1"/>
              <a:t>Bottura</a:t>
            </a:r>
            <a:endParaRPr lang="en-US" sz="900" i="1" dirty="0"/>
          </a:p>
          <a:p>
            <a:r>
              <a:rPr lang="en-US" sz="900" i="1" dirty="0"/>
              <a:t>LMC 2.7.2014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911D9-D21A-986E-7C99-41D12F236A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E0A75-663E-58EC-CEA8-71A4512E4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B4127-C4D3-3FA9-7744-ACFD0E0E1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247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>
            <a:extLst>
              <a:ext uri="{FF2B5EF4-FFF2-40B4-BE49-F238E27FC236}">
                <a16:creationId xmlns:a16="http://schemas.microsoft.com/office/drawing/2014/main" id="{47DA2D15-97DD-4960-116F-E6B52B2C95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Inner Triplet Correctors:</a:t>
            </a:r>
          </a:p>
        </p:txBody>
      </p:sp>
      <p:sp>
        <p:nvSpPr>
          <p:cNvPr id="24582" name="Text Box 3">
            <a:extLst>
              <a:ext uri="{FF2B5EF4-FFF2-40B4-BE49-F238E27FC236}">
                <a16:creationId xmlns:a16="http://schemas.microsoft.com/office/drawing/2014/main" id="{C2B9CAC9-D585-62EB-300C-13B03EDDC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4063" y="4096941"/>
            <a:ext cx="9509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 b="0">
                <a:latin typeface="Times New Roman" panose="02020603050405020304" pitchFamily="18" charset="0"/>
              </a:rPr>
              <a:t>KEK supplied</a:t>
            </a:r>
          </a:p>
        </p:txBody>
      </p:sp>
      <p:sp>
        <p:nvSpPr>
          <p:cNvPr id="24583" name="Text Box 4">
            <a:extLst>
              <a:ext uri="{FF2B5EF4-FFF2-40B4-BE49-F238E27FC236}">
                <a16:creationId xmlns:a16="http://schemas.microsoft.com/office/drawing/2014/main" id="{12994FF8-66C2-4CCC-4642-9ECA628E5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51" y="4343400"/>
            <a:ext cx="103265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 b="0">
                <a:latin typeface="Times New Roman" panose="02020603050405020304" pitchFamily="18" charset="0"/>
              </a:rPr>
              <a:t>CERN supplied</a:t>
            </a:r>
          </a:p>
        </p:txBody>
      </p:sp>
      <p:sp>
        <p:nvSpPr>
          <p:cNvPr id="24584" name="Rectangle 5">
            <a:extLst>
              <a:ext uri="{FF2B5EF4-FFF2-40B4-BE49-F238E27FC236}">
                <a16:creationId xmlns:a16="http://schemas.microsoft.com/office/drawing/2014/main" id="{25CBA897-13D0-544C-FEB7-85B7C5CCF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0838" y="4133850"/>
            <a:ext cx="247650" cy="171450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CH" altLang="en-CH" sz="1800"/>
          </a:p>
        </p:txBody>
      </p:sp>
      <p:sp>
        <p:nvSpPr>
          <p:cNvPr id="24585" name="Rectangle 6">
            <a:extLst>
              <a:ext uri="{FF2B5EF4-FFF2-40B4-BE49-F238E27FC236}">
                <a16:creationId xmlns:a16="http://schemas.microsoft.com/office/drawing/2014/main" id="{73231C5C-59C4-890B-7153-53C1EC45D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3219" y="4380310"/>
            <a:ext cx="247650" cy="1714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CH" altLang="en-CH" sz="1800"/>
          </a:p>
        </p:txBody>
      </p:sp>
      <p:sp>
        <p:nvSpPr>
          <p:cNvPr id="24586" name="Rectangle 7">
            <a:extLst>
              <a:ext uri="{FF2B5EF4-FFF2-40B4-BE49-F238E27FC236}">
                <a16:creationId xmlns:a16="http://schemas.microsoft.com/office/drawing/2014/main" id="{76401E96-55C3-22FC-F629-ADF0468B1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1432" y="1983581"/>
            <a:ext cx="669131" cy="795338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latin typeface="Times New Roman" panose="02020603050405020304" pitchFamily="18" charset="0"/>
              </a:rPr>
              <a:t> MQXB</a:t>
            </a:r>
          </a:p>
        </p:txBody>
      </p:sp>
      <p:sp>
        <p:nvSpPr>
          <p:cNvPr id="24587" name="Rectangle 8">
            <a:extLst>
              <a:ext uri="{FF2B5EF4-FFF2-40B4-BE49-F238E27FC236}">
                <a16:creationId xmlns:a16="http://schemas.microsoft.com/office/drawing/2014/main" id="{CDE31A21-C53F-DBAA-E5DD-536F456B7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8" y="1983581"/>
            <a:ext cx="667941" cy="795338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latin typeface="Times New Roman" panose="02020603050405020304" pitchFamily="18" charset="0"/>
              </a:rPr>
              <a:t> MQXB</a:t>
            </a:r>
          </a:p>
        </p:txBody>
      </p:sp>
      <p:sp>
        <p:nvSpPr>
          <p:cNvPr id="24588" name="Rectangle 9">
            <a:extLst>
              <a:ext uri="{FF2B5EF4-FFF2-40B4-BE49-F238E27FC236}">
                <a16:creationId xmlns:a16="http://schemas.microsoft.com/office/drawing/2014/main" id="{66EFF28C-048D-027F-0A01-503131895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2731" y="1978819"/>
            <a:ext cx="651271" cy="795338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latin typeface="Times New Roman" panose="02020603050405020304" pitchFamily="18" charset="0"/>
              </a:rPr>
              <a:t>MQXA</a:t>
            </a:r>
          </a:p>
        </p:txBody>
      </p:sp>
      <p:sp>
        <p:nvSpPr>
          <p:cNvPr id="24589" name="Rectangle 10">
            <a:extLst>
              <a:ext uri="{FF2B5EF4-FFF2-40B4-BE49-F238E27FC236}">
                <a16:creationId xmlns:a16="http://schemas.microsoft.com/office/drawing/2014/main" id="{39507961-33BD-D06B-619E-3FB810704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4382" y="1983581"/>
            <a:ext cx="227410" cy="795338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rIns="0" bIns="0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latin typeface="Times New Roman" panose="02020603050405020304" pitchFamily="18" charset="0"/>
              </a:rPr>
              <a:t>MCBX</a:t>
            </a:r>
          </a:p>
        </p:txBody>
      </p:sp>
      <p:sp>
        <p:nvSpPr>
          <p:cNvPr id="24590" name="Rectangle 11">
            <a:extLst>
              <a:ext uri="{FF2B5EF4-FFF2-40B4-BE49-F238E27FC236}">
                <a16:creationId xmlns:a16="http://schemas.microsoft.com/office/drawing/2014/main" id="{4CB5063B-DF29-CCC9-D643-6EE59647C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8888" y="2001441"/>
            <a:ext cx="227410" cy="795338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rIns="0" bIns="0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latin typeface="Times New Roman" panose="02020603050405020304" pitchFamily="18" charset="0"/>
              </a:rPr>
              <a:t>MCBX</a:t>
            </a:r>
          </a:p>
        </p:txBody>
      </p:sp>
      <p:sp>
        <p:nvSpPr>
          <p:cNvPr id="24591" name="Rectangle 12">
            <a:extLst>
              <a:ext uri="{FF2B5EF4-FFF2-40B4-BE49-F238E27FC236}">
                <a16:creationId xmlns:a16="http://schemas.microsoft.com/office/drawing/2014/main" id="{DC5E9C48-9F6D-280A-AD50-23BE3814C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5682" y="2184798"/>
            <a:ext cx="222647" cy="411956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rIns="0" bIns="0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 b="0">
                <a:latin typeface="Times New Roman" panose="02020603050405020304" pitchFamily="18" charset="0"/>
              </a:rPr>
              <a:t>B</a:t>
            </a:r>
          </a:p>
          <a:p>
            <a:r>
              <a:rPr lang="en-US" altLang="en-CH" sz="900" b="0">
                <a:latin typeface="Times New Roman" panose="02020603050405020304" pitchFamily="18" charset="0"/>
              </a:rPr>
              <a:t>PM</a:t>
            </a:r>
            <a:endParaRPr lang="en-US" altLang="en-CH" sz="1800" b="0">
              <a:latin typeface="Times New Roman" panose="02020603050405020304" pitchFamily="18" charset="0"/>
            </a:endParaRPr>
          </a:p>
        </p:txBody>
      </p:sp>
      <p:sp>
        <p:nvSpPr>
          <p:cNvPr id="24592" name="Rectangle 13">
            <a:extLst>
              <a:ext uri="{FF2B5EF4-FFF2-40B4-BE49-F238E27FC236}">
                <a16:creationId xmlns:a16="http://schemas.microsoft.com/office/drawing/2014/main" id="{B09E72F6-B274-5D12-56CB-34515B9EA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957" y="2189560"/>
            <a:ext cx="227410" cy="411956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rIns="0" bIns="0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 b="0">
                <a:latin typeface="Times New Roman" panose="02020603050405020304" pitchFamily="18" charset="0"/>
              </a:rPr>
              <a:t>B</a:t>
            </a:r>
          </a:p>
          <a:p>
            <a:r>
              <a:rPr lang="en-US" altLang="en-CH" sz="900" b="0">
                <a:latin typeface="Times New Roman" panose="02020603050405020304" pitchFamily="18" charset="0"/>
              </a:rPr>
              <a:t>PM</a:t>
            </a:r>
            <a:endParaRPr lang="en-US" altLang="en-CH" sz="1800" b="0">
              <a:latin typeface="Times New Roman" panose="02020603050405020304" pitchFamily="18" charset="0"/>
            </a:endParaRPr>
          </a:p>
        </p:txBody>
      </p:sp>
      <p:sp>
        <p:nvSpPr>
          <p:cNvPr id="24593" name="AutoShape 14">
            <a:extLst>
              <a:ext uri="{FF2B5EF4-FFF2-40B4-BE49-F238E27FC236}">
                <a16:creationId xmlns:a16="http://schemas.microsoft.com/office/drawing/2014/main" id="{A2033E6E-E1AA-ED65-9643-535A816B6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0704" y="1957387"/>
            <a:ext cx="1931194" cy="844154"/>
          </a:xfrm>
          <a:prstGeom prst="roundRect">
            <a:avLst>
              <a:gd name="adj" fmla="val 14264"/>
            </a:avLst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CH" altLang="en-CH" sz="1800"/>
          </a:p>
        </p:txBody>
      </p:sp>
      <p:sp>
        <p:nvSpPr>
          <p:cNvPr id="24594" name="AutoShape 15">
            <a:extLst>
              <a:ext uri="{FF2B5EF4-FFF2-40B4-BE49-F238E27FC236}">
                <a16:creationId xmlns:a16="http://schemas.microsoft.com/office/drawing/2014/main" id="{5A69DCE5-9450-4A07-A512-CDE2E5BE0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0542" y="1952625"/>
            <a:ext cx="1088231" cy="844154"/>
          </a:xfrm>
          <a:prstGeom prst="roundRect">
            <a:avLst>
              <a:gd name="adj" fmla="val 14264"/>
            </a:avLst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CH" altLang="en-CH" sz="1800"/>
          </a:p>
        </p:txBody>
      </p:sp>
      <p:sp>
        <p:nvSpPr>
          <p:cNvPr id="24595" name="Text Box 16">
            <a:extLst>
              <a:ext uri="{FF2B5EF4-FFF2-40B4-BE49-F238E27FC236}">
                <a16:creationId xmlns:a16="http://schemas.microsoft.com/office/drawing/2014/main" id="{A9E3CDE3-D55F-7DA9-D688-C3601FB75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1735" y="2806304"/>
            <a:ext cx="669131" cy="20597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900" b="0">
                <a:latin typeface="Times New Roman" panose="02020603050405020304" pitchFamily="18" charset="0"/>
              </a:rPr>
              <a:t>LMQXC</a:t>
            </a:r>
          </a:p>
        </p:txBody>
      </p:sp>
      <p:sp>
        <p:nvSpPr>
          <p:cNvPr id="24596" name="Text Box 17">
            <a:extLst>
              <a:ext uri="{FF2B5EF4-FFF2-40B4-BE49-F238E27FC236}">
                <a16:creationId xmlns:a16="http://schemas.microsoft.com/office/drawing/2014/main" id="{8A4A91CF-7A83-C252-2786-77BB5BC24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3904" y="2801541"/>
            <a:ext cx="669131" cy="20597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900" b="0">
                <a:latin typeface="Times New Roman" panose="02020603050405020304" pitchFamily="18" charset="0"/>
              </a:rPr>
              <a:t>LMQXA</a:t>
            </a:r>
          </a:p>
        </p:txBody>
      </p:sp>
      <p:sp>
        <p:nvSpPr>
          <p:cNvPr id="24597" name="Line 18">
            <a:extLst>
              <a:ext uri="{FF2B5EF4-FFF2-40B4-BE49-F238E27FC236}">
                <a16:creationId xmlns:a16="http://schemas.microsoft.com/office/drawing/2014/main" id="{372081F7-B45C-33AC-D57C-1195FA28C7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2129" y="3081338"/>
            <a:ext cx="1996678" cy="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598" name="Line 19">
            <a:extLst>
              <a:ext uri="{FF2B5EF4-FFF2-40B4-BE49-F238E27FC236}">
                <a16:creationId xmlns:a16="http://schemas.microsoft.com/office/drawing/2014/main" id="{D7C62CD0-6188-A806-5B58-45B85368F54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4347" y="1841897"/>
            <a:ext cx="1151334" cy="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599" name="Line 20">
            <a:extLst>
              <a:ext uri="{FF2B5EF4-FFF2-40B4-BE49-F238E27FC236}">
                <a16:creationId xmlns:a16="http://schemas.microsoft.com/office/drawing/2014/main" id="{689848D1-28B9-D630-8208-17E3753E15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4347" y="3076575"/>
            <a:ext cx="1151334" cy="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00" name="Line 21">
            <a:extLst>
              <a:ext uri="{FF2B5EF4-FFF2-40B4-BE49-F238E27FC236}">
                <a16:creationId xmlns:a16="http://schemas.microsoft.com/office/drawing/2014/main" id="{F113E509-C0EA-28AD-B5A4-E5EFFA2870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5701" y="1846660"/>
            <a:ext cx="1993106" cy="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01" name="Line 22">
            <a:extLst>
              <a:ext uri="{FF2B5EF4-FFF2-40B4-BE49-F238E27FC236}">
                <a16:creationId xmlns:a16="http://schemas.microsoft.com/office/drawing/2014/main" id="{24CF69D3-F1C3-2D31-592A-693C047507B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5700" y="1846660"/>
            <a:ext cx="0" cy="123467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02" name="Line 23">
            <a:extLst>
              <a:ext uri="{FF2B5EF4-FFF2-40B4-BE49-F238E27FC236}">
                <a16:creationId xmlns:a16="http://schemas.microsoft.com/office/drawing/2014/main" id="{4E6809CA-33E9-FAC3-110F-DBDED7661D9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04347" y="1841898"/>
            <a:ext cx="0" cy="123467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03" name="Line 24">
            <a:extLst>
              <a:ext uri="{FF2B5EF4-FFF2-40B4-BE49-F238E27FC236}">
                <a16:creationId xmlns:a16="http://schemas.microsoft.com/office/drawing/2014/main" id="{9C4FB4A3-7D38-B836-4340-D7302F676DA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55681" y="1841898"/>
            <a:ext cx="0" cy="123467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04" name="Line 25">
            <a:extLst>
              <a:ext uri="{FF2B5EF4-FFF2-40B4-BE49-F238E27FC236}">
                <a16:creationId xmlns:a16="http://schemas.microsoft.com/office/drawing/2014/main" id="{80B7093C-D4C8-C266-0952-1AF96B064FE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8806" y="1846660"/>
            <a:ext cx="0" cy="1234678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05" name="Text Box 26">
            <a:extLst>
              <a:ext uri="{FF2B5EF4-FFF2-40B4-BE49-F238E27FC236}">
                <a16:creationId xmlns:a16="http://schemas.microsoft.com/office/drawing/2014/main" id="{F58E9A75-B51C-8934-49A2-2027FA84F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2073" y="3508773"/>
            <a:ext cx="891778" cy="205978"/>
          </a:xfrm>
          <a:prstGeom prst="rect">
            <a:avLst/>
          </a:prstGeom>
          <a:solidFill>
            <a:srgbClr val="FFFFFF"/>
          </a:solidFill>
          <a:ln w="22225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900">
                <a:latin typeface="Times New Roman" panose="02020603050405020304" pitchFamily="18" charset="0"/>
              </a:rPr>
              <a:t>To IP  </a:t>
            </a:r>
            <a:r>
              <a:rPr lang="en-US" altLang="en-CH" sz="900" noProof="1">
                <a:latin typeface="Times New Roman" panose="02020603050405020304" pitchFamily="18" charset="0"/>
                <a:sym typeface="Wingdings" pitchFamily="2" charset="2"/>
              </a:rPr>
              <a:t></a:t>
            </a:r>
            <a:endParaRPr lang="en-US" altLang="en-CH" sz="900">
              <a:latin typeface="Times New Roman" panose="02020603050405020304" pitchFamily="18" charset="0"/>
            </a:endParaRPr>
          </a:p>
        </p:txBody>
      </p:sp>
      <p:sp>
        <p:nvSpPr>
          <p:cNvPr id="24606" name="Text Box 27">
            <a:extLst>
              <a:ext uri="{FF2B5EF4-FFF2-40B4-BE49-F238E27FC236}">
                <a16:creationId xmlns:a16="http://schemas.microsoft.com/office/drawing/2014/main" id="{A4EAA9A9-3DC3-85EA-AFFC-875AFC878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935" y="1600200"/>
            <a:ext cx="669131" cy="205979"/>
          </a:xfrm>
          <a:prstGeom prst="rect">
            <a:avLst/>
          </a:prstGeom>
          <a:solidFill>
            <a:srgbClr val="FFFFFF"/>
          </a:solidFill>
          <a:ln w="22225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1200">
                <a:latin typeface="Times New Roman" panose="02020603050405020304" pitchFamily="18" charset="0"/>
              </a:rPr>
              <a:t>Q2</a:t>
            </a:r>
          </a:p>
        </p:txBody>
      </p:sp>
      <p:sp>
        <p:nvSpPr>
          <p:cNvPr id="24607" name="Line 29">
            <a:extLst>
              <a:ext uri="{FF2B5EF4-FFF2-40B4-BE49-F238E27FC236}">
                <a16:creationId xmlns:a16="http://schemas.microsoft.com/office/drawing/2014/main" id="{CDA2417E-1468-C10D-9882-416BEF331C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51585" y="1841897"/>
            <a:ext cx="535781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08" name="Line 30">
            <a:extLst>
              <a:ext uri="{FF2B5EF4-FFF2-40B4-BE49-F238E27FC236}">
                <a16:creationId xmlns:a16="http://schemas.microsoft.com/office/drawing/2014/main" id="{6CADD5B4-F253-680D-775A-4E164DB57AD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1110" y="3081337"/>
            <a:ext cx="534590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09" name="Line 31">
            <a:extLst>
              <a:ext uri="{FF2B5EF4-FFF2-40B4-BE49-F238E27FC236}">
                <a16:creationId xmlns:a16="http://schemas.microsoft.com/office/drawing/2014/main" id="{FAB389A8-B975-9F8F-4924-BC8961E344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8807" y="1846660"/>
            <a:ext cx="535781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0" name="Line 32">
            <a:extLst>
              <a:ext uri="{FF2B5EF4-FFF2-40B4-BE49-F238E27FC236}">
                <a16:creationId xmlns:a16="http://schemas.microsoft.com/office/drawing/2014/main" id="{30A5A69D-2D4B-3CB2-5604-4198024A36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8807" y="3081337"/>
            <a:ext cx="535781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1" name="Line 33">
            <a:extLst>
              <a:ext uri="{FF2B5EF4-FFF2-40B4-BE49-F238E27FC236}">
                <a16:creationId xmlns:a16="http://schemas.microsoft.com/office/drawing/2014/main" id="{E6176084-6493-4899-3EFE-B39876474B2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75922" y="3064669"/>
            <a:ext cx="532209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2" name="Line 34">
            <a:extLst>
              <a:ext uri="{FF2B5EF4-FFF2-40B4-BE49-F238E27FC236}">
                <a16:creationId xmlns:a16="http://schemas.microsoft.com/office/drawing/2014/main" id="{EDC1FDB6-6468-7F9A-196B-24A329AC7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7375922" y="1864519"/>
            <a:ext cx="532209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3" name="Line 35">
            <a:extLst>
              <a:ext uri="{FF2B5EF4-FFF2-40B4-BE49-F238E27FC236}">
                <a16:creationId xmlns:a16="http://schemas.microsoft.com/office/drawing/2014/main" id="{1AA46E93-6507-E795-4E9A-ABFBB044498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8701" y="1828800"/>
            <a:ext cx="335756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4" name="Line 36">
            <a:extLst>
              <a:ext uri="{FF2B5EF4-FFF2-40B4-BE49-F238E27FC236}">
                <a16:creationId xmlns:a16="http://schemas.microsoft.com/office/drawing/2014/main" id="{AE5F14E4-D92C-949D-259B-ADAB9922AE0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8707" y="3081337"/>
            <a:ext cx="335756" cy="4763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5" name="Line 37">
            <a:extLst>
              <a:ext uri="{FF2B5EF4-FFF2-40B4-BE49-F238E27FC236}">
                <a16:creationId xmlns:a16="http://schemas.microsoft.com/office/drawing/2014/main" id="{BB594CA5-A599-2B71-049F-6B52BE9DD575}"/>
              </a:ext>
            </a:extLst>
          </p:cNvPr>
          <p:cNvSpPr>
            <a:spLocks noChangeShapeType="1"/>
          </p:cNvSpPr>
          <p:nvPr/>
        </p:nvSpPr>
        <p:spPr bwMode="auto">
          <a:xfrm>
            <a:off x="7892654" y="1856185"/>
            <a:ext cx="0" cy="123467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24616" name="Rectangle 38">
            <a:extLst>
              <a:ext uri="{FF2B5EF4-FFF2-40B4-BE49-F238E27FC236}">
                <a16:creationId xmlns:a16="http://schemas.microsoft.com/office/drawing/2014/main" id="{489FDEC7-0822-9B53-04BC-EC1340058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600" y="3889772"/>
            <a:ext cx="247650" cy="1714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CH" altLang="en-CH" sz="1800"/>
          </a:p>
        </p:txBody>
      </p:sp>
      <p:sp>
        <p:nvSpPr>
          <p:cNvPr id="24617" name="Text Box 39">
            <a:extLst>
              <a:ext uri="{FF2B5EF4-FFF2-40B4-BE49-F238E27FC236}">
                <a16:creationId xmlns:a16="http://schemas.microsoft.com/office/drawing/2014/main" id="{AEB7FEA5-34AE-0DC6-C76A-8FE20A42B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2867" y="3852863"/>
            <a:ext cx="1026243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 b="0">
                <a:latin typeface="Times New Roman" panose="02020603050405020304" pitchFamily="18" charset="0"/>
              </a:rPr>
              <a:t>FNAL supplied</a:t>
            </a:r>
          </a:p>
        </p:txBody>
      </p:sp>
      <p:sp>
        <p:nvSpPr>
          <p:cNvPr id="24618" name="Text Box 40">
            <a:extLst>
              <a:ext uri="{FF2B5EF4-FFF2-40B4-BE49-F238E27FC236}">
                <a16:creationId xmlns:a16="http://schemas.microsoft.com/office/drawing/2014/main" id="{BAF8E1C5-3D3F-647F-DD66-96B1D274A9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4598" y="3138488"/>
            <a:ext cx="550151" cy="230832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>
                <a:latin typeface="Times New Roman" panose="02020603050405020304" pitchFamily="18" charset="0"/>
              </a:rPr>
              <a:t>A1 / B1</a:t>
            </a:r>
          </a:p>
        </p:txBody>
      </p:sp>
      <p:sp>
        <p:nvSpPr>
          <p:cNvPr id="24619" name="Text Box 41">
            <a:extLst>
              <a:ext uri="{FF2B5EF4-FFF2-40B4-BE49-F238E27FC236}">
                <a16:creationId xmlns:a16="http://schemas.microsoft.com/office/drawing/2014/main" id="{72E3B03D-4445-0B5B-E13B-23AF25FC8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5773" y="3138488"/>
            <a:ext cx="550151" cy="230832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>
                <a:latin typeface="Times New Roman" panose="02020603050405020304" pitchFamily="18" charset="0"/>
              </a:rPr>
              <a:t>A1 / B1</a:t>
            </a:r>
          </a:p>
        </p:txBody>
      </p:sp>
      <p:sp>
        <p:nvSpPr>
          <p:cNvPr id="24620" name="Rectangle 44">
            <a:extLst>
              <a:ext uri="{FF2B5EF4-FFF2-40B4-BE49-F238E27FC236}">
                <a16:creationId xmlns:a16="http://schemas.microsoft.com/office/drawing/2014/main" id="{BD5DCD2C-C743-FD69-C076-773B56363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63" y="1974056"/>
            <a:ext cx="670322" cy="795338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n-US" altLang="en-CH" sz="1800">
              <a:latin typeface="Times New Roman" panose="02020603050405020304" pitchFamily="18" charset="0"/>
            </a:endParaRPr>
          </a:p>
          <a:p>
            <a:pPr algn="ctr"/>
            <a:r>
              <a:rPr lang="en-US" altLang="en-CH" sz="1050">
                <a:latin typeface="Times New Roman" panose="02020603050405020304" pitchFamily="18" charset="0"/>
              </a:rPr>
              <a:t>MQXA</a:t>
            </a:r>
          </a:p>
        </p:txBody>
      </p:sp>
      <p:sp>
        <p:nvSpPr>
          <p:cNvPr id="24621" name="Rectangle 45">
            <a:extLst>
              <a:ext uri="{FF2B5EF4-FFF2-40B4-BE49-F238E27FC236}">
                <a16:creationId xmlns:a16="http://schemas.microsoft.com/office/drawing/2014/main" id="{6ED39B35-32FF-C8F3-E405-9A7F6E7FF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9997" y="1974056"/>
            <a:ext cx="227409" cy="795338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rIns="0" bIns="0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latin typeface="Times New Roman" panose="02020603050405020304" pitchFamily="18" charset="0"/>
              </a:rPr>
              <a:t>MCBXA</a:t>
            </a:r>
          </a:p>
        </p:txBody>
      </p:sp>
      <p:sp>
        <p:nvSpPr>
          <p:cNvPr id="24622" name="Rectangle 46">
            <a:extLst>
              <a:ext uri="{FF2B5EF4-FFF2-40B4-BE49-F238E27FC236}">
                <a16:creationId xmlns:a16="http://schemas.microsoft.com/office/drawing/2014/main" id="{DF436216-7438-0DFD-CA69-87E7B3346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9413" y="1974056"/>
            <a:ext cx="227410" cy="795338"/>
          </a:xfrm>
          <a:prstGeom prst="rect">
            <a:avLst/>
          </a:prstGeom>
          <a:solidFill>
            <a:srgbClr val="CCFFCC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tIns="0" rIns="0" bIns="0"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solidFill>
                  <a:schemeClr val="hlink"/>
                </a:solidFill>
                <a:latin typeface="Times New Roman" panose="02020603050405020304" pitchFamily="18" charset="0"/>
              </a:rPr>
              <a:t>MQ</a:t>
            </a:r>
          </a:p>
          <a:p>
            <a:r>
              <a:rPr lang="en-US" altLang="en-CH" sz="1050">
                <a:solidFill>
                  <a:schemeClr val="hlink"/>
                </a:solidFill>
                <a:latin typeface="Times New Roman" panose="02020603050405020304" pitchFamily="18" charset="0"/>
              </a:rPr>
              <a:t>S</a:t>
            </a:r>
          </a:p>
          <a:p>
            <a:r>
              <a:rPr lang="en-US" altLang="en-CH" sz="1050">
                <a:solidFill>
                  <a:schemeClr val="hlink"/>
                </a:solidFill>
                <a:latin typeface="Times New Roman" panose="02020603050405020304" pitchFamily="18" charset="0"/>
              </a:rPr>
              <a:t>X</a:t>
            </a:r>
          </a:p>
        </p:txBody>
      </p:sp>
      <p:sp>
        <p:nvSpPr>
          <p:cNvPr id="24623" name="AutoShape 47">
            <a:extLst>
              <a:ext uri="{FF2B5EF4-FFF2-40B4-BE49-F238E27FC236}">
                <a16:creationId xmlns:a16="http://schemas.microsoft.com/office/drawing/2014/main" id="{528029B8-4DB2-D62D-44A4-6B5319013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3994" y="1947862"/>
            <a:ext cx="1782366" cy="844154"/>
          </a:xfrm>
          <a:prstGeom prst="roundRect">
            <a:avLst>
              <a:gd name="adj" fmla="val 14264"/>
            </a:avLst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CH" altLang="en-CH" sz="1800"/>
          </a:p>
        </p:txBody>
      </p:sp>
      <p:sp>
        <p:nvSpPr>
          <p:cNvPr id="24624" name="Text Box 48">
            <a:extLst>
              <a:ext uri="{FF2B5EF4-FFF2-40B4-BE49-F238E27FC236}">
                <a16:creationId xmlns:a16="http://schemas.microsoft.com/office/drawing/2014/main" id="{7DB45EBF-6316-E108-C09A-366EB2571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6463" y="2796779"/>
            <a:ext cx="670322" cy="20597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900" b="0">
                <a:latin typeface="Times New Roman" panose="02020603050405020304" pitchFamily="18" charset="0"/>
              </a:rPr>
              <a:t>LMQXB</a:t>
            </a:r>
          </a:p>
        </p:txBody>
      </p:sp>
      <p:sp>
        <p:nvSpPr>
          <p:cNvPr id="24625" name="Line 49">
            <a:extLst>
              <a:ext uri="{FF2B5EF4-FFF2-40B4-BE49-F238E27FC236}">
                <a16:creationId xmlns:a16="http://schemas.microsoft.com/office/drawing/2014/main" id="{2B6A4AD4-0500-FE33-3B8E-784F7A5836A7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4456" y="1828800"/>
            <a:ext cx="1981200" cy="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26" name="Line 50">
            <a:extLst>
              <a:ext uri="{FF2B5EF4-FFF2-40B4-BE49-F238E27FC236}">
                <a16:creationId xmlns:a16="http://schemas.microsoft.com/office/drawing/2014/main" id="{A0114363-60C6-CD22-BE4A-30345E0546AB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5647" y="3084910"/>
            <a:ext cx="1999059" cy="0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27" name="Line 51">
            <a:extLst>
              <a:ext uri="{FF2B5EF4-FFF2-40B4-BE49-F238E27FC236}">
                <a16:creationId xmlns:a16="http://schemas.microsoft.com/office/drawing/2014/main" id="{B3E3F356-E371-609C-0F59-1214FB6C5F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5647" y="1812131"/>
            <a:ext cx="0" cy="1234679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28" name="Line 52">
            <a:extLst>
              <a:ext uri="{FF2B5EF4-FFF2-40B4-BE49-F238E27FC236}">
                <a16:creationId xmlns:a16="http://schemas.microsoft.com/office/drawing/2014/main" id="{67E91A2C-666F-99D9-57D5-6A4BB86802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64706" y="1828800"/>
            <a:ext cx="0" cy="1243013"/>
          </a:xfrm>
          <a:prstGeom prst="line">
            <a:avLst/>
          </a:prstGeom>
          <a:noFill/>
          <a:ln w="22225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4629" name="Rectangle 53">
            <a:extLst>
              <a:ext uri="{FF2B5EF4-FFF2-40B4-BE49-F238E27FC236}">
                <a16:creationId xmlns:a16="http://schemas.microsoft.com/office/drawing/2014/main" id="{A74AF8A7-6335-05E5-D24C-13E18A2201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2342" y="1974056"/>
            <a:ext cx="269081" cy="810816"/>
          </a:xfrm>
          <a:prstGeom prst="rect">
            <a:avLst/>
          </a:prstGeom>
          <a:solidFill>
            <a:srgbClr val="CCFFCC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tIns="0" rIns="0" bIns="0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>
                <a:solidFill>
                  <a:schemeClr val="hlink"/>
                </a:solidFill>
                <a:latin typeface="Times New Roman" panose="02020603050405020304" pitchFamily="18" charset="0"/>
              </a:rPr>
              <a:t>MC </a:t>
            </a:r>
          </a:p>
          <a:p>
            <a:r>
              <a:rPr lang="en-US" altLang="en-CH" sz="1050">
                <a:solidFill>
                  <a:schemeClr val="hlink"/>
                </a:solidFill>
                <a:latin typeface="Times New Roman" panose="02020603050405020304" pitchFamily="18" charset="0"/>
              </a:rPr>
              <a:t>S O</a:t>
            </a:r>
          </a:p>
          <a:p>
            <a:r>
              <a:rPr lang="en-US" altLang="en-CH" sz="1050">
                <a:solidFill>
                  <a:schemeClr val="hlink"/>
                </a:solidFill>
                <a:latin typeface="Times New Roman" panose="02020603050405020304" pitchFamily="18" charset="0"/>
              </a:rPr>
              <a:t>X </a:t>
            </a:r>
          </a:p>
        </p:txBody>
      </p:sp>
      <p:sp>
        <p:nvSpPr>
          <p:cNvPr id="24630" name="Text Box 55">
            <a:extLst>
              <a:ext uri="{FF2B5EF4-FFF2-40B4-BE49-F238E27FC236}">
                <a16:creationId xmlns:a16="http://schemas.microsoft.com/office/drawing/2014/main" id="{2530B0E3-911E-EA4C-AB17-61D38E95E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191" y="1543050"/>
            <a:ext cx="809625" cy="205979"/>
          </a:xfrm>
          <a:prstGeom prst="rect">
            <a:avLst/>
          </a:prstGeom>
          <a:solidFill>
            <a:srgbClr val="FFFFFF"/>
          </a:solidFill>
          <a:ln w="22225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1200">
                <a:latin typeface="Times New Roman" panose="02020603050405020304" pitchFamily="18" charset="0"/>
              </a:rPr>
              <a:t>Q3</a:t>
            </a:r>
          </a:p>
        </p:txBody>
      </p:sp>
      <p:sp>
        <p:nvSpPr>
          <p:cNvPr id="24631" name="Text Box 56">
            <a:extLst>
              <a:ext uri="{FF2B5EF4-FFF2-40B4-BE49-F238E27FC236}">
                <a16:creationId xmlns:a16="http://schemas.microsoft.com/office/drawing/2014/main" id="{6C304E5D-3F4A-2ADD-7892-EC5B5BF23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4267" y="3133725"/>
            <a:ext cx="550151" cy="369332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>
                <a:latin typeface="Times New Roman" panose="02020603050405020304" pitchFamily="18" charset="0"/>
              </a:rPr>
              <a:t>A1 / B1</a:t>
            </a:r>
          </a:p>
          <a:p>
            <a:r>
              <a:rPr lang="en-US" altLang="en-CH" sz="900">
                <a:latin typeface="Times New Roman" panose="02020603050405020304" pitchFamily="18" charset="0"/>
              </a:rPr>
              <a:t>B6 / B3</a:t>
            </a:r>
          </a:p>
        </p:txBody>
      </p:sp>
      <p:sp>
        <p:nvSpPr>
          <p:cNvPr id="24632" name="Text Box 57">
            <a:extLst>
              <a:ext uri="{FF2B5EF4-FFF2-40B4-BE49-F238E27FC236}">
                <a16:creationId xmlns:a16="http://schemas.microsoft.com/office/drawing/2014/main" id="{50118F4F-97E6-A576-05C7-49655232E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51" y="3133725"/>
            <a:ext cx="780983" cy="230832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>
                <a:latin typeface="Times New Roman" panose="02020603050405020304" pitchFamily="18" charset="0"/>
              </a:rPr>
              <a:t>B4 / A4 / A3</a:t>
            </a:r>
          </a:p>
        </p:txBody>
      </p:sp>
      <p:sp>
        <p:nvSpPr>
          <p:cNvPr id="24633" name="Text Box 58">
            <a:extLst>
              <a:ext uri="{FF2B5EF4-FFF2-40B4-BE49-F238E27FC236}">
                <a16:creationId xmlns:a16="http://schemas.microsoft.com/office/drawing/2014/main" id="{C3D1F287-934D-349E-F690-1AC3E749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9666" y="3133725"/>
            <a:ext cx="325730" cy="230832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900">
                <a:latin typeface="Times New Roman" panose="02020603050405020304" pitchFamily="18" charset="0"/>
              </a:rPr>
              <a:t>A2</a:t>
            </a:r>
          </a:p>
        </p:txBody>
      </p:sp>
      <p:sp>
        <p:nvSpPr>
          <p:cNvPr id="24634" name="Text Box 27">
            <a:extLst>
              <a:ext uri="{FF2B5EF4-FFF2-40B4-BE49-F238E27FC236}">
                <a16:creationId xmlns:a16="http://schemas.microsoft.com/office/drawing/2014/main" id="{C04DB4A0-0018-A520-6C3E-47942A2C2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7951" y="1600200"/>
            <a:ext cx="669131" cy="205979"/>
          </a:xfrm>
          <a:prstGeom prst="rect">
            <a:avLst/>
          </a:prstGeom>
          <a:solidFill>
            <a:srgbClr val="FFFFFF"/>
          </a:solidFill>
          <a:ln w="22225">
            <a:solidFill>
              <a:srgbClr val="FF6600"/>
            </a:solidFill>
            <a:miter lim="800000"/>
            <a:headEnd/>
            <a:tailEnd/>
          </a:ln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CH" sz="1200">
                <a:latin typeface="Times New Roman" panose="02020603050405020304" pitchFamily="18" charset="0"/>
              </a:rPr>
              <a:t>Q1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5126B6-A6C9-BAB7-A8B8-B97F51CD25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FCBC418-F286-2158-8BFE-71E2F992A6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15CFF79-3CD4-55BE-2B4B-F6D04F49D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Allowables</a:t>
            </a:r>
            <a:r>
              <a:rPr lang="en-US" dirty="0"/>
              <a:t> for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301" y="880452"/>
            <a:ext cx="8527002" cy="3500566"/>
          </a:xfrm>
        </p:spPr>
        <p:txBody>
          <a:bodyPr>
            <a:normAutofit/>
          </a:bodyPr>
          <a:lstStyle/>
          <a:p>
            <a:r>
              <a:rPr lang="en-US" sz="1800" dirty="0"/>
              <a:t>All MCBX can be powered to 550 A in single plane mode</a:t>
            </a:r>
          </a:p>
          <a:p>
            <a:r>
              <a:rPr lang="en-US" sz="1800" dirty="0"/>
              <a:t>A </a:t>
            </a:r>
            <a:r>
              <a:rPr lang="en-US" sz="1800" i="1" dirty="0"/>
              <a:t>percentage reduction </a:t>
            </a:r>
            <a:r>
              <a:rPr lang="en-US" sz="1800" dirty="0"/>
              <a:t>has been applied to the nominal conditions of I</a:t>
            </a:r>
            <a:r>
              <a:rPr lang="en-US" sz="1800" baseline="-25000" dirty="0"/>
              <a:t>0</a:t>
            </a:r>
            <a:r>
              <a:rPr lang="en-US" sz="1800" dirty="0"/>
              <a:t>=550 A for vector powering, based on the observed percentage reduction of maximum training current in single plane mode (at 4.2 K), either due to</a:t>
            </a:r>
          </a:p>
          <a:p>
            <a:pPr lvl="1"/>
            <a:r>
              <a:rPr lang="en-US" sz="1600" dirty="0"/>
              <a:t>combined planes powering, or </a:t>
            </a:r>
          </a:p>
          <a:p>
            <a:pPr lvl="1"/>
            <a:r>
              <a:rPr lang="en-US" sz="1600" dirty="0"/>
              <a:t>MCSTX corrector powering</a:t>
            </a:r>
          </a:p>
          <a:p>
            <a:r>
              <a:rPr lang="en-US" sz="1800" dirty="0"/>
              <a:t>10 out of 24 magnets are affected by a reduction up to 75 % (worst case) of nominal current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9145D4-A2CC-4601-FCE3-E62A335E5870}"/>
              </a:ext>
            </a:extLst>
          </p:cNvPr>
          <p:cNvSpPr txBox="1"/>
          <p:nvPr/>
        </p:nvSpPr>
        <p:spPr>
          <a:xfrm>
            <a:off x="6923599" y="4080169"/>
            <a:ext cx="2190585" cy="5078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900" i="1" dirty="0"/>
              <a:t>M. Karppinen, A. </a:t>
            </a:r>
            <a:r>
              <a:rPr lang="en-US" sz="900" i="1" dirty="0" err="1"/>
              <a:t>Musso</a:t>
            </a:r>
            <a:r>
              <a:rPr lang="en-US" sz="900" i="1" dirty="0"/>
              <a:t>, S. </a:t>
            </a:r>
            <a:r>
              <a:rPr lang="en-US" sz="900" i="1" dirty="0" err="1"/>
              <a:t>Chemli</a:t>
            </a:r>
            <a:endParaRPr lang="en-US" sz="900" i="1" dirty="0"/>
          </a:p>
          <a:p>
            <a:r>
              <a:rPr lang="en-US" sz="900" i="1" dirty="0"/>
              <a:t>Presented by L. </a:t>
            </a:r>
            <a:r>
              <a:rPr lang="en-US" sz="900" i="1" dirty="0" err="1"/>
              <a:t>Bottura</a:t>
            </a:r>
            <a:endParaRPr lang="en-US" sz="900" i="1" dirty="0"/>
          </a:p>
          <a:p>
            <a:r>
              <a:rPr lang="en-US" sz="900" i="1" dirty="0"/>
              <a:t>LMC 2.7.2014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D573E8-B27B-85A9-C628-7FB749DE12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4A5BA2-12AC-D207-45ED-E82F2F3FB5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B24D47-865B-0D20-91A0-9628254EE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471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688018" y="1399517"/>
            <a:ext cx="1775959" cy="1780040"/>
            <a:chOff x="5415806" y="2374900"/>
            <a:chExt cx="2367945" cy="2373387"/>
          </a:xfrm>
        </p:grpSpPr>
        <p:sp>
          <p:nvSpPr>
            <p:cNvPr id="13" name="Chord 12"/>
            <p:cNvSpPr/>
            <p:nvPr/>
          </p:nvSpPr>
          <p:spPr>
            <a:xfrm>
              <a:off x="5435600" y="2374900"/>
              <a:ext cx="2336799" cy="2366433"/>
            </a:xfrm>
            <a:prstGeom prst="chord">
              <a:avLst>
                <a:gd name="adj1" fmla="val 8118873"/>
                <a:gd name="adj2" fmla="val 13482822"/>
              </a:avLst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Chord 13"/>
            <p:cNvSpPr/>
            <p:nvPr/>
          </p:nvSpPr>
          <p:spPr>
            <a:xfrm flipH="1">
              <a:off x="5427134" y="2381854"/>
              <a:ext cx="2336799" cy="2366433"/>
            </a:xfrm>
            <a:prstGeom prst="chord">
              <a:avLst>
                <a:gd name="adj1" fmla="val 8118873"/>
                <a:gd name="adj2" fmla="val 13482822"/>
              </a:avLst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Chord 16"/>
            <p:cNvSpPr/>
            <p:nvPr/>
          </p:nvSpPr>
          <p:spPr>
            <a:xfrm rot="16200000" flipH="1">
              <a:off x="5432135" y="2369923"/>
              <a:ext cx="2336799" cy="2366433"/>
            </a:xfrm>
            <a:prstGeom prst="chord">
              <a:avLst>
                <a:gd name="adj1" fmla="val 8118873"/>
                <a:gd name="adj2" fmla="val 13482822"/>
              </a:avLst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Chord 17"/>
            <p:cNvSpPr/>
            <p:nvPr/>
          </p:nvSpPr>
          <p:spPr>
            <a:xfrm rot="16200000">
              <a:off x="5430623" y="2378389"/>
              <a:ext cx="2336799" cy="2366433"/>
            </a:xfrm>
            <a:prstGeom prst="chord">
              <a:avLst>
                <a:gd name="adj1" fmla="val 8118873"/>
                <a:gd name="adj2" fmla="val 13482822"/>
              </a:avLst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of MCBX.1L8 </a:t>
            </a:r>
            <a:r>
              <a:rPr lang="en-US" sz="2025" dirty="0"/>
              <a:t>(NCR EDMS 391087)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712" y="1010840"/>
            <a:ext cx="2925536" cy="3394472"/>
          </a:xfrm>
        </p:spPr>
        <p:txBody>
          <a:bodyPr>
            <a:normAutofit/>
          </a:bodyPr>
          <a:lstStyle/>
          <a:p>
            <a:r>
              <a:rPr lang="en-US" sz="1600" dirty="0"/>
              <a:t>Magnet trained at 4.2 K up to 700 A in both planes</a:t>
            </a:r>
          </a:p>
          <a:p>
            <a:r>
              <a:rPr lang="en-US" sz="1600" dirty="0"/>
              <a:t>Powered without quench at 4.2 K up to 525 A (75 % of 700 A)</a:t>
            </a:r>
          </a:p>
          <a:p>
            <a:r>
              <a:rPr lang="en-US" sz="1600" dirty="0"/>
              <a:t>Powering </a:t>
            </a:r>
            <a:r>
              <a:rPr lang="en-US" sz="1600" dirty="0" err="1"/>
              <a:t>allowables</a:t>
            </a:r>
            <a:r>
              <a:rPr lang="en-US" sz="1600" dirty="0"/>
              <a:t>:</a:t>
            </a:r>
          </a:p>
          <a:p>
            <a:pPr lvl="1"/>
            <a:r>
              <a:rPr lang="en-US" sz="1400" dirty="0"/>
              <a:t>Single plane up  to 550 A</a:t>
            </a:r>
          </a:p>
          <a:p>
            <a:pPr lvl="1"/>
            <a:r>
              <a:rPr lang="en-US" sz="1400" dirty="0"/>
              <a:t>Vector up to 413 A (75 % of 550 A), which corresponds to 292 A on each plane for a 45° vector</a:t>
            </a:r>
          </a:p>
        </p:txBody>
      </p:sp>
      <p:pic>
        <p:nvPicPr>
          <p:cNvPr id="5" name="Picture 4" descr="Screen Shot 2014-07-02 at 9.14.49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803" y="911019"/>
            <a:ext cx="3285915" cy="311263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579163" y="1666217"/>
            <a:ext cx="619125" cy="62592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triangle" w="med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8895050">
            <a:off x="5482808" y="1763920"/>
            <a:ext cx="627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8000"/>
                </a:solidFill>
              </a:rPr>
              <a:t>413 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8314" y="2648943"/>
            <a:ext cx="627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</a:rPr>
              <a:t>292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1314" y="1013352"/>
            <a:ext cx="7906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nominal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17267" y="1148493"/>
            <a:ext cx="7713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8000"/>
                </a:solidFill>
              </a:rPr>
              <a:t>allowed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6270" y="2648943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present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73975" y="3139292"/>
            <a:ext cx="627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8000"/>
                </a:solidFill>
              </a:rPr>
              <a:t>550 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9C5C2A-D188-8AE1-0FFC-FC741E07B32C}"/>
              </a:ext>
            </a:extLst>
          </p:cNvPr>
          <p:cNvSpPr txBox="1"/>
          <p:nvPr/>
        </p:nvSpPr>
        <p:spPr>
          <a:xfrm>
            <a:off x="6923599" y="4080169"/>
            <a:ext cx="2190585" cy="5078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900" i="1" dirty="0"/>
              <a:t>M. Karppinen, A. </a:t>
            </a:r>
            <a:r>
              <a:rPr lang="en-US" sz="900" i="1" dirty="0" err="1"/>
              <a:t>Musso</a:t>
            </a:r>
            <a:r>
              <a:rPr lang="en-US" sz="900" i="1" dirty="0"/>
              <a:t>, S. </a:t>
            </a:r>
            <a:r>
              <a:rPr lang="en-US" sz="900" i="1" dirty="0" err="1"/>
              <a:t>Chemli</a:t>
            </a:r>
            <a:endParaRPr lang="en-US" sz="900" i="1" dirty="0"/>
          </a:p>
          <a:p>
            <a:r>
              <a:rPr lang="en-US" sz="900" i="1" dirty="0"/>
              <a:t>Presented by L. </a:t>
            </a:r>
            <a:r>
              <a:rPr lang="en-US" sz="900" i="1" dirty="0" err="1"/>
              <a:t>Bottura</a:t>
            </a:r>
            <a:endParaRPr lang="en-US" sz="900" i="1" dirty="0"/>
          </a:p>
          <a:p>
            <a:r>
              <a:rPr lang="en-US" sz="900" i="1" dirty="0"/>
              <a:t>LMC 2.7.2014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24562A-55AB-01C2-2248-DABFA6FA5B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13C8C5A-06C6-5B7E-EA69-D608588347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147CEDFB-3682-E094-25BF-1DE1FAA127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87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" y="14052"/>
            <a:ext cx="8226854" cy="705332"/>
          </a:xfrm>
        </p:spPr>
        <p:txBody>
          <a:bodyPr/>
          <a:lstStyle/>
          <a:p>
            <a:r>
              <a:rPr lang="en-US" dirty="0"/>
              <a:t>Reference currents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940" y="3310656"/>
            <a:ext cx="6485659" cy="1463408"/>
          </a:xfrm>
        </p:spPr>
        <p:txBody>
          <a:bodyPr>
            <a:normAutofit/>
          </a:bodyPr>
          <a:lstStyle/>
          <a:p>
            <a:r>
              <a:rPr lang="en-US" sz="1400" dirty="0"/>
              <a:t>Specifications are given on a magnet-by-magnet basis in EDMS </a:t>
            </a:r>
            <a:r>
              <a:rPr lang="en-US" sz="1400" dirty="0" err="1"/>
              <a:t>xxxxxxx</a:t>
            </a:r>
            <a:endParaRPr lang="en-US" sz="1400" dirty="0"/>
          </a:p>
          <a:p>
            <a:r>
              <a:rPr lang="en-US" sz="1400" dirty="0"/>
              <a:t>The allowable current reported is the projection on each axis of the maximum allowed I</a:t>
            </a:r>
            <a:r>
              <a:rPr lang="en-US" sz="1400" baseline="-25000" dirty="0"/>
              <a:t>0</a:t>
            </a:r>
            <a:r>
              <a:rPr lang="en-US" sz="1400" dirty="0"/>
              <a:t> for a powering vector at 45°</a:t>
            </a:r>
          </a:p>
          <a:p>
            <a:r>
              <a:rPr lang="en-US" sz="1400" dirty="0"/>
              <a:t>It is possible to extend significantly the powering space by introducing a control on the total current vector</a:t>
            </a:r>
          </a:p>
        </p:txBody>
      </p:sp>
      <p:pic>
        <p:nvPicPr>
          <p:cNvPr id="4" name="Picture 3" descr="Screen Shot 2014-07-02 at 7.49.4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0" y="771074"/>
            <a:ext cx="9050573" cy="24937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70186" y="1227601"/>
            <a:ext cx="709329" cy="202912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7376519" y="3234897"/>
            <a:ext cx="10029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FF0000"/>
                </a:solidFill>
              </a:rPr>
              <a:t>Without MCSTX, or MCSTX not powered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79514" y="3310656"/>
            <a:ext cx="76448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000FF"/>
                </a:solidFill>
              </a:rPr>
              <a:t>With MCSTX powered</a:t>
            </a:r>
          </a:p>
        </p:txBody>
      </p:sp>
      <p:sp>
        <p:nvSpPr>
          <p:cNvPr id="8" name="Rectangle 7"/>
          <p:cNvSpPr/>
          <p:nvPr/>
        </p:nvSpPr>
        <p:spPr>
          <a:xfrm>
            <a:off x="8379515" y="2571750"/>
            <a:ext cx="734668" cy="693097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51D00C-03A6-F572-DA0D-915F1E04341B}"/>
              </a:ext>
            </a:extLst>
          </p:cNvPr>
          <p:cNvSpPr txBox="1"/>
          <p:nvPr/>
        </p:nvSpPr>
        <p:spPr>
          <a:xfrm>
            <a:off x="6923599" y="4080169"/>
            <a:ext cx="2190585" cy="5078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900" i="1" dirty="0"/>
              <a:t>M. Karppinen, A. </a:t>
            </a:r>
            <a:r>
              <a:rPr lang="en-US" sz="900" i="1" dirty="0" err="1"/>
              <a:t>Musso</a:t>
            </a:r>
            <a:r>
              <a:rPr lang="en-US" sz="900" i="1" dirty="0"/>
              <a:t>, S. </a:t>
            </a:r>
            <a:r>
              <a:rPr lang="en-US" sz="900" i="1" dirty="0" err="1"/>
              <a:t>Chemli</a:t>
            </a:r>
            <a:endParaRPr lang="en-US" sz="900" i="1" dirty="0"/>
          </a:p>
          <a:p>
            <a:r>
              <a:rPr lang="en-US" sz="900" i="1" dirty="0"/>
              <a:t>Presented by L. </a:t>
            </a:r>
            <a:r>
              <a:rPr lang="en-US" sz="900" i="1" dirty="0" err="1"/>
              <a:t>Bottura</a:t>
            </a:r>
            <a:endParaRPr lang="en-US" sz="900" i="1" dirty="0"/>
          </a:p>
          <a:p>
            <a:r>
              <a:rPr lang="en-US" sz="900" i="1" dirty="0"/>
              <a:t>LMC 2.7.2014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8235D18E-4E77-0896-4D1E-C28BDF8ADB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41EB8B6-FBD5-1D3D-90D7-A964092354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65411FB-D5B1-295B-D0D9-704B627A9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58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0EEAF-9B9F-0AF0-4B7E-BCB242127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 &amp; Radiation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D2DC97-6CCE-E299-1FB0-31B92CDB3A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21467"/>
            <a:ext cx="8631141" cy="3500566"/>
          </a:xfrm>
        </p:spPr>
        <p:txBody>
          <a:bodyPr>
            <a:normAutofit/>
          </a:bodyPr>
          <a:lstStyle/>
          <a:p>
            <a:r>
              <a:rPr lang="en-GB" sz="1800" dirty="0"/>
              <a:t>Design goal to withstand 7 </a:t>
            </a:r>
            <a:r>
              <a:rPr lang="en-GB" sz="1800" dirty="0" err="1"/>
              <a:t>MGy</a:t>
            </a:r>
            <a:endParaRPr lang="en-GB" sz="1800" dirty="0"/>
          </a:p>
          <a:p>
            <a:r>
              <a:rPr lang="en-GB" sz="1800" dirty="0"/>
              <a:t>Absence of radiation resistance data for PVA</a:t>
            </a:r>
          </a:p>
          <a:p>
            <a:r>
              <a:rPr lang="en-GB" sz="1800" dirty="0"/>
              <a:t>Radiation effects on epoxy and epoxy-glass well documented (embrittlement, loss of UTS and ILSS etc..)</a:t>
            </a:r>
          </a:p>
          <a:p>
            <a:pPr marL="27432" indent="0">
              <a:buNone/>
            </a:pP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3D724B-B3F6-771D-2956-B3FEBD0E9E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FF4F76-B9DE-F4B1-0A4D-90E650132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C0CCAA-6569-5C6F-D755-8F827DA479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0B5BBF-8B8D-AF84-75EA-504CEF5911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47" t="4115" r="5694" b="12359"/>
          <a:stretch/>
        </p:blipFill>
        <p:spPr>
          <a:xfrm>
            <a:off x="5263764" y="1849046"/>
            <a:ext cx="3497846" cy="25665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7D4A2F7-0F13-44C1-4818-267F0E7168BE}"/>
              </a:ext>
            </a:extLst>
          </p:cNvPr>
          <p:cNvSpPr txBox="1"/>
          <p:nvPr/>
        </p:nvSpPr>
        <p:spPr>
          <a:xfrm>
            <a:off x="509901" y="2262385"/>
            <a:ext cx="4157516" cy="1865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CH" sz="1600" dirty="0"/>
              <a:t>Radiation under applied stress at low temperatures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CH" sz="1600" dirty="0"/>
              <a:t>increases sensitivity (US/ITER/model coil)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CH" sz="1600" dirty="0"/>
              <a:t>results in low temperature creep (Osaka U.)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CH" sz="1600" dirty="0"/>
              <a:t>Higher energy neutrons (14 MeV) are more deleterious than predicted (LASL)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5A56EB-F508-80C4-4E2E-D5AC47E2CCE8}"/>
              </a:ext>
            </a:extLst>
          </p:cNvPr>
          <p:cNvSpPr txBox="1"/>
          <p:nvPr/>
        </p:nvSpPr>
        <p:spPr>
          <a:xfrm>
            <a:off x="2577309" y="4415594"/>
            <a:ext cx="4390922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CH" sz="1100" i="1" dirty="0"/>
              <a:t>Dick Reed, Rad-Hard Insulation Workshop Fermilab, April 20, 2007</a:t>
            </a:r>
          </a:p>
        </p:txBody>
      </p:sp>
    </p:spTree>
    <p:extLst>
      <p:ext uri="{BB962C8B-B14F-4D97-AF65-F5344CB8AC3E}">
        <p14:creationId xmlns:p14="http://schemas.microsoft.com/office/powerpoint/2010/main" val="2503404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3D3F0-CF31-B918-C489-F15F977A5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Due to radiation damage on epoxy and PVA, increased re-training is to be expected and does occur. This does not mean that magnet is failing.</a:t>
            </a:r>
          </a:p>
          <a:p>
            <a:r>
              <a:rPr lang="en-GB" dirty="0"/>
              <a:t>In combined H/V-powering the mechanism is due to redistribution of coil stress with changing EM-force vectors and</a:t>
            </a:r>
            <a:r>
              <a:rPr lang="en-GB" b="1" dirty="0">
                <a:solidFill>
                  <a:schemeClr val="accent6"/>
                </a:solidFill>
              </a:rPr>
              <a:t> </a:t>
            </a:r>
            <a:r>
              <a:rPr lang="en-GB" sz="1900" b="1" u="sng" dirty="0">
                <a:solidFill>
                  <a:schemeClr val="accent6"/>
                </a:solidFill>
              </a:rPr>
              <a:t>NOT</a:t>
            </a:r>
            <a:r>
              <a:rPr lang="en-GB" b="1" dirty="0">
                <a:solidFill>
                  <a:schemeClr val="accent6"/>
                </a:solidFill>
              </a:rPr>
              <a:t> </a:t>
            </a:r>
            <a:r>
              <a:rPr lang="en-GB" dirty="0"/>
              <a:t>due to torque between the layers.</a:t>
            </a:r>
          </a:p>
          <a:p>
            <a:endParaRPr lang="en-GB" dirty="0"/>
          </a:p>
          <a:p>
            <a:r>
              <a:rPr lang="en-GB" dirty="0"/>
              <a:t>During commissioning the powering tests, in particular the rotating field, shall be limited to what is really needed for the operation with some (10 %?) margin</a:t>
            </a:r>
          </a:p>
          <a:p>
            <a:r>
              <a:rPr lang="en-GB" dirty="0"/>
              <a:t>Would be nice to have:</a:t>
            </a:r>
          </a:p>
          <a:p>
            <a:pPr lvl="1"/>
            <a:r>
              <a:rPr lang="en-GB" dirty="0"/>
              <a:t>Summary of training quenches (commissioning):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i="1" dirty="0">
                <a:solidFill>
                  <a:srgbClr val="00B050"/>
                </a:solidFill>
              </a:rPr>
              <a:t>Arjan’s LMC slides</a:t>
            </a:r>
          </a:p>
          <a:p>
            <a:pPr lvl="1"/>
            <a:r>
              <a:rPr lang="en-GB" dirty="0"/>
              <a:t>Summary of operational quenches : </a:t>
            </a:r>
            <a:r>
              <a:rPr lang="en-GB" dirty="0">
                <a:solidFill>
                  <a:srgbClr val="00B050"/>
                </a:solidFill>
              </a:rPr>
              <a:t>TBC or provided</a:t>
            </a:r>
          </a:p>
          <a:p>
            <a:pPr lvl="1"/>
            <a:r>
              <a:rPr lang="en-GB" dirty="0"/>
              <a:t>Records of ELQA in terms of possible changes in inductance or leakage currents</a:t>
            </a:r>
          </a:p>
          <a:p>
            <a:pPr lvl="1"/>
            <a:r>
              <a:rPr lang="en-GB" dirty="0"/>
              <a:t>Summary talk on present understanding of radiation hardness of polymers and composites used in SC magnets (of the LHC)</a:t>
            </a: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B8DBFC-4FDF-7A16-A996-8C91B9D55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 &amp; Radiation: Commissioning tests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96A38-83AD-A83C-AF8A-0E10B0C003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E05C5-1B9A-CE06-45A4-07FDB50FFA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04034-A8F1-C0F8-AB8B-4DF2D5F20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586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722" y="-7783"/>
            <a:ext cx="6170141" cy="461665"/>
          </a:xfrm>
        </p:spPr>
        <p:txBody>
          <a:bodyPr>
            <a:spAutoFit/>
          </a:bodyPr>
          <a:lstStyle/>
          <a:p>
            <a:pPr algn="ctr"/>
            <a:r>
              <a:rPr lang="en-GB" sz="2400" b="1" dirty="0"/>
              <a:t>Training quenches 600 A triplet circuits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535317"/>
              </p:ext>
            </p:extLst>
          </p:nvPr>
        </p:nvGraphicFramePr>
        <p:xfrm>
          <a:off x="1465385" y="727026"/>
          <a:ext cx="5244847" cy="2811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8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0585">
                  <a:extLst>
                    <a:ext uri="{9D8B030D-6E8A-4147-A177-3AD203B41FA5}">
                      <a16:colId xmlns:a16="http://schemas.microsoft.com/office/drawing/2014/main" val="3319829337"/>
                    </a:ext>
                  </a:extLst>
                </a:gridCol>
                <a:gridCol w="1833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MCBXH</a:t>
                      </a:r>
                    </a:p>
                    <a:p>
                      <a:pPr algn="ctr"/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circuits</a:t>
                      </a:r>
                    </a:p>
                    <a:p>
                      <a:pPr algn="ctr"/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magnets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MCBXV</a:t>
                      </a:r>
                    </a:p>
                    <a:p>
                      <a:pPr algn="ctr"/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circuits</a:t>
                      </a:r>
                    </a:p>
                    <a:p>
                      <a:pPr algn="ctr"/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24 magnets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Comment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2008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3410888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2009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5308601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Feb 2013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5045572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2014/5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1200" dirty="0"/>
                        <a:t>Post LS1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9596246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2016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1502309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2017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964616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2018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3028014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dirty="0"/>
                        <a:t>2021/2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39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</a:rPr>
                        <a:t>31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Post LS2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66409197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13745" y="3701251"/>
            <a:ext cx="60860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/>
              <a:t>Comments:</a:t>
            </a:r>
          </a:p>
          <a:p>
            <a:pPr marL="214313" indent="-214313">
              <a:buFontTx/>
              <a:buChar char="-"/>
            </a:pPr>
            <a:r>
              <a:rPr lang="en-GB" sz="1350" dirty="0"/>
              <a:t>MCBXH/V: not including the quenches due to combined powering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5C5D5D0-EBF9-D54F-80BE-DC1784C85A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7672" y="4807847"/>
            <a:ext cx="1752146" cy="192675"/>
          </a:xfrm>
        </p:spPr>
        <p:txBody>
          <a:bodyPr/>
          <a:lstStyle/>
          <a:p>
            <a:r>
              <a:rPr lang="de-CH" sz="675"/>
              <a:t>28 Oct 2022</a:t>
            </a:r>
            <a:endParaRPr lang="en-US" sz="675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E1A2C6-3EBE-8698-76E6-87FA118D1ACF}"/>
              </a:ext>
            </a:extLst>
          </p:cNvPr>
          <p:cNvSpPr txBox="1">
            <a:spLocks/>
          </p:cNvSpPr>
          <p:nvPr/>
        </p:nvSpPr>
        <p:spPr>
          <a:xfrm>
            <a:off x="86642" y="416513"/>
            <a:ext cx="2141653" cy="19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>
                <a:solidFill>
                  <a:srgbClr val="002060"/>
                </a:solidFill>
              </a:rPr>
              <a:t>Arjan Verweij, LMC, 11 May 2022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B86FAE-386A-9649-8B54-965BB4D0B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1832" y="4759852"/>
            <a:ext cx="2895600" cy="273844"/>
          </a:xfrm>
        </p:spPr>
        <p:txBody>
          <a:bodyPr/>
          <a:lstStyle/>
          <a:p>
            <a:r>
              <a:rPr lang="en-GB"/>
              <a:t>M. Karppinen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07184E-263F-86C2-D401-5E7766287FFE}"/>
              </a:ext>
            </a:extLst>
          </p:cNvPr>
          <p:cNvSpPr txBox="1"/>
          <p:nvPr/>
        </p:nvSpPr>
        <p:spPr>
          <a:xfrm>
            <a:off x="7138082" y="3955166"/>
            <a:ext cx="1123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Available?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271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722" y="-7783"/>
            <a:ext cx="6170141" cy="461665"/>
          </a:xfrm>
        </p:spPr>
        <p:txBody>
          <a:bodyPr>
            <a:spAutoFit/>
          </a:bodyPr>
          <a:lstStyle/>
          <a:p>
            <a:pPr algn="ctr"/>
            <a:r>
              <a:rPr lang="en-GB" sz="2400" b="1" dirty="0"/>
              <a:t>RCBX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58829" y="3805590"/>
            <a:ext cx="608609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/>
              <a:t>Comments:</a:t>
            </a:r>
          </a:p>
          <a:p>
            <a:pPr marL="214313" indent="-214313">
              <a:buFontTx/>
              <a:buChar char="-"/>
            </a:pPr>
            <a:r>
              <a:rPr lang="en-GB" sz="1350" dirty="0"/>
              <a:t>Radiation in Pt2 and Pt8 is small, but not zero as shown in the plot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A60F8-B47D-E14B-A0E9-38D07935D378}"/>
              </a:ext>
            </a:extLst>
          </p:cNvPr>
          <p:cNvSpPr txBox="1"/>
          <p:nvPr/>
        </p:nvSpPr>
        <p:spPr>
          <a:xfrm>
            <a:off x="2338489" y="4303739"/>
            <a:ext cx="5403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Radiation values from presentation "TRIPLET LUMINOSITY LIFETIME" by F. </a:t>
            </a:r>
            <a:r>
              <a:rPr lang="en-US" sz="900" dirty="0" err="1"/>
              <a:t>Cerutti</a:t>
            </a:r>
            <a:r>
              <a:rPr lang="en-US" sz="900" dirty="0"/>
              <a:t> at Evian 2021”</a:t>
            </a:r>
            <a:endParaRPr lang="en-GB" sz="900" dirty="0"/>
          </a:p>
        </p:txBody>
      </p:sp>
      <p:pic>
        <p:nvPicPr>
          <p:cNvPr id="1026" name="Picture 2" descr="https://twiki.cern.ch/twiki/pub/MP3/Meetings/RCBX_Correlation_IndividualPoweringTrainingQuenches_inCircuitPairs_EstimatedRadiation_bar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724" y="370711"/>
            <a:ext cx="5785913" cy="33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F1AD88B7-4317-3F44-A1A7-1C23AF5E71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5649" y="4811570"/>
            <a:ext cx="1752146" cy="192675"/>
          </a:xfrm>
        </p:spPr>
        <p:txBody>
          <a:bodyPr/>
          <a:lstStyle/>
          <a:p>
            <a:r>
              <a:rPr lang="de-CH" sz="675"/>
              <a:t>28 Oct 2022</a:t>
            </a:r>
            <a:endParaRPr lang="en-US" sz="675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6A717-E420-24E5-11EC-5F215432BA13}"/>
              </a:ext>
            </a:extLst>
          </p:cNvPr>
          <p:cNvSpPr txBox="1">
            <a:spLocks/>
          </p:cNvSpPr>
          <p:nvPr/>
        </p:nvSpPr>
        <p:spPr>
          <a:xfrm>
            <a:off x="255317" y="164204"/>
            <a:ext cx="2141653" cy="19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>
                <a:solidFill>
                  <a:srgbClr val="002060"/>
                </a:solidFill>
              </a:rPr>
              <a:t>Arjan Verweij, LMC, 11 May 2022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EF3989-E897-7C35-4CC5-9667459333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16880" y="4758876"/>
            <a:ext cx="2895600" cy="273844"/>
          </a:xfrm>
        </p:spPr>
        <p:txBody>
          <a:bodyPr/>
          <a:lstStyle/>
          <a:p>
            <a:r>
              <a:rPr lang="en-GB" dirty="0"/>
              <a:t>M. Karppinen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704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71722" y="-7783"/>
            <a:ext cx="6170141" cy="461665"/>
          </a:xfrm>
        </p:spPr>
        <p:txBody>
          <a:bodyPr>
            <a:spAutoFit/>
          </a:bodyPr>
          <a:lstStyle/>
          <a:p>
            <a:pPr algn="ctr"/>
            <a:r>
              <a:rPr lang="en-GB" sz="2400" b="1" dirty="0"/>
              <a:t>Training quenches 600 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4C756C-48D4-5D45-A750-F0B79A7CB726}"/>
              </a:ext>
            </a:extLst>
          </p:cNvPr>
          <p:cNvSpPr txBox="1"/>
          <p:nvPr/>
        </p:nvSpPr>
        <p:spPr>
          <a:xfrm>
            <a:off x="1254999" y="854648"/>
            <a:ext cx="6351973" cy="1777410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US" sz="1350" b="1" dirty="0"/>
              <a:t>Conclusion:</a:t>
            </a:r>
          </a:p>
          <a:p>
            <a:pPr marL="214313" indent="-214313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350" dirty="0"/>
              <a:t>Most 600 A circuit types show increased training </a:t>
            </a:r>
            <a:r>
              <a:rPr lang="en-US" sz="1350" dirty="0" err="1"/>
              <a:t>w.r.t</a:t>
            </a:r>
            <a:r>
              <a:rPr lang="en-US" sz="1350" dirty="0"/>
              <a:t>. 2008 and Post-LS1, but no signs of permanent degradation are visible due to fatigue, thermal cycling, current cycling, or age</a:t>
            </a:r>
          </a:p>
          <a:p>
            <a:pPr marL="214313" indent="-214313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350" dirty="0"/>
              <a:t>RCBXH/V circuits show significant increase in training in 2021, which seems correlated with the radiation level [see MP3 meeting of 24/11/2021], possibly the same for the RQSX3 circuits.  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97C883C-58E2-4E42-B1EE-F356E15261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984" y="4767263"/>
            <a:ext cx="2141653" cy="199814"/>
          </a:xfrm>
        </p:spPr>
        <p:txBody>
          <a:bodyPr/>
          <a:lstStyle/>
          <a:p>
            <a:r>
              <a:rPr lang="de-CH" i="1">
                <a:solidFill>
                  <a:schemeClr val="accent2"/>
                </a:solidFill>
              </a:rPr>
              <a:t>28 Oct 2022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23C6864-CE2F-80D8-1CDB-719D1FAF6FF7}"/>
              </a:ext>
            </a:extLst>
          </p:cNvPr>
          <p:cNvSpPr/>
          <p:nvPr/>
        </p:nvSpPr>
        <p:spPr>
          <a:xfrm>
            <a:off x="1254999" y="1879119"/>
            <a:ext cx="6373263" cy="752939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EC1BC5-1C51-9110-AEE4-850B8855EF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62637" y="4730248"/>
            <a:ext cx="2895600" cy="273844"/>
          </a:xfrm>
        </p:spPr>
        <p:txBody>
          <a:bodyPr/>
          <a:lstStyle/>
          <a:p>
            <a:r>
              <a:rPr lang="en-GB" dirty="0"/>
              <a:t>M. Karppinen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A21F2F00-3329-951D-7081-327D37FD16EF}"/>
              </a:ext>
            </a:extLst>
          </p:cNvPr>
          <p:cNvSpPr txBox="1">
            <a:spLocks/>
          </p:cNvSpPr>
          <p:nvPr/>
        </p:nvSpPr>
        <p:spPr>
          <a:xfrm>
            <a:off x="184173" y="189564"/>
            <a:ext cx="2141653" cy="19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2060"/>
                </a:solidFill>
              </a:rPr>
              <a:t>Arjan Verweij, LMC, 11 May 2022</a:t>
            </a:r>
          </a:p>
        </p:txBody>
      </p:sp>
    </p:spTree>
    <p:extLst>
      <p:ext uri="{BB962C8B-B14F-4D97-AF65-F5344CB8AC3E}">
        <p14:creationId xmlns:p14="http://schemas.microsoft.com/office/powerpoint/2010/main" val="27689505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>
            <a:extLst>
              <a:ext uri="{FF2B5EF4-FFF2-40B4-BE49-F238E27FC236}">
                <a16:creationId xmlns:a16="http://schemas.microsoft.com/office/drawing/2014/main" id="{150B680B-8850-6AD8-D6D1-6591C73084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MQSX &amp; MCSOX</a:t>
            </a:r>
          </a:p>
        </p:txBody>
      </p:sp>
      <p:pic>
        <p:nvPicPr>
          <p:cNvPr id="35846" name="Picture 5" descr="MQSX_ROXIE">
            <a:extLst>
              <a:ext uri="{FF2B5EF4-FFF2-40B4-BE49-F238E27FC236}">
                <a16:creationId xmlns:a16="http://schemas.microsoft.com/office/drawing/2014/main" id="{F5A30C9E-A617-E43D-42BC-A0A383CE9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504" y="1222773"/>
            <a:ext cx="2970609" cy="295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6" descr="A4B4A3_ROXIE">
            <a:extLst>
              <a:ext uri="{FF2B5EF4-FFF2-40B4-BE49-F238E27FC236}">
                <a16:creationId xmlns:a16="http://schemas.microsoft.com/office/drawing/2014/main" id="{FAD151A4-178D-013B-413F-9FC412751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466" y="1329929"/>
            <a:ext cx="2862263" cy="285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 Box 7">
            <a:extLst>
              <a:ext uri="{FF2B5EF4-FFF2-40B4-BE49-F238E27FC236}">
                <a16:creationId xmlns:a16="http://schemas.microsoft.com/office/drawing/2014/main" id="{C35DB3CB-38F8-6B9E-0980-F3F2ECF17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692" y="4137422"/>
            <a:ext cx="1745991" cy="2539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/>
              <a:t>Skew octupole (MCSOX)</a:t>
            </a:r>
          </a:p>
        </p:txBody>
      </p:sp>
      <p:sp>
        <p:nvSpPr>
          <p:cNvPr id="35849" name="Text Box 8">
            <a:extLst>
              <a:ext uri="{FF2B5EF4-FFF2-40B4-BE49-F238E27FC236}">
                <a16:creationId xmlns:a16="http://schemas.microsoft.com/office/drawing/2014/main" id="{382387D7-3357-0366-AECC-B6BE61EA1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3860" y="4407694"/>
            <a:ext cx="1297150" cy="2539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/>
              <a:t>Octupole (MCOX)</a:t>
            </a:r>
          </a:p>
        </p:txBody>
      </p:sp>
      <p:sp>
        <p:nvSpPr>
          <p:cNvPr id="35850" name="Text Box 9">
            <a:extLst>
              <a:ext uri="{FF2B5EF4-FFF2-40B4-BE49-F238E27FC236}">
                <a16:creationId xmlns:a16="http://schemas.microsoft.com/office/drawing/2014/main" id="{6A443582-1AA7-CF38-CBA4-5EF0C613E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3757" y="4137422"/>
            <a:ext cx="1800493" cy="2539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/>
              <a:t>Skew sextupole (MCSSX)</a:t>
            </a:r>
          </a:p>
        </p:txBody>
      </p:sp>
      <p:sp>
        <p:nvSpPr>
          <p:cNvPr id="35851" name="Text Box 10">
            <a:extLst>
              <a:ext uri="{FF2B5EF4-FFF2-40B4-BE49-F238E27FC236}">
                <a16:creationId xmlns:a16="http://schemas.microsoft.com/office/drawing/2014/main" id="{9D311DC6-C51E-C51C-5DD1-81FD1023D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9973" y="4245769"/>
            <a:ext cx="1819729" cy="2539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050"/>
              <a:t>Skew quadrupole (MQSX)</a:t>
            </a:r>
          </a:p>
        </p:txBody>
      </p:sp>
      <p:sp>
        <p:nvSpPr>
          <p:cNvPr id="35852" name="Line 11">
            <a:extLst>
              <a:ext uri="{FF2B5EF4-FFF2-40B4-BE49-F238E27FC236}">
                <a16:creationId xmlns:a16="http://schemas.microsoft.com/office/drawing/2014/main" id="{E45A9B64-4DF3-DD41-AB63-A3AF27CE0D4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545681" y="2895601"/>
            <a:ext cx="647700" cy="124182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35853" name="Line 12">
            <a:extLst>
              <a:ext uri="{FF2B5EF4-FFF2-40B4-BE49-F238E27FC236}">
                <a16:creationId xmlns:a16="http://schemas.microsoft.com/office/drawing/2014/main" id="{7D935543-FAF6-6DDD-EC50-717C04EBCF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44404" y="3381375"/>
            <a:ext cx="0" cy="102631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35854" name="Line 13">
            <a:extLst>
              <a:ext uri="{FF2B5EF4-FFF2-40B4-BE49-F238E27FC236}">
                <a16:creationId xmlns:a16="http://schemas.microsoft.com/office/drawing/2014/main" id="{D58BCF7D-B752-3F94-6210-820262FF7D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01391" y="3057526"/>
            <a:ext cx="702469" cy="107989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EDBA3E9-BBB0-2237-84D2-A8D991AED9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07E6A40-439B-970E-0873-1782DCFCE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91F71C7-45D7-945C-A9E1-B3384951A4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Rectangle 6">
            <a:extLst>
              <a:ext uri="{FF2B5EF4-FFF2-40B4-BE49-F238E27FC236}">
                <a16:creationId xmlns:a16="http://schemas.microsoft.com/office/drawing/2014/main" id="{B5A8E385-CE50-1979-A165-2E15074E0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MQSX &amp; MCSOX: Present Parameters</a:t>
            </a:r>
          </a:p>
        </p:txBody>
      </p:sp>
      <p:pic>
        <p:nvPicPr>
          <p:cNvPr id="37894" name="Picture 5">
            <a:extLst>
              <a:ext uri="{FF2B5EF4-FFF2-40B4-BE49-F238E27FC236}">
                <a16:creationId xmlns:a16="http://schemas.microsoft.com/office/drawing/2014/main" id="{B597ACE0-B5EC-8ED5-D072-58607986785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6621" y="1062096"/>
            <a:ext cx="6697265" cy="3376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BE66A5-47A3-2B2F-33AD-E54727F5F9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3D90C9-8325-979A-41DE-0D3F703E3B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2790A-B490-E825-24AE-FF16CD1D1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82855-2982-0AE0-BD10-D69EEFC6B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 Integration at FNAL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41CD1-A883-8B1F-FB2E-8E4272B1A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A42C455A-7AB7-4437-6927-71FC019FB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816" y="387234"/>
            <a:ext cx="3123397" cy="2080852"/>
          </a:xfrm>
          <a:prstGeom prst="rect">
            <a:avLst/>
          </a:prstGeom>
        </p:spPr>
      </p:pic>
      <p:pic>
        <p:nvPicPr>
          <p:cNvPr id="11" name="Picture 10" descr="A picture containing person, indoor, person, people&#10;&#10;Description automatically generated">
            <a:extLst>
              <a:ext uri="{FF2B5EF4-FFF2-40B4-BE49-F238E27FC236}">
                <a16:creationId xmlns:a16="http://schemas.microsoft.com/office/drawing/2014/main" id="{9C3DBE58-4B63-260C-E52C-30099B82A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816" y="2503598"/>
            <a:ext cx="3123397" cy="2080852"/>
          </a:xfrm>
          <a:prstGeom prst="rect">
            <a:avLst/>
          </a:prstGeom>
        </p:spPr>
      </p:pic>
      <p:pic>
        <p:nvPicPr>
          <p:cNvPr id="13" name="Picture 12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311CC4DF-C6DC-FA22-8EE1-F1B9EDA5EA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8" y="1062990"/>
            <a:ext cx="5105368" cy="340127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30325F4-E077-6D81-D969-CAD3887FE0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52668" y="4756266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475F0FA-AE1E-A5DB-F10B-4CBBDC965D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25798" y="4756266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</p:spTree>
    <p:extLst>
      <p:ext uri="{BB962C8B-B14F-4D97-AF65-F5344CB8AC3E}">
        <p14:creationId xmlns:p14="http://schemas.microsoft.com/office/powerpoint/2010/main" val="42779898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MQSX</a:t>
            </a:r>
          </a:p>
        </p:txBody>
      </p:sp>
      <p:pic>
        <p:nvPicPr>
          <p:cNvPr id="7" name="Picture 6" descr="MQSX1.jpg"/>
          <p:cNvPicPr>
            <a:picLocks noChangeAspect="1"/>
          </p:cNvPicPr>
          <p:nvPr/>
        </p:nvPicPr>
        <p:blipFill>
          <a:blip r:embed="rId2"/>
          <a:srcRect l="21973" r="30420"/>
          <a:stretch>
            <a:fillRect/>
          </a:stretch>
        </p:blipFill>
        <p:spPr>
          <a:xfrm>
            <a:off x="6795686" y="818742"/>
            <a:ext cx="2199518" cy="3465087"/>
          </a:xfrm>
          <a:prstGeom prst="rect">
            <a:avLst/>
          </a:prstGeom>
        </p:spPr>
      </p:pic>
      <p:pic>
        <p:nvPicPr>
          <p:cNvPr id="3" name="Picture 6" descr="104_0403">
            <a:extLst>
              <a:ext uri="{FF2B5EF4-FFF2-40B4-BE49-F238E27FC236}">
                <a16:creationId xmlns:a16="http://schemas.microsoft.com/office/drawing/2014/main" id="{CEBFC19F-16DB-452B-D0D3-9CCCC625F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818742"/>
            <a:ext cx="2759216" cy="20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9">
            <a:extLst>
              <a:ext uri="{FF2B5EF4-FFF2-40B4-BE49-F238E27FC236}">
                <a16:creationId xmlns:a16="http://schemas.microsoft.com/office/drawing/2014/main" id="{691391CE-7ABB-170D-FCF8-E25B5D477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58" y="2873052"/>
            <a:ext cx="3589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CH" sz="1200" dirty="0"/>
              <a:t>Counter-winding 3-way ribbon of wire #3</a:t>
            </a:r>
          </a:p>
        </p:txBody>
      </p:sp>
      <p:pic>
        <p:nvPicPr>
          <p:cNvPr id="11" name="Picture 17" descr="w41_Sextupole CA #TEST - HR200P - CURED III">
            <a:extLst>
              <a:ext uri="{FF2B5EF4-FFF2-40B4-BE49-F238E27FC236}">
                <a16:creationId xmlns:a16="http://schemas.microsoft.com/office/drawing/2014/main" id="{79EE0FB5-8F41-B865-DEC2-48E93C469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876" y="1469886"/>
            <a:ext cx="3096660" cy="19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" descr="W17_Sext_CA_#1">
            <a:extLst>
              <a:ext uri="{FF2B5EF4-FFF2-40B4-BE49-F238E27FC236}">
                <a16:creationId xmlns:a16="http://schemas.microsoft.com/office/drawing/2014/main" id="{AFF7C4F8-DB24-F125-9109-2035942EBD6E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7876" y="3426540"/>
            <a:ext cx="3096659" cy="11347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cup, dessert&#10;&#10;Description automatically generated">
            <a:extLst>
              <a:ext uri="{FF2B5EF4-FFF2-40B4-BE49-F238E27FC236}">
                <a16:creationId xmlns:a16="http://schemas.microsoft.com/office/drawing/2014/main" id="{0F978CE3-F2E5-50EA-83E8-3482BA9D6A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8" y="3219227"/>
            <a:ext cx="1706282" cy="1279712"/>
          </a:xfrm>
          <a:prstGeom prst="rect">
            <a:avLst/>
          </a:prstGeom>
        </p:spPr>
      </p:pic>
      <p:pic>
        <p:nvPicPr>
          <p:cNvPr id="21" name="Picture 20" descr="A picture containing indoor&#10;&#10;Description automatically generated">
            <a:extLst>
              <a:ext uri="{FF2B5EF4-FFF2-40B4-BE49-F238E27FC236}">
                <a16:creationId xmlns:a16="http://schemas.microsoft.com/office/drawing/2014/main" id="{BEA25686-ABA1-8B72-B24C-220FE6AB17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915" y="262117"/>
            <a:ext cx="1488896" cy="1116672"/>
          </a:xfrm>
          <a:prstGeom prst="rect">
            <a:avLst/>
          </a:prstGeom>
        </p:spPr>
      </p:pic>
      <p:pic>
        <p:nvPicPr>
          <p:cNvPr id="23" name="Picture 22" descr="A picture containing person, indoor, rolling pin&#10;&#10;Description automatically generated">
            <a:extLst>
              <a:ext uri="{FF2B5EF4-FFF2-40B4-BE49-F238E27FC236}">
                <a16:creationId xmlns:a16="http://schemas.microsoft.com/office/drawing/2014/main" id="{00FB7B2C-3DE0-B647-A44D-83572A2274E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638" y="262116"/>
            <a:ext cx="1488898" cy="1116673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5EAFDC66-ED6A-9FB8-8300-45C6CDE1D2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CA007D8-99B2-E57A-8D1D-9FC1B2FAA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A58778A-929E-A515-F5C5-79BE861E6B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MCSOX</a:t>
            </a:r>
          </a:p>
        </p:txBody>
      </p:sp>
      <p:pic>
        <p:nvPicPr>
          <p:cNvPr id="12" name="Picture 11" descr="A picture containing music, pipe&#10;&#10;Description automatically generated">
            <a:extLst>
              <a:ext uri="{FF2B5EF4-FFF2-40B4-BE49-F238E27FC236}">
                <a16:creationId xmlns:a16="http://schemas.microsoft.com/office/drawing/2014/main" id="{89268194-E943-15ED-F973-5B3105D93C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0" r="11448"/>
          <a:stretch/>
        </p:blipFill>
        <p:spPr>
          <a:xfrm>
            <a:off x="146050" y="1221438"/>
            <a:ext cx="2635625" cy="2877671"/>
          </a:xfrm>
          <a:prstGeom prst="rect">
            <a:avLst/>
          </a:prstGeom>
        </p:spPr>
      </p:pic>
      <p:pic>
        <p:nvPicPr>
          <p:cNvPr id="15" name="Picture 14" descr="A picture containing close&#10;&#10;Description automatically generated">
            <a:extLst>
              <a:ext uri="{FF2B5EF4-FFF2-40B4-BE49-F238E27FC236}">
                <a16:creationId xmlns:a16="http://schemas.microsoft.com/office/drawing/2014/main" id="{2CC11595-899A-968B-D971-00C69B4AF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527786"/>
            <a:ext cx="2656523" cy="1992392"/>
          </a:xfrm>
          <a:prstGeom prst="rect">
            <a:avLst/>
          </a:prstGeom>
        </p:spPr>
      </p:pic>
      <p:pic>
        <p:nvPicPr>
          <p:cNvPr id="18" name="Picture 17" descr="A person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ECB18EB8-EF40-FC5C-9FAC-B07ABB949E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0"/>
          <a:stretch/>
        </p:blipFill>
        <p:spPr>
          <a:xfrm>
            <a:off x="5768802" y="71718"/>
            <a:ext cx="3283293" cy="2130517"/>
          </a:xfrm>
          <a:prstGeom prst="rect">
            <a:avLst/>
          </a:prstGeom>
        </p:spPr>
      </p:pic>
      <p:pic>
        <p:nvPicPr>
          <p:cNvPr id="20" name="Picture 19" descr="A picture containing indoor, table, dining table, cluttered&#10;&#10;Description automatically generated">
            <a:extLst>
              <a:ext uri="{FF2B5EF4-FFF2-40B4-BE49-F238E27FC236}">
                <a16:creationId xmlns:a16="http://schemas.microsoft.com/office/drawing/2014/main" id="{B6EB160E-0629-B370-0104-852CB2D643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802" y="2257117"/>
            <a:ext cx="3283293" cy="2462470"/>
          </a:xfrm>
          <a:prstGeom prst="rect">
            <a:avLst/>
          </a:prstGeom>
        </p:spPr>
      </p:pic>
      <p:pic>
        <p:nvPicPr>
          <p:cNvPr id="24" name="Picture 2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2A0C4203-96BB-AEE3-8AF5-586C4987D6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606498"/>
            <a:ext cx="2656521" cy="19923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DD3025-7AC2-E0B1-F220-2EFC597CA030}"/>
              </a:ext>
            </a:extLst>
          </p:cNvPr>
          <p:cNvSpPr txBox="1"/>
          <p:nvPr/>
        </p:nvSpPr>
        <p:spPr>
          <a:xfrm>
            <a:off x="91905" y="4099109"/>
            <a:ext cx="254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Wet-laying with wire #2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6F1E0CE-A2F4-5CB3-7BF6-31A05A1863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C96FB8-9C09-4C75-392E-63F47AF857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3D69D2A-8A08-500B-6BDD-89DB67FC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0647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59DC909-7CB1-88C9-6F6B-B52EAE6D95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15332" y="0"/>
            <a:ext cx="6025117" cy="800100"/>
          </a:xfrm>
        </p:spPr>
        <p:txBody>
          <a:bodyPr>
            <a:normAutofit fontScale="90000"/>
          </a:bodyPr>
          <a:lstStyle/>
          <a:p>
            <a:r>
              <a:rPr lang="en-US" altLang="en-CH" dirty="0"/>
              <a:t>MQSX and MCSOX: Cold Tests</a:t>
            </a:r>
          </a:p>
        </p:txBody>
      </p:sp>
      <p:graphicFrame>
        <p:nvGraphicFramePr>
          <p:cNvPr id="4141" name="Group 45">
            <a:extLst>
              <a:ext uri="{FF2B5EF4-FFF2-40B4-BE49-F238E27FC236}">
                <a16:creationId xmlns:a16="http://schemas.microsoft.com/office/drawing/2014/main" id="{2F49E2CB-E0A9-485A-A3F7-95117AB9A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864467"/>
              </p:ext>
            </p:extLst>
          </p:nvPr>
        </p:nvGraphicFramePr>
        <p:xfrm>
          <a:off x="1317318" y="1010313"/>
          <a:ext cx="6840720" cy="3439478"/>
        </p:xfrm>
        <a:graphic>
          <a:graphicData uri="http://schemas.openxmlformats.org/drawingml/2006/table">
            <a:tbl>
              <a:tblPr/>
              <a:tblGrid>
                <a:gridCol w="1775956">
                  <a:extLst>
                    <a:ext uri="{9D8B030D-6E8A-4147-A177-3AD203B41FA5}">
                      <a16:colId xmlns:a16="http://schemas.microsoft.com/office/drawing/2014/main" val="2654307717"/>
                    </a:ext>
                  </a:extLst>
                </a:gridCol>
                <a:gridCol w="1841732">
                  <a:extLst>
                    <a:ext uri="{9D8B030D-6E8A-4147-A177-3AD203B41FA5}">
                      <a16:colId xmlns:a16="http://schemas.microsoft.com/office/drawing/2014/main" val="3998830658"/>
                    </a:ext>
                  </a:extLst>
                </a:gridCol>
                <a:gridCol w="986642">
                  <a:extLst>
                    <a:ext uri="{9D8B030D-6E8A-4147-A177-3AD203B41FA5}">
                      <a16:colId xmlns:a16="http://schemas.microsoft.com/office/drawing/2014/main" val="4073768725"/>
                    </a:ext>
                  </a:extLst>
                </a:gridCol>
                <a:gridCol w="1118195">
                  <a:extLst>
                    <a:ext uri="{9D8B030D-6E8A-4147-A177-3AD203B41FA5}">
                      <a16:colId xmlns:a16="http://schemas.microsoft.com/office/drawing/2014/main" val="2512102100"/>
                    </a:ext>
                  </a:extLst>
                </a:gridCol>
                <a:gridCol w="1118195">
                  <a:extLst>
                    <a:ext uri="{9D8B030D-6E8A-4147-A177-3AD203B41FA5}">
                      <a16:colId xmlns:a16="http://schemas.microsoft.com/office/drawing/2014/main" val="3309958156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MQSX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/>
                        <a:t>MCSOX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987063"/>
                  </a:ext>
                </a:extLst>
              </a:tr>
              <a:tr h="3886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MQSX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MCOSX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MCOX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MCSSX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6033603"/>
                  </a:ext>
                </a:extLst>
              </a:tr>
              <a:tr h="3886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102668"/>
                  </a:ext>
                </a:extLst>
              </a:tr>
              <a:tr h="433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Inom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550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100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100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7772873"/>
                  </a:ext>
                </a:extLst>
              </a:tr>
              <a:tr h="4000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Ic at 4.3K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940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181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179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176 A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1408762"/>
                  </a:ext>
                </a:extLst>
              </a:tr>
              <a:tr h="8001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Training 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350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650 A max 10 Q.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150 A max 10 Quenches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(Individual and Combined)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853933"/>
                  </a:ext>
                </a:extLst>
              </a:tr>
              <a:tr h="5715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Re-training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600 A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620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3335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752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1145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717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30289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861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94335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Quench 1 &gt; 120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(Combined powering)</a:t>
                      </a:r>
                    </a:p>
                  </a:txBody>
                  <a:tcPr marL="68580" marR="68580" marT="34290" marB="3429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981221"/>
                  </a:ext>
                </a:extLst>
              </a:tr>
            </a:tbl>
          </a:graphicData>
        </a:graphic>
      </p:graphicFrame>
      <p:sp>
        <p:nvSpPr>
          <p:cNvPr id="4140" name="Text Box 44">
            <a:extLst>
              <a:ext uri="{FF2B5EF4-FFF2-40B4-BE49-F238E27FC236}">
                <a16:creationId xmlns:a16="http://schemas.microsoft.com/office/drawing/2014/main" id="{B1100EF3-78FB-8613-01C0-6CB7C6AF4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237" y="667413"/>
            <a:ext cx="31341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CH" b="1" dirty="0">
                <a:solidFill>
                  <a:schemeClr val="hlink"/>
                </a:solidFill>
              </a:rPr>
              <a:t>Acceptance criteria at 4.3K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2382A4-583E-0146-8F7A-B26A3966AA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4BAF01-28BF-4B26-188E-F7F0B13B6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2DC8B7-19F7-884B-9288-349ACFBA8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3060-F478-2456-0819-8522E98F7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05740"/>
            <a:ext cx="8444753" cy="857250"/>
          </a:xfrm>
        </p:spPr>
        <p:txBody>
          <a:bodyPr>
            <a:normAutofit/>
          </a:bodyPr>
          <a:lstStyle/>
          <a:p>
            <a:r>
              <a:rPr lang="en-GB" dirty="0"/>
              <a:t>MQSX &amp; MCSOX #3 (first “split” assembly)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BCFDBE-4DD6-9B1C-932F-9F169FFB30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40A2C9-F011-681B-06BE-449DD3E76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BCD1FA-03F7-4122-CDF0-4E934C07D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ACFAA1-37E5-A06F-3026-D5ABA82C7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713" y="829907"/>
            <a:ext cx="5978733" cy="36399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85A3C6-CCCF-4194-96E8-0C95FB84CA37}"/>
              </a:ext>
            </a:extLst>
          </p:cNvPr>
          <p:cNvSpPr txBox="1"/>
          <p:nvPr/>
        </p:nvSpPr>
        <p:spPr>
          <a:xfrm>
            <a:off x="277906" y="1757082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run</a:t>
            </a:r>
          </a:p>
        </p:txBody>
      </p:sp>
    </p:spTree>
    <p:extLst>
      <p:ext uri="{BB962C8B-B14F-4D97-AF65-F5344CB8AC3E}">
        <p14:creationId xmlns:p14="http://schemas.microsoft.com/office/powerpoint/2010/main" val="33752115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3060-F478-2456-0819-8522E98F7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05740"/>
            <a:ext cx="8444753" cy="857250"/>
          </a:xfrm>
        </p:spPr>
        <p:txBody>
          <a:bodyPr>
            <a:normAutofit/>
          </a:bodyPr>
          <a:lstStyle/>
          <a:p>
            <a:r>
              <a:rPr lang="en-GB" dirty="0"/>
              <a:t>MQSX &amp; MCSOX #3 (first “split” assembly)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BCFDBE-4DD6-9B1C-932F-9F169FFB30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40A2C9-F011-681B-06BE-449DD3E76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BCD1FA-03F7-4122-CDF0-4E934C07D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09F914-907B-0725-ED34-2217719C8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500" y="907619"/>
            <a:ext cx="5899000" cy="35914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AAE154-B2FD-263E-96D7-20F9232BD3DE}"/>
              </a:ext>
            </a:extLst>
          </p:cNvPr>
          <p:cNvSpPr txBox="1"/>
          <p:nvPr/>
        </p:nvSpPr>
        <p:spPr>
          <a:xfrm>
            <a:off x="277906" y="175708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run</a:t>
            </a:r>
          </a:p>
        </p:txBody>
      </p:sp>
    </p:spTree>
    <p:extLst>
      <p:ext uri="{BB962C8B-B14F-4D97-AF65-F5344CB8AC3E}">
        <p14:creationId xmlns:p14="http://schemas.microsoft.com/office/powerpoint/2010/main" val="39379292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3060-F478-2456-0819-8522E98F7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05740"/>
            <a:ext cx="8444753" cy="857250"/>
          </a:xfrm>
        </p:spPr>
        <p:txBody>
          <a:bodyPr>
            <a:normAutofit/>
          </a:bodyPr>
          <a:lstStyle/>
          <a:p>
            <a:r>
              <a:rPr lang="en-GB" dirty="0"/>
              <a:t>MQSX &amp; MCSOX #3 (first “split” assembly)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BCFDBE-4DD6-9B1C-932F-9F169FFB30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40A2C9-F011-681B-06BE-449DD3E76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BCD1FA-03F7-4122-CDF0-4E934C07D3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FE8DE7-AB7E-58CB-0E6C-F8CF97406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699" y="1062990"/>
            <a:ext cx="5746601" cy="35065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CCCB51-852C-244E-2177-FCD67E6F7CF6}"/>
              </a:ext>
            </a:extLst>
          </p:cNvPr>
          <p:cNvSpPr txBox="1"/>
          <p:nvPr/>
        </p:nvSpPr>
        <p:spPr>
          <a:xfrm>
            <a:off x="277906" y="175708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run</a:t>
            </a:r>
          </a:p>
        </p:txBody>
      </p:sp>
    </p:spTree>
    <p:extLst>
      <p:ext uri="{BB962C8B-B14F-4D97-AF65-F5344CB8AC3E}">
        <p14:creationId xmlns:p14="http://schemas.microsoft.com/office/powerpoint/2010/main" val="27330411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3526F75-AFF6-6E47-87F6-F3981B2E27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819" y="284127"/>
            <a:ext cx="5860309" cy="33495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5819" y="0"/>
            <a:ext cx="6170141" cy="461665"/>
          </a:xfrm>
        </p:spPr>
        <p:txBody>
          <a:bodyPr>
            <a:spAutoFit/>
          </a:bodyPr>
          <a:lstStyle/>
          <a:p>
            <a:pPr algn="ctr"/>
            <a:r>
              <a:rPr lang="en-GB" sz="2400" b="1" dirty="0"/>
              <a:t>RQSX3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12926" y="3656688"/>
            <a:ext cx="6086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Comments:</a:t>
            </a:r>
          </a:p>
          <a:p>
            <a:pPr marL="214313" indent="-214313">
              <a:buFontTx/>
              <a:buChar char="-"/>
            </a:pPr>
            <a:r>
              <a:rPr lang="en-GB" sz="1200" dirty="0"/>
              <a:t>Radiation in Pt2 and Pt8 is small, but not zero as shown in the plot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A60F8-B47D-E14B-A0E9-38D07935D378}"/>
              </a:ext>
            </a:extLst>
          </p:cNvPr>
          <p:cNvSpPr txBox="1"/>
          <p:nvPr/>
        </p:nvSpPr>
        <p:spPr>
          <a:xfrm>
            <a:off x="3283426" y="4295395"/>
            <a:ext cx="54033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Radiation values from presentation "TRIPLET LUMINOSITY LIFETIME" by F. </a:t>
            </a:r>
            <a:r>
              <a:rPr lang="en-US" sz="900" dirty="0" err="1"/>
              <a:t>Cerutti</a:t>
            </a:r>
            <a:r>
              <a:rPr lang="en-US" sz="900" dirty="0"/>
              <a:t> at Evian 2021”</a:t>
            </a:r>
            <a:endParaRPr lang="en-GB" sz="900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E3FEA726-F08C-1F4A-A731-EF77A198F3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5889" y="4807847"/>
            <a:ext cx="1752146" cy="192675"/>
          </a:xfrm>
        </p:spPr>
        <p:txBody>
          <a:bodyPr/>
          <a:lstStyle/>
          <a:p>
            <a:r>
              <a:rPr lang="de-CH" sz="675"/>
              <a:t>28 Oct 2022</a:t>
            </a:r>
            <a:endParaRPr lang="en-US" sz="675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0AA188-42DD-C5B4-9C10-B47C2C46D450}"/>
              </a:ext>
            </a:extLst>
          </p:cNvPr>
          <p:cNvSpPr txBox="1"/>
          <p:nvPr/>
        </p:nvSpPr>
        <p:spPr>
          <a:xfrm>
            <a:off x="72118" y="738009"/>
            <a:ext cx="27734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quenches during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clear correlation with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clear sign of degradation</a:t>
            </a:r>
          </a:p>
        </p:txBody>
      </p:sp>
      <p:sp>
        <p:nvSpPr>
          <p:cNvPr id="10" name="Date Placeholder 2">
            <a:extLst>
              <a:ext uri="{FF2B5EF4-FFF2-40B4-BE49-F238E27FC236}">
                <a16:creationId xmlns:a16="http://schemas.microsoft.com/office/drawing/2014/main" id="{E6454C08-79F4-1260-E67B-C5107BDA6796}"/>
              </a:ext>
            </a:extLst>
          </p:cNvPr>
          <p:cNvSpPr txBox="1">
            <a:spLocks/>
          </p:cNvSpPr>
          <p:nvPr/>
        </p:nvSpPr>
        <p:spPr>
          <a:xfrm>
            <a:off x="6754307" y="161173"/>
            <a:ext cx="2141653" cy="19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2060"/>
                </a:solidFill>
              </a:rPr>
              <a:t>Arjan Verweij, LMC, 11 May 2022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011A2AE-7317-6A7D-4882-EE249A3398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3426" y="4787595"/>
            <a:ext cx="2895600" cy="273844"/>
          </a:xfrm>
        </p:spPr>
        <p:txBody>
          <a:bodyPr/>
          <a:lstStyle/>
          <a:p>
            <a:r>
              <a:rPr lang="en-GB" dirty="0"/>
              <a:t>M. Karppinen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3922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352405" y="79848"/>
            <a:ext cx="6522952" cy="412253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/>
              <a:t>Training quenches 80-120 A circuits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068732"/>
              </p:ext>
            </p:extLst>
          </p:nvPr>
        </p:nvGraphicFramePr>
        <p:xfrm>
          <a:off x="1257300" y="919126"/>
          <a:ext cx="6618057" cy="712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338">
                  <a:extLst>
                    <a:ext uri="{9D8B030D-6E8A-4147-A177-3AD203B41FA5}">
                      <a16:colId xmlns:a16="http://schemas.microsoft.com/office/drawing/2014/main" val="314077151"/>
                    </a:ext>
                  </a:extLst>
                </a:gridCol>
                <a:gridCol w="943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30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26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4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# circuits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# magnets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2008-2009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2013-2018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2021/22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GB" sz="1200" dirty="0"/>
                        <a:t>RCOSX3, RCOX3, RCSSX3, RCSX3, RCTX3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49607328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95401" y="2664871"/>
            <a:ext cx="3825406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Old issues:</a:t>
            </a:r>
            <a:r>
              <a:rPr lang="en-GB" sz="1350" dirty="0"/>
              <a:t> </a:t>
            </a:r>
          </a:p>
          <a:p>
            <a:pPr marL="214313" indent="-214313">
              <a:buFontTx/>
              <a:buChar char="-"/>
            </a:pPr>
            <a:r>
              <a:rPr lang="en-GB" sz="1350" dirty="0"/>
              <a:t>4 triplet circuits condemned</a:t>
            </a:r>
          </a:p>
          <a:p>
            <a:pPr marL="214313" indent="-214313">
              <a:buFontTx/>
              <a:buChar char="-"/>
            </a:pPr>
            <a:r>
              <a:rPr lang="en-GB" sz="1350" dirty="0"/>
              <a:t>3 triplet circuits with reduced nominal current</a:t>
            </a:r>
          </a:p>
          <a:p>
            <a:r>
              <a:rPr lang="en-GB" sz="1350" b="1" dirty="0"/>
              <a:t>New issues:</a:t>
            </a:r>
          </a:p>
          <a:p>
            <a:pPr marL="214313" indent="-214313">
              <a:buFontTx/>
              <a:buChar char="-"/>
            </a:pPr>
            <a:r>
              <a:rPr lang="en-GB" sz="1350" dirty="0"/>
              <a:t>1 triplet circuit with reduced nominal current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95401" y="1858569"/>
            <a:ext cx="56931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b="1" dirty="0"/>
              <a:t>Comments:</a:t>
            </a:r>
          </a:p>
          <a:p>
            <a:pPr marL="214313" indent="-214313">
              <a:buFontTx/>
              <a:buChar char="-"/>
            </a:pPr>
            <a:r>
              <a:rPr lang="en-GB" sz="1350" dirty="0"/>
              <a:t>Triplet correctors tested with additional margin of 5 A as of 2013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D227F-2086-5041-B2FC-EA256B7DEF5B}"/>
              </a:ext>
            </a:extLst>
          </p:cNvPr>
          <p:cNvSpPr txBox="1"/>
          <p:nvPr/>
        </p:nvSpPr>
        <p:spPr>
          <a:xfrm>
            <a:off x="1310460" y="4094421"/>
            <a:ext cx="6365926" cy="507831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sz="1350" b="1" dirty="0"/>
              <a:t>Conclusion: </a:t>
            </a:r>
            <a:r>
              <a:rPr lang="en-GB" sz="1350" dirty="0"/>
              <a:t>In general, no clear sign of an increase in training, and no sign of permanent degradation.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96458DEE-20E0-A511-2705-DF2EE03B23A4}"/>
              </a:ext>
            </a:extLst>
          </p:cNvPr>
          <p:cNvSpPr txBox="1">
            <a:spLocks/>
          </p:cNvSpPr>
          <p:nvPr/>
        </p:nvSpPr>
        <p:spPr>
          <a:xfrm>
            <a:off x="0" y="186067"/>
            <a:ext cx="2141653" cy="1998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2060"/>
                </a:solidFill>
              </a:rPr>
              <a:t>Arjan Verweij, LMC, 11 May 2022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43C0C9-AF7B-A6F3-A9C9-B55101B6C5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5889" y="4807847"/>
            <a:ext cx="1752146" cy="192675"/>
          </a:xfrm>
        </p:spPr>
        <p:txBody>
          <a:bodyPr/>
          <a:lstStyle/>
          <a:p>
            <a:r>
              <a:rPr lang="de-CH" sz="675"/>
              <a:t>28 Oct 2022</a:t>
            </a:r>
            <a:endParaRPr lang="en-US" sz="675" dirty="0"/>
          </a:p>
        </p:txBody>
      </p:sp>
      <p:sp>
        <p:nvSpPr>
          <p:cNvPr id="4" name="Footer Placeholder 10">
            <a:extLst>
              <a:ext uri="{FF2B5EF4-FFF2-40B4-BE49-F238E27FC236}">
                <a16:creationId xmlns:a16="http://schemas.microsoft.com/office/drawing/2014/main" id="{29AE802D-B9F5-7E8F-BEC5-FDF4795D28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3426" y="4787595"/>
            <a:ext cx="2895600" cy="273844"/>
          </a:xfrm>
        </p:spPr>
        <p:txBody>
          <a:bodyPr/>
          <a:lstStyle/>
          <a:p>
            <a:r>
              <a:rPr lang="en-GB" dirty="0"/>
              <a:t>M. Karppinen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2985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8DBFC-4FDF-7A16-A996-8C91B9D55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MQSX &amp; Radiation: Commissioning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3D3F0-CF31-B918-C489-F15F977A5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Due to radiation damage on epoxy and PVA increased re-training is to be expected and does occur. This does not mean that magnet is failing.</a:t>
            </a:r>
          </a:p>
          <a:p>
            <a:r>
              <a:rPr lang="en-GB" dirty="0"/>
              <a:t>Powering tests, shall be limited to what is really needed for the operation with some (10 %?) margin</a:t>
            </a:r>
          </a:p>
          <a:p>
            <a:r>
              <a:rPr lang="en-GB" dirty="0"/>
              <a:t>Would be nice to have:</a:t>
            </a:r>
          </a:p>
          <a:p>
            <a:pPr lvl="1"/>
            <a:r>
              <a:rPr lang="en-GB" dirty="0"/>
              <a:t>Records of ELQA in terms of possible changes in inductance or leakage currents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96A38-83AD-A83C-AF8A-0E10B0C003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E05C5-1B9A-CE06-45A4-07FDB50FFA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04034-A8F1-C0F8-AB8B-4DF2D5F20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6938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A0799-C2C8-2061-23FE-BC98051FDD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90D8D-C74D-D1BD-ADA0-6588E014EB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ABF9A-7D0B-C4A9-20FD-B2AB56C4E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A4747A-56E8-DE10-C1DF-99FA4DBD2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592759"/>
            <a:ext cx="5404873" cy="246332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1CDFA2-8524-1D02-AC8F-2FE83DB59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118267"/>
            <a:ext cx="4064000" cy="145046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CB1453-8861-F742-DAB7-59DB42381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9354" y="1066800"/>
            <a:ext cx="2809940" cy="2832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2EFAB5-8CE9-7DD2-F006-3DEBDE78EEBE}"/>
              </a:ext>
            </a:extLst>
          </p:cNvPr>
          <p:cNvSpPr txBox="1"/>
          <p:nvPr/>
        </p:nvSpPr>
        <p:spPr>
          <a:xfrm>
            <a:off x="6416773" y="3779083"/>
            <a:ext cx="1665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Pierre </a:t>
            </a:r>
            <a:r>
              <a:rPr lang="en-GB" sz="1200" dirty="0" err="1"/>
              <a:t>Thonet</a:t>
            </a:r>
            <a:r>
              <a:rPr lang="en-GB" sz="1200" dirty="0"/>
              <a:t> April 22</a:t>
            </a:r>
          </a:p>
        </p:txBody>
      </p:sp>
    </p:spTree>
    <p:extLst>
      <p:ext uri="{BB962C8B-B14F-4D97-AF65-F5344CB8AC3E}">
        <p14:creationId xmlns:p14="http://schemas.microsoft.com/office/powerpoint/2010/main" val="2921067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96080-6113-641E-C826-72D8F3EDE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Inner Triplet Corrector Assemblies</a:t>
            </a:r>
          </a:p>
        </p:txBody>
      </p:sp>
      <p:pic>
        <p:nvPicPr>
          <p:cNvPr id="7" name="Picture 6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56F5CEFC-D987-D7C7-EA01-3753182A5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399" y="1073400"/>
            <a:ext cx="4194699" cy="3146024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FC6D5DAD-CF32-9D54-16C9-43CFC61A0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4" y="1073400"/>
            <a:ext cx="3664578" cy="27484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2BCA30-B0E7-04A7-46D4-8EF1B8E5DC42}"/>
              </a:ext>
            </a:extLst>
          </p:cNvPr>
          <p:cNvSpPr txBox="1"/>
          <p:nvPr/>
        </p:nvSpPr>
        <p:spPr>
          <a:xfrm>
            <a:off x="4562734" y="4219424"/>
            <a:ext cx="296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MCBXA (MCBX &amp; MCSTX)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2B72A5-FCC0-D429-5D40-460E9181C1A7}"/>
              </a:ext>
            </a:extLst>
          </p:cNvPr>
          <p:cNvSpPr txBox="1"/>
          <p:nvPr/>
        </p:nvSpPr>
        <p:spPr>
          <a:xfrm>
            <a:off x="617295" y="388543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MQSX &amp; MCSOX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B032FC5-D476-AA71-670C-D714913D01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06E53CE-0765-9BFF-2684-C1630FCEB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F617603-4B54-9CBA-FAEC-E6755A5EDB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7091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327EBA-8D18-09B7-FF5A-79ECE9AAA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CC3D99-00BE-DF87-2360-D2423CCCC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IT corrector magnets are all based on similar materials and construction concept based on epoxy impregnated coils with PVA insulated </a:t>
            </a:r>
            <a:r>
              <a:rPr lang="en-GB" dirty="0" err="1"/>
              <a:t>sc</a:t>
            </a:r>
            <a:r>
              <a:rPr lang="en-GB" dirty="0"/>
              <a:t>-wires.</a:t>
            </a:r>
          </a:p>
          <a:p>
            <a:r>
              <a:rPr lang="en-GB" dirty="0"/>
              <a:t>The design dose of 7 </a:t>
            </a:r>
            <a:r>
              <a:rPr lang="en-GB" dirty="0" err="1"/>
              <a:t>MGy</a:t>
            </a:r>
            <a:r>
              <a:rPr lang="en-GB" dirty="0"/>
              <a:t> was based on conservative estimates of radiation damage. No data was available for PVA.</a:t>
            </a:r>
          </a:p>
          <a:p>
            <a:r>
              <a:rPr lang="en-GB" dirty="0"/>
              <a:t>Re-training is to be expected and does not mean that the magnet is failing. Would need data (L, </a:t>
            </a:r>
            <a:r>
              <a:rPr lang="en-GB" dirty="0" err="1"/>
              <a:t>I</a:t>
            </a:r>
            <a:r>
              <a:rPr lang="en-GB" baseline="-25000" dirty="0" err="1"/>
              <a:t>leakage</a:t>
            </a:r>
            <a:r>
              <a:rPr lang="en-GB" dirty="0"/>
              <a:t>) from electrical tests.</a:t>
            </a:r>
          </a:p>
          <a:p>
            <a:r>
              <a:rPr lang="en-GB" dirty="0"/>
              <a:t>So far, no sign of real degradation (out-of-spec performance).</a:t>
            </a:r>
          </a:p>
          <a:p>
            <a:r>
              <a:rPr lang="en-GB" dirty="0"/>
              <a:t>It is recommended to limit the powering tests to what is needed for the operation with some margin.</a:t>
            </a:r>
          </a:p>
          <a:p>
            <a:r>
              <a:rPr lang="en-GB" dirty="0"/>
              <a:t>A study of NC skew quad is underway and single aperture magnet appears feasible.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8DE767-9293-4099-A585-A7036D5BA1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116054-BB4F-0F65-EFFA-3C2DAD6E0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 Karppinen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CC0A55-3043-0BD0-346E-511F983B2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9646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581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890BC20-EACF-BE27-BC1A-9858A0E16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Inner Triplet Corrector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39176-8FB7-A40F-547F-1EA532DAD6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BB67E-D222-BF3A-23F9-1C900DBD2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BB470-B6C9-0227-1F38-03C212D017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974A33-BD31-6876-8677-6A0D7E582A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084289"/>
              </p:ext>
            </p:extLst>
          </p:nvPr>
        </p:nvGraphicFramePr>
        <p:xfrm>
          <a:off x="120315" y="973091"/>
          <a:ext cx="8903367" cy="2687085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643968">
                  <a:extLst>
                    <a:ext uri="{9D8B030D-6E8A-4147-A177-3AD203B41FA5}">
                      <a16:colId xmlns:a16="http://schemas.microsoft.com/office/drawing/2014/main" val="2616472635"/>
                    </a:ext>
                  </a:extLst>
                </a:gridCol>
                <a:gridCol w="610575">
                  <a:extLst>
                    <a:ext uri="{9D8B030D-6E8A-4147-A177-3AD203B41FA5}">
                      <a16:colId xmlns:a16="http://schemas.microsoft.com/office/drawing/2014/main" val="3799007451"/>
                    </a:ext>
                  </a:extLst>
                </a:gridCol>
                <a:gridCol w="577642">
                  <a:extLst>
                    <a:ext uri="{9D8B030D-6E8A-4147-A177-3AD203B41FA5}">
                      <a16:colId xmlns:a16="http://schemas.microsoft.com/office/drawing/2014/main" val="2653136734"/>
                    </a:ext>
                  </a:extLst>
                </a:gridCol>
                <a:gridCol w="657482">
                  <a:extLst>
                    <a:ext uri="{9D8B030D-6E8A-4147-A177-3AD203B41FA5}">
                      <a16:colId xmlns:a16="http://schemas.microsoft.com/office/drawing/2014/main" val="3138362453"/>
                    </a:ext>
                  </a:extLst>
                </a:gridCol>
                <a:gridCol w="534785">
                  <a:extLst>
                    <a:ext uri="{9D8B030D-6E8A-4147-A177-3AD203B41FA5}">
                      <a16:colId xmlns:a16="http://schemas.microsoft.com/office/drawing/2014/main" val="307598026"/>
                    </a:ext>
                  </a:extLst>
                </a:gridCol>
                <a:gridCol w="559941">
                  <a:extLst>
                    <a:ext uri="{9D8B030D-6E8A-4147-A177-3AD203B41FA5}">
                      <a16:colId xmlns:a16="http://schemas.microsoft.com/office/drawing/2014/main" val="678469045"/>
                    </a:ext>
                  </a:extLst>
                </a:gridCol>
                <a:gridCol w="476631">
                  <a:extLst>
                    <a:ext uri="{9D8B030D-6E8A-4147-A177-3AD203B41FA5}">
                      <a16:colId xmlns:a16="http://schemas.microsoft.com/office/drawing/2014/main" val="2312711104"/>
                    </a:ext>
                  </a:extLst>
                </a:gridCol>
                <a:gridCol w="373713">
                  <a:extLst>
                    <a:ext uri="{9D8B030D-6E8A-4147-A177-3AD203B41FA5}">
                      <a16:colId xmlns:a16="http://schemas.microsoft.com/office/drawing/2014/main" val="3268029803"/>
                    </a:ext>
                  </a:extLst>
                </a:gridCol>
                <a:gridCol w="597195">
                  <a:extLst>
                    <a:ext uri="{9D8B030D-6E8A-4147-A177-3AD203B41FA5}">
                      <a16:colId xmlns:a16="http://schemas.microsoft.com/office/drawing/2014/main" val="813866518"/>
                    </a:ext>
                  </a:extLst>
                </a:gridCol>
                <a:gridCol w="561052">
                  <a:extLst>
                    <a:ext uri="{9D8B030D-6E8A-4147-A177-3AD203B41FA5}">
                      <a16:colId xmlns:a16="http://schemas.microsoft.com/office/drawing/2014/main" val="3537221831"/>
                    </a:ext>
                  </a:extLst>
                </a:gridCol>
                <a:gridCol w="973074">
                  <a:extLst>
                    <a:ext uri="{9D8B030D-6E8A-4147-A177-3AD203B41FA5}">
                      <a16:colId xmlns:a16="http://schemas.microsoft.com/office/drawing/2014/main" val="3579847003"/>
                    </a:ext>
                  </a:extLst>
                </a:gridCol>
                <a:gridCol w="679425">
                  <a:extLst>
                    <a:ext uri="{9D8B030D-6E8A-4147-A177-3AD203B41FA5}">
                      <a16:colId xmlns:a16="http://schemas.microsoft.com/office/drawing/2014/main" val="45485177"/>
                    </a:ext>
                  </a:extLst>
                </a:gridCol>
                <a:gridCol w="960654">
                  <a:extLst>
                    <a:ext uri="{9D8B030D-6E8A-4147-A177-3AD203B41FA5}">
                      <a16:colId xmlns:a16="http://schemas.microsoft.com/office/drawing/2014/main" val="665192029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522815416"/>
                    </a:ext>
                  </a:extLst>
                </a:gridCol>
              </a:tblGrid>
              <a:tr h="693691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Magnet Assembly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Contract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Assembly type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Number of assemblies in LHC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Aperture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(mm)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Outer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Diam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support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(mm)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Overall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Length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(mm)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Mass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(kg)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Corrector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Strand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Type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Nominal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Strength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B=S.x</a:t>
                      </a:r>
                      <a:r>
                        <a:rPr lang="en-US" sz="900" baseline="30000" dirty="0">
                          <a:effectLst/>
                        </a:rPr>
                        <a:t>n-1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Current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(A)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fraction of </a:t>
                      </a:r>
                      <a:r>
                        <a:rPr lang="en-US" sz="900" dirty="0" err="1">
                          <a:effectLst/>
                        </a:rPr>
                        <a:t>Ic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 at 1.9K (4.2K)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>
                          <a:effectLst/>
                        </a:rPr>
                        <a:t>Magn</a:t>
                      </a:r>
                      <a:r>
                        <a:rPr lang="en-US" sz="900" dirty="0">
                          <a:effectLst/>
                        </a:rPr>
                        <a:t>.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Length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(mm)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99006965"/>
                  </a:ext>
                </a:extLst>
              </a:tr>
              <a:tr h="362436">
                <a:tc>
                  <a:txBody>
                    <a:bodyPr/>
                    <a:lstStyle/>
                    <a:p>
                      <a:pPr lvl="0" algn="ctr"/>
                      <a:r>
                        <a:rPr lang="en-US" sz="900" dirty="0">
                          <a:effectLst/>
                        </a:rPr>
                        <a:t>MCBX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F375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Single, nested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90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350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700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400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MCBXV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MCBXH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4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4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3.26 T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3.35 T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550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550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0.44 (0.59)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0.47 (0.63)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480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450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17205172"/>
                  </a:ext>
                </a:extLst>
              </a:tr>
              <a:tr h="724869">
                <a:tc>
                  <a:txBody>
                    <a:bodyPr/>
                    <a:lstStyle/>
                    <a:p>
                      <a:pPr lvl="0" algn="ctr"/>
                      <a:r>
                        <a:rPr lang="en-US" sz="900" dirty="0">
                          <a:effectLst/>
                        </a:rPr>
                        <a:t>MCBXA =</a:t>
                      </a:r>
                      <a:endParaRPr lang="en-CH" sz="700" dirty="0">
                        <a:effectLst/>
                      </a:endParaRPr>
                    </a:p>
                    <a:p>
                      <a:pPr lvl="0" algn="ctr"/>
                      <a:r>
                        <a:rPr lang="en-US" sz="900" dirty="0">
                          <a:effectLst/>
                        </a:rPr>
                        <a:t>MCBX+ MCSTX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F375 and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CERN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Single, nested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8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70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350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700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400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MCBXV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MCBXH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MCSX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MCTX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4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4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2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2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3.26 T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3.35 T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104 T/m</a:t>
                      </a:r>
                      <a:r>
                        <a:rPr lang="en-US" sz="900" baseline="30000" dirty="0">
                          <a:effectLst/>
                        </a:rPr>
                        <a:t>2</a:t>
                      </a:r>
                      <a:endParaRPr lang="en-CH" sz="700" baseline="300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7.22E6T/m</a:t>
                      </a:r>
                      <a:r>
                        <a:rPr lang="en-US" sz="900" baseline="30000" dirty="0">
                          <a:effectLst/>
                        </a:rPr>
                        <a:t>5</a:t>
                      </a:r>
                      <a:endParaRPr lang="en-CH" sz="700" baseline="30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550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550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100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80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0.44 (0.59)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0.47 (0.63)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0.46</a:t>
                      </a:r>
                      <a:r>
                        <a:rPr lang="en-US" sz="900" baseline="30000" dirty="0">
                          <a:effectLst/>
                        </a:rPr>
                        <a:t>(1)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0.38</a:t>
                      </a:r>
                      <a:r>
                        <a:rPr lang="en-US" sz="900" baseline="30000" dirty="0">
                          <a:effectLst/>
                        </a:rPr>
                        <a:t>(1)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480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450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576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615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21560654"/>
                  </a:ext>
                </a:extLst>
              </a:tr>
              <a:tr h="362436">
                <a:tc>
                  <a:txBody>
                    <a:bodyPr/>
                    <a:lstStyle/>
                    <a:p>
                      <a:pPr lvl="0" algn="ctr"/>
                      <a:r>
                        <a:rPr lang="en-US" sz="900" dirty="0">
                          <a:effectLst/>
                        </a:rPr>
                        <a:t>MQSX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CD 1000630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Single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8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70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380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300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50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MQSX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80.2 T/m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550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0.59 (0.82)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223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35978100"/>
                  </a:ext>
                </a:extLst>
              </a:tr>
              <a:tr h="543653">
                <a:tc>
                  <a:txBody>
                    <a:bodyPr/>
                    <a:lstStyle/>
                    <a:p>
                      <a:pPr lvl="0" algn="ctr"/>
                      <a:r>
                        <a:rPr lang="en-US" sz="900" dirty="0">
                          <a:effectLst/>
                        </a:rPr>
                        <a:t>MCSOX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CD 1000630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Single, nested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8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70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380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175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30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MCOSX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MCOX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MCSSX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</a:rPr>
                        <a:t>2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2</a:t>
                      </a:r>
                      <a:endParaRPr lang="en-CH" sz="700">
                        <a:effectLst/>
                      </a:endParaRPr>
                    </a:p>
                    <a:p>
                      <a:pPr algn="ctr"/>
                      <a:r>
                        <a:rPr lang="en-US" sz="900">
                          <a:effectLst/>
                        </a:rPr>
                        <a:t>2</a:t>
                      </a:r>
                      <a:endParaRPr lang="en-CH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9666 T/m</a:t>
                      </a:r>
                      <a:r>
                        <a:rPr lang="en-US" sz="900" baseline="30000" dirty="0">
                          <a:effectLst/>
                        </a:rPr>
                        <a:t>3</a:t>
                      </a:r>
                      <a:endParaRPr lang="en-CH" sz="700" baseline="300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9229 T/m</a:t>
                      </a:r>
                      <a:r>
                        <a:rPr lang="en-US" sz="900" baseline="30000" dirty="0">
                          <a:effectLst/>
                        </a:rPr>
                        <a:t>3</a:t>
                      </a:r>
                      <a:endParaRPr lang="en-CH" sz="700" baseline="300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377 T/m2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100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100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100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0.37 (0.55)</a:t>
                      </a:r>
                      <a:r>
                        <a:rPr lang="en-US" sz="900" baseline="30000" dirty="0">
                          <a:effectLst/>
                        </a:rPr>
                        <a:t> (2)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0.38 (0.56)</a:t>
                      </a:r>
                      <a:r>
                        <a:rPr lang="en-US" sz="900" baseline="30000" dirty="0">
                          <a:effectLst/>
                        </a:rPr>
                        <a:t> (2)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0.39 (0.57)</a:t>
                      </a:r>
                      <a:r>
                        <a:rPr lang="en-US" sz="900" baseline="30000" dirty="0">
                          <a:effectLst/>
                        </a:rPr>
                        <a:t> (2)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effectLst/>
                        </a:rPr>
                        <a:t>138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137</a:t>
                      </a:r>
                      <a:endParaRPr lang="en-CH" sz="700" dirty="0">
                        <a:effectLst/>
                      </a:endParaRPr>
                    </a:p>
                    <a:p>
                      <a:pPr algn="ctr"/>
                      <a:r>
                        <a:rPr lang="en-US" sz="900" dirty="0">
                          <a:effectLst/>
                        </a:rPr>
                        <a:t>132</a:t>
                      </a:r>
                      <a:endParaRPr lang="en-CH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9599228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5B15AAB-0A84-610A-1978-8FDCD608BE8F}"/>
              </a:ext>
            </a:extLst>
          </p:cNvPr>
          <p:cNvSpPr txBox="1"/>
          <p:nvPr/>
        </p:nvSpPr>
        <p:spPr>
          <a:xfrm>
            <a:off x="649704" y="3882016"/>
            <a:ext cx="7844591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rabicParenBoth"/>
            </a:pPr>
            <a:r>
              <a:rPr lang="en-GB" sz="1050" i="1" dirty="0"/>
              <a:t>With the other MCSTX layer powered at the nominal current and in background field of 3.9 T from the MCBX. The nominal current of the MCSX was increased from 50A to 100A, without design change.   </a:t>
            </a:r>
          </a:p>
          <a:p>
            <a:pPr marL="228600" indent="-228600">
              <a:buAutoNum type="arabicParenBoth"/>
            </a:pPr>
            <a:r>
              <a:rPr lang="en-GB" sz="1050" i="1" dirty="0"/>
              <a:t>With two other layers of MCSOX powered at the nominal current.</a:t>
            </a:r>
          </a:p>
        </p:txBody>
      </p:sp>
    </p:spTree>
    <p:extLst>
      <p:ext uri="{BB962C8B-B14F-4D97-AF65-F5344CB8AC3E}">
        <p14:creationId xmlns:p14="http://schemas.microsoft.com/office/powerpoint/2010/main" val="194776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7393FA1-04D5-8F2A-C58E-B936E41A4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41733"/>
            <a:ext cx="8226854" cy="460984"/>
          </a:xfrm>
        </p:spPr>
        <p:txBody>
          <a:bodyPr>
            <a:normAutofit fontScale="90000"/>
          </a:bodyPr>
          <a:lstStyle/>
          <a:p>
            <a:r>
              <a:rPr lang="en-GB" dirty="0"/>
              <a:t>SC Wires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65516-D1FC-B4FA-EC1D-798DC444D0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9535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0C306-3343-F3A1-E997-CF10C23BA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48412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20EB7-A268-1CB2-4004-27C902F9C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AB6B5750-A935-982E-E9D5-0D9AE80B9F6E}"/>
              </a:ext>
            </a:extLst>
          </p:cNvPr>
          <p:cNvSpPr txBox="1">
            <a:spLocks noChangeArrowheads="1"/>
          </p:cNvSpPr>
          <p:nvPr/>
        </p:nvSpPr>
        <p:spPr>
          <a:xfrm>
            <a:off x="149935" y="2681159"/>
            <a:ext cx="7772400" cy="1366528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800" dirty="0"/>
              <a:t>Nb47%Ti</a:t>
            </a:r>
          </a:p>
          <a:p>
            <a:pPr lvl="1"/>
            <a:r>
              <a:rPr lang="en-GB" sz="1800" dirty="0"/>
              <a:t>PVA insulation</a:t>
            </a:r>
          </a:p>
          <a:p>
            <a:pPr lvl="1"/>
            <a:r>
              <a:rPr lang="en-GB" sz="1800" dirty="0"/>
              <a:t>RRR &gt;100</a:t>
            </a:r>
          </a:p>
          <a:p>
            <a:pPr lvl="1"/>
            <a:r>
              <a:rPr lang="en-GB" sz="1800" dirty="0"/>
              <a:t>Filament diameter 6-7 µm</a:t>
            </a: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941681B-4E2E-A452-6C93-05A10E808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97" y="910735"/>
            <a:ext cx="1396525" cy="10460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2D144E-4BFA-EC30-E4CB-4FA435954BE0}"/>
              </a:ext>
            </a:extLst>
          </p:cNvPr>
          <p:cNvSpPr txBox="1"/>
          <p:nvPr/>
        </p:nvSpPr>
        <p:spPr>
          <a:xfrm>
            <a:off x="7822478" y="195677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Wire #3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488F04C-9298-6F73-9E51-5089E7D8D1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05471"/>
              </p:ext>
            </p:extLst>
          </p:nvPr>
        </p:nvGraphicFramePr>
        <p:xfrm>
          <a:off x="90891" y="494961"/>
          <a:ext cx="7314817" cy="4074067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2886173">
                  <a:extLst>
                    <a:ext uri="{9D8B030D-6E8A-4147-A177-3AD203B41FA5}">
                      <a16:colId xmlns:a16="http://schemas.microsoft.com/office/drawing/2014/main" val="3116568725"/>
                    </a:ext>
                  </a:extLst>
                </a:gridCol>
                <a:gridCol w="975208">
                  <a:extLst>
                    <a:ext uri="{9D8B030D-6E8A-4147-A177-3AD203B41FA5}">
                      <a16:colId xmlns:a16="http://schemas.microsoft.com/office/drawing/2014/main" val="1882796554"/>
                    </a:ext>
                  </a:extLst>
                </a:gridCol>
                <a:gridCol w="1108258">
                  <a:extLst>
                    <a:ext uri="{9D8B030D-6E8A-4147-A177-3AD203B41FA5}">
                      <a16:colId xmlns:a16="http://schemas.microsoft.com/office/drawing/2014/main" val="2309323295"/>
                    </a:ext>
                  </a:extLst>
                </a:gridCol>
                <a:gridCol w="1103871">
                  <a:extLst>
                    <a:ext uri="{9D8B030D-6E8A-4147-A177-3AD203B41FA5}">
                      <a16:colId xmlns:a16="http://schemas.microsoft.com/office/drawing/2014/main" val="3486812102"/>
                    </a:ext>
                  </a:extLst>
                </a:gridCol>
                <a:gridCol w="1241307">
                  <a:extLst>
                    <a:ext uri="{9D8B030D-6E8A-4147-A177-3AD203B41FA5}">
                      <a16:colId xmlns:a16="http://schemas.microsoft.com/office/drawing/2014/main" val="4207715553"/>
                    </a:ext>
                  </a:extLst>
                </a:gridCol>
              </a:tblGrid>
              <a:tr h="235267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Type 1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Type 2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Type 3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Type 4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137078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Overall dimensions insulated (mm)     (tolerance +0.0/-0.01mm)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sym typeface="Symbol" pitchFamily="2" charset="2"/>
                        </a:rPr>
                        <a:t></a:t>
                      </a:r>
                      <a:r>
                        <a:rPr lang="en-US" sz="1200" dirty="0">
                          <a:effectLst/>
                        </a:rPr>
                        <a:t> 0.435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0.38 x 0.73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0.73 x 1.25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0.97 x 1.65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5883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Metal dimensions (mm)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  <a:sym typeface="Symbol" pitchFamily="2" charset="2"/>
                        </a:rPr>
                        <a:t></a:t>
                      </a:r>
                      <a:r>
                        <a:rPr lang="en-US" sz="1200" dirty="0">
                          <a:effectLst/>
                        </a:rPr>
                        <a:t> 0.375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0.32 x 0.67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0.61 x 1.13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0.85 x 1.53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98103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Insulation Thickness (µm)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30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60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60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6569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Critical current at 4.2K, 5T (A)</a:t>
                      </a:r>
                      <a:endParaRPr lang="en-CH" sz="900" dirty="0">
                        <a:effectLst/>
                      </a:endParaRPr>
                    </a:p>
                    <a:p>
                      <a:r>
                        <a:rPr lang="en-US" sz="1100" dirty="0">
                          <a:effectLst/>
                        </a:rPr>
                        <a:t>Perpendicular to wire axis</a:t>
                      </a:r>
                      <a:endParaRPr lang="en-CH" sz="900" dirty="0">
                        <a:effectLst/>
                      </a:endParaRPr>
                    </a:p>
                    <a:p>
                      <a:r>
                        <a:rPr lang="en-US" sz="1100" dirty="0">
                          <a:effectLst/>
                        </a:rPr>
                        <a:t>Perpendicular to broad face</a:t>
                      </a:r>
                      <a:endParaRPr lang="en-CH" sz="900" dirty="0">
                        <a:effectLst/>
                      </a:endParaRPr>
                    </a:p>
                    <a:p>
                      <a:r>
                        <a:rPr lang="en-US" sz="1100" dirty="0">
                          <a:effectLst/>
                        </a:rPr>
                        <a:t>Parallel to broad face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CH" sz="1000">
                        <a:effectLst/>
                      </a:endParaRPr>
                    </a:p>
                    <a:p>
                      <a:pPr algn="ctr"/>
                      <a:r>
                        <a:rPr lang="en-US" sz="1200">
                          <a:effectLst/>
                        </a:rPr>
                        <a:t>&gt;55</a:t>
                      </a:r>
                      <a:endParaRPr lang="en-CH" sz="1000">
                        <a:effectLst/>
                      </a:endParaRPr>
                    </a:p>
                    <a:p>
                      <a:pPr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CH" sz="1000" dirty="0">
                        <a:effectLst/>
                      </a:endParaRP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CH" sz="1000" dirty="0">
                        <a:effectLst/>
                      </a:endParaRP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&gt;100</a:t>
                      </a:r>
                      <a:endParaRPr lang="en-CH" sz="1000" dirty="0">
                        <a:effectLst/>
                      </a:endParaRP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&gt;110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CH" sz="1000" dirty="0">
                        <a:effectLst/>
                      </a:endParaRP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CH" sz="1000" dirty="0">
                        <a:effectLst/>
                      </a:endParaRP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&gt;630</a:t>
                      </a:r>
                      <a:endParaRPr lang="en-CH" sz="1000" dirty="0">
                        <a:effectLst/>
                      </a:endParaRPr>
                    </a:p>
                    <a:p>
                      <a:pPr algn="ctr"/>
                      <a:r>
                        <a:rPr lang="en-US" sz="1200" dirty="0">
                          <a:effectLst/>
                        </a:rPr>
                        <a:t>&gt;700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CH" sz="1000">
                        <a:effectLst/>
                      </a:endParaRPr>
                    </a:p>
                    <a:p>
                      <a:pPr algn="ctr"/>
                      <a:r>
                        <a:rPr lang="en-US" sz="1200">
                          <a:effectLst/>
                        </a:rPr>
                        <a:t> </a:t>
                      </a:r>
                      <a:endParaRPr lang="en-CH" sz="1000">
                        <a:effectLst/>
                      </a:endParaRPr>
                    </a:p>
                    <a:p>
                      <a:pPr algn="ctr"/>
                      <a:r>
                        <a:rPr lang="en-US" sz="1200">
                          <a:effectLst/>
                        </a:rPr>
                        <a:t>&gt;1190</a:t>
                      </a:r>
                      <a:endParaRPr lang="en-CH" sz="1000">
                        <a:effectLst/>
                      </a:endParaRPr>
                    </a:p>
                    <a:p>
                      <a:pPr algn="ctr"/>
                      <a:r>
                        <a:rPr lang="en-US" sz="1200">
                          <a:effectLst/>
                        </a:rPr>
                        <a:t>&gt;1320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04764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Cu/Sc volume ratio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4.1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4.1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1.68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1.65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48706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Nr of filaments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684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1110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7068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8898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47634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Filament diameter (</a:t>
                      </a:r>
                      <a:r>
                        <a:rPr lang="en-US" sz="1100" dirty="0">
                          <a:effectLst/>
                          <a:sym typeface="Symbol" pitchFamily="2" charset="2"/>
                        </a:rPr>
                        <a:t></a:t>
                      </a:r>
                      <a:r>
                        <a:rPr lang="en-US" sz="1100" dirty="0">
                          <a:effectLst/>
                        </a:rPr>
                        <a:t>m)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6.4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6.5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6.7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8.3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940112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Total length  (km)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5620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</a:rPr>
                        <a:t>2110</a:t>
                      </a:r>
                      <a:endParaRPr lang="en-CH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1420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82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3788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Copper Matrix RRR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&gt; 100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91507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Wire twist direction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Counterclockwise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8613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Superconductor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effectLst/>
                        </a:rPr>
                        <a:t>NbTi</a:t>
                      </a:r>
                      <a:r>
                        <a:rPr lang="en-US" sz="1200" dirty="0">
                          <a:effectLst/>
                        </a:rPr>
                        <a:t> with </a:t>
                      </a:r>
                      <a:r>
                        <a:rPr lang="en-US" sz="1200" dirty="0" err="1">
                          <a:effectLst/>
                        </a:rPr>
                        <a:t>Ti</a:t>
                      </a:r>
                      <a:r>
                        <a:rPr lang="en-US" sz="1200" dirty="0">
                          <a:effectLst/>
                        </a:rPr>
                        <a:t> = 47.0 % by weight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14861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High voltage insulation (V)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1000</a:t>
                      </a:r>
                      <a:endParaRPr lang="en-CH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35032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en-US" sz="1100" dirty="0">
                          <a:effectLst/>
                        </a:rPr>
                        <a:t>Insulation material</a:t>
                      </a:r>
                      <a:endParaRPr lang="en-CH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PVA Enamel</a:t>
                      </a:r>
                      <a:endParaRPr lang="en-CH" sz="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229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2352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25" name="Rectangle 17">
            <a:extLst>
              <a:ext uri="{FF2B5EF4-FFF2-40B4-BE49-F238E27FC236}">
                <a16:creationId xmlns:a16="http://schemas.microsoft.com/office/drawing/2014/main" id="{C4834732-E694-7093-7279-ACDDAD234F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MCBX(A)</a:t>
            </a:r>
          </a:p>
        </p:txBody>
      </p:sp>
      <p:sp>
        <p:nvSpPr>
          <p:cNvPr id="31747" name="Date Placeholder 5">
            <a:extLst>
              <a:ext uri="{FF2B5EF4-FFF2-40B4-BE49-F238E27FC236}">
                <a16:creationId xmlns:a16="http://schemas.microsoft.com/office/drawing/2014/main" id="{BB719FAA-D431-29E0-BD92-6486C8F34AF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28448794" indent="-28105894"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429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6858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0287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3716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de-CH" altLang="en-CH" sz="1000" b="0">
                <a:latin typeface="Times New Roman" panose="02020603050405020304" pitchFamily="18" charset="0"/>
              </a:rPr>
              <a:t>28 Oct 2022</a:t>
            </a:r>
            <a:endParaRPr lang="en-US" altLang="en-CH" sz="1000" b="0">
              <a:latin typeface="Times New Roman" panose="02020603050405020304" pitchFamily="18" charset="0"/>
            </a:endParaRPr>
          </a:p>
        </p:txBody>
      </p:sp>
      <p:sp>
        <p:nvSpPr>
          <p:cNvPr id="31748" name="Footer Placeholder 6">
            <a:extLst>
              <a:ext uri="{FF2B5EF4-FFF2-40B4-BE49-F238E27FC236}">
                <a16:creationId xmlns:a16="http://schemas.microsoft.com/office/drawing/2014/main" id="{9C63E710-31BF-5821-FB7B-CF96CA45D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28448794" indent="-28105894"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429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6858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0287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3716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CH" sz="1050" b="0">
                <a:latin typeface="Times New Roman" panose="02020603050405020304" pitchFamily="18" charset="0"/>
              </a:rPr>
              <a:t>M. Karppinen</a:t>
            </a:r>
            <a:endParaRPr lang="en-CH" altLang="en-CH" sz="1050" b="0">
              <a:latin typeface="Times New Roman" panose="02020603050405020304" pitchFamily="18" charset="0"/>
            </a:endParaRPr>
          </a:p>
        </p:txBody>
      </p:sp>
      <p:sp>
        <p:nvSpPr>
          <p:cNvPr id="31749" name="Slide Number Placeholder 7">
            <a:extLst>
              <a:ext uri="{FF2B5EF4-FFF2-40B4-BE49-F238E27FC236}">
                <a16:creationId xmlns:a16="http://schemas.microsoft.com/office/drawing/2014/main" id="{E3351990-AEE9-E2BB-8BA0-3BEB4274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28448794" indent="-28105894"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429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6858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0287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371600" eaLnBrk="0" fontAlgn="base" hangingPunct="0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CH" sz="1000" b="0" dirty="0">
              <a:latin typeface="Times New Roman" panose="02020603050405020304" pitchFamily="18" charset="0"/>
            </a:endParaRPr>
          </a:p>
        </p:txBody>
      </p:sp>
      <p:pic>
        <p:nvPicPr>
          <p:cNvPr id="31750" name="Picture 15" descr="CEND">
            <a:extLst>
              <a:ext uri="{FF2B5EF4-FFF2-40B4-BE49-F238E27FC236}">
                <a16:creationId xmlns:a16="http://schemas.microsoft.com/office/drawing/2014/main" id="{32D571E6-E3B8-51AA-ACAC-FB0232FB40CE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63406" y="1466663"/>
            <a:ext cx="2646759" cy="2066925"/>
          </a:xfrm>
        </p:spPr>
      </p:pic>
      <p:pic>
        <p:nvPicPr>
          <p:cNvPr id="31751" name="Picture 16" descr="Spool_F">
            <a:extLst>
              <a:ext uri="{FF2B5EF4-FFF2-40B4-BE49-F238E27FC236}">
                <a16:creationId xmlns:a16="http://schemas.microsoft.com/office/drawing/2014/main" id="{180FFAE8-5BED-21B6-F4E0-8FB5392682C3}"/>
              </a:ext>
            </a:extLst>
          </p:cNvPr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4993" y="2409638"/>
            <a:ext cx="2137172" cy="180617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 descr="MCBXi12">
            <a:extLst>
              <a:ext uri="{FF2B5EF4-FFF2-40B4-BE49-F238E27FC236}">
                <a16:creationId xmlns:a16="http://schemas.microsoft.com/office/drawing/2014/main" id="{88CD306C-69B7-E60F-AE01-FC9006B14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90" y="2331058"/>
            <a:ext cx="1960960" cy="187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10" descr="MCBXi2">
            <a:extLst>
              <a:ext uri="{FF2B5EF4-FFF2-40B4-BE49-F238E27FC236}">
                <a16:creationId xmlns:a16="http://schemas.microsoft.com/office/drawing/2014/main" id="{F85DB64F-8A99-0055-7D81-F68416BFD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237" y="495114"/>
            <a:ext cx="2051447" cy="198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9" descr="MCBXi1">
            <a:extLst>
              <a:ext uri="{FF2B5EF4-FFF2-40B4-BE49-F238E27FC236}">
                <a16:creationId xmlns:a16="http://schemas.microsoft.com/office/drawing/2014/main" id="{70FBB3AE-692A-741A-3870-8482FD277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90" y="548692"/>
            <a:ext cx="1914525" cy="181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A78E1C-726F-31D0-7284-EE167A3BF80C}"/>
              </a:ext>
            </a:extLst>
          </p:cNvPr>
          <p:cNvSpPr txBox="1">
            <a:spLocks/>
          </p:cNvSpPr>
          <p:nvPr/>
        </p:nvSpPr>
        <p:spPr>
          <a:xfrm>
            <a:off x="751070" y="4800837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700" dirty="0">
                <a:solidFill>
                  <a:schemeClr val="accent2"/>
                </a:solidFill>
              </a:rPr>
              <a:t>28 </a:t>
            </a:r>
            <a:r>
              <a:rPr lang="de-CH" sz="700" dirty="0" err="1">
                <a:solidFill>
                  <a:schemeClr val="accent2"/>
                </a:solidFill>
              </a:rPr>
              <a:t>Oct</a:t>
            </a:r>
            <a:r>
              <a:rPr lang="de-CH" sz="700" dirty="0">
                <a:solidFill>
                  <a:schemeClr val="accent2"/>
                </a:solidFill>
              </a:rPr>
              <a:t> 2022</a:t>
            </a:r>
            <a:endParaRPr lang="en-US" sz="700" dirty="0">
              <a:solidFill>
                <a:schemeClr val="accent2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0CBD0FD-D4DE-18B2-17D6-D27EA3C7D557}"/>
              </a:ext>
            </a:extLst>
          </p:cNvPr>
          <p:cNvSpPr txBox="1">
            <a:spLocks/>
          </p:cNvSpPr>
          <p:nvPr/>
        </p:nvSpPr>
        <p:spPr>
          <a:xfrm>
            <a:off x="3124200" y="4800837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>
                <a:solidFill>
                  <a:schemeClr val="accent2"/>
                </a:solidFill>
              </a:rPr>
              <a:t>M. Karppinen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A46C3D-5BA3-8FCB-25E0-93284F146699}"/>
              </a:ext>
            </a:extLst>
          </p:cNvPr>
          <p:cNvSpPr txBox="1">
            <a:spLocks/>
          </p:cNvSpPr>
          <p:nvPr/>
        </p:nvSpPr>
        <p:spPr>
          <a:xfrm>
            <a:off x="8185378" y="4800837"/>
            <a:ext cx="501424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800" smtClean="0">
                <a:solidFill>
                  <a:schemeClr val="accent2"/>
                </a:solidFill>
              </a:rPr>
              <a:pPr/>
              <a:t>7</a:t>
            </a:fld>
            <a:endParaRPr lang="en-US" sz="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780A9B4-0F1E-BC74-4DD7-DFFCC919A5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77858"/>
              </p:ext>
            </p:extLst>
          </p:nvPr>
        </p:nvGraphicFramePr>
        <p:xfrm>
          <a:off x="361784" y="663241"/>
          <a:ext cx="5715000" cy="3819371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2343150">
                  <a:extLst>
                    <a:ext uri="{9D8B030D-6E8A-4147-A177-3AD203B41FA5}">
                      <a16:colId xmlns:a16="http://schemas.microsoft.com/office/drawing/2014/main" val="967153893"/>
                    </a:ext>
                  </a:extLst>
                </a:gridCol>
                <a:gridCol w="571500">
                  <a:extLst>
                    <a:ext uri="{9D8B030D-6E8A-4147-A177-3AD203B41FA5}">
                      <a16:colId xmlns:a16="http://schemas.microsoft.com/office/drawing/2014/main" val="357987033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010409669"/>
                    </a:ext>
                  </a:extLst>
                </a:gridCol>
                <a:gridCol w="1428750">
                  <a:extLst>
                    <a:ext uri="{9D8B030D-6E8A-4147-A177-3AD203B41FA5}">
                      <a16:colId xmlns:a16="http://schemas.microsoft.com/office/drawing/2014/main" val="2205324058"/>
                    </a:ext>
                  </a:extLst>
                </a:gridCol>
              </a:tblGrid>
              <a:tr h="371797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DFE9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Unit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MCBXV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MCBXH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696461999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Integrated field</a:t>
                      </a:r>
                      <a:endParaRPr kumimoji="0" lang="en-US" altLang="en-CH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Tm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1.56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1.51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2702857171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Nominal field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3.26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3.35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2618821754"/>
                  </a:ext>
                </a:extLst>
              </a:tr>
              <a:tr h="48006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Mag. length</a:t>
                      </a:r>
                      <a:endParaRPr kumimoji="0" lang="en-US" altLang="en-CH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0.48</a:t>
                      </a:r>
                      <a:endParaRPr kumimoji="0" lang="en-US" altLang="en-CH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0.45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1763029718"/>
                  </a:ext>
                </a:extLst>
              </a:tr>
              <a:tr h="292894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Nominal current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550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550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3832003570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Stored energy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kJ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26.5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43.4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2962333341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Self inductance</a:t>
                      </a:r>
                      <a:endParaRPr kumimoji="0" lang="en-US" altLang="en-CH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mH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175.2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287.2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1581199539"/>
                  </a:ext>
                </a:extLst>
              </a:tr>
              <a:tr h="48006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Wire section (metal)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mm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1.53 x 0.85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1.53 x 0.85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1255523639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Cu/Sc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1.71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1.71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extLst>
                  <a:ext uri="{0D108BD9-81ED-4DB2-BD59-A6C34878D82A}">
                    <a16:rowId xmlns:a16="http://schemas.microsoft.com/office/drawing/2014/main" val="2276201615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Total length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 gridSpan="2"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0.72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857245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Aperture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mm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 gridSpan="2"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ø90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789657"/>
                  </a:ext>
                </a:extLst>
              </a:tr>
              <a:tr h="274320"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1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Total mass</a:t>
                      </a:r>
                      <a:endParaRPr kumimoji="0" lang="en-US" altLang="en-CH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kg</a:t>
                      </a:r>
                      <a:endParaRPr kumimoji="0" lang="en-US" altLang="en-CH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 gridSpan="2">
                  <a:txBody>
                    <a:bodyPr/>
                    <a:lstStyle>
                      <a:lvl1pPr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0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37931725" indent="-37474525" defTabSz="457200">
                        <a:lnSpc>
                          <a:spcPct val="90000"/>
                        </a:lnSpc>
                        <a:spcBef>
                          <a:spcPct val="30000"/>
                        </a:spcBef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defRPr sz="2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400" b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ct val="30000"/>
                        </a:spcBef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4572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9144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13716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1828800" eaLnBrk="0" fontAlgn="base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defRPr sz="1200" b="1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CH" sz="12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465</a:t>
                      </a:r>
                      <a:endParaRPr kumimoji="0" lang="en-US" altLang="en-CH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</a:endParaRPr>
                    </a:p>
                  </a:txBody>
                  <a:tcPr marL="68580" marR="68580" marT="34290" marB="34290" horzOverflow="overflow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759603"/>
                  </a:ext>
                </a:extLst>
              </a:tr>
            </a:tbl>
          </a:graphicData>
        </a:graphic>
      </p:graphicFrame>
      <p:sp>
        <p:nvSpPr>
          <p:cNvPr id="103430" name="Rectangle 6">
            <a:extLst>
              <a:ext uri="{FF2B5EF4-FFF2-40B4-BE49-F238E27FC236}">
                <a16:creationId xmlns:a16="http://schemas.microsoft.com/office/drawing/2014/main" id="{3B8D9D50-8B09-5ED6-C7A7-BF7A811F62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61784" y="0"/>
            <a:ext cx="8226854" cy="705332"/>
          </a:xfrm>
        </p:spPr>
        <p:txBody>
          <a:bodyPr/>
          <a:lstStyle/>
          <a:p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MCBX: Parameters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1E2BD5-55E1-F2F8-E097-F90763E45536}"/>
              </a:ext>
            </a:extLst>
          </p:cNvPr>
          <p:cNvSpPr txBox="1"/>
          <p:nvPr/>
        </p:nvSpPr>
        <p:spPr>
          <a:xfrm>
            <a:off x="6131154" y="1116644"/>
            <a:ext cx="2734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FUNCTION: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Correction of MQX misalignment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Crossing angle 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Low-E bumps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D9AF9E4-4AAA-F216-C720-87EEF9401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05A0F5F-64B6-BDFC-8A8A-4CBC83D9BE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EF62D57-BF64-78B5-6E38-7FE516125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2" name="Rectangle 6">
            <a:extLst>
              <a:ext uri="{FF2B5EF4-FFF2-40B4-BE49-F238E27FC236}">
                <a16:creationId xmlns:a16="http://schemas.microsoft.com/office/drawing/2014/main" id="{8B5202B2-81F8-7588-4756-EDB2CB1B59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CH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anose="020B0600070205080204" pitchFamily="34" charset="-128"/>
              </a:rPr>
              <a:t>MCSTX: Parameters</a:t>
            </a:r>
          </a:p>
        </p:txBody>
      </p:sp>
      <p:pic>
        <p:nvPicPr>
          <p:cNvPr id="40966" name="Picture 223">
            <a:extLst>
              <a:ext uri="{FF2B5EF4-FFF2-40B4-BE49-F238E27FC236}">
                <a16:creationId xmlns:a16="http://schemas.microsoft.com/office/drawing/2014/main" id="{F0221027-16AB-2961-9828-B52E8C9229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6700" y="953902"/>
            <a:ext cx="5293519" cy="35694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967" name="Group 227">
            <a:extLst>
              <a:ext uri="{FF2B5EF4-FFF2-40B4-BE49-F238E27FC236}">
                <a16:creationId xmlns:a16="http://schemas.microsoft.com/office/drawing/2014/main" id="{89F8320C-8651-F50F-DBA3-70C0EA1A8163}"/>
              </a:ext>
            </a:extLst>
          </p:cNvPr>
          <p:cNvGrpSpPr>
            <a:grpSpLocks/>
          </p:cNvGrpSpPr>
          <p:nvPr/>
        </p:nvGrpSpPr>
        <p:grpSpPr bwMode="auto">
          <a:xfrm>
            <a:off x="7668020" y="1308707"/>
            <a:ext cx="1391841" cy="461963"/>
            <a:chOff x="4980" y="1182"/>
            <a:chExt cx="1169" cy="388"/>
          </a:xfrm>
        </p:grpSpPr>
        <p:sp>
          <p:nvSpPr>
            <p:cNvPr id="40968" name="Line 225">
              <a:extLst>
                <a:ext uri="{FF2B5EF4-FFF2-40B4-BE49-F238E27FC236}">
                  <a16:creationId xmlns:a16="http://schemas.microsoft.com/office/drawing/2014/main" id="{194907E4-9247-54EE-90B1-35E273A976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80" y="1434"/>
              <a:ext cx="453" cy="136"/>
            </a:xfrm>
            <a:prstGeom prst="line">
              <a:avLst/>
            </a:prstGeom>
            <a:noFill/>
            <a:ln w="12700">
              <a:solidFill>
                <a:srgbClr val="0033CC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40969" name="Text Box 226">
              <a:extLst>
                <a:ext uri="{FF2B5EF4-FFF2-40B4-BE49-F238E27FC236}">
                  <a16:creationId xmlns:a16="http://schemas.microsoft.com/office/drawing/2014/main" id="{7F7E2E98-8F58-951A-1617-B626FACC5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540245">
              <a:off x="5484" y="1182"/>
              <a:ext cx="66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CH" sz="1800">
                  <a:solidFill>
                    <a:srgbClr val="0033CC"/>
                  </a:solidFill>
                </a:rPr>
                <a:t>120 A</a:t>
              </a:r>
            </a:p>
          </p:txBody>
        </p:sp>
      </p:grpSp>
      <p:pic>
        <p:nvPicPr>
          <p:cNvPr id="3" name="Picture 2" descr="Sunburst chart&#10;&#10;Description automatically generated">
            <a:extLst>
              <a:ext uri="{FF2B5EF4-FFF2-40B4-BE49-F238E27FC236}">
                <a16:creationId xmlns:a16="http://schemas.microsoft.com/office/drawing/2014/main" id="{9B5A7EAF-7986-A173-E197-E132B9FCB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4" y="1059448"/>
            <a:ext cx="1239072" cy="1201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C0CCB1-94AF-4A10-C9E1-BDC2DF7E4268}"/>
              </a:ext>
            </a:extLst>
          </p:cNvPr>
          <p:cNvSpPr txBox="1"/>
          <p:nvPr/>
        </p:nvSpPr>
        <p:spPr>
          <a:xfrm>
            <a:off x="149636" y="816542"/>
            <a:ext cx="2369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MCBXA = MCBX + MCSTX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B2382C4-5C51-DE71-181E-ABF77F521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1068" y="4767263"/>
            <a:ext cx="2133600" cy="273844"/>
          </a:xfrm>
        </p:spPr>
        <p:txBody>
          <a:bodyPr/>
          <a:lstStyle/>
          <a:p>
            <a:r>
              <a:rPr lang="de-CH"/>
              <a:t>28 Oct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D4C42D-5735-DE38-5EF8-93E840994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198" y="4767263"/>
            <a:ext cx="2895600" cy="273844"/>
          </a:xfrm>
        </p:spPr>
        <p:txBody>
          <a:bodyPr/>
          <a:lstStyle/>
          <a:p>
            <a:r>
              <a:rPr lang="en-US" dirty="0"/>
              <a:t>M. Karppinen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EB36B-3C64-D4BF-737E-81FC1534B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0429E20C-BF68-68D9-E97C-4D96A7CAD0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86" t="10931" r="21653" b="12693"/>
          <a:stretch/>
        </p:blipFill>
        <p:spPr>
          <a:xfrm>
            <a:off x="533631" y="2238848"/>
            <a:ext cx="1329401" cy="23515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BCFD_MAPF_200808" id="{72489F96-9D4A-4E4A-8B26-99282AD2FF83}" vid="{5750282D-5DE6-4946-B369-CFBCF41B71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119033</TotalTime>
  <Words>2415</Words>
  <Application>Microsoft Macintosh PowerPoint</Application>
  <PresentationFormat>On-screen Show (16:9)</PresentationFormat>
  <Paragraphs>649</Paragraphs>
  <Slides>41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Symbol</vt:lpstr>
      <vt:lpstr>Times New Roman</vt:lpstr>
      <vt:lpstr>Wingdings</vt:lpstr>
      <vt:lpstr>CERN(4-3)</vt:lpstr>
      <vt:lpstr>Main Construction Characteristics/Criteria of the Inner Triplet Corrector Magnets</vt:lpstr>
      <vt:lpstr>Inner Triplet Correctors:</vt:lpstr>
      <vt:lpstr>CM Integration at FNAL</vt:lpstr>
      <vt:lpstr>Inner Triplet Corrector Assemblies</vt:lpstr>
      <vt:lpstr>Inner Triplet Corrector Parameters</vt:lpstr>
      <vt:lpstr>SC Wires</vt:lpstr>
      <vt:lpstr>MCBX(A)</vt:lpstr>
      <vt:lpstr>MCBX: Parameters</vt:lpstr>
      <vt:lpstr>MCSTX: Parameters</vt:lpstr>
      <vt:lpstr>MCBX: Coil Fabrication</vt:lpstr>
      <vt:lpstr>MCBX: Assembly</vt:lpstr>
      <vt:lpstr>MCBX: Electrical Connections</vt:lpstr>
      <vt:lpstr>MCBX Coil Pre-stress</vt:lpstr>
      <vt:lpstr>MCBX: Cold Tests</vt:lpstr>
      <vt:lpstr>MCBX: Individual powering of MCBXV (inner dipole)</vt:lpstr>
      <vt:lpstr>MCBX: Individual powering of MCBXH (outer dipole)</vt:lpstr>
      <vt:lpstr>MCBX Combined Training</vt:lpstr>
      <vt:lpstr>MCBX COMBINED POWERING</vt:lpstr>
      <vt:lpstr>Basis for allowables and statistics</vt:lpstr>
      <vt:lpstr>Allowables for operation</vt:lpstr>
      <vt:lpstr>Example of MCBX.1L8 (NCR EDMS 391087)</vt:lpstr>
      <vt:lpstr>Reference currents</vt:lpstr>
      <vt:lpstr>MCBX &amp; Radiation</vt:lpstr>
      <vt:lpstr>MCBX &amp; Radiation: Commissioning tests</vt:lpstr>
      <vt:lpstr>Training quenches 600 A triplet circuits</vt:lpstr>
      <vt:lpstr>RCBX</vt:lpstr>
      <vt:lpstr>Training quenches 600 A</vt:lpstr>
      <vt:lpstr>MQSX &amp; MCSOX</vt:lpstr>
      <vt:lpstr>MQSX &amp; MCSOX: Present Parameters</vt:lpstr>
      <vt:lpstr>MQSX</vt:lpstr>
      <vt:lpstr>MCSOX</vt:lpstr>
      <vt:lpstr>MQSX and MCSOX: Cold Tests</vt:lpstr>
      <vt:lpstr>MQSX &amp; MCSOX #3 (first “split” assembly)</vt:lpstr>
      <vt:lpstr>MQSX &amp; MCSOX #3 (first “split” assembly)</vt:lpstr>
      <vt:lpstr>MQSX &amp; MCSOX #3 (first “split” assembly)</vt:lpstr>
      <vt:lpstr>RQSX3</vt:lpstr>
      <vt:lpstr>Training quenches 80-120 A circuits</vt:lpstr>
      <vt:lpstr>MQSX &amp; Radiation: Commissioning tests</vt:lpstr>
      <vt:lpstr>PowerPoint Presentation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Mikko Karppinen</cp:lastModifiedBy>
  <cp:revision>848</cp:revision>
  <cp:lastPrinted>2020-08-10T14:54:46Z</cp:lastPrinted>
  <dcterms:created xsi:type="dcterms:W3CDTF">2012-11-30T11:04:26Z</dcterms:created>
  <dcterms:modified xsi:type="dcterms:W3CDTF">2022-10-28T12:15:46Z</dcterms:modified>
</cp:coreProperties>
</file>