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2"/>
  </p:notesMasterIdLst>
  <p:sldIdLst>
    <p:sldId id="435" r:id="rId2"/>
    <p:sldId id="666" r:id="rId3"/>
    <p:sldId id="677" r:id="rId4"/>
    <p:sldId id="676" r:id="rId5"/>
    <p:sldId id="673" r:id="rId6"/>
    <p:sldId id="667" r:id="rId7"/>
    <p:sldId id="668" r:id="rId8"/>
    <p:sldId id="674" r:id="rId9"/>
    <p:sldId id="678" r:id="rId10"/>
    <p:sldId id="455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irst slide" id="{D66B7AAA-3809-4F0F-8E47-6D5BCF5DAE92}">
          <p14:sldIdLst>
            <p14:sldId id="435"/>
          </p14:sldIdLst>
        </p14:section>
        <p14:section name="Core" id="{10D3990A-E134-4947-A6C3-A561ED348491}">
          <p14:sldIdLst>
            <p14:sldId id="666"/>
            <p14:sldId id="677"/>
            <p14:sldId id="676"/>
            <p14:sldId id="673"/>
            <p14:sldId id="667"/>
            <p14:sldId id="668"/>
            <p14:sldId id="674"/>
            <p14:sldId id="678"/>
          </p14:sldIdLst>
        </p14:section>
        <p14:section name="Last slide" id="{47E522B3-0393-4D37-82FA-AD65A52C8311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5817" autoAdjust="0"/>
  </p:normalViewPr>
  <p:slideViewPr>
    <p:cSldViewPr snapToGrid="0" snapToObjects="1">
      <p:cViewPr varScale="1">
        <p:scale>
          <a:sx n="111" d="100"/>
          <a:sy n="111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 anchor="ctr">
            <a:noAutofit/>
          </a:bodyPr>
          <a:lstStyle>
            <a:lvl1pPr algn="ctr">
              <a:defRPr sz="2800" b="1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11C490-9E58-43EF-8857-81A7B92250C4}"/>
              </a:ext>
            </a:extLst>
          </p:cNvPr>
          <p:cNvSpPr txBox="1"/>
          <p:nvPr userDrawn="1"/>
        </p:nvSpPr>
        <p:spPr>
          <a:xfrm>
            <a:off x="0" y="6600631"/>
            <a:ext cx="12192000" cy="257369"/>
          </a:xfrm>
          <a:prstGeom prst="rect">
            <a:avLst/>
          </a:prstGeom>
          <a:solidFill>
            <a:schemeClr val="tx1"/>
          </a:solidFill>
        </p:spPr>
        <p:txBody>
          <a:bodyPr wrap="square" tIns="36000" bIns="36000" rtlCol="0" anchor="ctr" anchorCtr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  Davide Tommasini                                                                                                </a:t>
            </a:r>
            <a:r>
              <a:rPr lang="fr-CH" sz="1200" dirty="0" err="1">
                <a:solidFill>
                  <a:schemeClr val="bg1"/>
                </a:solidFill>
              </a:rPr>
              <a:t>Residual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err="1">
                <a:solidFill>
                  <a:schemeClr val="bg1"/>
                </a:solidFill>
              </a:rPr>
              <a:t>lifetime</a:t>
            </a:r>
            <a:r>
              <a:rPr lang="fr-CH" sz="1200" dirty="0">
                <a:solidFill>
                  <a:schemeClr val="bg1"/>
                </a:solidFill>
              </a:rPr>
              <a:t>                                                      Triplet </a:t>
            </a:r>
            <a:r>
              <a:rPr lang="fr-CH" sz="1200" dirty="0" err="1">
                <a:solidFill>
                  <a:schemeClr val="bg1"/>
                </a:solidFill>
              </a:rPr>
              <a:t>Task</a:t>
            </a:r>
            <a:r>
              <a:rPr lang="fr-CH" sz="1200" dirty="0">
                <a:solidFill>
                  <a:schemeClr val="bg1"/>
                </a:solidFill>
              </a:rPr>
              <a:t> Force, </a:t>
            </a:r>
            <a:r>
              <a:rPr lang="fr-CH" sz="1200" dirty="0" err="1">
                <a:solidFill>
                  <a:schemeClr val="bg1"/>
                </a:solidFill>
              </a:rPr>
              <a:t>October</a:t>
            </a:r>
            <a:r>
              <a:rPr lang="fr-CH" sz="1200" dirty="0">
                <a:solidFill>
                  <a:schemeClr val="bg1"/>
                </a:solidFill>
              </a:rPr>
              <a:t> 28</a:t>
            </a:r>
            <a:r>
              <a:rPr lang="fr-CH" sz="1200" baseline="30000" dirty="0">
                <a:solidFill>
                  <a:schemeClr val="bg1"/>
                </a:solidFill>
              </a:rPr>
              <a:t>th</a:t>
            </a:r>
            <a:r>
              <a:rPr lang="fr-CH" sz="1200" dirty="0">
                <a:solidFill>
                  <a:schemeClr val="bg1"/>
                </a:solidFill>
              </a:rPr>
              <a:t> 2022    </a:t>
            </a:r>
            <a:fld id="{03D190B8-80C5-4455-8A05-A954B8A716BA}" type="slidenum">
              <a:rPr lang="fr-CH" sz="1200" smtClean="0">
                <a:solidFill>
                  <a:schemeClr val="bg1"/>
                </a:solidFill>
              </a:rPr>
              <a:pPr/>
              <a:t>‹#›</a:t>
            </a:fld>
            <a:r>
              <a:rPr lang="fr-CH" sz="1200" dirty="0">
                <a:solidFill>
                  <a:schemeClr val="bg1"/>
                </a:solidFill>
              </a:rPr>
              <a:t>/9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3"/>
            <a:ext cx="12192000" cy="45007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689F84-D81C-4009-8848-D25476943D46}"/>
              </a:ext>
            </a:extLst>
          </p:cNvPr>
          <p:cNvSpPr txBox="1"/>
          <p:nvPr/>
        </p:nvSpPr>
        <p:spPr>
          <a:xfrm>
            <a:off x="103518" y="2309806"/>
            <a:ext cx="11921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800" dirty="0" err="1"/>
              <a:t>Residual</a:t>
            </a:r>
            <a:r>
              <a:rPr lang="fr-CH" sz="4800" dirty="0"/>
              <a:t> </a:t>
            </a:r>
            <a:r>
              <a:rPr lang="fr-CH" sz="4800" dirty="0" err="1"/>
              <a:t>lifetime</a:t>
            </a:r>
            <a:r>
              <a:rPr lang="fr-CH" sz="4800" dirty="0"/>
              <a:t> of the triplet correctors</a:t>
            </a: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A0C94-5391-4A44-9C92-CA45BA35C055}"/>
              </a:ext>
            </a:extLst>
          </p:cNvPr>
          <p:cNvSpPr txBox="1"/>
          <p:nvPr/>
        </p:nvSpPr>
        <p:spPr>
          <a:xfrm>
            <a:off x="-1" y="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Triplet Task Force, 28 October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4BB7A-D8DA-4C79-B78C-32CFFC0D45CC}"/>
              </a:ext>
            </a:extLst>
          </p:cNvPr>
          <p:cNvSpPr txBox="1"/>
          <p:nvPr/>
        </p:nvSpPr>
        <p:spPr>
          <a:xfrm>
            <a:off x="1" y="6249296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Davide Tommasini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Setting the scene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748D9-E7EE-5FD4-A856-B60DD017E2D6}"/>
              </a:ext>
            </a:extLst>
          </p:cNvPr>
          <p:cNvSpPr txBox="1"/>
          <p:nvPr/>
        </p:nvSpPr>
        <p:spPr>
          <a:xfrm>
            <a:off x="8562109" y="1932711"/>
            <a:ext cx="1174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I=5.8 kA</a:t>
            </a:r>
          </a:p>
          <a:p>
            <a:r>
              <a:rPr lang="en-GB" sz="1600" dirty="0">
                <a:solidFill>
                  <a:schemeClr val="bg1"/>
                </a:solidFill>
              </a:rPr>
              <a:t>V= 730 V</a:t>
            </a:r>
          </a:p>
          <a:p>
            <a:r>
              <a:rPr lang="en-GB" sz="1600" dirty="0">
                <a:solidFill>
                  <a:schemeClr val="bg1"/>
                </a:solidFill>
              </a:rPr>
              <a:t>P=4.2 MW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024AC0-2C70-D20A-3D61-96154F05E628}"/>
              </a:ext>
            </a:extLst>
          </p:cNvPr>
          <p:cNvSpPr txBox="1"/>
          <p:nvPr/>
        </p:nvSpPr>
        <p:spPr>
          <a:xfrm>
            <a:off x="1230318" y="6006991"/>
            <a:ext cx="3632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Design Report: CERN/LHCC/2000-007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1D732F-8F11-0997-3D62-3AB057216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037" y="694483"/>
            <a:ext cx="2826476" cy="30666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42ED8F-F406-7FBA-B0CB-AA7B012483E3}"/>
              </a:ext>
            </a:extLst>
          </p:cNvPr>
          <p:cNvSpPr txBox="1"/>
          <p:nvPr/>
        </p:nvSpPr>
        <p:spPr>
          <a:xfrm>
            <a:off x="8560568" y="418952"/>
            <a:ext cx="179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Chamonix 2010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98E598-62E6-41B4-71D0-74B61C077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4477" y="3761117"/>
            <a:ext cx="2826476" cy="21989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AC6765-F51B-4225-ACAC-D653F60EF409}"/>
              </a:ext>
            </a:extLst>
          </p:cNvPr>
          <p:cNvSpPr txBox="1"/>
          <p:nvPr/>
        </p:nvSpPr>
        <p:spPr>
          <a:xfrm>
            <a:off x="2475669" y="418952"/>
            <a:ext cx="179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Chamonix 2005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E0BB5D-7501-8FC5-B447-35A8A111BA83}"/>
              </a:ext>
            </a:extLst>
          </p:cNvPr>
          <p:cNvSpPr txBox="1"/>
          <p:nvPr/>
        </p:nvSpPr>
        <p:spPr>
          <a:xfrm>
            <a:off x="536823" y="5346578"/>
            <a:ext cx="6090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Steve Myers summarized my talk as:</a:t>
            </a:r>
          </a:p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“Magnets are like good wine, they become better with time”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D70B10-CF39-79CA-2664-5D17E4372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595" y="1028162"/>
            <a:ext cx="5593839" cy="417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26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2022: Triplet task force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748D9-E7EE-5FD4-A856-B60DD017E2D6}"/>
              </a:ext>
            </a:extLst>
          </p:cNvPr>
          <p:cNvSpPr txBox="1"/>
          <p:nvPr/>
        </p:nvSpPr>
        <p:spPr>
          <a:xfrm>
            <a:off x="8562109" y="1932711"/>
            <a:ext cx="1174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I=5.8 kA</a:t>
            </a:r>
          </a:p>
          <a:p>
            <a:r>
              <a:rPr lang="en-GB" sz="1600" dirty="0">
                <a:solidFill>
                  <a:schemeClr val="bg1"/>
                </a:solidFill>
              </a:rPr>
              <a:t>V= 730 V</a:t>
            </a:r>
          </a:p>
          <a:p>
            <a:r>
              <a:rPr lang="en-GB" sz="1600" dirty="0">
                <a:solidFill>
                  <a:schemeClr val="bg1"/>
                </a:solidFill>
              </a:rPr>
              <a:t>P=4.2 MW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024AC0-2C70-D20A-3D61-96154F05E628}"/>
              </a:ext>
            </a:extLst>
          </p:cNvPr>
          <p:cNvSpPr txBox="1"/>
          <p:nvPr/>
        </p:nvSpPr>
        <p:spPr>
          <a:xfrm>
            <a:off x="1230318" y="6006991"/>
            <a:ext cx="3632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Design Report: CERN/LHCC/2000-007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8F7DAF-65E0-7E3F-AF96-DE1595E6B26C}"/>
              </a:ext>
            </a:extLst>
          </p:cNvPr>
          <p:cNvSpPr txBox="1"/>
          <p:nvPr/>
        </p:nvSpPr>
        <p:spPr>
          <a:xfrm>
            <a:off x="419100" y="644236"/>
            <a:ext cx="113364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Is there a risk of critical failure of the correctors around the triplet region due to radiation induced degradation?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8B6F9E-99B7-EB0F-AEB9-1375EC0DBA73}"/>
              </a:ext>
            </a:extLst>
          </p:cNvPr>
          <p:cNvSpPr txBox="1"/>
          <p:nvPr/>
        </p:nvSpPr>
        <p:spPr>
          <a:xfrm>
            <a:off x="905774" y="3008818"/>
            <a:ext cx="1036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This time I am worried: here I will explain why</a:t>
            </a:r>
          </a:p>
        </p:txBody>
      </p:sp>
    </p:spTree>
    <p:extLst>
      <p:ext uri="{BB962C8B-B14F-4D97-AF65-F5344CB8AC3E}">
        <p14:creationId xmlns:p14="http://schemas.microsoft.com/office/powerpoint/2010/main" val="13184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818E9D-E8CD-5549-A1BD-8371E8667F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27" t="11349" r="1127" b="1082"/>
          <a:stretch/>
        </p:blipFill>
        <p:spPr>
          <a:xfrm>
            <a:off x="261257" y="431321"/>
            <a:ext cx="11517293" cy="565722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362663E-4476-599C-C7AA-1B8625CB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M</a:t>
            </a:r>
            <a:r>
              <a:rPr lang="en-GB" sz="2800" b="1" dirty="0"/>
              <a:t>agnet components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A27A0A-E6B2-DDBD-D252-AFA7DBAC5563}"/>
              </a:ext>
            </a:extLst>
          </p:cNvPr>
          <p:cNvSpPr txBox="1"/>
          <p:nvPr/>
        </p:nvSpPr>
        <p:spPr>
          <a:xfrm>
            <a:off x="1545455" y="6068637"/>
            <a:ext cx="97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courtesy Daniel Schoerling, January 2019</a:t>
            </a:r>
          </a:p>
        </p:txBody>
      </p:sp>
    </p:spTree>
    <p:extLst>
      <p:ext uri="{BB962C8B-B14F-4D97-AF65-F5344CB8AC3E}">
        <p14:creationId xmlns:p14="http://schemas.microsoft.com/office/powerpoint/2010/main" val="18244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I</a:t>
            </a:r>
            <a:r>
              <a:rPr lang="en-GB" sz="2800" b="1" dirty="0"/>
              <a:t>nformation available from previous investigations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6907A4-8AD4-B9BC-C1E7-AA10154637D5}"/>
              </a:ext>
            </a:extLst>
          </p:cNvPr>
          <p:cNvSpPr txBox="1"/>
          <p:nvPr/>
        </p:nvSpPr>
        <p:spPr>
          <a:xfrm>
            <a:off x="1475117" y="5607170"/>
            <a:ext cx="97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courtesy Daniel Schoerling, January 2019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3B9DAB8-3C8E-CECD-16B5-90E1E12CA526}"/>
              </a:ext>
            </a:extLst>
          </p:cNvPr>
          <p:cNvSpPr txBox="1">
            <a:spLocks/>
          </p:cNvSpPr>
          <p:nvPr/>
        </p:nvSpPr>
        <p:spPr>
          <a:xfrm>
            <a:off x="6219646" y="566846"/>
            <a:ext cx="4796287" cy="458394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800" dirty="0" err="1"/>
              <a:t>Strands</a:t>
            </a:r>
            <a:r>
              <a:rPr lang="fr-FR" sz="1800" dirty="0"/>
              <a:t> </a:t>
            </a:r>
            <a:r>
              <a:rPr lang="fr-FR" sz="1800" dirty="0" err="1"/>
              <a:t>irradiated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gamma rays up to 5 MGy at BGS / Fraunhofer (DE)</a:t>
            </a:r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fr-FR" sz="18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800" dirty="0" err="1"/>
              <a:t>Samples</a:t>
            </a:r>
            <a:r>
              <a:rPr lang="fr-FR" sz="1800" dirty="0"/>
              <a:t> made of 1-m of </a:t>
            </a:r>
            <a:r>
              <a:rPr lang="fr-FR" sz="1800" dirty="0" err="1"/>
              <a:t>wire</a:t>
            </a:r>
            <a:r>
              <a:rPr lang="fr-FR" sz="1800" dirty="0"/>
              <a:t> </a:t>
            </a:r>
            <a:r>
              <a:rPr lang="fr-FR" sz="1800" dirty="0" err="1"/>
              <a:t>spooled</a:t>
            </a:r>
            <a:r>
              <a:rPr lang="fr-FR" sz="1800" dirty="0"/>
              <a:t> in </a:t>
            </a:r>
            <a:r>
              <a:rPr lang="fr-FR" sz="1800" dirty="0" err="1"/>
              <a:t>several</a:t>
            </a:r>
            <a:r>
              <a:rPr lang="fr-FR" sz="1800" dirty="0"/>
              <a:t> </a:t>
            </a:r>
            <a:r>
              <a:rPr lang="fr-FR" sz="1800" dirty="0" err="1"/>
              <a:t>turns</a:t>
            </a:r>
            <a:r>
              <a:rPr lang="fr-FR" sz="1800" dirty="0"/>
              <a:t> of 5 cm </a:t>
            </a:r>
            <a:r>
              <a:rPr lang="fr-FR" sz="1800" dirty="0" err="1"/>
              <a:t>diameter</a:t>
            </a:r>
            <a:endParaRPr lang="fr-FR" sz="18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fr-FR" sz="18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800" dirty="0"/>
              <a:t>3 </a:t>
            </a:r>
            <a:r>
              <a:rPr lang="fr-FR" sz="1800" dirty="0" err="1"/>
              <a:t>samples</a:t>
            </a:r>
            <a:r>
              <a:rPr lang="fr-FR" sz="1800" dirty="0"/>
              <a:t> per radiation </a:t>
            </a:r>
            <a:r>
              <a:rPr lang="fr-FR" sz="1800" dirty="0" err="1"/>
              <a:t>step</a:t>
            </a:r>
            <a:endParaRPr lang="fr-FR" sz="18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fr-FR" sz="18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FR" sz="1800" dirty="0"/>
              <a:t>Breakdown voltage </a:t>
            </a:r>
            <a:r>
              <a:rPr lang="fr-FR" sz="1800" dirty="0" err="1"/>
              <a:t>measured</a:t>
            </a:r>
            <a:r>
              <a:rPr lang="fr-FR" sz="1800" dirty="0"/>
              <a:t> in water</a:t>
            </a:r>
          </a:p>
          <a:p>
            <a:pPr marL="36576" indent="0" algn="just">
              <a:buClr>
                <a:schemeClr val="tx1"/>
              </a:buClr>
              <a:buNone/>
            </a:pPr>
            <a:endParaRPr lang="fr-FR" sz="1800" dirty="0"/>
          </a:p>
          <a:p>
            <a:pPr marL="36576" indent="0" algn="just">
              <a:buClr>
                <a:schemeClr val="tx1"/>
              </a:buClr>
              <a:buNone/>
            </a:pPr>
            <a:r>
              <a:rPr lang="en-GB" sz="1400" b="1" dirty="0">
                <a:solidFill>
                  <a:srgbClr val="FF0000"/>
                </a:solidFill>
              </a:rPr>
              <a:t>All samples passed the 1 </a:t>
            </a:r>
            <a:r>
              <a:rPr lang="en-GB" sz="1400" b="1" dirty="0" err="1">
                <a:solidFill>
                  <a:srgbClr val="FF0000"/>
                </a:solidFill>
              </a:rPr>
              <a:t>MGy</a:t>
            </a:r>
            <a:r>
              <a:rPr lang="en-GB" sz="1400" b="1" dirty="0">
                <a:solidFill>
                  <a:srgbClr val="FF0000"/>
                </a:solidFill>
              </a:rPr>
              <a:t> level, none the 2.5 </a:t>
            </a:r>
            <a:r>
              <a:rPr lang="en-GB" sz="1400" b="1" dirty="0" err="1">
                <a:solidFill>
                  <a:srgbClr val="FF0000"/>
                </a:solidFill>
              </a:rPr>
              <a:t>MGy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FBE1AC9A-B95E-A813-1699-539B724F5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26" y="625484"/>
            <a:ext cx="6074020" cy="438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21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Irradiation Programme (organized by Christian Scheuerlein)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748D9-E7EE-5FD4-A856-B60DD017E2D6}"/>
              </a:ext>
            </a:extLst>
          </p:cNvPr>
          <p:cNvSpPr txBox="1"/>
          <p:nvPr/>
        </p:nvSpPr>
        <p:spPr>
          <a:xfrm>
            <a:off x="8461737" y="2227583"/>
            <a:ext cx="1174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I=5.8 kA</a:t>
            </a:r>
          </a:p>
          <a:p>
            <a:r>
              <a:rPr lang="en-GB" sz="1600" dirty="0">
                <a:solidFill>
                  <a:schemeClr val="bg1"/>
                </a:solidFill>
              </a:rPr>
              <a:t>V= 730 V</a:t>
            </a:r>
          </a:p>
          <a:p>
            <a:r>
              <a:rPr lang="en-GB" sz="1600" dirty="0">
                <a:solidFill>
                  <a:schemeClr val="bg1"/>
                </a:solidFill>
              </a:rPr>
              <a:t>P=4.2 MW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887926-BFEA-7B5D-0E1A-F3EE495B9A1D}"/>
              </a:ext>
            </a:extLst>
          </p:cNvPr>
          <p:cNvSpPr txBox="1"/>
          <p:nvPr/>
        </p:nvSpPr>
        <p:spPr>
          <a:xfrm>
            <a:off x="281422" y="1652624"/>
            <a:ext cx="117200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On April 2022 we have placed an order (CA 9125673) to STERIS* for irradiation in air up to 10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403550-3D64-8218-E47C-1D76F853FE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809"/>
          <a:stretch/>
        </p:blipFill>
        <p:spPr>
          <a:xfrm>
            <a:off x="8018696" y="2324655"/>
            <a:ext cx="3435174" cy="30285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C4221B-8D36-79F7-F570-6E4A8B3B715C}"/>
              </a:ext>
            </a:extLst>
          </p:cNvPr>
          <p:cNvSpPr txBox="1"/>
          <p:nvPr/>
        </p:nvSpPr>
        <p:spPr>
          <a:xfrm>
            <a:off x="181050" y="2250794"/>
            <a:ext cx="7295036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Five sample holders 200 mm x 200 mm x 60 mm, stacked onto each other, have been prepared for irradiation to 2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4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6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8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10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Four Perspex dosimeters (the dose is determined from the irradiation induced colour changes of the red Perspex dosimeter) are attached at different locations outside and inside the sample holders.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An initial dose measurement is used to determine the dose rate. This is used to calculate the irradiation time required to reach the targeted dose steps.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Additional dose measurements after every month and at the end of the irradiation.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4756C-E4AC-B309-7D42-F09410230CDD}"/>
              </a:ext>
            </a:extLst>
          </p:cNvPr>
          <p:cNvSpPr txBox="1"/>
          <p:nvPr/>
        </p:nvSpPr>
        <p:spPr>
          <a:xfrm>
            <a:off x="170891" y="597418"/>
            <a:ext cx="11937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Ambient air: end of the first irradiation campaign to 10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 expected by Feb 2023</a:t>
            </a: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Liquid helium : tools and set-ups being developed in collaboration with the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</a:rPr>
              <a:t>Cryolab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 and the IRRAD teams.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8AC9FC-E638-D7BE-8606-A0DD3A1FF7F6}"/>
              </a:ext>
            </a:extLst>
          </p:cNvPr>
          <p:cNvSpPr txBox="1"/>
          <p:nvPr/>
        </p:nvSpPr>
        <p:spPr>
          <a:xfrm>
            <a:off x="411981" y="5875246"/>
            <a:ext cx="113244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*At its Marcoule site the company Synergy Health Marseille SAS (a STERIS company) operates a </a:t>
            </a:r>
            <a:r>
              <a:rPr lang="en-GB" sz="1200" baseline="30000" dirty="0">
                <a:solidFill>
                  <a:schemeClr val="accent6">
                    <a:lumMod val="50000"/>
                  </a:schemeClr>
                </a:solidFill>
              </a:rPr>
              <a:t>60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Co irradiation facility, the so-called 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Gammatec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, which is dedicated to gamma irradiations for research and development activities (see also visit reports EDMS-No.2658884 and EDMS-No.2753561). </a:t>
            </a:r>
          </a:p>
        </p:txBody>
      </p:sp>
    </p:spTree>
    <p:extLst>
      <p:ext uri="{BB962C8B-B14F-4D97-AF65-F5344CB8AC3E}">
        <p14:creationId xmlns:p14="http://schemas.microsoft.com/office/powerpoint/2010/main" val="56314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What we are measuring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748D9-E7EE-5FD4-A856-B60DD017E2D6}"/>
              </a:ext>
            </a:extLst>
          </p:cNvPr>
          <p:cNvSpPr txBox="1"/>
          <p:nvPr/>
        </p:nvSpPr>
        <p:spPr>
          <a:xfrm>
            <a:off x="6574738" y="1920651"/>
            <a:ext cx="1174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I=5.8 kA</a:t>
            </a:r>
          </a:p>
          <a:p>
            <a:r>
              <a:rPr lang="en-GB" sz="1600" dirty="0">
                <a:solidFill>
                  <a:schemeClr val="bg1"/>
                </a:solidFill>
              </a:rPr>
              <a:t>V= 730 V</a:t>
            </a:r>
          </a:p>
          <a:p>
            <a:r>
              <a:rPr lang="en-GB" sz="1600" dirty="0">
                <a:solidFill>
                  <a:schemeClr val="bg1"/>
                </a:solidFill>
              </a:rPr>
              <a:t>P=4.2 MW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024AC0-2C70-D20A-3D61-96154F05E628}"/>
              </a:ext>
            </a:extLst>
          </p:cNvPr>
          <p:cNvSpPr txBox="1"/>
          <p:nvPr/>
        </p:nvSpPr>
        <p:spPr>
          <a:xfrm>
            <a:off x="-757053" y="5994931"/>
            <a:ext cx="3632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Design Report: CERN/LHCC/2000-007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434AA-BE41-9E99-C893-2F602551710A}"/>
              </a:ext>
            </a:extLst>
          </p:cNvPr>
          <p:cNvSpPr txBox="1"/>
          <p:nvPr/>
        </p:nvSpPr>
        <p:spPr>
          <a:xfrm>
            <a:off x="406879" y="405613"/>
            <a:ext cx="11378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PVA insulated Nb-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Ti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wire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Epoxy impregnated ribbon cable. Impregnation with Araldite GY285 +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Jeffamine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D400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Coil block samples cut from pre-series MCBC coil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ISOPREG 2704 as used for the MCBY outer insulating layer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ED59DC-16EA-EA8D-5C52-EFE9A9A052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508"/>
          <a:stretch/>
        </p:blipFill>
        <p:spPr>
          <a:xfrm>
            <a:off x="301147" y="1605942"/>
            <a:ext cx="6953250" cy="23415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87D544-1E15-CC1D-E784-5BB9B47A7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28" y="4138445"/>
            <a:ext cx="6276975" cy="2371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453F74-6BDC-DE81-4C28-FFD69BB7C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6721" y="1091781"/>
            <a:ext cx="2886075" cy="38290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A73C8A-84B1-1DF8-5A8D-1090BF44D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4397" y="5110462"/>
            <a:ext cx="4428585" cy="139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7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Some considerations</a:t>
            </a:r>
            <a:endParaRPr lang="en-GB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EF159-F13B-B237-8667-087EC291AE39}"/>
              </a:ext>
            </a:extLst>
          </p:cNvPr>
          <p:cNvSpPr txBox="1"/>
          <p:nvPr/>
        </p:nvSpPr>
        <p:spPr>
          <a:xfrm>
            <a:off x="370936" y="552091"/>
            <a:ext cx="11490385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Results presented by Daniel Schoerling in 2019 show a full degradation of the dielectric properties of the PVA wire insulation in a range between 1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and 2.5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 However: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it is not excluded that the impregnation may possibly attenuate the effect of the degradation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in absence of oxygen, at cold, situation may improve, even considerably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do not know if this degradation may result in a magnet failure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results of new irradiation campaigns may considerably change this picture</a:t>
            </a:r>
          </a:p>
          <a:p>
            <a:pPr marL="342900" indent="-342900" algn="just">
              <a:spcBef>
                <a:spcPts val="16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dose already reached by the corrector magnets in operation in the LHC, according to the presentation of Francesco at this task force on October 14</a:t>
            </a:r>
            <a:r>
              <a:rPr lang="en-GB" baseline="30000" dirty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2022, often exceeds 5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and, for certain units, even approaches the order of 10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>
              <a:spcBef>
                <a:spcPts val="1600"/>
              </a:spcBef>
            </a:pPr>
            <a:r>
              <a:rPr lang="en-GB" b="1" dirty="0">
                <a:solidFill>
                  <a:srgbClr val="FF0000"/>
                </a:solidFill>
              </a:rPr>
              <a:t>From above it looks like these magnets may fail, in case a quench occurs, at any moment as from now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D6B7525-2768-1D76-2745-14F161AA193B}"/>
              </a:ext>
            </a:extLst>
          </p:cNvPr>
          <p:cNvSpPr txBox="1">
            <a:spLocks/>
          </p:cNvSpPr>
          <p:nvPr/>
        </p:nvSpPr>
        <p:spPr>
          <a:xfrm>
            <a:off x="0" y="4423739"/>
            <a:ext cx="12192000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F0000"/>
                </a:solidFill>
              </a:rPr>
              <a:t>… the results of on-going irradiation tests may change the picture …</a:t>
            </a:r>
          </a:p>
          <a:p>
            <a:r>
              <a:rPr lang="en-GB" dirty="0">
                <a:solidFill>
                  <a:srgbClr val="FF0000"/>
                </a:solidFill>
              </a:rPr>
              <a:t>… or not …</a:t>
            </a:r>
          </a:p>
        </p:txBody>
      </p:sp>
    </p:spTree>
    <p:extLst>
      <p:ext uri="{BB962C8B-B14F-4D97-AF65-F5344CB8AC3E}">
        <p14:creationId xmlns:p14="http://schemas.microsoft.com/office/powerpoint/2010/main" val="171304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B890B8C-E126-4883-4565-72FE43830757}"/>
              </a:ext>
            </a:extLst>
          </p:cNvPr>
          <p:cNvSpPr txBox="1">
            <a:spLocks/>
          </p:cNvSpPr>
          <p:nvPr/>
        </p:nvSpPr>
        <p:spPr>
          <a:xfrm>
            <a:off x="0" y="1183353"/>
            <a:ext cx="12192000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B098E2A-4D0B-0E2D-DC4C-B570627347F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Recommended immediate actions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C308C0-B07F-7FD7-8520-8DDDE05DE779}"/>
              </a:ext>
            </a:extLst>
          </p:cNvPr>
          <p:cNvSpPr txBox="1"/>
          <p:nvPr/>
        </p:nvSpPr>
        <p:spPr>
          <a:xfrm>
            <a:off x="195533" y="737510"/>
            <a:ext cx="1155939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objective shall be to decrease the probability of failure of a weakened dielectric insulation. 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 suggest to identify operation schemes to: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not power, where possible, the inner coil layers to possibly preserve operation of the external layers;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2.  where powering is mandatory, reduce the current in order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reduce the probability of a quench, the principal trigger for a magnet failure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reduce all stresses (thermo-mechanical and dielectric) in case a quench nevertheless occurs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64F186-51C6-0ACA-0698-82AAC7762311}"/>
              </a:ext>
            </a:extLst>
          </p:cNvPr>
          <p:cNvSpPr txBox="1">
            <a:spLocks/>
          </p:cNvSpPr>
          <p:nvPr/>
        </p:nvSpPr>
        <p:spPr>
          <a:xfrm>
            <a:off x="0" y="3811674"/>
            <a:ext cx="12192000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Additional actions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DC1E6D-C898-9CA1-BDD4-17C25C4931CD}"/>
              </a:ext>
            </a:extLst>
          </p:cNvPr>
          <p:cNvSpPr txBox="1"/>
          <p:nvPr/>
        </p:nvSpPr>
        <p:spPr>
          <a:xfrm>
            <a:off x="195533" y="4316996"/>
            <a:ext cx="11937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Avoid actions which may trigger a failure: thermal cycles, dielectric tests,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provoqued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quenches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Identify solutions for balancing radiation dose among magnets (including, possibly, swapping of magnets units)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Identify solutions/mitigations for a possible generalized loss of correctors</a:t>
            </a:r>
          </a:p>
        </p:txBody>
      </p:sp>
    </p:spTree>
    <p:extLst>
      <p:ext uri="{BB962C8B-B14F-4D97-AF65-F5344CB8AC3E}">
        <p14:creationId xmlns:p14="http://schemas.microsoft.com/office/powerpoint/2010/main" val="285511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252109</TotalTime>
  <Words>795</Words>
  <Application>Microsoft Office PowerPoint</Application>
  <PresentationFormat>Widescreen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CERN(4-3)</vt:lpstr>
      <vt:lpstr>PowerPoint Presentation</vt:lpstr>
      <vt:lpstr>Setting the scene</vt:lpstr>
      <vt:lpstr>2022: Triplet task force</vt:lpstr>
      <vt:lpstr>Magnet components</vt:lpstr>
      <vt:lpstr>Information available from previous investigations </vt:lpstr>
      <vt:lpstr>Irradiation Programme (organized by Christian Scheuerlein)</vt:lpstr>
      <vt:lpstr>What we are measuring</vt:lpstr>
      <vt:lpstr>Some considerations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2432</cp:revision>
  <cp:lastPrinted>2021-01-20T07:59:41Z</cp:lastPrinted>
  <dcterms:created xsi:type="dcterms:W3CDTF">2015-01-22T10:26:45Z</dcterms:created>
  <dcterms:modified xsi:type="dcterms:W3CDTF">2022-10-28T12:11:52Z</dcterms:modified>
</cp:coreProperties>
</file>