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0"/>
  </p:notesMasterIdLst>
  <p:sldIdLst>
    <p:sldId id="256" r:id="rId2"/>
    <p:sldId id="647" r:id="rId3"/>
    <p:sldId id="650" r:id="rId4"/>
    <p:sldId id="649" r:id="rId5"/>
    <p:sldId id="655" r:id="rId6"/>
    <p:sldId id="670" r:id="rId7"/>
    <p:sldId id="651" r:id="rId8"/>
    <p:sldId id="653" r:id="rId9"/>
    <p:sldId id="648" r:id="rId10"/>
    <p:sldId id="654" r:id="rId11"/>
    <p:sldId id="671" r:id="rId12"/>
    <p:sldId id="656" r:id="rId13"/>
    <p:sldId id="666" r:id="rId14"/>
    <p:sldId id="668" r:id="rId15"/>
    <p:sldId id="715" r:id="rId16"/>
    <p:sldId id="741" r:id="rId17"/>
    <p:sldId id="742" r:id="rId18"/>
    <p:sldId id="682" r:id="rId19"/>
    <p:sldId id="684" r:id="rId20"/>
    <p:sldId id="692" r:id="rId21"/>
    <p:sldId id="657" r:id="rId22"/>
    <p:sldId id="699" r:id="rId23"/>
    <p:sldId id="696" r:id="rId24"/>
    <p:sldId id="702" r:id="rId25"/>
    <p:sldId id="703" r:id="rId26"/>
    <p:sldId id="698" r:id="rId27"/>
    <p:sldId id="693" r:id="rId28"/>
    <p:sldId id="658" r:id="rId29"/>
    <p:sldId id="717" r:id="rId30"/>
    <p:sldId id="743" r:id="rId31"/>
    <p:sldId id="719" r:id="rId32"/>
    <p:sldId id="718" r:id="rId33"/>
    <p:sldId id="659" r:id="rId34"/>
    <p:sldId id="701" r:id="rId35"/>
    <p:sldId id="710" r:id="rId36"/>
    <p:sldId id="708" r:id="rId37"/>
    <p:sldId id="711" r:id="rId38"/>
    <p:sldId id="712" r:id="rId39"/>
    <p:sldId id="709" r:id="rId40"/>
    <p:sldId id="713" r:id="rId41"/>
    <p:sldId id="707" r:id="rId42"/>
    <p:sldId id="697" r:id="rId43"/>
    <p:sldId id="674" r:id="rId44"/>
    <p:sldId id="672" r:id="rId45"/>
    <p:sldId id="669" r:id="rId46"/>
    <p:sldId id="673" r:id="rId47"/>
    <p:sldId id="662" r:id="rId48"/>
    <p:sldId id="704" r:id="rId49"/>
    <p:sldId id="706" r:id="rId50"/>
    <p:sldId id="663" r:id="rId51"/>
    <p:sldId id="720" r:id="rId52"/>
    <p:sldId id="721" r:id="rId53"/>
    <p:sldId id="664" r:id="rId54"/>
    <p:sldId id="665" r:id="rId55"/>
    <p:sldId id="677" r:id="rId56"/>
    <p:sldId id="678" r:id="rId57"/>
    <p:sldId id="679" r:id="rId58"/>
    <p:sldId id="680" r:id="rId59"/>
    <p:sldId id="681" r:id="rId60"/>
    <p:sldId id="675" r:id="rId61"/>
    <p:sldId id="705" r:id="rId62"/>
    <p:sldId id="726" r:id="rId63"/>
    <p:sldId id="727" r:id="rId64"/>
    <p:sldId id="725" r:id="rId65"/>
    <p:sldId id="722" r:id="rId66"/>
    <p:sldId id="730" r:id="rId67"/>
    <p:sldId id="744" r:id="rId68"/>
    <p:sldId id="723" r:id="rId69"/>
    <p:sldId id="729" r:id="rId70"/>
    <p:sldId id="685" r:id="rId71"/>
    <p:sldId id="731" r:id="rId72"/>
    <p:sldId id="738" r:id="rId73"/>
    <p:sldId id="728" r:id="rId74"/>
    <p:sldId id="732" r:id="rId75"/>
    <p:sldId id="724" r:id="rId76"/>
    <p:sldId id="737" r:id="rId77"/>
    <p:sldId id="733" r:id="rId78"/>
    <p:sldId id="734" r:id="rId79"/>
    <p:sldId id="735" r:id="rId80"/>
    <p:sldId id="661" r:id="rId81"/>
    <p:sldId id="688" r:id="rId82"/>
    <p:sldId id="689" r:id="rId83"/>
    <p:sldId id="690" r:id="rId84"/>
    <p:sldId id="691" r:id="rId85"/>
    <p:sldId id="667" r:id="rId86"/>
    <p:sldId id="676" r:id="rId87"/>
    <p:sldId id="700" r:id="rId88"/>
    <p:sldId id="652" r:id="rId89"/>
  </p:sldIdLst>
  <p:sldSz cx="12192000" cy="6858000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5728" autoAdjust="0"/>
  </p:normalViewPr>
  <p:slideViewPr>
    <p:cSldViewPr snapToGrid="0">
      <p:cViewPr varScale="1">
        <p:scale>
          <a:sx n="157" d="100"/>
          <a:sy n="157" d="100"/>
        </p:scale>
        <p:origin x="15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078427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78" tIns="47389" rIns="94778" bIns="47389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04/11/2022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88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8" tIns="47389" rIns="94778" bIns="47389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79"/>
          </a:xfrm>
          <a:prstGeom prst="rect">
            <a:avLst/>
          </a:prstGeom>
        </p:spPr>
        <p:txBody>
          <a:bodyPr vert="horz" lIns="94778" tIns="47389" rIns="94778" bIns="473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8427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3" y="9721107"/>
            <a:ext cx="3078427" cy="513507"/>
          </a:xfrm>
          <a:prstGeom prst="rect">
            <a:avLst/>
          </a:prstGeom>
        </p:spPr>
        <p:txBody>
          <a:bodyPr vert="horz" lIns="94778" tIns="47389" rIns="94778" bIns="47389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AE666-61FE-4835-BE17-F7B9CB129BA4}" type="datetimeFigureOut">
              <a:rPr lang="en-GB" smtClean="0"/>
              <a:t>04/11/2022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jpg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650.png"/><Relationship Id="rId4" Type="http://schemas.openxmlformats.org/officeDocument/2006/relationships/image" Target="../media/image71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3.png"/><Relationship Id="rId7" Type="http://schemas.openxmlformats.org/officeDocument/2006/relationships/image" Target="../media/image480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470.png"/><Relationship Id="rId4" Type="http://schemas.openxmlformats.org/officeDocument/2006/relationships/image" Target="../media/image30.png"/><Relationship Id="rId9" Type="http://schemas.openxmlformats.org/officeDocument/2006/relationships/image" Target="../media/image69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3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emf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9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2.jpeg"/><Relationship Id="rId5" Type="http://schemas.openxmlformats.org/officeDocument/2006/relationships/image" Target="../media/image100.png"/><Relationship Id="rId4" Type="http://schemas.openxmlformats.org/officeDocument/2006/relationships/oleObject" Target="../embeddings/oleObject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wmf"/><Relationship Id="rId3" Type="http://schemas.openxmlformats.org/officeDocument/2006/relationships/image" Target="../media/image114.jpe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2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5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2" Type="http://schemas.openxmlformats.org/officeDocument/2006/relationships/image" Target="../media/image115.jpeg"/><Relationship Id="rId1" Type="http://schemas.openxmlformats.org/officeDocument/2006/relationships/slideLayout" Target="../slideLayouts/slideLayout6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jp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6.jpeg"/><Relationship Id="rId4" Type="http://schemas.openxmlformats.org/officeDocument/2006/relationships/image" Target="../media/image125.jpe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7.jpg"/><Relationship Id="rId1" Type="http://schemas.openxmlformats.org/officeDocument/2006/relationships/slideLayout" Target="../slideLayouts/slideLayout6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jp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3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6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7.emf"/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0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9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4.png"/><Relationship Id="rId5" Type="http://schemas.openxmlformats.org/officeDocument/2006/relationships/image" Target="../media/image153.png"/><Relationship Id="rId4" Type="http://schemas.openxmlformats.org/officeDocument/2006/relationships/image" Target="../media/image152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40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6.png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7.png"/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8.png"/><Relationship Id="rId2" Type="http://schemas.openxmlformats.org/officeDocument/2006/relationships/image" Target="../media/image148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0.png"/><Relationship Id="rId4" Type="http://schemas.openxmlformats.org/officeDocument/2006/relationships/image" Target="../media/image159.png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4.jpeg"/><Relationship Id="rId5" Type="http://schemas.openxmlformats.org/officeDocument/2006/relationships/image" Target="../media/image163.png"/><Relationship Id="rId4" Type="http://schemas.openxmlformats.org/officeDocument/2006/relationships/image" Target="../media/image162.png"/></Relationships>
</file>

<file path=ppt/slides/_rels/slide7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0.png"/><Relationship Id="rId3" Type="http://schemas.openxmlformats.org/officeDocument/2006/relationships/image" Target="../media/image166.png"/><Relationship Id="rId7" Type="http://schemas.openxmlformats.org/officeDocument/2006/relationships/image" Target="../media/image170.pn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9.png"/><Relationship Id="rId5" Type="http://schemas.openxmlformats.org/officeDocument/2006/relationships/image" Target="../media/image168.png"/><Relationship Id="rId4" Type="http://schemas.openxmlformats.org/officeDocument/2006/relationships/image" Target="../media/image167.pn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55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2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4.png"/><Relationship Id="rId2" Type="http://schemas.openxmlformats.org/officeDocument/2006/relationships/image" Target="../media/image17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76.wmf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9.png"/><Relationship Id="rId4" Type="http://schemas.openxmlformats.org/officeDocument/2006/relationships/image" Target="../media/image178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1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6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2.jpeg"/><Relationship Id="rId1" Type="http://schemas.openxmlformats.org/officeDocument/2006/relationships/slideLayout" Target="../slideLayouts/slideLayout6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3.emf"/><Relationship Id="rId1" Type="http://schemas.openxmlformats.org/officeDocument/2006/relationships/slideLayout" Target="../slideLayouts/slideLayout6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4.png"/><Relationship Id="rId2" Type="http://schemas.openxmlformats.org/officeDocument/2006/relationships/image" Target="../media/image18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5.png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7.png"/><Relationship Id="rId2" Type="http://schemas.openxmlformats.org/officeDocument/2006/relationships/image" Target="../media/image18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9.png"/><Relationship Id="rId4" Type="http://schemas.openxmlformats.org/officeDocument/2006/relationships/image" Target="../media/image188.png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1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2.png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92696"/>
            <a:ext cx="9144000" cy="216672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Instrumentation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Juan Casas</a:t>
            </a:r>
            <a:endParaRPr lang="en-US" dirty="0"/>
          </a:p>
          <a:p>
            <a:r>
              <a:rPr lang="en-US" dirty="0"/>
              <a:t>CERN – </a:t>
            </a:r>
            <a:r>
              <a:rPr lang="en-US" dirty="0" smtClean="0"/>
              <a:t>TE/CRG </a:t>
            </a:r>
            <a:r>
              <a:rPr lang="en-US" dirty="0"/>
              <a:t>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Technical Training</a:t>
            </a:r>
            <a:r>
              <a:rPr lang="en-US" dirty="0"/>
              <a:t>: Cryogenic Engineering for </a:t>
            </a:r>
            <a:r>
              <a:rPr lang="en-US" dirty="0" smtClean="0"/>
              <a:t>Helium Superconducting </a:t>
            </a:r>
            <a:r>
              <a:rPr lang="en-US" dirty="0"/>
              <a:t>devices  </a:t>
            </a:r>
          </a:p>
          <a:p>
            <a:pPr algn="ctr"/>
            <a:r>
              <a:rPr lang="en-US" dirty="0"/>
              <a:t>CERN, </a:t>
            </a:r>
            <a:r>
              <a:rPr lang="en-US" dirty="0" smtClean="0"/>
              <a:t>7-9 </a:t>
            </a:r>
            <a:r>
              <a:rPr lang="en-US" dirty="0"/>
              <a:t>November </a:t>
            </a:r>
            <a:r>
              <a:rPr lang="en-US" dirty="0" smtClean="0"/>
              <a:t>2022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40168" y="2626018"/>
            <a:ext cx="5467346" cy="3570950"/>
            <a:chOff x="140168" y="2618940"/>
            <a:chExt cx="5467346" cy="357095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168" y="2618940"/>
              <a:ext cx="5467346" cy="3570950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1175361" y="4898703"/>
              <a:ext cx="4091889" cy="646331"/>
              <a:chOff x="1188859" y="4776249"/>
              <a:chExt cx="4091889" cy="646331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88859" y="4776249"/>
                <a:ext cx="4091889" cy="64633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       : RIRTs in CERN calibration insert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 : </a:t>
                </a:r>
                <a:r>
                  <a:rPr lang="en-US" dirty="0" err="1" smtClean="0"/>
                  <a:t>cernox</a:t>
                </a:r>
                <a:r>
                  <a:rPr lang="en-US" dirty="0" smtClean="0"/>
                  <a:t> sensors</a:t>
                </a:r>
                <a:endParaRPr lang="en-GB" dirty="0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1253768" y="4954389"/>
                <a:ext cx="392483" cy="81420"/>
                <a:chOff x="1240077" y="6245268"/>
                <a:chExt cx="392483" cy="81420"/>
              </a:xfrm>
            </p:grpSpPr>
            <p:sp>
              <p:nvSpPr>
                <p:cNvPr id="14" name="Oval 13"/>
                <p:cNvSpPr/>
                <p:nvPr/>
              </p:nvSpPr>
              <p:spPr>
                <a:xfrm>
                  <a:off x="1240077" y="6245268"/>
                  <a:ext cx="81420" cy="81420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8" name="Oval 17"/>
                <p:cNvSpPr/>
                <p:nvPr/>
              </p:nvSpPr>
              <p:spPr>
                <a:xfrm>
                  <a:off x="1392477" y="6245268"/>
                  <a:ext cx="81420" cy="81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1551140" y="6245268"/>
                  <a:ext cx="81420" cy="8142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" name="Group 5"/>
              <p:cNvGrpSpPr/>
              <p:nvPr/>
            </p:nvGrpSpPr>
            <p:grpSpPr>
              <a:xfrm>
                <a:off x="1396988" y="5244634"/>
                <a:ext cx="181200" cy="28800"/>
                <a:chOff x="1294478" y="6427905"/>
                <a:chExt cx="181200" cy="28800"/>
              </a:xfrm>
            </p:grpSpPr>
            <p:sp>
              <p:nvSpPr>
                <p:cNvPr id="5" name="Rectangle 4"/>
                <p:cNvSpPr/>
                <p:nvPr/>
              </p:nvSpPr>
              <p:spPr>
                <a:xfrm>
                  <a:off x="1294478" y="6427905"/>
                  <a:ext cx="28800" cy="28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Rectangle 20"/>
                <p:cNvSpPr/>
                <p:nvPr/>
              </p:nvSpPr>
              <p:spPr>
                <a:xfrm>
                  <a:off x="1446878" y="6427905"/>
                  <a:ext cx="28800" cy="288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Absolute Temperature Scale: CERN standards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Rhodium </a:t>
            </a:r>
            <a:r>
              <a:rPr lang="en-US" sz="2400" dirty="0" err="1" smtClean="0"/>
              <a:t>IRon</a:t>
            </a:r>
            <a:r>
              <a:rPr lang="en-US" sz="2400" dirty="0" smtClean="0"/>
              <a:t> </a:t>
            </a:r>
            <a:r>
              <a:rPr lang="en-US" sz="2400" dirty="0"/>
              <a:t>T</a:t>
            </a:r>
            <a:r>
              <a:rPr lang="en-US" sz="2400" dirty="0" smtClean="0"/>
              <a:t>hermometers (RIRT): used as secondary &amp; working standards.</a:t>
            </a:r>
          </a:p>
          <a:p>
            <a:r>
              <a:rPr lang="en-US" sz="2400" dirty="0" smtClean="0"/>
              <a:t>2</a:t>
            </a:r>
            <a:r>
              <a:rPr lang="en-US" sz="2400" baseline="30000" dirty="0" smtClean="0"/>
              <a:t>ary</a:t>
            </a:r>
            <a:r>
              <a:rPr lang="en-US" sz="2400" dirty="0" smtClean="0"/>
              <a:t> standards are compared to primary standards by a reference laboratory. </a:t>
            </a:r>
          </a:p>
          <a:p>
            <a:r>
              <a:rPr lang="en-US" sz="2400" dirty="0" smtClean="0"/>
              <a:t>Working standards are installed in the series calibration insert &amp; compared from time to time (yearly basis) to the secondary standards (in a separate insert).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1660" y="2823556"/>
            <a:ext cx="4070640" cy="9385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08455" y="3717705"/>
            <a:ext cx="4202620" cy="1810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5400000">
            <a:off x="9782256" y="4438053"/>
            <a:ext cx="399340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VNIIFTRI standard comparison insert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668952" y="2521409"/>
            <a:ext cx="394665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RIRT standard made by Tinsley (UK)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1660" y="4111716"/>
            <a:ext cx="4105113" cy="214179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630363" y="3698766"/>
            <a:ext cx="435696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RIRT standard made by VNIIFTRI (RUS)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43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Standards/Calibration Certificates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LHC requirements for the measurements below 4 K are very tight</a:t>
            </a:r>
          </a:p>
          <a:p>
            <a:r>
              <a:rPr lang="en-US" sz="2400" dirty="0"/>
              <a:t>N</a:t>
            </a:r>
            <a:r>
              <a:rPr lang="en-US" sz="2400" dirty="0" smtClean="0"/>
              <a:t>ot far off from the national standards laboratories results:</a:t>
            </a:r>
          </a:p>
          <a:p>
            <a:endParaRPr lang="en-US" sz="2400" dirty="0" smtClean="0"/>
          </a:p>
          <a:p>
            <a:r>
              <a:rPr lang="en-US" sz="2400" dirty="0" smtClean="0"/>
              <a:t>Working &amp; secondary standards are</a:t>
            </a:r>
          </a:p>
          <a:p>
            <a:r>
              <a:rPr lang="en-US" sz="2400" dirty="0" smtClean="0"/>
              <a:t>not required for: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Pressure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Voltage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Current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etc.</a:t>
            </a:r>
          </a:p>
          <a:p>
            <a:r>
              <a:rPr lang="en-US" sz="2400" dirty="0" smtClean="0"/>
              <a:t>industrial calibration certificates of </a:t>
            </a:r>
            <a:br>
              <a:rPr lang="en-US" sz="2400" dirty="0" smtClean="0"/>
            </a:br>
            <a:r>
              <a:rPr lang="en-US" sz="2400" dirty="0" smtClean="0"/>
              <a:t>apparatuses is sufficient; these are: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DMM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Portable calibrators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Bench instruments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…..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0684" y="1753465"/>
            <a:ext cx="6008326" cy="435758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178407" y="6111054"/>
            <a:ext cx="5547352" cy="3077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en-GB" sz="1400" dirty="0" smtClean="0"/>
              <a:t>From &lt;&lt;EURAMET </a:t>
            </a:r>
            <a:r>
              <a:rPr lang="en-GB" sz="1400" dirty="0"/>
              <a:t>Key Comparison No. </a:t>
            </a:r>
            <a:r>
              <a:rPr lang="en-GB" sz="1400" dirty="0" smtClean="0"/>
              <a:t>EURAMET.T-K1&gt;&gt; (2016)</a:t>
            </a:r>
            <a:endParaRPr lang="en-GB" sz="1400" dirty="0"/>
          </a:p>
        </p:txBody>
      </p:sp>
      <p:sp>
        <p:nvSpPr>
          <p:cNvPr id="22" name="Left Arrow 21"/>
          <p:cNvSpPr/>
          <p:nvPr/>
        </p:nvSpPr>
        <p:spPr>
          <a:xfrm rot="13706444">
            <a:off x="8376884" y="1542359"/>
            <a:ext cx="319120" cy="135013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13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 Chain: “Sensor” View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07819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market for sensors is moving towards more complex sensors that include all possible </a:t>
            </a:r>
            <a:r>
              <a:rPr lang="en-US" sz="2400" dirty="0" err="1" smtClean="0"/>
              <a:t>linearizations</a:t>
            </a:r>
            <a:r>
              <a:rPr lang="en-US" sz="2400" dirty="0" smtClean="0"/>
              <a:t>/compensations.</a:t>
            </a:r>
          </a:p>
          <a:p>
            <a:r>
              <a:rPr lang="en-US" sz="2400" dirty="0" smtClean="0"/>
              <a:t>“Smart” commercial instrumentation for cryogenics is usable only @ warm.</a:t>
            </a:r>
          </a:p>
          <a:p>
            <a:r>
              <a:rPr lang="en-US" sz="2400" dirty="0" smtClean="0"/>
              <a:t>Accelerators usually impose passive (dumb) sensors: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Too low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Exposure to ionizing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Many “smart” sensor are presently</a:t>
            </a:r>
          </a:p>
          <a:p>
            <a:r>
              <a:rPr lang="en-US" sz="2400" dirty="0"/>
              <a:t>b</a:t>
            </a:r>
            <a:r>
              <a:rPr lang="en-US" sz="2400" dirty="0" smtClean="0"/>
              <a:t>eing used in test areas and are</a:t>
            </a:r>
            <a:br>
              <a:rPr lang="en-US" sz="2400" dirty="0" smtClean="0"/>
            </a:br>
            <a:r>
              <a:rPr lang="en-US" sz="2400" dirty="0" smtClean="0"/>
              <a:t>connected via fieldbuses: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Valve actuators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…</a:t>
            </a:r>
            <a:endParaRPr lang="en-US" sz="2400" dirty="0"/>
          </a:p>
        </p:txBody>
      </p:sp>
      <p:pic>
        <p:nvPicPr>
          <p:cNvPr id="6" name="Picture 5" descr="SmartIntelligentSens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479" y="2918518"/>
            <a:ext cx="5628463" cy="3622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374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3416" y="1532963"/>
            <a:ext cx="6906059" cy="483101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 Chain: Particle Accelerator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476776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Particle accelerator usually involve environmental radiation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More challenging than a typical industrial installation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Equipment need to be qualified by the end user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Critical equipment need to be located appropriately or provide adequate redundancy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Long distance require mechanisms to cope with EMI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20+ year operation design</a:t>
            </a:r>
          </a:p>
          <a:p>
            <a:pPr marL="800100" lvl="1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 ¡ obsolescence !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7930194" y="1120673"/>
            <a:ext cx="158248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LHC 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30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876" y="2017987"/>
            <a:ext cx="8661418" cy="46019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Electrical Sensors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790395"/>
            <a:ext cx="113710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Most of the temperature measurements are based in electrical sensors.</a:t>
            </a:r>
          </a:p>
          <a:p>
            <a:r>
              <a:rPr lang="en-US" sz="2400" dirty="0" smtClean="0"/>
              <a:t>Wide variety makes difficult to find a single one fitting all applications.</a:t>
            </a:r>
          </a:p>
          <a:p>
            <a:r>
              <a:rPr lang="en-US" sz="2400" dirty="0" smtClean="0"/>
              <a:t>All are several decades old and some are becoming obsolete </a:t>
            </a:r>
            <a:r>
              <a:rPr lang="en-US" sz="2400" dirty="0" smtClean="0">
                <a:sym typeface="Wingdings" panose="05000000000000000000" pitchFamily="2" charset="2"/>
              </a:rPr>
              <a:t></a:t>
            </a:r>
            <a:r>
              <a:rPr lang="en-US" sz="2400" dirty="0" smtClean="0"/>
              <a:t> or difficult to obtain </a:t>
            </a:r>
            <a:r>
              <a:rPr lang="en-US" sz="2400" dirty="0" smtClean="0">
                <a:sym typeface="Wingdings" panose="05000000000000000000" pitchFamily="2" charset="2"/>
              </a:rPr>
              <a:t>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0360230" y="5496672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ym typeface="Wingdings" panose="05000000000000000000" pitchFamily="2" charset="2"/>
              </a:rPr>
              <a:t>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9653462" y="4194623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sym typeface="Wingdings" panose="05000000000000000000" pitchFamily="2" charset="2"/>
              </a:rPr>
              <a:t>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0165305" y="264905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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9875847" y="3171813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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124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Optical Sensors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2926" y="1326508"/>
            <a:ext cx="4160498" cy="15614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36779" y="1472829"/>
            <a:ext cx="112883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Fabry</a:t>
            </a:r>
            <a:r>
              <a:rPr lang="en-US" sz="1400" dirty="0" smtClean="0"/>
              <a:t>-Perot</a:t>
            </a:r>
            <a:endParaRPr lang="en-GB" sz="14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790395"/>
            <a:ext cx="115814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“</a:t>
            </a:r>
            <a:r>
              <a:rPr lang="en-US" sz="2400" u="sng" dirty="0" smtClean="0"/>
              <a:t>Bare</a:t>
            </a:r>
            <a:r>
              <a:rPr lang="en-US" sz="2400" dirty="0" smtClean="0"/>
              <a:t>” optical Fiber Sensing (OFS) technologies have a lower measurement temperature of about 50-80 K.</a:t>
            </a:r>
          </a:p>
          <a:p>
            <a:r>
              <a:rPr lang="en-US" sz="2400" dirty="0" smtClean="0"/>
              <a:t>Distributed optical sensors is a mature technology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used to measure stress and temperature in civil</a:t>
            </a:r>
            <a:br>
              <a:rPr lang="en-US" sz="2400" dirty="0" smtClean="0"/>
            </a:br>
            <a:r>
              <a:rPr lang="en-US" sz="2400" dirty="0" smtClean="0"/>
              <a:t>engineering, oil &amp; gas, marine, etc.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734" y="4712207"/>
            <a:ext cx="3240433" cy="19442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3829" y="2891178"/>
            <a:ext cx="3341338" cy="18210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r="12998"/>
          <a:stretch/>
        </p:blipFill>
        <p:spPr>
          <a:xfrm>
            <a:off x="572900" y="3293196"/>
            <a:ext cx="5229506" cy="2992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5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Optical Sensors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790395"/>
            <a:ext cx="11581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lower temperature measurement range can be extended by coating the </a:t>
            </a:r>
            <a:r>
              <a:rPr lang="en-US" sz="2400" dirty="0" err="1" smtClean="0"/>
              <a:t>fibre</a:t>
            </a:r>
            <a:r>
              <a:rPr lang="en-US" sz="2400" dirty="0" smtClean="0"/>
              <a:t> with appropriate cladding materials, the coating shall provide a significant thermal contraction well below 80 K.</a:t>
            </a:r>
          </a:p>
          <a:p>
            <a:r>
              <a:rPr lang="en-US" sz="2400" dirty="0" smtClean="0"/>
              <a:t>Temperature is therefore measured through </a:t>
            </a:r>
            <a:r>
              <a:rPr lang="en-GB" sz="2400" dirty="0"/>
              <a:t>thermally-induced strain in the optical </a:t>
            </a:r>
            <a:r>
              <a:rPr lang="en-GB" sz="2400" dirty="0" err="1" smtClean="0"/>
              <a:t>ﬁber</a:t>
            </a:r>
            <a:r>
              <a:rPr lang="en-GB" sz="2400" dirty="0"/>
              <a:t> </a:t>
            </a:r>
            <a:r>
              <a:rPr lang="en-GB" sz="2400" dirty="0" smtClean="0"/>
              <a:t>=&gt; stress and temperature cannot be differentiated when using such technique.</a:t>
            </a:r>
          </a:p>
          <a:p>
            <a:r>
              <a:rPr lang="en-US" sz="2400" dirty="0" smtClean="0"/>
              <a:t>No impact on Raman scattering as it is only temperature dependent.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144" y="3209946"/>
            <a:ext cx="4056997" cy="30664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4801" y="3047926"/>
            <a:ext cx="3876190" cy="3390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80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Optical Fiber Sensors (OFS)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790395"/>
            <a:ext cx="115814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OFS </a:t>
            </a:r>
            <a:r>
              <a:rPr lang="en-US" sz="2400" dirty="0"/>
              <a:t>c</a:t>
            </a:r>
            <a:r>
              <a:rPr lang="en-US" sz="2400" dirty="0" smtClean="0"/>
              <a:t>ryogenic applications are indeed being developed. </a:t>
            </a:r>
            <a:endParaRPr lang="en-US" sz="2400" dirty="0" smtClean="0"/>
          </a:p>
          <a:p>
            <a:r>
              <a:rPr lang="en-US" sz="2400" dirty="0" smtClean="0"/>
              <a:t>For </a:t>
            </a:r>
            <a:r>
              <a:rPr lang="en-US" sz="2400" dirty="0" smtClean="0"/>
              <a:t>instance ITER intend to deploy OFS to measure </a:t>
            </a:r>
            <a:r>
              <a:rPr lang="en-US" sz="2400" dirty="0" smtClean="0"/>
              <a:t>stress (FBG), displacement (FBG &amp; FP) </a:t>
            </a:r>
            <a:r>
              <a:rPr lang="en-US" sz="2400" dirty="0"/>
              <a:t>and </a:t>
            </a:r>
            <a:r>
              <a:rPr lang="en-US" sz="2400" dirty="0" smtClean="0"/>
              <a:t>temperature (FBG).</a:t>
            </a:r>
            <a:endParaRPr lang="en-US" sz="2400" dirty="0" smtClean="0"/>
          </a:p>
          <a:p>
            <a:r>
              <a:rPr lang="en-US" sz="2400" dirty="0" smtClean="0"/>
              <a:t>Some published data indicate measurement of temperature down to </a:t>
            </a:r>
            <a:r>
              <a:rPr lang="en-US" sz="2400" dirty="0" err="1" smtClean="0"/>
              <a:t>LHe</a:t>
            </a:r>
            <a:r>
              <a:rPr lang="en-US" sz="2400" dirty="0" smtClean="0"/>
              <a:t> temperatures, although the associated uncertainty is difficult to understand.</a:t>
            </a:r>
          </a:p>
          <a:p>
            <a:r>
              <a:rPr lang="en-US" sz="2400" dirty="0" smtClean="0"/>
              <a:t>As for any temperature sensor, they require to be appropriately anchored and are affected by thermal cycles.</a:t>
            </a:r>
          </a:p>
          <a:p>
            <a:r>
              <a:rPr lang="en-US" sz="2400" dirty="0" smtClean="0"/>
              <a:t>Main advantages are distributed measurements over long distances (several km), immunity to electro-magnetic noise, high voltage insulation, etc.</a:t>
            </a:r>
          </a:p>
          <a:p>
            <a:r>
              <a:rPr lang="en-US" sz="2400" dirty="0" smtClean="0"/>
              <a:t>Measurements require a reading unit that provides the optical signal (laser) and process the reflected and/or transmitted light.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53422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Electronic &lt;-&gt; Sensor Matching (LHC)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438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LHC temperature requirement:</a:t>
            </a:r>
          </a:p>
          <a:p>
            <a:endParaRPr lang="en-US" sz="2400" dirty="0" smtClean="0"/>
          </a:p>
          <a:p>
            <a:r>
              <a:rPr lang="en-US" sz="2400" dirty="0" smtClean="0"/>
              <a:t>The TYPICAL resistance versus temperature of the LHC candidates had both positive (</a:t>
            </a:r>
            <a:r>
              <a:rPr lang="en-US" sz="2400" dirty="0" err="1" smtClean="0"/>
              <a:t>RhFe</a:t>
            </a:r>
            <a:r>
              <a:rPr lang="en-US" sz="2400" dirty="0" smtClean="0"/>
              <a:t> &amp; Pt 100) and negative (</a:t>
            </a:r>
            <a:r>
              <a:rPr lang="en-US" sz="2400" dirty="0" err="1" smtClean="0"/>
              <a:t>cernox</a:t>
            </a:r>
            <a:r>
              <a:rPr lang="en-US" sz="2400" dirty="0" smtClean="0"/>
              <a:t>, Allen-Bradley, TVO, Ge</a:t>
            </a:r>
            <a:r>
              <a:rPr lang="en-US" sz="2400" smtClean="0"/>
              <a:t>) dR</a:t>
            </a:r>
            <a:r>
              <a:rPr lang="en-US" sz="2400" dirty="0" smtClean="0"/>
              <a:t>/</a:t>
            </a:r>
            <a:r>
              <a:rPr lang="en-US" sz="2400" dirty="0" err="1" smtClean="0"/>
              <a:t>dT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80218"/>
          <a:stretch/>
        </p:blipFill>
        <p:spPr>
          <a:xfrm>
            <a:off x="5305842" y="776993"/>
            <a:ext cx="6721036" cy="582571"/>
          </a:xfrm>
          <a:prstGeom prst="rect">
            <a:avLst/>
          </a:prstGeom>
        </p:spPr>
      </p:pic>
      <p:pic>
        <p:nvPicPr>
          <p:cNvPr id="10" name="Picture 7" descr="Rv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0033" y="2617297"/>
            <a:ext cx="6835656" cy="3881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310" y="2650375"/>
            <a:ext cx="3038475" cy="384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55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601504" y="2233695"/>
            <a:ext cx="6037772" cy="4169660"/>
            <a:chOff x="4970900" y="2172327"/>
            <a:chExt cx="6037772" cy="416966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70900" y="2172327"/>
              <a:ext cx="6037772" cy="4169660"/>
            </a:xfrm>
            <a:prstGeom prst="rect">
              <a:avLst/>
            </a:prstGeom>
          </p:spPr>
        </p:pic>
        <p:sp>
          <p:nvSpPr>
            <p:cNvPr id="4" name="Left Arrow 3"/>
            <p:cNvSpPr/>
            <p:nvPr/>
          </p:nvSpPr>
          <p:spPr>
            <a:xfrm>
              <a:off x="5645960" y="4730167"/>
              <a:ext cx="190244" cy="85917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675232" y="4557680"/>
              <a:ext cx="97494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 smtClean="0">
                  <a:solidFill>
                    <a:srgbClr val="FF0000"/>
                  </a:solidFill>
                </a:rPr>
                <a:t>0.25 % RDG</a:t>
              </a:r>
            </a:p>
            <a:p>
              <a:r>
                <a:rPr lang="en-US" sz="1050" dirty="0" smtClean="0">
                  <a:solidFill>
                    <a:srgbClr val="FF0000"/>
                  </a:solidFill>
                </a:rPr>
                <a:t>CRYO ACQ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4" name="Left Arrow 13"/>
            <p:cNvSpPr/>
            <p:nvPr/>
          </p:nvSpPr>
          <p:spPr>
            <a:xfrm>
              <a:off x="7479874" y="4730166"/>
              <a:ext cx="190244" cy="85917"/>
            </a:xfrm>
            <a:prstGeom prst="leftArrow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Electronic &lt;-&gt; Sensor Matching (LHC)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57435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LHC temperature requirement:</a:t>
            </a:r>
          </a:p>
          <a:p>
            <a:endParaRPr lang="en-US" sz="2400" dirty="0" smtClean="0"/>
          </a:p>
          <a:p>
            <a:r>
              <a:rPr lang="en-US" sz="2400" dirty="0" smtClean="0"/>
              <a:t>The precision budget was shared in equal parts between the sensor &amp; electronics.</a:t>
            </a:r>
          </a:p>
          <a:p>
            <a:r>
              <a:rPr lang="en-US" sz="2400" dirty="0" smtClean="0"/>
              <a:t>Requirements are tough below 6 K.</a:t>
            </a:r>
          </a:p>
          <a:p>
            <a:endParaRPr lang="en-US" sz="2400" dirty="0"/>
          </a:p>
          <a:p>
            <a:r>
              <a:rPr lang="en-US" sz="2400" dirty="0" err="1" smtClean="0"/>
              <a:t>RhFe</a:t>
            </a:r>
            <a:r>
              <a:rPr lang="en-US" sz="2400" dirty="0" smtClean="0"/>
              <a:t>: </a:t>
            </a:r>
            <a:r>
              <a:rPr lang="en-US" sz="2400" dirty="0" smtClean="0"/>
              <a:t>demanding </a:t>
            </a:r>
            <a:r>
              <a:rPr lang="en-US" sz="2400" dirty="0" smtClean="0"/>
              <a:t>signal conditioning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Very small </a:t>
            </a:r>
            <a:r>
              <a:rPr lang="en-US" sz="2400" dirty="0" smtClean="0"/>
              <a:t>sensitivity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All sensors are slightly different: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QA system to track sensor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Sensor &lt;-&gt; location need to be known</a:t>
            </a:r>
            <a:endParaRPr lang="en-US" sz="24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80218"/>
          <a:stretch/>
        </p:blipFill>
        <p:spPr>
          <a:xfrm>
            <a:off x="5305842" y="776993"/>
            <a:ext cx="6721036" cy="5825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031031" y="5628221"/>
            <a:ext cx="4314001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Electronics shall provide better accuracy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0136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Instrumentation: what is it for?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instrumentation is “one” of the set of apparatuses that permit the operation, optimization and diagnostics of, in this case, a large scale cryogenic facility.</a:t>
            </a:r>
          </a:p>
          <a:p>
            <a:r>
              <a:rPr lang="en-US" sz="2400" dirty="0" smtClean="0"/>
              <a:t>The components are sensors &amp; actuators with its ancillary equipment.</a:t>
            </a:r>
          </a:p>
          <a:p>
            <a:r>
              <a:rPr lang="en-US" sz="2400" dirty="0" smtClean="0"/>
              <a:t>The instrumentation is shown on a P&amp;ID (example: LHC cell 1999 version).</a:t>
            </a:r>
            <a:endParaRPr lang="en-US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9304" y="2535492"/>
            <a:ext cx="6561225" cy="401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6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585" y="5324549"/>
            <a:ext cx="1139484" cy="6290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4633" y="3770230"/>
            <a:ext cx="1043755" cy="84639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4895" y="695521"/>
            <a:ext cx="2314575" cy="676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packaging for electrical sensors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9470" y="807233"/>
            <a:ext cx="3440251" cy="21188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43647" y="836234"/>
            <a:ext cx="2409825" cy="18478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033219" y="1086233"/>
            <a:ext cx="65915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TVO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089377" y="2640910"/>
            <a:ext cx="151836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RuO2 (SMD)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6769855" y="3061965"/>
            <a:ext cx="4724400" cy="1907802"/>
            <a:chOff x="6769855" y="3080754"/>
            <a:chExt cx="4724400" cy="190780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69855" y="3080754"/>
              <a:ext cx="4724400" cy="187642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197746" y="4333910"/>
              <a:ext cx="1043876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Canister</a:t>
              </a:r>
              <a:endParaRPr lang="en-GB" dirty="0"/>
            </a:p>
          </p:txBody>
        </p:sp>
        <p:sp>
          <p:nvSpPr>
            <p:cNvPr id="3" name="Oval 2"/>
            <p:cNvSpPr/>
            <p:nvPr/>
          </p:nvSpPr>
          <p:spPr>
            <a:xfrm>
              <a:off x="6914367" y="4333910"/>
              <a:ext cx="970767" cy="65464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605875" y="4988556"/>
            <a:ext cx="4888380" cy="1636734"/>
            <a:chOff x="6605875" y="4988556"/>
            <a:chExt cx="4888380" cy="163673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605875" y="4988556"/>
              <a:ext cx="4724400" cy="155257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10988988" y="5571344"/>
              <a:ext cx="505267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SD</a:t>
              </a:r>
              <a:endParaRPr lang="en-GB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8920619" y="6093912"/>
              <a:ext cx="1277127" cy="531378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6587973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Commercial resistors</a:t>
            </a:r>
          </a:p>
          <a:p>
            <a:r>
              <a:rPr lang="en-US" sz="2400" dirty="0" smtClean="0"/>
              <a:t>TVO, </a:t>
            </a:r>
            <a:r>
              <a:rPr lang="en-US" sz="2400" dirty="0"/>
              <a:t>A</a:t>
            </a:r>
            <a:r>
              <a:rPr lang="en-US" sz="2400" dirty="0" smtClean="0"/>
              <a:t>llen Bradley, Ruthenium oxide</a:t>
            </a:r>
          </a:p>
          <a:p>
            <a:r>
              <a:rPr lang="en-US" sz="2400" dirty="0"/>
              <a:t>Anchoring via </a:t>
            </a:r>
            <a:r>
              <a:rPr lang="en-US" sz="2400" dirty="0" smtClean="0"/>
              <a:t>wires &amp; body</a:t>
            </a:r>
          </a:p>
          <a:p>
            <a:r>
              <a:rPr lang="en-US" sz="2400" dirty="0" smtClean="0"/>
              <a:t>Robust package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Canister mounting</a:t>
            </a:r>
          </a:p>
          <a:p>
            <a:r>
              <a:rPr lang="en-US" sz="2400" dirty="0" smtClean="0"/>
              <a:t>Ge, carbon glass, </a:t>
            </a:r>
            <a:r>
              <a:rPr lang="en-US" sz="2400" dirty="0" err="1" smtClean="0"/>
              <a:t>cernox</a:t>
            </a:r>
            <a:r>
              <a:rPr lang="en-US" sz="2400" dirty="0" smtClean="0"/>
              <a:t>, ..</a:t>
            </a:r>
          </a:p>
          <a:p>
            <a:r>
              <a:rPr lang="en-US" sz="2400" dirty="0"/>
              <a:t>Anchoring via </a:t>
            </a:r>
            <a:r>
              <a:rPr lang="en-US" sz="2400" dirty="0" smtClean="0"/>
              <a:t>wires</a:t>
            </a:r>
          </a:p>
          <a:p>
            <a:r>
              <a:rPr lang="en-US" sz="2400" dirty="0" smtClean="0"/>
              <a:t>Canister anchoring quite useless </a:t>
            </a:r>
            <a:r>
              <a:rPr lang="en-US" sz="2400" dirty="0" smtClean="0">
                <a:sym typeface="Wingdings" panose="05000000000000000000" pitchFamily="2" charset="2"/>
              </a:rPr>
              <a:t></a:t>
            </a:r>
            <a:r>
              <a:rPr lang="en-US" sz="2400" dirty="0" smtClean="0"/>
              <a:t> vacuum</a:t>
            </a:r>
          </a:p>
          <a:p>
            <a:r>
              <a:rPr lang="en-US" sz="2400" dirty="0" smtClean="0"/>
              <a:t>Fragile package: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epoxy seal damage</a:t>
            </a:r>
            <a:br>
              <a:rPr lang="en-US" sz="2400" dirty="0" smtClean="0"/>
            </a:br>
            <a:r>
              <a:rPr lang="en-US" sz="2400" dirty="0" smtClean="0"/>
              <a:t>	=&gt; sensor damaged if not passivated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Specific mounting (SD Lake Shore)</a:t>
            </a:r>
          </a:p>
          <a:p>
            <a:r>
              <a:rPr lang="en-US" sz="2400" dirty="0" err="1" smtClean="0"/>
              <a:t>Cernox</a:t>
            </a:r>
            <a:r>
              <a:rPr lang="en-US" sz="2400" dirty="0" smtClean="0"/>
              <a:t>, diode, </a:t>
            </a:r>
            <a:r>
              <a:rPr lang="en-US" sz="2400" dirty="0" err="1" smtClean="0"/>
              <a:t>etc</a:t>
            </a:r>
            <a:endParaRPr lang="en-US" sz="2400" dirty="0" smtClean="0"/>
          </a:p>
          <a:p>
            <a:r>
              <a:rPr lang="en-US" sz="2400" dirty="0"/>
              <a:t>Anchoring via wires </a:t>
            </a:r>
            <a:r>
              <a:rPr lang="en-US" sz="2400" dirty="0" smtClean="0"/>
              <a:t>(&amp; body)</a:t>
            </a:r>
          </a:p>
          <a:p>
            <a:r>
              <a:rPr lang="en-US" sz="2400" dirty="0" smtClean="0"/>
              <a:t>Robust package but wires (leads) are fragile.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272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Need to cope with photon radiation, heat transfer through solids &amp; Joule effect.</a:t>
            </a:r>
            <a:endParaRPr lang="en-US" sz="2400" dirty="0"/>
          </a:p>
        </p:txBody>
      </p:sp>
      <p:pic>
        <p:nvPicPr>
          <p:cNvPr id="8" name="Picture 7" descr="ThermometerVacu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5183" y="4781093"/>
            <a:ext cx="4256301" cy="1792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9"/>
          <p:cNvSpPr txBox="1"/>
          <p:nvPr/>
        </p:nvSpPr>
        <p:spPr>
          <a:xfrm>
            <a:off x="389261" y="5677299"/>
            <a:ext cx="1595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rgbClr val="000090"/>
                </a:solidFill>
              </a:rPr>
              <a:t>Measurement</a:t>
            </a:r>
            <a:endParaRPr lang="en-US" sz="1800" dirty="0">
              <a:solidFill>
                <a:srgbClr val="000090"/>
              </a:solidFill>
            </a:endParaRPr>
          </a:p>
        </p:txBody>
      </p:sp>
      <p:pic>
        <p:nvPicPr>
          <p:cNvPr id="10" name="Picture 9" descr="MLI_los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16" y="2080871"/>
            <a:ext cx="4589091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8"/>
          <p:cNvSpPr txBox="1"/>
          <p:nvPr/>
        </p:nvSpPr>
        <p:spPr>
          <a:xfrm>
            <a:off x="551440" y="1576815"/>
            <a:ext cx="42552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Radiated </a:t>
            </a:r>
            <a:r>
              <a:rPr lang="en-US" sz="1600" dirty="0" smtClean="0"/>
              <a:t>Heat</a:t>
            </a:r>
            <a:r>
              <a:rPr lang="en-US" sz="1800" dirty="0" smtClean="0"/>
              <a:t> Flux In Vacuum envelope</a:t>
            </a:r>
          </a:p>
          <a:p>
            <a:r>
              <a:rPr lang="en-US" sz="1000" dirty="0" smtClean="0"/>
              <a:t>PARAMETER: Type of </a:t>
            </a:r>
            <a:r>
              <a:rPr lang="en-US" sz="1000" dirty="0" err="1" smtClean="0"/>
              <a:t>Superinsulation</a:t>
            </a:r>
            <a:endParaRPr lang="en-US" sz="1000" dirty="0"/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96410" y="1673415"/>
            <a:ext cx="3441640" cy="4992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1"/>
          <p:cNvSpPr txBox="1"/>
          <p:nvPr/>
        </p:nvSpPr>
        <p:spPr>
          <a:xfrm rot="16200000">
            <a:off x="5791835" y="3888507"/>
            <a:ext cx="2454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Thermal Conductance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446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Existing industrial approaches, both examples rely on two anchoring “islands”: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island anchors the incoming wires to reduce the heat reaching the sensor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island anchors the sensor body and wire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72" y="1960655"/>
            <a:ext cx="2800914" cy="36242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0813" y="5516917"/>
            <a:ext cx="3903633" cy="73866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CEA – 1998</a:t>
            </a:r>
          </a:p>
          <a:p>
            <a:r>
              <a:rPr lang="en-GB" sz="1400" dirty="0" smtClean="0"/>
              <a:t>Independent thermal anchor for sensor &amp; wires</a:t>
            </a:r>
          </a:p>
          <a:p>
            <a:r>
              <a:rPr lang="en-GB" sz="1400" dirty="0" smtClean="0"/>
              <a:t>Brazed assembly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644" y="2132845"/>
            <a:ext cx="2723013" cy="32799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0594" y="5609250"/>
            <a:ext cx="3374642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KFK - 2010</a:t>
            </a:r>
          </a:p>
          <a:p>
            <a:r>
              <a:rPr lang="en-GB" sz="1200" dirty="0" smtClean="0"/>
              <a:t>Independent thermal anchor for sensor &amp; wires</a:t>
            </a:r>
          </a:p>
          <a:p>
            <a:r>
              <a:rPr lang="en-GB" sz="1200" dirty="0" smtClean="0"/>
              <a:t>Clamped assembly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5161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870" y="3283248"/>
            <a:ext cx="1759610" cy="30620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3354"/>
            <a:ext cx="11229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vacuum thermometer based on a triple anchoring support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increases robustness in case one anchor “island” is loose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“islands” are thermally decoupled </a:t>
            </a:r>
            <a:r>
              <a:rPr lang="en-US" sz="2400" dirty="0" smtClean="0">
                <a:sym typeface="Wingdings" panose="05000000000000000000" pitchFamily="2" charset="2"/>
              </a:rPr>
              <a:t> do not short on copper support</a:t>
            </a:r>
            <a:endParaRPr lang="en-US" sz="2400" dirty="0" smtClean="0"/>
          </a:p>
          <a:p>
            <a:r>
              <a:rPr lang="en-US" sz="2400" dirty="0" smtClean="0"/>
              <a:t>Reduce heat from warm feedthrough =&gt; long &amp; resistive (non-copper) wires</a:t>
            </a:r>
          </a:p>
          <a:p>
            <a:r>
              <a:rPr lang="en-US" sz="2400" dirty="0" smtClean="0"/>
              <a:t>Calibration performed on full assembly before screwing in final position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/>
          <a:srcRect b="30669"/>
          <a:stretch/>
        </p:blipFill>
        <p:spPr>
          <a:xfrm>
            <a:off x="509992" y="3094349"/>
            <a:ext cx="5184150" cy="3145689"/>
          </a:xfrm>
          <a:prstGeom prst="rect">
            <a:avLst/>
          </a:prstGeom>
        </p:spPr>
      </p:pic>
      <p:pic>
        <p:nvPicPr>
          <p:cNvPr id="7" name="Picture 7" descr="LongThermometerPrincipl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7928" y="3195569"/>
            <a:ext cx="3786949" cy="2634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928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pic>
        <p:nvPicPr>
          <p:cNvPr id="8" name="Image 5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86" y="4314884"/>
            <a:ext cx="2552613" cy="1443906"/>
          </a:xfrm>
          <a:prstGeom prst="rect">
            <a:avLst/>
          </a:prstGeom>
        </p:spPr>
      </p:pic>
      <p:pic>
        <p:nvPicPr>
          <p:cNvPr id="9" name="Image 11"/>
          <p:cNvPicPr/>
          <p:nvPr/>
        </p:nvPicPr>
        <p:blipFill>
          <a:blip r:embed="rId3"/>
          <a:stretch>
            <a:fillRect/>
          </a:stretch>
        </p:blipFill>
        <p:spPr>
          <a:xfrm>
            <a:off x="3498694" y="4314884"/>
            <a:ext cx="2552613" cy="1781344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6485838" y="4393860"/>
            <a:ext cx="5180433" cy="2026927"/>
            <a:chOff x="2308383" y="4432304"/>
            <a:chExt cx="5180433" cy="2026927"/>
          </a:xfrm>
        </p:grpSpPr>
        <p:grpSp>
          <p:nvGrpSpPr>
            <p:cNvPr id="10" name="Groupe 18"/>
            <p:cNvGrpSpPr/>
            <p:nvPr/>
          </p:nvGrpSpPr>
          <p:grpSpPr>
            <a:xfrm>
              <a:off x="2841141" y="4432304"/>
              <a:ext cx="4647675" cy="1788275"/>
              <a:chOff x="7870552" y="7469088"/>
              <a:chExt cx="4647675" cy="1788275"/>
            </a:xfrm>
          </p:grpSpPr>
          <p:sp>
            <p:nvSpPr>
              <p:cNvPr id="11" name="Rectangle 10"/>
              <p:cNvSpPr/>
              <p:nvPr/>
            </p:nvSpPr>
            <p:spPr bwMode="auto">
              <a:xfrm>
                <a:off x="7870552" y="7491800"/>
                <a:ext cx="1152128" cy="864096"/>
              </a:xfrm>
              <a:prstGeom prst="rect">
                <a:avLst/>
              </a:prstGeom>
              <a:solidFill>
                <a:srgbClr val="A1140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Helium</a:t>
                </a:r>
                <a:endParaRPr kumimoji="0" lang="en-GB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 bwMode="auto">
              <a:xfrm>
                <a:off x="9618389" y="7491800"/>
                <a:ext cx="1152128" cy="864096"/>
              </a:xfrm>
              <a:prstGeom prst="rect">
                <a:avLst/>
              </a:prstGeom>
              <a:solidFill>
                <a:srgbClr val="B6B616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latin typeface="Helvetica" charset="0"/>
                    <a:ea typeface="ＭＳ Ｐゴシック" charset="0"/>
                    <a:cs typeface="Helvetica" charset="0"/>
                    <a:sym typeface="Helvetica" charset="0"/>
                  </a:rPr>
                  <a:t>Copper block</a:t>
                </a:r>
                <a:endParaRPr kumimoji="0" lang="en-GB" sz="18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11366227" y="7469088"/>
                <a:ext cx="1152000" cy="864096"/>
              </a:xfrm>
              <a:prstGeom prst="rect">
                <a:avLst/>
              </a:prstGeom>
              <a:solidFill>
                <a:srgbClr val="4268BC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GB" sz="1800" b="0" i="0" u="none" strike="noStrike" cap="none" normalizeH="0" baseline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sym typeface="Helvetica" charset="0"/>
                  </a:rPr>
                  <a:t>Sensor</a:t>
                </a:r>
              </a:p>
              <a:p>
                <a:pPr marR="0" algn="ctr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800" smtClean="0">
                    <a:solidFill>
                      <a:schemeClr val="bg1"/>
                    </a:solidFill>
                  </a:rPr>
                  <a:t>location</a:t>
                </a:r>
                <a:endParaRPr kumimoji="0" lang="en-GB" sz="18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sym typeface="Helvetica" charset="0"/>
                </a:endParaRPr>
              </a:p>
            </p:txBody>
          </p:sp>
          <p:sp>
            <p:nvSpPr>
              <p:cNvPr id="14" name="Flèche courbée vers le haut 22"/>
              <p:cNvSpPr/>
              <p:nvPr/>
            </p:nvSpPr>
            <p:spPr bwMode="auto">
              <a:xfrm>
                <a:off x="8878664" y="8400879"/>
                <a:ext cx="1008112" cy="360040"/>
              </a:xfrm>
              <a:prstGeom prst="curvedUpArrow">
                <a:avLst>
                  <a:gd name="adj1" fmla="val 19054"/>
                  <a:gd name="adj2" fmla="val 66662"/>
                  <a:gd name="adj3" fmla="val 61281"/>
                </a:avLst>
              </a:prstGeom>
              <a:solidFill>
                <a:srgbClr val="36403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28600" marR="0" indent="0" algn="l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5" name="Flèche courbée vers le haut 23"/>
              <p:cNvSpPr/>
              <p:nvPr/>
            </p:nvSpPr>
            <p:spPr bwMode="auto">
              <a:xfrm>
                <a:off x="10606856" y="8400879"/>
                <a:ext cx="1008112" cy="360040"/>
              </a:xfrm>
              <a:prstGeom prst="curvedUpArrow">
                <a:avLst>
                  <a:gd name="adj1" fmla="val 19054"/>
                  <a:gd name="adj2" fmla="val 66662"/>
                  <a:gd name="adj3" fmla="val 61281"/>
                </a:avLst>
              </a:prstGeom>
              <a:solidFill>
                <a:srgbClr val="36403D"/>
              </a:solidFill>
              <a:ln w="38100" cap="flat" cmpd="sng" algn="ctr">
                <a:noFill/>
                <a:prstDash val="solid"/>
                <a:miter lim="0"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38100" tIns="38100" rIns="38100" bIns="3810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228600" marR="0" indent="0" algn="l" defTabSz="457200" rtl="0" eaLnBrk="1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ea typeface="ＭＳ Ｐゴシック" charset="0"/>
                  <a:cs typeface="Helvetica" charset="0"/>
                  <a:sym typeface="Helvetica" charset="0"/>
                </a:endParaRPr>
              </a:p>
            </p:txBody>
          </p:sp>
          <p:sp>
            <p:nvSpPr>
              <p:cNvPr id="16" name="ZoneTexte 24"/>
              <p:cNvSpPr txBox="1"/>
              <p:nvPr/>
            </p:nvSpPr>
            <p:spPr>
              <a:xfrm>
                <a:off x="8686535" y="8888031"/>
                <a:ext cx="13923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 smtClean="0">
                    <a:sym typeface="Symbol"/>
                  </a:rPr>
                  <a:t>T = 15 </a:t>
                </a:r>
                <a:r>
                  <a:rPr lang="en-GB" sz="1800" dirty="0" err="1" smtClean="0">
                    <a:sym typeface="Symbol"/>
                  </a:rPr>
                  <a:t>mK</a:t>
                </a:r>
                <a:endParaRPr lang="en-GB" sz="1800" dirty="0"/>
              </a:p>
            </p:txBody>
          </p:sp>
          <p:sp>
            <p:nvSpPr>
              <p:cNvPr id="17" name="ZoneTexte 25"/>
              <p:cNvSpPr txBox="1"/>
              <p:nvPr/>
            </p:nvSpPr>
            <p:spPr>
              <a:xfrm>
                <a:off x="10478847" y="8883614"/>
                <a:ext cx="12641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smtClean="0">
                    <a:sym typeface="Symbol"/>
                  </a:rPr>
                  <a:t>T = 2 mK</a:t>
                </a:r>
                <a:endParaRPr lang="en-GB" sz="1800"/>
              </a:p>
            </p:txBody>
          </p:sp>
        </p:grpSp>
        <p:sp>
          <p:nvSpPr>
            <p:cNvPr id="26" name="ZoneTexte 22"/>
            <p:cNvSpPr txBox="1"/>
            <p:nvPr/>
          </p:nvSpPr>
          <p:spPr>
            <a:xfrm>
              <a:off x="3657124" y="6089899"/>
              <a:ext cx="139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ym typeface="Symbol"/>
                </a:rPr>
                <a:t>T = 43 </a:t>
              </a:r>
              <a:r>
                <a:rPr lang="en-GB" sz="1800" dirty="0" err="1" smtClean="0">
                  <a:sym typeface="Symbol"/>
                </a:rPr>
                <a:t>mK</a:t>
              </a:r>
              <a:endParaRPr lang="en-GB" sz="1800" dirty="0"/>
            </a:p>
          </p:txBody>
        </p:sp>
        <p:sp>
          <p:nvSpPr>
            <p:cNvPr id="27" name="ZoneTexte 23"/>
            <p:cNvSpPr txBox="1"/>
            <p:nvPr/>
          </p:nvSpPr>
          <p:spPr>
            <a:xfrm>
              <a:off x="5449436" y="6085482"/>
              <a:ext cx="1264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ym typeface="Symbol"/>
                </a:rPr>
                <a:t>T = 8 </a:t>
              </a:r>
              <a:r>
                <a:rPr lang="en-GB" sz="1800" dirty="0" err="1" smtClean="0">
                  <a:sym typeface="Symbol"/>
                </a:rPr>
                <a:t>mK</a:t>
              </a:r>
              <a:endParaRPr lang="en-GB" sz="1800" dirty="0"/>
            </a:p>
          </p:txBody>
        </p:sp>
        <p:sp>
          <p:nvSpPr>
            <p:cNvPr id="28" name="ZoneTexte 24"/>
            <p:cNvSpPr txBox="1"/>
            <p:nvPr/>
          </p:nvSpPr>
          <p:spPr>
            <a:xfrm>
              <a:off x="2308383" y="5846830"/>
              <a:ext cx="1370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ym typeface="Symbol"/>
                </a:rPr>
                <a:t>3 islands -&gt;</a:t>
              </a:r>
              <a:endParaRPr lang="en-GB" sz="1800" dirty="0"/>
            </a:p>
          </p:txBody>
        </p:sp>
        <p:sp>
          <p:nvSpPr>
            <p:cNvPr id="29" name="ZoneTexte 24"/>
            <p:cNvSpPr txBox="1"/>
            <p:nvPr/>
          </p:nvSpPr>
          <p:spPr>
            <a:xfrm>
              <a:off x="2308383" y="6085482"/>
              <a:ext cx="1370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sym typeface="Symbol"/>
                </a:rPr>
                <a:t>2 islands -&gt;</a:t>
              </a:r>
              <a:endParaRPr lang="en-GB" sz="1800" dirty="0"/>
            </a:p>
          </p:txBody>
        </p:sp>
      </p:grpSp>
      <p:pic>
        <p:nvPicPr>
          <p:cNvPr id="30" name="Image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660" y="2814329"/>
            <a:ext cx="3851002" cy="130512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13544" y="5908538"/>
            <a:ext cx="79861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3</a:t>
            </a:r>
            <a:r>
              <a:rPr lang="en-GB" sz="1200" dirty="0" smtClean="0"/>
              <a:t> Islands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336283" y="5905932"/>
            <a:ext cx="79861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Islands</a:t>
            </a:r>
            <a:endParaRPr lang="en-GB" sz="12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35014"/>
            <a:ext cx="1122992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ITER-CEA has adopted the LHC long thermometer block for vacuum applications.</a:t>
            </a:r>
          </a:p>
          <a:p>
            <a:r>
              <a:rPr lang="en-US" sz="2400" dirty="0" smtClean="0"/>
              <a:t>CEA used finite element model to simulate 2 &amp; 3 island configurations: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3 islands provides better accuracy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confirms CERN’s (much) simpler calculations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Main contributors to external wall temperature increase: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Thickness of stainless steel wall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hoton radiance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Thermal transport through wires &lt;= </a:t>
            </a:r>
            <a:r>
              <a:rPr lang="en-US" sz="2400" strike="sngStrike" dirty="0" smtClean="0"/>
              <a:t>copper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Measurand</a:t>
            </a:r>
            <a:r>
              <a:rPr lang="en-US" sz="2400" dirty="0" smtClean="0"/>
              <a:t> = external wall temperature</a:t>
            </a:r>
          </a:p>
        </p:txBody>
      </p:sp>
    </p:spTree>
    <p:extLst>
      <p:ext uri="{BB962C8B-B14F-4D97-AF65-F5344CB8AC3E}">
        <p14:creationId xmlns:p14="http://schemas.microsoft.com/office/powerpoint/2010/main" val="409524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6956" y="3318400"/>
            <a:ext cx="2559093" cy="1954307"/>
          </a:xfrm>
          <a:prstGeom prst="rect">
            <a:avLst/>
          </a:prstGeom>
        </p:spPr>
      </p:pic>
      <p:pic>
        <p:nvPicPr>
          <p:cNvPr id="25" name="Picture 24"/>
          <p:cNvPicPr/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21724" y="5693743"/>
            <a:ext cx="2767748" cy="74267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3354"/>
            <a:ext cx="112299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 confirmed by finite element modelling the sensor should be upstream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see light blue temperature propagation with flow</a:t>
            </a:r>
          </a:p>
          <a:p>
            <a:r>
              <a:rPr lang="en-US" sz="2400" dirty="0" smtClean="0"/>
              <a:t>CERN design is asymmetrical =&gt; support structure shall be properly orientated</a:t>
            </a:r>
          </a:p>
          <a:p>
            <a:r>
              <a:rPr lang="en-US" sz="2400" dirty="0" smtClean="0"/>
              <a:t>CEA design is symmetric =&gt; orientation has to be checked on assembly or repair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5039250" y="2772346"/>
            <a:ext cx="2800914" cy="3624292"/>
            <a:chOff x="750778" y="2899603"/>
            <a:chExt cx="2800914" cy="3624292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778" y="2899603"/>
              <a:ext cx="2800914" cy="3624292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1638556" y="4301976"/>
              <a:ext cx="668923" cy="3682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77981" y="2403014"/>
            <a:ext cx="3135733" cy="4100175"/>
            <a:chOff x="558567" y="2256465"/>
            <a:chExt cx="3135733" cy="4100175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567" y="2256465"/>
              <a:ext cx="3116930" cy="1958034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316636" y="4398606"/>
              <a:ext cx="2377664" cy="1958034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>
            <a:xfrm flipH="1">
              <a:off x="2117235" y="3970583"/>
              <a:ext cx="1043933" cy="1607871"/>
            </a:xfrm>
            <a:prstGeom prst="straightConnector1">
              <a:avLst/>
            </a:prstGeom>
            <a:ln w="158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6685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Thermal Anchoring under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Calibration performed under vacuum with sensors on final holder: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Long block for vacuum applications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Short block for immersion in </a:t>
            </a:r>
            <a:r>
              <a:rPr lang="en-US" sz="2400" dirty="0" err="1" smtClean="0"/>
              <a:t>LHe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Bare sensor for insertion thermometry</a:t>
            </a:r>
            <a:endParaRPr lang="en-US" sz="2400" dirty="0"/>
          </a:p>
        </p:txBody>
      </p:sp>
      <p:pic>
        <p:nvPicPr>
          <p:cNvPr id="4098" name="Picture 2" descr="Dscn1464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947" y="2798437"/>
            <a:ext cx="3311062" cy="375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38860" y="5967695"/>
            <a:ext cx="2315057" cy="58477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Series calibration insert</a:t>
            </a:r>
          </a:p>
          <a:p>
            <a:r>
              <a:rPr lang="en-US" sz="1600" dirty="0" smtClean="0"/>
              <a:t>Capacity: 74 sensors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411" y="2404126"/>
            <a:ext cx="4203028" cy="21127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903" y="4603881"/>
            <a:ext cx="2020043" cy="12567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28424" y="1449878"/>
            <a:ext cx="60740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&lt;= Sensor not manipulated after calibration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556029" y="1153740"/>
            <a:ext cx="4154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}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163832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60" y="3806054"/>
            <a:ext cx="7278659" cy="280060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Insertion thermometry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Through wall thermometry (vacuum) for low </a:t>
            </a:r>
            <a:r>
              <a:rPr lang="en-US" sz="2400" dirty="0"/>
              <a:t>pressure gaseous helium </a:t>
            </a:r>
            <a:r>
              <a:rPr lang="en-US" sz="2400" dirty="0" smtClean="0"/>
              <a:t>complicated due to poor heat exchange between helium and inner pipe walls.</a:t>
            </a:r>
          </a:p>
          <a:p>
            <a:r>
              <a:rPr lang="en-US" sz="2400" dirty="0" smtClean="0"/>
              <a:t>Low pressure gaseous helium =&gt; insertion thermometers: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Added advantage: exchangeability</a:t>
            </a:r>
          </a:p>
          <a:p>
            <a:r>
              <a:rPr lang="en-US" sz="2400" dirty="0" smtClean="0"/>
              <a:t>Liquid helium thermometers have their cables anchored at the fluid temperature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Possible problem is sensor mechanical protection during fast flow transients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Wires thermalized by </a:t>
            </a:r>
            <a:r>
              <a:rPr lang="en-US" sz="2400" dirty="0" err="1" smtClean="0"/>
              <a:t>LHe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 panose="05000000000000000000" pitchFamily="2" charset="2"/>
              </a:rPr>
              <a:t> wires bring heat.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303" y="4218710"/>
            <a:ext cx="1777459" cy="18848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22803"/>
          <a:stretch/>
        </p:blipFill>
        <p:spPr>
          <a:xfrm>
            <a:off x="7235419" y="3278250"/>
            <a:ext cx="2865253" cy="22316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1693" y="3731639"/>
            <a:ext cx="2638425" cy="2724150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9592533" y="4148648"/>
            <a:ext cx="350520" cy="304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Up Arrow 9"/>
          <p:cNvSpPr/>
          <p:nvPr/>
        </p:nvSpPr>
        <p:spPr>
          <a:xfrm rot="14849328">
            <a:off x="9265776" y="4246765"/>
            <a:ext cx="219807" cy="34290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207547" y="3212988"/>
            <a:ext cx="473719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LHC cold mass thermometer.</a:t>
            </a:r>
          </a:p>
          <a:p>
            <a:r>
              <a:rPr lang="en-US" dirty="0" smtClean="0"/>
              <a:t>Mechanical protection for cable and fast flow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974123" y="4394081"/>
            <a:ext cx="169934" cy="801378"/>
          </a:xfrm>
          <a:prstGeom prst="straightConnector1">
            <a:avLst/>
          </a:prstGeom>
          <a:ln w="28575">
            <a:solidFill>
              <a:srgbClr val="FF0000"/>
            </a:solidFill>
            <a:headEnd type="arrow"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879981" y="3581080"/>
            <a:ext cx="5173211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Insertion Thermometer</a:t>
            </a:r>
          </a:p>
          <a:p>
            <a:r>
              <a:rPr lang="en-US" dirty="0" smtClean="0"/>
              <a:t>Example: LHC QURC, wire with alignment balls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108241" y="5836557"/>
            <a:ext cx="1455783" cy="5232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Negligible effect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from stray field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22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Electrical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 Joule self-heating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Resistance measurements using a DMM will result in a too high temperature: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100 µA (or higher) is common for portable and benchtop DMMs</a:t>
            </a:r>
          </a:p>
          <a:p>
            <a:r>
              <a:rPr lang="en-US" sz="2400" dirty="0" smtClean="0"/>
              <a:t>Measurements below 5 K require: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 low current source and a volt-meter.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b</a:t>
            </a:r>
            <a:r>
              <a:rPr lang="en-US" sz="2400" dirty="0" smtClean="0"/>
              <a:t>ipolar excitation current to compensate thermoelectric effects.</a:t>
            </a:r>
            <a:endParaRPr lang="en-US" sz="2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1693" y="3553729"/>
            <a:ext cx="4880249" cy="31774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950" y="4935802"/>
            <a:ext cx="4724400" cy="1552575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209024" y="2815305"/>
            <a:ext cx="3440251" cy="2118882"/>
            <a:chOff x="6139470" y="807233"/>
            <a:chExt cx="3440251" cy="211888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39470" y="807233"/>
              <a:ext cx="3440251" cy="211888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033219" y="1086233"/>
              <a:ext cx="659155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TVO</a:t>
              </a:r>
              <a:endParaRPr lang="en-GB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7131655" y="2737807"/>
            <a:ext cx="4782078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CERN data for sensors: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vacuum: </a:t>
            </a:r>
            <a:r>
              <a:rPr lang="en-US" dirty="0" err="1" smtClean="0"/>
              <a:t>thermalization</a:t>
            </a:r>
            <a:r>
              <a:rPr lang="en-US" dirty="0" smtClean="0"/>
              <a:t> only through wires</a:t>
            </a:r>
          </a:p>
          <a:p>
            <a:pPr marL="285750" indent="-285750">
              <a:buFontTx/>
              <a:buChar char="-"/>
            </a:pPr>
            <a:r>
              <a:rPr lang="en-US" dirty="0" err="1" smtClean="0"/>
              <a:t>LHe</a:t>
            </a:r>
            <a:r>
              <a:rPr lang="en-US" dirty="0" smtClean="0"/>
              <a:t>: immersion of sensor &amp; wires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2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85545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Examples of fast temperature transients can be found in: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LHC string test that at the time had a variety of sensors (20 Hz BW)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Heat transfer in confined He II using bare-chip </a:t>
            </a:r>
            <a:r>
              <a:rPr lang="en-US" sz="2400" dirty="0" err="1" smtClean="0"/>
              <a:t>cernox</a:t>
            </a:r>
            <a:r>
              <a:rPr lang="en-US" sz="2400" dirty="0" smtClean="0"/>
              <a:t> sensors (10 kHz BW)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time response</a:t>
            </a:r>
            <a:endParaRPr lang="en-US" sz="28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510" y="2586762"/>
            <a:ext cx="4453318" cy="40011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306663" y="2586762"/>
            <a:ext cx="2792496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SM18 String test 13.1 kA quench</a:t>
            </a:r>
            <a:endParaRPr lang="en-GB" sz="1400" dirty="0"/>
          </a:p>
        </p:txBody>
      </p:sp>
      <p:grpSp>
        <p:nvGrpSpPr>
          <p:cNvPr id="36" name="Group 35"/>
          <p:cNvGrpSpPr/>
          <p:nvPr/>
        </p:nvGrpSpPr>
        <p:grpSpPr>
          <a:xfrm>
            <a:off x="6441279" y="2112754"/>
            <a:ext cx="3352078" cy="4631922"/>
            <a:chOff x="4071937" y="1905399"/>
            <a:chExt cx="3352078" cy="4631922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1937" y="1905399"/>
              <a:ext cx="3019425" cy="2676525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39730" y="3536345"/>
              <a:ext cx="3108824" cy="300097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5985801" y="3228568"/>
              <a:ext cx="1438214" cy="523220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/>
                <a:t>Ghini</a:t>
              </a:r>
              <a:r>
                <a:rPr lang="en-US" sz="1400" dirty="0" smtClean="0"/>
                <a:t> et al 2022</a:t>
              </a:r>
            </a:p>
            <a:p>
              <a:r>
                <a:rPr lang="en-US" sz="1400" dirty="0" smtClean="0"/>
                <a:t>Confined </a:t>
              </a:r>
              <a:r>
                <a:rPr lang="en-US" sz="1400" dirty="0" err="1" smtClean="0"/>
                <a:t>HeII</a:t>
              </a:r>
              <a:endParaRPr lang="en-GB" sz="1400" dirty="0"/>
            </a:p>
          </p:txBody>
        </p:sp>
        <p:sp>
          <p:nvSpPr>
            <p:cNvPr id="27" name="Oval 26"/>
            <p:cNvSpPr/>
            <p:nvPr/>
          </p:nvSpPr>
          <p:spPr>
            <a:xfrm>
              <a:off x="4770825" y="5002794"/>
              <a:ext cx="138793" cy="21227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797299" y="4191837"/>
              <a:ext cx="1619829" cy="46166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Heater Temperature sensors</a:t>
              </a:r>
              <a:endParaRPr lang="en-GB" sz="12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4876220" y="5776695"/>
              <a:ext cx="138793" cy="21227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5085079" y="5143697"/>
              <a:ext cx="1619829" cy="461665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Channel Temperature sensors</a:t>
              </a:r>
              <a:endParaRPr lang="en-GB" sz="1200" dirty="0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flipH="1">
              <a:off x="5015013" y="5605362"/>
              <a:ext cx="365251" cy="1713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4876220" y="4648944"/>
              <a:ext cx="413249" cy="37743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937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4655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Instrumentation: Requirements then Selection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650761"/>
            <a:ext cx="11025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ideal workflow is: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Design engineer provides a set of requirements</a:t>
            </a:r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Quantity including </a:t>
            </a:r>
            <a:r>
              <a:rPr lang="en-US" sz="2400" dirty="0" smtClean="0"/>
              <a:t>criticality (redundancy)</a:t>
            </a:r>
            <a:endParaRPr lang="en-US" sz="2400" dirty="0" smtClean="0"/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Measurement uncertainty</a:t>
            </a:r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Environmental conditions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Instrumentation specialist selects appropriate candidates</a:t>
            </a:r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Final selection include qualification for non-standard </a:t>
            </a:r>
            <a:r>
              <a:rPr lang="en-US" sz="2400" dirty="0" smtClean="0"/>
              <a:t>(commercial) environments</a:t>
            </a:r>
            <a:endParaRPr lang="en-US" sz="2400" dirty="0" smtClean="0"/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Acquisition chain is critical and shall be part of the cost </a:t>
            </a:r>
            <a:r>
              <a:rPr lang="en-US" sz="2400" dirty="0" smtClean="0"/>
              <a:t>optimization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42" y="4576149"/>
            <a:ext cx="4141806" cy="181483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5183" y="4045915"/>
            <a:ext cx="6158164" cy="2345071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435672" y="5112048"/>
            <a:ext cx="651829" cy="2516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 rot="21316662">
            <a:off x="914399" y="4157594"/>
            <a:ext cx="2727029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LHC: selected requirements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316662">
            <a:off x="6762069" y="6221709"/>
            <a:ext cx="2507418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LHC: preliminary analysis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4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92230"/>
            <a:ext cx="5038725" cy="1610221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85545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Within the framework of EUHIT (European High-performance Infrastructures in Turbulence</a:t>
            </a:r>
            <a:r>
              <a:rPr lang="en-US" sz="2400" dirty="0" smtClean="0"/>
              <a:t>) fast thermometers (&gt; 70 kHz) were developed:</a:t>
            </a:r>
          </a:p>
          <a:p>
            <a:r>
              <a:rPr lang="en-US" sz="2400" dirty="0" smtClean="0"/>
              <a:t>very low mass &amp; adequate resistance to cope </a:t>
            </a:r>
            <a:br>
              <a:rPr lang="en-US" sz="2400" dirty="0" smtClean="0"/>
            </a:br>
            <a:r>
              <a:rPr lang="en-US" sz="2400" dirty="0" smtClean="0"/>
              <a:t>with stray capacitance.</a:t>
            </a:r>
            <a:br>
              <a:rPr lang="en-US" sz="2400" dirty="0" smtClean="0"/>
            </a:br>
            <a:r>
              <a:rPr lang="en-US" sz="2400" dirty="0" smtClean="0"/>
              <a:t>Low heat capacity is crucial!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time response (courtesy Ph. Roche)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7738" y="4274630"/>
            <a:ext cx="4083423" cy="189425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144539" y="5982613"/>
            <a:ext cx="4332981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Heater or </a:t>
            </a:r>
            <a:r>
              <a:rPr lang="en-US" sz="1400" dirty="0" err="1" smtClean="0"/>
              <a:t>AuSn</a:t>
            </a:r>
            <a:r>
              <a:rPr lang="en-US" sz="1400" dirty="0" smtClean="0"/>
              <a:t> thermometer based on SC transition</a:t>
            </a:r>
          </a:p>
          <a:p>
            <a:r>
              <a:rPr lang="en-US" sz="1400" dirty="0" err="1" smtClean="0"/>
              <a:t>AuSn</a:t>
            </a:r>
            <a:r>
              <a:rPr lang="en-US" sz="1400" dirty="0" smtClean="0"/>
              <a:t> thermometer deposited on 20 µm thick Si</a:t>
            </a:r>
            <a:endParaRPr lang="en-GB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450" y="1801905"/>
            <a:ext cx="4593794" cy="34068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996651" y="4357997"/>
            <a:ext cx="1914525" cy="238125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597560" y="1658402"/>
            <a:ext cx="1795684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sound spectra</a:t>
            </a:r>
            <a:endParaRPr lang="en-GB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8841161" y="5198337"/>
            <a:ext cx="2271776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Heater (emitter) frequency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5578604" y="2989266"/>
            <a:ext cx="2133918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Thermal wave amplitude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65760" y="5311712"/>
            <a:ext cx="671979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LHe</a:t>
            </a:r>
            <a:r>
              <a:rPr lang="en-US" sz="1400" dirty="0" smtClean="0"/>
              <a:t>-II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1961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time response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2846658"/>
              </p:ext>
            </p:extLst>
          </p:nvPr>
        </p:nvGraphicFramePr>
        <p:xfrm>
          <a:off x="505329" y="4112519"/>
          <a:ext cx="4534467" cy="1518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1489">
                  <a:extLst>
                    <a:ext uri="{9D8B030D-6E8A-4147-A177-3AD203B41FA5}">
                      <a16:colId xmlns:a16="http://schemas.microsoft.com/office/drawing/2014/main" val="1062957436"/>
                    </a:ext>
                  </a:extLst>
                </a:gridCol>
                <a:gridCol w="1511489">
                  <a:extLst>
                    <a:ext uri="{9D8B030D-6E8A-4147-A177-3AD203B41FA5}">
                      <a16:colId xmlns:a16="http://schemas.microsoft.com/office/drawing/2014/main" val="4203763092"/>
                    </a:ext>
                  </a:extLst>
                </a:gridCol>
                <a:gridCol w="1511489">
                  <a:extLst>
                    <a:ext uri="{9D8B030D-6E8A-4147-A177-3AD203B41FA5}">
                      <a16:colId xmlns:a16="http://schemas.microsoft.com/office/drawing/2014/main" val="399410130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Author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Sensor Type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Response Time[s]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2867497264"/>
                  </a:ext>
                </a:extLst>
              </a:tr>
              <a:tr h="25332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Datskov</a:t>
                      </a:r>
                      <a:r>
                        <a:rPr lang="en-US" sz="1100" dirty="0" smtClean="0"/>
                        <a:t> et al 2013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TVO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0.001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3976312370"/>
                  </a:ext>
                </a:extLst>
              </a:tr>
              <a:tr h="253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err="1" smtClean="0"/>
                        <a:t>Datskov</a:t>
                      </a:r>
                      <a:r>
                        <a:rPr lang="en-US" sz="1100" dirty="0" smtClean="0"/>
                        <a:t> et al 2013</a:t>
                      </a:r>
                      <a:endParaRPr lang="en-GB" sz="1100" dirty="0" smtClean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Cernox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0.015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2680898333"/>
                  </a:ext>
                </a:extLst>
              </a:tr>
              <a:tr h="25332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Kar</a:t>
                      </a:r>
                      <a:r>
                        <a:rPr lang="en-US" sz="1100" dirty="0" smtClean="0"/>
                        <a:t> et al 2007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Cernox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0.002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3009390193"/>
                  </a:ext>
                </a:extLst>
              </a:tr>
              <a:tr h="253325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Bloem</a:t>
                      </a:r>
                      <a:r>
                        <a:rPr lang="en-US" sz="1100" dirty="0" smtClean="0"/>
                        <a:t> 1984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Carbon thin film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&lt; 0.001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981802480"/>
                  </a:ext>
                </a:extLst>
              </a:tr>
              <a:tr h="253325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Louie et al 1986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Film</a:t>
                      </a:r>
                      <a:r>
                        <a:rPr lang="en-US" sz="1100" baseline="0" dirty="0" smtClean="0"/>
                        <a:t> on sapphire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 n</a:t>
                      </a:r>
                      <a:endParaRPr lang="en-GB" sz="1100" dirty="0"/>
                    </a:p>
                  </a:txBody>
                  <a:tcPr marL="83902" marR="83902" marT="41951" marB="41951"/>
                </a:tc>
                <a:extLst>
                  <a:ext uri="{0D108BD9-81ED-4DB2-BD59-A6C34878D82A}">
                    <a16:rowId xmlns:a16="http://schemas.microsoft.com/office/drawing/2014/main" val="557475001"/>
                  </a:ext>
                </a:extLst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3203" y="2667571"/>
            <a:ext cx="3036919" cy="392410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0086" y="1497809"/>
            <a:ext cx="1968438" cy="231606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1716" y="3866587"/>
            <a:ext cx="3479568" cy="276167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754170" y="1633442"/>
            <a:ext cx="141577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Bloem</a:t>
            </a:r>
            <a:r>
              <a:rPr lang="en-US" dirty="0" smtClean="0"/>
              <a:t> 1984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899184" y="3828875"/>
            <a:ext cx="132600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Louie 1986</a:t>
            </a:r>
            <a:endParaRPr lang="en-GB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11581"/>
            <a:ext cx="110703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Reported time response vary from author to author and it is often difficult to understand how the stated value is obtained.</a:t>
            </a:r>
          </a:p>
          <a:p>
            <a:r>
              <a:rPr lang="en-US" sz="2400" dirty="0" smtClean="0"/>
              <a:t>However some authors do provide experimental data: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Bloem</a:t>
            </a:r>
            <a:r>
              <a:rPr lang="en-US" sz="2400" dirty="0" smtClean="0"/>
              <a:t>: sensor attached to </a:t>
            </a:r>
            <a:r>
              <a:rPr lang="en-US" sz="2400" dirty="0" smtClean="0"/>
              <a:t>Cu </a:t>
            </a:r>
            <a:r>
              <a:rPr lang="en-US" sz="2400" dirty="0" smtClean="0"/>
              <a:t>under vacuum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Louie: thermo-acoustic temperature oscillations</a:t>
            </a:r>
          </a:p>
          <a:p>
            <a:r>
              <a:rPr lang="en-US" sz="2400" dirty="0" smtClean="0"/>
              <a:t>In most cases the temperature response time is</a:t>
            </a:r>
            <a:br>
              <a:rPr lang="en-US" sz="2400" dirty="0" smtClean="0"/>
            </a:br>
            <a:r>
              <a:rPr lang="en-US" sz="2400" dirty="0" smtClean="0"/>
              <a:t>dominated by the specific heat of the part under test.</a:t>
            </a:r>
          </a:p>
          <a:p>
            <a:r>
              <a:rPr lang="en-US" sz="2400" dirty="0" smtClean="0"/>
              <a:t>Lower heat capacity (mass) </a:t>
            </a:r>
            <a:r>
              <a:rPr lang="en-US" sz="2400" dirty="0" smtClean="0">
                <a:sym typeface="Wingdings" panose="05000000000000000000" pitchFamily="2" charset="2"/>
              </a:rPr>
              <a:t> faster thermometer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72882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200" y="4049923"/>
            <a:ext cx="4229977" cy="25921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time response estimation for </a:t>
            </a:r>
            <a:r>
              <a:rPr lang="en-US" sz="2800" dirty="0" err="1" smtClean="0"/>
              <a:t>cernox</a:t>
            </a:r>
            <a:endParaRPr lang="en-US" sz="28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26548" y="2611567"/>
            <a:ext cx="5622063" cy="380390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5856" y="4513519"/>
            <a:ext cx="3633393" cy="133534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96571" y="5375397"/>
            <a:ext cx="3502818" cy="73866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Transient response for </a:t>
            </a:r>
            <a:r>
              <a:rPr lang="en-US" sz="1400" dirty="0" err="1" smtClean="0"/>
              <a:t>LHe</a:t>
            </a:r>
            <a:r>
              <a:rPr lang="en-US" sz="1400" dirty="0" smtClean="0"/>
              <a:t> 0.1 K step</a:t>
            </a:r>
          </a:p>
          <a:p>
            <a:r>
              <a:rPr lang="en-US" sz="1400" i="1" dirty="0" smtClean="0"/>
              <a:t>T</a:t>
            </a:r>
            <a:r>
              <a:rPr lang="en-US" sz="1400" dirty="0" smtClean="0"/>
              <a:t>(0) = 1.8 K (calculation).</a:t>
            </a:r>
            <a:endParaRPr lang="en-US" sz="1400" i="1" dirty="0" smtClean="0"/>
          </a:p>
          <a:p>
            <a:r>
              <a:rPr lang="en-US" sz="1400" dirty="0" smtClean="0"/>
              <a:t>Joule self heating from 2 different sensors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4879752" y="6488185"/>
            <a:ext cx="81439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Time [s]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-445951" y="4627474"/>
            <a:ext cx="1456809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Temperature [K]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314423" y="815353"/>
                <a:ext cx="11170442" cy="35230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From the Joule self-heating (current vs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T figure), sapphire density (3980 kg/m3), </a:t>
                </a:r>
                <a:r>
                  <a:rPr lang="en-US" sz="2400" dirty="0" err="1" smtClean="0"/>
                  <a:t>C</a:t>
                </a:r>
                <a:r>
                  <a:rPr lang="en-US" sz="2400" baseline="-25000" dirty="0" err="1" smtClean="0"/>
                  <a:t>p</a:t>
                </a:r>
                <a:r>
                  <a:rPr lang="en-US" sz="2400" dirty="0" smtClean="0"/>
                  <a:t> specific heat (2.3x10-3 J/(</a:t>
                </a:r>
                <a:r>
                  <a:rPr lang="en-US" sz="2400" dirty="0" err="1" smtClean="0"/>
                  <a:t>kg.K</a:t>
                </a:r>
                <a:r>
                  <a:rPr lang="en-US" sz="2400" dirty="0" smtClean="0"/>
                  <a:t>) @ 1.8 K) and assuming (overestimation) that it is a cube </a:t>
                </a:r>
                <a:r>
                  <a:rPr lang="en-US" sz="2400" dirty="0"/>
                  <a:t>of sapphire (</a:t>
                </a:r>
                <a:r>
                  <a:rPr lang="en-US" sz="2400" dirty="0" smtClean="0"/>
                  <a:t>3.175 mm x 1.905 mm x 1.08 mm) the temperature evolution can be estimated by solving: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sSup>
                            <m:sSup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𝑗𝑜𝑢𝑙𝑒</m:t>
                              </m:r>
                            </m:sub>
                          </m:sSub>
                        </m:den>
                      </m:f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𝑚𝑎𝑠𝑠</m:t>
                          </m:r>
                        </m:den>
                      </m:f>
                    </m:oMath>
                  </m:oMathPara>
                </a14:m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r>
                  <a:rPr lang="en-US" sz="2400" dirty="0" smtClean="0">
                    <a:ea typeface="Cambria Math" panose="02040503050406030204" pitchFamily="18" charset="0"/>
                  </a:rPr>
                  <a:t>Response time: a few </a:t>
                </a:r>
                <a:r>
                  <a:rPr lang="en-US" sz="2400" dirty="0" err="1" smtClean="0">
                    <a:ea typeface="Cambria Math" panose="02040503050406030204" pitchFamily="18" charset="0"/>
                  </a:rPr>
                  <a:t>ms</a:t>
                </a:r>
                <a:endParaRPr lang="en-US" sz="2400" dirty="0" smtClean="0">
                  <a:ea typeface="Cambria Math" panose="02040503050406030204" pitchFamily="18" charset="0"/>
                </a:endParaRPr>
              </a:p>
              <a:p>
                <a:r>
                  <a:rPr lang="en-US" sz="2400" dirty="0" err="1" smtClean="0">
                    <a:ea typeface="Cambria Math" panose="02040503050406030204" pitchFamily="18" charset="0"/>
                  </a:rPr>
                  <a:t>Cernox</a:t>
                </a:r>
                <a:r>
                  <a:rPr lang="en-US" sz="2400" dirty="0" smtClean="0">
                    <a:ea typeface="Cambria Math" panose="02040503050406030204" pitchFamily="18" charset="0"/>
                  </a:rPr>
                  <a:t> chip: 40 less mass &amp; better contact</a:t>
                </a:r>
                <a:br>
                  <a:rPr lang="en-US" sz="2400" dirty="0" smtClean="0">
                    <a:ea typeface="Cambria Math" panose="02040503050406030204" pitchFamily="18" charset="0"/>
                  </a:rPr>
                </a:br>
                <a:endParaRPr lang="en-US" sz="2400" dirty="0" smtClean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423" y="815353"/>
                <a:ext cx="11170442" cy="3523016"/>
              </a:xfrm>
              <a:prstGeom prst="rect">
                <a:avLst/>
              </a:prstGeom>
              <a:blipFill>
                <a:blip r:embed="rId5"/>
                <a:stretch>
                  <a:fillRect l="-873" t="-1211" r="-14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6051" y="2379466"/>
            <a:ext cx="2034687" cy="668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58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smtClean="0"/>
              <a:t> – magnetic </a:t>
            </a:r>
            <a:r>
              <a:rPr lang="en-US" sz="2800" dirty="0" smtClean="0"/>
              <a:t>field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037" y="2680839"/>
            <a:ext cx="3571875" cy="3533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934" y="2129002"/>
            <a:ext cx="3238500" cy="440055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687350" y="4724529"/>
            <a:ext cx="1129524" cy="1043755"/>
            <a:chOff x="4687350" y="4511587"/>
            <a:chExt cx="1129524" cy="104375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242207">
              <a:off x="4871801" y="4610270"/>
              <a:ext cx="1043755" cy="846390"/>
            </a:xfrm>
            <a:prstGeom prst="rect">
              <a:avLst/>
            </a:prstGeom>
          </p:spPr>
        </p:pic>
        <p:sp>
          <p:nvSpPr>
            <p:cNvPr id="5" name="Down Arrow 4"/>
            <p:cNvSpPr/>
            <p:nvPr/>
          </p:nvSpPr>
          <p:spPr>
            <a:xfrm rot="-6540000">
              <a:off x="4892212" y="5193689"/>
              <a:ext cx="116602" cy="490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4143" y="1280821"/>
            <a:ext cx="2091212" cy="83058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631034" y="2391456"/>
            <a:ext cx="1043755" cy="1167560"/>
            <a:chOff x="4428635" y="4940283"/>
            <a:chExt cx="1043755" cy="116756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28635" y="5261453"/>
              <a:ext cx="1043755" cy="846390"/>
            </a:xfrm>
            <a:prstGeom prst="rect">
              <a:avLst/>
            </a:prstGeom>
          </p:spPr>
        </p:pic>
        <p:sp>
          <p:nvSpPr>
            <p:cNvPr id="13" name="Down Arrow 12"/>
            <p:cNvSpPr/>
            <p:nvPr/>
          </p:nvSpPr>
          <p:spPr>
            <a:xfrm rot="-6540000">
              <a:off x="4892212" y="5193689"/>
              <a:ext cx="116602" cy="490953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</m:acc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87350" y="4940283"/>
                  <a:ext cx="407291" cy="40293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" name="TextBox 9"/>
          <p:cNvSpPr txBox="1"/>
          <p:nvPr/>
        </p:nvSpPr>
        <p:spPr>
          <a:xfrm>
            <a:off x="5988101" y="2156793"/>
            <a:ext cx="370486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Cernox</a:t>
            </a:r>
            <a:r>
              <a:rPr lang="en-US" sz="1400" dirty="0" smtClean="0"/>
              <a:t> </a:t>
            </a:r>
            <a:r>
              <a:rPr lang="en-US" sz="1400" dirty="0" err="1" smtClean="0"/>
              <a:t>magnetoristance</a:t>
            </a:r>
            <a:r>
              <a:rPr lang="en-US" sz="1400" dirty="0" smtClean="0"/>
              <a:t>, Brandt et al (1999)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9995" y="3645326"/>
            <a:ext cx="3561939" cy="24746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14506" y="3285189"/>
            <a:ext cx="3853940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 magnetoresistance, Haruyama et al (1996)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1609568" y="6123245"/>
            <a:ext cx="158248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= &amp; </a:t>
            </a:r>
            <a:r>
              <a:rPr lang="en-US" sz="1400" dirty="0" smtClean="0">
                <a:sym typeface="Wingdings 3" panose="05040102010807070707" pitchFamily="18" charset="2"/>
              </a:rPr>
              <a:t> orientations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29995" y="820320"/>
                <a:ext cx="11070368" cy="1983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Variable temperature resistance sensors exhibit magnetoresistance</a:t>
                </a:r>
              </a:p>
              <a:p>
                <a:r>
                  <a:rPr lang="en-US" sz="2400" dirty="0" smtClean="0"/>
                  <a:t>Capacitance, gas, … thermometers are insensitive to magnetic field</a:t>
                </a:r>
              </a:p>
              <a:p>
                <a:r>
                  <a:rPr lang="en-US" sz="2400" dirty="0"/>
                  <a:t>	</a:t>
                </a:r>
                <a:r>
                  <a:rPr lang="en-US" sz="2400" dirty="0" smtClean="0"/>
                  <a:t>However are less practical thermometers</a:t>
                </a:r>
              </a:p>
              <a:p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US" sz="2400" dirty="0" smtClean="0"/>
                  <a:t> versus </a:t>
                </a:r>
                <a:r>
                  <a:rPr lang="el-GR" sz="2400" dirty="0" smtClean="0"/>
                  <a:t>Δ</a:t>
                </a:r>
                <a:r>
                  <a:rPr lang="en-US" sz="2400" dirty="0" smtClean="0"/>
                  <a:t>T in principle</a:t>
                </a:r>
                <a:br>
                  <a:rPr lang="en-US" sz="2400" dirty="0" smtClean="0"/>
                </a:br>
                <a:r>
                  <a:rPr lang="en-US" sz="2400" dirty="0" smtClean="0"/>
                  <a:t>	repeatable. 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995" y="820320"/>
                <a:ext cx="11070368" cy="1983748"/>
              </a:xfrm>
              <a:prstGeom prst="rect">
                <a:avLst/>
              </a:prstGeom>
              <a:blipFill>
                <a:blip r:embed="rId9"/>
                <a:stretch>
                  <a:fillRect l="-881" t="-2154" b="-646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469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20032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the magnetic field is known the temperature reading can be corrected</a:t>
            </a:r>
            <a:endParaRPr lang="en-US" sz="2400" dirty="0"/>
          </a:p>
          <a:p>
            <a:r>
              <a:rPr lang="en-US" sz="2400" dirty="0"/>
              <a:t>	</a:t>
            </a:r>
            <a:r>
              <a:rPr lang="en-US" sz="2400" dirty="0" smtClean="0"/>
              <a:t>An individual sensor correction is preferable</a:t>
            </a:r>
          </a:p>
          <a:p>
            <a:r>
              <a:rPr lang="en-US" sz="2400" dirty="0" smtClean="0"/>
              <a:t>LHC stray fields are low and no effects are seen on the temperature reading.</a:t>
            </a:r>
          </a:p>
          <a:p>
            <a:r>
              <a:rPr lang="en-US" sz="2400" dirty="0" smtClean="0"/>
              <a:t>High magnetic stray fields may exist in high current lines &amp; magnets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 magnetic field</a:t>
            </a:r>
            <a:endParaRPr lang="en-US" sz="28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2734" y="2567722"/>
            <a:ext cx="3796302" cy="3783074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436342" y="2538345"/>
            <a:ext cx="5433078" cy="3663710"/>
            <a:chOff x="436342" y="3088244"/>
            <a:chExt cx="5433078" cy="366371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342" y="3088244"/>
              <a:ext cx="5433078" cy="366371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533019" y="5191445"/>
              <a:ext cx="3246402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magnetoresistance, Brandt et al (1999)</a:t>
              </a:r>
              <a:endParaRPr lang="en-GB" sz="1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168350" y="2324819"/>
            <a:ext cx="4530407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Error for </a:t>
            </a:r>
            <a:r>
              <a:rPr lang="en-US" sz="1400" dirty="0" err="1" smtClean="0"/>
              <a:t>cernox</a:t>
            </a:r>
            <a:r>
              <a:rPr lang="en-US" sz="1400" dirty="0" smtClean="0"/>
              <a:t> single B correction, Brandt et al (1999)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-55285" y="6131527"/>
            <a:ext cx="8930650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It is assumed that for other measurements the sensors can be moved away from magnetic fields</a:t>
            </a:r>
          </a:p>
          <a:p>
            <a:r>
              <a:rPr lang="en-US" sz="1600" dirty="0" smtClean="0"/>
              <a:t>Most sensors will exhibit magnetic induced deviations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65575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36131" y="821668"/>
            <a:ext cx="117326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Radiation affects in a non predictable way the characteristics of any sensor.</a:t>
            </a:r>
          </a:p>
          <a:p>
            <a:r>
              <a:rPr lang="en-US" sz="2400" dirty="0" smtClean="0"/>
              <a:t>Pre-LHC radiation </a:t>
            </a:r>
            <a:r>
              <a:rPr lang="en-US" sz="2400" dirty="0" smtClean="0"/>
              <a:t>qualification, </a:t>
            </a:r>
            <a:r>
              <a:rPr lang="en-US" sz="2400" dirty="0" smtClean="0"/>
              <a:t>several sensors were reported for radiation resistance </a:t>
            </a:r>
            <a:r>
              <a:rPr lang="en-US" sz="2400" dirty="0" smtClean="0"/>
              <a:t>effects; </a:t>
            </a:r>
            <a:r>
              <a:rPr lang="en-US" sz="2400" dirty="0" smtClean="0"/>
              <a:t>they were TVO, </a:t>
            </a:r>
            <a:r>
              <a:rPr lang="en-US" sz="2400" dirty="0"/>
              <a:t>A</a:t>
            </a:r>
            <a:r>
              <a:rPr lang="en-US" sz="2400" dirty="0" smtClean="0"/>
              <a:t>llen-Bradley, Ge on GaAs, </a:t>
            </a:r>
            <a:r>
              <a:rPr lang="en-US" sz="2400" dirty="0" err="1" smtClean="0"/>
              <a:t>cernox</a:t>
            </a:r>
            <a:r>
              <a:rPr lang="en-US" sz="2400" dirty="0" smtClean="0"/>
              <a:t>…</a:t>
            </a:r>
          </a:p>
          <a:p>
            <a:r>
              <a:rPr lang="en-US" sz="2400" dirty="0" smtClean="0"/>
              <a:t>LHC specific radiation tests were carried to understand effects from heavier and more energetic particles and thermal annealing when irradiating @ superfluid helium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 Radiation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469" y="3059720"/>
            <a:ext cx="4296839" cy="29016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744" y="3081403"/>
            <a:ext cx="5192608" cy="24892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388" y="5961370"/>
            <a:ext cx="4910268" cy="372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43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36131" y="874420"/>
            <a:ext cx="1162140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Radiation tests are very demanding on resources.</a:t>
            </a:r>
          </a:p>
          <a:p>
            <a:r>
              <a:rPr lang="en-US" sz="2400" dirty="0" smtClean="0"/>
              <a:t>Furthermore health hazards need to be tackled carefully.</a:t>
            </a:r>
          </a:p>
          <a:p>
            <a:r>
              <a:rPr lang="en-US" sz="2400" dirty="0" smtClean="0"/>
              <a:t>Ideally radiation tests shall be done in the nominal operating conditions: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For LHC cryogenic temperature sensors it means between 1.8 &amp; 300 K.</a:t>
            </a:r>
          </a:p>
          <a:p>
            <a:r>
              <a:rPr lang="en-US" sz="2400" dirty="0" smtClean="0"/>
              <a:t>In the early </a:t>
            </a:r>
            <a:r>
              <a:rPr lang="en-US" sz="2400" dirty="0" smtClean="0"/>
              <a:t>LHC design days </a:t>
            </a:r>
            <a:r>
              <a:rPr lang="en-US" sz="2400" dirty="0" smtClean="0"/>
              <a:t>the radiation background was well known for the arcs. The guidelines were: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Arc TID x 10 = TID for DS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Arc TID x </a:t>
            </a:r>
            <a:r>
              <a:rPr lang="en-US" sz="2400" dirty="0" smtClean="0"/>
              <a:t>100 = TID for IT</a:t>
            </a:r>
          </a:p>
          <a:p>
            <a:r>
              <a:rPr lang="en-US" sz="2400" dirty="0" smtClean="0"/>
              <a:t>Sensor shall be located according to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radiation maps: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yoke used to attenuate de TID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Avoid areas with gaps respect to the </a:t>
            </a:r>
            <a:br>
              <a:rPr lang="en-US" sz="2400" dirty="0" smtClean="0"/>
            </a:br>
            <a:r>
              <a:rPr lang="en-US" sz="2400" dirty="0" smtClean="0"/>
              <a:t>radiation</a:t>
            </a:r>
            <a:r>
              <a:rPr lang="en-US" sz="2400" dirty="0"/>
              <a:t> </a:t>
            </a:r>
            <a:r>
              <a:rPr lang="en-US" sz="2400" dirty="0" smtClean="0"/>
              <a:t>source</a:t>
            </a:r>
          </a:p>
          <a:p>
            <a:endParaRPr lang="en-US" sz="2400" dirty="0" smtClean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765058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–Radiation</a:t>
            </a:r>
            <a:endParaRPr lang="en-US" sz="2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6460401" y="2899925"/>
            <a:ext cx="5193594" cy="3185772"/>
            <a:chOff x="393708" y="3339540"/>
            <a:chExt cx="5193594" cy="3185772"/>
          </a:xfrm>
        </p:grpSpPr>
        <p:pic>
          <p:nvPicPr>
            <p:cNvPr id="17" name="Picture 5" descr="C:\Documents\ForICEC\Show\dipol.gif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59417" y="3650227"/>
              <a:ext cx="3027885" cy="28750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/>
            <p:cNvSpPr/>
            <p:nvPr/>
          </p:nvSpPr>
          <p:spPr>
            <a:xfrm>
              <a:off x="534255" y="3556960"/>
              <a:ext cx="2025162" cy="64633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altLang="en-US" dirty="0"/>
                <a:t>300 Gy @ 25 cm</a:t>
              </a:r>
            </a:p>
            <a:p>
              <a:pPr algn="ctr"/>
              <a:r>
                <a:rPr lang="fr-FR" altLang="en-US" dirty="0"/>
                <a:t>1,5 10</a:t>
              </a:r>
              <a:r>
                <a:rPr lang="fr-FR" altLang="en-US" baseline="30000" dirty="0"/>
                <a:t>13</a:t>
              </a:r>
              <a:r>
                <a:rPr lang="fr-FR" altLang="en-US" dirty="0"/>
                <a:t> n.cm</a:t>
              </a:r>
              <a:r>
                <a:rPr lang="fr-FR" altLang="en-US" baseline="30000" dirty="0"/>
                <a:t>-2</a:t>
              </a:r>
              <a:endParaRPr lang="fr-FR" altLang="en-US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>
              <a:off x="2444262" y="4114800"/>
              <a:ext cx="1011115" cy="24618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419100" y="4446945"/>
              <a:ext cx="2025162" cy="64633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altLang="en-US" dirty="0"/>
                <a:t>60 Gy @ 45 cm</a:t>
              </a:r>
            </a:p>
            <a:p>
              <a:pPr algn="ctr"/>
              <a:r>
                <a:rPr lang="fr-FR" altLang="en-US" dirty="0"/>
                <a:t>3 10</a:t>
              </a:r>
              <a:r>
                <a:rPr lang="fr-FR" altLang="en-US" baseline="30000" dirty="0"/>
                <a:t>12</a:t>
              </a:r>
              <a:r>
                <a:rPr lang="fr-FR" altLang="en-US" dirty="0"/>
                <a:t> n.cm</a:t>
              </a:r>
              <a:r>
                <a:rPr lang="fr-FR" altLang="en-US" baseline="30000" dirty="0"/>
                <a:t>-2</a:t>
              </a:r>
              <a:endParaRPr lang="fr-FR" altLang="en-US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2268415" y="4770110"/>
              <a:ext cx="550718" cy="4479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015216" y="3339540"/>
              <a:ext cx="2116285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LHC annual dose (ARC)</a:t>
              </a:r>
              <a:endParaRPr lang="en-GB" sz="1400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93708" y="5453409"/>
              <a:ext cx="2108131" cy="646331"/>
            </a:xfrm>
            <a:prstGeom prst="rect">
              <a:avLst/>
            </a:prstGeom>
            <a:solidFill>
              <a:schemeClr val="bg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FR" altLang="en-US" dirty="0" smtClean="0"/>
                <a:t>10.000 </a:t>
              </a:r>
              <a:r>
                <a:rPr lang="fr-FR" altLang="en-US" dirty="0"/>
                <a:t>Gy @ 6 </a:t>
              </a:r>
              <a:r>
                <a:rPr lang="fr-FR" altLang="en-US" dirty="0" smtClean="0"/>
                <a:t>cm</a:t>
              </a:r>
            </a:p>
            <a:p>
              <a:pPr algn="ctr"/>
              <a:r>
                <a:rPr lang="fr-FR" altLang="en-US" dirty="0" smtClean="0"/>
                <a:t>5 10</a:t>
              </a:r>
              <a:r>
                <a:rPr lang="fr-FR" altLang="en-US" baseline="30000" dirty="0" smtClean="0"/>
                <a:t>14</a:t>
              </a:r>
              <a:r>
                <a:rPr lang="fr-FR" altLang="en-US" dirty="0" smtClean="0"/>
                <a:t> n.cm</a:t>
              </a:r>
              <a:r>
                <a:rPr lang="fr-FR" altLang="en-US" baseline="30000" dirty="0" smtClean="0"/>
                <a:t>-2</a:t>
              </a:r>
              <a:endParaRPr lang="fr-FR" altLang="en-US" dirty="0" smtClean="0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444262" y="4908543"/>
              <a:ext cx="1231224" cy="71853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126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36131" y="874420"/>
            <a:ext cx="116214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LHC radiation qualification was performed in the SARA and CERI cyclotrons.</a:t>
            </a:r>
          </a:p>
          <a:p>
            <a:r>
              <a:rPr lang="en-US" sz="2400" dirty="0" smtClean="0"/>
              <a:t>The test cryostat was shared between ATLAS (</a:t>
            </a:r>
            <a:r>
              <a:rPr lang="en-US" sz="2400" dirty="0" err="1" smtClean="0"/>
              <a:t>LAr</a:t>
            </a:r>
            <a:r>
              <a:rPr lang="en-US" sz="2400" dirty="0" smtClean="0"/>
              <a:t>) &amp; CERN/tunnel (</a:t>
            </a:r>
            <a:r>
              <a:rPr lang="en-US" sz="2400" dirty="0" err="1" smtClean="0"/>
              <a:t>LHe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To reduce the thermal budget the cryostat was made of aluminum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Density much lower when compared with stainless steel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Absorbed radiation % mass =&gt; produce heat</a:t>
            </a:r>
          </a:p>
          <a:p>
            <a:r>
              <a:rPr lang="en-US" sz="2400" dirty="0" smtClean="0"/>
              <a:t>Operating temperature between 1.6 and 4.2 K.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765058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–Radiation</a:t>
            </a:r>
            <a:endParaRPr lang="en-US" sz="2800" dirty="0"/>
          </a:p>
        </p:txBody>
      </p:sp>
      <p:pic>
        <p:nvPicPr>
          <p:cNvPr id="9" name="Picture 6" descr="C:\Documents\ForICEC\Show\cryoliteT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827" y="3569917"/>
            <a:ext cx="4267200" cy="2711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Documents\ForICEC\Show\sara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922" y="3650227"/>
            <a:ext cx="4264025" cy="2449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C:\Documents\Images\plate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856988" y="4678437"/>
            <a:ext cx="2067839" cy="1291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139882" y="6218740"/>
            <a:ext cx="4511171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LHC temperature sensors radiation qualification set-up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00010" y="6218739"/>
            <a:ext cx="3997954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Cyclotrons: SARA (Grenoble) or CERI (Orleans)</a:t>
            </a:r>
            <a:endParaRPr lang="en-GB" sz="1400" dirty="0"/>
          </a:p>
        </p:txBody>
      </p:sp>
      <p:cxnSp>
        <p:nvCxnSpPr>
          <p:cNvPr id="4" name="Curved Connector 3"/>
          <p:cNvCxnSpPr/>
          <p:nvPr/>
        </p:nvCxnSpPr>
        <p:spPr>
          <a:xfrm rot="10800000" flipV="1">
            <a:off x="7016496" y="5010912"/>
            <a:ext cx="1048512" cy="640080"/>
          </a:xfrm>
          <a:prstGeom prst="curvedConnector3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3038833" y="5128890"/>
            <a:ext cx="1230659" cy="10312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600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36131" y="874420"/>
            <a:ext cx="116214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radiation dose rate induces an additional sensor heating -&gt; temperature rise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Similar for a given sensor type (% mass, cross section &amp; thermal contact)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Can be compensated on the condition that the dose rate is 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LHC radiation dose rate is comparatively extremely low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=&gt; no observable heating due to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765058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–Radiation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9341" y="3035957"/>
            <a:ext cx="5360897" cy="35025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46834" y="3035957"/>
            <a:ext cx="3424271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Radiation dose heating for a TVO sensor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336131" y="5075284"/>
            <a:ext cx="5359544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Yearly LHC radiation dose accumulated in a few </a:t>
            </a:r>
            <a:r>
              <a:rPr lang="en-US" sz="1600" dirty="0" smtClean="0"/>
              <a:t>hours </a:t>
            </a:r>
            <a:r>
              <a:rPr lang="en-US" sz="1600" dirty="0" smtClean="0"/>
              <a:t>-&gt;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80306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Neutron irradiation expected to cause larger damage to ordered structures: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RIRT and platinum performance improves with stress free structure</a:t>
            </a:r>
            <a:br>
              <a:rPr lang="en-US" sz="2400" dirty="0" smtClean="0"/>
            </a:br>
            <a:r>
              <a:rPr lang="en-US" sz="2400" dirty="0" smtClean="0"/>
              <a:t>=&gt; neutron damage probably causes additional stress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Allen Bradley, TVO and </a:t>
            </a:r>
            <a:r>
              <a:rPr lang="en-US" sz="2400" dirty="0" err="1" smtClean="0"/>
              <a:t>cernox</a:t>
            </a:r>
            <a:r>
              <a:rPr lang="en-US" sz="2400" dirty="0" smtClean="0"/>
              <a:t> are amorphous materials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 Radiation</a:t>
            </a:r>
            <a:endParaRPr lang="en-US" sz="2800" dirty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646490" y="2620107"/>
            <a:ext cx="9836380" cy="3464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Instrumentation: Metrology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Measurement is the process of obtaining experimental values attributed to a quantity or property.</a:t>
            </a:r>
          </a:p>
          <a:p>
            <a:r>
              <a:rPr lang="en-US" sz="2400" dirty="0" smtClean="0"/>
              <a:t>Measurement of fundamental properties shall be reproducible worldwide.</a:t>
            </a:r>
          </a:p>
          <a:p>
            <a:r>
              <a:rPr lang="en-US" sz="2400" dirty="0" smtClean="0"/>
              <a:t>National standard laboratories compare their measurement standards to provide consistent reproducibility of measurements worldwide and over time.</a:t>
            </a:r>
          </a:p>
          <a:p>
            <a:r>
              <a:rPr lang="en-US" sz="2400" dirty="0" smtClean="0"/>
              <a:t>Major standard laboratories (non exhaustive) are: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National Physical Laboratory (UK)</a:t>
            </a:r>
          </a:p>
          <a:p>
            <a:pPr marL="342900" indent="-342900">
              <a:buFontTx/>
              <a:buChar char="-"/>
            </a:pPr>
            <a:r>
              <a:rPr lang="en-GB" sz="2400" dirty="0" err="1"/>
              <a:t>Physikalisch-Technische</a:t>
            </a:r>
            <a:r>
              <a:rPr lang="en-GB" sz="2400" dirty="0"/>
              <a:t> </a:t>
            </a:r>
            <a:r>
              <a:rPr lang="en-GB" sz="2400" dirty="0" err="1" smtClean="0"/>
              <a:t>Bundesanstalt</a:t>
            </a:r>
            <a:r>
              <a:rPr lang="en-GB" sz="2400" dirty="0" smtClean="0"/>
              <a:t> – </a:t>
            </a:r>
            <a:r>
              <a:rPr lang="en-GB" sz="2400" i="1" dirty="0" smtClean="0"/>
              <a:t>PTB</a:t>
            </a:r>
            <a:r>
              <a:rPr lang="en-GB" sz="2400" dirty="0" smtClean="0"/>
              <a:t> (GE)</a:t>
            </a:r>
          </a:p>
          <a:p>
            <a:pPr marL="342900" indent="-342900">
              <a:buFontTx/>
              <a:buChar char="-"/>
            </a:pPr>
            <a:r>
              <a:rPr lang="fr-FR" sz="2400" dirty="0"/>
              <a:t>Laboratoire National de métrologie et d'Essais </a:t>
            </a:r>
            <a:r>
              <a:rPr lang="fr-FR" sz="2400" dirty="0" smtClean="0"/>
              <a:t>– LNE (FR)</a:t>
            </a:r>
          </a:p>
          <a:p>
            <a:pPr marL="342900" indent="-342900">
              <a:buFontTx/>
              <a:buChar char="-"/>
            </a:pPr>
            <a:r>
              <a:rPr lang="it-IT" sz="2400" dirty="0"/>
              <a:t>Istituto Nazionale di Ricerca </a:t>
            </a:r>
            <a:r>
              <a:rPr lang="it-IT" sz="2400" dirty="0" smtClean="0"/>
              <a:t>Metrologica – INRIM (IT)</a:t>
            </a: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National Institute of Standards and Technology – NIST (USA)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….</a:t>
            </a:r>
          </a:p>
          <a:p>
            <a:r>
              <a:rPr lang="en-US" sz="2400" dirty="0" smtClean="0"/>
              <a:t>International organization responsible for worldwide coordination:</a:t>
            </a:r>
          </a:p>
          <a:p>
            <a:r>
              <a:rPr lang="en-US" sz="2400" dirty="0" smtClean="0"/>
              <a:t>- Bureau International des </a:t>
            </a:r>
            <a:r>
              <a:rPr lang="en-US" sz="2400" dirty="0" err="1" smtClean="0"/>
              <a:t>Poids</a:t>
            </a:r>
            <a:r>
              <a:rPr lang="en-US" sz="2400" dirty="0" smtClean="0"/>
              <a:t> et </a:t>
            </a:r>
            <a:r>
              <a:rPr lang="en-US" sz="2400" dirty="0" err="1" smtClean="0"/>
              <a:t>Mesures</a:t>
            </a:r>
            <a:r>
              <a:rPr lang="en-US" sz="2400" dirty="0" smtClean="0"/>
              <a:t> – BIPM (located </a:t>
            </a:r>
            <a:r>
              <a:rPr lang="en-US" sz="2400" dirty="0"/>
              <a:t>in </a:t>
            </a:r>
            <a:r>
              <a:rPr lang="en-US" sz="2400" dirty="0" err="1" smtClean="0"/>
              <a:t>Sèvres</a:t>
            </a:r>
            <a:r>
              <a:rPr lang="en-US" sz="2400" dirty="0" smtClean="0"/>
              <a:t>, France)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428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11070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Sensor damage/drift not only depends on the Total Integrated Dose (TID)</a:t>
            </a:r>
          </a:p>
          <a:p>
            <a:r>
              <a:rPr lang="en-US" sz="2400" dirty="0" smtClean="0"/>
              <a:t>But also in its history =&gt; Thermal annealing of defects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Ge on GaAs (Germanium) was reported @ LN2 to be </a:t>
            </a:r>
            <a:r>
              <a:rPr lang="en-US" sz="2400" dirty="0" err="1" smtClean="0"/>
              <a:t>radhard</a:t>
            </a:r>
            <a:r>
              <a:rPr lang="en-US" sz="2400" dirty="0" smtClean="0"/>
              <a:t>; </a:t>
            </a:r>
            <a:r>
              <a:rPr lang="en-US" sz="2400" dirty="0" smtClean="0"/>
              <a:t>BUT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1.8 K neutron irradiation provokes a very fast drift of its resistance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4.2 K to 273 K completely restores initial characteristics</a:t>
            </a:r>
          </a:p>
          <a:p>
            <a:r>
              <a:rPr lang="en-US" sz="2400" dirty="0" smtClean="0"/>
              <a:t>Thermal annealing not observed for </a:t>
            </a:r>
            <a:r>
              <a:rPr lang="en-US" sz="2400" dirty="0" err="1" smtClean="0"/>
              <a:t>cernox</a:t>
            </a:r>
            <a:r>
              <a:rPr lang="en-US" sz="2400" dirty="0" smtClean="0"/>
              <a:t> &amp; TVO.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– Radiation</a:t>
            </a:r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71" y="3176481"/>
            <a:ext cx="5357186" cy="3265367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452799" y="3176481"/>
            <a:ext cx="5053911" cy="3464965"/>
            <a:chOff x="6352150" y="2838984"/>
            <a:chExt cx="5053911" cy="3464965"/>
          </a:xfrm>
        </p:grpSpPr>
        <p:pic>
          <p:nvPicPr>
            <p:cNvPr id="8" name="Picture 7"/>
            <p:cNvPicPr/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11814" y="2838984"/>
              <a:ext cx="4794247" cy="3464965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8713177" y="3023623"/>
              <a:ext cx="685800" cy="2708031"/>
            </a:xfrm>
            <a:prstGeom prst="rect">
              <a:avLst/>
            </a:prstGeom>
            <a:noFill/>
            <a:ln w="1905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8458643" y="3325212"/>
              <a:ext cx="131318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Beam OFF</a:t>
              </a:r>
            </a:p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300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6144817" y="3265195"/>
              <a:ext cx="7532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 smtClean="0"/>
                <a:t>Δ</a:t>
              </a:r>
              <a:r>
                <a:rPr lang="en-US" sz="1600" dirty="0" smtClean="0"/>
                <a:t>T [K]</a:t>
              </a:r>
              <a:endParaRPr lang="en-GB" sz="16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55497" y="3426091"/>
              <a:ext cx="11977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Beam ON</a:t>
              </a:r>
            </a:p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1.8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754178" y="4571466"/>
              <a:ext cx="119776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</a:rPr>
                <a:t>Beam ON</a:t>
              </a:r>
            </a:p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1.8 K</a:t>
              </a:r>
              <a:endParaRPr lang="en-GB" dirty="0">
                <a:solidFill>
                  <a:srgbClr val="FFFF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886281" y="2900228"/>
            <a:ext cx="4193777" cy="52322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Ge on GaAs could have been adopted for the LHC</a:t>
            </a:r>
          </a:p>
          <a:p>
            <a:r>
              <a:rPr lang="en-US" sz="1400" dirty="0" smtClean="0"/>
              <a:t>Cold test was crucial in this particular case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0316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Sensor ageing (resistive type)</a:t>
            </a:r>
            <a:endParaRPr lang="en-US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4443869" y="3545813"/>
            <a:ext cx="7632848" cy="3149812"/>
            <a:chOff x="683568" y="3212976"/>
            <a:chExt cx="7632848" cy="3149812"/>
          </a:xfrm>
        </p:grpSpPr>
        <p:pic>
          <p:nvPicPr>
            <p:cNvPr id="11" name="Picture 10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83568" y="3284984"/>
              <a:ext cx="7632848" cy="307780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691680" y="3212976"/>
              <a:ext cx="3948517" cy="30777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After 100 cycles between 4.5 K &amp; 270 K in </a:t>
              </a:r>
              <a:r>
                <a:rPr lang="en-US" sz="1400" dirty="0" err="1" smtClean="0"/>
                <a:t>GHe</a:t>
              </a:r>
              <a:endParaRPr lang="en-GB" sz="1400" dirty="0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68157"/>
            <a:ext cx="1107036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Cryogenic temperature sensors may change their characteristics over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Historical data is very important for standard laboratories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Thermal cycles is the accepted method for accelerated ageing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Shall be within the expected range of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Moisture is a concern in particular for non sealed sensors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Drift for industrial Pt100 sensor is not a concern, the standard curve (</a:t>
            </a:r>
            <a:r>
              <a:rPr lang="en-US" sz="2400" dirty="0" err="1" smtClean="0"/>
              <a:t>ie</a:t>
            </a:r>
            <a:r>
              <a:rPr lang="en-US" sz="2400" dirty="0" smtClean="0"/>
              <a:t> sensor interchangeability) is adequate for most applications.</a:t>
            </a:r>
          </a:p>
          <a:p>
            <a:endParaRPr lang="en-US" sz="2400" dirty="0" smtClean="0"/>
          </a:p>
          <a:p>
            <a:r>
              <a:rPr lang="en-US" sz="2400" dirty="0" err="1" smtClean="0"/>
              <a:t>Cernox</a:t>
            </a:r>
            <a:r>
              <a:rPr lang="en-US" sz="2400" dirty="0" smtClean="0"/>
              <a:t> exhibits better stability</a:t>
            </a:r>
          </a:p>
          <a:p>
            <a:r>
              <a:rPr lang="en-US" sz="2400" dirty="0"/>
              <a:t>w</a:t>
            </a:r>
            <a:r>
              <a:rPr lang="en-US" sz="2400" dirty="0" smtClean="0"/>
              <a:t>ith increasing temperature.</a:t>
            </a:r>
          </a:p>
          <a:p>
            <a:endParaRPr lang="en-US" sz="2400" dirty="0"/>
          </a:p>
          <a:p>
            <a:r>
              <a:rPr lang="en-US" sz="2400" dirty="0" smtClean="0"/>
              <a:t>AB “improved” packaging</a:t>
            </a:r>
            <a:br>
              <a:rPr lang="en-US" sz="2400" dirty="0" smtClean="0"/>
            </a:br>
            <a:r>
              <a:rPr lang="en-US" sz="2400" dirty="0" smtClean="0"/>
              <a:t>no observable improvement.</a:t>
            </a:r>
          </a:p>
        </p:txBody>
      </p:sp>
    </p:spTree>
    <p:extLst>
      <p:ext uri="{BB962C8B-B14F-4D97-AF65-F5344CB8AC3E}">
        <p14:creationId xmlns:p14="http://schemas.microsoft.com/office/powerpoint/2010/main" val="307809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168168" y="1389311"/>
            <a:ext cx="2459934" cy="11262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Protection of low level signals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Temperature measurement: very low amplitude &amp; usually low frequency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431456" y="1609595"/>
            <a:ext cx="3176575" cy="4899583"/>
            <a:chOff x="431456" y="1609595"/>
            <a:chExt cx="3176575" cy="489958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9281" y="1609595"/>
              <a:ext cx="2928750" cy="489958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31456" y="5373666"/>
              <a:ext cx="49564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>
                  <a:solidFill>
                    <a:schemeClr val="accent6">
                      <a:lumMod val="75000"/>
                    </a:schemeClr>
                  </a:solidFill>
                  <a:sym typeface="Wingdings" panose="05000000000000000000" pitchFamily="2" charset="2"/>
                </a:rPr>
                <a:t></a:t>
              </a:r>
              <a:endParaRPr lang="en-GB" sz="36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4165" y="4753627"/>
            <a:ext cx="7780519" cy="175555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862906" y="1283824"/>
            <a:ext cx="794303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Electrical signals require EMC emission protection: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Cables shielded (double shielded ideally)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External shield GND on both sides (HF)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shield taken on full circumference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No pigtails, it degrades immunity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Internal shields GND on </a:t>
            </a:r>
            <a:r>
              <a:rPr lang="en-US" sz="2400" u="heavy" dirty="0" smtClean="0"/>
              <a:t>only</a:t>
            </a:r>
            <a:r>
              <a:rPr lang="en-US" sz="2400" dirty="0" smtClean="0"/>
              <a:t> electronic side (LF)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Twisted signal pairs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Cryostat is a Faraday cage </a:t>
            </a:r>
            <a:r>
              <a:rPr lang="en-US" sz="2400" dirty="0" smtClean="0">
                <a:sym typeface="Wingdings" panose="05000000000000000000" pitchFamily="2" charset="2"/>
              </a:rPr>
              <a:t> no need for shields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Check neighbors for noise emission</a:t>
            </a:r>
          </a:p>
        </p:txBody>
      </p:sp>
    </p:spTree>
    <p:extLst>
      <p:ext uri="{BB962C8B-B14F-4D97-AF65-F5344CB8AC3E}">
        <p14:creationId xmlns:p14="http://schemas.microsoft.com/office/powerpoint/2010/main" val="326171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r>
              <a:rPr lang="en-US" sz="2800" dirty="0" smtClean="0"/>
              <a:t> - EMI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SM18 – String test (2006)</a:t>
            </a:r>
          </a:p>
          <a:p>
            <a:r>
              <a:rPr lang="en-US" sz="2400" dirty="0" smtClean="0"/>
              <a:t>Cross talk from magnets current =&gt; erroneous</a:t>
            </a:r>
            <a:r>
              <a:rPr lang="en-US" sz="2400" dirty="0"/>
              <a:t> </a:t>
            </a:r>
            <a:r>
              <a:rPr lang="en-US" sz="2400" dirty="0" smtClean="0"/>
              <a:t>30 </a:t>
            </a:r>
            <a:r>
              <a:rPr lang="en-US" sz="2400" dirty="0" err="1" smtClean="0"/>
              <a:t>mK</a:t>
            </a:r>
            <a:r>
              <a:rPr lang="en-US" sz="2400" dirty="0" smtClean="0"/>
              <a:t> temperature increase</a:t>
            </a:r>
          </a:p>
          <a:p>
            <a:r>
              <a:rPr lang="en-US" sz="2400" dirty="0" smtClean="0"/>
              <a:t>Solution: power converter filter circuit modified </a:t>
            </a:r>
          </a:p>
          <a:p>
            <a:r>
              <a:rPr lang="en-US" sz="2400" dirty="0" smtClean="0"/>
              <a:t>Most probably cross-talk happens inside the </a:t>
            </a:r>
            <a:r>
              <a:rPr lang="en-US" sz="2400" dirty="0" err="1" smtClean="0"/>
              <a:t>LHe</a:t>
            </a:r>
            <a:r>
              <a:rPr lang="en-US" sz="2400" dirty="0" smtClean="0"/>
              <a:t> magnet vessel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177" y="2445973"/>
            <a:ext cx="6943725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2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Environmental </a:t>
            </a:r>
            <a:r>
              <a:rPr lang="en-US" sz="2800" dirty="0" err="1" smtClean="0"/>
              <a:t>Perturbances</a:t>
            </a:r>
            <a:endParaRPr lang="en-US" sz="2800" dirty="0"/>
          </a:p>
        </p:txBody>
      </p:sp>
      <p:pic>
        <p:nvPicPr>
          <p:cNvPr id="9" name="Picture 8" descr="NoiseInterference_LHC_v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92"/>
          <a:stretch/>
        </p:blipFill>
        <p:spPr bwMode="auto">
          <a:xfrm>
            <a:off x="436342" y="3387364"/>
            <a:ext cx="4186664" cy="256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5088159" y="1480525"/>
            <a:ext cx="6818908" cy="5011777"/>
            <a:chOff x="5088159" y="1480525"/>
            <a:chExt cx="6818908" cy="501177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8159" y="1480525"/>
              <a:ext cx="6818908" cy="5011777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9297947" y="3981341"/>
              <a:ext cx="49095" cy="4909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/>
            <p:cNvSpPr/>
            <p:nvPr/>
          </p:nvSpPr>
          <p:spPr>
            <a:xfrm>
              <a:off x="9551599" y="4166205"/>
              <a:ext cx="49095" cy="49095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>
              <a:off x="9068844" y="4005889"/>
              <a:ext cx="507303" cy="369729"/>
            </a:xfrm>
            <a:prstGeom prst="arc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08843" y="745688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case: shared grounds with power converter and quench protection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May result in collateral damage (sensor, electronics, ..)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Dielectric breakdown can happen during HV tests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Can result in noise (difficult to understand)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May require additional filtering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21079" y="2905979"/>
            <a:ext cx="34542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Temporary GND connection</a:t>
            </a:r>
          </a:p>
          <a:p>
            <a:pPr algn="ctr"/>
            <a:r>
              <a:rPr lang="en-US" sz="1600" dirty="0" smtClean="0">
                <a:solidFill>
                  <a:srgbClr val="FF0000"/>
                </a:solidFill>
              </a:rPr>
              <a:t>Caused voltage offset &amp; fluctuations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0975" y="5959364"/>
            <a:ext cx="3837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0066FF"/>
                </a:solidFill>
              </a:rPr>
              <a:t>a.c</a:t>
            </a:r>
            <a:r>
              <a:rPr lang="en-US" sz="1600" dirty="0" smtClean="0">
                <a:solidFill>
                  <a:srgbClr val="0066FF"/>
                </a:solidFill>
              </a:rPr>
              <a:t>. noise =&gt; non-linearity =&gt; </a:t>
            </a:r>
            <a:r>
              <a:rPr lang="en-US" sz="1600" dirty="0" err="1" smtClean="0">
                <a:solidFill>
                  <a:srgbClr val="0066FF"/>
                </a:solidFill>
              </a:rPr>
              <a:t>d.c.</a:t>
            </a:r>
            <a:r>
              <a:rPr lang="en-US" sz="1600" dirty="0" smtClean="0">
                <a:solidFill>
                  <a:srgbClr val="0066FF"/>
                </a:solidFill>
              </a:rPr>
              <a:t> offset!</a:t>
            </a:r>
            <a:endParaRPr lang="en-GB" sz="16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6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99" r="5602"/>
          <a:stretch/>
        </p:blipFill>
        <p:spPr>
          <a:xfrm>
            <a:off x="1000316" y="2453402"/>
            <a:ext cx="5209983" cy="38865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Catastrophic Events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8142" y="2040050"/>
            <a:ext cx="4467862" cy="4477249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14438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During the assembly of the LHC </a:t>
            </a:r>
            <a:r>
              <a:rPr lang="en-US" sz="2400" dirty="0" smtClean="0"/>
              <a:t>magnets, </a:t>
            </a:r>
            <a:r>
              <a:rPr lang="en-US" sz="2400" dirty="0" smtClean="0"/>
              <a:t>sensors were destroyed during: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LHe</a:t>
            </a:r>
            <a:r>
              <a:rPr lang="en-US" sz="2400" dirty="0" smtClean="0"/>
              <a:t> vessel longitudinal welding (magnetic coupling)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HV coil tests (capacitive coupling)</a:t>
            </a:r>
          </a:p>
          <a:p>
            <a:r>
              <a:rPr lang="en-US" sz="2400" dirty="0" smtClean="0"/>
              <a:t>=&gt; Appropriate procedure mitigated the problem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723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Catastrophic Events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609600" y="3629977"/>
            <a:ext cx="4246884" cy="2600325"/>
            <a:chOff x="609600" y="3629977"/>
            <a:chExt cx="4246884" cy="2600325"/>
          </a:xfrm>
        </p:grpSpPr>
        <p:pic>
          <p:nvPicPr>
            <p:cNvPr id="6" name="Picture 5" descr="Image_PT100_filam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3629977"/>
              <a:ext cx="3962400" cy="2600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 rot="1838034">
              <a:off x="1337572" y="4419600"/>
              <a:ext cx="3518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Pt100 sensor from main SC lead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4461" y="2240626"/>
            <a:ext cx="2895600" cy="39896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350" y="3806380"/>
            <a:ext cx="3348990" cy="2247518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Routine high voltage tests on LHC circuits may destroy a temperature sensor: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Platinum filament is about 2 µgr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2041 K is the melting temperature </a:t>
            </a:r>
            <a:r>
              <a:rPr lang="en-US" sz="2400" smtClean="0"/>
              <a:t>of platinum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=&gt; 0.45 J to melt </a:t>
            </a:r>
            <a:r>
              <a:rPr lang="en-US" sz="2400" dirty="0"/>
              <a:t>2 µgr</a:t>
            </a:r>
            <a:r>
              <a:rPr lang="en-US" sz="2400" dirty="0" smtClean="0"/>
              <a:t> in adiabatic conditions (fast transient)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Verified experimentally in the lab with 700 </a:t>
            </a:r>
            <a:r>
              <a:rPr lang="en-US" sz="2400" dirty="0" err="1" smtClean="0"/>
              <a:t>nF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Magnetic circuits stray capacitance: 700 </a:t>
            </a:r>
            <a:r>
              <a:rPr lang="en-US" sz="2400" dirty="0" err="1" smtClean="0"/>
              <a:t>nF</a:t>
            </a:r>
            <a:r>
              <a:rPr lang="en-US" sz="2400" dirty="0" smtClean="0"/>
              <a:t> up to 50 µF</a:t>
            </a:r>
          </a:p>
          <a:p>
            <a:r>
              <a:rPr lang="en-US" sz="2400" dirty="0" smtClean="0"/>
              <a:t>=&gt; “HOT” lines shall provide adequate voltage insulation</a:t>
            </a:r>
          </a:p>
        </p:txBody>
      </p:sp>
      <p:sp>
        <p:nvSpPr>
          <p:cNvPr id="10" name="TextBox 9"/>
          <p:cNvSpPr txBox="1"/>
          <p:nvPr/>
        </p:nvSpPr>
        <p:spPr>
          <a:xfrm rot="1838034">
            <a:off x="1160990" y="5071348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Damaged Filament !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24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Signal Conditioning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Resistance based temperature sensors electronics &amp; processing: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Thermo-voltage compensation (variable excitation current)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It can be in the range of tens of µV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Low excitation current (otherwise sensor self-heating need compensation)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Repeatable </a:t>
            </a:r>
            <a:r>
              <a:rPr lang="en-US" sz="2400" dirty="0" smtClean="0"/>
              <a:t>self-heating temperature </a:t>
            </a:r>
            <a:r>
              <a:rPr lang="en-US" sz="2400" dirty="0" smtClean="0"/>
              <a:t>increase </a:t>
            </a:r>
            <a:r>
              <a:rPr lang="en-US" sz="2400" dirty="0" smtClean="0"/>
              <a:t>(varies </a:t>
            </a:r>
            <a:r>
              <a:rPr lang="en-US" sz="2400" dirty="0" smtClean="0"/>
              <a:t>slightly from sensor to </a:t>
            </a:r>
            <a:r>
              <a:rPr lang="en-US" sz="2400" dirty="0" smtClean="0"/>
              <a:t>sensor)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Low noise amplifier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Typically some analog to digital conversion (ADC, analog to time,..)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o</a:t>
            </a:r>
            <a:r>
              <a:rPr lang="en-US" sz="2400" dirty="0" smtClean="0"/>
              <a:t>r analog output (4-20 mA, 0-10 </a:t>
            </a:r>
            <a:r>
              <a:rPr lang="en-US" sz="2400" dirty="0" err="1" smtClean="0"/>
              <a:t>Vdc</a:t>
            </a:r>
            <a:r>
              <a:rPr lang="en-US" sz="2400" dirty="0" smtClean="0"/>
              <a:t>, 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Resistance to temperature conversion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CERN: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calibration data stored in a database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Calibration data automatically loaded</a:t>
            </a:r>
            <a:br>
              <a:rPr lang="en-US" sz="2400" dirty="0" smtClean="0"/>
            </a:br>
            <a:r>
              <a:rPr lang="en-US" sz="2400" dirty="0" smtClean="0"/>
              <a:t>during control system configuration</a:t>
            </a:r>
            <a:endParaRPr lang="en-US" sz="2400" dirty="0"/>
          </a:p>
        </p:txBody>
      </p:sp>
      <p:pic>
        <p:nvPicPr>
          <p:cNvPr id="8" name="Picture 7" descr="SmartIntelligentSens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3429" y="4098451"/>
            <a:ext cx="3906438" cy="2514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66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Signal Conditioning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Measurement of resistance based temperature sensors is based on a comparison bridge: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Comparison resistor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low temperature drift (10 ppm/</a:t>
            </a:r>
            <a:r>
              <a:rPr lang="en-US" sz="2400" baseline="30000" dirty="0" err="1" smtClean="0"/>
              <a:t>o</a:t>
            </a:r>
            <a:r>
              <a:rPr lang="en-US" sz="2400" dirty="0" err="1" smtClean="0"/>
              <a:t>C</a:t>
            </a:r>
            <a:r>
              <a:rPr lang="en-US" sz="2400" dirty="0" smtClean="0"/>
              <a:t>) &amp; </a:t>
            </a:r>
            <a:r>
              <a:rPr lang="en-US" sz="2400" dirty="0" err="1" smtClean="0"/>
              <a:t>RadHard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repeatable resistor value (&lt; 0.1%) avoids individual adjustments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Non linearity on amplifier or ADC cannot be compensated</a:t>
            </a:r>
          </a:p>
        </p:txBody>
      </p:sp>
      <p:pic>
        <p:nvPicPr>
          <p:cNvPr id="7" name="Picture 7" descr="TTfrontE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3673" y="3267227"/>
            <a:ext cx="6440905" cy="2725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2445083"/>
              </p:ext>
            </p:extLst>
          </p:nvPr>
        </p:nvGraphicFramePr>
        <p:xfrm>
          <a:off x="7708708" y="3267227"/>
          <a:ext cx="2600325" cy="245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" name="Photo Editor Photo" r:id="rId4" imgW="2600000" imgH="2457143" progId="MSPhotoEd.3">
                  <p:embed/>
                </p:oleObj>
              </mc:Choice>
              <mc:Fallback>
                <p:oleObj name="Photo Editor Photo" r:id="rId4" imgW="2600000" imgH="2457143" progId="MSPhotoEd.3">
                  <p:embed/>
                  <p:pic>
                    <p:nvPicPr>
                      <p:cNvPr id="9114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08708" y="3267227"/>
                        <a:ext cx="2600325" cy="245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7" descr="LHC_LT_Explaine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96443">
            <a:off x="7862566" y="5205091"/>
            <a:ext cx="3276600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2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Signal Conditioning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Electronics shall be compatible with the LHC tunnel environment (DS &amp; ARC).</a:t>
            </a:r>
          </a:p>
          <a:p>
            <a:r>
              <a:rPr lang="en-US" sz="2400" dirty="0" smtClean="0"/>
              <a:t>For analog circuits effects from temperature and from radiation are very similar.</a:t>
            </a:r>
          </a:p>
          <a:p>
            <a:r>
              <a:rPr lang="en-US" sz="2400" dirty="0" smtClean="0"/>
              <a:t>Robustness of comparison bridge method permits to sample the sensor resistance within better than 0.25% in spite of gain variations exceeding +/- 3%.</a:t>
            </a:r>
            <a:endParaRPr lang="en-US" sz="2400" dirty="0"/>
          </a:p>
        </p:txBody>
      </p:sp>
      <p:pic>
        <p:nvPicPr>
          <p:cNvPr id="5" name="Picture 8" descr="VoltageTemperatureEffec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778" y="3090488"/>
            <a:ext cx="5053364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" descr="ResistanceMeasuredTemperatureEffe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46494" y="3090488"/>
            <a:ext cx="4389437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5805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Instrumentation: Metrology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metrological traceability is a </a:t>
            </a:r>
            <a:r>
              <a:rPr lang="en-GB" sz="2400" dirty="0" smtClean="0"/>
              <a:t>property </a:t>
            </a:r>
            <a:r>
              <a:rPr lang="en-GB" sz="2400" dirty="0"/>
              <a:t>of a </a:t>
            </a:r>
            <a:r>
              <a:rPr lang="en-GB" sz="2400" dirty="0" smtClean="0"/>
              <a:t>measurement</a:t>
            </a:r>
            <a:br>
              <a:rPr lang="en-GB" sz="2400" dirty="0" smtClean="0"/>
            </a:br>
            <a:r>
              <a:rPr lang="en-GB" sz="2400" dirty="0" smtClean="0"/>
              <a:t>result </a:t>
            </a:r>
            <a:r>
              <a:rPr lang="en-GB" sz="2400" dirty="0"/>
              <a:t>whereby </a:t>
            </a:r>
            <a:r>
              <a:rPr lang="en-GB" sz="2400" dirty="0" smtClean="0"/>
              <a:t>the result </a:t>
            </a:r>
            <a:r>
              <a:rPr lang="en-GB" sz="2400" dirty="0"/>
              <a:t>can be related to a reference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through </a:t>
            </a:r>
            <a:r>
              <a:rPr lang="en-GB" sz="2400" dirty="0"/>
              <a:t>a documented unbroken chain </a:t>
            </a:r>
            <a:r>
              <a:rPr lang="en-GB" sz="2400" dirty="0" smtClean="0"/>
              <a:t>of calibrations.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Uncertainty defined by the GUM (Guide to the expression </a:t>
            </a:r>
            <a:br>
              <a:rPr lang="en-US" sz="2400" dirty="0" smtClean="0"/>
            </a:br>
            <a:r>
              <a:rPr lang="en-US" sz="2400" dirty="0" smtClean="0"/>
              <a:t>of Uncertainty in Measurement):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Uncertainty: quantification of the doubt about a measurement result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width of the margin (+/-) and confidence level (%)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Random errors Type A, systematic Type B</a:t>
            </a:r>
          </a:p>
          <a:p>
            <a:endParaRPr lang="en-US" sz="2400" dirty="0"/>
          </a:p>
          <a:p>
            <a:r>
              <a:rPr lang="en-US" sz="2400" dirty="0" smtClean="0"/>
              <a:t>Practical measurements rarely use the formality stated in the GUM.</a:t>
            </a:r>
          </a:p>
          <a:p>
            <a:r>
              <a:rPr lang="en-US" sz="2400" dirty="0" smtClean="0"/>
              <a:t>The GUM requires: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 mathematical model of the measurement process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Type A &amp; B evaluation of standard uncertainty &lt;= statistical analysis</a:t>
            </a:r>
          </a:p>
          <a:p>
            <a:endParaRPr lang="en-US" sz="2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7970112" y="876313"/>
            <a:ext cx="3661214" cy="1419618"/>
            <a:chOff x="3974984" y="5319838"/>
            <a:chExt cx="3661214" cy="1419618"/>
          </a:xfrm>
        </p:grpSpPr>
        <p:grpSp>
          <p:nvGrpSpPr>
            <p:cNvPr id="5" name="Group 4"/>
            <p:cNvGrpSpPr/>
            <p:nvPr/>
          </p:nvGrpSpPr>
          <p:grpSpPr>
            <a:xfrm>
              <a:off x="3974984" y="5354462"/>
              <a:ext cx="2478564" cy="1384994"/>
              <a:chOff x="3974984" y="5354462"/>
              <a:chExt cx="2478564" cy="1384994"/>
            </a:xfrm>
          </p:grpSpPr>
          <p:sp>
            <p:nvSpPr>
              <p:cNvPr id="4" name="TextBox 3"/>
              <p:cNvSpPr txBox="1"/>
              <p:nvPr/>
            </p:nvSpPr>
            <p:spPr>
              <a:xfrm>
                <a:off x="3974984" y="6139292"/>
                <a:ext cx="2478564" cy="600164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/>
                  <a:t>Gauges, Instruments and</a:t>
                </a:r>
              </a:p>
              <a:p>
                <a:pPr algn="ctr"/>
                <a:r>
                  <a:rPr lang="en-US" sz="1100" dirty="0" smtClean="0"/>
                  <a:t>Equipment used to measure process</a:t>
                </a:r>
              </a:p>
              <a:p>
                <a:pPr algn="ctr"/>
                <a:r>
                  <a:rPr lang="en-US" sz="1100" dirty="0" smtClean="0"/>
                  <a:t>and Product Characteristics</a:t>
                </a:r>
                <a:endParaRPr lang="en-GB" sz="11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4522410" y="5877682"/>
                <a:ext cx="1383712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 smtClean="0"/>
                  <a:t>Working Standards</a:t>
                </a:r>
                <a:endParaRPr lang="en-GB" sz="1100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825918" y="5616072"/>
                <a:ext cx="776696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4947951" y="5354462"/>
                <a:ext cx="532630" cy="261610"/>
              </a:xfrm>
              <a:prstGeom prst="rect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GB" sz="1100" dirty="0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5602614" y="5592989"/>
              <a:ext cx="14934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Transfer Standards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30145" y="5319838"/>
              <a:ext cx="22060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Primary Reference Standards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75066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Signal Conditioning</a:t>
            </a:r>
            <a:endParaRPr lang="en-US" sz="2800" dirty="0"/>
          </a:p>
        </p:txBody>
      </p:sp>
      <p:pic>
        <p:nvPicPr>
          <p:cNvPr id="7" name="Picture 8" descr="SEE_AD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4573" y="3013023"/>
            <a:ext cx="5640907" cy="329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6560" y="2660909"/>
            <a:ext cx="2983329" cy="4105060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Radiation qualification campaign shall test every single component: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CERN TCC2: radiation of passive components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Radiation effects are observable on analog and mixed digital-analog integrated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1 </a:t>
            </a:r>
            <a:r>
              <a:rPr lang="en-US" sz="2400" dirty="0" err="1" smtClean="0"/>
              <a:t>kGy</a:t>
            </a:r>
            <a:r>
              <a:rPr lang="en-US" sz="2400" dirty="0" smtClean="0"/>
              <a:t> was the target for operational accumulated radiation dose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Verified in the CHARM irradiation area</a:t>
            </a:r>
          </a:p>
        </p:txBody>
      </p:sp>
    </p:spTree>
    <p:extLst>
      <p:ext uri="{BB962C8B-B14F-4D97-AF65-F5344CB8AC3E}">
        <p14:creationId xmlns:p14="http://schemas.microsoft.com/office/powerpoint/2010/main" val="405256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Signal Conditioning</a:t>
            </a:r>
            <a:endParaRPr lang="en-US" sz="2800" dirty="0"/>
          </a:p>
        </p:txBody>
      </p:sp>
      <p:pic>
        <p:nvPicPr>
          <p:cNvPr id="6" name="Picture 5" descr="SEE_versus_time_MicroFIPC1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87" y="2605696"/>
            <a:ext cx="5168654" cy="323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12018" y="2477767"/>
            <a:ext cx="311720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Soft errors on WFIP memory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254" y="1954950"/>
            <a:ext cx="3369036" cy="1784298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Single Event Effects (SEE) happen in digital circuits, may be catastrophic (mainly for power components) or produce soft errors.</a:t>
            </a:r>
            <a:endParaRPr lang="en-US" sz="2400" dirty="0"/>
          </a:p>
          <a:p>
            <a:r>
              <a:rPr lang="en-US" sz="2400" dirty="0" smtClean="0"/>
              <a:t>Soft errors may provoke anomalous readings on the operator screens.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735493" y="5121662"/>
            <a:ext cx="1031051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rgbClr val="FF0000"/>
                </a:solidFill>
              </a:rPr>
              <a:t>Setpoint</a:t>
            </a:r>
            <a:r>
              <a:rPr lang="en-US" sz="1050" dirty="0" smtClean="0">
                <a:solidFill>
                  <a:srgbClr val="FF0000"/>
                </a:solidFill>
              </a:rPr>
              <a:t> 50 K</a:t>
            </a:r>
            <a:endParaRPr lang="en-GB" sz="1050" dirty="0">
              <a:solidFill>
                <a:srgbClr val="FF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251254" y="3906013"/>
            <a:ext cx="3537738" cy="2399180"/>
            <a:chOff x="7251254" y="3906013"/>
            <a:chExt cx="3537738" cy="239918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1254" y="3920518"/>
              <a:ext cx="3515290" cy="2384675"/>
            </a:xfrm>
            <a:prstGeom prst="rect">
              <a:avLst/>
            </a:prstGeom>
          </p:spPr>
        </p:pic>
        <p:sp>
          <p:nvSpPr>
            <p:cNvPr id="3" name="Down Arrow 2"/>
            <p:cNvSpPr/>
            <p:nvPr/>
          </p:nvSpPr>
          <p:spPr>
            <a:xfrm>
              <a:off x="9544710" y="4804427"/>
              <a:ext cx="190556" cy="578845"/>
            </a:xfrm>
            <a:prstGeom prst="downArrow">
              <a:avLst>
                <a:gd name="adj1" fmla="val 13921"/>
                <a:gd name="adj2" fmla="val 96903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9446508" y="5417647"/>
              <a:ext cx="1058779" cy="0"/>
            </a:xfrm>
            <a:prstGeom prst="line">
              <a:avLst/>
            </a:prstGeom>
            <a:ln w="158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9735266" y="5156037"/>
              <a:ext cx="103105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solidFill>
                    <a:srgbClr val="FF0000"/>
                  </a:solidFill>
                </a:rPr>
                <a:t>Setpoint</a:t>
              </a:r>
              <a:r>
                <a:rPr lang="en-US" sz="1050" dirty="0" smtClean="0">
                  <a:solidFill>
                    <a:srgbClr val="FF0000"/>
                  </a:solidFill>
                </a:rPr>
                <a:t> 50 K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 rot="20109851">
              <a:off x="9554359" y="3906013"/>
              <a:ext cx="1234633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50" dirty="0" err="1" smtClean="0">
                  <a:solidFill>
                    <a:srgbClr val="FF0000"/>
                  </a:solidFill>
                </a:rPr>
                <a:t>Reat</a:t>
              </a:r>
              <a:r>
                <a:rPr lang="en-US" sz="1050" dirty="0" smtClean="0">
                  <a:solidFill>
                    <a:srgbClr val="FF0000"/>
                  </a:solidFill>
                </a:rPr>
                <a:t> temperature</a:t>
              </a:r>
              <a:endParaRPr lang="en-GB" sz="1050" dirty="0">
                <a:solidFill>
                  <a:srgbClr val="FF0000"/>
                </a:solidFill>
              </a:endParaRPr>
            </a:p>
          </p:txBody>
        </p:sp>
        <p:sp>
          <p:nvSpPr>
            <p:cNvPr id="11" name="Left-Up Arrow 10"/>
            <p:cNvSpPr/>
            <p:nvPr/>
          </p:nvSpPr>
          <p:spPr>
            <a:xfrm rot="16200000">
              <a:off x="7555779" y="5500150"/>
              <a:ext cx="226881" cy="158775"/>
            </a:xfrm>
            <a:prstGeom prst="leftUp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677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Temperature Measurement: The full picture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6256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 is impossible to check or recalibrate the LHC sensors, however for the cold mass they are immersed in superfluid helium: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=&gt; in between plugs the temperature is ~ isothermal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=&gt; Most 1600 </a:t>
            </a:r>
            <a:r>
              <a:rPr lang="en-US" sz="2400" dirty="0" err="1" smtClean="0"/>
              <a:t>cernox</a:t>
            </a:r>
            <a:r>
              <a:rPr lang="en-US" sz="2400" dirty="0" smtClean="0"/>
              <a:t> sensors are within +/- 5 </a:t>
            </a:r>
            <a:r>
              <a:rPr lang="en-US" sz="2400" dirty="0" err="1" smtClean="0"/>
              <a:t>mK</a:t>
            </a:r>
            <a:endParaRPr lang="en-US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75" y="2788469"/>
            <a:ext cx="4669183" cy="3471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744" y="2788468"/>
            <a:ext cx="5039344" cy="34716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 rot="16200000">
            <a:off x="9961865" y="3821011"/>
            <a:ext cx="3459024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QRL He supercritical supply line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745103" y="4111667"/>
            <a:ext cx="3005951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66FF"/>
                </a:solidFill>
              </a:rPr>
              <a:t>Magnets temperature-LHe2</a:t>
            </a:r>
            <a:endParaRPr lang="en-GB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58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Liquid level Measurement: Techniques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Hydrostatic head is probably the most robust method for large reservoirs:</a:t>
            </a:r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Capacitance mainly applicable to liquid nitrogen (gas &amp; liquid He have similar </a:t>
            </a:r>
            <a:r>
              <a:rPr lang="el-GR" sz="2400" dirty="0" smtClean="0"/>
              <a:t>ε</a:t>
            </a:r>
            <a:r>
              <a:rPr lang="en-US" sz="2400" dirty="0" smtClean="0"/>
              <a:t>)</a:t>
            </a:r>
            <a:r>
              <a:rPr lang="en-US" sz="2400" dirty="0"/>
              <a:t>	</a:t>
            </a:r>
          </a:p>
        </p:txBody>
      </p:sp>
      <p:pic>
        <p:nvPicPr>
          <p:cNvPr id="5" name="Picture 10" descr="level [Converted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9458" y="3307326"/>
            <a:ext cx="2232025" cy="298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level [Converted]"/>
          <p:cNvPicPr>
            <a:picLocks noChangeAspect="1" noChangeArrowheads="1"/>
          </p:cNvPicPr>
          <p:nvPr/>
        </p:nvPicPr>
        <p:blipFill>
          <a:blip r:embed="rId4"/>
          <a:srcRect t="51671" r="41609" b="19058"/>
          <a:stretch>
            <a:fillRect/>
          </a:stretch>
        </p:blipFill>
        <p:spPr bwMode="auto">
          <a:xfrm>
            <a:off x="1028281" y="3342828"/>
            <a:ext cx="324167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level [Converted]"/>
          <p:cNvPicPr>
            <a:picLocks noChangeAspect="1" noChangeArrowheads="1"/>
          </p:cNvPicPr>
          <p:nvPr/>
        </p:nvPicPr>
        <p:blipFill>
          <a:blip r:embed="rId4"/>
          <a:srcRect l="-1489" r="72874" b="56036"/>
          <a:stretch>
            <a:fillRect/>
          </a:stretch>
        </p:blipFill>
        <p:spPr bwMode="auto">
          <a:xfrm>
            <a:off x="9227588" y="2815305"/>
            <a:ext cx="1673901" cy="341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level [Converted]"/>
          <p:cNvPicPr>
            <a:picLocks noChangeAspect="1" noChangeArrowheads="1"/>
          </p:cNvPicPr>
          <p:nvPr/>
        </p:nvPicPr>
        <p:blipFill>
          <a:blip r:embed="rId4"/>
          <a:srcRect l="58365" t="49089" r="22180" b="19058"/>
          <a:stretch>
            <a:fillRect/>
          </a:stretch>
        </p:blipFill>
        <p:spPr bwMode="auto">
          <a:xfrm>
            <a:off x="5243658" y="3080415"/>
            <a:ext cx="1455738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7589480"/>
              </p:ext>
            </p:extLst>
          </p:nvPr>
        </p:nvGraphicFramePr>
        <p:xfrm>
          <a:off x="911049" y="1292415"/>
          <a:ext cx="3024188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7" name="Equation" r:id="rId5" imgW="1917360" imgH="482400" progId="Equation.3">
                  <p:embed/>
                </p:oleObj>
              </mc:Choice>
              <mc:Fallback>
                <p:oleObj name="Equation" r:id="rId5" imgW="1917360" imgH="482400" progId="Equation.3">
                  <p:embed/>
                  <p:pic>
                    <p:nvPicPr>
                      <p:cNvPr id="6146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049" y="1292415"/>
                        <a:ext cx="3024188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194417"/>
              </p:ext>
            </p:extLst>
          </p:nvPr>
        </p:nvGraphicFramePr>
        <p:xfrm>
          <a:off x="911049" y="2557309"/>
          <a:ext cx="3922059" cy="935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8" name="Equation" r:id="rId7" imgW="2450880" imgH="583920" progId="Equation.3">
                  <p:embed/>
                </p:oleObj>
              </mc:Choice>
              <mc:Fallback>
                <p:oleObj name="Equation" r:id="rId7" imgW="2450880" imgH="583920" progId="Equation.3">
                  <p:embed/>
                  <p:pic>
                    <p:nvPicPr>
                      <p:cNvPr id="717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1049" y="2557309"/>
                        <a:ext cx="3922059" cy="935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18167" y="5707772"/>
            <a:ext cx="4429418" cy="923330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Liquid shall no go up the bottom capillary!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Design not so trivial.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Assumes density vapor &lt;&lt; liquid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3" idx="0"/>
          </p:cNvCxnSpPr>
          <p:nvPr/>
        </p:nvCxnSpPr>
        <p:spPr>
          <a:xfrm flipV="1">
            <a:off x="2732876" y="5442560"/>
            <a:ext cx="403093" cy="265212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132175" y="2718398"/>
            <a:ext cx="166263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 smtClean="0">
                <a:sym typeface="Wingdings" panose="05000000000000000000" pitchFamily="2" charset="2"/>
              </a:rPr>
              <a:t>? LN2: 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086088" y="2498801"/>
            <a:ext cx="166263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>
                <a:sym typeface="Wingdings" panose="05000000000000000000" pitchFamily="2" charset="2"/>
              </a:rPr>
              <a:t></a:t>
            </a:r>
            <a:r>
              <a:rPr lang="en-US" dirty="0" smtClean="0">
                <a:sym typeface="Wingdings" panose="05000000000000000000" pitchFamily="2" charset="2"/>
              </a:rPr>
              <a:t> LN2: 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283269" y="2711083"/>
            <a:ext cx="166263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 smtClean="0">
                <a:sym typeface="Wingdings" panose="05000000000000000000" pitchFamily="2" charset="2"/>
              </a:rPr>
              <a:t>? LN2: 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18167" y="3189526"/>
            <a:ext cx="166263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>
                <a:sym typeface="Wingdings" panose="05000000000000000000" pitchFamily="2" charset="2"/>
              </a:rPr>
              <a:t></a:t>
            </a:r>
            <a:r>
              <a:rPr lang="en-US" dirty="0" smtClean="0">
                <a:sym typeface="Wingdings" panose="05000000000000000000" pitchFamily="2" charset="2"/>
              </a:rPr>
              <a:t> LN2: 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846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Techniques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a depth exceeding 1 m the best is to use the hydrostatic head.</a:t>
            </a:r>
          </a:p>
          <a:p>
            <a:r>
              <a:rPr lang="en-US" sz="2400" dirty="0" smtClean="0"/>
              <a:t>Superconducting level gauges are widely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They work as a variable resistor</a:t>
            </a:r>
          </a:p>
          <a:p>
            <a:r>
              <a:rPr lang="en-US" sz="2400" dirty="0" smtClean="0"/>
              <a:t>Membrane based level gauges are a cryogenic laboratory curiosity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Based on thermo-acoustic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Audible sound pitch change</a:t>
            </a:r>
            <a:br>
              <a:rPr lang="en-US" sz="2400" dirty="0" smtClean="0"/>
            </a:br>
            <a:r>
              <a:rPr lang="en-US" sz="2400" dirty="0" smtClean="0"/>
              <a:t>suddenly on gas-liquid interface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Among the sole applications where</a:t>
            </a:r>
            <a:br>
              <a:rPr lang="en-US" sz="2400" dirty="0" smtClean="0"/>
            </a:br>
            <a:r>
              <a:rPr lang="en-US" sz="2400" dirty="0" smtClean="0"/>
              <a:t>thermo-acoustics are welcomed!</a:t>
            </a:r>
            <a:endParaRPr lang="en-US" sz="2400" dirty="0"/>
          </a:p>
        </p:txBody>
      </p:sp>
      <p:pic>
        <p:nvPicPr>
          <p:cNvPr id="11" name="Picture 42" descr="level [Converted]"/>
          <p:cNvPicPr>
            <a:picLocks noChangeAspect="1" noChangeArrowheads="1"/>
          </p:cNvPicPr>
          <p:nvPr/>
        </p:nvPicPr>
        <p:blipFill>
          <a:blip r:embed="rId2"/>
          <a:srcRect l="81252" t="47038" b="19913"/>
          <a:stretch>
            <a:fillRect/>
          </a:stretch>
        </p:blipFill>
        <p:spPr bwMode="auto">
          <a:xfrm>
            <a:off x="6061785" y="3024867"/>
            <a:ext cx="14144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level [Converted]"/>
          <p:cNvPicPr>
            <a:picLocks noChangeAspect="1" noChangeArrowheads="1"/>
          </p:cNvPicPr>
          <p:nvPr/>
        </p:nvPicPr>
        <p:blipFill>
          <a:blip r:embed="rId2"/>
          <a:srcRect l="30557" r="39693" b="56093"/>
          <a:stretch>
            <a:fillRect/>
          </a:stretch>
        </p:blipFill>
        <p:spPr bwMode="auto">
          <a:xfrm>
            <a:off x="8426053" y="3233547"/>
            <a:ext cx="1614488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freq_level [Converted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78639" y="2905870"/>
            <a:ext cx="1876655" cy="145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981932" y="2699244"/>
            <a:ext cx="166263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>
                <a:sym typeface="Wingdings" panose="05000000000000000000" pitchFamily="2" charset="2"/>
              </a:rPr>
              <a:t></a:t>
            </a:r>
            <a:r>
              <a:rPr lang="en-US" dirty="0" smtClean="0">
                <a:sym typeface="Wingdings" panose="05000000000000000000" pitchFamily="2" charset="2"/>
              </a:rPr>
              <a:t> LN2: 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51526" y="2721204"/>
            <a:ext cx="166263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L</a:t>
            </a:r>
            <a:r>
              <a:rPr lang="en-US" dirty="0" err="1" smtClean="0"/>
              <a:t>He</a:t>
            </a:r>
            <a:r>
              <a:rPr lang="en-US" dirty="0" smtClean="0"/>
              <a:t>: </a:t>
            </a:r>
            <a:r>
              <a:rPr lang="en-US" dirty="0">
                <a:sym typeface="Wingdings" panose="05000000000000000000" pitchFamily="2" charset="2"/>
              </a:rPr>
              <a:t></a:t>
            </a:r>
            <a:r>
              <a:rPr lang="en-US" dirty="0" smtClean="0">
                <a:sym typeface="Wingdings" panose="05000000000000000000" pitchFamily="2" charset="2"/>
              </a:rPr>
              <a:t> LN2: </a:t>
            </a:r>
            <a:r>
              <a:rPr lang="en-US" dirty="0">
                <a:sym typeface="Wingdings" panose="05000000000000000000" pitchFamily="2" charset="2"/>
              </a:rPr>
              <a:t>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067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3305" y="1664494"/>
            <a:ext cx="2662881" cy="33309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superconducting wire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727342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Liquid helium level can be measured with a superconducting wire, it behaves as a variable resistance.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Immersed =&gt; superconducting =&gt; R= 0 ohm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In gas =&gt; normal wire =&gt; R= length x ohm/cm</a:t>
            </a:r>
          </a:p>
          <a:p>
            <a:endParaRPr lang="en-GB" sz="2400" dirty="0"/>
          </a:p>
          <a:p>
            <a:r>
              <a:rPr lang="en-GB" sz="2400" dirty="0"/>
              <a:t>On the gaseous part the excitation current shall be “high” enough to propagate the quench (destruction) of the superconducting state.</a:t>
            </a:r>
          </a:p>
          <a:p>
            <a:endParaRPr lang="en-GB" sz="2400" dirty="0"/>
          </a:p>
          <a:p>
            <a:r>
              <a:rPr lang="en-GB" sz="2400" dirty="0"/>
              <a:t>On the liquid part the excitation current shall be “low” enough to not propagate the quench</a:t>
            </a:r>
            <a:r>
              <a:rPr lang="en-GB" sz="2400" dirty="0" smtClean="0"/>
              <a:t>.</a:t>
            </a:r>
          </a:p>
          <a:p>
            <a:endParaRPr lang="en-US" sz="2400" dirty="0"/>
          </a:p>
          <a:p>
            <a:r>
              <a:rPr lang="en-US" sz="2400" dirty="0" smtClean="0"/>
              <a:t>Excitation current has a narrow range of values.</a:t>
            </a:r>
            <a:endParaRPr lang="en-GB" sz="2400" dirty="0"/>
          </a:p>
        </p:txBody>
      </p:sp>
      <p:pic>
        <p:nvPicPr>
          <p:cNvPr id="11" name="Picture 42" descr="level [Converted]"/>
          <p:cNvPicPr>
            <a:picLocks noChangeAspect="1" noChangeArrowheads="1"/>
          </p:cNvPicPr>
          <p:nvPr/>
        </p:nvPicPr>
        <p:blipFill>
          <a:blip r:embed="rId3"/>
          <a:srcRect l="81252" t="47038" b="19913"/>
          <a:stretch>
            <a:fillRect/>
          </a:stretch>
        </p:blipFill>
        <p:spPr bwMode="auto">
          <a:xfrm>
            <a:off x="7558843" y="1673415"/>
            <a:ext cx="14144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53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superconducting wire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88454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Optimal operating conditions depend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superconducting wire diameter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/>
              <a:t>the heat exchange with gaseous &amp; liquid helium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!! </a:t>
            </a:r>
            <a:r>
              <a:rPr lang="en-GB" sz="2400" dirty="0"/>
              <a:t>@ 50 </a:t>
            </a:r>
            <a:r>
              <a:rPr lang="en-GB" sz="2400" dirty="0" smtClean="0"/>
              <a:t>mbar (</a:t>
            </a:r>
            <a:r>
              <a:rPr lang="el-GR" sz="2400" dirty="0" smtClean="0"/>
              <a:t>λ</a:t>
            </a:r>
            <a:r>
              <a:rPr lang="en-US" sz="2400" dirty="0" smtClean="0"/>
              <a:t> transition)</a:t>
            </a:r>
            <a:endParaRPr lang="en-GB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/>
              <a:t>!! approaching critical point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699" y="2638766"/>
            <a:ext cx="6053208" cy="3943662"/>
          </a:xfrm>
          <a:prstGeom prst="rect">
            <a:avLst/>
          </a:prstGeom>
        </p:spPr>
      </p:pic>
      <p:sp>
        <p:nvSpPr>
          <p:cNvPr id="10" name="TextBox 7"/>
          <p:cNvSpPr txBox="1"/>
          <p:nvPr/>
        </p:nvSpPr>
        <p:spPr>
          <a:xfrm rot="19106362">
            <a:off x="6995919" y="3998406"/>
            <a:ext cx="2401427" cy="41549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 smtClean="0"/>
              <a:t>Look @ plateaus ONLY</a:t>
            </a:r>
          </a:p>
          <a:p>
            <a:r>
              <a:rPr lang="en-US" sz="1050" dirty="0" smtClean="0"/>
              <a:t>i.e. “CERN sensing current”</a:t>
            </a:r>
            <a:endParaRPr lang="en-GB" sz="1050" dirty="0"/>
          </a:p>
        </p:txBody>
      </p:sp>
      <p:grpSp>
        <p:nvGrpSpPr>
          <p:cNvPr id="13" name="Group 12"/>
          <p:cNvGrpSpPr/>
          <p:nvPr/>
        </p:nvGrpSpPr>
        <p:grpSpPr>
          <a:xfrm>
            <a:off x="1412293" y="3397135"/>
            <a:ext cx="3767219" cy="2772412"/>
            <a:chOff x="496032" y="2439373"/>
            <a:chExt cx="2716091" cy="199885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6032" y="2439373"/>
              <a:ext cx="2716091" cy="1998855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1547446" y="4042117"/>
              <a:ext cx="121920" cy="984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6" name="Oval 15"/>
            <p:cNvSpPr/>
            <p:nvPr/>
          </p:nvSpPr>
          <p:spPr>
            <a:xfrm>
              <a:off x="2647070" y="3931920"/>
              <a:ext cx="121920" cy="9847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448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superconducting wire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068676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For measuring liquid helium level a </a:t>
            </a:r>
            <a:r>
              <a:rPr lang="en-US" sz="2400" dirty="0" err="1" smtClean="0"/>
              <a:t>NbTi</a:t>
            </a:r>
            <a:r>
              <a:rPr lang="en-US" sz="2400" dirty="0" smtClean="0"/>
              <a:t> SC wire is used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Typical wire diameter: 50 µm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Critical field @ 4.2 K is about 8 T =&gt; current to quench 800 A!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Critical current density  limit is about 7 A @ 3T, maybe 60 A @ 0T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Typical measurement current is about 50 to 80 mA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? How can the wire be quenched????</a:t>
            </a:r>
            <a:endParaRPr lang="en-GB" sz="24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Heating resistor is absolutely required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Need to raise temperature above 10 </a:t>
            </a:r>
            <a:r>
              <a:rPr lang="en-US" sz="2400" dirty="0" smtClean="0"/>
              <a:t>K (</a:t>
            </a:r>
            <a:r>
              <a:rPr lang="en-US" sz="2400" dirty="0" err="1" smtClean="0"/>
              <a:t>NbTi</a:t>
            </a:r>
            <a:r>
              <a:rPr lang="en-US" sz="2400" dirty="0" smtClean="0"/>
              <a:t> T</a:t>
            </a:r>
            <a:r>
              <a:rPr lang="en-US" sz="2400" baseline="-25000" dirty="0" smtClean="0"/>
              <a:t>c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Wire resistance in the normal state: </a:t>
            </a:r>
            <a:r>
              <a:rPr lang="en-US" sz="2400" dirty="0" err="1" smtClean="0"/>
              <a:t>typ</a:t>
            </a:r>
            <a:r>
              <a:rPr lang="en-US" sz="2400" dirty="0" smtClean="0"/>
              <a:t> 0.3 </a:t>
            </a:r>
            <a:r>
              <a:rPr lang="el-GR" sz="2400" dirty="0" smtClean="0"/>
              <a:t>Ω</a:t>
            </a:r>
            <a:r>
              <a:rPr lang="en-US" sz="2400" dirty="0" smtClean="0"/>
              <a:t>/mm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Quench is propagated by exceeding a certain heat flux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11174" y="5102659"/>
            <a:ext cx="7102442" cy="1137001"/>
            <a:chOff x="88490" y="1899592"/>
            <a:chExt cx="7102442" cy="11370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762" y="1899592"/>
              <a:ext cx="7050170" cy="113700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8490" y="2790395"/>
              <a:ext cx="2029378" cy="1946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pic>
        <p:nvPicPr>
          <p:cNvPr id="18" name="Picture 42" descr="level [Converted]"/>
          <p:cNvPicPr>
            <a:picLocks noChangeAspect="1" noChangeArrowheads="1"/>
          </p:cNvPicPr>
          <p:nvPr/>
        </p:nvPicPr>
        <p:blipFill>
          <a:blip r:embed="rId3"/>
          <a:srcRect l="81252" t="47038" b="19913"/>
          <a:stretch>
            <a:fillRect/>
          </a:stretch>
        </p:blipFill>
        <p:spPr bwMode="auto">
          <a:xfrm>
            <a:off x="9819791" y="2875028"/>
            <a:ext cx="14144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933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superconducting wire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068676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level gauge operates as long as: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Current is high enough to propagate the normal state in the vapor part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Current cannot exceed the critical heat flux in the liquid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Critical heat flux is about 1 W/cm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(0.01 W/mm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Above this heat flux a gas blanket may form along the wire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Careful with heaters, once the blanket appears it may cause catastrophic damage!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For a </a:t>
            </a:r>
            <a:r>
              <a:rPr lang="en-US" sz="2400" dirty="0"/>
              <a:t>50 </a:t>
            </a:r>
            <a:r>
              <a:rPr lang="en-US" sz="2400" dirty="0" smtClean="0"/>
              <a:t>µm diameter wire &amp; </a:t>
            </a:r>
            <a:r>
              <a:rPr lang="en-US" sz="2400" dirty="0"/>
              <a:t>0.3 </a:t>
            </a:r>
            <a:r>
              <a:rPr lang="el-GR" sz="2400" dirty="0"/>
              <a:t>Ω</a:t>
            </a:r>
            <a:r>
              <a:rPr lang="en-US" sz="2400" dirty="0" smtClean="0"/>
              <a:t>/mm =&gt; 72 mA</a:t>
            </a:r>
            <a:br>
              <a:rPr lang="en-US" sz="2400" dirty="0" smtClean="0"/>
            </a:br>
            <a:r>
              <a:rPr lang="en-US" sz="2400" dirty="0" smtClean="0"/>
              <a:t>Coherent with excitation current </a:t>
            </a:r>
            <a:r>
              <a:rPr lang="en-US" sz="2400" dirty="0" smtClean="0"/>
              <a:t>usually being </a:t>
            </a:r>
            <a:r>
              <a:rPr lang="en-US" sz="2400" dirty="0" smtClean="0"/>
              <a:t>used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11174" y="5102659"/>
            <a:ext cx="7102442" cy="1137001"/>
            <a:chOff x="88490" y="1899592"/>
            <a:chExt cx="7102442" cy="113700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40762" y="1899592"/>
              <a:ext cx="7050170" cy="113700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8490" y="2790395"/>
              <a:ext cx="2029378" cy="1946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pic>
        <p:nvPicPr>
          <p:cNvPr id="18" name="Picture 42" descr="level [Converted]"/>
          <p:cNvPicPr>
            <a:picLocks noChangeAspect="1" noChangeArrowheads="1"/>
          </p:cNvPicPr>
          <p:nvPr/>
        </p:nvPicPr>
        <p:blipFill>
          <a:blip r:embed="rId3"/>
          <a:srcRect l="81252" t="47038" b="19913"/>
          <a:stretch>
            <a:fillRect/>
          </a:stretch>
        </p:blipFill>
        <p:spPr bwMode="auto">
          <a:xfrm>
            <a:off x="10339621" y="2266744"/>
            <a:ext cx="1414462" cy="331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8473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superconducting wire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230798" y="838567"/>
            <a:ext cx="8342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 superfluid </a:t>
            </a:r>
            <a:r>
              <a:rPr lang="en-US" sz="2400" dirty="0" err="1" smtClean="0"/>
              <a:t>LHe</a:t>
            </a:r>
            <a:r>
              <a:rPr lang="en-US" sz="2400" dirty="0" smtClean="0"/>
              <a:t> the position of the SC-normal interface depends on the power density (peak flux).</a:t>
            </a:r>
          </a:p>
          <a:p>
            <a:r>
              <a:rPr lang="en-US" sz="2400" dirty="0" smtClean="0"/>
              <a:t>Gaseous blanket when density exceeds peak flux.</a:t>
            </a:r>
          </a:p>
        </p:txBody>
      </p:sp>
      <p:sp>
        <p:nvSpPr>
          <p:cNvPr id="3" name="Rectangle 2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970" y="1973662"/>
            <a:ext cx="6583224" cy="434922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8377" y="2076307"/>
            <a:ext cx="3599031" cy="441354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300" r="50301"/>
          <a:stretch/>
        </p:blipFill>
        <p:spPr>
          <a:xfrm>
            <a:off x="8573359" y="286664"/>
            <a:ext cx="2839453" cy="1701045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 rot="2326689">
            <a:off x="10147778" y="732391"/>
            <a:ext cx="336884" cy="12375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Instrumentation: Metrology (Technical)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Objective </a:t>
            </a:r>
            <a:r>
              <a:rPr lang="en-GB" sz="2400" dirty="0"/>
              <a:t>of a measurement is to determine a value of the </a:t>
            </a:r>
            <a:r>
              <a:rPr lang="en-GB" sz="2400" dirty="0" err="1"/>
              <a:t>measurand</a:t>
            </a:r>
            <a:r>
              <a:rPr lang="en-GB" sz="2400" dirty="0"/>
              <a:t>, in other </a:t>
            </a:r>
            <a:r>
              <a:rPr lang="en-GB" sz="2400" dirty="0" smtClean="0"/>
              <a:t>	words</a:t>
            </a:r>
            <a:r>
              <a:rPr lang="en-GB" sz="2400" dirty="0"/>
              <a:t>, to sample one value out of a </a:t>
            </a:r>
            <a:r>
              <a:rPr lang="en-GB" sz="2400" dirty="0" smtClean="0"/>
              <a:t>universe </a:t>
            </a:r>
            <a:r>
              <a:rPr lang="en-GB" sz="2400" dirty="0"/>
              <a:t>of possible </a:t>
            </a:r>
            <a:r>
              <a:rPr lang="en-GB" sz="2400" dirty="0" smtClean="0"/>
              <a:t>values.</a:t>
            </a:r>
          </a:p>
          <a:p>
            <a:r>
              <a:rPr lang="en-US" sz="2400" dirty="0" smtClean="0"/>
              <a:t>Accuracy: </a:t>
            </a:r>
            <a:r>
              <a:rPr lang="en-US" sz="2400" dirty="0"/>
              <a:t>agreement of measurement with respect to the </a:t>
            </a:r>
            <a:r>
              <a:rPr lang="en-US" sz="2400" u="sng" dirty="0"/>
              <a:t>true value</a:t>
            </a:r>
            <a:endParaRPr lang="en-US" sz="2400" dirty="0" smtClean="0"/>
          </a:p>
          <a:p>
            <a:r>
              <a:rPr lang="en-US" sz="2400" dirty="0" smtClean="0"/>
              <a:t>Precision: spread of measurements (not related to true value, ~ repeatability)</a:t>
            </a:r>
          </a:p>
          <a:p>
            <a:r>
              <a:rPr lang="en-US" sz="2400" dirty="0" smtClean="0"/>
              <a:t>Reproducibility: </a:t>
            </a:r>
            <a:r>
              <a:rPr lang="en-GB" sz="2400" dirty="0" smtClean="0"/>
              <a:t>results can </a:t>
            </a:r>
            <a:r>
              <a:rPr lang="en-GB" sz="2400" dirty="0"/>
              <a:t>be attained by a different research team, using the </a:t>
            </a:r>
            <a:r>
              <a:rPr lang="en-GB" sz="2400" dirty="0" smtClean="0"/>
              <a:t>	same </a:t>
            </a:r>
            <a:r>
              <a:rPr lang="en-GB" sz="2400" dirty="0"/>
              <a:t>methods</a:t>
            </a:r>
            <a:r>
              <a:rPr lang="en-GB" sz="2400" dirty="0" smtClean="0"/>
              <a:t>.</a:t>
            </a:r>
          </a:p>
          <a:p>
            <a:r>
              <a:rPr lang="en-US" sz="2400" dirty="0" smtClean="0"/>
              <a:t>Bias: </a:t>
            </a:r>
            <a:r>
              <a:rPr lang="en-GB" sz="2400" dirty="0"/>
              <a:t>total </a:t>
            </a:r>
            <a:r>
              <a:rPr lang="en-GB" sz="2400" dirty="0" smtClean="0"/>
              <a:t>systematic </a:t>
            </a:r>
            <a:r>
              <a:rPr lang="en-GB" sz="2400" dirty="0"/>
              <a:t>error as contrasted to random </a:t>
            </a:r>
            <a:r>
              <a:rPr lang="en-GB" sz="2400" dirty="0" smtClean="0"/>
              <a:t>error</a:t>
            </a:r>
          </a:p>
          <a:p>
            <a:r>
              <a:rPr lang="en-US" sz="2400" dirty="0" smtClean="0"/>
              <a:t>Trueness: </a:t>
            </a:r>
            <a:r>
              <a:rPr lang="en-GB" sz="2400" dirty="0"/>
              <a:t>closeness </a:t>
            </a:r>
            <a:r>
              <a:rPr lang="en-GB" sz="2400" dirty="0" smtClean="0"/>
              <a:t>between </a:t>
            </a:r>
            <a:r>
              <a:rPr lang="en-GB" sz="2400" dirty="0"/>
              <a:t>the </a:t>
            </a:r>
            <a:r>
              <a:rPr lang="en-GB" sz="2400" dirty="0" smtClean="0"/>
              <a:t>test </a:t>
            </a:r>
            <a:r>
              <a:rPr lang="en-GB" sz="2400" dirty="0"/>
              <a:t>results and an </a:t>
            </a:r>
            <a:r>
              <a:rPr lang="en-GB" sz="2400" dirty="0" smtClean="0"/>
              <a:t>accepted reference </a:t>
            </a:r>
            <a:r>
              <a:rPr lang="en-GB" sz="2400" dirty="0"/>
              <a:t>value. </a:t>
            </a:r>
            <a:endParaRPr lang="en-GB" sz="2400" dirty="0" smtClean="0"/>
          </a:p>
          <a:p>
            <a:r>
              <a:rPr lang="en-GB" sz="2400" dirty="0"/>
              <a:t>	</a:t>
            </a:r>
            <a:r>
              <a:rPr lang="en-GB" sz="2400" dirty="0" smtClean="0"/>
              <a:t>The </a:t>
            </a:r>
            <a:r>
              <a:rPr lang="en-GB" sz="2400" dirty="0"/>
              <a:t>measure of </a:t>
            </a:r>
            <a:r>
              <a:rPr lang="en-GB" sz="2400" dirty="0" smtClean="0"/>
              <a:t>trueness </a:t>
            </a:r>
            <a:r>
              <a:rPr lang="en-GB" sz="2400" dirty="0"/>
              <a:t>is normally expressed in terms of bias. 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801413" y="4610904"/>
            <a:ext cx="7882945" cy="1568259"/>
            <a:chOff x="1801413" y="5040494"/>
            <a:chExt cx="7882945" cy="1568259"/>
          </a:xfrm>
        </p:grpSpPr>
        <p:grpSp>
          <p:nvGrpSpPr>
            <p:cNvPr id="14" name="Group 13"/>
            <p:cNvGrpSpPr/>
            <p:nvPr/>
          </p:nvGrpSpPr>
          <p:grpSpPr>
            <a:xfrm>
              <a:off x="1801413" y="5040494"/>
              <a:ext cx="3698078" cy="1568259"/>
              <a:chOff x="1890973" y="3552996"/>
              <a:chExt cx="3698078" cy="1568259"/>
            </a:xfrm>
          </p:grpSpPr>
          <p:pic>
            <p:nvPicPr>
              <p:cNvPr id="4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22592" y="4013542"/>
                <a:ext cx="1092370" cy="11046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173100" y="4010474"/>
                <a:ext cx="1129193" cy="11107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890973" y="3552996"/>
                <a:ext cx="1755609" cy="46166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Inaccurate &amp; imprecise</a:t>
                </a:r>
              </a:p>
              <a:p>
                <a:pPr algn="ctr"/>
                <a:r>
                  <a:rPr lang="en-US" sz="1200" dirty="0" smtClean="0"/>
                  <a:t>(unrepeatable)</a:t>
                </a:r>
                <a:endParaRPr lang="en-GB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86342" y="3552996"/>
                <a:ext cx="1702709" cy="461665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Precise but inaccurate</a:t>
                </a:r>
              </a:p>
              <a:p>
                <a:pPr algn="ctr"/>
                <a:r>
                  <a:rPr lang="en-US" sz="1200" dirty="0" smtClean="0"/>
                  <a:t>(repeatable)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105704" y="5217905"/>
              <a:ext cx="3578654" cy="1390848"/>
              <a:chOff x="1895782" y="5217905"/>
              <a:chExt cx="3578654" cy="1390848"/>
            </a:xfrm>
          </p:grpSpPr>
          <p:pic>
            <p:nvPicPr>
              <p:cNvPr id="6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2210318" y="5491835"/>
                <a:ext cx="1116918" cy="1116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7" name="Picture 3" descr="NPL_Precision_Accuracy.jpg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148553" y="5491835"/>
                <a:ext cx="1178287" cy="11169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895782" y="5217905"/>
                <a:ext cx="1745991" cy="27699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Accurate but imprecise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000956" y="5217905"/>
                <a:ext cx="1473480" cy="27699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 smtClean="0"/>
                  <a:t>Accurate &amp; precise</a:t>
                </a:r>
              </a:p>
            </p:txBody>
          </p:sp>
        </p:grpSp>
      </p:grpSp>
      <p:sp>
        <p:nvSpPr>
          <p:cNvPr id="16" name="TextBox 15"/>
          <p:cNvSpPr txBox="1"/>
          <p:nvPr/>
        </p:nvSpPr>
        <p:spPr>
          <a:xfrm>
            <a:off x="7699573" y="6361083"/>
            <a:ext cx="2618025" cy="27699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Figures from a poster made by NPL</a:t>
            </a:r>
          </a:p>
        </p:txBody>
      </p:sp>
    </p:spTree>
    <p:extLst>
      <p:ext uri="{BB962C8B-B14F-4D97-AF65-F5344CB8AC3E}">
        <p14:creationId xmlns:p14="http://schemas.microsoft.com/office/powerpoint/2010/main" val="338948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LHe</a:t>
            </a:r>
            <a:r>
              <a:rPr lang="en-US" sz="2800" dirty="0" smtClean="0"/>
              <a:t> level Measurement: Perturbations</a:t>
            </a:r>
            <a:endParaRPr lang="en-US" sz="2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88" y="2880986"/>
            <a:ext cx="4450586" cy="33379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458" y="2171038"/>
            <a:ext cx="2876624" cy="32732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6769" y="4217765"/>
            <a:ext cx="4236775" cy="245309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1789" y="1932382"/>
            <a:ext cx="4977672" cy="3341452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38735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Thermo</a:t>
            </a:r>
            <a:r>
              <a:rPr lang="en-US" sz="2400" dirty="0"/>
              <a:t>-</a:t>
            </a:r>
            <a:r>
              <a:rPr lang="en-US" sz="2400" dirty="0" smtClean="0"/>
              <a:t>acoustic oscillations induce heat and evaporation</a:t>
            </a:r>
          </a:p>
          <a:p>
            <a:r>
              <a:rPr lang="en-US" sz="2400" dirty="0" smtClean="0"/>
              <a:t>LHC: sensor connected @ top/bottom with pipes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TOP one too long &amp; too narrow</a:t>
            </a:r>
            <a:r>
              <a:rPr lang="en-US" sz="2400" dirty="0"/>
              <a:t> </a:t>
            </a:r>
            <a:r>
              <a:rPr lang="en-US" sz="2400" dirty="0" smtClean="0"/>
              <a:t>=&gt; low outgassing pushes level down</a:t>
            </a:r>
          </a:p>
          <a:p>
            <a:r>
              <a:rPr lang="en-US" sz="2400" dirty="0" smtClean="0"/>
              <a:t>=&gt; Required consolidation!</a:t>
            </a:r>
          </a:p>
        </p:txBody>
      </p:sp>
    </p:spTree>
    <p:extLst>
      <p:ext uri="{BB962C8B-B14F-4D97-AF65-F5344CB8AC3E}">
        <p14:creationId xmlns:p14="http://schemas.microsoft.com/office/powerpoint/2010/main" val="209447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Basics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996024"/>
            <a:ext cx="56477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Cryogenic facilities require to measure: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insulation vacuum in the range </a:t>
            </a:r>
            <a:br>
              <a:rPr lang="en-US" sz="2400" dirty="0" smtClean="0"/>
            </a:br>
            <a:r>
              <a:rPr lang="en-US" sz="2400" dirty="0" smtClean="0"/>
              <a:t>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 (</a:t>
            </a:r>
            <a:r>
              <a:rPr lang="en-US" sz="2400" dirty="0" err="1" smtClean="0"/>
              <a:t>ie</a:t>
            </a:r>
            <a:r>
              <a:rPr lang="en-US" sz="2400" dirty="0" smtClean="0"/>
              <a:t> 10</a:t>
            </a:r>
            <a:r>
              <a:rPr lang="en-US" sz="2400" baseline="30000" dirty="0" smtClean="0"/>
              <a:t>-6</a:t>
            </a:r>
            <a:r>
              <a:rPr lang="en-US" sz="2400" dirty="0" smtClean="0"/>
              <a:t> mbar) till 1 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Based mostly on thermal &amp; ionization effects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Cryogenic fluids in the range </a:t>
            </a:r>
            <a:br>
              <a:rPr lang="en-US" sz="2400" dirty="0" smtClean="0"/>
            </a:br>
            <a:r>
              <a:rPr lang="en-US" sz="2400" dirty="0" smtClean="0"/>
              <a:t>0.01 till 25 bar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Based mostly on mechanical displacement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Accelerator beam vacuum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>10</a:t>
            </a:r>
            <a:r>
              <a:rPr lang="en-US" sz="2400" baseline="30000" dirty="0" smtClean="0"/>
              <a:t>-9</a:t>
            </a:r>
            <a:r>
              <a:rPr lang="en-US" sz="2400" dirty="0" smtClean="0"/>
              <a:t> mbar &amp; lower</a:t>
            </a:r>
            <a:br>
              <a:rPr lang="en-US" sz="2400" dirty="0" smtClean="0"/>
            </a:br>
            <a:r>
              <a:rPr lang="en-US" sz="2400" dirty="0" smtClean="0"/>
              <a:t>Out of scope.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64" y="1755648"/>
            <a:ext cx="6296392" cy="46222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13520" y="6071354"/>
            <a:ext cx="194162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www.omega.com</a:t>
            </a:r>
            <a:endParaRPr lang="en-GB" dirty="0"/>
          </a:p>
        </p:txBody>
      </p:sp>
      <p:sp>
        <p:nvSpPr>
          <p:cNvPr id="10" name="Left-Right Arrow 9"/>
          <p:cNvSpPr/>
          <p:nvPr/>
        </p:nvSpPr>
        <p:spPr>
          <a:xfrm>
            <a:off x="8410979" y="1516118"/>
            <a:ext cx="3346704" cy="176784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501260" y="1115413"/>
            <a:ext cx="3082895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Pressure range for cryostats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9253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837442"/>
            <a:ext cx="11018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Pirani gauges: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Measurement range: 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 till 1000 mbar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Heat loss: conduction + radiation + convection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Filament temperature set @ 293 K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Radiation hardness 10</a:t>
            </a:r>
            <a:r>
              <a:rPr lang="en-US" sz="2400" baseline="30000" dirty="0" smtClean="0"/>
              <a:t>7</a:t>
            </a:r>
            <a:r>
              <a:rPr lang="en-US" sz="2400" dirty="0" smtClean="0"/>
              <a:t> </a:t>
            </a:r>
            <a:r>
              <a:rPr lang="en-US" sz="2400" dirty="0" err="1" smtClean="0"/>
              <a:t>Gy</a:t>
            </a:r>
            <a:r>
              <a:rPr lang="en-US" sz="2400" dirty="0" smtClean="0"/>
              <a:t> with remote electronics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Cable is part of the sensor =&gt; calibration for lengths exceeding 20 m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Accuracy: +/- 30 % of read value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90688" y="6333482"/>
            <a:ext cx="38908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Courtesy N</a:t>
            </a:r>
            <a:r>
              <a:rPr lang="en-US" dirty="0"/>
              <a:t>. </a:t>
            </a:r>
            <a:r>
              <a:rPr lang="en-US" dirty="0" smtClean="0"/>
              <a:t>Chatzigeorgiou (CERN)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972865" y="3717236"/>
            <a:ext cx="3916127" cy="2935999"/>
            <a:chOff x="532931" y="2994327"/>
            <a:chExt cx="4320000" cy="3238791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32931" y="2994327"/>
              <a:ext cx="4320000" cy="3238791"/>
              <a:chOff x="426251" y="2627994"/>
              <a:chExt cx="4788263" cy="3589857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697324" y="2914015"/>
                <a:ext cx="2517190" cy="3303836"/>
              </a:xfrm>
              <a:prstGeom prst="rect">
                <a:avLst/>
              </a:prstGeom>
              <a:solidFill>
                <a:srgbClr val="F79646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>
                    <a:alpha val="50000"/>
                  </a:sys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955604" y="2933064"/>
                <a:ext cx="689098" cy="4093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V</a:t>
                </a:r>
                <a:r>
                  <a:rPr lang="en-US" sz="1000" kern="0" dirty="0">
                    <a:solidFill>
                      <a:prstClr val="black"/>
                    </a:solidFill>
                    <a:latin typeface="Calibri"/>
                  </a:rPr>
                  <a:t>OUT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16" name="Group 15"/>
              <p:cNvGrpSpPr/>
              <p:nvPr/>
            </p:nvGrpSpPr>
            <p:grpSpPr>
              <a:xfrm>
                <a:off x="3093424" y="3319197"/>
                <a:ext cx="160020" cy="1238968"/>
                <a:chOff x="2712424" y="3319197"/>
                <a:chExt cx="160020" cy="1238968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2794997" y="3319197"/>
                  <a:ext cx="0" cy="3124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6" name="Rectangle 45"/>
                <p:cNvSpPr/>
                <p:nvPr/>
              </p:nvSpPr>
              <p:spPr>
                <a:xfrm>
                  <a:off x="2712424" y="3630400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>
                  <a:off x="2794997" y="4131721"/>
                  <a:ext cx="0" cy="426444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17" name="Straight Connector 16"/>
              <p:cNvCxnSpPr/>
              <p:nvPr/>
            </p:nvCxnSpPr>
            <p:spPr>
              <a:xfrm flipH="1">
                <a:off x="2794997" y="4563170"/>
                <a:ext cx="925830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4147547" y="4563170"/>
                <a:ext cx="589197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19" name="Group 18"/>
              <p:cNvGrpSpPr/>
              <p:nvPr/>
            </p:nvGrpSpPr>
            <p:grpSpPr>
              <a:xfrm>
                <a:off x="4656734" y="3317980"/>
                <a:ext cx="160070" cy="2467135"/>
                <a:chOff x="5024399" y="3317980"/>
                <a:chExt cx="160070" cy="2467135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5098418" y="3317980"/>
                  <a:ext cx="0" cy="3124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sp>
              <p:nvSpPr>
                <p:cNvPr id="41" name="Rectangle 40"/>
                <p:cNvSpPr/>
                <p:nvPr/>
              </p:nvSpPr>
              <p:spPr>
                <a:xfrm>
                  <a:off x="5024399" y="4918921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5024449" y="3636421"/>
                  <a:ext cx="160020" cy="487680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cxnSp>
              <p:nvCxnSpPr>
                <p:cNvPr id="43" name="Straight Connector 42"/>
                <p:cNvCxnSpPr>
                  <a:stCxn id="42" idx="2"/>
                  <a:endCxn id="41" idx="0"/>
                </p:cNvCxnSpPr>
                <p:nvPr/>
              </p:nvCxnSpPr>
              <p:spPr>
                <a:xfrm flipH="1">
                  <a:off x="5104409" y="4124101"/>
                  <a:ext cx="50" cy="79482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5098418" y="5406601"/>
                  <a:ext cx="0" cy="378514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20" name="Straight Connector 19"/>
              <p:cNvCxnSpPr/>
              <p:nvPr/>
            </p:nvCxnSpPr>
            <p:spPr>
              <a:xfrm>
                <a:off x="3175997" y="3319197"/>
                <a:ext cx="1560747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21" name="Group 20"/>
              <p:cNvGrpSpPr/>
              <p:nvPr/>
            </p:nvGrpSpPr>
            <p:grpSpPr>
              <a:xfrm>
                <a:off x="4518471" y="5776007"/>
                <a:ext cx="426720" cy="276822"/>
                <a:chOff x="4518472" y="5776007"/>
                <a:chExt cx="426720" cy="276822"/>
              </a:xfrm>
            </p:grpSpPr>
            <p:cxnSp>
              <p:nvCxnSpPr>
                <p:cNvPr id="38" name="Straight Connector 37"/>
                <p:cNvCxnSpPr/>
                <p:nvPr/>
              </p:nvCxnSpPr>
              <p:spPr>
                <a:xfrm>
                  <a:off x="4518472" y="6052829"/>
                  <a:ext cx="426720" cy="0"/>
                </a:xfrm>
                <a:prstGeom prst="line">
                  <a:avLst/>
                </a:prstGeom>
                <a:noFill/>
                <a:ln w="635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4730203" y="5776007"/>
                  <a:ext cx="0" cy="276822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22" name="Rectangle 21"/>
              <p:cNvSpPr/>
              <p:nvPr/>
            </p:nvSpPr>
            <p:spPr>
              <a:xfrm>
                <a:off x="502647" y="4679980"/>
                <a:ext cx="1094736" cy="1016782"/>
              </a:xfrm>
              <a:prstGeom prst="rect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190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>
                <a:off x="1357716" y="5442234"/>
                <a:ext cx="0" cy="347454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4" name="Straight Connector 23"/>
              <p:cNvCxnSpPr/>
              <p:nvPr/>
            </p:nvCxnSpPr>
            <p:spPr>
              <a:xfrm flipH="1">
                <a:off x="1357716" y="4562730"/>
                <a:ext cx="1" cy="352331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25" name="TextBox 24"/>
              <p:cNvSpPr txBox="1"/>
              <p:nvPr/>
            </p:nvSpPr>
            <p:spPr>
              <a:xfrm>
                <a:off x="514034" y="5024261"/>
                <a:ext cx="847805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Vacuum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 flipH="1">
                <a:off x="1353394" y="4922808"/>
                <a:ext cx="0" cy="530856"/>
              </a:xfrm>
              <a:prstGeom prst="line">
                <a:avLst/>
              </a:prstGeom>
              <a:noFill/>
              <a:ln w="38100" cap="flat" cmpd="sng" algn="ctr">
                <a:solidFill>
                  <a:srgbClr val="F79646"/>
                </a:solidFill>
                <a:prstDash val="solid"/>
              </a:ln>
              <a:effectLst>
                <a:glow rad="127000">
                  <a:srgbClr val="F79646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  <a:softEdge rad="0"/>
              </a:effectLst>
            </p:spPr>
          </p:cxnSp>
          <p:sp>
            <p:nvSpPr>
              <p:cNvPr id="27" name="TextBox 26"/>
              <p:cNvSpPr txBox="1"/>
              <p:nvPr/>
            </p:nvSpPr>
            <p:spPr>
              <a:xfrm>
                <a:off x="426251" y="4389465"/>
                <a:ext cx="727829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Gauge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3720827" y="4300990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4147547" y="4300990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1351181" y="4561340"/>
                <a:ext cx="1443816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1357718" y="5785115"/>
                <a:ext cx="3379026" cy="1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32" name="TextBox 31"/>
              <p:cNvSpPr txBox="1"/>
              <p:nvPr/>
            </p:nvSpPr>
            <p:spPr>
              <a:xfrm>
                <a:off x="2624347" y="2627994"/>
                <a:ext cx="986910" cy="30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Controller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33" name="Straight Connector 32"/>
              <p:cNvCxnSpPr/>
              <p:nvPr/>
            </p:nvCxnSpPr>
            <p:spPr>
              <a:xfrm>
                <a:off x="3936869" y="3303559"/>
                <a:ext cx="0" cy="260887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34" name="Group 33"/>
              <p:cNvGrpSpPr/>
              <p:nvPr/>
            </p:nvGrpSpPr>
            <p:grpSpPr>
              <a:xfrm rot="10800000">
                <a:off x="3492199" y="3564446"/>
                <a:ext cx="868680" cy="847724"/>
                <a:chOff x="3515087" y="3400637"/>
                <a:chExt cx="868680" cy="847724"/>
              </a:xfrm>
            </p:grpSpPr>
            <p:sp>
              <p:nvSpPr>
                <p:cNvPr id="35" name="Isosceles Triangle 34"/>
                <p:cNvSpPr/>
                <p:nvPr/>
              </p:nvSpPr>
              <p:spPr>
                <a:xfrm rot="10800000">
                  <a:off x="3515087" y="3501601"/>
                  <a:ext cx="868680" cy="746760"/>
                </a:xfrm>
                <a:prstGeom prst="triangl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952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998008" y="3400637"/>
                  <a:ext cx="266700" cy="4093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+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3602073" y="3400638"/>
                  <a:ext cx="266700" cy="4093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-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cxnSp>
          <p:nvCxnSpPr>
            <p:cNvPr id="11" name="Straight Arrow Connector 10"/>
            <p:cNvCxnSpPr/>
            <p:nvPr/>
          </p:nvCxnSpPr>
          <p:spPr>
            <a:xfrm>
              <a:off x="3013769" y="4845641"/>
              <a:ext cx="0" cy="917347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3" name="TextBox 12"/>
            <p:cNvSpPr txBox="1"/>
            <p:nvPr/>
          </p:nvSpPr>
          <p:spPr>
            <a:xfrm>
              <a:off x="2988878" y="5084062"/>
              <a:ext cx="6217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V</a:t>
              </a:r>
              <a:r>
                <a:rPr lang="en-US" sz="1000" kern="0" dirty="0">
                  <a:solidFill>
                    <a:prstClr val="black"/>
                  </a:solidFill>
                  <a:latin typeface="Calibri"/>
                </a:rPr>
                <a:t>FIL</a:t>
              </a:r>
              <a:endParaRPr lang="en-GB" sz="1000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7958927" y="1210881"/>
            <a:ext cx="3300830" cy="1191217"/>
            <a:chOff x="5502239" y="4148381"/>
            <a:chExt cx="3300830" cy="1191217"/>
          </a:xfrm>
        </p:grpSpPr>
        <p:grpSp>
          <p:nvGrpSpPr>
            <p:cNvPr id="49" name="Group 48"/>
            <p:cNvGrpSpPr/>
            <p:nvPr/>
          </p:nvGrpSpPr>
          <p:grpSpPr>
            <a:xfrm>
              <a:off x="5502239" y="4148381"/>
              <a:ext cx="3300830" cy="1185310"/>
              <a:chOff x="5184135" y="4066247"/>
              <a:chExt cx="3300830" cy="118531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5280660" y="4320607"/>
                <a:ext cx="3101340" cy="930950"/>
              </a:xfrm>
              <a:prstGeom prst="rect">
                <a:avLst/>
              </a:prstGeom>
              <a:solidFill>
                <a:srgbClr val="1F497D">
                  <a:lumMod val="20000"/>
                  <a:lumOff val="80000"/>
                </a:srgbClr>
              </a:solidFill>
              <a:ln w="19050" cap="flat" cmpd="sng" algn="ctr">
                <a:solidFill>
                  <a:srgbClr val="4F81BD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5280660" y="4709882"/>
                <a:ext cx="426720" cy="152400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7957280" y="4709882"/>
                <a:ext cx="426720" cy="152400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cxnSp>
            <p:nvCxnSpPr>
              <p:cNvPr id="56" name="Straight Connector 55"/>
              <p:cNvCxnSpPr>
                <a:stCxn id="54" idx="3"/>
                <a:endCxn id="55" idx="1"/>
              </p:cNvCxnSpPr>
              <p:nvPr/>
            </p:nvCxnSpPr>
            <p:spPr>
              <a:xfrm>
                <a:off x="5707380" y="4786082"/>
                <a:ext cx="22499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79646"/>
                </a:solidFill>
                <a:prstDash val="solid"/>
              </a:ln>
              <a:effectLst>
                <a:glow rad="63500">
                  <a:srgbClr val="F79646">
                    <a:alpha val="40000"/>
                  </a:srgbClr>
                </a:glow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7" name="Straight Arrow Connector 56"/>
              <p:cNvCxnSpPr/>
              <p:nvPr/>
            </p:nvCxnSpPr>
            <p:spPr>
              <a:xfrm>
                <a:off x="6264808" y="4888132"/>
                <a:ext cx="0" cy="296458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9" name="Curved Connector 58"/>
              <p:cNvCxnSpPr/>
              <p:nvPr/>
            </p:nvCxnSpPr>
            <p:spPr>
              <a:xfrm rot="13620000">
                <a:off x="7021729" y="4422603"/>
                <a:ext cx="274322" cy="228400"/>
              </a:xfrm>
              <a:prstGeom prst="curvedConnector3">
                <a:avLst/>
              </a:prstGeom>
              <a:noFill/>
              <a:ln w="25400" cap="flat" cmpd="sng" algn="ctr">
                <a:solidFill>
                  <a:srgbClr val="F79646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0" name="Straight Arrow Connector 59"/>
              <p:cNvCxnSpPr/>
              <p:nvPr/>
            </p:nvCxnSpPr>
            <p:spPr>
              <a:xfrm flipH="1">
                <a:off x="5516880" y="4976921"/>
                <a:ext cx="39624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61" name="Straight Arrow Connector 60"/>
              <p:cNvCxnSpPr/>
              <p:nvPr/>
            </p:nvCxnSpPr>
            <p:spPr>
              <a:xfrm>
                <a:off x="7789640" y="4969301"/>
                <a:ext cx="381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2" name="TextBox 61"/>
              <p:cNvSpPr txBox="1"/>
              <p:nvPr/>
            </p:nvSpPr>
            <p:spPr>
              <a:xfrm>
                <a:off x="7203688" y="4337157"/>
                <a:ext cx="5438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rad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6300493" y="4841739"/>
                <a:ext cx="10810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gas</a:t>
                </a: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= f(p)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184135" y="4066247"/>
                <a:ext cx="85090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Enclosure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5227927" y="4442441"/>
                <a:ext cx="6953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Support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789640" y="4456744"/>
                <a:ext cx="69532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Support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785516" y="4534642"/>
                <a:ext cx="8046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200" kern="0" dirty="0">
                    <a:solidFill>
                      <a:prstClr val="black"/>
                    </a:solidFill>
                    <a:latin typeface="Calibri"/>
                  </a:rPr>
                  <a:t>Filament</a:t>
                </a:r>
                <a:endParaRPr lang="en-GB" sz="10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7493007" y="4869880"/>
                <a:ext cx="57740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 err="1">
                    <a:solidFill>
                      <a:prstClr val="black"/>
                    </a:solidFill>
                    <a:latin typeface="Calibri"/>
                  </a:rPr>
                  <a:t>Q</a:t>
                </a:r>
                <a:r>
                  <a:rPr lang="en-US" sz="1200" kern="0" dirty="0" err="1">
                    <a:solidFill>
                      <a:prstClr val="black"/>
                    </a:solidFill>
                    <a:latin typeface="Calibri"/>
                  </a:rPr>
                  <a:t>end</a:t>
                </a:r>
                <a:endParaRPr lang="en-GB" sz="12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50" name="Arc 49"/>
            <p:cNvSpPr/>
            <p:nvPr/>
          </p:nvSpPr>
          <p:spPr>
            <a:xfrm>
              <a:off x="6591589" y="4459977"/>
              <a:ext cx="229804" cy="337514"/>
            </a:xfrm>
            <a:prstGeom prst="arc">
              <a:avLst>
                <a:gd name="adj1" fmla="val 11216918"/>
                <a:gd name="adj2" fmla="val 2688271"/>
              </a:avLst>
            </a:prstGeom>
            <a:noFill/>
            <a:ln w="25400" cap="flat" cmpd="sng" algn="ctr">
              <a:solidFill>
                <a:srgbClr val="4F81BD"/>
              </a:solidFill>
              <a:prstDash val="solid"/>
              <a:headEnd type="triangle"/>
              <a:tailEnd type="non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804330" y="4431988"/>
              <a:ext cx="632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en-US" kern="0" dirty="0" err="1">
                  <a:solidFill>
                    <a:prstClr val="black"/>
                  </a:solidFill>
                  <a:latin typeface="Calibri"/>
                </a:rPr>
                <a:t>Q</a:t>
              </a:r>
              <a:r>
                <a:rPr lang="en-US" sz="1200" kern="0" dirty="0" err="1">
                  <a:solidFill>
                    <a:prstClr val="black"/>
                  </a:solidFill>
                  <a:latin typeface="Calibri"/>
                </a:rPr>
                <a:t>conv</a:t>
              </a:r>
              <a:endParaRPr lang="en-GB" sz="100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601821" y="4970266"/>
              <a:ext cx="5774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>
                <a:defRPr/>
              </a:pPr>
              <a:r>
                <a:rPr lang="en-US" kern="0" dirty="0" err="1">
                  <a:solidFill>
                    <a:prstClr val="black"/>
                  </a:solidFill>
                  <a:latin typeface="Calibri"/>
                </a:rPr>
                <a:t>Q</a:t>
              </a:r>
              <a:r>
                <a:rPr lang="en-US" sz="1200" kern="0" dirty="0" err="1">
                  <a:solidFill>
                    <a:prstClr val="black"/>
                  </a:solidFill>
                  <a:latin typeface="Calibri"/>
                </a:rPr>
                <a:t>end</a:t>
              </a:r>
              <a:endParaRPr lang="en-GB" sz="1200" kern="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252647" y="3591589"/>
            <a:ext cx="2759183" cy="2615580"/>
            <a:chOff x="6183534" y="890482"/>
            <a:chExt cx="2759183" cy="2615580"/>
          </a:xfrm>
        </p:grpSpPr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3534" y="1736043"/>
              <a:ext cx="1194564" cy="1131693"/>
            </a:xfrm>
            <a:prstGeom prst="rect">
              <a:avLst/>
            </a:prstGeom>
          </p:spPr>
        </p:pic>
        <p:pic>
          <p:nvPicPr>
            <p:cNvPr id="71" name="Picture 7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80717" y="1734412"/>
              <a:ext cx="762000" cy="1771650"/>
            </a:xfrm>
            <a:prstGeom prst="rect">
              <a:avLst/>
            </a:prstGeom>
            <a:effectLst>
              <a:softEdge rad="25400"/>
            </a:effectLst>
          </p:spPr>
        </p:pic>
        <p:sp>
          <p:nvSpPr>
            <p:cNvPr id="72" name="TextBox 71"/>
            <p:cNvSpPr txBox="1"/>
            <p:nvPr/>
          </p:nvSpPr>
          <p:spPr>
            <a:xfrm>
              <a:off x="6522180" y="890482"/>
              <a:ext cx="139622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Twisted pairs single shielding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220290" y="1511073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~ 500m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4" name="Freeform 73"/>
            <p:cNvSpPr/>
            <p:nvPr/>
          </p:nvSpPr>
          <p:spPr>
            <a:xfrm>
              <a:off x="6353656" y="1356506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621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Vacuum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837442"/>
            <a:ext cx="11018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Penning gauges: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Measurement range: 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 till 10</a:t>
            </a:r>
            <a:r>
              <a:rPr lang="en-US" sz="2400" baseline="30000" dirty="0" smtClean="0"/>
              <a:t>-11</a:t>
            </a:r>
            <a:r>
              <a:rPr lang="en-US" sz="2400" dirty="0" smtClean="0"/>
              <a:t> mbar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Ionization of gas molecules </a:t>
            </a:r>
            <a:r>
              <a:rPr lang="en-US" sz="2400" dirty="0" smtClean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 </a:t>
            </a:r>
            <a:r>
              <a:rPr lang="en-US" sz="2400" dirty="0" smtClean="0">
                <a:solidFill>
                  <a:prstClr val="black"/>
                </a:solidFill>
                <a:latin typeface="+mj-lt"/>
              </a:rPr>
              <a:t>discharge current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olidFill>
                  <a:prstClr val="black"/>
                </a:solidFill>
                <a:latin typeface="+mj-lt"/>
              </a:rPr>
              <a:t>current range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10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-6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- 10</a:t>
            </a:r>
            <a:r>
              <a:rPr lang="en-US" sz="2400" baseline="30000" dirty="0">
                <a:solidFill>
                  <a:prstClr val="black"/>
                </a:solidFill>
                <a:latin typeface="Calibri"/>
              </a:rPr>
              <a:t>-12</a:t>
            </a:r>
            <a:r>
              <a:rPr lang="en-US" sz="2400" dirty="0">
                <a:solidFill>
                  <a:prstClr val="black"/>
                </a:solidFill>
                <a:latin typeface="+mj-lt"/>
              </a:rPr>
              <a:t> </a:t>
            </a:r>
            <a:r>
              <a:rPr lang="en-US" sz="2400" dirty="0" smtClean="0">
                <a:solidFill>
                  <a:prstClr val="black"/>
                </a:solidFill>
                <a:latin typeface="+mj-lt"/>
              </a:rPr>
              <a:t>A (impedance !)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Cable is part of the sensor =&gt; calibration for lengths exceeding 20 m</a:t>
            </a:r>
          </a:p>
          <a:p>
            <a:pPr marL="342900" indent="-342900">
              <a:buFontTx/>
              <a:buChar char="-"/>
            </a:pPr>
            <a:r>
              <a:rPr lang="en-US" sz="2400" dirty="0"/>
              <a:t>Accuracy: +/- </a:t>
            </a:r>
            <a:r>
              <a:rPr lang="en-US" sz="2400" dirty="0" smtClean="0"/>
              <a:t>50 </a:t>
            </a:r>
            <a:r>
              <a:rPr lang="en-US" sz="2400" dirty="0"/>
              <a:t>% of read </a:t>
            </a:r>
            <a:r>
              <a:rPr lang="en-US" sz="2400" dirty="0" smtClean="0"/>
              <a:t>value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790688" y="6333482"/>
            <a:ext cx="38908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Courtesy N</a:t>
            </a:r>
            <a:r>
              <a:rPr lang="en-US" dirty="0"/>
              <a:t>. </a:t>
            </a:r>
            <a:r>
              <a:rPr lang="en-US" dirty="0" smtClean="0"/>
              <a:t>Chatzigeorgiou (CERN)</a:t>
            </a:r>
            <a:endParaRPr lang="en-GB" dirty="0"/>
          </a:p>
        </p:txBody>
      </p:sp>
      <p:grpSp>
        <p:nvGrpSpPr>
          <p:cNvPr id="75" name="Group 74"/>
          <p:cNvGrpSpPr/>
          <p:nvPr/>
        </p:nvGrpSpPr>
        <p:grpSpPr>
          <a:xfrm>
            <a:off x="964953" y="3099823"/>
            <a:ext cx="3960000" cy="3008872"/>
            <a:chOff x="367545" y="3303673"/>
            <a:chExt cx="3960000" cy="3008872"/>
          </a:xfrm>
        </p:grpSpPr>
        <p:sp>
          <p:nvSpPr>
            <p:cNvPr id="76" name="TextBox 75"/>
            <p:cNvSpPr txBox="1"/>
            <p:nvPr/>
          </p:nvSpPr>
          <p:spPr>
            <a:xfrm>
              <a:off x="480017" y="3303673"/>
              <a:ext cx="228589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Original Penning cell</a:t>
              </a:r>
              <a:endParaRPr lang="en-GB" b="1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032514" y="4236391"/>
              <a:ext cx="994065" cy="1391693"/>
            </a:xfrm>
            <a:prstGeom prst="rect">
              <a:avLst/>
            </a:prstGeom>
            <a:solidFill>
              <a:srgbClr val="1F497D">
                <a:lumMod val="20000"/>
                <a:lumOff val="80000"/>
                <a:alpha val="20000"/>
              </a:srgbClr>
            </a:solidFill>
            <a:ln w="9525" cap="flat" cmpd="sng" algn="ctr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033567" y="4236391"/>
              <a:ext cx="994065" cy="79525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033567" y="5549355"/>
              <a:ext cx="994065" cy="79525"/>
            </a:xfrm>
            <a:prstGeom prst="rect">
              <a:avLst/>
            </a:prstGeom>
            <a:solidFill>
              <a:srgbClr val="1F497D">
                <a:lumMod val="40000"/>
                <a:lumOff val="6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 rot="16200000">
              <a:off x="2451231" y="4888664"/>
              <a:ext cx="1628579" cy="7154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rot="16200000">
              <a:off x="994139" y="4888664"/>
              <a:ext cx="1628579" cy="71540"/>
            </a:xfrm>
            <a:prstGeom prst="rect">
              <a:avLst/>
            </a:prstGeom>
            <a:solidFill>
              <a:sysClr val="window" lastClr="FFFFFF">
                <a:lumMod val="65000"/>
              </a:sysClr>
            </a:solidFill>
            <a:ln w="952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 rot="16200000">
              <a:off x="812930" y="4760229"/>
              <a:ext cx="1440000" cy="360000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 rot="16200000">
              <a:off x="2819694" y="4762657"/>
              <a:ext cx="1440000" cy="360000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1372602" y="4730358"/>
              <a:ext cx="345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white"/>
                  </a:solidFill>
                  <a:latin typeface="Calibri"/>
                </a:rPr>
                <a:t>N</a:t>
              </a: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399464" y="4704897"/>
              <a:ext cx="2910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white"/>
                  </a:solidFill>
                  <a:latin typeface="Calibri"/>
                </a:rPr>
                <a:t>S</a:t>
              </a:r>
              <a:endParaRPr lang="en-GB" kern="0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>
              <a:off x="3031841" y="4271516"/>
              <a:ext cx="19791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" name="Straight Arrow Connector 86"/>
            <p:cNvCxnSpPr/>
            <p:nvPr/>
          </p:nvCxnSpPr>
          <p:spPr>
            <a:xfrm rot="10800000" flipH="1">
              <a:off x="3031841" y="5585805"/>
              <a:ext cx="193578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" name="Straight Arrow Connector 87"/>
            <p:cNvCxnSpPr/>
            <p:nvPr/>
          </p:nvCxnSpPr>
          <p:spPr>
            <a:xfrm flipH="1">
              <a:off x="1856822" y="5590444"/>
              <a:ext cx="180953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9" name="TextBox 88"/>
            <p:cNvSpPr txBox="1"/>
            <p:nvPr/>
          </p:nvSpPr>
          <p:spPr>
            <a:xfrm>
              <a:off x="2400087" y="4935778"/>
              <a:ext cx="2473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B</a:t>
              </a:r>
              <a:endParaRPr lang="en-GB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>
              <a:off x="2392592" y="4978727"/>
              <a:ext cx="323757" cy="149"/>
            </a:xfrm>
            <a:prstGeom prst="straightConnector1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1" name="Straight Connector 90"/>
            <p:cNvCxnSpPr>
              <a:stCxn id="81" idx="1"/>
            </p:cNvCxnSpPr>
            <p:nvPr/>
          </p:nvCxnSpPr>
          <p:spPr>
            <a:xfrm flipH="1">
              <a:off x="1808428" y="5738724"/>
              <a:ext cx="1" cy="32403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2" name="Straight Connector 91"/>
            <p:cNvCxnSpPr/>
            <p:nvPr/>
          </p:nvCxnSpPr>
          <p:spPr>
            <a:xfrm>
              <a:off x="1808428" y="6062757"/>
              <a:ext cx="1457093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3" name="Straight Connector 92"/>
            <p:cNvCxnSpPr>
              <a:endCxn id="80" idx="1"/>
            </p:cNvCxnSpPr>
            <p:nvPr/>
          </p:nvCxnSpPr>
          <p:spPr>
            <a:xfrm flipV="1">
              <a:off x="3265521" y="5738724"/>
              <a:ext cx="0" cy="32403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4" name="Straight Connector 93"/>
            <p:cNvCxnSpPr>
              <a:stCxn id="78" idx="0"/>
            </p:cNvCxnSpPr>
            <p:nvPr/>
          </p:nvCxnSpPr>
          <p:spPr>
            <a:xfrm flipH="1" flipV="1">
              <a:off x="2529548" y="3756655"/>
              <a:ext cx="1053" cy="479736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5" name="Straight Connector 94"/>
            <p:cNvCxnSpPr/>
            <p:nvPr/>
          </p:nvCxnSpPr>
          <p:spPr>
            <a:xfrm flipH="1">
              <a:off x="580682" y="3756655"/>
              <a:ext cx="194991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6" name="Straight Connector 95"/>
            <p:cNvCxnSpPr/>
            <p:nvPr/>
          </p:nvCxnSpPr>
          <p:spPr>
            <a:xfrm flipH="1">
              <a:off x="581597" y="6062757"/>
              <a:ext cx="1226831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7" name="Straight Connector 96"/>
            <p:cNvCxnSpPr/>
            <p:nvPr/>
          </p:nvCxnSpPr>
          <p:spPr>
            <a:xfrm flipV="1">
              <a:off x="581597" y="5320417"/>
              <a:ext cx="468" cy="735462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8" name="Straight Connector 97"/>
            <p:cNvCxnSpPr/>
            <p:nvPr/>
          </p:nvCxnSpPr>
          <p:spPr>
            <a:xfrm>
              <a:off x="1696910" y="6247918"/>
              <a:ext cx="208709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9" name="Straight Connector 98"/>
            <p:cNvCxnSpPr/>
            <p:nvPr/>
          </p:nvCxnSpPr>
          <p:spPr>
            <a:xfrm>
              <a:off x="1808428" y="6062757"/>
              <a:ext cx="1" cy="18516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0" name="TextBox 99"/>
            <p:cNvSpPr txBox="1"/>
            <p:nvPr/>
          </p:nvSpPr>
          <p:spPr>
            <a:xfrm>
              <a:off x="546505" y="3984967"/>
              <a:ext cx="5955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kern="0" dirty="0">
                  <a:solidFill>
                    <a:prstClr val="black"/>
                  </a:solidFill>
                  <a:latin typeface="Calibri"/>
                </a:rPr>
                <a:t>3 kV</a:t>
              </a:r>
              <a:endParaRPr lang="en-GB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154824" y="5813039"/>
              <a:ext cx="8709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Cathodes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710289" y="3675060"/>
              <a:ext cx="14896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Cylindrical anode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flipH="1">
              <a:off x="2811836" y="3923907"/>
              <a:ext cx="327661" cy="28341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04" name="Straight Arrow Connector 103"/>
            <p:cNvCxnSpPr>
              <a:endCxn id="81" idx="1"/>
            </p:cNvCxnSpPr>
            <p:nvPr/>
          </p:nvCxnSpPr>
          <p:spPr>
            <a:xfrm flipH="1" flipV="1">
              <a:off x="1808429" y="5738724"/>
              <a:ext cx="441025" cy="173385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05" name="Straight Arrow Connector 104"/>
            <p:cNvCxnSpPr>
              <a:endCxn id="80" idx="1"/>
            </p:cNvCxnSpPr>
            <p:nvPr/>
          </p:nvCxnSpPr>
          <p:spPr>
            <a:xfrm flipV="1">
              <a:off x="2833607" y="5738724"/>
              <a:ext cx="431914" cy="173385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06" name="TextBox 105"/>
            <p:cNvSpPr txBox="1"/>
            <p:nvPr/>
          </p:nvSpPr>
          <p:spPr>
            <a:xfrm>
              <a:off x="3574031" y="6004768"/>
              <a:ext cx="753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kern="0" dirty="0">
                  <a:solidFill>
                    <a:prstClr val="black"/>
                  </a:solidFill>
                  <a:latin typeface="Calibri"/>
                </a:rPr>
                <a:t>Magnet</a:t>
              </a:r>
              <a:endParaRPr lang="en-GB" sz="1400" kern="0" dirty="0">
                <a:solidFill>
                  <a:prstClr val="black"/>
                </a:solidFill>
                <a:latin typeface="Calibri"/>
              </a:endParaRPr>
            </a:p>
          </p:txBody>
        </p:sp>
        <p:cxnSp>
          <p:nvCxnSpPr>
            <p:cNvPr id="107" name="Straight Arrow Connector 106"/>
            <p:cNvCxnSpPr>
              <a:stCxn id="106" idx="0"/>
              <a:endCxn id="83" idx="1"/>
            </p:cNvCxnSpPr>
            <p:nvPr/>
          </p:nvCxnSpPr>
          <p:spPr>
            <a:xfrm flipH="1" flipV="1">
              <a:off x="3539694" y="5662657"/>
              <a:ext cx="411094" cy="342111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08" name="Group 107"/>
            <p:cNvGrpSpPr/>
            <p:nvPr/>
          </p:nvGrpSpPr>
          <p:grpSpPr>
            <a:xfrm>
              <a:off x="369874" y="4267335"/>
              <a:ext cx="416792" cy="569276"/>
              <a:chOff x="953801" y="3782828"/>
              <a:chExt cx="432000" cy="590047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953801" y="3865494"/>
                <a:ext cx="432000" cy="43200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1025772" y="3782828"/>
                <a:ext cx="231851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+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1041012" y="3990067"/>
                <a:ext cx="231851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-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367545" y="4884757"/>
              <a:ext cx="416792" cy="416792"/>
              <a:chOff x="7884416" y="4365152"/>
              <a:chExt cx="432000" cy="432000"/>
            </a:xfrm>
          </p:grpSpPr>
          <p:sp>
            <p:nvSpPr>
              <p:cNvPr id="129" name="Oval 128"/>
              <p:cNvSpPr/>
              <p:nvPr/>
            </p:nvSpPr>
            <p:spPr>
              <a:xfrm>
                <a:off x="7884416" y="4365152"/>
                <a:ext cx="432000" cy="432000"/>
              </a:xfrm>
              <a:prstGeom prst="ellips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7946863" y="4374154"/>
                <a:ext cx="360057" cy="3828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GB" b="1" kern="0" dirty="0">
                    <a:solidFill>
                      <a:prstClr val="black"/>
                    </a:solidFill>
                    <a:latin typeface="Calibri"/>
                  </a:rPr>
                  <a:t>A</a:t>
                </a:r>
              </a:p>
            </p:txBody>
          </p:sp>
        </p:grpSp>
        <p:cxnSp>
          <p:nvCxnSpPr>
            <p:cNvPr id="110" name="Straight Connector 109"/>
            <p:cNvCxnSpPr/>
            <p:nvPr/>
          </p:nvCxnSpPr>
          <p:spPr>
            <a:xfrm flipV="1">
              <a:off x="582065" y="3744466"/>
              <a:ext cx="0" cy="596831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111" name="Straight Connector 110"/>
            <p:cNvCxnSpPr/>
            <p:nvPr/>
          </p:nvCxnSpPr>
          <p:spPr>
            <a:xfrm flipV="1">
              <a:off x="577074" y="4775964"/>
              <a:ext cx="0" cy="12082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12" name="Group 111"/>
            <p:cNvGrpSpPr/>
            <p:nvPr/>
          </p:nvGrpSpPr>
          <p:grpSpPr>
            <a:xfrm rot="10800000">
              <a:off x="1310079" y="5029031"/>
              <a:ext cx="1112243" cy="1041283"/>
              <a:chOff x="2654293" y="3794768"/>
              <a:chExt cx="1112243" cy="1041283"/>
            </a:xfrm>
          </p:grpSpPr>
          <p:sp>
            <p:nvSpPr>
              <p:cNvPr id="126" name="Arc 125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7" name="Arc 126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8" name="Arc 127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1288443" y="3818202"/>
              <a:ext cx="1126760" cy="1008324"/>
              <a:chOff x="1288443" y="3818202"/>
              <a:chExt cx="1126760" cy="1008324"/>
            </a:xfrm>
          </p:grpSpPr>
          <p:sp>
            <p:nvSpPr>
              <p:cNvPr id="123" name="Arc 122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4" name="Arc 123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5" name="Arc 124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cxnSp>
          <p:nvCxnSpPr>
            <p:cNvPr id="114" name="Straight Arrow Connector 113"/>
            <p:cNvCxnSpPr/>
            <p:nvPr/>
          </p:nvCxnSpPr>
          <p:spPr>
            <a:xfrm flipH="1">
              <a:off x="1844333" y="4271516"/>
              <a:ext cx="181831" cy="0"/>
            </a:xfrm>
            <a:prstGeom prst="straightConnector1">
              <a:avLst/>
            </a:prstGeom>
            <a:noFill/>
            <a:ln w="6350" cap="flat" cmpd="sng" algn="ctr">
              <a:solidFill>
                <a:srgbClr val="4F81BD"/>
              </a:solidFill>
              <a:prstDash val="solid"/>
              <a:tailEnd type="arrow" w="sm" len="sm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115" name="Group 114"/>
            <p:cNvGrpSpPr/>
            <p:nvPr/>
          </p:nvGrpSpPr>
          <p:grpSpPr>
            <a:xfrm>
              <a:off x="2652422" y="3805912"/>
              <a:ext cx="1112243" cy="1041283"/>
              <a:chOff x="2654293" y="3794768"/>
              <a:chExt cx="1112243" cy="1041283"/>
            </a:xfrm>
          </p:grpSpPr>
          <p:sp>
            <p:nvSpPr>
              <p:cNvPr id="120" name="Arc 119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1" name="Arc 120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2" name="Arc 121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 rot="10800000">
              <a:off x="2662039" y="5045056"/>
              <a:ext cx="1126760" cy="1008324"/>
              <a:chOff x="1288443" y="3818202"/>
              <a:chExt cx="1126760" cy="1008324"/>
            </a:xfrm>
          </p:grpSpPr>
          <p:sp>
            <p:nvSpPr>
              <p:cNvPr id="117" name="Arc 116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8" name="Arc 117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9" name="Arc 118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</p:grpSp>
      <p:grpSp>
        <p:nvGrpSpPr>
          <p:cNvPr id="134" name="Group 133"/>
          <p:cNvGrpSpPr/>
          <p:nvPr/>
        </p:nvGrpSpPr>
        <p:grpSpPr>
          <a:xfrm>
            <a:off x="5985514" y="3183229"/>
            <a:ext cx="4035140" cy="2898593"/>
            <a:chOff x="5060331" y="3356932"/>
            <a:chExt cx="4035140" cy="2898593"/>
          </a:xfrm>
        </p:grpSpPr>
        <p:sp>
          <p:nvSpPr>
            <p:cNvPr id="135" name="TextBox 134"/>
            <p:cNvSpPr txBox="1"/>
            <p:nvPr/>
          </p:nvSpPr>
          <p:spPr>
            <a:xfrm>
              <a:off x="5152296" y="3356932"/>
              <a:ext cx="39431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b="1" kern="0" dirty="0">
                  <a:solidFill>
                    <a:prstClr val="black"/>
                  </a:solidFill>
                  <a:latin typeface="Calibri"/>
                </a:rPr>
                <a:t>Inverted magnetron (higher sensitivity)</a:t>
              </a:r>
              <a:endParaRPr lang="en-GB" b="1" kern="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5060331" y="3850364"/>
              <a:ext cx="3757655" cy="2405161"/>
              <a:chOff x="4907931" y="3697964"/>
              <a:chExt cx="3757655" cy="2405161"/>
            </a:xfrm>
          </p:grpSpPr>
          <p:sp>
            <p:nvSpPr>
              <p:cNvPr id="154" name="Rectangle 153"/>
              <p:cNvSpPr/>
              <p:nvPr/>
            </p:nvSpPr>
            <p:spPr>
              <a:xfrm rot="16200000">
                <a:off x="5682912" y="4631244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 rot="16200000">
                <a:off x="7613930" y="4631245"/>
                <a:ext cx="1040840" cy="362027"/>
              </a:xfrm>
              <a:prstGeom prst="rect">
                <a:avLst/>
              </a:prstGeom>
              <a:solidFill>
                <a:sysClr val="windowText" lastClr="000000"/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56" name="Group 155"/>
              <p:cNvGrpSpPr/>
              <p:nvPr/>
            </p:nvGrpSpPr>
            <p:grpSpPr>
              <a:xfrm>
                <a:off x="6436685" y="4220825"/>
                <a:ext cx="1441558" cy="1196625"/>
                <a:chOff x="6436685" y="4258925"/>
                <a:chExt cx="1441558" cy="1196625"/>
              </a:xfrm>
            </p:grpSpPr>
            <p:sp>
              <p:nvSpPr>
                <p:cNvPr id="189" name="Rectangle 188"/>
                <p:cNvSpPr/>
                <p:nvPr/>
              </p:nvSpPr>
              <p:spPr>
                <a:xfrm rot="16200000">
                  <a:off x="6557963" y="4137649"/>
                  <a:ext cx="1196624" cy="1439177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  <a:alpha val="20000"/>
                  </a:sysClr>
                </a:solidFill>
                <a:ln w="9525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 rot="16200000">
                  <a:off x="5962636" y="4816574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 rot="16200000">
                  <a:off x="7320397" y="4819749"/>
                  <a:ext cx="1030337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 rot="10800000">
                  <a:off x="6437491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3" name="Rectangle 192"/>
                <p:cNvSpPr/>
                <p:nvPr/>
              </p:nvSpPr>
              <p:spPr>
                <a:xfrm rot="10800000">
                  <a:off x="7336686" y="5373308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4" name="Rectangle 193"/>
                <p:cNvSpPr/>
                <p:nvPr/>
              </p:nvSpPr>
              <p:spPr>
                <a:xfrm rot="10800000">
                  <a:off x="6436685" y="4258925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95" name="Rectangle 194"/>
                <p:cNvSpPr/>
                <p:nvPr/>
              </p:nvSpPr>
              <p:spPr>
                <a:xfrm rot="10800000">
                  <a:off x="7338243" y="4258926"/>
                  <a:ext cx="540000" cy="82239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9525" cap="flat" cmpd="sng" algn="ctr">
                  <a:solidFill>
                    <a:sysClr val="window" lastClr="FFFFFF">
                      <a:lumMod val="6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sp>
            <p:nvSpPr>
              <p:cNvPr id="157" name="Rectangle 156"/>
              <p:cNvSpPr/>
              <p:nvPr/>
            </p:nvSpPr>
            <p:spPr>
              <a:xfrm rot="5400000">
                <a:off x="6551561" y="4778709"/>
                <a:ext cx="1201592" cy="82239"/>
              </a:xfrm>
              <a:prstGeom prst="rect">
                <a:avLst/>
              </a:prstGeom>
              <a:solidFill>
                <a:srgbClr val="1F497D">
                  <a:lumMod val="40000"/>
                  <a:lumOff val="60000"/>
                </a:srgbClr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8" name="TextBox 157"/>
              <p:cNvSpPr txBox="1"/>
              <p:nvPr/>
            </p:nvSpPr>
            <p:spPr>
              <a:xfrm>
                <a:off x="6037018" y="4276531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N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606490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S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7244782" y="5525658"/>
                <a:ext cx="72961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Anode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1" name="Straight Arrow Connector 160"/>
              <p:cNvCxnSpPr>
                <a:stCxn id="160" idx="1"/>
              </p:cNvCxnSpPr>
              <p:nvPr/>
            </p:nvCxnSpPr>
            <p:spPr>
              <a:xfrm flipH="1" flipV="1">
                <a:off x="7152357" y="5473713"/>
                <a:ext cx="92425" cy="205834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2" name="TextBox 161"/>
              <p:cNvSpPr txBox="1"/>
              <p:nvPr/>
            </p:nvSpPr>
            <p:spPr>
              <a:xfrm>
                <a:off x="6060004" y="3739063"/>
                <a:ext cx="839337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Cathode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3" name="Straight Arrow Connector 162"/>
              <p:cNvCxnSpPr>
                <a:endCxn id="194" idx="2"/>
              </p:cNvCxnSpPr>
              <p:nvPr/>
            </p:nvCxnSpPr>
            <p:spPr>
              <a:xfrm>
                <a:off x="6510268" y="4015988"/>
                <a:ext cx="196417" cy="204837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4" name="TextBox 163"/>
              <p:cNvSpPr txBox="1"/>
              <p:nvPr/>
            </p:nvSpPr>
            <p:spPr>
              <a:xfrm>
                <a:off x="7884578" y="3697964"/>
                <a:ext cx="78100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sz="1400" kern="0" dirty="0">
                    <a:solidFill>
                      <a:prstClr val="black"/>
                    </a:solidFill>
                    <a:latin typeface="Calibri"/>
                  </a:rPr>
                  <a:t>Magnet</a:t>
                </a:r>
                <a:endParaRPr lang="en-GB" sz="1400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5" name="Straight Arrow Connector 164"/>
              <p:cNvCxnSpPr>
                <a:endCxn id="175" idx="0"/>
              </p:cNvCxnSpPr>
              <p:nvPr/>
            </p:nvCxnSpPr>
            <p:spPr>
              <a:xfrm flipH="1">
                <a:off x="8153235" y="4005741"/>
                <a:ext cx="121847" cy="264825"/>
              </a:xfrm>
              <a:prstGeom prst="straightConnector1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66" name="Straight Arrow Connector 165"/>
              <p:cNvCxnSpPr/>
              <p:nvPr/>
            </p:nvCxnSpPr>
            <p:spPr>
              <a:xfrm>
                <a:off x="6608476" y="4694191"/>
                <a:ext cx="0" cy="303038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triangle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7" name="TextBox 166"/>
              <p:cNvSpPr txBox="1"/>
              <p:nvPr/>
            </p:nvSpPr>
            <p:spPr>
              <a:xfrm>
                <a:off x="6579401" y="4631924"/>
                <a:ext cx="25637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B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168" name="Straight Connector 167"/>
              <p:cNvCxnSpPr>
                <a:stCxn id="157" idx="1"/>
              </p:cNvCxnSpPr>
              <p:nvPr/>
            </p:nvCxnSpPr>
            <p:spPr>
              <a:xfrm flipV="1">
                <a:off x="7152357" y="3707283"/>
                <a:ext cx="0" cy="51175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69" name="Straight Connector 168"/>
              <p:cNvCxnSpPr/>
              <p:nvPr/>
            </p:nvCxnSpPr>
            <p:spPr>
              <a:xfrm flipH="1">
                <a:off x="5136856" y="3704108"/>
                <a:ext cx="2021067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0" name="Straight Connector 169"/>
              <p:cNvCxnSpPr/>
              <p:nvPr/>
            </p:nvCxnSpPr>
            <p:spPr>
              <a:xfrm flipH="1">
                <a:off x="5137804" y="5911475"/>
                <a:ext cx="1667641" cy="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1" name="Straight Connector 170"/>
              <p:cNvCxnSpPr/>
              <p:nvPr/>
            </p:nvCxnSpPr>
            <p:spPr>
              <a:xfrm flipV="1">
                <a:off x="5136962" y="3702923"/>
                <a:ext cx="3069" cy="437693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2" name="Straight Connector 171"/>
              <p:cNvCxnSpPr/>
              <p:nvPr/>
            </p:nvCxnSpPr>
            <p:spPr>
              <a:xfrm flipV="1">
                <a:off x="5137804" y="5142049"/>
                <a:ext cx="485" cy="76229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173" name="Straight Connector 172"/>
              <p:cNvCxnSpPr/>
              <p:nvPr/>
            </p:nvCxnSpPr>
            <p:spPr>
              <a:xfrm flipV="1">
                <a:off x="6803756" y="5417448"/>
                <a:ext cx="0" cy="494027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74" name="TextBox 173"/>
              <p:cNvSpPr txBox="1"/>
              <p:nvPr/>
            </p:nvSpPr>
            <p:spPr>
              <a:xfrm>
                <a:off x="5141091" y="3792047"/>
                <a:ext cx="6172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black"/>
                    </a:solidFill>
                    <a:latin typeface="Calibri"/>
                  </a:rPr>
                  <a:t>3 kV</a:t>
                </a:r>
                <a:endParaRPr lang="en-GB" kern="0" dirty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7974401" y="4270566"/>
                <a:ext cx="35766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N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8006582" y="4963347"/>
                <a:ext cx="3017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457200">
                  <a:defRPr/>
                </a:pPr>
                <a:r>
                  <a:rPr lang="en-US" kern="0" dirty="0">
                    <a:solidFill>
                      <a:prstClr val="white"/>
                    </a:solidFill>
                    <a:latin typeface="Calibri"/>
                  </a:rPr>
                  <a:t>S</a:t>
                </a:r>
                <a:endParaRPr lang="en-GB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77" name="Group 176"/>
              <p:cNvGrpSpPr/>
              <p:nvPr/>
            </p:nvGrpSpPr>
            <p:grpSpPr>
              <a:xfrm>
                <a:off x="6689858" y="5911208"/>
                <a:ext cx="216324" cy="191917"/>
                <a:chOff x="6685095" y="5911208"/>
                <a:chExt cx="216324" cy="191917"/>
              </a:xfrm>
            </p:grpSpPr>
            <p:cxnSp>
              <p:nvCxnSpPr>
                <p:cNvPr id="187" name="Straight Connector 186"/>
                <p:cNvCxnSpPr/>
                <p:nvPr/>
              </p:nvCxnSpPr>
              <p:spPr>
                <a:xfrm>
                  <a:off x="6685095" y="6103125"/>
                  <a:ext cx="216324" cy="0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188" name="Straight Connector 187"/>
                <p:cNvCxnSpPr/>
                <p:nvPr/>
              </p:nvCxnSpPr>
              <p:spPr>
                <a:xfrm>
                  <a:off x="6800682" y="5911208"/>
                  <a:ext cx="1" cy="191917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sp>
            <p:nvSpPr>
              <p:cNvPr id="178" name="Freeform 177"/>
              <p:cNvSpPr/>
              <p:nvPr/>
            </p:nvSpPr>
            <p:spPr>
              <a:xfrm>
                <a:off x="7187894" y="5372965"/>
                <a:ext cx="147638" cy="0"/>
              </a:xfrm>
              <a:custGeom>
                <a:avLst/>
                <a:gdLst>
                  <a:gd name="connsiteX0" fmla="*/ 0 w 147638"/>
                  <a:gd name="connsiteY0" fmla="*/ 0 h 0"/>
                  <a:gd name="connsiteX1" fmla="*/ 147638 w 147638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47638">
                    <a:moveTo>
                      <a:pt x="0" y="0"/>
                    </a:moveTo>
                    <a:lnTo>
                      <a:pt x="147638" y="0"/>
                    </a:lnTo>
                  </a:path>
                </a:pathLst>
              </a:custGeom>
              <a:noFill/>
              <a:ln w="635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  <a:tailEnd type="arrow" w="sm" len="sm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179" name="Group 178"/>
              <p:cNvGrpSpPr/>
              <p:nvPr/>
            </p:nvGrpSpPr>
            <p:grpSpPr>
              <a:xfrm>
                <a:off x="4917787" y="4048751"/>
                <a:ext cx="432000" cy="576571"/>
                <a:chOff x="953801" y="3782828"/>
                <a:chExt cx="432000" cy="576571"/>
              </a:xfrm>
            </p:grpSpPr>
            <p:sp>
              <p:nvSpPr>
                <p:cNvPr id="184" name="Oval 183"/>
                <p:cNvSpPr/>
                <p:nvPr/>
              </p:nvSpPr>
              <p:spPr>
                <a:xfrm>
                  <a:off x="953801" y="3865494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85" name="TextBox 184"/>
                <p:cNvSpPr txBox="1"/>
                <p:nvPr/>
              </p:nvSpPr>
              <p:spPr>
                <a:xfrm>
                  <a:off x="1025772" y="3782828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+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186" name="TextBox 185"/>
                <p:cNvSpPr txBox="1"/>
                <p:nvPr/>
              </p:nvSpPr>
              <p:spPr>
                <a:xfrm>
                  <a:off x="1041012" y="3990067"/>
                  <a:ext cx="23185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US" kern="0" dirty="0">
                      <a:solidFill>
                        <a:prstClr val="black"/>
                      </a:solidFill>
                      <a:latin typeface="Calibri"/>
                    </a:rPr>
                    <a:t>-</a:t>
                  </a:r>
                  <a:endParaRPr lang="en-GB" kern="0" dirty="0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180" name="Group 179"/>
              <p:cNvGrpSpPr/>
              <p:nvPr/>
            </p:nvGrpSpPr>
            <p:grpSpPr>
              <a:xfrm>
                <a:off x="4907931" y="4700723"/>
                <a:ext cx="432000" cy="432000"/>
                <a:chOff x="7884416" y="4365152"/>
                <a:chExt cx="432000" cy="432000"/>
              </a:xfrm>
            </p:grpSpPr>
            <p:sp>
              <p:nvSpPr>
                <p:cNvPr id="182" name="Oval 181"/>
                <p:cNvSpPr/>
                <p:nvPr/>
              </p:nvSpPr>
              <p:spPr>
                <a:xfrm>
                  <a:off x="7884416" y="4365152"/>
                  <a:ext cx="432000" cy="432000"/>
                </a:xfrm>
                <a:prstGeom prst="ellips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457200">
                    <a:defRPr/>
                  </a:pPr>
                  <a:endParaRPr lang="en-GB" kern="0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  <p:sp>
              <p:nvSpPr>
                <p:cNvPr id="183" name="TextBox 182"/>
                <p:cNvSpPr txBox="1"/>
                <p:nvPr/>
              </p:nvSpPr>
              <p:spPr>
                <a:xfrm>
                  <a:off x="7946863" y="4374154"/>
                  <a:ext cx="36005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457200">
                    <a:defRPr/>
                  </a:pPr>
                  <a:r>
                    <a:rPr lang="en-GB" b="1" kern="0" dirty="0">
                      <a:solidFill>
                        <a:prstClr val="black"/>
                      </a:solidFill>
                      <a:latin typeface="Calibri"/>
                    </a:rPr>
                    <a:t>A</a:t>
                  </a:r>
                </a:p>
              </p:txBody>
            </p:sp>
          </p:grpSp>
          <p:cxnSp>
            <p:nvCxnSpPr>
              <p:cNvPr id="181" name="Straight Connector 180"/>
              <p:cNvCxnSpPr/>
              <p:nvPr/>
            </p:nvCxnSpPr>
            <p:spPr>
              <a:xfrm flipV="1">
                <a:off x="5133471" y="4570325"/>
                <a:ext cx="0" cy="125234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137" name="Group 136"/>
            <p:cNvGrpSpPr>
              <a:grpSpLocks/>
            </p:cNvGrpSpPr>
            <p:nvPr/>
          </p:nvGrpSpPr>
          <p:grpSpPr>
            <a:xfrm rot="16200000">
              <a:off x="6881040" y="3937601"/>
              <a:ext cx="936000" cy="1080000"/>
              <a:chOff x="2654293" y="3794768"/>
              <a:chExt cx="1112243" cy="1041283"/>
            </a:xfrm>
          </p:grpSpPr>
          <p:sp>
            <p:nvSpPr>
              <p:cNvPr id="151" name="Arc 150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2" name="Arc 151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3" name="Arc 152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38" name="Group 137"/>
            <p:cNvGrpSpPr>
              <a:grpSpLocks/>
            </p:cNvGrpSpPr>
            <p:nvPr/>
          </p:nvGrpSpPr>
          <p:grpSpPr>
            <a:xfrm rot="16200000">
              <a:off x="6882163" y="4941335"/>
              <a:ext cx="936000" cy="1080000"/>
              <a:chOff x="1288443" y="3818202"/>
              <a:chExt cx="1126760" cy="1008324"/>
            </a:xfrm>
          </p:grpSpPr>
          <p:sp>
            <p:nvSpPr>
              <p:cNvPr id="148" name="Arc 147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9" name="Arc 148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0" name="Arc 149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39" name="Group 138"/>
            <p:cNvGrpSpPr>
              <a:grpSpLocks/>
            </p:cNvGrpSpPr>
            <p:nvPr/>
          </p:nvGrpSpPr>
          <p:grpSpPr>
            <a:xfrm rot="5400000">
              <a:off x="6785325" y="4935410"/>
              <a:ext cx="936000" cy="1080000"/>
              <a:chOff x="2654293" y="3794768"/>
              <a:chExt cx="1112243" cy="1041283"/>
            </a:xfrm>
          </p:grpSpPr>
          <p:sp>
            <p:nvSpPr>
              <p:cNvPr id="145" name="Arc 144"/>
              <p:cNvSpPr/>
              <p:nvPr/>
            </p:nvSpPr>
            <p:spPr>
              <a:xfrm rot="10800000">
                <a:off x="2952077" y="4085709"/>
                <a:ext cx="544032" cy="47496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6" name="Arc 145"/>
              <p:cNvSpPr/>
              <p:nvPr/>
            </p:nvSpPr>
            <p:spPr>
              <a:xfrm rot="10800000">
                <a:off x="2808900" y="3929921"/>
                <a:ext cx="805334" cy="759671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7" name="Arc 146"/>
              <p:cNvSpPr/>
              <p:nvPr/>
            </p:nvSpPr>
            <p:spPr>
              <a:xfrm rot="10800000">
                <a:off x="2654293" y="3794768"/>
                <a:ext cx="1112243" cy="1041283"/>
              </a:xfrm>
              <a:prstGeom prst="arc">
                <a:avLst>
                  <a:gd name="adj1" fmla="val 16082579"/>
                  <a:gd name="adj2" fmla="val 0"/>
                </a:avLst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grpSp>
          <p:nvGrpSpPr>
            <p:cNvPr id="140" name="Group 139"/>
            <p:cNvGrpSpPr>
              <a:grpSpLocks/>
            </p:cNvGrpSpPr>
            <p:nvPr/>
          </p:nvGrpSpPr>
          <p:grpSpPr>
            <a:xfrm rot="5400000">
              <a:off x="6785325" y="3934841"/>
              <a:ext cx="936000" cy="1080000"/>
              <a:chOff x="1288443" y="3818202"/>
              <a:chExt cx="1126760" cy="1008324"/>
            </a:xfrm>
          </p:grpSpPr>
          <p:sp>
            <p:nvSpPr>
              <p:cNvPr id="142" name="Arc 141"/>
              <p:cNvSpPr/>
              <p:nvPr/>
            </p:nvSpPr>
            <p:spPr>
              <a:xfrm rot="5400000">
                <a:off x="1347661" y="3758984"/>
                <a:ext cx="1008324" cy="112676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3" name="Arc 142"/>
              <p:cNvSpPr/>
              <p:nvPr/>
            </p:nvSpPr>
            <p:spPr>
              <a:xfrm rot="5400000">
                <a:off x="1484311" y="3915299"/>
                <a:ext cx="730121" cy="818469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4" name="Arc 143"/>
              <p:cNvSpPr/>
              <p:nvPr/>
            </p:nvSpPr>
            <p:spPr>
              <a:xfrm rot="5400000">
                <a:off x="1613930" y="4050424"/>
                <a:ext cx="474962" cy="539190"/>
              </a:xfrm>
              <a:prstGeom prst="arc">
                <a:avLst/>
              </a:prstGeom>
              <a:noFill/>
              <a:ln w="6350" cap="flat" cmpd="sng" algn="ctr">
                <a:solidFill>
                  <a:srgbClr val="4F81BD"/>
                </a:solidFill>
                <a:prstDash val="solid"/>
                <a:headEnd type="none"/>
                <a:tailEnd type="arrow" w="sm" len="sm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defTabSz="457200">
                  <a:defRPr/>
                </a:pPr>
                <a:endParaRPr lang="en-GB" kern="0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41" name="Freeform 140"/>
            <p:cNvSpPr/>
            <p:nvPr/>
          </p:nvSpPr>
          <p:spPr>
            <a:xfrm rot="10800000">
              <a:off x="7125170" y="5525365"/>
              <a:ext cx="147638" cy="0"/>
            </a:xfrm>
            <a:custGeom>
              <a:avLst/>
              <a:gdLst>
                <a:gd name="connsiteX0" fmla="*/ 0 w 147638"/>
                <a:gd name="connsiteY0" fmla="*/ 0 h 0"/>
                <a:gd name="connsiteX1" fmla="*/ 147638 w 147638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7638">
                  <a:moveTo>
                    <a:pt x="0" y="0"/>
                  </a:moveTo>
                  <a:lnTo>
                    <a:pt x="147638" y="0"/>
                  </a:lnTo>
                </a:path>
              </a:pathLst>
            </a:custGeom>
            <a:noFill/>
            <a:ln w="6350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 w="sm" len="sm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457200">
                <a:defRPr/>
              </a:pPr>
              <a:endParaRPr lang="en-GB" kern="0">
                <a:solidFill>
                  <a:prstClr val="white"/>
                </a:solidFill>
                <a:latin typeface="Calibri"/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8188820" y="302986"/>
            <a:ext cx="3050529" cy="2324204"/>
            <a:chOff x="5909454" y="833245"/>
            <a:chExt cx="3050529" cy="2324204"/>
          </a:xfrm>
        </p:grpSpPr>
        <p:pic>
          <p:nvPicPr>
            <p:cNvPr id="197" name="Picture 19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9454" y="1496137"/>
              <a:ext cx="1194564" cy="1131693"/>
            </a:xfrm>
            <a:prstGeom prst="rect">
              <a:avLst/>
            </a:prstGeom>
          </p:spPr>
        </p:pic>
        <p:pic>
          <p:nvPicPr>
            <p:cNvPr id="198" name="Picture 19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9983" y="1451794"/>
              <a:ext cx="1080000" cy="1705655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199" name="TextBox 198"/>
            <p:cNvSpPr txBox="1"/>
            <p:nvPr/>
          </p:nvSpPr>
          <p:spPr>
            <a:xfrm>
              <a:off x="6463685" y="833245"/>
              <a:ext cx="13962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HV </a:t>
              </a:r>
              <a:r>
                <a:rPr lang="en-US" sz="1400" dirty="0" err="1">
                  <a:solidFill>
                    <a:prstClr val="black"/>
                  </a:solidFill>
                  <a:latin typeface="Calibri"/>
                </a:rPr>
                <a:t>triaxial</a:t>
              </a: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 cable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6844036" y="1210600"/>
              <a:ext cx="7759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defRPr/>
              </a:pPr>
              <a:r>
                <a:rPr lang="en-US" sz="1400" dirty="0">
                  <a:solidFill>
                    <a:prstClr val="black"/>
                  </a:solidFill>
                  <a:latin typeface="Calibri"/>
                </a:rPr>
                <a:t>~ 500m</a:t>
              </a:r>
              <a:endParaRPr lang="en-GB" sz="14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1" name="Freeform 200"/>
            <p:cNvSpPr/>
            <p:nvPr/>
          </p:nvSpPr>
          <p:spPr>
            <a:xfrm>
              <a:off x="6221884" y="1108852"/>
              <a:ext cx="2188691" cy="405623"/>
            </a:xfrm>
            <a:custGeom>
              <a:avLst/>
              <a:gdLst>
                <a:gd name="connsiteX0" fmla="*/ 93191 w 2188691"/>
                <a:gd name="connsiteY0" fmla="*/ 396098 h 405623"/>
                <a:gd name="connsiteX1" fmla="*/ 197966 w 2188691"/>
                <a:gd name="connsiteY1" fmla="*/ 186548 h 405623"/>
                <a:gd name="connsiteX2" fmla="*/ 1855316 w 2188691"/>
                <a:gd name="connsiteY2" fmla="*/ 5573 h 405623"/>
                <a:gd name="connsiteX3" fmla="*/ 2188691 w 2188691"/>
                <a:gd name="connsiteY3" fmla="*/ 405623 h 405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88691" h="405623">
                  <a:moveTo>
                    <a:pt x="93191" y="396098"/>
                  </a:moveTo>
                  <a:cubicBezTo>
                    <a:pt x="-1265" y="323866"/>
                    <a:pt x="-95721" y="251635"/>
                    <a:pt x="197966" y="186548"/>
                  </a:cubicBezTo>
                  <a:cubicBezTo>
                    <a:pt x="491653" y="121461"/>
                    <a:pt x="1523528" y="-30940"/>
                    <a:pt x="1855316" y="5573"/>
                  </a:cubicBezTo>
                  <a:cubicBezTo>
                    <a:pt x="2187104" y="42086"/>
                    <a:pt x="2187897" y="223854"/>
                    <a:pt x="2188691" y="405623"/>
                  </a:cubicBezTo>
                </a:path>
              </a:pathLst>
            </a:custGeom>
            <a:noFill/>
            <a:ln w="254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>
                <a:defRPr/>
              </a:pPr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822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Fluid range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49859"/>
              </p:ext>
            </p:extLst>
          </p:nvPr>
        </p:nvGraphicFramePr>
        <p:xfrm>
          <a:off x="159755" y="4826382"/>
          <a:ext cx="6860448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7898">
                  <a:extLst>
                    <a:ext uri="{9D8B030D-6E8A-4147-A177-3AD203B41FA5}">
                      <a16:colId xmlns:a16="http://schemas.microsoft.com/office/drawing/2014/main" val="3609848232"/>
                    </a:ext>
                  </a:extLst>
                </a:gridCol>
                <a:gridCol w="2448628">
                  <a:extLst>
                    <a:ext uri="{9D8B030D-6E8A-4147-A177-3AD203B41FA5}">
                      <a16:colId xmlns:a16="http://schemas.microsoft.com/office/drawing/2014/main" val="947206613"/>
                    </a:ext>
                  </a:extLst>
                </a:gridCol>
                <a:gridCol w="2503922">
                  <a:extLst>
                    <a:ext uri="{9D8B030D-6E8A-4147-A177-3AD203B41FA5}">
                      <a16:colId xmlns:a16="http://schemas.microsoft.com/office/drawing/2014/main" val="967762183"/>
                    </a:ext>
                  </a:extLst>
                </a:gridCol>
              </a:tblGrid>
              <a:tr h="257015">
                <a:tc>
                  <a:txBody>
                    <a:bodyPr/>
                    <a:lstStyle/>
                    <a:p>
                      <a:r>
                        <a:rPr lang="en-US" dirty="0" smtClean="0"/>
                        <a:t>Sensor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Side</a:t>
                      </a:r>
                      <a:r>
                        <a:rPr lang="en-US" baseline="0" dirty="0" smtClean="0"/>
                        <a:t> 1 of membrane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Side 2 of membrane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3626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Gauge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pressure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Ambient pressure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689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Differential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pressure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</a:t>
                      </a:r>
                      <a:r>
                        <a:rPr lang="en-US" baseline="0" dirty="0" smtClean="0"/>
                        <a:t> pressure 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6120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Absolute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Process pressure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Vacuum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303543"/>
                  </a:ext>
                </a:extLst>
              </a:tr>
            </a:tbl>
          </a:graphicData>
        </a:graphic>
      </p:graphicFrame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26340" y="996024"/>
            <a:ext cx="11070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0.01 to 25 bar (or more) measurements are typically based 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Elastic deformation of a “thin” membrane/diaphragm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Elastic displacement is measured through: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Strain gauges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Capacitive or inductive displacement sensors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Excessive pressure across membrane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Inelastic displacement =&gt; permanent damage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Burst =&gt; membrane destruction =&gt; loss of containment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“smart” industrial sensors are suitable for most applications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799347">
            <a:off x="9162138" y="4204255"/>
            <a:ext cx="2669629" cy="2127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860" y="4594460"/>
            <a:ext cx="2048170" cy="1328913"/>
          </a:xfrm>
          <a:prstGeom prst="rect">
            <a:avLst/>
          </a:prstGeom>
        </p:spPr>
      </p:pic>
      <p:cxnSp>
        <p:nvCxnSpPr>
          <p:cNvPr id="9" name="Curved Connector 8"/>
          <p:cNvCxnSpPr/>
          <p:nvPr/>
        </p:nvCxnSpPr>
        <p:spPr>
          <a:xfrm rot="10800000" flipV="1">
            <a:off x="8401481" y="4475212"/>
            <a:ext cx="1860861" cy="928686"/>
          </a:xfrm>
          <a:prstGeom prst="curvedConnector3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70302" y="954376"/>
            <a:ext cx="2883714" cy="311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8797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passive types – strain gauge based</a:t>
            </a:r>
            <a:endParaRPr lang="en-US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81998" y="2234436"/>
            <a:ext cx="4016194" cy="4412912"/>
            <a:chOff x="7864591" y="2234436"/>
            <a:chExt cx="4016194" cy="44129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542150" y="4331982"/>
              <a:ext cx="1278375" cy="181720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7173691" y="3655203"/>
              <a:ext cx="4412912" cy="157137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0800000">
              <a:off x="10537121" y="2388484"/>
              <a:ext cx="1283404" cy="1631656"/>
            </a:xfrm>
            <a:prstGeom prst="rect">
              <a:avLst/>
            </a:prstGeom>
          </p:spPr>
        </p:pic>
        <p:cxnSp>
          <p:nvCxnSpPr>
            <p:cNvPr id="9" name="Curved Connector 8"/>
            <p:cNvCxnSpPr/>
            <p:nvPr/>
          </p:nvCxnSpPr>
          <p:spPr>
            <a:xfrm>
              <a:off x="9570262" y="4104487"/>
              <a:ext cx="1113780" cy="556890"/>
            </a:xfrm>
            <a:prstGeom prst="curvedConnector3">
              <a:avLst/>
            </a:prstGeom>
            <a:ln w="158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864591" y="3705488"/>
              <a:ext cx="7986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VACUUM</a:t>
              </a:r>
              <a:endParaRPr lang="en-GB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402495" y="4087430"/>
              <a:ext cx="147829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Metallic strain gauge</a:t>
              </a:r>
              <a:endParaRPr lang="en-GB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8821631" y="4689751"/>
              <a:ext cx="9989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Process Inlet</a:t>
              </a:r>
              <a:endParaRPr lang="en-GB" sz="110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54056" y="4104487"/>
            <a:ext cx="1790700" cy="2343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60881" y="2612571"/>
            <a:ext cx="6175596" cy="403477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43657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Operation in cryogenic conditions or in radiation =&gt; passive sensor.</a:t>
            </a:r>
          </a:p>
          <a:p>
            <a:r>
              <a:rPr lang="en-US" sz="2400" dirty="0" smtClean="0"/>
              <a:t>Passive sensors are becoming a rarity, most manufacturers embed electronics.</a:t>
            </a:r>
          </a:p>
          <a:p>
            <a:r>
              <a:rPr lang="en-US" sz="2400" dirty="0" smtClean="0"/>
              <a:t>Smart sensors embed temperature corrections to improve accuracy: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Passive sensor + temperature + correction formulae ~ smart sensor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87663" y="2456146"/>
            <a:ext cx="423705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Strain Wheatstone bridge based sensor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8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passive types – variable reluctance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44903" y="849753"/>
            <a:ext cx="11070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Variable reluctance sensors use comparatively larger membranes and can be a good alternative to measure saturated </a:t>
            </a:r>
            <a:r>
              <a:rPr lang="en-US" sz="2400" dirty="0" err="1" smtClean="0"/>
              <a:t>LHe</a:t>
            </a:r>
            <a:r>
              <a:rPr lang="en-US" sz="2400" dirty="0" smtClean="0"/>
              <a:t>-II pressures.</a:t>
            </a:r>
          </a:p>
          <a:p>
            <a:r>
              <a:rPr lang="en-US" sz="2400" dirty="0" smtClean="0"/>
              <a:t>Furthermore are based on magnetic components that usually are very robust in radiation environments.</a:t>
            </a:r>
          </a:p>
          <a:p>
            <a:r>
              <a:rPr lang="en-US" sz="2400" dirty="0" smtClean="0"/>
              <a:t>However the connecting cable is part of the sensor </a:t>
            </a:r>
          </a:p>
          <a:p>
            <a:r>
              <a:rPr lang="en-US" sz="2400" dirty="0">
                <a:sym typeface="Wingdings" panose="05000000000000000000" pitchFamily="2" charset="2"/>
              </a:rPr>
              <a:t>	</a:t>
            </a:r>
            <a:r>
              <a:rPr lang="en-US" sz="2400" dirty="0" smtClean="0">
                <a:sym typeface="Wingdings" panose="05000000000000000000" pitchFamily="2" charset="2"/>
              </a:rPr>
              <a:t> calibration in-situ or with “final” cable</a:t>
            </a:r>
            <a:endParaRPr lang="en-US" sz="24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998668" y="5586969"/>
            <a:ext cx="264687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Sensor made by NICHE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462" y="4035756"/>
            <a:ext cx="4580666" cy="1454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1111" y="4349370"/>
            <a:ext cx="2886785" cy="12375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4165" y="4072372"/>
            <a:ext cx="2331720" cy="23039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27228" y="5824713"/>
            <a:ext cx="192443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Validyne</a:t>
            </a:r>
            <a:r>
              <a:rPr lang="en-US" dirty="0" smtClean="0"/>
              <a:t> sensors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834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277846" y="3230880"/>
            <a:ext cx="4474465" cy="2340864"/>
            <a:chOff x="6175247" y="3371088"/>
            <a:chExt cx="4474465" cy="2340864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154" t="1741" r="10259" b="1079"/>
            <a:stretch/>
          </p:blipFill>
          <p:spPr>
            <a:xfrm>
              <a:off x="6175247" y="3371088"/>
              <a:ext cx="4474465" cy="234086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 rot="19560339">
              <a:off x="9212988" y="3960152"/>
              <a:ext cx="513282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4.2 K</a:t>
              </a:r>
              <a:endParaRPr lang="en-GB" sz="1100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8336255">
              <a:off x="7698849" y="3938922"/>
              <a:ext cx="474810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77 K</a:t>
              </a:r>
              <a:endParaRPr lang="en-GB" sz="1100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6614574">
              <a:off x="6962919" y="3669746"/>
              <a:ext cx="553357" cy="26161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290 K</a:t>
              </a:r>
              <a:endParaRPr lang="en-GB" sz="11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passive types – Cryogenic conditions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344903" y="84975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Cryogenic pressure measurements are desirable when measuring fast transitions, avoid capillary hydrostatic head and time response reduction, etc.</a:t>
            </a:r>
          </a:p>
          <a:p>
            <a:r>
              <a:rPr lang="en-US" sz="2400" dirty="0" smtClean="0"/>
              <a:t>Resistance bridge based sensors have been reported to work properly, however they are not manufactured any more (Fujikura, Siemens, etc.).</a:t>
            </a:r>
            <a:br>
              <a:rPr lang="en-US" sz="2400" dirty="0" smtClean="0"/>
            </a:br>
            <a:r>
              <a:rPr lang="en-US" sz="2400" dirty="0" smtClean="0"/>
              <a:t>Unfortunately qualifying new sensors for cryogenic operation is very tedious.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1022" y="5781638"/>
            <a:ext cx="4485523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Merit </a:t>
            </a:r>
            <a:r>
              <a:rPr lang="en-US" sz="1600" dirty="0" smtClean="0"/>
              <a:t>strain gauge based </a:t>
            </a:r>
            <a:r>
              <a:rPr lang="en-US" sz="1600" dirty="0" smtClean="0"/>
              <a:t>sensor</a:t>
            </a:r>
            <a:br>
              <a:rPr lang="en-US" sz="1600" dirty="0" smtClean="0"/>
            </a:br>
            <a:r>
              <a:rPr lang="en-US" sz="1600" dirty="0" smtClean="0"/>
              <a:t>1 G</a:t>
            </a:r>
            <a:r>
              <a:rPr lang="el-GR" sz="1600" dirty="0" smtClean="0"/>
              <a:t>Ω</a:t>
            </a:r>
            <a:r>
              <a:rPr lang="en-US" sz="1600" dirty="0" smtClean="0"/>
              <a:t> impedance @ 4.2 K</a:t>
            </a:r>
          </a:p>
          <a:p>
            <a:r>
              <a:rPr lang="en-US" sz="1600" dirty="0" smtClean="0"/>
              <a:t>=&gt; Stray capacitance limits bandwidth (1/(R.C))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133" y="4271771"/>
            <a:ext cx="2616789" cy="20456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752" y="2913887"/>
            <a:ext cx="5018659" cy="316707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794287" y="2938926"/>
            <a:ext cx="233429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Constant voltage excitation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7945638" y="6163524"/>
            <a:ext cx="2313454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Constant current excitation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4357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Pressure Measurement: peculiarities for cryogenic equipment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Pressure sensors require routine calibration, may fail and require replacement.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most applications install warm conventional sensors and the process pressure is connected via sensing capillaries</a:t>
            </a:r>
            <a:r>
              <a:rPr lang="en-US" sz="2400" dirty="0" smtClean="0"/>
              <a:t> with a wide temperature gradient.</a:t>
            </a:r>
          </a:p>
          <a:p>
            <a:r>
              <a:rPr lang="en-US" sz="2400" dirty="0" smtClean="0"/>
              <a:t>The sensing capillary introduce artifacts due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Hydrostatic head (depends on temperature/density profile)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Thermoacoustic</a:t>
            </a:r>
            <a:r>
              <a:rPr lang="en-US" sz="2400" dirty="0" smtClean="0"/>
              <a:t> oscillations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Pressure drop due to fluid flow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Additional dynamic pressure if it looks like a Pitot tube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Limits the measurement frequency bandwidth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8477" y="4728585"/>
            <a:ext cx="2948136" cy="1706969"/>
          </a:xfrm>
          <a:prstGeom prst="rect">
            <a:avLst/>
          </a:prstGeom>
        </p:spPr>
      </p:pic>
      <p:pic>
        <p:nvPicPr>
          <p:cNvPr id="15" name="Picture 8" descr="Pressure_hydrostat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81063" y="2034268"/>
            <a:ext cx="249555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273" y="4630380"/>
            <a:ext cx="2754084" cy="190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5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Basics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Flow measurement is an essential tool for many industries and public utilities.</a:t>
            </a:r>
          </a:p>
          <a:p>
            <a:r>
              <a:rPr lang="en-US" sz="2400" dirty="0" smtClean="0"/>
              <a:t>In cryogenic facilities flow metering is used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GB" sz="2400" dirty="0" smtClean="0"/>
              <a:t>assessment </a:t>
            </a:r>
            <a:r>
              <a:rPr lang="en-GB" sz="2400" dirty="0"/>
              <a:t>of cryogenic </a:t>
            </a:r>
            <a:r>
              <a:rPr lang="en-GB" sz="2400" dirty="0" smtClean="0"/>
              <a:t>loads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process </a:t>
            </a:r>
            <a:r>
              <a:rPr lang="en-GB" sz="2400" dirty="0"/>
              <a:t>monitoring and </a:t>
            </a:r>
            <a:r>
              <a:rPr lang="en-GB" sz="2400" dirty="0" smtClean="0"/>
              <a:t>control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detection </a:t>
            </a:r>
            <a:r>
              <a:rPr lang="en-GB" sz="2400" dirty="0"/>
              <a:t>of faults and wear on pumping </a:t>
            </a:r>
            <a:r>
              <a:rPr lang="en-GB" sz="2400" dirty="0" smtClean="0"/>
              <a:t>machinery</a:t>
            </a:r>
          </a:p>
          <a:p>
            <a:r>
              <a:rPr lang="en-GB" sz="2400" dirty="0"/>
              <a:t>Apart from oil contamination in the ambient temperature circuits, most of the gaseous fluids used in cryogenics are pure, clean and are well described by the ideal gas </a:t>
            </a:r>
            <a:r>
              <a:rPr lang="en-GB" sz="2400" dirty="0" smtClean="0"/>
              <a:t>law. Oil contamination can be a problem for hot wire anemometers.</a:t>
            </a:r>
          </a:p>
          <a:p>
            <a:r>
              <a:rPr lang="en-GB" sz="2400" dirty="0" smtClean="0"/>
              <a:t>However </a:t>
            </a:r>
            <a:r>
              <a:rPr lang="en-GB" sz="2400" dirty="0"/>
              <a:t>when a fluid rate is to be measured at cryogenic temperatures care is necessary in order to avoid the presence of two-phase flow or </a:t>
            </a:r>
            <a:r>
              <a:rPr lang="en-GB" sz="2400" dirty="0" smtClean="0"/>
              <a:t>cavitation.</a:t>
            </a:r>
          </a:p>
          <a:p>
            <a:r>
              <a:rPr lang="en-GB" sz="2400" dirty="0"/>
              <a:t>The main fluid properties for gas flow rate meters are: temperature, pressure, density and viscosity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665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Absolute Temperature Scale (ITS 90)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Temperature (as pressure) is an intensive quantity and its measurement is done via the use of a transducer that measures a temperature dependent quantity.</a:t>
            </a:r>
          </a:p>
          <a:p>
            <a:r>
              <a:rPr lang="en-US" sz="2400" dirty="0" smtClean="0"/>
              <a:t>An intensive property does not depend on size or mass.</a:t>
            </a:r>
          </a:p>
          <a:p>
            <a:r>
              <a:rPr lang="en-US" sz="2400" dirty="0" smtClean="0"/>
              <a:t>The International Temperature Scale of 1990 extends upwards from 0.65 K.</a:t>
            </a:r>
          </a:p>
          <a:p>
            <a:r>
              <a:rPr lang="en-US" sz="2400" dirty="0" smtClean="0"/>
              <a:t>Between 0.9 </a:t>
            </a:r>
            <a:r>
              <a:rPr lang="en-US" sz="2400" dirty="0" err="1" smtClean="0"/>
              <a:t>mK</a:t>
            </a:r>
            <a:r>
              <a:rPr lang="en-US" sz="2400" dirty="0" smtClean="0"/>
              <a:t> &amp; 1 K it exists a provisional temperature scale (PLTS2000)</a:t>
            </a:r>
            <a:endParaRPr lang="en-US" sz="2400" dirty="0"/>
          </a:p>
        </p:txBody>
      </p:sp>
      <p:graphicFrame>
        <p:nvGraphicFramePr>
          <p:cNvPr id="7" name="Table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14946481"/>
              </p:ext>
            </p:extLst>
          </p:nvPr>
        </p:nvGraphicFramePr>
        <p:xfrm>
          <a:off x="9522758" y="2815305"/>
          <a:ext cx="2314338" cy="3707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7169">
                  <a:extLst>
                    <a:ext uri="{9D8B030D-6E8A-4147-A177-3AD203B41FA5}">
                      <a16:colId xmlns:a16="http://schemas.microsoft.com/office/drawing/2014/main" val="899678589"/>
                    </a:ext>
                  </a:extLst>
                </a:gridCol>
                <a:gridCol w="1157169">
                  <a:extLst>
                    <a:ext uri="{9D8B030D-6E8A-4147-A177-3AD203B41FA5}">
                      <a16:colId xmlns:a16="http://schemas.microsoft.com/office/drawing/2014/main" val="86227735"/>
                    </a:ext>
                  </a:extLst>
                </a:gridCol>
              </a:tblGrid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T [K]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Substance</a:t>
                      </a:r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2187115354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13.8033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e-H</a:t>
                      </a:r>
                      <a:r>
                        <a:rPr lang="en-US" sz="1000" baseline="-25000" dirty="0" smtClean="0"/>
                        <a:t>2 </a:t>
                      </a:r>
                      <a:r>
                        <a:rPr lang="en-US" sz="1000" baseline="0" dirty="0" smtClean="0"/>
                        <a:t>(T)</a:t>
                      </a:r>
                      <a:endParaRPr lang="en-GB" sz="1000" baseline="-25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02989631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17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e-H</a:t>
                      </a:r>
                      <a:r>
                        <a:rPr lang="en-US" sz="1000" baseline="-25000" dirty="0" smtClean="0"/>
                        <a:t>2 </a:t>
                      </a:r>
                      <a:r>
                        <a:rPr lang="en-US" sz="1000" baseline="0" dirty="0" smtClean="0"/>
                        <a:t>(V)</a:t>
                      </a:r>
                      <a:endParaRPr lang="en-GB" sz="1000" baseline="-25000" dirty="0" smtClean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750126083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20.3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e-H</a:t>
                      </a:r>
                      <a:r>
                        <a:rPr lang="en-US" sz="1000" baseline="-25000" dirty="0" smtClean="0"/>
                        <a:t>2 </a:t>
                      </a:r>
                      <a:r>
                        <a:rPr lang="en-US" sz="1000" baseline="0" dirty="0" smtClean="0"/>
                        <a:t>(V)</a:t>
                      </a:r>
                      <a:endParaRPr lang="en-GB" sz="1000" baseline="-25000" dirty="0" smtClean="0"/>
                    </a:p>
                    <a:p>
                      <a:pPr algn="ctr"/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1588670150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24.5561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Ne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758615164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54.3584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O</a:t>
                      </a:r>
                      <a:r>
                        <a:rPr lang="en-US" sz="1000" baseline="-25000" dirty="0" smtClean="0"/>
                        <a:t>2 </a:t>
                      </a:r>
                      <a:r>
                        <a:rPr lang="en-US" sz="1000" baseline="0" dirty="0" smtClean="0"/>
                        <a:t>(T)</a:t>
                      </a:r>
                      <a:endParaRPr lang="en-GB" sz="1000" baseline="-25000" dirty="0" smtClean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546177753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83.8058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err="1" smtClean="0"/>
                        <a:t>Ar</a:t>
                      </a:r>
                      <a:r>
                        <a:rPr lang="en-US" sz="1000" dirty="0" smtClean="0"/>
                        <a:t>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386017119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234.3156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Hg (T)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439637155"/>
                  </a:ext>
                </a:extLst>
              </a:tr>
              <a:tr h="41198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/>
                        <a:t>273.16</a:t>
                      </a:r>
                      <a:endParaRPr lang="en-GB" sz="1000" dirty="0"/>
                    </a:p>
                  </a:txBody>
                  <a:tcPr marL="50541" marR="50541" marT="25270" marB="2527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/>
                        <a:t>H</a:t>
                      </a:r>
                      <a:r>
                        <a:rPr lang="en-US" sz="1000" baseline="-25000" dirty="0" smtClean="0"/>
                        <a:t>2</a:t>
                      </a:r>
                      <a:r>
                        <a:rPr lang="en-US" sz="1000" baseline="0" dirty="0" smtClean="0"/>
                        <a:t>O (T)</a:t>
                      </a:r>
                      <a:endParaRPr lang="en-GB" sz="1000" baseline="-25000" dirty="0" smtClean="0"/>
                    </a:p>
                  </a:txBody>
                  <a:tcPr marL="50541" marR="50541" marT="25270" marB="25270" anchor="ctr"/>
                </a:tc>
                <a:extLst>
                  <a:ext uri="{0D108BD9-81ED-4DB2-BD59-A6C34878D82A}">
                    <a16:rowId xmlns:a16="http://schemas.microsoft.com/office/drawing/2014/main" val="197820631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1152786" y="2920279"/>
            <a:ext cx="7728167" cy="3373579"/>
            <a:chOff x="1152786" y="2920279"/>
            <a:chExt cx="7728167" cy="337357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52786" y="2920279"/>
              <a:ext cx="7728167" cy="337357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706668" y="5629978"/>
              <a:ext cx="3174285" cy="6638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251275" y="4468568"/>
              <a:ext cx="15311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aseline="30000" dirty="0" smtClean="0"/>
                <a:t>3</a:t>
              </a:r>
              <a:r>
                <a:rPr lang="en-US" sz="1200" dirty="0" smtClean="0"/>
                <a:t>He, </a:t>
              </a:r>
              <a:r>
                <a:rPr lang="en-US" sz="1200" baseline="30000" dirty="0" smtClean="0"/>
                <a:t>4</a:t>
              </a:r>
              <a:r>
                <a:rPr lang="en-US" sz="1200" dirty="0" smtClean="0"/>
                <a:t>He from 4.2 K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8562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Techniques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is a variety of techniques, some suitable for cryogenic conditions (</a:t>
            </a:r>
            <a:r>
              <a:rPr lang="en-US" sz="2400" dirty="0" smtClean="0">
                <a:sym typeface="Wingdings" panose="05000000000000000000" pitchFamily="2" charset="2"/>
              </a:rPr>
              <a:t>):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Positive displacement (accumulated volumetric flow)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Variable area or rotameter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Thermal 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Differential pressure 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Vortex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Coriolis </a:t>
            </a:r>
          </a:p>
          <a:p>
            <a:pPr marL="342900" indent="-342900">
              <a:buFontTx/>
              <a:buChar char="-"/>
            </a:pPr>
            <a:r>
              <a:rPr lang="en-US" sz="2400" dirty="0">
                <a:sym typeface="Wingdings" panose="05000000000000000000" pitchFamily="2" charset="2"/>
              </a:rPr>
              <a:t>Turbine </a:t>
            </a:r>
            <a:endParaRPr lang="en-US" sz="2400" dirty="0" smtClean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…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4511" y="2743200"/>
            <a:ext cx="7819159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13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188" y="1300323"/>
            <a:ext cx="3209943" cy="33335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Basics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344979" cy="5487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dirty="0" smtClean="0"/>
                  <a:t>The transport of fluid through a pipe is described by the equation of continuity (1), Bernoulli's theorem (2) and the Reynolds number Re (3)</a:t>
                </a:r>
                <a:r>
                  <a:rPr lang="en-US" sz="2400" dirty="0" smtClean="0"/>
                  <a:t>.</a:t>
                </a:r>
              </a:p>
              <a:p>
                <a:r>
                  <a:rPr lang="en-US" sz="2400" dirty="0" smtClean="0"/>
                  <a:t>(1):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𝜕𝜌</m:t>
                        </m:r>
                      </m:num>
                      <m:den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𝛻</m:t>
                    </m:r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.</m:t>
                        </m:r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</m:d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</m:oMath>
                </a14:m>
                <a:endParaRPr lang="en-US" sz="2400" dirty="0" smtClean="0"/>
              </a:p>
              <a:p>
                <a:r>
                  <a:rPr lang="el-GR" sz="2400" i="1" dirty="0" smtClean="0"/>
                  <a:t>ρ</a:t>
                </a:r>
                <a:r>
                  <a:rPr lang="en-US" sz="2400" dirty="0" smtClean="0"/>
                  <a:t> and </a:t>
                </a:r>
                <a:r>
                  <a:rPr lang="en-US" sz="2400" i="1" dirty="0" smtClean="0"/>
                  <a:t>v</a:t>
                </a:r>
                <a:r>
                  <a:rPr lang="en-US" sz="2400" dirty="0" smtClean="0"/>
                  <a:t> are respectively the fluid density and velocity.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 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𝜌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𝑧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𝑐𝑜𝑛𝑠𝑡𝑎𝑛𝑡</m:t>
                      </m:r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i="1" dirty="0" smtClean="0"/>
                  <a:t>p, g &amp; z</a:t>
                </a:r>
                <a:r>
                  <a:rPr lang="en-US" sz="2400" dirty="0" smtClean="0"/>
                  <a:t> are respectively the pressure, gravity and </a:t>
                </a:r>
                <a:br>
                  <a:rPr lang="en-US" sz="2400" dirty="0" smtClean="0"/>
                </a:br>
                <a:r>
                  <a:rPr lang="en-US" sz="2400" dirty="0" smtClean="0"/>
                  <a:t>vertical distance</a:t>
                </a:r>
                <a:endParaRPr lang="en-US" sz="2400" i="1" dirty="0" smtClean="0"/>
              </a:p>
              <a:p>
                <a:endParaRPr lang="en-US" sz="2400" dirty="0"/>
              </a:p>
              <a:p>
                <a:r>
                  <a:rPr lang="en-US" sz="2400" dirty="0" smtClean="0"/>
                  <a:t>The Reynolds number R</a:t>
                </a:r>
                <a:r>
                  <a:rPr lang="en-US" sz="2400" baseline="-25000" dirty="0" smtClean="0"/>
                  <a:t>e</a:t>
                </a:r>
                <a:r>
                  <a:rPr lang="en-US" sz="2400" dirty="0" smtClean="0"/>
                  <a:t> defines the flow regime: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: 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skw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̃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e>
                          </m:acc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𝐷</m:t>
                          </m:r>
                        </m:num>
                        <m:den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i="1" dirty="0" smtClean="0"/>
                  <a:t>D &amp;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2400" i="1" dirty="0" smtClean="0"/>
                  <a:t> </a:t>
                </a:r>
                <a:r>
                  <a:rPr lang="en-US" sz="2400" dirty="0" smtClean="0"/>
                  <a:t>are respective the pipe diameter &amp;</a:t>
                </a:r>
                <a:br>
                  <a:rPr lang="en-US" sz="2400" dirty="0" smtClean="0"/>
                </a:br>
                <a:r>
                  <a:rPr lang="en-US" sz="2400" dirty="0" smtClean="0"/>
                  <a:t>	kinematic viscosity. Flow regimes are laminar,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r>
                  <a:rPr lang="en-US" sz="2400" dirty="0" smtClean="0"/>
                  <a:t>	intermediate and turbulent.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344979" cy="5487913"/>
              </a:xfrm>
              <a:prstGeom prst="rect">
                <a:avLst/>
              </a:prstGeom>
              <a:blipFill>
                <a:blip r:embed="rId3"/>
                <a:stretch>
                  <a:fillRect l="-860" t="-778"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463713" y="1745025"/>
            <a:ext cx="532709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on compressible =&gt; volumetric flow conservation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5114882" y="2831014"/>
            <a:ext cx="3467616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on compressible &amp; no </a:t>
            </a:r>
            <a:r>
              <a:rPr lang="en-US" dirty="0" err="1" smtClean="0"/>
              <a:t>viscocity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2188" y="4653188"/>
            <a:ext cx="3019381" cy="1729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12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Basics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34497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Most flow measurements require non-perturbed flow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Requirement for minimum length of upstream &amp; downstream piping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Straight piping shall be smooth (it means no valves)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Cost of piping need to be taken into account, in particular for large diameters.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4919" y="5929292"/>
            <a:ext cx="4237122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From ABB: industrial flow measurement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54223" y="2775917"/>
            <a:ext cx="2346961" cy="16543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480" y="4418033"/>
            <a:ext cx="2207705" cy="14879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8370" y="4363632"/>
            <a:ext cx="2233828" cy="15011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8370" y="2775917"/>
            <a:ext cx="2055852" cy="165430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5215" y="3229415"/>
            <a:ext cx="6293073" cy="2268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2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Differential pressure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3" y="876313"/>
                <a:ext cx="11070368" cy="5007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Differential pressure flow meters are widely used in both ambient and cryogenic conditions.</a:t>
                </a:r>
                <a:br>
                  <a:rPr lang="en-US" sz="2400" dirty="0" smtClean="0"/>
                </a:br>
                <a:r>
                  <a:rPr lang="en-US" sz="2400" dirty="0" smtClean="0"/>
                  <a:t>The volumetric flow is: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2(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𝛿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en-US" sz="24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US" sz="24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2400" b="0" i="1" smtClean="0">
                                                      <a:latin typeface="Cambria Math" panose="02040503050406030204" pitchFamily="18" charset="0"/>
                                                      <a:ea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den>
                                          </m:f>
                                        </m:e>
                                      </m:d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rad>
                        </m:den>
                      </m:f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The flow is overestimated because non-reversible</a:t>
                </a:r>
                <a:br>
                  <a:rPr lang="en-US" sz="2400" dirty="0" smtClean="0"/>
                </a:br>
                <a:r>
                  <a:rPr lang="en-US" sz="2400" dirty="0" smtClean="0"/>
                  <a:t>processes are ignored. </a:t>
                </a:r>
              </a:p>
              <a:p>
                <a:r>
                  <a:rPr lang="en-US" sz="2400" dirty="0" smtClean="0"/>
                  <a:t>The </a:t>
                </a:r>
                <a:r>
                  <a:rPr lang="en-GB" sz="2400" dirty="0" smtClean="0"/>
                  <a:t>discharge coefficient factor </a:t>
                </a:r>
                <a:r>
                  <a:rPr lang="en-GB" sz="2400" i="1" dirty="0" smtClean="0"/>
                  <a:t>C</a:t>
                </a:r>
                <a:r>
                  <a:rPr lang="en-GB" sz="2400" dirty="0" smtClean="0"/>
                  <a:t> (it is a multiplying</a:t>
                </a:r>
                <a:br>
                  <a:rPr lang="en-GB" sz="2400" dirty="0" smtClean="0"/>
                </a:br>
                <a:r>
                  <a:rPr lang="en-GB" sz="2400" dirty="0" smtClean="0"/>
                  <a:t>f</a:t>
                </a:r>
                <a:r>
                  <a:rPr lang="en-US" sz="2400" dirty="0" smtClean="0"/>
                  <a:t>actor) is added to improve accuracy. It is an empirical</a:t>
                </a:r>
                <a:br>
                  <a:rPr lang="en-US" sz="2400" dirty="0" smtClean="0"/>
                </a:br>
                <a:r>
                  <a:rPr lang="en-US" sz="2400" dirty="0" smtClean="0"/>
                  <a:t>term that corrects for friction, geometrical contraction or</a:t>
                </a:r>
                <a:br>
                  <a:rPr lang="en-US" sz="2400" dirty="0" smtClean="0"/>
                </a:br>
                <a:r>
                  <a:rPr lang="en-US" sz="2400" dirty="0" smtClean="0"/>
                  <a:t>imperfections, etc.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876313"/>
                <a:ext cx="11070368" cy="5007781"/>
              </a:xfrm>
              <a:prstGeom prst="rect">
                <a:avLst/>
              </a:prstGeom>
              <a:blipFill>
                <a:blip r:embed="rId2"/>
                <a:stretch>
                  <a:fillRect l="-881" t="-853" r="-165" b="-19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6218" y="1395984"/>
            <a:ext cx="3044812" cy="31028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5702" y="4579170"/>
            <a:ext cx="3005328" cy="19762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94142" y="5712370"/>
            <a:ext cx="2646878" cy="92333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ITER </a:t>
            </a:r>
            <a:r>
              <a:rPr lang="en-US" dirty="0" err="1" smtClean="0"/>
              <a:t>venturi</a:t>
            </a:r>
            <a:r>
              <a:rPr lang="en-US" dirty="0" smtClean="0"/>
              <a:t> flowmeters</a:t>
            </a:r>
            <a:br>
              <a:rPr lang="en-US" dirty="0" smtClean="0"/>
            </a:br>
            <a:r>
              <a:rPr lang="en-US" dirty="0" smtClean="0"/>
              <a:t>discharge coefficient =&gt;</a:t>
            </a:r>
          </a:p>
          <a:p>
            <a:r>
              <a:rPr lang="en-US" dirty="0" err="1" smtClean="0"/>
              <a:t>Varin</a:t>
            </a:r>
            <a:r>
              <a:rPr lang="en-US" dirty="0" smtClean="0"/>
              <a:t> et al (2019)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1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Differential pressure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ITER </a:t>
            </a:r>
            <a:r>
              <a:rPr lang="en-US" sz="2400" dirty="0"/>
              <a:t>has foreseen the use of more than 200 </a:t>
            </a:r>
            <a:r>
              <a:rPr lang="en-US" sz="2400" dirty="0" err="1"/>
              <a:t>venturi</a:t>
            </a:r>
            <a:r>
              <a:rPr lang="en-US" sz="2400" dirty="0"/>
              <a:t> flowmeters to measure the cold flow on the tokamak magnets, their temperature range is 4.2 to 6 K.</a:t>
            </a:r>
          </a:p>
          <a:p>
            <a:r>
              <a:rPr lang="en-US" sz="2400" dirty="0"/>
              <a:t>ISO 5167 describes the manufacturing and uncertainty calculations for </a:t>
            </a:r>
            <a:r>
              <a:rPr lang="en-US" sz="2400" dirty="0" err="1"/>
              <a:t>venturi</a:t>
            </a:r>
            <a:r>
              <a:rPr lang="en-US" sz="2400" dirty="0"/>
              <a:t> and orifice flowmeters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In CERN cryogenic facilities </a:t>
            </a:r>
            <a:r>
              <a:rPr lang="en-US" sz="2400" dirty="0" err="1" smtClean="0"/>
              <a:t>Venturi</a:t>
            </a:r>
            <a:r>
              <a:rPr lang="en-US" sz="2400" dirty="0" smtClean="0"/>
              <a:t> and V-cone flowmeters read respectively the ATLAS and SM18 test benches current leads flow and many orifice meters are deployed in the refrigerators.</a:t>
            </a:r>
          </a:p>
          <a:p>
            <a:r>
              <a:rPr lang="en-US" sz="2400" dirty="0" err="1" smtClean="0"/>
              <a:t>Venturi</a:t>
            </a:r>
            <a:r>
              <a:rPr lang="en-US" sz="2400" dirty="0" smtClean="0"/>
              <a:t> flowmeters for cryogenic applications</a:t>
            </a:r>
            <a:br>
              <a:rPr lang="en-US" sz="2400" dirty="0" smtClean="0"/>
            </a:br>
            <a:r>
              <a:rPr lang="en-US" sz="2400" dirty="0" smtClean="0"/>
              <a:t>require extremely tight dimensional</a:t>
            </a:r>
            <a:br>
              <a:rPr lang="en-US" sz="2400" dirty="0" smtClean="0"/>
            </a:br>
            <a:r>
              <a:rPr lang="en-US" sz="2400" dirty="0" smtClean="0"/>
              <a:t>tolerances due to their small size.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975" y="3706368"/>
            <a:ext cx="4014593" cy="27205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28788" y="3447050"/>
            <a:ext cx="3300904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Venturi</a:t>
            </a:r>
            <a:r>
              <a:rPr lang="en-US" dirty="0" smtClean="0"/>
              <a:t> for </a:t>
            </a:r>
            <a:r>
              <a:rPr lang="en-US" dirty="0" err="1" smtClean="0"/>
              <a:t>LHe</a:t>
            </a:r>
            <a:r>
              <a:rPr lang="en-US" dirty="0" smtClean="0"/>
              <a:t> metrology.</a:t>
            </a:r>
          </a:p>
          <a:p>
            <a:r>
              <a:rPr lang="en-US" dirty="0" smtClean="0"/>
              <a:t>Manufactured by </a:t>
            </a:r>
            <a:r>
              <a:rPr lang="en-US" dirty="0" err="1" smtClean="0"/>
              <a:t>Colonetti</a:t>
            </a:r>
            <a:r>
              <a:rPr lang="en-US" dirty="0" smtClean="0"/>
              <a:t> (IT)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03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Thermal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3" y="876313"/>
                <a:ext cx="6881380" cy="5293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There are two main types of thermal flowmeters: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/>
                  <a:t>h</a:t>
                </a:r>
                <a:r>
                  <a:rPr lang="en-GB" sz="2400" dirty="0" smtClean="0"/>
                  <a:t>eat </a:t>
                </a:r>
                <a:r>
                  <a:rPr lang="en-GB" sz="2400" dirty="0"/>
                  <a:t>loss from a heated element (resistance wire, thermocouple, etc.) to the flow </a:t>
                </a:r>
                <a:r>
                  <a:rPr lang="en-GB" sz="2400" dirty="0" smtClean="0"/>
                  <a:t>stream</a:t>
                </a:r>
                <a:br>
                  <a:rPr lang="en-GB" sz="2400" dirty="0" smtClean="0"/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=∆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d>
                      <m:dPr>
                        <m:begChr m:val="["/>
                        <m:endChr m:val="]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𝑘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𝑣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𝜌𝜋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𝑑𝑣</m:t>
                            </m:r>
                          </m:e>
                        </m:rad>
                      </m:e>
                    </m:d>
                  </m:oMath>
                </a14:m>
                <a:r>
                  <a:rPr lang="en-US" sz="2400" b="0" dirty="0" smtClean="0">
                    <a:ea typeface="Cambria Math" panose="02040503050406030204" pitchFamily="18" charset="0"/>
                  </a:rPr>
                  <a:t/>
                </a:r>
                <a:br>
                  <a:rPr lang="en-US" sz="2400" b="0" dirty="0" smtClean="0">
                    <a:ea typeface="Cambria Math" panose="02040503050406030204" pitchFamily="18" charset="0"/>
                  </a:rPr>
                </a:br>
                <a:r>
                  <a:rPr lang="en-US" sz="2400" b="0" i="1" dirty="0" err="1" smtClean="0">
                    <a:ea typeface="Cambria Math" panose="02040503050406030204" pitchFamily="18" charset="0"/>
                  </a:rPr>
                  <a:t>k,d</a:t>
                </a:r>
                <a:r>
                  <a:rPr lang="en-US" sz="2400" b="0" i="1" dirty="0" smtClean="0">
                    <a:ea typeface="Cambria Math" panose="02040503050406030204" pitchFamily="18" charset="0"/>
                  </a:rPr>
                  <a:t> </a:t>
                </a:r>
                <a:r>
                  <a:rPr lang="en-US" sz="2400" b="0" dirty="0" smtClean="0">
                    <a:ea typeface="Cambria Math" panose="02040503050406030204" pitchFamily="18" charset="0"/>
                  </a:rPr>
                  <a:t>and</a:t>
                </a:r>
                <a:r>
                  <a:rPr lang="en-US" sz="2400" b="0" i="1" dirty="0" smtClean="0">
                    <a:ea typeface="Cambria Math" panose="02040503050406030204" pitchFamily="18" charset="0"/>
                  </a:rPr>
                  <a:t> v</a:t>
                </a:r>
                <a:r>
                  <a:rPr lang="en-US" sz="2400" b="0" dirty="0" smtClean="0">
                    <a:ea typeface="Cambria Math" panose="02040503050406030204" pitchFamily="18" charset="0"/>
                  </a:rPr>
                  <a:t> are the fluid thermal conductivity, wire diameter and fluid average velocity</a:t>
                </a:r>
                <a:endParaRPr lang="en-GB" sz="2400" dirty="0" smtClean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dirty="0" smtClean="0"/>
                  <a:t>temperature </a:t>
                </a:r>
                <a:r>
                  <a:rPr lang="en-GB" sz="2400" dirty="0"/>
                  <a:t>rise of a fluid passing over a heated </a:t>
                </a:r>
                <a:r>
                  <a:rPr lang="en-GB" sz="2400" dirty="0" smtClean="0"/>
                  <a:t>element</a:t>
                </a:r>
                <a:br>
                  <a:rPr lang="en-GB" sz="2400" dirty="0" smtClean="0"/>
                </a:b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𝑊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den>
                    </m:f>
                  </m:oMath>
                </a14:m>
                <a:endParaRPr lang="en-US" sz="2400" dirty="0" smtClean="0"/>
              </a:p>
              <a:p>
                <a:r>
                  <a:rPr lang="en-US" sz="2400" dirty="0" smtClean="0"/>
                  <a:t>Thermal flowmeters are widely used to measure gases above 273 K.</a:t>
                </a:r>
              </a:p>
              <a:p>
                <a:r>
                  <a:rPr lang="en-US" sz="2400" dirty="0" smtClean="0"/>
                  <a:t>Heaters, temperature and pressure sensors permit to estimate flow along cryogenic lines.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876313"/>
                <a:ext cx="6881380" cy="5293885"/>
              </a:xfrm>
              <a:prstGeom prst="rect">
                <a:avLst/>
              </a:prstGeom>
              <a:blipFill>
                <a:blip r:embed="rId2"/>
                <a:stretch>
                  <a:fillRect l="-1418" t="-806" b="-18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615" y="770020"/>
            <a:ext cx="3634219" cy="36710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30404" y="4758886"/>
            <a:ext cx="2076307" cy="15079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704" y="5193966"/>
            <a:ext cx="1566166" cy="95757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539515" y="2053692"/>
            <a:ext cx="1595309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King equation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521370" y="4081082"/>
            <a:ext cx="3149260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= power / enthalpy difference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6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Thermal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76652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Output signal depends on gas characteristics.</a:t>
            </a:r>
          </a:p>
          <a:p>
            <a:r>
              <a:rPr lang="en-US" sz="2400" dirty="0" smtClean="0"/>
              <a:t>For most application GN2 is an adequate surrogate calibration fluid for </a:t>
            </a:r>
            <a:r>
              <a:rPr lang="en-US" sz="2400" dirty="0" err="1" smtClean="0"/>
              <a:t>GHe</a:t>
            </a:r>
            <a:r>
              <a:rPr lang="en-US" sz="2400" dirty="0" smtClean="0"/>
              <a:t> applications.</a:t>
            </a:r>
          </a:p>
          <a:p>
            <a:r>
              <a:rPr lang="en-US" sz="2400" dirty="0" smtClean="0"/>
              <a:t>Conversion factor depends slightly on vendor or model.</a:t>
            </a:r>
          </a:p>
          <a:p>
            <a:r>
              <a:rPr lang="en-US" sz="2400" dirty="0" smtClean="0"/>
              <a:t>Exist also as thermal mass flow controller.</a:t>
            </a:r>
          </a:p>
          <a:p>
            <a:r>
              <a:rPr lang="en-US" sz="2400" dirty="0" smtClean="0"/>
              <a:t>WEKA is developing a device suitable for cryogenic operation.</a:t>
            </a:r>
          </a:p>
          <a:p>
            <a:endParaRPr lang="en-GB" sz="24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6572" y="308505"/>
            <a:ext cx="2699594" cy="2726963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8265390" y="3500099"/>
            <a:ext cx="2289014" cy="2763639"/>
            <a:chOff x="2275141" y="2299716"/>
            <a:chExt cx="3345014" cy="40386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75141" y="2299716"/>
              <a:ext cx="1838325" cy="4038600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13466" y="2337816"/>
              <a:ext cx="781050" cy="39624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58155" y="2318004"/>
              <a:ext cx="762000" cy="40005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8270695" y="6237666"/>
            <a:ext cx="2681247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From Teledyne-Hastings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192" y="3935164"/>
            <a:ext cx="3657600" cy="248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86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3404" y="1096706"/>
            <a:ext cx="3772715" cy="1612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Coriolis</a:t>
            </a:r>
            <a:endParaRPr lang="en-US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283995" y="1364247"/>
            <a:ext cx="1531188" cy="3693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Coriolis force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3071"/>
          <a:stretch/>
        </p:blipFill>
        <p:spPr>
          <a:xfrm>
            <a:off x="8468026" y="2695753"/>
            <a:ext cx="3723974" cy="13957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8026" y="3706179"/>
            <a:ext cx="1095844" cy="6955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94742" y="4763027"/>
            <a:ext cx="2257200" cy="8571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9142" y="5611517"/>
            <a:ext cx="2242800" cy="90473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4742" y="4398976"/>
            <a:ext cx="2257200" cy="31905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170441" cy="56770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As it is indicated by its name the Coriolis flowmeters are based in: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e>
                      </m:acc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=−2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acc>
                        <m:accPr>
                          <m:chr m:val="⃗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</m:acc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acc>
                        <m:accPr>
                          <m:chr m:val="⃗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</m:acc>
                    </m:oMath>
                  </m:oMathPara>
                </a14:m>
                <a:endParaRPr lang="en-US" sz="2400" dirty="0" smtClean="0"/>
              </a:p>
              <a:p>
                <a:r>
                  <a:rPr lang="el-GR" sz="2400" i="1" dirty="0" smtClean="0"/>
                  <a:t>ω</a:t>
                </a:r>
                <a:r>
                  <a:rPr lang="en-US" sz="2400" dirty="0" smtClean="0"/>
                  <a:t> and </a:t>
                </a:r>
                <a:r>
                  <a:rPr lang="en-US" sz="2400" i="1" dirty="0" smtClean="0"/>
                  <a:t>v</a:t>
                </a:r>
                <a:r>
                  <a:rPr lang="en-US" sz="2400" dirty="0" smtClean="0"/>
                  <a:t> are the tube angular motion and the flow velocity.</a:t>
                </a:r>
              </a:p>
              <a:p>
                <a:r>
                  <a:rPr lang="en-US" sz="2400" dirty="0" smtClean="0"/>
                  <a:t>The Coriolis forces (flow) are of opposite directions</a:t>
                </a:r>
                <a:br>
                  <a:rPr lang="en-US" sz="2400" dirty="0" smtClean="0"/>
                </a:br>
                <a:r>
                  <a:rPr lang="en-US" sz="2400" dirty="0" smtClean="0"/>
                  <a:t>	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arm twist amplitude depends on mass flow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Excitation coil induces vibration at natural frequency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Left and right pick-up coils measure twist</a:t>
                </a:r>
              </a:p>
              <a:p>
                <a:r>
                  <a:rPr lang="en-US" sz="2400" dirty="0">
                    <a:sym typeface="Wingdings" panose="05000000000000000000" pitchFamily="2" charset="2"/>
                  </a:rPr>
                  <a:t>	</a:t>
                </a:r>
                <a:r>
                  <a:rPr lang="en-US" sz="2400" dirty="0" smtClean="0">
                    <a:sym typeface="Wingdings" panose="05000000000000000000" pitchFamily="2" charset="2"/>
                  </a:rPr>
                  <a:t>Phase shift is proportional to flow rate</a:t>
                </a:r>
              </a:p>
              <a:p>
                <a:endParaRPr lang="en-US" sz="2400" dirty="0" smtClean="0">
                  <a:sym typeface="Wingdings" panose="05000000000000000000" pitchFamily="2" charset="2"/>
                </a:endParaRP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Signal conditioner (it is a computer) makes correction for: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Changes of elasticity (Young modulus)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>
                    <a:sym typeface="Wingdings" panose="05000000000000000000" pitchFamily="2" charset="2"/>
                  </a:rPr>
                  <a:t>Dimensional variations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Corrections rely on a temperature sensor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temperature sensor saturates @ about 70 K</a:t>
                </a:r>
              </a:p>
              <a:p>
                <a:r>
                  <a:rPr lang="en-US" sz="2400" dirty="0" smtClean="0">
                    <a:sym typeface="Wingdings" panose="05000000000000000000" pitchFamily="2" charset="2"/>
                  </a:rPr>
                  <a:t>CRYO =&gt;replace with “fixed” value and perform corrections.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170441" cy="5677067"/>
              </a:xfrm>
              <a:prstGeom prst="rect">
                <a:avLst/>
              </a:prstGeom>
              <a:blipFill>
                <a:blip r:embed="rId8"/>
                <a:stretch>
                  <a:fillRect l="-873" t="-752" b="-16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219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2" y="876313"/>
                <a:ext cx="11170441" cy="44604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Mass flow rate is not affected by the tube vibration frequency.</a:t>
                </a:r>
              </a:p>
              <a:p>
                <a:r>
                  <a:rPr lang="en-US" sz="2400" dirty="0" smtClean="0"/>
                  <a:t>However vibrating at the natural frequency has two advantages: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Least amount of energy to keep the tube vibrating (as a tuning fork)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Natural frequency depends on the mass contained within the tube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 smtClean="0"/>
                  <a:t>Fluid density </a:t>
                </a:r>
                <a:r>
                  <a:rPr lang="el-GR" sz="2400" i="1" dirty="0" smtClean="0"/>
                  <a:t>ρ</a:t>
                </a:r>
                <a:r>
                  <a:rPr lang="en-US" sz="2400" dirty="0" smtClean="0"/>
                  <a:t> can be measured</a:t>
                </a:r>
                <a:br>
                  <a:rPr lang="en-US" sz="2400" dirty="0" smtClean="0"/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𝑁𝑎𝑡𝑢𝑟𝑎𝑙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𝐹𝑟𝑒𝑞𝑢𝑒𝑛𝑐𝑦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f>
                      <m:fPr>
                        <m:type m:val="skw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𝑡𝑢𝑏𝑒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𝑉𝑜𝑙𝑢𝑚𝑒</m:t>
                            </m:r>
                          </m:e>
                        </m:rad>
                      </m:den>
                    </m:f>
                  </m:oMath>
                </a14:m>
                <a:endParaRPr lang="en-US" sz="2400" b="0" dirty="0" smtClean="0">
                  <a:ea typeface="Cambria Math" panose="020405030504060302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400" b="0" dirty="0" smtClean="0">
                  <a:ea typeface="Cambria Math" panose="02040503050406030204" pitchFamily="18" charset="0"/>
                </a:endParaRPr>
              </a:p>
              <a:p>
                <a:r>
                  <a:rPr lang="en-US" sz="2400" dirty="0" smtClean="0">
                    <a:ea typeface="Cambria Math" panose="02040503050406030204" pitchFamily="18" charset="0"/>
                  </a:rPr>
                  <a:t>Coriolis flowmeters are best suited for dense fluids, they measure </a:t>
                </a:r>
                <a:br>
                  <a:rPr lang="en-US" sz="2400" dirty="0" smtClean="0">
                    <a:ea typeface="Cambria Math" panose="02040503050406030204" pitchFamily="18" charset="0"/>
                  </a:rPr>
                </a:br>
                <a:r>
                  <a:rPr lang="en-US" sz="2400" dirty="0" smtClean="0">
                    <a:ea typeface="Cambria Math" panose="02040503050406030204" pitchFamily="18" charset="0"/>
                  </a:rPr>
                  <a:t>the mass flow rate directly and have a turn down ration better than 100 x.</a:t>
                </a:r>
              </a:p>
              <a:p>
                <a:r>
                  <a:rPr lang="en-US" sz="2400" b="0" dirty="0" smtClean="0">
                    <a:ea typeface="Cambria Math" panose="02040503050406030204" pitchFamily="18" charset="0"/>
                  </a:rPr>
                  <a:t>For warm helium service Coriolis flowmeters are limited to high pressure (&gt; 100 bar) applications due to the relatively large pressure drop.</a:t>
                </a: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2" y="876313"/>
                <a:ext cx="11170441" cy="4460452"/>
              </a:xfrm>
              <a:prstGeom prst="rect">
                <a:avLst/>
              </a:prstGeom>
              <a:blipFill>
                <a:blip r:embed="rId2"/>
                <a:stretch>
                  <a:fillRect l="-873" t="-958" b="-23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Coriolis</a:t>
            </a:r>
            <a:endParaRPr lang="en-US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34531" y="881597"/>
            <a:ext cx="1472252" cy="21930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22485" y="3200243"/>
            <a:ext cx="1211573" cy="683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33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1704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Coriolis flowmeters can be used for liquid and supercritical helium.</a:t>
            </a:r>
          </a:p>
          <a:p>
            <a:r>
              <a:rPr lang="en-US" sz="2400" b="0" dirty="0" smtClean="0">
                <a:ea typeface="Cambria Math" panose="02040503050406030204" pitchFamily="18" charset="0"/>
              </a:rPr>
              <a:t>Calibration is performed with water as surrogate fluid.</a:t>
            </a:r>
          </a:p>
          <a:p>
            <a:r>
              <a:rPr lang="en-US" sz="2400" dirty="0">
                <a:ea typeface="Cambria Math" panose="02040503050406030204" pitchFamily="18" charset="0"/>
              </a:rPr>
              <a:t>Cryo applications require remote </a:t>
            </a:r>
            <a:r>
              <a:rPr lang="en-US" sz="2400" dirty="0" smtClean="0">
                <a:ea typeface="Cambria Math" panose="02040503050406030204" pitchFamily="18" charset="0"/>
              </a:rPr>
              <a:t>electronics: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ambria Math" panose="02040503050406030204" pitchFamily="18" charset="0"/>
              </a:rPr>
              <a:t>10, 300, 700 or 1’000m cable length have been shown to not affect the reading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ambria Math" panose="02040503050406030204" pitchFamily="18" charset="0"/>
              </a:rPr>
              <a:t>Suitable for accelerator applications =&gt; deployed in the LHC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ea typeface="Cambria Math" panose="02040503050406030204" pitchFamily="18" charset="0"/>
              </a:rPr>
              <a:t>Flow measurements on some beam screen circuits and QURCs</a:t>
            </a:r>
            <a:endParaRPr lang="en-US" sz="2400" dirty="0">
              <a:ea typeface="Cambria Math" panose="020405030504060302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Mass Flow Measurement: Coriolis</a:t>
            </a:r>
            <a:endParaRPr lang="en-US" sz="2800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149452" y="4009607"/>
            <a:ext cx="342126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4501" y="3624596"/>
            <a:ext cx="1833342" cy="246936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216495" y="3625671"/>
            <a:ext cx="1930603" cy="2468287"/>
            <a:chOff x="6216495" y="3625671"/>
            <a:chExt cx="1930603" cy="246828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16495" y="3625671"/>
              <a:ext cx="1930603" cy="2468287"/>
            </a:xfrm>
            <a:prstGeom prst="rect">
              <a:avLst/>
            </a:prstGeom>
          </p:spPr>
        </p:pic>
        <p:sp>
          <p:nvSpPr>
            <p:cNvPr id="7" name="Oval 6"/>
            <p:cNvSpPr/>
            <p:nvPr/>
          </p:nvSpPr>
          <p:spPr>
            <a:xfrm>
              <a:off x="6820186" y="5674572"/>
              <a:ext cx="515640" cy="41938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98" y="4222635"/>
            <a:ext cx="4630865" cy="18713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98167" y="3340662"/>
            <a:ext cx="4495141" cy="83099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CMF 010 used in the LHC beam screen circuits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Range 27 g/s</a:t>
            </a:r>
          </a:p>
          <a:p>
            <a:pPr marL="285750" indent="-285750">
              <a:buFontTx/>
              <a:buChar char="-"/>
            </a:pPr>
            <a:r>
              <a:rPr lang="en-US" sz="1600" dirty="0" smtClean="0"/>
              <a:t>LHC cryogenic range 1.5 g/s</a:t>
            </a:r>
            <a:endParaRPr lang="en-GB" sz="1600" dirty="0"/>
          </a:p>
        </p:txBody>
      </p:sp>
      <p:sp>
        <p:nvSpPr>
          <p:cNvPr id="8" name="Left-Right Arrow 7"/>
          <p:cNvSpPr/>
          <p:nvPr/>
        </p:nvSpPr>
        <p:spPr>
          <a:xfrm>
            <a:off x="1286256" y="5565648"/>
            <a:ext cx="182880" cy="45719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95159" y="6093958"/>
            <a:ext cx="3196709" cy="3077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Cryogenic range due to pressure drop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14" name="Curved Connector 13"/>
          <p:cNvCxnSpPr/>
          <p:nvPr/>
        </p:nvCxnSpPr>
        <p:spPr>
          <a:xfrm rot="16200000" flipH="1">
            <a:off x="1283125" y="5777585"/>
            <a:ext cx="402502" cy="213360"/>
          </a:xfrm>
          <a:prstGeom prst="curved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053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3706" y="2356574"/>
            <a:ext cx="3118545" cy="42489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Absolute Temperature Scale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origin for the value of the lowest attainable temperature is related with: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Freezing (ice point) temperature of water (0 °C)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Boiling temperature of water (100 </a:t>
            </a:r>
            <a:r>
              <a:rPr lang="en-US" sz="2400" baseline="30000" dirty="0" err="1" smtClean="0"/>
              <a:t>o</a:t>
            </a:r>
            <a:r>
              <a:rPr lang="en-US" sz="2400" dirty="0" err="1" smtClean="0"/>
              <a:t>C</a:t>
            </a:r>
            <a:r>
              <a:rPr lang="en-US" sz="2400" dirty="0" smtClean="0"/>
              <a:t>)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Law of perfect gases &amp; constant volume gas thermometer</a:t>
            </a:r>
          </a:p>
          <a:p>
            <a:pPr marL="800100" lvl="1" indent="-342900">
              <a:buFontTx/>
              <a:buChar char="-"/>
            </a:pPr>
            <a:r>
              <a:rPr lang="en-US" sz="2400" dirty="0" smtClean="0"/>
              <a:t>Temperature % Pressure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Vanishing pressure </a:t>
            </a:r>
            <a:r>
              <a:rPr lang="en-US" sz="2400" dirty="0" smtClean="0">
                <a:sym typeface="Wingdings" panose="05000000000000000000" pitchFamily="2" charset="2"/>
              </a:rPr>
              <a:t> lowest temperature</a:t>
            </a:r>
          </a:p>
          <a:p>
            <a:pPr marL="342900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The SI unit for temperature is K (Kelvin)</a:t>
            </a:r>
          </a:p>
          <a:p>
            <a:pPr marL="800100" lvl="1" indent="-3429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0 </a:t>
            </a:r>
            <a:r>
              <a:rPr lang="en-US" sz="2400" baseline="30000" dirty="0" err="1" smtClean="0">
                <a:sym typeface="Wingdings" panose="05000000000000000000" pitchFamily="2" charset="2"/>
              </a:rPr>
              <a:t>o</a:t>
            </a:r>
            <a:r>
              <a:rPr lang="en-US" sz="2400" dirty="0" err="1" smtClean="0">
                <a:sym typeface="Wingdings" panose="05000000000000000000" pitchFamily="2" charset="2"/>
              </a:rPr>
              <a:t>C</a:t>
            </a:r>
            <a:r>
              <a:rPr lang="en-US" sz="2400" dirty="0" smtClean="0">
                <a:sym typeface="Wingdings" panose="05000000000000000000" pitchFamily="2" charset="2"/>
              </a:rPr>
              <a:t> = 273.15 K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74" y="3931565"/>
            <a:ext cx="5608907" cy="2741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2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Adding Heat: Electrical Resistors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Electrical heaters used to evaporate liquid helium, perform calorimetry tests, etc.</a:t>
            </a:r>
          </a:p>
          <a:p>
            <a:endParaRPr lang="en-GB" sz="2400" dirty="0" smtClean="0"/>
          </a:p>
          <a:p>
            <a:r>
              <a:rPr lang="en-GB" sz="2400" dirty="0" smtClean="0"/>
              <a:t>For precise heating measurements it is preferable to assume that heat is only transferred from the heater body; however: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Wires are required and they </a:t>
            </a:r>
            <a:r>
              <a:rPr lang="en-GB" sz="2400" dirty="0" smtClean="0"/>
              <a:t>do transfer </a:t>
            </a:r>
            <a:r>
              <a:rPr lang="en-GB" sz="2400" dirty="0" smtClean="0"/>
              <a:t>heat: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Cross section as small as possible to reduce conduction heat transfer</a:t>
            </a:r>
            <a:br>
              <a:rPr lang="en-GB" sz="2400" dirty="0" smtClean="0"/>
            </a:br>
            <a:endParaRPr lang="en-GB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Cross section large enough to avoid burn-out due to Joule heating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4-wire power measurement if you are able to estimate previous 2 terms</a:t>
            </a:r>
            <a:br>
              <a:rPr lang="en-GB" sz="2400" dirty="0" smtClean="0"/>
            </a:br>
            <a:endParaRPr lang="en-GB" sz="2400" dirty="0" smtClean="0"/>
          </a:p>
          <a:p>
            <a:r>
              <a:rPr lang="en-GB" sz="2400" dirty="0" smtClean="0"/>
              <a:t>The </a:t>
            </a:r>
            <a:r>
              <a:rPr lang="en-GB" sz="2400" dirty="0"/>
              <a:t>current-carrying capacity of a wire is the amount of current the wire can carry in </a:t>
            </a:r>
            <a:r>
              <a:rPr lang="en-GB" sz="2400" dirty="0" smtClean="0"/>
              <a:t>its operating </a:t>
            </a:r>
            <a:r>
              <a:rPr lang="en-GB" sz="2400" dirty="0"/>
              <a:t>environment without causing the insulation temperature to exceed its </a:t>
            </a:r>
            <a:r>
              <a:rPr lang="en-GB" sz="2400" dirty="0" smtClean="0"/>
              <a:t>rating (usually never higher than 200 </a:t>
            </a:r>
            <a:r>
              <a:rPr lang="en-GB" sz="2400" baseline="30000" dirty="0" err="1" smtClean="0"/>
              <a:t>o</a:t>
            </a:r>
            <a:r>
              <a:rPr lang="en-GB" sz="2400" dirty="0" err="1" smtClean="0"/>
              <a:t>C</a:t>
            </a:r>
            <a:r>
              <a:rPr lang="en-GB" sz="2400" dirty="0" smtClean="0"/>
              <a:t>).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623541"/>
              </p:ext>
            </p:extLst>
          </p:nvPr>
        </p:nvGraphicFramePr>
        <p:xfrm>
          <a:off x="1764944" y="3205298"/>
          <a:ext cx="2492375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44" name="Equation" r:id="rId3" imgW="1244520" imgH="203040" progId="Equation.3">
                  <p:embed/>
                </p:oleObj>
              </mc:Choice>
              <mc:Fallback>
                <p:oleObj name="Equation" r:id="rId3" imgW="1244520" imgH="20304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4944" y="3205298"/>
                        <a:ext cx="2492375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996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Adding Heat: Electrical Resistors – Wire Current Capacity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Wire temperature increase from 22 </a:t>
            </a:r>
            <a:r>
              <a:rPr lang="en-US" sz="2400" baseline="30000" dirty="0" err="1" smtClean="0"/>
              <a:t>o</a:t>
            </a:r>
            <a:r>
              <a:rPr lang="en-US" sz="2400" dirty="0" err="1" smtClean="0"/>
              <a:t>C</a:t>
            </a:r>
            <a:r>
              <a:rPr lang="en-US" sz="2400" dirty="0" smtClean="0"/>
              <a:t> depending on wire size and current</a:t>
            </a:r>
            <a:br>
              <a:rPr lang="en-US" sz="2400" dirty="0" smtClean="0"/>
            </a:br>
            <a:r>
              <a:rPr lang="en-US" sz="2400" u="sng" dirty="0" smtClean="0"/>
              <a:t>in vacuum</a:t>
            </a:r>
            <a:r>
              <a:rPr lang="en-US" sz="2400" dirty="0" smtClean="0"/>
              <a:t>: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374" y="1743969"/>
            <a:ext cx="6244345" cy="46960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rot="18010912">
            <a:off x="4854298" y="4368132"/>
            <a:ext cx="1858201" cy="58477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NASA </a:t>
            </a:r>
            <a:r>
              <a:rPr lang="en-US" sz="1600" dirty="0" smtClean="0"/>
              <a:t>TM-102179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Thermal Radiation</a:t>
            </a:r>
            <a:endParaRPr lang="en-GB" sz="1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50689" y="1544456"/>
                <a:ext cx="3978653" cy="1756186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𝜀</m:t>
                      </m:r>
                      <m:r>
                        <a:rPr lang="en-US" b="0" i="1" dirty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𝑤𝑖𝑟𝑒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𝑏𝑎𝑐𝑘𝑔𝑛𝑑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𝑤𝑖𝑟𝑒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2.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 smtClean="0">
                  <a:solidFill>
                    <a:srgbClr val="FF0000"/>
                  </a:solidFill>
                </a:endParaRPr>
              </a:p>
              <a:p>
                <a:r>
                  <a:rPr lang="el-GR" dirty="0" smtClean="0"/>
                  <a:t>ε</a:t>
                </a:r>
                <a:r>
                  <a:rPr lang="en-US" dirty="0" smtClean="0"/>
                  <a:t>: emissivity (0.9)</a:t>
                </a:r>
              </a:p>
              <a:p>
                <a:r>
                  <a:rPr lang="el-GR" dirty="0" smtClean="0"/>
                  <a:t>σ</a:t>
                </a:r>
                <a:r>
                  <a:rPr lang="en-US" dirty="0" smtClean="0"/>
                  <a:t>: 5.67 10</a:t>
                </a:r>
                <a:r>
                  <a:rPr lang="en-US" baseline="30000" dirty="0" smtClean="0"/>
                  <a:t>-8 </a:t>
                </a:r>
                <a:r>
                  <a:rPr lang="en-US" dirty="0" smtClean="0"/>
                  <a:t> [W/(m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K</a:t>
                </a:r>
                <a:r>
                  <a:rPr lang="en-US" baseline="30000" dirty="0" smtClean="0"/>
                  <a:t>4</a:t>
                </a:r>
                <a:r>
                  <a:rPr lang="en-US" dirty="0" smtClean="0"/>
                  <a:t>]</a:t>
                </a:r>
              </a:p>
              <a:p>
                <a:r>
                  <a:rPr lang="en-US" dirty="0" smtClean="0"/>
                  <a:t>r: wire diameter</a:t>
                </a:r>
              </a:p>
              <a:p>
                <a:r>
                  <a:rPr lang="en-US" dirty="0" smtClean="0"/>
                  <a:t>Assume infinite long wire</a:t>
                </a:r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0689" y="1544456"/>
                <a:ext cx="3978653" cy="1756186"/>
              </a:xfrm>
              <a:prstGeom prst="rect">
                <a:avLst/>
              </a:prstGeom>
              <a:blipFill>
                <a:blip r:embed="rId3"/>
                <a:stretch>
                  <a:fillRect l="-1225" b="-48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976" y="4204781"/>
            <a:ext cx="5144248" cy="10370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0873" y="5349427"/>
            <a:ext cx="5056351" cy="32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54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15798" y="2815305"/>
            <a:ext cx="5879359" cy="3832088"/>
            <a:chOff x="315798" y="2815305"/>
            <a:chExt cx="5879359" cy="38320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72481" y="2815305"/>
              <a:ext cx="5111774" cy="345044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89068" y="6278061"/>
              <a:ext cx="39060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Single Wire Cross section [mm2]</a:t>
              </a:r>
              <a:endParaRPr lang="en-GB" dirty="0"/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-149714" y="330994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Current [A]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 rot="20329749">
              <a:off x="2448629" y="4517471"/>
              <a:ext cx="2903359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30 K temperature increase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 rot="20076051">
              <a:off x="1920755" y="3673125"/>
              <a:ext cx="2903359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5</a:t>
              </a:r>
              <a:r>
                <a:rPr lang="en-US" dirty="0" smtClean="0"/>
                <a:t>0 K temperature increase</a:t>
              </a:r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Adding Heat: Electrical Resistors – Wire Current Capacity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</a:t>
            </a:r>
            <a:r>
              <a:rPr lang="en-US" sz="2400" dirty="0" smtClean="0"/>
              <a:t>lectrical wiring is mostly used in bundles.</a:t>
            </a:r>
          </a:p>
          <a:p>
            <a:r>
              <a:rPr lang="en-US" sz="2400" dirty="0" smtClean="0"/>
              <a:t>Bundles reduce the current carrying capacity =&gt; </a:t>
            </a:r>
            <a:r>
              <a:rPr lang="en-US" sz="2400" dirty="0" err="1" smtClean="0"/>
              <a:t>derate</a:t>
            </a:r>
            <a:r>
              <a:rPr lang="en-US" sz="2400" dirty="0" smtClean="0"/>
              <a:t> by at least 30%</a:t>
            </a:r>
          </a:p>
          <a:p>
            <a:r>
              <a:rPr lang="en-US" sz="2400" dirty="0" smtClean="0"/>
              <a:t>Overheating is catastrophic: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Sputters plastic or metal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Damages turbo-molecular pumps,.. 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08" y="1920438"/>
            <a:ext cx="5404962" cy="405372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591045" y="5989627"/>
            <a:ext cx="47114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From: “</a:t>
            </a:r>
            <a:r>
              <a:rPr lang="en-GB" sz="1200" dirty="0" err="1" smtClean="0"/>
              <a:t>Derating</a:t>
            </a:r>
            <a:r>
              <a:rPr lang="en-GB" sz="1200" dirty="0" smtClean="0"/>
              <a:t> </a:t>
            </a:r>
            <a:r>
              <a:rPr lang="en-GB" sz="1200" dirty="0"/>
              <a:t>Standards and Thermal Modelling Tools  </a:t>
            </a:r>
            <a:r>
              <a:rPr lang="en-GB" sz="1200" dirty="0" smtClean="0"/>
              <a:t>for </a:t>
            </a:r>
            <a:r>
              <a:rPr lang="en-GB" sz="1200" dirty="0"/>
              <a:t>Space Harness </a:t>
            </a:r>
            <a:r>
              <a:rPr lang="en-GB" sz="1200" dirty="0" smtClean="0"/>
              <a:t>Designs” ICES-2015-59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26994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Pasch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9139" y="2815305"/>
            <a:ext cx="5493986" cy="376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Adding Heat: Electrical Resistors – Voltage rating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Vacuum and liquid helium environments have good dielectric characteristics.</a:t>
            </a:r>
          </a:p>
          <a:p>
            <a:endParaRPr lang="en-US" sz="2400" dirty="0"/>
          </a:p>
          <a:p>
            <a:r>
              <a:rPr lang="en-US" sz="2400" dirty="0" smtClean="0"/>
              <a:t>However gaseous helium need care in order not to exceed the dielectric breakdown voltage!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Depends on closest distance between bare conductors</a:t>
            </a:r>
            <a:br>
              <a:rPr lang="en-US" sz="2400" dirty="0" smtClean="0"/>
            </a:br>
            <a:r>
              <a:rPr lang="en-US" sz="2400" dirty="0" smtClean="0"/>
              <a:t>Check warm electrical feedthrough!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Gaseous helium pressure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Best is to not exceed 100 V</a:t>
            </a:r>
          </a:p>
          <a:p>
            <a:r>
              <a:rPr lang="en-US" sz="2400" dirty="0" smtClean="0"/>
              <a:t>Remember 100 </a:t>
            </a:r>
            <a:r>
              <a:rPr lang="en-US" sz="2400" dirty="0" err="1" smtClean="0"/>
              <a:t>Vac</a:t>
            </a:r>
            <a:r>
              <a:rPr lang="en-US" sz="2400" dirty="0" smtClean="0"/>
              <a:t> =&gt;141 </a:t>
            </a:r>
            <a:r>
              <a:rPr lang="en-US" sz="2400" dirty="0" err="1" smtClean="0"/>
              <a:t>Vdc</a:t>
            </a:r>
            <a:r>
              <a:rPr lang="en-US" sz="2400" dirty="0" smtClean="0"/>
              <a:t> p-p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2400" dirty="0" err="1" smtClean="0"/>
              <a:t>GHe</a:t>
            </a:r>
            <a:r>
              <a:rPr lang="en-US" sz="2400" dirty="0" smtClean="0"/>
              <a:t> will catch the peak!</a:t>
            </a:r>
          </a:p>
          <a:p>
            <a:endParaRPr lang="en-US" sz="2400" dirty="0"/>
          </a:p>
          <a:p>
            <a:r>
              <a:rPr lang="en-US" sz="2400" dirty="0" smtClean="0"/>
              <a:t>Dielectric breakdown protection require</a:t>
            </a:r>
            <a:br>
              <a:rPr lang="en-US" sz="2400" dirty="0" smtClean="0"/>
            </a:br>
            <a:r>
              <a:rPr lang="en-US" sz="2400" dirty="0" smtClean="0"/>
              <a:t>extremely fast fuses.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7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Adding Heat: Electrical Resistors – Heat Transfer Density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542440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Transfer of heat to liquid is done through (increasing heat flux density):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Convective heat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Nucleate pool boiling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Film boiling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r>
              <a:rPr lang="en-US" sz="2400" dirty="0" smtClean="0"/>
              <a:t>Heat will always be extracted: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Heater too small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Very large temperature rise 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smtClean="0"/>
              <a:t>burnout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2400" dirty="0"/>
          </a:p>
          <a:p>
            <a:r>
              <a:rPr lang="en-US" sz="2400" dirty="0" smtClean="0"/>
              <a:t>For immersed heater in </a:t>
            </a:r>
            <a:r>
              <a:rPr lang="en-US" sz="2400" dirty="0" err="1" smtClean="0"/>
              <a:t>LHe</a:t>
            </a:r>
            <a:r>
              <a:rPr lang="en-US" sz="2400" dirty="0" smtClean="0"/>
              <a:t> do not exceed the heat density of 1 W /cm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.</a:t>
            </a:r>
          </a:p>
        </p:txBody>
      </p:sp>
      <p:sp>
        <p:nvSpPr>
          <p:cNvPr id="6" name="Rectangle 5"/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Inherited"/>
              </a:rPr>
              <a:t>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7173" y="1346652"/>
            <a:ext cx="6037214" cy="4053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885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Actuators: Regulating valves</a:t>
            </a:r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/>
              <p:nvPr/>
            </p:nvSpPr>
            <p:spPr>
              <a:xfrm>
                <a:off x="436343" y="876313"/>
                <a:ext cx="10274329" cy="30598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The flow </a:t>
                </a:r>
                <a:r>
                  <a:rPr lang="en-US" sz="2400" dirty="0"/>
                  <a:t>coefficient (</a:t>
                </a:r>
                <a:r>
                  <a:rPr lang="en-US" sz="2400" dirty="0" err="1"/>
                  <a:t>K</a:t>
                </a:r>
                <a:r>
                  <a:rPr lang="en-US" sz="2400" baseline="-25000" dirty="0" err="1"/>
                  <a:t>v</a:t>
                </a:r>
                <a:r>
                  <a:rPr lang="en-US" sz="2400" dirty="0" smtClean="0"/>
                  <a:t>) describe the relationship between the pressure drop and the corresponding flow rate (</a:t>
                </a:r>
                <a:r>
                  <a:rPr lang="en-GB" sz="2400" dirty="0" smtClean="0"/>
                  <a:t>IEC 60534)</a:t>
                </a:r>
                <a:endParaRPr lang="en-US" sz="2400" dirty="0" smtClean="0"/>
              </a:p>
              <a:p>
                <a:r>
                  <a:rPr lang="en-US" sz="2400" dirty="0" err="1" smtClean="0"/>
                  <a:t>K</a:t>
                </a:r>
                <a:r>
                  <a:rPr lang="en-US" sz="2400" baseline="-25000" dirty="0" err="1" smtClean="0"/>
                  <a:t>v</a:t>
                </a:r>
                <a:r>
                  <a:rPr lang="en-US" sz="2400" dirty="0" smtClean="0"/>
                  <a:t> is the </a:t>
                </a:r>
                <a:r>
                  <a:rPr lang="en-GB" sz="2400" dirty="0" smtClean="0"/>
                  <a:t>m3/h </a:t>
                </a:r>
                <a:r>
                  <a:rPr lang="en-GB" sz="2400" dirty="0"/>
                  <a:t>of H</a:t>
                </a:r>
                <a:r>
                  <a:rPr lang="en-GB" sz="2400" baseline="-25000" dirty="0"/>
                  <a:t>2</a:t>
                </a:r>
                <a:r>
                  <a:rPr lang="en-GB" sz="2400" dirty="0"/>
                  <a:t>O at 5-40 °C </a:t>
                </a:r>
                <a:r>
                  <a:rPr lang="en-GB" sz="2400" dirty="0" smtClean="0"/>
                  <a:t>flowing at </a:t>
                </a:r>
                <a:r>
                  <a:rPr lang="en-GB" sz="2400" dirty="0"/>
                  <a:t>∆p = 1 bar</a:t>
                </a:r>
                <a:endParaRPr lang="en-US" sz="2400" dirty="0" smtClean="0"/>
              </a:p>
              <a:p>
                <a:r>
                  <a:rPr lang="en-US" sz="2400" dirty="0" smtClean="0"/>
                  <a:t>Non-compressible volumetric flow though a valve: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rad>
                        <m:radPr>
                          <m:deg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type m:val="lin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𝑤𝑎𝑡𝑒𝑟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𝑓𝑙𝑢𝑖𝑑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2400" dirty="0" smtClean="0"/>
              </a:p>
              <a:p>
                <a:r>
                  <a:rPr lang="en-US" sz="2400" dirty="0" smtClean="0"/>
                  <a:t>Cryogenic valves are characterized by long stems with thermal intercepts.</a:t>
                </a:r>
              </a:p>
              <a:p>
                <a:r>
                  <a:rPr lang="en-US" sz="2400" dirty="0" smtClean="0"/>
                  <a:t>Knowledge of fluid parameters permit to recalculate flow (virtual </a:t>
                </a:r>
                <a:r>
                  <a:rPr lang="en-US" sz="2400" smtClean="0"/>
                  <a:t>flowmeter)</a:t>
                </a:r>
                <a:endParaRPr lang="en-US" sz="2400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CA5E8902-BE2D-466C-8CB9-3B9A3A04EB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343" y="876313"/>
                <a:ext cx="10274329" cy="3059877"/>
              </a:xfrm>
              <a:prstGeom prst="rect">
                <a:avLst/>
              </a:prstGeom>
              <a:blipFill>
                <a:blip r:embed="rId2"/>
                <a:stretch>
                  <a:fillRect l="-950" t="-1394" r="-831" b="-3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282" y="3899170"/>
            <a:ext cx="4844225" cy="27739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9276" y="357424"/>
            <a:ext cx="1288670" cy="616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8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0264389" y="927669"/>
            <a:ext cx="1417297" cy="10673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Actuators: intelligent valve actuators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76313"/>
            <a:ext cx="11070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CERN cryogenic facilities are using SIPART intelligent valve positioners: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Reduce air consumption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fail safe operation &amp; diagnostics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Adjust position according to potentiometer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922" y="2361399"/>
            <a:ext cx="2258338" cy="2282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7613" y="3399894"/>
            <a:ext cx="4967997" cy="32905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10508" y="3036056"/>
            <a:ext cx="4447051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66FF"/>
                </a:solidFill>
              </a:rPr>
              <a:t>LHC version: split design to cope with radiation</a:t>
            </a:r>
            <a:endParaRPr lang="en-GB" sz="1600" dirty="0">
              <a:solidFill>
                <a:srgbClr val="0066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7415" y="2006444"/>
            <a:ext cx="4445682" cy="4622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316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Actuators: intelligent valve actuators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3" y="857902"/>
            <a:ext cx="110703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LHC split SIPART intelligent valve positioners: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Electronics in radiation free area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Piezo actuators &amp; rotary valve potentiometer </a:t>
            </a:r>
            <a:br>
              <a:rPr lang="en-US" sz="2400" dirty="0" smtClean="0"/>
            </a:br>
            <a:r>
              <a:rPr lang="en-US" sz="2400" dirty="0" smtClean="0"/>
              <a:t>exposed to radiation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Interconnection cable length up to about 2 km</a:t>
            </a:r>
          </a:p>
          <a:p>
            <a:r>
              <a:rPr lang="en-US" sz="2400" dirty="0" smtClean="0"/>
              <a:t>Piezo actuators qualified to </a:t>
            </a:r>
            <a:r>
              <a:rPr lang="en-US" sz="2400" dirty="0" err="1" smtClean="0"/>
              <a:t>HiLumi</a:t>
            </a:r>
            <a:r>
              <a:rPr lang="en-US" sz="2400" dirty="0" smtClean="0"/>
              <a:t> operation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293" y="3230375"/>
            <a:ext cx="2943820" cy="32556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9893" y="5074253"/>
            <a:ext cx="3180253" cy="16335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3806" y="2796894"/>
            <a:ext cx="4505542" cy="40082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34113" y="3258465"/>
            <a:ext cx="1165704" cy="86177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Laboratory</a:t>
            </a:r>
          </a:p>
          <a:p>
            <a:r>
              <a:rPr lang="en-US" sz="1600" dirty="0" smtClean="0"/>
              <a:t>Functional</a:t>
            </a:r>
          </a:p>
          <a:p>
            <a:r>
              <a:rPr lang="en-US" sz="1600" dirty="0" smtClean="0"/>
              <a:t>test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521803" y="1512655"/>
            <a:ext cx="3677545" cy="1077218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Radiation results</a:t>
            </a:r>
          </a:p>
          <a:p>
            <a:pPr algn="ctr"/>
            <a:r>
              <a:rPr lang="en-US" sz="1600" dirty="0" smtClean="0"/>
              <a:t>Tested 10 piezo actuators</a:t>
            </a:r>
          </a:p>
          <a:p>
            <a:pPr algn="ctr"/>
            <a:r>
              <a:rPr lang="en-US" sz="1600" dirty="0" smtClean="0"/>
              <a:t>“cooling” =&gt; 111 days without radiation</a:t>
            </a:r>
          </a:p>
          <a:p>
            <a:pPr algn="ctr"/>
            <a:r>
              <a:rPr lang="en-US" sz="1600" dirty="0" smtClean="0"/>
              <a:t>First failures from 137 </a:t>
            </a:r>
            <a:r>
              <a:rPr lang="en-US" sz="1600" dirty="0" err="1" smtClean="0"/>
              <a:t>kGy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4412743" y="4735699"/>
            <a:ext cx="1438214" cy="33855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Radiation test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9068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Reading Material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- J</a:t>
            </a:r>
            <a:r>
              <a:rPr lang="en-US" sz="2000" dirty="0"/>
              <a:t>. Casas, "LHC thermometry: laboratory precision on an industrial scale in a hostile environment: tutorial 52," in IEEE Instrumentation &amp; Measurement Magazine, vol. 17, no. 1, pp. 57-64, February 2014, </a:t>
            </a:r>
            <a:r>
              <a:rPr lang="en-US" sz="2000" dirty="0" err="1" smtClean="0"/>
              <a:t>doi</a:t>
            </a:r>
            <a:r>
              <a:rPr lang="en-US" sz="2000" dirty="0" smtClean="0"/>
              <a:t>: 10.1109/MIM.2014.6782999.</a:t>
            </a:r>
          </a:p>
          <a:p>
            <a:r>
              <a:rPr lang="en-GB" sz="2000" dirty="0" smtClean="0"/>
              <a:t>- F</a:t>
            </a:r>
            <a:r>
              <a:rPr lang="en-GB" sz="2000" dirty="0"/>
              <a:t>. Pavese, Lessons learnt in 50 years of cryogenic thermometry, Chapter in “Cryogenic </a:t>
            </a:r>
            <a:r>
              <a:rPr lang="en-GB" sz="2000" dirty="0" smtClean="0"/>
              <a:t>Engineering</a:t>
            </a:r>
            <a:r>
              <a:rPr lang="en-GB" sz="2000" dirty="0"/>
              <a:t>: Fifty Years of Progress”, </a:t>
            </a:r>
            <a:r>
              <a:rPr lang="en-GB" sz="2000" dirty="0" err="1"/>
              <a:t>Timmerhaus</a:t>
            </a:r>
            <a:r>
              <a:rPr lang="en-GB" sz="2000" dirty="0"/>
              <a:t> and Ross eds., Springer, New York, 2006, ch.10, pp. </a:t>
            </a:r>
            <a:r>
              <a:rPr lang="en-GB" sz="2000" dirty="0" smtClean="0"/>
              <a:t>179-221</a:t>
            </a:r>
            <a:r>
              <a:rPr lang="en-GB" sz="2000" dirty="0"/>
              <a:t>.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91831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174" y="4234402"/>
            <a:ext cx="4989311" cy="2438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706" y="2356574"/>
            <a:ext cx="3118545" cy="424891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495915-BFF4-42EF-A7C0-2C423F1872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342" y="177038"/>
            <a:ext cx="10515600" cy="79710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Absolute Temperature Scale</a:t>
            </a:r>
            <a:endParaRPr lang="en-US" sz="28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A5E8902-BE2D-466C-8CB9-3B9A3A04EBC8}"/>
              </a:ext>
            </a:extLst>
          </p:cNvPr>
          <p:cNvSpPr txBox="1"/>
          <p:nvPr/>
        </p:nvSpPr>
        <p:spPr>
          <a:xfrm>
            <a:off x="436342" y="876313"/>
            <a:ext cx="110259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Constant volume gas thermometer: </a:t>
            </a:r>
            <a:r>
              <a:rPr lang="en-US" sz="2400" i="1" dirty="0" smtClean="0"/>
              <a:t>p . V = n . R . T    =&gt;    p % T</a:t>
            </a:r>
            <a:endParaRPr lang="en-US" sz="2400" dirty="0" smtClean="0"/>
          </a:p>
          <a:p>
            <a:pPr marL="342900" indent="-342900">
              <a:buFontTx/>
              <a:buChar char="-"/>
            </a:pPr>
            <a:r>
              <a:rPr lang="en-US" sz="2400" dirty="0" smtClean="0"/>
              <a:t>Stop working when reaching the gas liquefaction temperature</a:t>
            </a:r>
          </a:p>
          <a:p>
            <a:pPr marL="342900" indent="-342900">
              <a:buFontTx/>
              <a:buChar char="-"/>
            </a:pPr>
            <a:r>
              <a:rPr lang="en-US" sz="2400" dirty="0" smtClean="0"/>
              <a:t>Virial expansion required to model non ideal gas behavior</a:t>
            </a:r>
            <a:br>
              <a:rPr lang="en-US" sz="2400" dirty="0" smtClean="0"/>
            </a:br>
            <a:r>
              <a:rPr lang="en-US" sz="2400" i="1" dirty="0" smtClean="0"/>
              <a:t>p . V = n . R . T (1 + B(T) . (n/V) + C(T) . (n/V)</a:t>
            </a:r>
            <a:r>
              <a:rPr lang="en-US" sz="2400" i="1" baseline="30000" dirty="0" smtClean="0"/>
              <a:t>2</a:t>
            </a:r>
            <a:r>
              <a:rPr lang="en-US" sz="2400" i="1" dirty="0" smtClean="0"/>
              <a:t> + …. )</a:t>
            </a:r>
          </a:p>
          <a:p>
            <a:pPr marL="342900" indent="-342900">
              <a:buFontTx/>
              <a:buChar char="-"/>
            </a:pPr>
            <a:endParaRPr lang="en-US" sz="2400" i="1" dirty="0"/>
          </a:p>
          <a:p>
            <a:pPr marL="342900" indent="-342900">
              <a:buFontTx/>
              <a:buChar char="-"/>
            </a:pPr>
            <a:r>
              <a:rPr lang="en-US" sz="2400" i="1" dirty="0" smtClean="0"/>
              <a:t>Not as easy to use as it looks, it is an “approximation” technique:</a:t>
            </a:r>
          </a:p>
          <a:p>
            <a:pPr marL="800100" lvl="1" indent="-342900">
              <a:buFontTx/>
              <a:buChar char="-"/>
            </a:pPr>
            <a:r>
              <a:rPr lang="en-US" sz="2400" i="1" dirty="0" smtClean="0"/>
              <a:t>Real gas is not an ideal gas</a:t>
            </a:r>
          </a:p>
          <a:p>
            <a:pPr marL="800100" lvl="1" indent="-342900">
              <a:buFontTx/>
              <a:buChar char="-"/>
            </a:pPr>
            <a:r>
              <a:rPr lang="en-US" sz="2400" i="1" dirty="0" smtClean="0"/>
              <a:t>Temperature gradient along capillary</a:t>
            </a:r>
          </a:p>
          <a:p>
            <a:pPr marL="800100" lvl="1" indent="-342900">
              <a:buFontTx/>
              <a:buChar char="-"/>
            </a:pPr>
            <a:r>
              <a:rPr lang="en-US" sz="2400" i="1" dirty="0" smtClean="0"/>
              <a:t>Accuracy of pressure sensor</a:t>
            </a:r>
          </a:p>
          <a:p>
            <a:pPr marL="800100" lvl="1" indent="-342900">
              <a:buFontTx/>
              <a:buChar char="-"/>
            </a:pPr>
            <a:r>
              <a:rPr lang="en-US" sz="2400" i="1" dirty="0" smtClean="0"/>
              <a:t>……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81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58549</TotalTime>
  <Words>7248</Words>
  <Application>Microsoft Office PowerPoint</Application>
  <PresentationFormat>Widescreen</PresentationFormat>
  <Paragraphs>915</Paragraphs>
  <Slides>88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100" baseType="lpstr">
      <vt:lpstr>ＭＳ Ｐゴシック</vt:lpstr>
      <vt:lpstr>Arial</vt:lpstr>
      <vt:lpstr>Calibri</vt:lpstr>
      <vt:lpstr>Cambria Math</vt:lpstr>
      <vt:lpstr>Helvetica</vt:lpstr>
      <vt:lpstr>Inherited</vt:lpstr>
      <vt:lpstr>Symbol</vt:lpstr>
      <vt:lpstr>Wingdings</vt:lpstr>
      <vt:lpstr>Wingdings 3</vt:lpstr>
      <vt:lpstr>Office Theme</vt:lpstr>
      <vt:lpstr>Photo Editor Photo</vt:lpstr>
      <vt:lpstr>Equation</vt:lpstr>
      <vt:lpstr>Instrumentation  </vt:lpstr>
      <vt:lpstr>Instrumentation: what is it for?</vt:lpstr>
      <vt:lpstr>Instrumentation: Requirements then Selection</vt:lpstr>
      <vt:lpstr>Instrumentation: Metrology</vt:lpstr>
      <vt:lpstr>Instrumentation: Metrology</vt:lpstr>
      <vt:lpstr>Instrumentation: Metrology (Technical)</vt:lpstr>
      <vt:lpstr>Absolute Temperature Scale (ITS 90)</vt:lpstr>
      <vt:lpstr>Absolute Temperature Scale</vt:lpstr>
      <vt:lpstr>Absolute Temperature Scale</vt:lpstr>
      <vt:lpstr>Absolute Temperature Scale: CERN standards</vt:lpstr>
      <vt:lpstr>Standards/Calibration Certificates</vt:lpstr>
      <vt:lpstr>Instrumentation Chain: “Sensor” View</vt:lpstr>
      <vt:lpstr>Instrumentation Chain: Particle Accelerator</vt:lpstr>
      <vt:lpstr>Temperature Measurement: Electrical Sensors</vt:lpstr>
      <vt:lpstr>Temperature Measurement: Optical Sensors</vt:lpstr>
      <vt:lpstr>Temperature Measurement: Optical Sensors</vt:lpstr>
      <vt:lpstr>Temperature Measurement: Optical Fiber Sensors (OFS)</vt:lpstr>
      <vt:lpstr>Temperature Measurement: Electronic &lt;-&gt; Sensor Matching (LHC)</vt:lpstr>
      <vt:lpstr>Temperature Measurement: Electronic &lt;-&gt; Sensor Matching (LHC)</vt:lpstr>
      <vt:lpstr>Temperature Measurement: packaging for electrical sensors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Thermal Anchoring under vacuum</vt:lpstr>
      <vt:lpstr>Temperature Measurement: Insertion thermometry</vt:lpstr>
      <vt:lpstr>Temperature Measurement: Electrical Perturbances – Joule self-heating</vt:lpstr>
      <vt:lpstr>Temperature Measurement: time response</vt:lpstr>
      <vt:lpstr>Temperature Measurement: time response (courtesy Ph. Roche)</vt:lpstr>
      <vt:lpstr>Temperature Measurement: time response</vt:lpstr>
      <vt:lpstr>Temperature Measurement: time response estimation for cernox</vt:lpstr>
      <vt:lpstr>Temperature Measurement: Environmental Perturbances – magnetic field</vt:lpstr>
      <vt:lpstr>Temperature Measurement: Environmental Perturbances – magnetic field</vt:lpstr>
      <vt:lpstr>Temperature Measurement: Environmental Perturbances – Radiation</vt:lpstr>
      <vt:lpstr>Temperature Measurement: Environmental Perturbances –Radiation</vt:lpstr>
      <vt:lpstr>Temperature Measurement: Environmental Perturbances –Radiation</vt:lpstr>
      <vt:lpstr>Temperature Measurement: Environmental Perturbances –Radiation</vt:lpstr>
      <vt:lpstr>Temperature Measurement: Environmental Perturbances – Radiation</vt:lpstr>
      <vt:lpstr>Temperature Measurement: Environmental Perturbances – Radiation</vt:lpstr>
      <vt:lpstr>Temperature Measurement: Sensor ageing (resistive type)</vt:lpstr>
      <vt:lpstr>Temperature Measurement: Protection of low level signals</vt:lpstr>
      <vt:lpstr>Temperature Measurement: Environmental Perturbances - EMI</vt:lpstr>
      <vt:lpstr>Temperature Measurement: Environmental Perturbances</vt:lpstr>
      <vt:lpstr>Temperature Measurement: Catastrophic Events</vt:lpstr>
      <vt:lpstr>Temperature Measurement: Catastrophic Events</vt:lpstr>
      <vt:lpstr>Temperature Measurement: Signal Conditioning</vt:lpstr>
      <vt:lpstr>Temperature Measurement: Signal Conditioning</vt:lpstr>
      <vt:lpstr>Temperature Measurement: Signal Conditioning</vt:lpstr>
      <vt:lpstr>Temperature Measurement: Signal Conditioning</vt:lpstr>
      <vt:lpstr>Temperature Measurement: Signal Conditioning</vt:lpstr>
      <vt:lpstr>Temperature Measurement: The full picture</vt:lpstr>
      <vt:lpstr>Liquid level Measurement: Techniques</vt:lpstr>
      <vt:lpstr>LHe level Measurement: Techniques</vt:lpstr>
      <vt:lpstr>LHe level Measurement: superconducting wire</vt:lpstr>
      <vt:lpstr>LHe level Measurement: superconducting wire</vt:lpstr>
      <vt:lpstr>LHe level Measurement: superconducting wire</vt:lpstr>
      <vt:lpstr>LHe level Measurement: superconducting wire</vt:lpstr>
      <vt:lpstr>LHe level Measurement: superconducting wire</vt:lpstr>
      <vt:lpstr>LHe level Measurement: Perturbations</vt:lpstr>
      <vt:lpstr>Pressure Measurement: Basics</vt:lpstr>
      <vt:lpstr>Pressure Measurement: Vacuum</vt:lpstr>
      <vt:lpstr>Pressure Measurement: Vacuum</vt:lpstr>
      <vt:lpstr>Pressure Measurement: Fluid range</vt:lpstr>
      <vt:lpstr>Pressure Measurement: passive types – strain gauge based</vt:lpstr>
      <vt:lpstr>Pressure Measurement: passive types – variable reluctance</vt:lpstr>
      <vt:lpstr>Pressure Measurement: passive types – Cryogenic conditions</vt:lpstr>
      <vt:lpstr>Pressure Measurement: peculiarities for cryogenic equipment</vt:lpstr>
      <vt:lpstr>Mass Flow Measurement: Basics</vt:lpstr>
      <vt:lpstr>Mass Flow Measurement: Techniques</vt:lpstr>
      <vt:lpstr>Mass Flow Measurement: Basics</vt:lpstr>
      <vt:lpstr>Mass Flow Measurement: Basics</vt:lpstr>
      <vt:lpstr>Mass Flow Measurement: Differential pressure</vt:lpstr>
      <vt:lpstr>Mass Flow Measurement: Differential pressure</vt:lpstr>
      <vt:lpstr>Mass Flow Measurement: Thermal</vt:lpstr>
      <vt:lpstr>Mass Flow Measurement: Thermal</vt:lpstr>
      <vt:lpstr>Mass Flow Measurement: Coriolis</vt:lpstr>
      <vt:lpstr>Mass Flow Measurement: Coriolis</vt:lpstr>
      <vt:lpstr>Mass Flow Measurement: Coriolis</vt:lpstr>
      <vt:lpstr>Adding Heat: Electrical Resistors</vt:lpstr>
      <vt:lpstr>Adding Heat: Electrical Resistors – Wire Current Capacity</vt:lpstr>
      <vt:lpstr>Adding Heat: Electrical Resistors – Wire Current Capacity</vt:lpstr>
      <vt:lpstr>Adding Heat: Electrical Resistors – Voltage rating</vt:lpstr>
      <vt:lpstr>Adding Heat: Electrical Resistors – Heat Transfer Density</vt:lpstr>
      <vt:lpstr>Actuators: Regulating valves</vt:lpstr>
      <vt:lpstr>Actuators: intelligent valve actuators</vt:lpstr>
      <vt:lpstr>Actuators: intelligent valve actuators</vt:lpstr>
      <vt:lpstr>Reading Material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Casas-Cubillos</dc:creator>
  <cp:lastModifiedBy>Juan Casas-Cubillos</cp:lastModifiedBy>
  <cp:revision>2614</cp:revision>
  <cp:lastPrinted>2022-10-31T08:58:55Z</cp:lastPrinted>
  <dcterms:created xsi:type="dcterms:W3CDTF">2021-08-31T10:13:20Z</dcterms:created>
  <dcterms:modified xsi:type="dcterms:W3CDTF">2022-11-04T09:34:26Z</dcterms:modified>
</cp:coreProperties>
</file>