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6"/>
  </p:notesMasterIdLst>
  <p:sldIdLst>
    <p:sldId id="256" r:id="rId2"/>
    <p:sldId id="573" r:id="rId3"/>
    <p:sldId id="661" r:id="rId4"/>
    <p:sldId id="1127" r:id="rId5"/>
    <p:sldId id="395" r:id="rId6"/>
    <p:sldId id="1116" r:id="rId7"/>
    <p:sldId id="1088" r:id="rId8"/>
    <p:sldId id="1089" r:id="rId9"/>
    <p:sldId id="1090" r:id="rId10"/>
    <p:sldId id="1097" r:id="rId11"/>
    <p:sldId id="1098" r:id="rId12"/>
    <p:sldId id="1100" r:id="rId13"/>
    <p:sldId id="1099" r:id="rId14"/>
    <p:sldId id="605" r:id="rId15"/>
    <p:sldId id="606" r:id="rId16"/>
    <p:sldId id="1147" r:id="rId17"/>
    <p:sldId id="561" r:id="rId18"/>
    <p:sldId id="550" r:id="rId19"/>
    <p:sldId id="372" r:id="rId20"/>
    <p:sldId id="374" r:id="rId21"/>
    <p:sldId id="524" r:id="rId22"/>
    <p:sldId id="549" r:id="rId23"/>
    <p:sldId id="665" r:id="rId24"/>
    <p:sldId id="666" r:id="rId25"/>
    <p:sldId id="1128" r:id="rId26"/>
    <p:sldId id="517" r:id="rId27"/>
    <p:sldId id="305" r:id="rId28"/>
    <p:sldId id="1132" r:id="rId29"/>
    <p:sldId id="1135" r:id="rId30"/>
    <p:sldId id="532" r:id="rId31"/>
    <p:sldId id="533" r:id="rId32"/>
    <p:sldId id="668" r:id="rId33"/>
    <p:sldId id="529" r:id="rId34"/>
    <p:sldId id="662" r:id="rId35"/>
    <p:sldId id="669" r:id="rId36"/>
    <p:sldId id="1142" r:id="rId37"/>
    <p:sldId id="285" r:id="rId38"/>
    <p:sldId id="299" r:id="rId39"/>
    <p:sldId id="553" r:id="rId40"/>
    <p:sldId id="554" r:id="rId41"/>
    <p:sldId id="500" r:id="rId42"/>
    <p:sldId id="501" r:id="rId43"/>
    <p:sldId id="1149" r:id="rId44"/>
    <p:sldId id="271" r:id="rId45"/>
    <p:sldId id="673" r:id="rId46"/>
    <p:sldId id="674" r:id="rId47"/>
    <p:sldId id="273" r:id="rId48"/>
    <p:sldId id="675" r:id="rId49"/>
    <p:sldId id="567" r:id="rId50"/>
    <p:sldId id="569" r:id="rId51"/>
    <p:sldId id="659" r:id="rId52"/>
    <p:sldId id="1141" r:id="rId53"/>
    <p:sldId id="507" r:id="rId54"/>
    <p:sldId id="433" r:id="rId55"/>
    <p:sldId id="459" r:id="rId56"/>
    <p:sldId id="1133" r:id="rId57"/>
    <p:sldId id="460" r:id="rId58"/>
    <p:sldId id="461" r:id="rId59"/>
    <p:sldId id="464" r:id="rId60"/>
    <p:sldId id="468" r:id="rId61"/>
    <p:sldId id="297" r:id="rId62"/>
    <p:sldId id="466" r:id="rId63"/>
    <p:sldId id="648" r:id="rId64"/>
    <p:sldId id="1146" r:id="rId65"/>
    <p:sldId id="581" r:id="rId66"/>
    <p:sldId id="1137" r:id="rId67"/>
    <p:sldId id="1144" r:id="rId68"/>
    <p:sldId id="1140" r:id="rId69"/>
    <p:sldId id="288" r:id="rId70"/>
    <p:sldId id="309" r:id="rId71"/>
    <p:sldId id="313" r:id="rId72"/>
    <p:sldId id="508" r:id="rId73"/>
    <p:sldId id="407" r:id="rId74"/>
    <p:sldId id="510" r:id="rId75"/>
    <p:sldId id="511" r:id="rId76"/>
    <p:sldId id="1136" r:id="rId77"/>
    <p:sldId id="1143" r:id="rId78"/>
    <p:sldId id="1119" r:id="rId79"/>
    <p:sldId id="1121" r:id="rId80"/>
    <p:sldId id="1120" r:id="rId81"/>
    <p:sldId id="448" r:id="rId82"/>
    <p:sldId id="447" r:id="rId83"/>
    <p:sldId id="1131" r:id="rId84"/>
    <p:sldId id="443" r:id="rId85"/>
    <p:sldId id="1118" r:id="rId86"/>
    <p:sldId id="636" r:id="rId87"/>
    <p:sldId id="642" r:id="rId88"/>
    <p:sldId id="1148" r:id="rId89"/>
    <p:sldId id="1130" r:id="rId90"/>
    <p:sldId id="572" r:id="rId91"/>
    <p:sldId id="640" r:id="rId92"/>
    <p:sldId id="656" r:id="rId93"/>
    <p:sldId id="482" r:id="rId94"/>
    <p:sldId id="556" r:id="rId95"/>
    <p:sldId id="557" r:id="rId96"/>
    <p:sldId id="566" r:id="rId97"/>
    <p:sldId id="568" r:id="rId98"/>
    <p:sldId id="657" r:id="rId99"/>
    <p:sldId id="658" r:id="rId100"/>
    <p:sldId id="651" r:id="rId101"/>
    <p:sldId id="314" r:id="rId102"/>
    <p:sldId id="315" r:id="rId103"/>
    <p:sldId id="457" r:id="rId104"/>
    <p:sldId id="575" r:id="rId105"/>
    <p:sldId id="571" r:id="rId106"/>
    <p:sldId id="1134" r:id="rId107"/>
    <p:sldId id="1138" r:id="rId108"/>
    <p:sldId id="470" r:id="rId109"/>
    <p:sldId id="646" r:id="rId110"/>
    <p:sldId id="396" r:id="rId111"/>
    <p:sldId id="397" r:id="rId112"/>
    <p:sldId id="647" r:id="rId113"/>
    <p:sldId id="516" r:id="rId114"/>
    <p:sldId id="260" r:id="rId1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93" autoAdjust="0"/>
    <p:restoredTop sz="95345" autoAdjust="0"/>
  </p:normalViewPr>
  <p:slideViewPr>
    <p:cSldViewPr snapToGrid="0">
      <p:cViewPr varScale="1">
        <p:scale>
          <a:sx n="96" d="100"/>
          <a:sy n="96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presProps" Target="presProp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viewProps" Target="viewProp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Workspaces\c\cryostats\LHC%20Cryostats\LHC%20Cryostat%20components\Support%20Posts\THERMcalc\thermal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cern.ch\dfs\Workspaces\c\cryostats\LHC%20Cryostats\LHC%20Cryostat%20components\Support%20Posts\THERMcalc\thermal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fr-FR"/>
              <a:t>Conductivity (W/m.K)</a:t>
            </a:r>
          </a:p>
        </c:rich>
      </c:tx>
      <c:layout>
        <c:manualLayout>
          <c:xMode val="edge"/>
          <c:yMode val="edge"/>
          <c:x val="0.23348017621145375"/>
          <c:y val="3.676470588235294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977973568281938"/>
          <c:y val="0.17279411764705882"/>
          <c:w val="0.66960352422907488"/>
          <c:h val="0.63235294117647056"/>
        </c:manualLayout>
      </c:layout>
      <c:scatterChart>
        <c:scatterStyle val="lineMarker"/>
        <c:varyColors val="0"/>
        <c:ser>
          <c:idx val="0"/>
          <c:order val="0"/>
          <c:tx>
            <c:strRef>
              <c:f>Composite!$E$5</c:f>
              <c:strCache>
                <c:ptCount val="1"/>
                <c:pt idx="0">
                  <c:v>l long/trasv</c:v>
                </c:pt>
              </c:strCache>
            </c:strRef>
          </c:tx>
          <c:spPr>
            <a:ln w="12700">
              <a:solidFill>
                <a:srgbClr val="339933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339933"/>
              </a:solidFill>
              <a:ln>
                <a:solidFill>
                  <a:srgbClr val="339933"/>
                </a:solidFill>
                <a:prstDash val="solid"/>
              </a:ln>
            </c:spPr>
          </c:marker>
          <c:xVal>
            <c:numRef>
              <c:f>Composite!$A$6:$A$28</c:f>
              <c:numCache>
                <c:formatCode>0.00</c:formatCode>
                <c:ptCount val="23"/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35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  <c:pt idx="16">
                  <c:v>120</c:v>
                </c:pt>
                <c:pt idx="17">
                  <c:v>140</c:v>
                </c:pt>
                <c:pt idx="18">
                  <c:v>160</c:v>
                </c:pt>
                <c:pt idx="19">
                  <c:v>180</c:v>
                </c:pt>
                <c:pt idx="20">
                  <c:v>200</c:v>
                </c:pt>
                <c:pt idx="21">
                  <c:v>250</c:v>
                </c:pt>
                <c:pt idx="22">
                  <c:v>300</c:v>
                </c:pt>
              </c:numCache>
            </c:numRef>
          </c:xVal>
          <c:yVal>
            <c:numRef>
              <c:f>Composite!$E$6:$E$28</c:f>
              <c:numCache>
                <c:formatCode>0.000</c:formatCode>
                <c:ptCount val="23"/>
                <c:pt idx="1">
                  <c:v>7.8E-2</c:v>
                </c:pt>
                <c:pt idx="2">
                  <c:v>9.2999999999999999E-2</c:v>
                </c:pt>
                <c:pt idx="3">
                  <c:v>0.10199999999999999</c:v>
                </c:pt>
                <c:pt idx="4">
                  <c:v>0.111</c:v>
                </c:pt>
                <c:pt idx="5">
                  <c:v>0.125</c:v>
                </c:pt>
                <c:pt idx="6">
                  <c:v>0.14000000000000001</c:v>
                </c:pt>
                <c:pt idx="7">
                  <c:v>0.154</c:v>
                </c:pt>
                <c:pt idx="8">
                  <c:v>0.17399999999999999</c:v>
                </c:pt>
                <c:pt idx="9">
                  <c:v>0.188</c:v>
                </c:pt>
                <c:pt idx="10">
                  <c:v>0.22</c:v>
                </c:pt>
                <c:pt idx="11">
                  <c:v>0.253</c:v>
                </c:pt>
                <c:pt idx="12">
                  <c:v>0.28499999999999998</c:v>
                </c:pt>
                <c:pt idx="13">
                  <c:v>0.318</c:v>
                </c:pt>
                <c:pt idx="14">
                  <c:v>0.35599999999999998</c:v>
                </c:pt>
                <c:pt idx="15">
                  <c:v>0.38800000000000001</c:v>
                </c:pt>
                <c:pt idx="16">
                  <c:v>0.44600000000000001</c:v>
                </c:pt>
                <c:pt idx="17">
                  <c:v>0.504</c:v>
                </c:pt>
                <c:pt idx="18">
                  <c:v>0.54300000000000004</c:v>
                </c:pt>
                <c:pt idx="19">
                  <c:v>0.58199999999999996</c:v>
                </c:pt>
                <c:pt idx="20">
                  <c:v>0.61599999999999999</c:v>
                </c:pt>
                <c:pt idx="21">
                  <c:v>0.67100000000000004</c:v>
                </c:pt>
                <c:pt idx="22">
                  <c:v>0.70199999999999996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1E9-497E-9528-2E493F969133}"/>
            </c:ext>
          </c:extLst>
        </c:ser>
        <c:ser>
          <c:idx val="1"/>
          <c:order val="1"/>
          <c:tx>
            <c:strRef>
              <c:f>Composite!$F$5</c:f>
              <c:strCache>
                <c:ptCount val="1"/>
                <c:pt idx="0">
                  <c:v>l epaisseur</c:v>
                </c:pt>
              </c:strCache>
            </c:strRef>
          </c:tx>
          <c:spPr>
            <a:ln w="12700">
              <a:solidFill>
                <a:srgbClr val="339933"/>
              </a:solidFill>
              <a:prstDash val="sysDash"/>
            </a:ln>
          </c:spPr>
          <c:marker>
            <c:symbol val="diamond"/>
            <c:size val="5"/>
            <c:spPr>
              <a:noFill/>
              <a:ln>
                <a:solidFill>
                  <a:srgbClr val="339933"/>
                </a:solidFill>
                <a:prstDash val="solid"/>
              </a:ln>
            </c:spPr>
          </c:marker>
          <c:xVal>
            <c:numRef>
              <c:f>Composite!$A$6:$A$28</c:f>
              <c:numCache>
                <c:formatCode>0.00</c:formatCode>
                <c:ptCount val="23"/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35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  <c:pt idx="16">
                  <c:v>120</c:v>
                </c:pt>
                <c:pt idx="17">
                  <c:v>140</c:v>
                </c:pt>
                <c:pt idx="18">
                  <c:v>160</c:v>
                </c:pt>
                <c:pt idx="19">
                  <c:v>180</c:v>
                </c:pt>
                <c:pt idx="20">
                  <c:v>200</c:v>
                </c:pt>
                <c:pt idx="21">
                  <c:v>250</c:v>
                </c:pt>
                <c:pt idx="22">
                  <c:v>300</c:v>
                </c:pt>
              </c:numCache>
            </c:numRef>
          </c:xVal>
          <c:yVal>
            <c:numRef>
              <c:f>Composite!$F$6:$F$28</c:f>
              <c:numCache>
                <c:formatCode>0.000</c:formatCode>
                <c:ptCount val="23"/>
                <c:pt idx="1">
                  <c:v>7.5999999999999998E-2</c:v>
                </c:pt>
                <c:pt idx="2">
                  <c:v>0.09</c:v>
                </c:pt>
                <c:pt idx="3">
                  <c:v>9.9000000000000005E-2</c:v>
                </c:pt>
                <c:pt idx="4">
                  <c:v>0.108</c:v>
                </c:pt>
                <c:pt idx="5">
                  <c:v>0.121</c:v>
                </c:pt>
                <c:pt idx="6">
                  <c:v>0.13400000000000001</c:v>
                </c:pt>
                <c:pt idx="7">
                  <c:v>0.14599999999999999</c:v>
                </c:pt>
                <c:pt idx="8">
                  <c:v>0.161</c:v>
                </c:pt>
                <c:pt idx="9">
                  <c:v>0.17299999999999999</c:v>
                </c:pt>
                <c:pt idx="10">
                  <c:v>0.19500000000000001</c:v>
                </c:pt>
                <c:pt idx="11">
                  <c:v>0.219</c:v>
                </c:pt>
                <c:pt idx="12">
                  <c:v>0.24</c:v>
                </c:pt>
                <c:pt idx="13">
                  <c:v>0.26100000000000001</c:v>
                </c:pt>
                <c:pt idx="14">
                  <c:v>0.28199999999999997</c:v>
                </c:pt>
                <c:pt idx="15">
                  <c:v>0.30199999999999999</c:v>
                </c:pt>
                <c:pt idx="16">
                  <c:v>0.33600000000000002</c:v>
                </c:pt>
                <c:pt idx="17">
                  <c:v>0.36799999999999999</c:v>
                </c:pt>
                <c:pt idx="18">
                  <c:v>0.39100000000000001</c:v>
                </c:pt>
                <c:pt idx="19">
                  <c:v>0.41299999999999998</c:v>
                </c:pt>
                <c:pt idx="20">
                  <c:v>0.434</c:v>
                </c:pt>
                <c:pt idx="21">
                  <c:v>0.47399999999999998</c:v>
                </c:pt>
                <c:pt idx="22">
                  <c:v>0.505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1E9-497E-9528-2E493F969133}"/>
            </c:ext>
          </c:extLst>
        </c:ser>
        <c:ser>
          <c:idx val="2"/>
          <c:order val="2"/>
          <c:tx>
            <c:strRef>
              <c:f>Composite!$G$5</c:f>
              <c:strCache>
                <c:ptCount val="1"/>
                <c:pt idx="0">
                  <c:v>Ilong/trasv</c:v>
                </c:pt>
              </c:strCache>
            </c:strRef>
          </c:tx>
          <c:spPr>
            <a:ln w="12700">
              <a:solidFill>
                <a:srgbClr val="FF00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Composite!$A$6:$A$28</c:f>
              <c:numCache>
                <c:formatCode>0.00</c:formatCode>
                <c:ptCount val="23"/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35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  <c:pt idx="16">
                  <c:v>120</c:v>
                </c:pt>
                <c:pt idx="17">
                  <c:v>140</c:v>
                </c:pt>
                <c:pt idx="18">
                  <c:v>160</c:v>
                </c:pt>
                <c:pt idx="19">
                  <c:v>180</c:v>
                </c:pt>
                <c:pt idx="20">
                  <c:v>200</c:v>
                </c:pt>
                <c:pt idx="21">
                  <c:v>250</c:v>
                </c:pt>
                <c:pt idx="22">
                  <c:v>300</c:v>
                </c:pt>
              </c:numCache>
            </c:numRef>
          </c:xVal>
          <c:yVal>
            <c:numRef>
              <c:f>Composite!$G$6:$G$28</c:f>
              <c:numCache>
                <c:formatCode>0.000</c:formatCode>
                <c:ptCount val="23"/>
                <c:pt idx="1">
                  <c:v>8.5999999999999993E-2</c:v>
                </c:pt>
                <c:pt idx="2">
                  <c:v>0.1</c:v>
                </c:pt>
                <c:pt idx="3">
                  <c:v>0.107</c:v>
                </c:pt>
                <c:pt idx="4">
                  <c:v>0.11600000000000001</c:v>
                </c:pt>
                <c:pt idx="5">
                  <c:v>0.129</c:v>
                </c:pt>
                <c:pt idx="6">
                  <c:v>0.14599999999999999</c:v>
                </c:pt>
                <c:pt idx="7">
                  <c:v>0.16300000000000001</c:v>
                </c:pt>
                <c:pt idx="8">
                  <c:v>0.185</c:v>
                </c:pt>
                <c:pt idx="9">
                  <c:v>0.20100000000000001</c:v>
                </c:pt>
                <c:pt idx="10">
                  <c:v>0.23699999999999999</c:v>
                </c:pt>
                <c:pt idx="11">
                  <c:v>0.27500000000000002</c:v>
                </c:pt>
                <c:pt idx="12">
                  <c:v>0.311</c:v>
                </c:pt>
                <c:pt idx="13">
                  <c:v>0.34799999999999998</c:v>
                </c:pt>
                <c:pt idx="14">
                  <c:v>0.39200000000000002</c:v>
                </c:pt>
                <c:pt idx="15">
                  <c:v>0.42899999999999999</c:v>
                </c:pt>
                <c:pt idx="16">
                  <c:v>0.495</c:v>
                </c:pt>
                <c:pt idx="17">
                  <c:v>0.56100000000000005</c:v>
                </c:pt>
                <c:pt idx="18">
                  <c:v>0.60499999999999998</c:v>
                </c:pt>
                <c:pt idx="19">
                  <c:v>0.64900000000000002</c:v>
                </c:pt>
                <c:pt idx="20">
                  <c:v>0.68700000000000006</c:v>
                </c:pt>
                <c:pt idx="21">
                  <c:v>0.748</c:v>
                </c:pt>
                <c:pt idx="22">
                  <c:v>0.78100000000000003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1E9-497E-9528-2E493F969133}"/>
            </c:ext>
          </c:extLst>
        </c:ser>
        <c:ser>
          <c:idx val="3"/>
          <c:order val="3"/>
          <c:tx>
            <c:strRef>
              <c:f>Composite!$H$5</c:f>
              <c:strCache>
                <c:ptCount val="1"/>
                <c:pt idx="0">
                  <c:v>l epaisseur</c:v>
                </c:pt>
              </c:strCache>
            </c:strRef>
          </c:tx>
          <c:spPr>
            <a:ln w="12700">
              <a:solidFill>
                <a:srgbClr val="FF0000"/>
              </a:solidFill>
              <a:prstDash val="sysDash"/>
            </a:ln>
          </c:spPr>
          <c:marker>
            <c:symbol val="triangle"/>
            <c:size val="5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Composite!$A$6:$A$28</c:f>
              <c:numCache>
                <c:formatCode>0.00</c:formatCode>
                <c:ptCount val="23"/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35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  <c:pt idx="16">
                  <c:v>120</c:v>
                </c:pt>
                <c:pt idx="17">
                  <c:v>140</c:v>
                </c:pt>
                <c:pt idx="18">
                  <c:v>160</c:v>
                </c:pt>
                <c:pt idx="19">
                  <c:v>180</c:v>
                </c:pt>
                <c:pt idx="20">
                  <c:v>200</c:v>
                </c:pt>
                <c:pt idx="21">
                  <c:v>250</c:v>
                </c:pt>
                <c:pt idx="22">
                  <c:v>300</c:v>
                </c:pt>
              </c:numCache>
            </c:numRef>
          </c:xVal>
          <c:yVal>
            <c:numRef>
              <c:f>Composite!$H$6:$H$28</c:f>
              <c:numCache>
                <c:formatCode>0.000</c:formatCode>
                <c:ptCount val="23"/>
                <c:pt idx="1">
                  <c:v>8.4000000000000005E-2</c:v>
                </c:pt>
                <c:pt idx="2">
                  <c:v>9.7000000000000003E-2</c:v>
                </c:pt>
                <c:pt idx="3">
                  <c:v>0.104</c:v>
                </c:pt>
                <c:pt idx="4">
                  <c:v>0.113</c:v>
                </c:pt>
                <c:pt idx="5">
                  <c:v>0.125</c:v>
                </c:pt>
                <c:pt idx="6">
                  <c:v>0.14099999999999999</c:v>
                </c:pt>
                <c:pt idx="7">
                  <c:v>0.156</c:v>
                </c:pt>
                <c:pt idx="8">
                  <c:v>0.17399999999999999</c:v>
                </c:pt>
                <c:pt idx="9">
                  <c:v>0.187</c:v>
                </c:pt>
                <c:pt idx="10">
                  <c:v>0.215</c:v>
                </c:pt>
                <c:pt idx="11">
                  <c:v>0.24299999999999999</c:v>
                </c:pt>
                <c:pt idx="12">
                  <c:v>0.26900000000000002</c:v>
                </c:pt>
                <c:pt idx="13">
                  <c:v>0.29499999999999998</c:v>
                </c:pt>
                <c:pt idx="14">
                  <c:v>0.32200000000000001</c:v>
                </c:pt>
                <c:pt idx="15">
                  <c:v>0.34699999999999998</c:v>
                </c:pt>
                <c:pt idx="16">
                  <c:v>0.39</c:v>
                </c:pt>
                <c:pt idx="17">
                  <c:v>0.42899999999999999</c:v>
                </c:pt>
                <c:pt idx="18">
                  <c:v>0.45800000000000002</c:v>
                </c:pt>
                <c:pt idx="19">
                  <c:v>0.48599999999999999</c:v>
                </c:pt>
                <c:pt idx="20">
                  <c:v>0.51100000000000001</c:v>
                </c:pt>
                <c:pt idx="21">
                  <c:v>0.56000000000000005</c:v>
                </c:pt>
                <c:pt idx="22">
                  <c:v>0.59199999999999997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1E9-497E-9528-2E493F9691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5903343"/>
        <c:axId val="1"/>
      </c:scatterChart>
      <c:valAx>
        <c:axId val="1305903343"/>
        <c:scaling>
          <c:orientation val="minMax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fr-FR"/>
                  <a:t>Temperature (K)</a:t>
                </a:r>
              </a:p>
            </c:rich>
          </c:tx>
          <c:layout>
            <c:manualLayout>
              <c:xMode val="edge"/>
              <c:yMode val="edge"/>
              <c:x val="0.27312775330396477"/>
              <c:y val="0.90073529411764708"/>
            </c:manualLayout>
          </c:layout>
          <c:overlay val="0"/>
          <c:spPr>
            <a:noFill/>
            <a:ln w="25400">
              <a:noFill/>
            </a:ln>
          </c:spPr>
        </c:title>
        <c:numFmt formatCode="0.00" sourceLinked="1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Geneva"/>
                <a:ea typeface="Geneva"/>
                <a:cs typeface="Geneva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1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0.000" sourceLinked="1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Geneva"/>
                <a:ea typeface="Geneva"/>
                <a:cs typeface="Geneva"/>
              </a:defRPr>
            </a:pPr>
            <a:endParaRPr lang="en-US"/>
          </a:p>
        </c:txPr>
        <c:crossAx val="1305903343"/>
        <c:crosses val="autoZero"/>
        <c:crossBetween val="midCat"/>
        <c:majorUnit val="0.2"/>
      </c:valAx>
      <c:spPr>
        <a:solidFill>
          <a:srgbClr val="FFFF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12700">
      <a:solidFill>
        <a:srgbClr val="000000"/>
      </a:solidFill>
      <a:prstDash val="solid"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Geneva"/>
          <a:ea typeface="Geneva"/>
          <a:cs typeface="Geneva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fr-FR"/>
              <a:t>Conductivity (W/m.K)</a:t>
            </a:r>
          </a:p>
        </c:rich>
      </c:tx>
      <c:layout>
        <c:manualLayout>
          <c:xMode val="edge"/>
          <c:yMode val="edge"/>
          <c:x val="0.24152542372881355"/>
          <c:y val="3.690043549000283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40677966101695"/>
          <c:y val="0.17712209035201357"/>
          <c:w val="0.69915254237288138"/>
          <c:h val="0.62730740333004809"/>
        </c:manualLayout>
      </c:layout>
      <c:scatterChart>
        <c:scatterStyle val="lineMarker"/>
        <c:varyColors val="0"/>
        <c:ser>
          <c:idx val="0"/>
          <c:order val="0"/>
          <c:tx>
            <c:strRef>
              <c:f>Composite!$C$5</c:f>
              <c:strCache>
                <c:ptCount val="1"/>
                <c:pt idx="0">
                  <c:v>l matrice</c:v>
                </c:pt>
              </c:strCache>
            </c:strRef>
          </c:tx>
          <c:spPr>
            <a:ln w="12700">
              <a:solidFill>
                <a:srgbClr val="FF000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Composite!$A$6:$A$28</c:f>
              <c:numCache>
                <c:formatCode>0.00</c:formatCode>
                <c:ptCount val="23"/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35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  <c:pt idx="16">
                  <c:v>120</c:v>
                </c:pt>
                <c:pt idx="17">
                  <c:v>140</c:v>
                </c:pt>
                <c:pt idx="18">
                  <c:v>160</c:v>
                </c:pt>
                <c:pt idx="19">
                  <c:v>180</c:v>
                </c:pt>
                <c:pt idx="20">
                  <c:v>200</c:v>
                </c:pt>
                <c:pt idx="21">
                  <c:v>250</c:v>
                </c:pt>
                <c:pt idx="22">
                  <c:v>300</c:v>
                </c:pt>
              </c:numCache>
            </c:numRef>
          </c:xVal>
          <c:yVal>
            <c:numRef>
              <c:f>Composite!$C$6:$C$28</c:f>
              <c:numCache>
                <c:formatCode>0.000</c:formatCode>
                <c:ptCount val="23"/>
                <c:pt idx="1">
                  <c:v>0.06</c:v>
                </c:pt>
                <c:pt idx="2">
                  <c:v>6.7000000000000004E-2</c:v>
                </c:pt>
                <c:pt idx="3">
                  <c:v>7.4999999999999997E-2</c:v>
                </c:pt>
                <c:pt idx="4">
                  <c:v>8.3000000000000004E-2</c:v>
                </c:pt>
                <c:pt idx="5">
                  <c:v>8.7999999999999995E-2</c:v>
                </c:pt>
                <c:pt idx="6">
                  <c:v>9.5000000000000001E-2</c:v>
                </c:pt>
                <c:pt idx="7">
                  <c:v>0.1</c:v>
                </c:pt>
                <c:pt idx="8">
                  <c:v>0.104</c:v>
                </c:pt>
                <c:pt idx="9">
                  <c:v>0.109</c:v>
                </c:pt>
                <c:pt idx="10">
                  <c:v>0.114</c:v>
                </c:pt>
                <c:pt idx="11">
                  <c:v>0.122</c:v>
                </c:pt>
                <c:pt idx="12">
                  <c:v>0.128</c:v>
                </c:pt>
                <c:pt idx="13">
                  <c:v>0.13400000000000001</c:v>
                </c:pt>
                <c:pt idx="14">
                  <c:v>0.13900000000000001</c:v>
                </c:pt>
                <c:pt idx="15">
                  <c:v>0.14499999999999999</c:v>
                </c:pt>
                <c:pt idx="16">
                  <c:v>0.156</c:v>
                </c:pt>
                <c:pt idx="17">
                  <c:v>0.16500000000000001</c:v>
                </c:pt>
                <c:pt idx="18">
                  <c:v>0.17299999999999999</c:v>
                </c:pt>
                <c:pt idx="19">
                  <c:v>0.18099999999999999</c:v>
                </c:pt>
                <c:pt idx="20">
                  <c:v>0.189</c:v>
                </c:pt>
                <c:pt idx="21">
                  <c:v>0.20699999999999999</c:v>
                </c:pt>
                <c:pt idx="22">
                  <c:v>0.224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5B7-46B9-A20D-D0519E855388}"/>
            </c:ext>
          </c:extLst>
        </c:ser>
        <c:ser>
          <c:idx val="1"/>
          <c:order val="1"/>
          <c:tx>
            <c:strRef>
              <c:f>Composite!$D$5</c:f>
              <c:strCache>
                <c:ptCount val="1"/>
                <c:pt idx="0">
                  <c:v>l fibre</c:v>
                </c:pt>
              </c:strCache>
            </c:strRef>
          </c:tx>
          <c:spPr>
            <a:ln w="12700">
              <a:solidFill>
                <a:srgbClr val="339933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339933"/>
              </a:solidFill>
              <a:ln>
                <a:solidFill>
                  <a:srgbClr val="339933"/>
                </a:solidFill>
                <a:prstDash val="solid"/>
              </a:ln>
            </c:spPr>
          </c:marker>
          <c:xVal>
            <c:numRef>
              <c:f>Composite!$A$6:$A$28</c:f>
              <c:numCache>
                <c:formatCode>0.00</c:formatCode>
                <c:ptCount val="23"/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35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  <c:pt idx="16">
                  <c:v>120</c:v>
                </c:pt>
                <c:pt idx="17">
                  <c:v>140</c:v>
                </c:pt>
                <c:pt idx="18">
                  <c:v>160</c:v>
                </c:pt>
                <c:pt idx="19">
                  <c:v>180</c:v>
                </c:pt>
                <c:pt idx="20">
                  <c:v>200</c:v>
                </c:pt>
                <c:pt idx="21">
                  <c:v>250</c:v>
                </c:pt>
                <c:pt idx="22">
                  <c:v>300</c:v>
                </c:pt>
              </c:numCache>
            </c:numRef>
          </c:xVal>
          <c:yVal>
            <c:numRef>
              <c:f>Composite!$D$6:$D$28</c:f>
              <c:numCache>
                <c:formatCode>0.000</c:formatCode>
                <c:ptCount val="23"/>
                <c:pt idx="1">
                  <c:v>0.09</c:v>
                </c:pt>
                <c:pt idx="2">
                  <c:v>0.11</c:v>
                </c:pt>
                <c:pt idx="3">
                  <c:v>0.12</c:v>
                </c:pt>
                <c:pt idx="4">
                  <c:v>0.13</c:v>
                </c:pt>
                <c:pt idx="5">
                  <c:v>0.15</c:v>
                </c:pt>
                <c:pt idx="6">
                  <c:v>0.17</c:v>
                </c:pt>
                <c:pt idx="7">
                  <c:v>0.19</c:v>
                </c:pt>
                <c:pt idx="8">
                  <c:v>0.22</c:v>
                </c:pt>
                <c:pt idx="9">
                  <c:v>0.24</c:v>
                </c:pt>
                <c:pt idx="10">
                  <c:v>0.28999999999999998</c:v>
                </c:pt>
                <c:pt idx="11">
                  <c:v>0.34</c:v>
                </c:pt>
                <c:pt idx="12">
                  <c:v>0.39</c:v>
                </c:pt>
                <c:pt idx="13">
                  <c:v>0.44</c:v>
                </c:pt>
                <c:pt idx="14">
                  <c:v>0.5</c:v>
                </c:pt>
                <c:pt idx="15">
                  <c:v>0.55000000000000004</c:v>
                </c:pt>
                <c:pt idx="16">
                  <c:v>0.64</c:v>
                </c:pt>
                <c:pt idx="17">
                  <c:v>0.73</c:v>
                </c:pt>
                <c:pt idx="18">
                  <c:v>0.79</c:v>
                </c:pt>
                <c:pt idx="19">
                  <c:v>0.85</c:v>
                </c:pt>
                <c:pt idx="20">
                  <c:v>0.9</c:v>
                </c:pt>
                <c:pt idx="21">
                  <c:v>0.98</c:v>
                </c:pt>
                <c:pt idx="22">
                  <c:v>1.02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5B7-46B9-A20D-D0519E8553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5905423"/>
        <c:axId val="1"/>
      </c:scatterChart>
      <c:valAx>
        <c:axId val="1305905423"/>
        <c:scaling>
          <c:orientation val="minMax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fr-FR"/>
                  <a:t>Temperature (K)</a:t>
                </a:r>
              </a:p>
            </c:rich>
          </c:tx>
          <c:layout>
            <c:manualLayout>
              <c:xMode val="edge"/>
              <c:yMode val="edge"/>
              <c:x val="0.2711864406779661"/>
              <c:y val="0.90037062595606898"/>
            </c:manualLayout>
          </c:layout>
          <c:overlay val="0"/>
          <c:spPr>
            <a:noFill/>
            <a:ln w="25400">
              <a:noFill/>
            </a:ln>
          </c:spPr>
        </c:title>
        <c:numFmt formatCode="0.00" sourceLinked="1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Geneva"/>
                <a:ea typeface="Geneva"/>
                <a:cs typeface="Geneva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1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0.000" sourceLinked="1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Geneva"/>
                <a:ea typeface="Geneva"/>
                <a:cs typeface="Geneva"/>
              </a:defRPr>
            </a:pPr>
            <a:endParaRPr lang="en-US"/>
          </a:p>
        </c:txPr>
        <c:crossAx val="1305905423"/>
        <c:crosses val="autoZero"/>
        <c:crossBetween val="midCat"/>
        <c:majorUnit val="0.2"/>
      </c:valAx>
      <c:spPr>
        <a:solidFill>
          <a:srgbClr val="FFFF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12700">
      <a:solidFill>
        <a:srgbClr val="000000"/>
      </a:solidFill>
      <a:prstDash val="solid"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Geneva"/>
          <a:ea typeface="Geneva"/>
          <a:cs typeface="Geneva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0.8157</cdr:x>
      <cdr:y>0.27481</cdr:y>
    </cdr:from>
    <cdr:to>
      <cdr:x>1</cdr:x>
      <cdr:y>0.34803</cdr:y>
    </cdr:to>
    <cdr:sp macro="" textlink="">
      <cdr:nvSpPr>
        <cdr:cNvPr id="4098" name="Text 2">
          <a:extLst xmlns:a="http://schemas.openxmlformats.org/drawingml/2006/main">
            <a:ext uri="{FF2B5EF4-FFF2-40B4-BE49-F238E27FC236}">
              <a16:creationId xmlns:a16="http://schemas.microsoft.com/office/drawing/2014/main" id="{38DBC2F5-FC25-4D55-BAC3-CAE99F57C4D2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784117" y="717776"/>
          <a:ext cx="400235" cy="1903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fr-FR" sz="900" b="0" i="0" u="none" strike="noStrike" baseline="0">
              <a:solidFill>
                <a:srgbClr val="FF0000"/>
              </a:solidFill>
              <a:latin typeface="Times New Roman"/>
              <a:cs typeface="Times New Roman"/>
            </a:rPr>
            <a:t>Vf=0,7</a:t>
          </a:r>
        </a:p>
      </cdr:txBody>
    </cdr:sp>
  </cdr:relSizeAnchor>
  <cdr:relSizeAnchor xmlns:cdr="http://schemas.openxmlformats.org/drawingml/2006/chartDrawing">
    <cdr:from>
      <cdr:x>0.8157</cdr:x>
      <cdr:y>0.34417</cdr:y>
    </cdr:from>
    <cdr:to>
      <cdr:x>1</cdr:x>
      <cdr:y>0.41739</cdr:y>
    </cdr:to>
    <cdr:sp macro="" textlink="">
      <cdr:nvSpPr>
        <cdr:cNvPr id="4099" name="Text 3">
          <a:extLst xmlns:a="http://schemas.openxmlformats.org/drawingml/2006/main">
            <a:ext uri="{FF2B5EF4-FFF2-40B4-BE49-F238E27FC236}">
              <a16:creationId xmlns:a16="http://schemas.microsoft.com/office/drawing/2014/main" id="{BB578A3D-766C-4AC1-AED0-18D3A346F800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793980" y="898142"/>
          <a:ext cx="400236" cy="1903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fr-FR" sz="900" b="0" i="0" u="none" strike="noStrike" baseline="0">
              <a:solidFill>
                <a:srgbClr val="00FF00"/>
              </a:solidFill>
              <a:latin typeface="Times New Roman"/>
              <a:cs typeface="Times New Roman"/>
            </a:rPr>
            <a:t>Vf=0,6</a:t>
          </a:r>
        </a:p>
      </cdr:txBody>
    </cdr:sp>
  </cdr:relSizeAnchor>
  <cdr:relSizeAnchor xmlns:cdr="http://schemas.openxmlformats.org/drawingml/2006/chartDrawing">
    <cdr:from>
      <cdr:x>0.67891</cdr:x>
      <cdr:y>0.42852</cdr:y>
    </cdr:from>
    <cdr:to>
      <cdr:x>0.85605</cdr:x>
      <cdr:y>0.50573</cdr:y>
    </cdr:to>
    <cdr:sp macro="" textlink="">
      <cdr:nvSpPr>
        <cdr:cNvPr id="4100" name="Text 4">
          <a:extLst xmlns:a="http://schemas.openxmlformats.org/drawingml/2006/main">
            <a:ext uri="{FF2B5EF4-FFF2-40B4-BE49-F238E27FC236}">
              <a16:creationId xmlns:a16="http://schemas.microsoft.com/office/drawing/2014/main" id="{D011B0A7-82E4-440C-9191-365DC7A462D5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763514" y="1110200"/>
          <a:ext cx="460127" cy="20005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fr-FR" sz="1000" b="1" i="0" u="none" strike="noStrike" baseline="0" dirty="0" err="1">
              <a:solidFill>
                <a:srgbClr val="000000"/>
              </a:solidFill>
              <a:latin typeface="Times New Roman"/>
              <a:cs typeface="Times New Roman"/>
            </a:rPr>
            <a:t>Transv</a:t>
          </a:r>
          <a:r>
            <a:rPr lang="fr-FR" sz="10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.</a:t>
          </a:r>
        </a:p>
      </cdr:txBody>
    </cdr:sp>
  </cdr:relSizeAnchor>
  <cdr:relSizeAnchor xmlns:cdr="http://schemas.openxmlformats.org/drawingml/2006/chartDrawing">
    <cdr:from>
      <cdr:x>0.65935</cdr:x>
      <cdr:y>0.29813</cdr:y>
    </cdr:from>
    <cdr:to>
      <cdr:x>0.79514</cdr:x>
      <cdr:y>0.37535</cdr:y>
    </cdr:to>
    <cdr:sp macro="" textlink="">
      <cdr:nvSpPr>
        <cdr:cNvPr id="4101" name="Text 5">
          <a:extLst xmlns:a="http://schemas.openxmlformats.org/drawingml/2006/main">
            <a:ext uri="{FF2B5EF4-FFF2-40B4-BE49-F238E27FC236}">
              <a16:creationId xmlns:a16="http://schemas.microsoft.com/office/drawing/2014/main" id="{89C26B25-40F5-498E-8994-82577B6BA6A5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712712" y="772401"/>
          <a:ext cx="352725" cy="20005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fr-FR" sz="10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Long.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0.69423</cdr:x>
      <cdr:y>0.59793</cdr:y>
    </cdr:from>
    <cdr:to>
      <cdr:x>0.8589</cdr:x>
      <cdr:y>0.66721</cdr:y>
    </cdr:to>
    <cdr:sp macro="" textlink="">
      <cdr:nvSpPr>
        <cdr:cNvPr id="5121" name="Text 1">
          <a:extLst xmlns:a="http://schemas.openxmlformats.org/drawingml/2006/main">
            <a:ext uri="{FF2B5EF4-FFF2-40B4-BE49-F238E27FC236}">
              <a16:creationId xmlns:a16="http://schemas.microsoft.com/office/drawing/2014/main" id="{0FB5569B-4DFD-4185-BC81-E3AC686ABA71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60561" y="1543409"/>
          <a:ext cx="370166" cy="17883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fr-FR" sz="900" b="1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matrix</a:t>
          </a:r>
        </a:p>
      </cdr:txBody>
    </cdr:sp>
  </cdr:relSizeAnchor>
  <cdr:relSizeAnchor xmlns:cdr="http://schemas.openxmlformats.org/drawingml/2006/chartDrawing">
    <cdr:from>
      <cdr:x>0.71694</cdr:x>
      <cdr:y>0.19152</cdr:y>
    </cdr:from>
    <cdr:to>
      <cdr:x>0.85606</cdr:x>
      <cdr:y>0.26497</cdr:y>
    </cdr:to>
    <cdr:sp macro="" textlink="">
      <cdr:nvSpPr>
        <cdr:cNvPr id="5122" name="Text 2">
          <a:extLst xmlns:a="http://schemas.openxmlformats.org/drawingml/2006/main">
            <a:ext uri="{FF2B5EF4-FFF2-40B4-BE49-F238E27FC236}">
              <a16:creationId xmlns:a16="http://schemas.microsoft.com/office/drawing/2014/main" id="{6E83F55A-AE4E-4BD2-9856-89CBFCF01CA8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21620" y="499375"/>
          <a:ext cx="314056" cy="1902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fr-FR" sz="900" b="1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fibre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E1E5-E430-49F8-81A0-68747FCE6310}" type="datetimeFigureOut">
              <a:rPr lang="fr-FR" smtClean="0"/>
              <a:t>07/11/2022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630F4-82FC-4F09-BB42-20DAB7EE9B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41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" y="744538"/>
            <a:ext cx="6607175" cy="3717925"/>
          </a:xfrm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4370" y="4709441"/>
            <a:ext cx="5398138" cy="4460313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5FFB5-6E4F-4C0F-92B8-685FFA8CD903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45 </a:t>
            </a:r>
            <a:r>
              <a:rPr lang="en-US" dirty="0" err="1"/>
              <a:t>minuti</a:t>
            </a: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 err="1"/>
              <a:t>Pausa</a:t>
            </a:r>
            <a:r>
              <a:rPr lang="en-US" dirty="0"/>
              <a:t> QA: 10’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630F4-82FC-4F09-BB42-20DAB7EE9BD9}" type="slidenum">
              <a:rPr lang="fr-FR" smtClean="0"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15940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189DE5-000F-4C22-91AC-EEEEF913E415}" type="slidenum">
              <a:rPr lang="en-US" smtClean="0"/>
              <a:pPr>
                <a:defRPr/>
              </a:pPr>
              <a:t>81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2FA77-EF63-41A4-B96E-6F3263D551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3D0BE2-08E0-4DFF-91D9-D90B4356E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FE8A1-251D-45E6-901B-518647B62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23ADC-D1C7-46BE-8A34-C84F25D5962D}" type="datetime1">
              <a:rPr lang="en-GB" smtClean="0"/>
              <a:t>07/11/2022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C2A19-2F26-42D9-BA52-5AA83CFD2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E0442-0038-4EB5-BC36-C5833780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656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097C5-B8BE-46F5-817B-4315CDF1C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F54F41-BCE7-4A9B-B55F-3276EAF44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07A20-5C5F-4625-A36A-02C7D64F6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8DFBE-6A6C-46CE-AB8A-838701654D14}" type="datetime1">
              <a:rPr lang="en-GB" smtClean="0"/>
              <a:t>07/11/2022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0DE88-87CC-4741-B564-9418EC427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63FB5-0E90-402F-992D-F1AC5E65C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020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BB9317-ABA8-45CE-A8D4-1C6D0BC1BE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03F6A7-326E-44A4-B260-8706A32C72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F41DA-1348-492D-8FA1-5E137406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E1213-B0D7-49DA-B033-CAC3C10D6174}" type="datetime1">
              <a:rPr lang="en-GB" smtClean="0"/>
              <a:t>07/11/2022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0F7B7-8CD7-443A-8BE1-99412C610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D3906-EC72-4F0A-80D5-9A04049B2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82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34433" y="260351"/>
            <a:ext cx="11618384" cy="576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34434" y="981075"/>
            <a:ext cx="5706533" cy="2732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44167" y="981075"/>
            <a:ext cx="5708651" cy="2732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34434" y="3865564"/>
            <a:ext cx="5706533" cy="2732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4167" y="3865564"/>
            <a:ext cx="5708651" cy="2732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CF912D4-63F9-4901-AAB5-E9F320D12A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5984" y="6619875"/>
            <a:ext cx="12156016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dirty="0" smtClean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 algn="r">
              <a:defRPr/>
            </a:pPr>
            <a:fld id="{FA4D8E30-AFB0-498A-BA9A-7603C31EB3EA}" type="datetime1">
              <a:rPr lang="en-GB" smtClean="0"/>
              <a:t>07/11/2022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9119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3" y="260351"/>
            <a:ext cx="11618384" cy="576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434" y="981075"/>
            <a:ext cx="5706533" cy="5616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44167" y="981075"/>
            <a:ext cx="5708651" cy="2732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44167" y="3865564"/>
            <a:ext cx="5708651" cy="2732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C3D5507E-9179-4764-8CAB-AF21D8A6BDA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5984" y="6619875"/>
            <a:ext cx="12156016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dirty="0" smtClean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 algn="r">
              <a:defRPr/>
            </a:pPr>
            <a:fld id="{C93808B4-7762-4664-9042-44C85FDF1AAF}" type="datetime1">
              <a:rPr lang="en-GB" smtClean="0"/>
              <a:t>07/11/2022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0247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3" y="260351"/>
            <a:ext cx="11618384" cy="576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4434" y="981075"/>
            <a:ext cx="5706533" cy="5616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44167" y="981075"/>
            <a:ext cx="5708651" cy="2732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44167" y="3865564"/>
            <a:ext cx="5708651" cy="2732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34E63-85DB-4784-8589-5AF1DA648017}" type="datetime1">
              <a:rPr lang="en-GB" smtClean="0"/>
              <a:t>07/11/2022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804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3" y="44625"/>
            <a:ext cx="11618384" cy="576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4434" y="981075"/>
            <a:ext cx="5706533" cy="5616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4167" y="981075"/>
            <a:ext cx="5708651" cy="5616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24AB8D82-BCA7-4439-A579-859BD4539A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5984" y="6619875"/>
            <a:ext cx="12156016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dirty="0" smtClean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 algn="r">
              <a:defRPr/>
            </a:pPr>
            <a:fld id="{CE02641A-D44E-439C-9D2C-A3D5A1E82041}" type="datetime1">
              <a:rPr lang="en-GB" smtClean="0"/>
              <a:t>07/11/2022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48194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6"/>
          <p:cNvSpPr>
            <a:spLocks noGrp="1"/>
          </p:cNvSpPr>
          <p:nvPr>
            <p:ph type="title"/>
          </p:nvPr>
        </p:nvSpPr>
        <p:spPr>
          <a:xfrm>
            <a:off x="331434" y="34933"/>
            <a:ext cx="11517297" cy="45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err="1"/>
              <a:t>Cliquez</a:t>
            </a:r>
            <a:r>
              <a:rPr lang="en-GB" noProof="0" dirty="0"/>
              <a:t> pour modifier le style du titre</a:t>
            </a:r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418" y="6245225"/>
            <a:ext cx="11423649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en-US" i="1" noProof="0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0"/>
          </p:nvPr>
        </p:nvSpPr>
        <p:spPr>
          <a:xfrm>
            <a:off x="331434" y="532661"/>
            <a:ext cx="11504967" cy="5637321"/>
          </a:xfrm>
        </p:spPr>
        <p:txBody>
          <a:bodyPr/>
          <a:lstStyle/>
          <a:p>
            <a:pPr lvl="0"/>
            <a:r>
              <a:rPr lang="en-GB" noProof="0" dirty="0" err="1"/>
              <a:t>Cliquez</a:t>
            </a:r>
            <a:r>
              <a:rPr lang="en-GB" noProof="0" dirty="0"/>
              <a:t> pour modifier les styles du </a:t>
            </a:r>
            <a:r>
              <a:rPr lang="en-GB" noProof="0" dirty="0" err="1"/>
              <a:t>texte</a:t>
            </a:r>
            <a:r>
              <a:rPr lang="en-GB" noProof="0" dirty="0"/>
              <a:t> du masque</a:t>
            </a:r>
          </a:p>
          <a:p>
            <a:pPr lvl="1"/>
            <a:r>
              <a:rPr lang="en-GB" noProof="0" dirty="0" err="1"/>
              <a:t>Deuxième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Troisième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Quatrième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Cinquième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42632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33565-3837-43CF-BDDB-2FC0C6034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B36C9-FC04-4F63-B36D-8F8988256B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394D9-5F04-48ED-8999-193E0C09B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E2FD8-DDC0-477C-9366-75E6140F2BDC}" type="datetime1">
              <a:rPr lang="en-GB" smtClean="0"/>
              <a:t>07/11/2022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C03FF-B8CE-41FD-AF99-CC7076539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0E4A2-EB7F-4B46-B4B6-874EFEE46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15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01333-FC11-412E-8D63-CDFD9ABC0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3C384-4BBA-4232-BBD5-BDB55446A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1466A-D026-46A8-B696-07B260F1D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5BCFE-8B6E-48B9-95CC-35784FD0E85B}" type="datetime1">
              <a:rPr lang="en-GB" smtClean="0"/>
              <a:t>07/11/2022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4BCE3-1A5B-40E6-9D1F-76FAA096A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4D497-20A1-412D-828F-198D0CEE1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98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4E801-3157-493B-99BB-163BA8DF8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C18F2-8A66-462F-AD93-82B9E9B36F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659819-1D1F-4A61-8ADE-169D9DA4F0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48EC01-9846-40F5-863F-332A40DF8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22303-267D-4B0D-A6DB-54C3513C61CD}" type="datetime1">
              <a:rPr lang="en-GB" smtClean="0"/>
              <a:t>07/11/2022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04216-20AB-4BAE-9273-5EA73A92A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ECC7CC-7AE3-4CA8-ABD3-A400C60E0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2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00B4E-FA9D-4768-B752-166E16924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35ACD-86E4-402B-A417-4CDDEFCFBA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EDE253-30EA-409E-8B4E-CE4EC434D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7EE6AF-B1A8-4505-9A33-C3BAE99AA1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0FB303-FD88-4FD0-BD05-C141E49F62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732F4-4B1C-4CF8-9601-36D3841F2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937D-B650-4D20-99D5-1665A051CACA}" type="datetime1">
              <a:rPr lang="en-GB" smtClean="0"/>
              <a:t>07/11/2022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E8B9F3-978B-439A-A395-3945B97A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79D46-180A-4445-AAE4-22CA700D7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42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ACBFC-1552-4664-8AB4-2A2C3EDFF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8637B4-AC3B-4591-A6B3-A1CB9D555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A9000-AE3F-4FD9-855E-65EFF4409889}" type="datetime1">
              <a:rPr lang="en-GB" smtClean="0"/>
              <a:t>07/11/2022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E7FE64-4B30-49D0-A64D-A7402718B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69924B-8323-4FF8-9248-8D701DEAC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17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A35022-18C5-4B07-A066-982063660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1218-A755-49E9-A7DF-188D7F8E3B1A}" type="datetime1">
              <a:rPr lang="en-GB" smtClean="0"/>
              <a:t>07/11/2022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99182-2F3E-429C-BEBF-5A51BDBFC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AE7A2-EA59-4401-9629-D6B2786FC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086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2CD37-4F9C-44FB-B0C8-E3CA7131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502AB-EDE3-4C9B-ADF1-663C08CEC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F19FC-C971-479E-9FAD-5746A936E7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1EFA74-5107-46BC-B7C6-279917902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7E2C3-5840-43E9-BE49-7B6004990018}" type="datetime1">
              <a:rPr lang="en-GB" smtClean="0"/>
              <a:t>07/11/2022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012A69-0443-4B81-B301-0B650EFB5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6723BA-61CC-4972-B8FA-7898474C2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51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77C31-2720-492E-A2B1-795154707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AE119A-4800-4329-94E2-17F8D86F53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1298C3-9E31-4F68-B9DB-C0A4CBA762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F54CA1-0E83-4B0F-80E6-6EC827947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DD0C7-C360-4D42-883C-ADDB87116932}" type="datetime1">
              <a:rPr lang="en-GB" smtClean="0"/>
              <a:t>07/11/2022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4841C-4E24-4E3D-8BA4-7AE70288E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BBB26D-A004-47BF-96C8-3E6ED171A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3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040DCD-6F05-460B-AD0A-C3E705E07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799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B198FA-8DAE-40EB-B82B-F54CBDA4D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825" y="1035781"/>
            <a:ext cx="11995768" cy="5445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913FB-63EF-4684-A913-9F201362CC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825" y="6546391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F6DFE-B716-4834-87FD-307EB06C067C}" type="datetime1">
              <a:rPr lang="en-GB" smtClean="0"/>
              <a:t>07/11/2022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47CC5-AD1D-4C14-831F-26389D0B70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45501" y="6546391"/>
            <a:ext cx="6327972" cy="2761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58036-EBCB-4005-925C-ACB3FAB0B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6975" y="6546390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426DAA5-B5F8-4CDF-A231-F6DE852EA5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466751" y="7442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9907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3" r:id="rId14"/>
    <p:sldLayoutId id="2147483664" r:id="rId15"/>
    <p:sldLayoutId id="2147483665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png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9.jpe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6.bin"/><Relationship Id="rId13" Type="http://schemas.openxmlformats.org/officeDocument/2006/relationships/image" Target="../media/image235.wmf"/><Relationship Id="rId18" Type="http://schemas.openxmlformats.org/officeDocument/2006/relationships/oleObject" Target="../embeddings/oleObject101.bin"/><Relationship Id="rId3" Type="http://schemas.openxmlformats.org/officeDocument/2006/relationships/image" Target="../media/image230.wmf"/><Relationship Id="rId21" Type="http://schemas.openxmlformats.org/officeDocument/2006/relationships/image" Target="../media/image240.emf"/><Relationship Id="rId7" Type="http://schemas.openxmlformats.org/officeDocument/2006/relationships/image" Target="../media/image232.wmf"/><Relationship Id="rId12" Type="http://schemas.openxmlformats.org/officeDocument/2006/relationships/oleObject" Target="../embeddings/oleObject98.bin"/><Relationship Id="rId17" Type="http://schemas.openxmlformats.org/officeDocument/2006/relationships/image" Target="../media/image237.wmf"/><Relationship Id="rId2" Type="http://schemas.openxmlformats.org/officeDocument/2006/relationships/oleObject" Target="../embeddings/oleObject93.bin"/><Relationship Id="rId16" Type="http://schemas.openxmlformats.org/officeDocument/2006/relationships/oleObject" Target="../embeddings/oleObject100.bin"/><Relationship Id="rId20" Type="http://schemas.openxmlformats.org/officeDocument/2006/relationships/image" Target="../media/image239.emf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95.bin"/><Relationship Id="rId11" Type="http://schemas.openxmlformats.org/officeDocument/2006/relationships/image" Target="../media/image234.wmf"/><Relationship Id="rId5" Type="http://schemas.openxmlformats.org/officeDocument/2006/relationships/image" Target="../media/image231.wmf"/><Relationship Id="rId15" Type="http://schemas.openxmlformats.org/officeDocument/2006/relationships/image" Target="../media/image236.wmf"/><Relationship Id="rId10" Type="http://schemas.openxmlformats.org/officeDocument/2006/relationships/oleObject" Target="../embeddings/oleObject97.bin"/><Relationship Id="rId19" Type="http://schemas.openxmlformats.org/officeDocument/2006/relationships/image" Target="../media/image238.wmf"/><Relationship Id="rId4" Type="http://schemas.openxmlformats.org/officeDocument/2006/relationships/oleObject" Target="../embeddings/oleObject94.bin"/><Relationship Id="rId9" Type="http://schemas.openxmlformats.org/officeDocument/2006/relationships/image" Target="../media/image233.wmf"/><Relationship Id="rId14" Type="http://schemas.openxmlformats.org/officeDocument/2006/relationships/oleObject" Target="../embeddings/oleObject99.bin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1.emf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0.png"/><Relationship Id="rId3" Type="http://schemas.openxmlformats.org/officeDocument/2006/relationships/image" Target="../media/image630.png"/><Relationship Id="rId7" Type="http://schemas.openxmlformats.org/officeDocument/2006/relationships/image" Target="../media/image6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2.wmf"/><Relationship Id="rId11" Type="http://schemas.openxmlformats.org/officeDocument/2006/relationships/image" Target="../media/image700.png"/><Relationship Id="rId5" Type="http://schemas.openxmlformats.org/officeDocument/2006/relationships/oleObject" Target="../embeddings/oleObject102.bin"/><Relationship Id="rId10" Type="http://schemas.openxmlformats.org/officeDocument/2006/relationships/image" Target="../media/image680.png"/><Relationship Id="rId4" Type="http://schemas.openxmlformats.org/officeDocument/2006/relationships/image" Target="../media/image640.png"/><Relationship Id="rId9" Type="http://schemas.openxmlformats.org/officeDocument/2006/relationships/image" Target="../media/image650.png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6.bin"/><Relationship Id="rId13" Type="http://schemas.openxmlformats.org/officeDocument/2006/relationships/image" Target="../media/image235.wmf"/><Relationship Id="rId18" Type="http://schemas.openxmlformats.org/officeDocument/2006/relationships/oleObject" Target="../embeddings/oleObject101.bin"/><Relationship Id="rId3" Type="http://schemas.openxmlformats.org/officeDocument/2006/relationships/image" Target="../media/image230.wmf"/><Relationship Id="rId21" Type="http://schemas.openxmlformats.org/officeDocument/2006/relationships/image" Target="../media/image240.emf"/><Relationship Id="rId7" Type="http://schemas.openxmlformats.org/officeDocument/2006/relationships/image" Target="../media/image232.wmf"/><Relationship Id="rId12" Type="http://schemas.openxmlformats.org/officeDocument/2006/relationships/oleObject" Target="../embeddings/oleObject98.bin"/><Relationship Id="rId17" Type="http://schemas.openxmlformats.org/officeDocument/2006/relationships/image" Target="../media/image237.wmf"/><Relationship Id="rId2" Type="http://schemas.openxmlformats.org/officeDocument/2006/relationships/oleObject" Target="../embeddings/oleObject93.bin"/><Relationship Id="rId16" Type="http://schemas.openxmlformats.org/officeDocument/2006/relationships/oleObject" Target="../embeddings/oleObject100.bin"/><Relationship Id="rId20" Type="http://schemas.openxmlformats.org/officeDocument/2006/relationships/image" Target="../media/image239.emf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95.bin"/><Relationship Id="rId11" Type="http://schemas.openxmlformats.org/officeDocument/2006/relationships/image" Target="../media/image234.wmf"/><Relationship Id="rId5" Type="http://schemas.openxmlformats.org/officeDocument/2006/relationships/image" Target="../media/image231.wmf"/><Relationship Id="rId15" Type="http://schemas.openxmlformats.org/officeDocument/2006/relationships/image" Target="../media/image236.wmf"/><Relationship Id="rId10" Type="http://schemas.openxmlformats.org/officeDocument/2006/relationships/oleObject" Target="../embeddings/oleObject97.bin"/><Relationship Id="rId19" Type="http://schemas.openxmlformats.org/officeDocument/2006/relationships/image" Target="../media/image238.wmf"/><Relationship Id="rId4" Type="http://schemas.openxmlformats.org/officeDocument/2006/relationships/oleObject" Target="../embeddings/oleObject94.bin"/><Relationship Id="rId9" Type="http://schemas.openxmlformats.org/officeDocument/2006/relationships/image" Target="../media/image233.wmf"/><Relationship Id="rId14" Type="http://schemas.openxmlformats.org/officeDocument/2006/relationships/oleObject" Target="../embeddings/oleObject99.bin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wmf"/><Relationship Id="rId7" Type="http://schemas.openxmlformats.org/officeDocument/2006/relationships/image" Target="../media/image243.wmf"/><Relationship Id="rId2" Type="http://schemas.openxmlformats.org/officeDocument/2006/relationships/oleObject" Target="../embeddings/oleObject58.bin"/><Relationship Id="rId1" Type="http://schemas.openxmlformats.org/officeDocument/2006/relationships/slideLayout" Target="../slideLayouts/slideLayout14.xml"/><Relationship Id="rId6" Type="http://schemas.openxmlformats.org/officeDocument/2006/relationships/oleObject" Target="../embeddings/oleObject104.bin"/><Relationship Id="rId11" Type="http://schemas.openxmlformats.org/officeDocument/2006/relationships/image" Target="../media/image161.wmf"/><Relationship Id="rId5" Type="http://schemas.openxmlformats.org/officeDocument/2006/relationships/image" Target="../media/image157.wmf"/><Relationship Id="rId10" Type="http://schemas.openxmlformats.org/officeDocument/2006/relationships/oleObject" Target="../embeddings/oleObject60.bin"/><Relationship Id="rId4" Type="http://schemas.openxmlformats.org/officeDocument/2006/relationships/oleObject" Target="../embeddings/oleObject103.bin"/><Relationship Id="rId9" Type="http://schemas.openxmlformats.org/officeDocument/2006/relationships/image" Target="../media/image1280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2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5.png"/><Relationship Id="rId4" Type="http://schemas.openxmlformats.org/officeDocument/2006/relationships/image" Target="../media/image159.png"/></Relationships>
</file>

<file path=ppt/slides/_rels/slide10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image" Target="../media/image169.png"/><Relationship Id="rId7" Type="http://schemas.openxmlformats.org/officeDocument/2006/relationships/image" Target="../media/image152.w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56.bin"/><Relationship Id="rId11" Type="http://schemas.openxmlformats.org/officeDocument/2006/relationships/image" Target="../media/image155.png"/><Relationship Id="rId5" Type="http://schemas.openxmlformats.org/officeDocument/2006/relationships/image" Target="../media/image151.wmf"/><Relationship Id="rId10" Type="http://schemas.openxmlformats.org/officeDocument/2006/relationships/image" Target="../media/image154.png"/><Relationship Id="rId4" Type="http://schemas.openxmlformats.org/officeDocument/2006/relationships/oleObject" Target="../embeddings/oleObject55.bin"/><Relationship Id="rId9" Type="http://schemas.openxmlformats.org/officeDocument/2006/relationships/image" Target="../media/image15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jpe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7.jpg"/><Relationship Id="rId2" Type="http://schemas.openxmlformats.org/officeDocument/2006/relationships/image" Target="../media/image246.jp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8.png"/><Relationship Id="rId2" Type="http://schemas.openxmlformats.org/officeDocument/2006/relationships/image" Target="../media/image1820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5.bin"/><Relationship Id="rId2" Type="http://schemas.openxmlformats.org/officeDocument/2006/relationships/image" Target="../media/image24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1.pn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3.jpeg"/><Relationship Id="rId2" Type="http://schemas.openxmlformats.org/officeDocument/2006/relationships/image" Target="../media/image25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7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266.png"/><Relationship Id="rId2" Type="http://schemas.openxmlformats.org/officeDocument/2006/relationships/image" Target="../media/image263.png"/><Relationship Id="rId1" Type="http://schemas.openxmlformats.org/officeDocument/2006/relationships/slideLayout" Target="../slideLayouts/slideLayout6.xml"/><Relationship Id="rId10" Type="http://schemas.openxmlformats.org/officeDocument/2006/relationships/image" Target="../media/image26.png"/><Relationship Id="rId4" Type="http://schemas.openxmlformats.org/officeDocument/2006/relationships/image" Target="../media/image25.wmf"/><Relationship Id="rId9" Type="http://schemas.openxmlformats.org/officeDocument/2006/relationships/image" Target="../media/image26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8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13" Type="http://schemas.openxmlformats.org/officeDocument/2006/relationships/image" Target="../media/image330.png"/><Relationship Id="rId3" Type="http://schemas.openxmlformats.org/officeDocument/2006/relationships/image" Target="../media/image270.png"/><Relationship Id="rId7" Type="http://schemas.openxmlformats.org/officeDocument/2006/relationships/image" Target="../media/image250.png"/><Relationship Id="rId12" Type="http://schemas.openxmlformats.org/officeDocument/2006/relationships/image" Target="../media/image320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0.png"/><Relationship Id="rId11" Type="http://schemas.openxmlformats.org/officeDocument/2006/relationships/image" Target="../media/image310.png"/><Relationship Id="rId5" Type="http://schemas.openxmlformats.org/officeDocument/2006/relationships/image" Target="../media/image290.png"/><Relationship Id="rId10" Type="http://schemas.openxmlformats.org/officeDocument/2006/relationships/image" Target="../media/image280.png"/><Relationship Id="rId4" Type="http://schemas.openxmlformats.org/officeDocument/2006/relationships/image" Target="../media/image230.png"/><Relationship Id="rId9" Type="http://schemas.openxmlformats.org/officeDocument/2006/relationships/image" Target="../media/image300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0.png"/><Relationship Id="rId3" Type="http://schemas.openxmlformats.org/officeDocument/2006/relationships/image" Target="../media/image64.jpeg"/><Relationship Id="rId7" Type="http://schemas.openxmlformats.org/officeDocument/2006/relationships/image" Target="../media/image380.png"/><Relationship Id="rId2" Type="http://schemas.openxmlformats.org/officeDocument/2006/relationships/image" Target="../media/image51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0.png"/><Relationship Id="rId4" Type="http://schemas.openxmlformats.org/officeDocument/2006/relationships/image" Target="../media/image531.png"/><Relationship Id="rId9" Type="http://schemas.openxmlformats.org/officeDocument/2006/relationships/image" Target="../media/image551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64.png"/><Relationship Id="rId3" Type="http://schemas.openxmlformats.org/officeDocument/2006/relationships/image" Target="../media/image66.jpeg"/><Relationship Id="rId7" Type="http://schemas.openxmlformats.org/officeDocument/2006/relationships/image" Target="../media/image68.wmf"/><Relationship Id="rId12" Type="http://schemas.openxmlformats.org/officeDocument/2006/relationships/image" Target="../media/image71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70.wmf"/><Relationship Id="rId5" Type="http://schemas.openxmlformats.org/officeDocument/2006/relationships/image" Target="../media/image67.jpeg"/><Relationship Id="rId10" Type="http://schemas.openxmlformats.org/officeDocument/2006/relationships/oleObject" Target="../embeddings/oleObject7.bin"/><Relationship Id="rId4" Type="http://schemas.openxmlformats.org/officeDocument/2006/relationships/image" Target="../media/image581.png"/><Relationship Id="rId9" Type="http://schemas.openxmlformats.org/officeDocument/2006/relationships/image" Target="../media/image69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oleObject" Target="../embeddings/oleObject12.bin"/><Relationship Id="rId3" Type="http://schemas.openxmlformats.org/officeDocument/2006/relationships/image" Target="../media/image75.wmf"/><Relationship Id="rId7" Type="http://schemas.openxmlformats.org/officeDocument/2006/relationships/oleObject" Target="../embeddings/oleObject9.bin"/><Relationship Id="rId12" Type="http://schemas.openxmlformats.org/officeDocument/2006/relationships/image" Target="../media/image79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0.png"/><Relationship Id="rId11" Type="http://schemas.openxmlformats.org/officeDocument/2006/relationships/oleObject" Target="../embeddings/oleObject11.bin"/><Relationship Id="rId10" Type="http://schemas.openxmlformats.org/officeDocument/2006/relationships/image" Target="../media/image78.wmf"/><Relationship Id="rId4" Type="http://schemas.openxmlformats.org/officeDocument/2006/relationships/image" Target="../media/image76.jpeg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35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82.jpeg"/><Relationship Id="rId7" Type="http://schemas.openxmlformats.org/officeDocument/2006/relationships/image" Target="../media/image530.pn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wmf"/><Relationship Id="rId10" Type="http://schemas.openxmlformats.org/officeDocument/2006/relationships/image" Target="../media/image590.png"/><Relationship Id="rId4" Type="http://schemas.openxmlformats.org/officeDocument/2006/relationships/oleObject" Target="../embeddings/oleObject14.bin"/><Relationship Id="rId9" Type="http://schemas.openxmlformats.org/officeDocument/2006/relationships/image" Target="../media/image55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jpeg"/><Relationship Id="rId4" Type="http://schemas.openxmlformats.org/officeDocument/2006/relationships/oleObject" Target="../embeddings/oleObject16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7" Type="http://schemas.openxmlformats.org/officeDocument/2006/relationships/image" Target="../media/image89.jpe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jpeg"/><Relationship Id="rId5" Type="http://schemas.openxmlformats.org/officeDocument/2006/relationships/image" Target="../media/image98.jpeg"/><Relationship Id="rId10" Type="http://schemas.openxmlformats.org/officeDocument/2006/relationships/image" Target="../media/image103.png"/><Relationship Id="rId4" Type="http://schemas.openxmlformats.org/officeDocument/2006/relationships/image" Target="../media/image97.png"/><Relationship Id="rId9" Type="http://schemas.openxmlformats.org/officeDocument/2006/relationships/image" Target="../media/image102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image" Target="../media/image105.wmf"/><Relationship Id="rId7" Type="http://schemas.openxmlformats.org/officeDocument/2006/relationships/image" Target="../media/image107.wmf"/><Relationship Id="rId12" Type="http://schemas.openxmlformats.org/officeDocument/2006/relationships/image" Target="../media/image109.jpeg"/><Relationship Id="rId2" Type="http://schemas.openxmlformats.org/officeDocument/2006/relationships/oleObject" Target="../embeddings/oleObject17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108.wmf"/><Relationship Id="rId5" Type="http://schemas.openxmlformats.org/officeDocument/2006/relationships/image" Target="../media/image106.wmf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8.bin"/><Relationship Id="rId9" Type="http://schemas.openxmlformats.org/officeDocument/2006/relationships/image" Target="../media/image78.wmf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113.jpeg"/><Relationship Id="rId2" Type="http://schemas.openxmlformats.org/officeDocument/2006/relationships/hyperlink" Target="https://trc.nist.gov/cryogenics/index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2.jpeg"/><Relationship Id="rId5" Type="http://schemas.openxmlformats.org/officeDocument/2006/relationships/image" Target="../media/image111.jpeg"/><Relationship Id="rId4" Type="http://schemas.openxmlformats.org/officeDocument/2006/relationships/chart" Target="../charts/chart2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emf"/><Relationship Id="rId3" Type="http://schemas.openxmlformats.org/officeDocument/2006/relationships/image" Target="../media/image114.wmf"/><Relationship Id="rId7" Type="http://schemas.openxmlformats.org/officeDocument/2006/relationships/image" Target="../media/image116.png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115.emf"/><Relationship Id="rId4" Type="http://schemas.openxmlformats.org/officeDocument/2006/relationships/oleObject" Target="../embeddings/oleObject23.bin"/><Relationship Id="rId9" Type="http://schemas.openxmlformats.org/officeDocument/2006/relationships/image" Target="../media/image118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image" Target="../media/image119.wmf"/><Relationship Id="rId7" Type="http://schemas.openxmlformats.org/officeDocument/2006/relationships/image" Target="../media/image121.wmf"/><Relationship Id="rId12" Type="http://schemas.openxmlformats.org/officeDocument/2006/relationships/image" Target="../media/image124.jpeg"/><Relationship Id="rId2" Type="http://schemas.openxmlformats.org/officeDocument/2006/relationships/oleObject" Target="../embeddings/oleObject25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123.wmf"/><Relationship Id="rId5" Type="http://schemas.openxmlformats.org/officeDocument/2006/relationships/image" Target="../media/image120.wmf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6.bin"/><Relationship Id="rId9" Type="http://schemas.openxmlformats.org/officeDocument/2006/relationships/image" Target="../media/image122.wmf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image" Target="../media/image130.wmf"/><Relationship Id="rId18" Type="http://schemas.openxmlformats.org/officeDocument/2006/relationships/oleObject" Target="../embeddings/oleObject38.bin"/><Relationship Id="rId3" Type="http://schemas.openxmlformats.org/officeDocument/2006/relationships/image" Target="../media/image125.wmf"/><Relationship Id="rId21" Type="http://schemas.openxmlformats.org/officeDocument/2006/relationships/image" Target="../media/image134.wmf"/><Relationship Id="rId7" Type="http://schemas.openxmlformats.org/officeDocument/2006/relationships/image" Target="../media/image127.wmf"/><Relationship Id="rId12" Type="http://schemas.openxmlformats.org/officeDocument/2006/relationships/oleObject" Target="../embeddings/oleObject35.bin"/><Relationship Id="rId17" Type="http://schemas.openxmlformats.org/officeDocument/2006/relationships/image" Target="../media/image132.wmf"/><Relationship Id="rId25" Type="http://schemas.openxmlformats.org/officeDocument/2006/relationships/image" Target="../media/image78.wmf"/><Relationship Id="rId2" Type="http://schemas.openxmlformats.org/officeDocument/2006/relationships/oleObject" Target="../embeddings/oleObject30.bin"/><Relationship Id="rId16" Type="http://schemas.openxmlformats.org/officeDocument/2006/relationships/oleObject" Target="../embeddings/oleObject37.bin"/><Relationship Id="rId20" Type="http://schemas.openxmlformats.org/officeDocument/2006/relationships/oleObject" Target="../embeddings/oleObject39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129.wmf"/><Relationship Id="rId24" Type="http://schemas.openxmlformats.org/officeDocument/2006/relationships/oleObject" Target="../embeddings/oleObject41.bin"/><Relationship Id="rId5" Type="http://schemas.openxmlformats.org/officeDocument/2006/relationships/image" Target="../media/image126.wmf"/><Relationship Id="rId15" Type="http://schemas.openxmlformats.org/officeDocument/2006/relationships/image" Target="../media/image131.wmf"/><Relationship Id="rId23" Type="http://schemas.openxmlformats.org/officeDocument/2006/relationships/image" Target="../media/image135.wmf"/><Relationship Id="rId10" Type="http://schemas.openxmlformats.org/officeDocument/2006/relationships/oleObject" Target="../embeddings/oleObject34.bin"/><Relationship Id="rId19" Type="http://schemas.openxmlformats.org/officeDocument/2006/relationships/image" Target="../media/image133.wmf"/><Relationship Id="rId4" Type="http://schemas.openxmlformats.org/officeDocument/2006/relationships/oleObject" Target="../embeddings/oleObject31.bin"/><Relationship Id="rId9" Type="http://schemas.openxmlformats.org/officeDocument/2006/relationships/image" Target="../media/image128.wmf"/><Relationship Id="rId14" Type="http://schemas.openxmlformats.org/officeDocument/2006/relationships/oleObject" Target="../embeddings/oleObject36.bin"/><Relationship Id="rId22" Type="http://schemas.openxmlformats.org/officeDocument/2006/relationships/oleObject" Target="../embeddings/oleObject40.bin"/><Relationship Id="rId27" Type="http://schemas.openxmlformats.org/officeDocument/2006/relationships/image" Target="../media/image115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wmf"/><Relationship Id="rId2" Type="http://schemas.openxmlformats.org/officeDocument/2006/relationships/oleObject" Target="../embeddings/oleObject42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wmf"/><Relationship Id="rId4" Type="http://schemas.openxmlformats.org/officeDocument/2006/relationships/oleObject" Target="../embeddings/oleObject4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3" Type="http://schemas.openxmlformats.org/officeDocument/2006/relationships/image" Target="../media/image138.wmf"/><Relationship Id="rId7" Type="http://schemas.openxmlformats.org/officeDocument/2006/relationships/image" Target="../media/image140.wmf"/><Relationship Id="rId2" Type="http://schemas.openxmlformats.org/officeDocument/2006/relationships/oleObject" Target="../embeddings/oleObject43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45.bin"/><Relationship Id="rId11" Type="http://schemas.openxmlformats.org/officeDocument/2006/relationships/image" Target="../media/image142.wmf"/><Relationship Id="rId5" Type="http://schemas.openxmlformats.org/officeDocument/2006/relationships/image" Target="../media/image139.wmf"/><Relationship Id="rId10" Type="http://schemas.openxmlformats.org/officeDocument/2006/relationships/oleObject" Target="../embeddings/oleObject47.bin"/><Relationship Id="rId4" Type="http://schemas.openxmlformats.org/officeDocument/2006/relationships/oleObject" Target="../embeddings/oleObject44.bin"/><Relationship Id="rId9" Type="http://schemas.openxmlformats.org/officeDocument/2006/relationships/image" Target="../media/image141.wmf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13" Type="http://schemas.openxmlformats.org/officeDocument/2006/relationships/image" Target="../media/image148.wmf"/><Relationship Id="rId3" Type="http://schemas.openxmlformats.org/officeDocument/2006/relationships/image" Target="../media/image143.wmf"/><Relationship Id="rId7" Type="http://schemas.openxmlformats.org/officeDocument/2006/relationships/image" Target="../media/image145.wmf"/><Relationship Id="rId12" Type="http://schemas.openxmlformats.org/officeDocument/2006/relationships/oleObject" Target="../embeddings/oleObject53.bin"/><Relationship Id="rId17" Type="http://schemas.openxmlformats.org/officeDocument/2006/relationships/image" Target="../media/image112.png"/><Relationship Id="rId2" Type="http://schemas.openxmlformats.org/officeDocument/2006/relationships/oleObject" Target="../embeddings/oleObject48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50.bin"/><Relationship Id="rId11" Type="http://schemas.openxmlformats.org/officeDocument/2006/relationships/image" Target="../media/image147.wmf"/><Relationship Id="rId5" Type="http://schemas.openxmlformats.org/officeDocument/2006/relationships/image" Target="../media/image144.wmf"/><Relationship Id="rId15" Type="http://schemas.openxmlformats.org/officeDocument/2006/relationships/image" Target="../media/image149.wmf"/><Relationship Id="rId10" Type="http://schemas.openxmlformats.org/officeDocument/2006/relationships/oleObject" Target="../embeddings/oleObject52.bin"/><Relationship Id="rId4" Type="http://schemas.openxmlformats.org/officeDocument/2006/relationships/oleObject" Target="../embeddings/oleObject49.bin"/><Relationship Id="rId9" Type="http://schemas.openxmlformats.org/officeDocument/2006/relationships/image" Target="../media/image146.wmf"/><Relationship Id="rId14" Type="http://schemas.openxmlformats.org/officeDocument/2006/relationships/oleObject" Target="../embeddings/oleObject54.bin"/></Relationships>
</file>

<file path=ppt/slides/_rels/slide6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6.png"/><Relationship Id="rId3" Type="http://schemas.openxmlformats.org/officeDocument/2006/relationships/image" Target="../media/image1710.png"/><Relationship Id="rId12" Type="http://schemas.openxmlformats.org/officeDocument/2006/relationships/image" Target="../media/image175.png"/><Relationship Id="rId2" Type="http://schemas.openxmlformats.org/officeDocument/2006/relationships/image" Target="../media/image1700.png"/><Relationship Id="rId16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40.png"/><Relationship Id="rId11" Type="http://schemas.openxmlformats.org/officeDocument/2006/relationships/image" Target="../media/image174.png"/><Relationship Id="rId5" Type="http://schemas.openxmlformats.org/officeDocument/2006/relationships/image" Target="../media/image172.png"/><Relationship Id="rId15" Type="http://schemas.openxmlformats.org/officeDocument/2006/relationships/image" Target="../media/image1781.png"/><Relationship Id="rId10" Type="http://schemas.openxmlformats.org/officeDocument/2006/relationships/image" Target="../media/image1780.png"/><Relationship Id="rId4" Type="http://schemas.openxmlformats.org/officeDocument/2006/relationships/image" Target="../media/image1720.png"/><Relationship Id="rId14" Type="http://schemas.openxmlformats.org/officeDocument/2006/relationships/image" Target="../media/image177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image" Target="../media/image169.png"/><Relationship Id="rId7" Type="http://schemas.openxmlformats.org/officeDocument/2006/relationships/image" Target="../media/image152.w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56.bin"/><Relationship Id="rId11" Type="http://schemas.openxmlformats.org/officeDocument/2006/relationships/image" Target="../media/image155.png"/><Relationship Id="rId5" Type="http://schemas.openxmlformats.org/officeDocument/2006/relationships/image" Target="../media/image151.wmf"/><Relationship Id="rId10" Type="http://schemas.openxmlformats.org/officeDocument/2006/relationships/image" Target="../media/image154.png"/><Relationship Id="rId4" Type="http://schemas.openxmlformats.org/officeDocument/2006/relationships/oleObject" Target="../embeddings/oleObject55.bin"/><Relationship Id="rId9" Type="http://schemas.openxmlformats.org/officeDocument/2006/relationships/image" Target="../media/image153.w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image" Target="../media/image156.wmf"/><Relationship Id="rId7" Type="http://schemas.openxmlformats.org/officeDocument/2006/relationships/image" Target="../media/image159.png"/><Relationship Id="rId2" Type="http://schemas.openxmlformats.org/officeDocument/2006/relationships/oleObject" Target="../embeddings/oleObject58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8.png"/><Relationship Id="rId11" Type="http://schemas.openxmlformats.org/officeDocument/2006/relationships/image" Target="../media/image163.png"/><Relationship Id="rId5" Type="http://schemas.openxmlformats.org/officeDocument/2006/relationships/image" Target="../media/image157.wmf"/><Relationship Id="rId10" Type="http://schemas.openxmlformats.org/officeDocument/2006/relationships/image" Target="../media/image162.png"/><Relationship Id="rId4" Type="http://schemas.openxmlformats.org/officeDocument/2006/relationships/oleObject" Target="../embeddings/oleObject59.bin"/><Relationship Id="rId9" Type="http://schemas.openxmlformats.org/officeDocument/2006/relationships/image" Target="../media/image16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wmf"/><Relationship Id="rId2" Type="http://schemas.openxmlformats.org/officeDocument/2006/relationships/oleObject" Target="../embeddings/oleObject58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4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7" Type="http://schemas.openxmlformats.org/officeDocument/2006/relationships/image" Target="../media/image166.png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1.wmf"/><Relationship Id="rId5" Type="http://schemas.openxmlformats.org/officeDocument/2006/relationships/oleObject" Target="../embeddings/oleObject60.bin"/><Relationship Id="rId4" Type="http://schemas.openxmlformats.org/officeDocument/2006/relationships/image" Target="../media/image161.wmf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13" Type="http://schemas.openxmlformats.org/officeDocument/2006/relationships/image" Target="../media/image142.png"/><Relationship Id="rId18" Type="http://schemas.openxmlformats.org/officeDocument/2006/relationships/image" Target="../media/image168.wmf"/><Relationship Id="rId26" Type="http://schemas.openxmlformats.org/officeDocument/2006/relationships/oleObject" Target="../embeddings/oleObject72.bin"/><Relationship Id="rId3" Type="http://schemas.openxmlformats.org/officeDocument/2006/relationships/image" Target="../media/image161.wmf"/><Relationship Id="rId21" Type="http://schemas.openxmlformats.org/officeDocument/2006/relationships/image" Target="../media/image137.png"/><Relationship Id="rId7" Type="http://schemas.openxmlformats.org/officeDocument/2006/relationships/image" Target="../media/image163.wmf"/><Relationship Id="rId17" Type="http://schemas.openxmlformats.org/officeDocument/2006/relationships/oleObject" Target="../embeddings/oleObject68.bin"/><Relationship Id="rId25" Type="http://schemas.openxmlformats.org/officeDocument/2006/relationships/image" Target="../media/image171.wmf"/><Relationship Id="rId2" Type="http://schemas.openxmlformats.org/officeDocument/2006/relationships/oleObject" Target="../embeddings/oleObject62.bin"/><Relationship Id="rId16" Type="http://schemas.openxmlformats.org/officeDocument/2006/relationships/image" Target="../media/image167.wmf"/><Relationship Id="rId20" Type="http://schemas.openxmlformats.org/officeDocument/2006/relationships/image" Target="../media/image169.wmf"/><Relationship Id="rId29" Type="http://schemas.openxmlformats.org/officeDocument/2006/relationships/image" Target="../media/image173.wmf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64.bin"/><Relationship Id="rId11" Type="http://schemas.openxmlformats.org/officeDocument/2006/relationships/image" Target="../media/image165.wmf"/><Relationship Id="rId24" Type="http://schemas.openxmlformats.org/officeDocument/2006/relationships/oleObject" Target="../embeddings/oleObject71.bin"/><Relationship Id="rId5" Type="http://schemas.openxmlformats.org/officeDocument/2006/relationships/image" Target="../media/image162.wmf"/><Relationship Id="rId15" Type="http://schemas.openxmlformats.org/officeDocument/2006/relationships/oleObject" Target="../embeddings/oleObject67.bin"/><Relationship Id="rId23" Type="http://schemas.openxmlformats.org/officeDocument/2006/relationships/image" Target="../media/image170.wmf"/><Relationship Id="rId28" Type="http://schemas.openxmlformats.org/officeDocument/2006/relationships/oleObject" Target="../embeddings/oleObject73.bin"/><Relationship Id="rId10" Type="http://schemas.openxmlformats.org/officeDocument/2006/relationships/oleObject" Target="../embeddings/oleObject66.bin"/><Relationship Id="rId19" Type="http://schemas.openxmlformats.org/officeDocument/2006/relationships/oleObject" Target="../embeddings/oleObject69.bin"/><Relationship Id="rId4" Type="http://schemas.openxmlformats.org/officeDocument/2006/relationships/oleObject" Target="../embeddings/oleObject63.bin"/><Relationship Id="rId9" Type="http://schemas.openxmlformats.org/officeDocument/2006/relationships/image" Target="../media/image164.wmf"/><Relationship Id="rId14" Type="http://schemas.openxmlformats.org/officeDocument/2006/relationships/image" Target="../media/image1360.png"/><Relationship Id="rId22" Type="http://schemas.openxmlformats.org/officeDocument/2006/relationships/oleObject" Target="../embeddings/oleObject70.bin"/><Relationship Id="rId27" Type="http://schemas.openxmlformats.org/officeDocument/2006/relationships/image" Target="../media/image172.wmf"/><Relationship Id="rId30" Type="http://schemas.openxmlformats.org/officeDocument/2006/relationships/image" Target="../media/image17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4.bin"/><Relationship Id="rId2" Type="http://schemas.openxmlformats.org/officeDocument/2006/relationships/image" Target="../media/image17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7.wmf"/><Relationship Id="rId5" Type="http://schemas.openxmlformats.org/officeDocument/2006/relationships/oleObject" Target="../embeddings/oleObject75.bin"/><Relationship Id="rId4" Type="http://schemas.openxmlformats.org/officeDocument/2006/relationships/image" Target="../media/image176.wmf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0.jpeg"/><Relationship Id="rId4" Type="http://schemas.openxmlformats.org/officeDocument/2006/relationships/image" Target="../media/image179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wmf"/><Relationship Id="rId7" Type="http://schemas.openxmlformats.org/officeDocument/2006/relationships/image" Target="../media/image183.emf"/><Relationship Id="rId2" Type="http://schemas.openxmlformats.org/officeDocument/2006/relationships/oleObject" Target="../embeddings/oleObject76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8.bin"/><Relationship Id="rId5" Type="http://schemas.openxmlformats.org/officeDocument/2006/relationships/image" Target="../media/image182.wmf"/><Relationship Id="rId4" Type="http://schemas.openxmlformats.org/officeDocument/2006/relationships/oleObject" Target="../embeddings/oleObject77.bin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4.png"/><Relationship Id="rId3" Type="http://schemas.openxmlformats.org/officeDocument/2006/relationships/image" Target="../media/image114.wmf"/><Relationship Id="rId7" Type="http://schemas.openxmlformats.org/officeDocument/2006/relationships/image" Target="../media/image34.png"/><Relationship Id="rId2" Type="http://schemas.openxmlformats.org/officeDocument/2006/relationships/oleObject" Target="../embeddings/oleObject79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81.bin"/><Relationship Id="rId5" Type="http://schemas.openxmlformats.org/officeDocument/2006/relationships/image" Target="../media/image115.emf"/><Relationship Id="rId4" Type="http://schemas.openxmlformats.org/officeDocument/2006/relationships/oleObject" Target="../embeddings/oleObject80.bin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4.bin"/><Relationship Id="rId13" Type="http://schemas.openxmlformats.org/officeDocument/2006/relationships/image" Target="../media/image189.wmf"/><Relationship Id="rId3" Type="http://schemas.openxmlformats.org/officeDocument/2006/relationships/image" Target="../media/image1640.png"/><Relationship Id="rId7" Type="http://schemas.openxmlformats.org/officeDocument/2006/relationships/image" Target="../media/image186.wmf"/><Relationship Id="rId12" Type="http://schemas.openxmlformats.org/officeDocument/2006/relationships/oleObject" Target="../embeddings/oleObject86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83.bin"/><Relationship Id="rId11" Type="http://schemas.openxmlformats.org/officeDocument/2006/relationships/image" Target="../media/image188.wmf"/><Relationship Id="rId5" Type="http://schemas.openxmlformats.org/officeDocument/2006/relationships/image" Target="../media/image185.wmf"/><Relationship Id="rId10" Type="http://schemas.openxmlformats.org/officeDocument/2006/relationships/oleObject" Target="../embeddings/oleObject85.bin"/><Relationship Id="rId4" Type="http://schemas.openxmlformats.org/officeDocument/2006/relationships/oleObject" Target="../embeddings/oleObject82.bin"/><Relationship Id="rId9" Type="http://schemas.openxmlformats.org/officeDocument/2006/relationships/image" Target="../media/image187.wmf"/><Relationship Id="rId14" Type="http://schemas.openxmlformats.org/officeDocument/2006/relationships/image" Target="../media/image190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9.png"/><Relationship Id="rId3" Type="http://schemas.openxmlformats.org/officeDocument/2006/relationships/image" Target="../media/image194.jpeg"/><Relationship Id="rId7" Type="http://schemas.openxmlformats.org/officeDocument/2006/relationships/image" Target="../media/image198.png"/><Relationship Id="rId2" Type="http://schemas.openxmlformats.org/officeDocument/2006/relationships/image" Target="../media/image1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7.png"/><Relationship Id="rId5" Type="http://schemas.openxmlformats.org/officeDocument/2006/relationships/image" Target="../media/image196.png"/><Relationship Id="rId4" Type="http://schemas.openxmlformats.org/officeDocument/2006/relationships/image" Target="../media/image195.png"/><Relationship Id="rId9" Type="http://schemas.openxmlformats.org/officeDocument/2006/relationships/image" Target="../media/image200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jpeg"/><Relationship Id="rId7" Type="http://schemas.openxmlformats.org/officeDocument/2006/relationships/image" Target="../media/image20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4.jpeg"/><Relationship Id="rId5" Type="http://schemas.openxmlformats.org/officeDocument/2006/relationships/image" Target="../media/image203.jpeg"/><Relationship Id="rId4" Type="http://schemas.openxmlformats.org/officeDocument/2006/relationships/image" Target="../media/image202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2" Type="http://schemas.openxmlformats.org/officeDocument/2006/relationships/image" Target="../media/image20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4.png"/><Relationship Id="rId4" Type="http://schemas.openxmlformats.org/officeDocument/2006/relationships/image" Target="../media/image213.png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7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2" Type="http://schemas.openxmlformats.org/officeDocument/2006/relationships/image" Target="../media/image208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10.jpe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cid:image001.png@01D17BBA.76AC1E60" TargetMode="External"/><Relationship Id="rId13" Type="http://schemas.openxmlformats.org/officeDocument/2006/relationships/image" Target="../media/image223.jpeg"/><Relationship Id="rId3" Type="http://schemas.openxmlformats.org/officeDocument/2006/relationships/image" Target="../media/image215.png"/><Relationship Id="rId7" Type="http://schemas.openxmlformats.org/officeDocument/2006/relationships/image" Target="../media/image218.png"/><Relationship Id="rId12" Type="http://schemas.openxmlformats.org/officeDocument/2006/relationships/image" Target="../media/image222.jpeg"/><Relationship Id="rId2" Type="http://schemas.openxmlformats.org/officeDocument/2006/relationships/image" Target="../media/image211.jpeg"/><Relationship Id="rId1" Type="http://schemas.openxmlformats.org/officeDocument/2006/relationships/slideLayout" Target="../slideLayouts/slideLayout2.xml"/><Relationship Id="rId6" Type="http://schemas.openxmlformats.org/officeDocument/2006/relationships/image" Target="cid:image004.png@01D17BBA.FF5E5200" TargetMode="External"/><Relationship Id="rId11" Type="http://schemas.openxmlformats.org/officeDocument/2006/relationships/image" Target="../media/image221.jpeg"/><Relationship Id="rId5" Type="http://schemas.openxmlformats.org/officeDocument/2006/relationships/image" Target="../media/image217.png"/><Relationship Id="rId15" Type="http://schemas.openxmlformats.org/officeDocument/2006/relationships/image" Target="../media/image224.jpeg"/><Relationship Id="rId10" Type="http://schemas.openxmlformats.org/officeDocument/2006/relationships/image" Target="../media/image220.jpeg"/><Relationship Id="rId4" Type="http://schemas.openxmlformats.org/officeDocument/2006/relationships/image" Target="../media/image216.jpeg"/><Relationship Id="rId9" Type="http://schemas.openxmlformats.org/officeDocument/2006/relationships/image" Target="../media/image219.jpeg"/><Relationship Id="rId14" Type="http://schemas.openxmlformats.org/officeDocument/2006/relationships/image" Target="cid:image004.jpg@01D18C25.F9351820" TargetMode="Externa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ryogenics.nist.gov/MPropsMAY/material%20properties.htm" TargetMode="Externa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0.png"/><Relationship Id="rId2" Type="http://schemas.openxmlformats.org/officeDocument/2006/relationships/image" Target="../media/image130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20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jpe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226.emf"/><Relationship Id="rId3" Type="http://schemas.openxmlformats.org/officeDocument/2006/relationships/image" Target="../media/image77.wmf"/><Relationship Id="rId7" Type="http://schemas.openxmlformats.org/officeDocument/2006/relationships/image" Target="../media/image79.wmf"/><Relationship Id="rId12" Type="http://schemas.openxmlformats.org/officeDocument/2006/relationships/image" Target="../media/image225.e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580.png"/><Relationship Id="rId5" Type="http://schemas.openxmlformats.org/officeDocument/2006/relationships/image" Target="../media/image78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35.wmf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560.png"/><Relationship Id="rId3" Type="http://schemas.openxmlformats.org/officeDocument/2006/relationships/image" Target="../media/image77.wmf"/><Relationship Id="rId7" Type="http://schemas.openxmlformats.org/officeDocument/2006/relationships/image" Target="../media/image79.wmf"/><Relationship Id="rId2" Type="http://schemas.openxmlformats.org/officeDocument/2006/relationships/oleObject" Target="../embeddings/oleObject87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228.emf"/><Relationship Id="rId5" Type="http://schemas.openxmlformats.org/officeDocument/2006/relationships/image" Target="../media/image78.wmf"/><Relationship Id="rId15" Type="http://schemas.openxmlformats.org/officeDocument/2006/relationships/image" Target="../media/image510.png"/><Relationship Id="rId10" Type="http://schemas.openxmlformats.org/officeDocument/2006/relationships/image" Target="../media/image227.e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35.wmf"/><Relationship Id="rId14" Type="http://schemas.openxmlformats.org/officeDocument/2006/relationships/image" Target="../media/image570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oleObject" Target="../embeddings/oleObject88.bin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2.png"/><Relationship Id="rId2" Type="http://schemas.openxmlformats.org/officeDocument/2006/relationships/image" Target="../media/image641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1.png"/><Relationship Id="rId7" Type="http://schemas.openxmlformats.org/officeDocument/2006/relationships/oleObject" Target="../embeddings/oleObject90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89.bin"/><Relationship Id="rId4" Type="http://schemas.openxmlformats.org/officeDocument/2006/relationships/image" Target="../media/image621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oleObject" Target="../embeddings/oleObject91.bin"/><Relationship Id="rId1" Type="http://schemas.openxmlformats.org/officeDocument/2006/relationships/slideLayout" Target="../slideLayouts/slideLayout6.xml"/><Relationship Id="rId5" Type="http://schemas.openxmlformats.org/officeDocument/2006/relationships/oleObject" Target="../embeddings/oleObject92.bin"/><Relationship Id="rId4" Type="http://schemas.openxmlformats.org/officeDocument/2006/relationships/oleObject" Target="../embeddings/oleObject90.bin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6F852-6E45-431D-9945-D9B8531E4F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1061" y="1367639"/>
            <a:ext cx="10988459" cy="1655762"/>
          </a:xfrm>
        </p:spPr>
        <p:txBody>
          <a:bodyPr>
            <a:normAutofit fontScale="90000"/>
          </a:bodyPr>
          <a:lstStyle/>
          <a:p>
            <a:r>
              <a:rPr lang="en-US" dirty="0"/>
              <a:t>Helium Cryostats </a:t>
            </a:r>
            <a:br>
              <a:rPr lang="en-US" dirty="0"/>
            </a:br>
            <a:r>
              <a:rPr lang="en-US" dirty="0"/>
              <a:t>for Superconducting Devices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D4DAF1-C175-453D-97C2-4ED689327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Vittorio Parma</a:t>
            </a:r>
          </a:p>
          <a:p>
            <a:r>
              <a:rPr lang="en-US" dirty="0"/>
              <a:t>CERN – SY/RF Group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65E49D-EBE7-4218-BFDE-2501BE035034}"/>
              </a:ext>
            </a:extLst>
          </p:cNvPr>
          <p:cNvSpPr txBox="1"/>
          <p:nvPr/>
        </p:nvSpPr>
        <p:spPr>
          <a:xfrm>
            <a:off x="411061" y="5981350"/>
            <a:ext cx="1156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Technical Training</a:t>
            </a:r>
            <a:r>
              <a:rPr lang="en-US" dirty="0"/>
              <a:t>: Cryostat Engineering for helium superconducting devices  </a:t>
            </a:r>
          </a:p>
          <a:p>
            <a:pPr algn="ctr"/>
            <a:r>
              <a:rPr lang="en-US" dirty="0"/>
              <a:t>CERN, 7-9 November 2022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E7CA2E-8D7D-9D2E-44BE-9AD5B2FC9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9523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37159" y="45564"/>
            <a:ext cx="9637035" cy="490537"/>
          </a:xfrm>
        </p:spPr>
        <p:txBody>
          <a:bodyPr>
            <a:normAutofit fontScale="90000"/>
          </a:bodyPr>
          <a:lstStyle/>
          <a:p>
            <a:r>
              <a:rPr lang="fr-FR" dirty="0" err="1"/>
              <a:t>Mechanical</a:t>
            </a:r>
            <a:r>
              <a:rPr lang="fr-FR" dirty="0"/>
              <a:t> </a:t>
            </a:r>
            <a:r>
              <a:rPr lang="fr-FR" dirty="0" err="1"/>
              <a:t>Properties</a:t>
            </a:r>
            <a:r>
              <a:rPr lang="fr-FR" dirty="0"/>
              <a:t> at </a:t>
            </a:r>
            <a:r>
              <a:rPr lang="fr-FR" dirty="0" err="1"/>
              <a:t>cryogenic</a:t>
            </a:r>
            <a:r>
              <a:rPr lang="fr-FR" dirty="0"/>
              <a:t> </a:t>
            </a:r>
            <a:r>
              <a:rPr lang="fr-FR" dirty="0" err="1"/>
              <a:t>temperatures</a:t>
            </a:r>
            <a:endParaRPr lang="fr-FR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124460" y="536101"/>
            <a:ext cx="8229600" cy="5486971"/>
          </a:xfrm>
          <a:prstGeom prst="rect">
            <a:avLst/>
          </a:prstGeom>
        </p:spPr>
        <p:txBody>
          <a:bodyPr/>
          <a:lstStyle/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kern="0" dirty="0">
                <a:solidFill>
                  <a:srgbClr val="0070C0"/>
                </a:solidFill>
              </a:rPr>
              <a:t>Yield, ultimate strength</a:t>
            </a: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SzPct val="130000"/>
              <a:buFont typeface="Wingdings" panose="05000000000000000000" pitchFamily="2" charset="2"/>
              <a:buChar char="ü"/>
              <a:defRPr/>
            </a:pPr>
            <a:r>
              <a:rPr lang="en-GB" sz="2000" kern="0" dirty="0"/>
              <a:t>Yield and ultimate strengths increase at low temperature</a:t>
            </a: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 l="4530" r="4336"/>
          <a:stretch>
            <a:fillRect/>
          </a:stretch>
        </p:blipFill>
        <p:spPr bwMode="auto">
          <a:xfrm>
            <a:off x="365554" y="1964009"/>
            <a:ext cx="3474720" cy="4215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1368" y="1472811"/>
            <a:ext cx="3622560" cy="4757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 r="8022"/>
          <a:stretch>
            <a:fillRect/>
          </a:stretch>
        </p:blipFill>
        <p:spPr bwMode="auto">
          <a:xfrm>
            <a:off x="8092862" y="1301444"/>
            <a:ext cx="3083630" cy="4941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610196" y="6310870"/>
            <a:ext cx="62788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From: </a:t>
            </a:r>
            <a:r>
              <a:rPr lang="en-US" sz="1200" dirty="0" err="1"/>
              <a:t>Ekin</a:t>
            </a:r>
            <a:r>
              <a:rPr lang="en-US" sz="1200" dirty="0"/>
              <a:t>, J.W. Experimental Techniques for Low Temperature Measurements</a:t>
            </a:r>
            <a:endParaRPr lang="fr-FR" sz="1200" dirty="0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209800" y="2130426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kern="0" dirty="0"/>
              <a:t>Spare slides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34C6BE-5789-5D93-2515-8819404C1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100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298540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>
            <a:extLst>
              <a:ext uri="{FF2B5EF4-FFF2-40B4-BE49-F238E27FC236}">
                <a16:creationId xmlns:a16="http://schemas.microsoft.com/office/drawing/2014/main" id="{01F9184A-E4E6-E93A-AA14-F13BE59A80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dirty="0" err="1"/>
              <a:t>Material</a:t>
            </a:r>
            <a:r>
              <a:rPr lang="fr-FR" altLang="fr-FR" dirty="0"/>
              <a:t> </a:t>
            </a:r>
            <a:r>
              <a:rPr lang="fr-FR" altLang="fr-FR" dirty="0" err="1"/>
              <a:t>mechanical</a:t>
            </a:r>
            <a:r>
              <a:rPr lang="fr-FR" altLang="fr-FR" dirty="0"/>
              <a:t> </a:t>
            </a:r>
            <a:r>
              <a:rPr lang="fr-FR" altLang="fr-FR" dirty="0" err="1"/>
              <a:t>properties</a:t>
            </a:r>
            <a:r>
              <a:rPr lang="fr-FR" altLang="fr-FR" dirty="0"/>
              <a:t> at </a:t>
            </a:r>
            <a:r>
              <a:rPr lang="fr-FR" altLang="fr-FR" dirty="0" err="1"/>
              <a:t>cryogenic</a:t>
            </a:r>
            <a:r>
              <a:rPr lang="fr-FR" altLang="fr-FR" dirty="0"/>
              <a:t> </a:t>
            </a:r>
            <a:r>
              <a:rPr lang="fr-FR" altLang="fr-FR" dirty="0" err="1"/>
              <a:t>temperatures</a:t>
            </a:r>
            <a:endParaRPr lang="fr-FR" altLang="fr-FR" dirty="0"/>
          </a:p>
        </p:txBody>
      </p:sp>
      <p:pic>
        <p:nvPicPr>
          <p:cNvPr id="168963" name="Picture 3">
            <a:extLst>
              <a:ext uri="{FF2B5EF4-FFF2-40B4-BE49-F238E27FC236}">
                <a16:creationId xmlns:a16="http://schemas.microsoft.com/office/drawing/2014/main" id="{E5BFFC59-8333-9AC9-3DA0-AA51FEB69C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745" y="1202418"/>
            <a:ext cx="6640287" cy="551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2B5283D-F4DA-483A-1B0C-A711215AADCA}"/>
              </a:ext>
            </a:extLst>
          </p:cNvPr>
          <p:cNvSpPr txBox="1"/>
          <p:nvPr/>
        </p:nvSpPr>
        <p:spPr>
          <a:xfrm>
            <a:off x="8447314" y="6488668"/>
            <a:ext cx="364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Source: Techniques de l’</a:t>
            </a:r>
            <a:r>
              <a:rPr lang="fr-CH" dirty="0" err="1"/>
              <a:t>ingenieur</a:t>
            </a:r>
            <a:endParaRPr lang="fr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D1B770-21C3-C93E-3140-438C678DF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101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945353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>
            <a:extLst>
              <a:ext uri="{FF2B5EF4-FFF2-40B4-BE49-F238E27FC236}">
                <a16:creationId xmlns:a16="http://schemas.microsoft.com/office/drawing/2014/main" id="{369FDACC-B9EF-B505-5856-D9E654E595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dirty="0" err="1"/>
              <a:t>Material</a:t>
            </a:r>
            <a:r>
              <a:rPr lang="fr-FR" altLang="fr-FR" dirty="0"/>
              <a:t> </a:t>
            </a:r>
            <a:r>
              <a:rPr lang="fr-FR" altLang="fr-FR" dirty="0" err="1"/>
              <a:t>mechanical</a:t>
            </a:r>
            <a:r>
              <a:rPr lang="fr-FR" altLang="fr-FR" dirty="0"/>
              <a:t> </a:t>
            </a:r>
            <a:r>
              <a:rPr lang="fr-FR" altLang="fr-FR" dirty="0" err="1"/>
              <a:t>properties</a:t>
            </a:r>
            <a:r>
              <a:rPr lang="fr-FR" altLang="fr-FR" dirty="0"/>
              <a:t> at </a:t>
            </a:r>
            <a:r>
              <a:rPr lang="fr-FR" altLang="fr-FR" dirty="0" err="1"/>
              <a:t>cryogenic</a:t>
            </a:r>
            <a:r>
              <a:rPr lang="fr-FR" altLang="fr-FR" dirty="0"/>
              <a:t> </a:t>
            </a:r>
            <a:r>
              <a:rPr lang="fr-FR" altLang="fr-FR" dirty="0" err="1"/>
              <a:t>temperatures</a:t>
            </a:r>
            <a:endParaRPr lang="fr-FR" altLang="fr-FR" dirty="0"/>
          </a:p>
        </p:txBody>
      </p:sp>
      <p:pic>
        <p:nvPicPr>
          <p:cNvPr id="169987" name="Picture 3">
            <a:extLst>
              <a:ext uri="{FF2B5EF4-FFF2-40B4-BE49-F238E27FC236}">
                <a16:creationId xmlns:a16="http://schemas.microsoft.com/office/drawing/2014/main" id="{E8E82C85-2EC8-6B5E-3A71-596BDB4E9E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315" y="1619248"/>
            <a:ext cx="6052457" cy="492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9CB40D-7F2A-1FA9-8C86-38D89D3C0BFC}"/>
              </a:ext>
            </a:extLst>
          </p:cNvPr>
          <p:cNvSpPr txBox="1"/>
          <p:nvPr/>
        </p:nvSpPr>
        <p:spPr>
          <a:xfrm>
            <a:off x="8447314" y="6488668"/>
            <a:ext cx="364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Source: Techniques de l’</a:t>
            </a:r>
            <a:r>
              <a:rPr lang="fr-CH" dirty="0" err="1"/>
              <a:t>ingenieur</a:t>
            </a:r>
            <a:endParaRPr lang="fr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01AFB4-66B6-2B2A-44F1-8CF00D700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102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247250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980" y="33494"/>
            <a:ext cx="11089460" cy="799041"/>
          </a:xfrm>
        </p:spPr>
        <p:txBody>
          <a:bodyPr>
            <a:normAutofit/>
          </a:bodyPr>
          <a:lstStyle/>
          <a:p>
            <a:r>
              <a:rPr lang="en-GB" dirty="0"/>
              <a:t>Thermal conductivity in solids (&amp; metals)</a:t>
            </a:r>
          </a:p>
        </p:txBody>
      </p:sp>
      <p:graphicFrame>
        <p:nvGraphicFramePr>
          <p:cNvPr id="4" name="Object 21"/>
          <p:cNvGraphicFramePr>
            <a:graphicFrameLocks noChangeAspect="1"/>
          </p:cNvGraphicFramePr>
          <p:nvPr/>
        </p:nvGraphicFramePr>
        <p:xfrm>
          <a:off x="5963742" y="3182648"/>
          <a:ext cx="1274467" cy="887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37836" imgH="583947" progId="Equation.3">
                  <p:embed/>
                </p:oleObj>
              </mc:Choice>
              <mc:Fallback>
                <p:oleObj name="Equation" r:id="rId2" imgW="837836" imgH="583947" progId="Equation.3">
                  <p:embed/>
                  <p:pic>
                    <p:nvPicPr>
                      <p:cNvPr id="4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3742" y="3182648"/>
                        <a:ext cx="1274467" cy="8874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6118708" y="1242816"/>
          <a:ext cx="1382379" cy="395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21760" imgH="177646" progId="Equation.3">
                  <p:embed/>
                </p:oleObj>
              </mc:Choice>
              <mc:Fallback>
                <p:oleObj name="Equation" r:id="rId4" imgW="621760" imgH="177646" progId="Equation.3">
                  <p:embed/>
                  <p:pic>
                    <p:nvPicPr>
                      <p:cNvPr id="5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8708" y="1242816"/>
                        <a:ext cx="1382379" cy="3952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9"/>
          <p:cNvGraphicFramePr>
            <a:graphicFrameLocks noChangeAspect="1"/>
          </p:cNvGraphicFramePr>
          <p:nvPr/>
        </p:nvGraphicFramePr>
        <p:xfrm>
          <a:off x="6064784" y="1677462"/>
          <a:ext cx="1447804" cy="361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10891" imgH="177723" progId="Equation.3">
                  <p:embed/>
                </p:oleObj>
              </mc:Choice>
              <mc:Fallback>
                <p:oleObj name="Equation" r:id="rId6" imgW="710891" imgH="177723" progId="Equation.3">
                  <p:embed/>
                  <p:pic>
                    <p:nvPicPr>
                      <p:cNvPr id="6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4784" y="1677462"/>
                        <a:ext cx="1447804" cy="3619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09980" y="1663544"/>
            <a:ext cx="5409013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In</a:t>
            </a:r>
            <a:r>
              <a:rPr lang="en-GB" sz="1600" dirty="0">
                <a:solidFill>
                  <a:srgbClr val="0066CC"/>
                </a:solidFill>
              </a:rPr>
              <a:t> metals</a:t>
            </a:r>
            <a:r>
              <a:rPr lang="en-GB" sz="1600" dirty="0"/>
              <a:t>, the electron contribution dominates :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95423" y="2077256"/>
            <a:ext cx="11878404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The movement of conduction  electrons is impeded by </a:t>
            </a:r>
            <a:r>
              <a:rPr lang="en-GB" sz="1600" b="1" dirty="0"/>
              <a:t>scatter</a:t>
            </a:r>
            <a:r>
              <a:rPr lang="en-GB" sz="1600" dirty="0"/>
              <a:t>:  </a:t>
            </a:r>
            <a:r>
              <a:rPr lang="en-GB" sz="1600" b="1" dirty="0">
                <a:solidFill>
                  <a:srgbClr val="0066CC"/>
                </a:solidFill>
              </a:rPr>
              <a:t>interactions with phonons</a:t>
            </a:r>
            <a:r>
              <a:rPr lang="en-GB" sz="1600" dirty="0"/>
              <a:t>, and </a:t>
            </a:r>
            <a:r>
              <a:rPr lang="en-GB" sz="1600" b="1" dirty="0">
                <a:solidFill>
                  <a:srgbClr val="0066CC"/>
                </a:solidFill>
              </a:rPr>
              <a:t>interactions with impurities/imperfections</a:t>
            </a:r>
            <a:r>
              <a:rPr lang="en-GB" sz="1600" dirty="0"/>
              <a:t>. We can introduce </a:t>
            </a:r>
            <a:r>
              <a:rPr lang="en-GB" sz="1600" b="1" i="1" dirty="0"/>
              <a:t>thermal resistivities:</a:t>
            </a:r>
          </a:p>
        </p:txBody>
      </p:sp>
      <p:graphicFrame>
        <p:nvGraphicFramePr>
          <p:cNvPr id="9" name="Object 12"/>
          <p:cNvGraphicFramePr>
            <a:graphicFrameLocks noChangeAspect="1"/>
          </p:cNvGraphicFramePr>
          <p:nvPr/>
        </p:nvGraphicFramePr>
        <p:xfrm>
          <a:off x="4257675" y="2667123"/>
          <a:ext cx="1402500" cy="708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10891" imgH="406224" progId="Equation.3">
                  <p:embed/>
                </p:oleObj>
              </mc:Choice>
              <mc:Fallback>
                <p:oleObj name="Equation" r:id="rId8" imgW="710891" imgH="406224" progId="Equation.3">
                  <p:embed/>
                  <p:pic>
                    <p:nvPicPr>
                      <p:cNvPr id="9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7675" y="2667123"/>
                        <a:ext cx="1402500" cy="7089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5"/>
          <p:cNvGraphicFramePr>
            <a:graphicFrameLocks noChangeAspect="1"/>
          </p:cNvGraphicFramePr>
          <p:nvPr/>
        </p:nvGraphicFramePr>
        <p:xfrm>
          <a:off x="10054967" y="2826293"/>
          <a:ext cx="1516062" cy="24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155700" imgH="190500" progId="Equation.3">
                  <p:embed/>
                </p:oleObj>
              </mc:Choice>
              <mc:Fallback>
                <p:oleObj name="Equation" r:id="rId10" imgW="1155700" imgH="190500" progId="Equation.3">
                  <p:embed/>
                  <p:pic>
                    <p:nvPicPr>
                      <p:cNvPr id="11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54967" y="2826293"/>
                        <a:ext cx="1516062" cy="249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107713" y="732319"/>
            <a:ext cx="8343925" cy="761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The conductivity is attributed to the movement of </a:t>
            </a:r>
            <a:r>
              <a:rPr lang="en-GB" sz="1600" b="1" dirty="0">
                <a:solidFill>
                  <a:srgbClr val="0066CC"/>
                </a:solidFill>
              </a:rPr>
              <a:t>conduction electrons</a:t>
            </a:r>
            <a:r>
              <a:rPr lang="en-GB" sz="1600" dirty="0"/>
              <a:t> (“electron gas”), </a:t>
            </a:r>
            <a:r>
              <a:rPr lang="en-GB" sz="1600" i="1" dirty="0" err="1"/>
              <a:t>k</a:t>
            </a:r>
            <a:r>
              <a:rPr lang="en-GB" sz="1600" dirty="0" err="1"/>
              <a:t>e</a:t>
            </a:r>
            <a:r>
              <a:rPr lang="en-GB" sz="1600" dirty="0"/>
              <a:t>, and the effects of </a:t>
            </a:r>
            <a:r>
              <a:rPr lang="en-GB" sz="1600" b="1" dirty="0">
                <a:solidFill>
                  <a:srgbClr val="0066CC"/>
                </a:solidFill>
              </a:rPr>
              <a:t>phonon lattice vibrations</a:t>
            </a:r>
            <a:r>
              <a:rPr lang="en-GB" sz="1600" dirty="0"/>
              <a:t>, </a:t>
            </a:r>
            <a:r>
              <a:rPr lang="en-GB" sz="1600" i="1" dirty="0"/>
              <a:t>k</a:t>
            </a:r>
            <a:r>
              <a:rPr lang="en-GB" sz="1600" dirty="0"/>
              <a:t>l :  </a:t>
            </a:r>
          </a:p>
        </p:txBody>
      </p:sp>
      <p:sp>
        <p:nvSpPr>
          <p:cNvPr id="13" name="Rectangle 20"/>
          <p:cNvSpPr>
            <a:spLocks noChangeArrowheads="1"/>
          </p:cNvSpPr>
          <p:nvPr/>
        </p:nvSpPr>
        <p:spPr bwMode="auto">
          <a:xfrm>
            <a:off x="95422" y="3348954"/>
            <a:ext cx="6023285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Therefore for </a:t>
            </a:r>
            <a:r>
              <a:rPr lang="en-GB" sz="1600" b="1" dirty="0">
                <a:solidFill>
                  <a:srgbClr val="0066CC"/>
                </a:solidFill>
              </a:rPr>
              <a:t>metals</a:t>
            </a:r>
            <a:r>
              <a:rPr lang="en-GB" sz="1600" dirty="0"/>
              <a:t>, the resistivity can be expressed as:  </a:t>
            </a: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95422" y="3924363"/>
            <a:ext cx="4450284" cy="148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And has a</a:t>
            </a:r>
            <a:r>
              <a:rPr lang="en-GB" sz="1600" b="1" dirty="0"/>
              <a:t> maximum</a:t>
            </a:r>
            <a:r>
              <a:rPr lang="en-GB" sz="1600" dirty="0"/>
              <a:t>, which shifts at  higher T with increasing impurity (see coppers ) and vanishes for highly impure alloys (see steels), as impurity scatter dominates, and for which at T &lt; RT:  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GB" sz="1600" dirty="0"/>
          </a:p>
        </p:txBody>
      </p:sp>
      <p:graphicFrame>
        <p:nvGraphicFramePr>
          <p:cNvPr id="15" name="Object 26"/>
          <p:cNvGraphicFramePr>
            <a:graphicFrameLocks noChangeAspect="1"/>
          </p:cNvGraphicFramePr>
          <p:nvPr/>
        </p:nvGraphicFramePr>
        <p:xfrm>
          <a:off x="4424041" y="3994260"/>
          <a:ext cx="2594031" cy="620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133600" imgH="508000" progId="Equation.3">
                  <p:embed/>
                </p:oleObj>
              </mc:Choice>
              <mc:Fallback>
                <p:oleObj name="Equation" r:id="rId12" imgW="2133600" imgH="508000" progId="Equation.3">
                  <p:embed/>
                  <p:pic>
                    <p:nvPicPr>
                      <p:cNvPr id="15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4041" y="3994260"/>
                        <a:ext cx="2594031" cy="620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77029" y="5417472"/>
            <a:ext cx="7993063" cy="148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For </a:t>
            </a:r>
            <a:r>
              <a:rPr lang="en-GB" sz="1600" b="1" dirty="0">
                <a:solidFill>
                  <a:srgbClr val="0066CC"/>
                </a:solidFill>
              </a:rPr>
              <a:t>metals</a:t>
            </a:r>
            <a:r>
              <a:rPr lang="en-GB" sz="1600" dirty="0"/>
              <a:t>, analogy between electron thermal and electrical diffusion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b="1" i="1" dirty="0">
                <a:solidFill>
                  <a:srgbClr val="0066CC"/>
                </a:solidFill>
                <a:sym typeface="Wingdings" pitchFamily="2" charset="2"/>
              </a:rPr>
              <a:t>Wiedemann-Franz law</a:t>
            </a:r>
            <a:r>
              <a:rPr lang="en-GB" sz="1600" dirty="0"/>
              <a:t> 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 sz="1600" dirty="0"/>
              <a:t>Good agreement at T&lt;&lt; RT &gt;&gt; 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 sz="1600" dirty="0"/>
              <a:t>Better agreement from T&lt;&lt; to T&gt;&gt; with increasing impurities</a:t>
            </a:r>
          </a:p>
        </p:txBody>
      </p:sp>
      <p:graphicFrame>
        <p:nvGraphicFramePr>
          <p:cNvPr id="18" name="Object 30"/>
          <p:cNvGraphicFramePr>
            <a:graphicFrameLocks noChangeAspect="1"/>
          </p:cNvGraphicFramePr>
          <p:nvPr/>
        </p:nvGraphicFramePr>
        <p:xfrm>
          <a:off x="6877986" y="4698918"/>
          <a:ext cx="777534" cy="754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406048" imgH="393359" progId="Equation.3">
                  <p:embed/>
                </p:oleObj>
              </mc:Choice>
              <mc:Fallback>
                <p:oleObj name="Equation" r:id="rId14" imgW="406048" imgH="393359" progId="Equation.3">
                  <p:embed/>
                  <p:pic>
                    <p:nvPicPr>
                      <p:cNvPr id="18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986" y="4698918"/>
                        <a:ext cx="777534" cy="75499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0070C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31"/>
          <p:cNvGraphicFramePr>
            <a:graphicFrameLocks noChangeAspect="1"/>
          </p:cNvGraphicFramePr>
          <p:nvPr/>
        </p:nvGraphicFramePr>
        <p:xfrm>
          <a:off x="6877986" y="5837051"/>
          <a:ext cx="1074655" cy="6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571252" imgH="418918" progId="Equation.3">
                  <p:embed/>
                </p:oleObj>
              </mc:Choice>
              <mc:Fallback>
                <p:oleObj name="Equation" r:id="rId16" imgW="571252" imgH="418918" progId="Equation.3">
                  <p:embed/>
                  <p:pic>
                    <p:nvPicPr>
                      <p:cNvPr id="19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986" y="5837051"/>
                        <a:ext cx="1074655" cy="63341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70C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32"/>
          <p:cNvGraphicFramePr>
            <a:graphicFrameLocks noChangeAspect="1"/>
          </p:cNvGraphicFramePr>
          <p:nvPr/>
        </p:nvGraphicFramePr>
        <p:xfrm>
          <a:off x="8407380" y="6179461"/>
          <a:ext cx="3736905" cy="6334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2171700" imgH="368300" progId="Equation.3">
                  <p:embed/>
                </p:oleObj>
              </mc:Choice>
              <mc:Fallback>
                <p:oleObj name="Equation" r:id="rId18" imgW="2171700" imgH="368300" progId="Equation.3">
                  <p:embed/>
                  <p:pic>
                    <p:nvPicPr>
                      <p:cNvPr id="2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7380" y="6179461"/>
                        <a:ext cx="3736905" cy="6334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" name="Group 78"/>
          <p:cNvGrpSpPr>
            <a:grpSpLocks/>
          </p:cNvGrpSpPr>
          <p:nvPr/>
        </p:nvGrpSpPr>
        <p:grpSpPr bwMode="auto">
          <a:xfrm>
            <a:off x="9208302" y="152125"/>
            <a:ext cx="2667694" cy="1790271"/>
            <a:chOff x="4348" y="572"/>
            <a:chExt cx="1177" cy="772"/>
          </a:xfrm>
        </p:grpSpPr>
        <p:sp>
          <p:nvSpPr>
            <p:cNvPr id="22" name="AutoShape 33"/>
            <p:cNvSpPr>
              <a:spLocks noChangeArrowheads="1"/>
            </p:cNvSpPr>
            <p:nvPr/>
          </p:nvSpPr>
          <p:spPr bwMode="auto">
            <a:xfrm>
              <a:off x="4422" y="754"/>
              <a:ext cx="545" cy="538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34"/>
            <p:cNvSpPr>
              <a:spLocks noChangeArrowheads="1"/>
            </p:cNvSpPr>
            <p:nvPr/>
          </p:nvSpPr>
          <p:spPr bwMode="auto">
            <a:xfrm>
              <a:off x="4377" y="845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Oval 37"/>
            <p:cNvSpPr>
              <a:spLocks noChangeArrowheads="1"/>
            </p:cNvSpPr>
            <p:nvPr/>
          </p:nvSpPr>
          <p:spPr bwMode="auto">
            <a:xfrm>
              <a:off x="4785" y="1253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38"/>
            <p:cNvSpPr>
              <a:spLocks noChangeArrowheads="1"/>
            </p:cNvSpPr>
            <p:nvPr/>
          </p:nvSpPr>
          <p:spPr bwMode="auto">
            <a:xfrm>
              <a:off x="4912" y="709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40"/>
            <p:cNvSpPr>
              <a:spLocks noChangeShapeType="1"/>
            </p:cNvSpPr>
            <p:nvPr/>
          </p:nvSpPr>
          <p:spPr bwMode="auto">
            <a:xfrm>
              <a:off x="4558" y="1162"/>
              <a:ext cx="40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Line 41"/>
            <p:cNvSpPr>
              <a:spLocks noChangeShapeType="1"/>
            </p:cNvSpPr>
            <p:nvPr/>
          </p:nvSpPr>
          <p:spPr bwMode="auto">
            <a:xfrm flipV="1">
              <a:off x="4422" y="1162"/>
              <a:ext cx="136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Line 42"/>
            <p:cNvSpPr>
              <a:spLocks noChangeShapeType="1"/>
            </p:cNvSpPr>
            <p:nvPr/>
          </p:nvSpPr>
          <p:spPr bwMode="auto">
            <a:xfrm>
              <a:off x="4558" y="762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Oval 36"/>
            <p:cNvSpPr>
              <a:spLocks noChangeArrowheads="1"/>
            </p:cNvSpPr>
            <p:nvPr/>
          </p:nvSpPr>
          <p:spPr bwMode="auto">
            <a:xfrm>
              <a:off x="4921" y="1117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Oval 35"/>
            <p:cNvSpPr>
              <a:spLocks noChangeArrowheads="1"/>
            </p:cNvSpPr>
            <p:nvPr/>
          </p:nvSpPr>
          <p:spPr bwMode="auto">
            <a:xfrm>
              <a:off x="4513" y="709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39"/>
            <p:cNvSpPr>
              <a:spLocks noChangeArrowheads="1"/>
            </p:cNvSpPr>
            <p:nvPr/>
          </p:nvSpPr>
          <p:spPr bwMode="auto">
            <a:xfrm>
              <a:off x="4387" y="1242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43"/>
            <p:cNvSpPr>
              <a:spLocks noChangeArrowheads="1"/>
            </p:cNvSpPr>
            <p:nvPr/>
          </p:nvSpPr>
          <p:spPr bwMode="auto">
            <a:xfrm>
              <a:off x="4513" y="1117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44"/>
            <p:cNvSpPr>
              <a:spLocks noChangeArrowheads="1"/>
            </p:cNvSpPr>
            <p:nvPr/>
          </p:nvSpPr>
          <p:spPr bwMode="auto">
            <a:xfrm>
              <a:off x="4785" y="845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47"/>
            <p:cNvSpPr>
              <a:spLocks noChangeAspect="1" noChangeArrowheads="1"/>
            </p:cNvSpPr>
            <p:nvPr/>
          </p:nvSpPr>
          <p:spPr bwMode="auto">
            <a:xfrm>
              <a:off x="4513" y="935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Oval 48"/>
            <p:cNvSpPr>
              <a:spLocks noChangeAspect="1" noChangeArrowheads="1"/>
            </p:cNvSpPr>
            <p:nvPr/>
          </p:nvSpPr>
          <p:spPr bwMode="auto">
            <a:xfrm>
              <a:off x="4468" y="1026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49"/>
            <p:cNvSpPr>
              <a:spLocks noChangeAspect="1" noChangeArrowheads="1"/>
            </p:cNvSpPr>
            <p:nvPr/>
          </p:nvSpPr>
          <p:spPr bwMode="auto">
            <a:xfrm>
              <a:off x="4649" y="935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Oval 50"/>
            <p:cNvSpPr>
              <a:spLocks noChangeAspect="1" noChangeArrowheads="1"/>
            </p:cNvSpPr>
            <p:nvPr/>
          </p:nvSpPr>
          <p:spPr bwMode="auto">
            <a:xfrm>
              <a:off x="4649" y="1071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Oval 51"/>
            <p:cNvSpPr>
              <a:spLocks noChangeAspect="1" noChangeArrowheads="1"/>
            </p:cNvSpPr>
            <p:nvPr/>
          </p:nvSpPr>
          <p:spPr bwMode="auto">
            <a:xfrm>
              <a:off x="4876" y="981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52"/>
            <p:cNvSpPr>
              <a:spLocks noChangeAspect="1" noChangeArrowheads="1"/>
            </p:cNvSpPr>
            <p:nvPr/>
          </p:nvSpPr>
          <p:spPr bwMode="auto">
            <a:xfrm>
              <a:off x="4785" y="1117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53"/>
            <p:cNvSpPr>
              <a:spLocks noChangeAspect="1" noChangeArrowheads="1"/>
            </p:cNvSpPr>
            <p:nvPr/>
          </p:nvSpPr>
          <p:spPr bwMode="auto">
            <a:xfrm>
              <a:off x="4740" y="981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54"/>
            <p:cNvSpPr>
              <a:spLocks noChangeAspect="1" noChangeArrowheads="1"/>
            </p:cNvSpPr>
            <p:nvPr/>
          </p:nvSpPr>
          <p:spPr bwMode="auto">
            <a:xfrm>
              <a:off x="4921" y="890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55"/>
            <p:cNvSpPr>
              <a:spLocks noChangeAspect="1" noChangeArrowheads="1"/>
            </p:cNvSpPr>
            <p:nvPr/>
          </p:nvSpPr>
          <p:spPr bwMode="auto">
            <a:xfrm>
              <a:off x="4649" y="1162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56"/>
            <p:cNvSpPr>
              <a:spLocks noChangeShapeType="1"/>
            </p:cNvSpPr>
            <p:nvPr/>
          </p:nvSpPr>
          <p:spPr bwMode="auto">
            <a:xfrm flipH="1">
              <a:off x="4348" y="1046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Line 57"/>
            <p:cNvSpPr>
              <a:spLocks noChangeShapeType="1"/>
            </p:cNvSpPr>
            <p:nvPr/>
          </p:nvSpPr>
          <p:spPr bwMode="auto">
            <a:xfrm flipH="1">
              <a:off x="4532" y="1183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Line 58"/>
            <p:cNvSpPr>
              <a:spLocks noChangeShapeType="1"/>
            </p:cNvSpPr>
            <p:nvPr/>
          </p:nvSpPr>
          <p:spPr bwMode="auto">
            <a:xfrm flipH="1">
              <a:off x="4406" y="951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Line 59"/>
            <p:cNvSpPr>
              <a:spLocks noChangeShapeType="1"/>
            </p:cNvSpPr>
            <p:nvPr/>
          </p:nvSpPr>
          <p:spPr bwMode="auto">
            <a:xfrm flipH="1">
              <a:off x="4679" y="1131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Line 60"/>
            <p:cNvSpPr>
              <a:spLocks noChangeShapeType="1"/>
            </p:cNvSpPr>
            <p:nvPr/>
          </p:nvSpPr>
          <p:spPr bwMode="auto">
            <a:xfrm flipH="1">
              <a:off x="4558" y="1071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Line 61"/>
            <p:cNvSpPr>
              <a:spLocks noChangeShapeType="1"/>
            </p:cNvSpPr>
            <p:nvPr/>
          </p:nvSpPr>
          <p:spPr bwMode="auto">
            <a:xfrm flipH="1">
              <a:off x="4814" y="906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Line 62"/>
            <p:cNvSpPr>
              <a:spLocks noChangeShapeType="1"/>
            </p:cNvSpPr>
            <p:nvPr/>
          </p:nvSpPr>
          <p:spPr bwMode="auto">
            <a:xfrm flipH="1">
              <a:off x="4778" y="1002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Line 63"/>
            <p:cNvSpPr>
              <a:spLocks noChangeShapeType="1"/>
            </p:cNvSpPr>
            <p:nvPr/>
          </p:nvSpPr>
          <p:spPr bwMode="auto">
            <a:xfrm flipH="1">
              <a:off x="4558" y="955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Text Box 64"/>
            <p:cNvSpPr txBox="1">
              <a:spLocks noChangeArrowheads="1"/>
            </p:cNvSpPr>
            <p:nvPr/>
          </p:nvSpPr>
          <p:spPr bwMode="auto">
            <a:xfrm>
              <a:off x="5284" y="709"/>
              <a:ext cx="22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1200"/>
                <a:t>e-</a:t>
              </a:r>
            </a:p>
          </p:txBody>
        </p:sp>
        <p:sp>
          <p:nvSpPr>
            <p:cNvPr id="52" name="Rectangle 66"/>
            <p:cNvSpPr>
              <a:spLocks noChangeArrowheads="1"/>
            </p:cNvSpPr>
            <p:nvPr/>
          </p:nvSpPr>
          <p:spPr bwMode="auto">
            <a:xfrm>
              <a:off x="5284" y="845"/>
              <a:ext cx="24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200"/>
                <a:t>N+</a:t>
              </a:r>
            </a:p>
          </p:txBody>
        </p:sp>
        <p:sp>
          <p:nvSpPr>
            <p:cNvPr id="53" name="Oval 69"/>
            <p:cNvSpPr>
              <a:spLocks noChangeAspect="1" noChangeArrowheads="1"/>
            </p:cNvSpPr>
            <p:nvPr/>
          </p:nvSpPr>
          <p:spPr bwMode="auto">
            <a:xfrm>
              <a:off x="5193" y="799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Oval 70"/>
            <p:cNvSpPr>
              <a:spLocks noChangeArrowheads="1"/>
            </p:cNvSpPr>
            <p:nvPr/>
          </p:nvSpPr>
          <p:spPr bwMode="auto">
            <a:xfrm>
              <a:off x="5161" y="890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71"/>
            <p:cNvSpPr>
              <a:spLocks noChangeShapeType="1"/>
            </p:cNvSpPr>
            <p:nvPr/>
          </p:nvSpPr>
          <p:spPr bwMode="auto">
            <a:xfrm flipH="1">
              <a:off x="4785" y="754"/>
              <a:ext cx="1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Line 72"/>
            <p:cNvSpPr>
              <a:spLocks noChangeShapeType="1"/>
            </p:cNvSpPr>
            <p:nvPr/>
          </p:nvSpPr>
          <p:spPr bwMode="auto">
            <a:xfrm flipH="1">
              <a:off x="4921" y="890"/>
              <a:ext cx="1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7" name="Line 73"/>
            <p:cNvSpPr>
              <a:spLocks noChangeShapeType="1"/>
            </p:cNvSpPr>
            <p:nvPr/>
          </p:nvSpPr>
          <p:spPr bwMode="auto">
            <a:xfrm flipH="1">
              <a:off x="4377" y="754"/>
              <a:ext cx="1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8" name="Line 74"/>
            <p:cNvSpPr>
              <a:spLocks noChangeShapeType="1"/>
            </p:cNvSpPr>
            <p:nvPr/>
          </p:nvSpPr>
          <p:spPr bwMode="auto">
            <a:xfrm flipV="1">
              <a:off x="4967" y="572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9" name="Line 75"/>
            <p:cNvSpPr>
              <a:spLocks noChangeShapeType="1"/>
            </p:cNvSpPr>
            <p:nvPr/>
          </p:nvSpPr>
          <p:spPr bwMode="auto">
            <a:xfrm>
              <a:off x="5012" y="754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0" name="Line 76"/>
            <p:cNvSpPr>
              <a:spLocks noChangeShapeType="1"/>
            </p:cNvSpPr>
            <p:nvPr/>
          </p:nvSpPr>
          <p:spPr bwMode="auto">
            <a:xfrm flipH="1" flipV="1">
              <a:off x="4558" y="572"/>
              <a:ext cx="0" cy="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" name="Line 77"/>
            <p:cNvSpPr>
              <a:spLocks noChangeShapeType="1"/>
            </p:cNvSpPr>
            <p:nvPr/>
          </p:nvSpPr>
          <p:spPr bwMode="auto">
            <a:xfrm>
              <a:off x="4604" y="754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D19616F-4CE4-4F8F-95A8-0E25D51D5613}"/>
              </a:ext>
            </a:extLst>
          </p:cNvPr>
          <p:cNvSpPr txBox="1"/>
          <p:nvPr/>
        </p:nvSpPr>
        <p:spPr>
          <a:xfrm>
            <a:off x="9263848" y="5850262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Lorentz constant</a:t>
            </a:r>
            <a:endParaRPr lang="fr-FR" dirty="0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6122D858-3827-4937-9BC2-711A21D80D6C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b="47959"/>
          <a:stretch/>
        </p:blipFill>
        <p:spPr>
          <a:xfrm>
            <a:off x="7492021" y="2711823"/>
            <a:ext cx="984913" cy="68227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B51FD0DD-2E83-43C6-A51E-D5C892D31759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t="50626"/>
          <a:stretch/>
        </p:blipFill>
        <p:spPr>
          <a:xfrm>
            <a:off x="8591597" y="2704165"/>
            <a:ext cx="1022390" cy="67194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86F29B7-F66B-27BF-1FA1-C4E2B45C7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103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95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4" grpId="0"/>
      <p:bldP spid="17" grpId="0"/>
      <p:bldP spid="3" grpId="0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24885-4011-47E3-A8D2-25AE1EB36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in cryostats</a:t>
            </a:r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BDB0DF-05DF-4E55-8F2C-BC31DB0D7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9361" y="935566"/>
            <a:ext cx="7584948" cy="4620768"/>
          </a:xfrm>
          <a:prstGeom prst="rect">
            <a:avLst/>
          </a:prstGeom>
        </p:spPr>
      </p:pic>
      <p:sp>
        <p:nvSpPr>
          <p:cNvPr id="8" name="Text Box 4">
            <a:extLst>
              <a:ext uri="{FF2B5EF4-FFF2-40B4-BE49-F238E27FC236}">
                <a16:creationId xmlns:a16="http://schemas.microsoft.com/office/drawing/2014/main" id="{89FA818B-94DE-4509-A133-2785E45D321E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252827" y="5556334"/>
            <a:ext cx="7138099" cy="136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/>
              <a:t>2-4.5 K surfaces have high pumping speed &amp; capacity.</a:t>
            </a:r>
          </a:p>
          <a:p>
            <a:r>
              <a:rPr lang="en-US" sz="1600" dirty="0"/>
              <a:t>Gas species have very low </a:t>
            </a:r>
            <a:r>
              <a:rPr lang="en-US" sz="1600" dirty="0" err="1"/>
              <a:t>vapour</a:t>
            </a:r>
            <a:r>
              <a:rPr lang="en-US" sz="1600" dirty="0"/>
              <a:t> pressure except helium.</a:t>
            </a:r>
          </a:p>
          <a:p>
            <a:r>
              <a:rPr lang="en-US" sz="1600" dirty="0"/>
              <a:t>Without helium leaks, equilibrium pressures ≤ 10</a:t>
            </a:r>
            <a:r>
              <a:rPr lang="en-US" sz="1600" baseline="30000" dirty="0"/>
              <a:t>-6</a:t>
            </a:r>
            <a:r>
              <a:rPr lang="en-US" sz="1600" dirty="0"/>
              <a:t> mbar are obtained</a:t>
            </a:r>
          </a:p>
          <a:p>
            <a:endParaRPr lang="en-US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03067F-0651-4F46-A2C8-CCB5AFB42569}"/>
              </a:ext>
            </a:extLst>
          </p:cNvPr>
          <p:cNvSpPr txBox="1"/>
          <p:nvPr/>
        </p:nvSpPr>
        <p:spPr>
          <a:xfrm>
            <a:off x="9258300" y="3334402"/>
            <a:ext cx="1829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Good insulation vacuum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796F50-81DE-B510-503A-FDA10DE1E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104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3718357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He gas conduction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1471" y="1350271"/>
            <a:ext cx="5561649" cy="459550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GB" sz="2000" b="1" kern="0" dirty="0">
                <a:solidFill>
                  <a:srgbClr val="0066CC"/>
                </a:solidFill>
              </a:rPr>
              <a:t>Viscous regime </a:t>
            </a:r>
            <a:r>
              <a:rPr lang="en-GB" sz="2000" kern="0" dirty="0">
                <a:solidFill>
                  <a:srgbClr val="0066CC"/>
                </a:solidFill>
              </a:rPr>
              <a:t>(</a:t>
            </a:r>
            <a:r>
              <a:rPr lang="el-GR" sz="2000" kern="0" dirty="0">
                <a:solidFill>
                  <a:srgbClr val="0066CC"/>
                </a:solidFill>
              </a:rPr>
              <a:t>λ</a:t>
            </a:r>
            <a:r>
              <a:rPr lang="en-GB" sz="2000" kern="0" baseline="-25000" dirty="0">
                <a:solidFill>
                  <a:srgbClr val="0066CC"/>
                </a:solidFill>
              </a:rPr>
              <a:t>molecule</a:t>
            </a:r>
            <a:r>
              <a:rPr lang="en-GB" sz="2000" kern="0" dirty="0">
                <a:solidFill>
                  <a:srgbClr val="0066CC"/>
                </a:solidFill>
              </a:rPr>
              <a:t> &lt;&lt; d):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/>
              <a:t>At “high” gas pressure: classical conduction (Fourier law-like)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>
                <a:solidFill>
                  <a:srgbClr val="0070C0"/>
                </a:solidFill>
              </a:rPr>
              <a:t>independent of pressure  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/>
              <a:t>(</a:t>
            </a:r>
            <a:r>
              <a:rPr lang="en-GB" sz="1600" i="1" kern="0" dirty="0"/>
              <a:t>natural convection</a:t>
            </a:r>
            <a:r>
              <a:rPr lang="en-GB" sz="1600" kern="0" dirty="0"/>
              <a:t> should be added !)</a:t>
            </a:r>
          </a:p>
          <a:p>
            <a:pPr eaLnBrk="1" hangingPunct="1">
              <a:lnSpc>
                <a:spcPct val="90000"/>
              </a:lnSpc>
            </a:pPr>
            <a:endParaRPr lang="en-GB" sz="2000" b="1" kern="0" dirty="0">
              <a:solidFill>
                <a:srgbClr val="0066CC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sz="2000" b="1" kern="0" dirty="0">
              <a:solidFill>
                <a:srgbClr val="0066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b="1" kern="0" dirty="0">
                <a:solidFill>
                  <a:srgbClr val="0066CC"/>
                </a:solidFill>
              </a:rPr>
              <a:t>Molecular regime </a:t>
            </a:r>
            <a:r>
              <a:rPr lang="en-GB" sz="2000" kern="0" dirty="0">
                <a:solidFill>
                  <a:srgbClr val="0066CC"/>
                </a:solidFill>
              </a:rPr>
              <a:t>(</a:t>
            </a:r>
            <a:r>
              <a:rPr lang="el-GR" sz="2000" kern="0" dirty="0">
                <a:solidFill>
                  <a:srgbClr val="0066CC"/>
                </a:solidFill>
              </a:rPr>
              <a:t>λ</a:t>
            </a:r>
            <a:r>
              <a:rPr lang="en-GB" sz="2000" kern="0" baseline="-25000" dirty="0">
                <a:solidFill>
                  <a:srgbClr val="0066CC"/>
                </a:solidFill>
              </a:rPr>
              <a:t>molecule</a:t>
            </a:r>
            <a:r>
              <a:rPr lang="en-GB" sz="2000" kern="0" dirty="0">
                <a:solidFill>
                  <a:srgbClr val="0066CC"/>
                </a:solidFill>
              </a:rPr>
              <a:t> &gt;&gt; d):</a:t>
            </a:r>
            <a:endParaRPr lang="en-GB" sz="2000" b="1" kern="0" dirty="0">
              <a:solidFill>
                <a:srgbClr val="0066CC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/>
              <a:t>At “low” gas pressure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>
                <a:solidFill>
                  <a:srgbClr val="0070C0"/>
                </a:solidFill>
              </a:rPr>
              <a:t>Kennard’s law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/>
              <a:t>Conduction is </a:t>
            </a:r>
            <a:r>
              <a:rPr lang="en-GB" sz="1600" kern="0" dirty="0">
                <a:solidFill>
                  <a:srgbClr val="0070C0"/>
                </a:solidFill>
              </a:rPr>
              <a:t>proportional to p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600" kern="0" dirty="0">
                <a:cs typeface="Arial" charset="0"/>
              </a:rPr>
              <a:t>A1 is the surface receiving the flow</a:t>
            </a:r>
          </a:p>
          <a:p>
            <a:pPr lvl="1" eaLnBrk="1" hangingPunct="1">
              <a:lnSpc>
                <a:spcPct val="90000"/>
              </a:lnSpc>
            </a:pPr>
            <a:r>
              <a:rPr lang="el-GR" sz="1600" kern="0" dirty="0">
                <a:solidFill>
                  <a:srgbClr val="0070C0"/>
                </a:solidFill>
                <a:cs typeface="Arial" charset="0"/>
              </a:rPr>
              <a:t>α</a:t>
            </a:r>
            <a:r>
              <a:rPr lang="en-US" sz="1600" kern="0" dirty="0">
                <a:solidFill>
                  <a:srgbClr val="0070C0"/>
                </a:solidFill>
                <a:cs typeface="Arial" charset="0"/>
              </a:rPr>
              <a:t>(T) </a:t>
            </a:r>
            <a:r>
              <a:rPr lang="en-US" sz="1600" kern="0" dirty="0">
                <a:solidFill>
                  <a:srgbClr val="0070C0"/>
                </a:solidFill>
                <a:cs typeface="Arial" charset="0"/>
                <a:sym typeface="Wingdings" pitchFamily="2" charset="2"/>
              </a:rPr>
              <a:t> </a:t>
            </a:r>
            <a:r>
              <a:rPr lang="en-US" sz="1600" i="1" kern="0" dirty="0">
                <a:solidFill>
                  <a:srgbClr val="0070C0"/>
                </a:solidFill>
                <a:cs typeface="Arial" charset="0"/>
                <a:sym typeface="Wingdings" pitchFamily="2" charset="2"/>
              </a:rPr>
              <a:t>accommodation coefficient</a:t>
            </a:r>
            <a:r>
              <a:rPr lang="en-US" sz="1600" kern="0" dirty="0">
                <a:solidFill>
                  <a:srgbClr val="0070C0"/>
                </a:solidFill>
                <a:cs typeface="Arial" charset="0"/>
                <a:sym typeface="Wingdings" pitchFamily="2" charset="2"/>
              </a:rPr>
              <a:t> </a:t>
            </a:r>
            <a:r>
              <a:rPr lang="en-US" sz="1600" kern="0" dirty="0">
                <a:cs typeface="Arial" charset="0"/>
                <a:sym typeface="Wingdings" pitchFamily="2" charset="2"/>
              </a:rPr>
              <a:t>depending on gas species, T1, T2</a:t>
            </a:r>
            <a:r>
              <a:rPr lang="en-US" sz="1600" kern="0" dirty="0">
                <a:cs typeface="Arial" charset="0"/>
              </a:rPr>
              <a:t> and surface geometry </a:t>
            </a:r>
            <a:r>
              <a:rPr lang="en-US" sz="1600" i="1" kern="0" dirty="0">
                <a:cs typeface="Arial" charset="0"/>
              </a:rPr>
              <a:t>(applicable for flat parallel surfaces, coaxial cylinders and spheres)</a:t>
            </a:r>
            <a:endParaRPr lang="en-GB" sz="1600" i="1" kern="0" dirty="0">
              <a:cs typeface="Arial" charset="0"/>
            </a:endParaRPr>
          </a:p>
        </p:txBody>
      </p: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9483524" y="341663"/>
            <a:ext cx="1520825" cy="1943100"/>
            <a:chOff x="3376" y="618"/>
            <a:chExt cx="958" cy="1224"/>
          </a:xfrm>
        </p:grpSpPr>
        <p:sp>
          <p:nvSpPr>
            <p:cNvPr id="10" name="Line 4"/>
            <p:cNvSpPr>
              <a:spLocks noChangeShapeType="1"/>
            </p:cNvSpPr>
            <p:nvPr/>
          </p:nvSpPr>
          <p:spPr bwMode="auto">
            <a:xfrm>
              <a:off x="3560" y="618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Line 5"/>
            <p:cNvSpPr>
              <a:spLocks noChangeShapeType="1"/>
            </p:cNvSpPr>
            <p:nvPr/>
          </p:nvSpPr>
          <p:spPr bwMode="auto">
            <a:xfrm>
              <a:off x="4150" y="618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 flipH="1">
              <a:off x="3379" y="663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Line 7"/>
            <p:cNvSpPr>
              <a:spLocks noChangeShapeType="1"/>
            </p:cNvSpPr>
            <p:nvPr/>
          </p:nvSpPr>
          <p:spPr bwMode="auto">
            <a:xfrm flipH="1">
              <a:off x="3376" y="803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>
              <a:off x="3379" y="935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 flipH="1">
              <a:off x="3382" y="1077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 flipH="1">
              <a:off x="3379" y="1217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H="1">
              <a:off x="3382" y="1349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H="1">
              <a:off x="3379" y="1495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 flipH="1">
              <a:off x="3382" y="1627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flipH="1">
              <a:off x="4150" y="618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H="1">
              <a:off x="4147" y="758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 flipH="1">
              <a:off x="4150" y="890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 flipH="1">
              <a:off x="4153" y="1032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H="1">
              <a:off x="4150" y="1172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H="1">
              <a:off x="4153" y="1304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 flipH="1">
              <a:off x="4150" y="1450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 flipH="1">
              <a:off x="4153" y="1582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>
              <a:off x="3560" y="1842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lg" len="med"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3787" y="981"/>
              <a:ext cx="46" cy="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 flipH="1" flipV="1">
              <a:off x="3696" y="890"/>
              <a:ext cx="9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1" name="Line 29"/>
            <p:cNvSpPr>
              <a:spLocks noChangeShapeType="1"/>
            </p:cNvSpPr>
            <p:nvPr/>
          </p:nvSpPr>
          <p:spPr bwMode="auto">
            <a:xfrm>
              <a:off x="3833" y="1026"/>
              <a:ext cx="317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 flipH="1">
              <a:off x="3696" y="1344"/>
              <a:ext cx="454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" name="Text Box 32"/>
          <p:cNvSpPr txBox="1">
            <a:spLocks noChangeArrowheads="1"/>
          </p:cNvSpPr>
          <p:nvPr/>
        </p:nvSpPr>
        <p:spPr bwMode="auto">
          <a:xfrm>
            <a:off x="10116937" y="194503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/>
              <a:t>d</a:t>
            </a:r>
          </a:p>
        </p:txBody>
      </p:sp>
      <p:sp>
        <p:nvSpPr>
          <p:cNvPr id="8" name="Text Box 33"/>
          <p:cNvSpPr txBox="1">
            <a:spLocks noChangeArrowheads="1"/>
          </p:cNvSpPr>
          <p:nvPr/>
        </p:nvSpPr>
        <p:spPr bwMode="auto">
          <a:xfrm>
            <a:off x="9127924" y="1060800"/>
            <a:ext cx="42351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T</a:t>
            </a:r>
            <a:r>
              <a:rPr lang="en-GB" baseline="-25000" dirty="0"/>
              <a:t>1</a:t>
            </a:r>
          </a:p>
          <a:p>
            <a:pPr eaLnBrk="1" hangingPunct="1"/>
            <a:r>
              <a:rPr lang="en-GB" dirty="0"/>
              <a:t>A</a:t>
            </a:r>
            <a:r>
              <a:rPr lang="en-GB" baseline="-25000" dirty="0"/>
              <a:t>1</a:t>
            </a:r>
          </a:p>
        </p:txBody>
      </p:sp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11072612" y="1060800"/>
            <a:ext cx="98937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T</a:t>
            </a:r>
            <a:r>
              <a:rPr lang="en-GB" sz="1200" dirty="0"/>
              <a:t>2</a:t>
            </a:r>
            <a:r>
              <a:rPr lang="en-GB" dirty="0"/>
              <a:t> (&gt;T</a:t>
            </a:r>
            <a:r>
              <a:rPr lang="en-GB" sz="1200" dirty="0"/>
              <a:t>1</a:t>
            </a:r>
            <a:r>
              <a:rPr lang="en-GB" dirty="0"/>
              <a:t>)</a:t>
            </a:r>
          </a:p>
          <a:p>
            <a:pPr eaLnBrk="1" hangingPunct="1"/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  <a:endParaRPr lang="en-GB" sz="1200" baseline="-25000" dirty="0"/>
          </a:p>
        </p:txBody>
      </p:sp>
      <p:sp>
        <p:nvSpPr>
          <p:cNvPr id="33" name="Text Box 36"/>
          <p:cNvSpPr txBox="1">
            <a:spLocks noChangeArrowheads="1"/>
          </p:cNvSpPr>
          <p:nvPr/>
        </p:nvSpPr>
        <p:spPr bwMode="auto">
          <a:xfrm>
            <a:off x="5522539" y="204238"/>
            <a:ext cx="216116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l-GR" sz="1400" i="1" dirty="0">
                <a:cs typeface="Arial" charset="0"/>
              </a:rPr>
              <a:t>λ</a:t>
            </a:r>
            <a:r>
              <a:rPr lang="en-US" sz="1400" baseline="-25000" dirty="0">
                <a:cs typeface="Arial" charset="0"/>
              </a:rPr>
              <a:t>molecule</a:t>
            </a:r>
            <a:r>
              <a:rPr lang="en-US" sz="1400" dirty="0">
                <a:cs typeface="Arial" charset="0"/>
              </a:rPr>
              <a:t> = mean free path</a:t>
            </a:r>
            <a:endParaRPr lang="el-GR" sz="1400" dirty="0"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Object 42"/>
              <p:cNvSpPr txBox="1"/>
              <p:nvPr/>
            </p:nvSpPr>
            <p:spPr bwMode="auto">
              <a:xfrm>
                <a:off x="4944252" y="600524"/>
                <a:ext cx="2544762" cy="7758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fr-FR" sz="1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molecule</m:t>
                          </m:r>
                        </m:sub>
                      </m:sSub>
                      <m:r>
                        <a:rPr lang="fr-FR" sz="12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fr-FR" sz="12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FR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num>
                        <m:den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fr-FR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fr-FR" sz="1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sz="12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π</m:t>
                              </m:r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1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fr-FR" sz="1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fr-FR" sz="1200" dirty="0"/>
              </a:p>
            </p:txBody>
          </p:sp>
        </mc:Choice>
        <mc:Fallback xmlns="">
          <p:sp>
            <p:nvSpPr>
              <p:cNvPr id="35" name="Object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44252" y="600524"/>
                <a:ext cx="2544762" cy="77587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Object 44"/>
              <p:cNvSpPr txBox="1"/>
              <p:nvPr/>
            </p:nvSpPr>
            <p:spPr bwMode="auto">
              <a:xfrm>
                <a:off x="6948286" y="499846"/>
                <a:ext cx="2544762" cy="81756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55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gas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viscosity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𝑃𝑎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pressure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 [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𝑃𝑎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temperature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fr-FR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r>
                  <a:rPr lang="fr-FR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R = </a:t>
                </a:r>
                <a:r>
                  <a:rPr lang="fr-FR" dirty="0" err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gas</a:t>
                </a:r>
                <a:r>
                  <a:rPr lang="fr-FR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 constant [J.K</a:t>
                </a:r>
                <a:r>
                  <a:rPr lang="fr-FR" baseline="30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-1</a:t>
                </a:r>
                <a:r>
                  <a:rPr lang="fr-FR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.mol</a:t>
                </a:r>
                <a:r>
                  <a:rPr lang="fr-FR" baseline="30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-1</a:t>
                </a:r>
                <a:r>
                  <a:rPr lang="fr-FR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]</a:t>
                </a:r>
                <a:br>
                  <a:rPr lang="fr-FR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i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  <m:r>
                      <a:rPr lang="fr-FR" i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= </m:t>
                    </m:r>
                    <m:r>
                      <m:rPr>
                        <m:sty m:val="p"/>
                      </m:rPr>
                      <a:rPr lang="fr-FR" i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molar</m:t>
                    </m:r>
                    <m:r>
                      <a:rPr lang="en-US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mass</m:t>
                    </m:r>
                  </m:oMath>
                </a14:m>
                <a:r>
                  <a:rPr lang="en-US" b="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 [kg/mol]</a:t>
                </a: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36" name="Object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48286" y="499846"/>
                <a:ext cx="2544762" cy="817562"/>
              </a:xfrm>
              <a:prstGeom prst="rect">
                <a:avLst/>
              </a:prstGeom>
              <a:blipFill>
                <a:blip r:embed="rId4"/>
                <a:stretch>
                  <a:fillRect b="-746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7" name="Object 45"/>
          <p:cNvGraphicFramePr>
            <a:graphicFrameLocks noChangeAspect="1"/>
          </p:cNvGraphicFramePr>
          <p:nvPr/>
        </p:nvGraphicFramePr>
        <p:xfrm>
          <a:off x="6083892" y="5340215"/>
          <a:ext cx="1728787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384300" imgH="584200" progId="Equation.3">
                  <p:embed/>
                </p:oleObj>
              </mc:Choice>
              <mc:Fallback>
                <p:oleObj name="Equation" r:id="rId5" imgW="1384300" imgH="584200" progId="Equation.3">
                  <p:embed/>
                  <p:pic>
                    <p:nvPicPr>
                      <p:cNvPr id="37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3892" y="5340215"/>
                        <a:ext cx="1728787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" name="Group 121"/>
          <p:cNvGrpSpPr>
            <a:grpSpLocks/>
          </p:cNvGrpSpPr>
          <p:nvPr/>
        </p:nvGrpSpPr>
        <p:grpSpPr bwMode="auto">
          <a:xfrm>
            <a:off x="5750343" y="3749275"/>
            <a:ext cx="6227291" cy="1015609"/>
            <a:chOff x="3101" y="2630"/>
            <a:chExt cx="2132" cy="4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Object 40"/>
                <p:cNvSpPr txBox="1"/>
                <p:nvPr/>
              </p:nvSpPr>
              <p:spPr bwMode="auto">
                <a:xfrm>
                  <a:off x="3149" y="2670"/>
                  <a:ext cx="1984" cy="2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>
                  <a:no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fr-FR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fr-FR" i="1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𝑟𝑒𝑠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fr-FR" i="1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d>
                          <m:dPr>
                            <m:ctrlP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γ</m:t>
                                </m:r>
                                <m: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γ</m:t>
                                </m:r>
                                <m: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den>
                            </m:f>
                          </m:e>
                        </m:d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sSup>
                          <m:sSupPr>
                            <m:ctrlPr>
                              <a:rPr lang="fr-FR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fr-FR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8 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π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1/2</m:t>
                            </m:r>
                          </m:sup>
                        </m:sSup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f>
                          <m:fPr>
                            <m:ctrlPr>
                              <a:rPr lang="fr-FR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fr-FR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</m:rad>
                          </m:den>
                        </m:f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⋅(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i="1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i="1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39" name="Object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149" y="2670"/>
                  <a:ext cx="1984" cy="213"/>
                </a:xfrm>
                <a:prstGeom prst="rect">
                  <a:avLst/>
                </a:prstGeom>
                <a:blipFill>
                  <a:blip r:embed="rId7"/>
                  <a:stretch>
                    <a:fillRect b="-33333"/>
                  </a:stretch>
                </a:blipFill>
                <a:ln>
                  <a:noFill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Rectangle 46"/>
            <p:cNvSpPr>
              <a:spLocks noChangeArrowheads="1"/>
            </p:cNvSpPr>
            <p:nvPr/>
          </p:nvSpPr>
          <p:spPr bwMode="auto">
            <a:xfrm>
              <a:off x="3101" y="2630"/>
              <a:ext cx="2132" cy="409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" name="Rectangle 48"/>
          <p:cNvSpPr>
            <a:spLocks noChangeArrowheads="1"/>
          </p:cNvSpPr>
          <p:nvPr/>
        </p:nvSpPr>
        <p:spPr bwMode="auto">
          <a:xfrm>
            <a:off x="8328026" y="5157788"/>
            <a:ext cx="21447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GB" sz="1200" dirty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Accommodation coefficient </a:t>
            </a:r>
            <a:r>
              <a:rPr lang="en-GB" sz="1400" i="1" dirty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α</a:t>
            </a:r>
            <a:r>
              <a:rPr lang="en-GB" sz="1400" i="1" baseline="-30000" dirty="0">
                <a:latin typeface="Times" pitchFamily="18" charset="0"/>
                <a:ea typeface="MS Mincho" pitchFamily="49" charset="-128"/>
                <a:cs typeface="Times New Roman" pitchFamily="18" charset="0"/>
              </a:rPr>
              <a:t>i</a:t>
            </a:r>
            <a:endParaRPr lang="en-GB" dirty="0">
              <a:ea typeface="MS Mincho" pitchFamily="49" charset="-128"/>
              <a:cs typeface="Times New Roman" pitchFamily="18" charset="0"/>
            </a:endParaRPr>
          </a:p>
        </p:txBody>
      </p:sp>
      <p:graphicFrame>
        <p:nvGraphicFramePr>
          <p:cNvPr id="42" name="Group 120"/>
          <p:cNvGraphicFramePr>
            <a:graphicFrameLocks noGrp="1"/>
          </p:cNvGraphicFramePr>
          <p:nvPr/>
        </p:nvGraphicFramePr>
        <p:xfrm>
          <a:off x="8543925" y="5443539"/>
          <a:ext cx="1701800" cy="1236971"/>
        </p:xfrm>
        <a:graphic>
          <a:graphicData uri="http://schemas.openxmlformats.org/drawingml/2006/table">
            <a:tbl>
              <a:tblPr/>
              <a:tblGrid>
                <a:gridCol w="820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10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1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Temp. [K]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Helium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300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0.3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7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0.4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0.6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50" name="Group 121">
            <a:extLst>
              <a:ext uri="{FF2B5EF4-FFF2-40B4-BE49-F238E27FC236}">
                <a16:creationId xmlns:a16="http://schemas.microsoft.com/office/drawing/2014/main" id="{16F06104-ACCF-413B-9927-A72A701123B5}"/>
              </a:ext>
            </a:extLst>
          </p:cNvPr>
          <p:cNvGrpSpPr>
            <a:grpSpLocks/>
          </p:cNvGrpSpPr>
          <p:nvPr/>
        </p:nvGrpSpPr>
        <p:grpSpPr bwMode="auto">
          <a:xfrm>
            <a:off x="5750343" y="1680782"/>
            <a:ext cx="3258908" cy="817559"/>
            <a:chOff x="3101" y="2630"/>
            <a:chExt cx="2132" cy="4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Object 40">
                  <a:extLst>
                    <a:ext uri="{FF2B5EF4-FFF2-40B4-BE49-F238E27FC236}">
                      <a16:creationId xmlns:a16="http://schemas.microsoft.com/office/drawing/2014/main" id="{D7083BB5-4CD4-40EA-8CA9-140ECAB05F1D}"/>
                    </a:ext>
                  </a:extLst>
                </p:cNvPr>
                <p:cNvSpPr txBox="1"/>
                <p:nvPr/>
              </p:nvSpPr>
              <p:spPr bwMode="auto">
                <a:xfrm>
                  <a:off x="3208" y="2690"/>
                  <a:ext cx="1984" cy="2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>
                  <a:no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fr-FR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b="0" i="1" baseline="-25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fr-FR" i="1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f>
                          <m:fPr>
                            <m:ctrlPr>
                              <a:rPr lang="fr-FR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b="0" i="1" baseline="-2500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b="0" i="1" baseline="-2500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fr-FR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den>
                        </m:f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51" name="Object 40">
                  <a:extLst>
                    <a:ext uri="{FF2B5EF4-FFF2-40B4-BE49-F238E27FC236}">
                      <a16:creationId xmlns:a16="http://schemas.microsoft.com/office/drawing/2014/main" id="{D7083BB5-4CD4-40EA-8CA9-140ECAB05F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208" y="2690"/>
                  <a:ext cx="1984" cy="213"/>
                </a:xfrm>
                <a:prstGeom prst="rect">
                  <a:avLst/>
                </a:prstGeom>
                <a:blipFill>
                  <a:blip r:embed="rId8"/>
                  <a:stretch>
                    <a:fillRect b="-34286"/>
                  </a:stretch>
                </a:blipFill>
                <a:ln>
                  <a:noFill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2" name="Rectangle 46">
              <a:extLst>
                <a:ext uri="{FF2B5EF4-FFF2-40B4-BE49-F238E27FC236}">
                  <a16:creationId xmlns:a16="http://schemas.microsoft.com/office/drawing/2014/main" id="{54C22DC1-B734-48FB-ACF1-948759EA2B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1" y="2630"/>
              <a:ext cx="2132" cy="409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Object 40">
                <a:extLst>
                  <a:ext uri="{FF2B5EF4-FFF2-40B4-BE49-F238E27FC236}">
                    <a16:creationId xmlns:a16="http://schemas.microsoft.com/office/drawing/2014/main" id="{7E6C2FD8-F73B-45BA-A930-AB3AA8F3BDCD}"/>
                  </a:ext>
                </a:extLst>
              </p:cNvPr>
              <p:cNvSpPr txBox="1"/>
              <p:nvPr/>
            </p:nvSpPr>
            <p:spPr bwMode="auto">
              <a:xfrm>
                <a:off x="5398404" y="2512048"/>
                <a:ext cx="3401647" cy="59667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ea typeface="Cambria Math" panose="02040503050406030204" pitchFamily="18" charset="0"/>
                  </a:rPr>
                  <a:t>with</a:t>
                </a:r>
                <a:r>
                  <a:rPr lang="en-US" dirty="0">
                    <a:solidFill>
                      <a:srgbClr val="00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n-US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l-GR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ρ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8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𝑅𝑇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π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den>
                        </m:f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rad>
                  </m:oMath>
                </a14:m>
                <a:r>
                  <a:rPr lang="el-G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λ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C</a:t>
                </a:r>
                <a:r>
                  <a:rPr lang="en-US" baseline="-25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v</a:t>
                </a:r>
                <a:endParaRPr lang="fr-FR" baseline="-25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3" name="Object 40">
                <a:extLst>
                  <a:ext uri="{FF2B5EF4-FFF2-40B4-BE49-F238E27FC236}">
                    <a16:creationId xmlns:a16="http://schemas.microsoft.com/office/drawing/2014/main" id="{7E6C2FD8-F73B-45BA-A930-AB3AA8F3BD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8404" y="2512048"/>
                <a:ext cx="3401647" cy="596677"/>
              </a:xfrm>
              <a:prstGeom prst="rect">
                <a:avLst/>
              </a:prstGeom>
              <a:blipFill>
                <a:blip r:embed="rId9"/>
                <a:stretch>
                  <a:fillRect l="-538" b="-3061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Object 44">
                <a:extLst>
                  <a:ext uri="{FF2B5EF4-FFF2-40B4-BE49-F238E27FC236}">
                    <a16:creationId xmlns:a16="http://schemas.microsoft.com/office/drawing/2014/main" id="{FD5B2050-7E1F-4A65-925C-284E2440C209}"/>
                  </a:ext>
                </a:extLst>
              </p:cNvPr>
              <p:cNvSpPr txBox="1"/>
              <p:nvPr/>
            </p:nvSpPr>
            <p:spPr bwMode="auto">
              <a:xfrm>
                <a:off x="8946580" y="2580037"/>
                <a:ext cx="3233947" cy="81756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62500" lnSpcReduction="20000"/>
              </a:bodyPr>
              <a:lstStyle/>
              <a:p>
                <a:pPr/>
                <a:r>
                  <a:rPr lang="el-GR" dirty="0">
                    <a:solidFill>
                      <a:srgbClr val="000000"/>
                    </a:solidFill>
                  </a:rPr>
                  <a:t>ρ</a:t>
                </a:r>
                <a:r>
                  <a:rPr lang="en-US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i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gas</m:t>
                    </m:r>
                    <m:r>
                      <a:rPr lang="fr-FR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𝑑𝑒𝑛𝑠𝑖𝑡𝑦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in</m:t>
                    </m:r>
                    <m:r>
                      <a:rPr lang="fr-FR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[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𝑘𝑔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baseline="30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br>
                  <a:rPr lang="fr-FR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𝑖𝑑𝑒𝑎𝑙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𝑔𝑎𝑠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𝑐𝑜𝑛𝑠𝑡𝑎𝑛𝑡</m:t>
                      </m:r>
                    </m:oMath>
                    <m:oMath xmlns:m="http://schemas.openxmlformats.org/officeDocument/2006/math">
                      <m:r>
                        <m:rPr>
                          <m:nor/>
                        </m:rP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𝑚𝑒𝑎𝑛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𝑓𝑟𝑒𝑒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𝑝𝑎𝑡h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 </m:t>
                      </m:r>
                    </m:oMath>
                  </m:oMathPara>
                </a14:m>
                <a:br>
                  <a:rPr lang="fr-FR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US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</m:oMath>
                </a14:m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dirty="0"/>
                  <a:t> </a:t>
                </a:r>
                <a:r>
                  <a:rPr lang="fr-FR" i="1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specific</a:t>
                </a:r>
                <a:r>
                  <a:rPr lang="fr-FR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i="1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heat</a:t>
                </a:r>
                <a:r>
                  <a:rPr lang="fr-FR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at constant pressure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nor/>
                      </m:rPr>
                      <a:rPr lang="fr-FR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  <m:r>
                      <m:rPr>
                        <m:nor/>
                      </m:rPr>
                      <a:rPr lang="fr-FR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nor/>
                      </m:rPr>
                      <a:rPr lang="en-US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kg</m:t>
                    </m:r>
                    <m:r>
                      <m:rPr>
                        <m:nor/>
                      </m:rPr>
                      <a:rPr lang="fr-FR" baseline="300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−1</m:t>
                    </m:r>
                    <m:r>
                      <m:rPr>
                        <m:nor/>
                      </m:rPr>
                      <a:rPr lang="fr-FR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m:rPr>
                        <m:nor/>
                      </m:rPr>
                      <a:rPr lang="fr-FR" baseline="300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−1</m:t>
                    </m:r>
                    <m:r>
                      <m:rPr>
                        <m:nor/>
                      </m:rPr>
                      <a:rPr lang="fr-FR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fr-FR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4" name="Object 44">
                <a:extLst>
                  <a:ext uri="{FF2B5EF4-FFF2-40B4-BE49-F238E27FC236}">
                    <a16:creationId xmlns:a16="http://schemas.microsoft.com/office/drawing/2014/main" id="{FD5B2050-7E1F-4A65-925C-284E2440C2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46580" y="2580037"/>
                <a:ext cx="3233947" cy="817562"/>
              </a:xfrm>
              <a:prstGeom prst="rect">
                <a:avLst/>
              </a:prstGeom>
              <a:blipFill>
                <a:blip r:embed="rId10"/>
                <a:stretch>
                  <a:fillRect t="-4478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Object 44">
                <a:extLst>
                  <a:ext uri="{FF2B5EF4-FFF2-40B4-BE49-F238E27FC236}">
                    <a16:creationId xmlns:a16="http://schemas.microsoft.com/office/drawing/2014/main" id="{DE6FC901-3A65-4F57-B940-867EF9EBCA53}"/>
                  </a:ext>
                </a:extLst>
              </p:cNvPr>
              <p:cNvSpPr txBox="1"/>
              <p:nvPr/>
            </p:nvSpPr>
            <p:spPr bwMode="auto">
              <a:xfrm>
                <a:off x="6096000" y="4852988"/>
                <a:ext cx="1510928" cy="3048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92500" lnSpcReduction="2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𝑤𝑖𝑡h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 </m:t>
                    </m:r>
                    <m:r>
                      <m:rPr>
                        <m:nor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US" b="0" i="0" baseline="-25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</m:oMath>
                </a14:m>
                <a:r>
                  <a:rPr lang="fr-FR" dirty="0"/>
                  <a:t>/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US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</m:oMath>
                </a14:m>
                <a:endParaRPr lang="fr-FR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5" name="Object 44">
                <a:extLst>
                  <a:ext uri="{FF2B5EF4-FFF2-40B4-BE49-F238E27FC236}">
                    <a16:creationId xmlns:a16="http://schemas.microsoft.com/office/drawing/2014/main" id="{DE6FC901-3A65-4F57-B940-867EF9EBCA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0" y="4852988"/>
                <a:ext cx="1510928" cy="304800"/>
              </a:xfrm>
              <a:prstGeom prst="rect">
                <a:avLst/>
              </a:prstGeom>
              <a:blipFill>
                <a:blip r:embed="rId11"/>
                <a:stretch>
                  <a:fillRect t="-22000" b="-26000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5BBFD5-84DC-8DE4-B95A-2C01B6010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105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03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55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980" y="33494"/>
            <a:ext cx="11089460" cy="799041"/>
          </a:xfrm>
        </p:spPr>
        <p:txBody>
          <a:bodyPr>
            <a:normAutofit/>
          </a:bodyPr>
          <a:lstStyle/>
          <a:p>
            <a:r>
              <a:rPr lang="en-GB" dirty="0"/>
              <a:t>Thermal conductivity in solids (&amp; metals)</a:t>
            </a:r>
          </a:p>
        </p:txBody>
      </p:sp>
      <p:graphicFrame>
        <p:nvGraphicFramePr>
          <p:cNvPr id="4" name="Object 21"/>
          <p:cNvGraphicFramePr>
            <a:graphicFrameLocks noChangeAspect="1"/>
          </p:cNvGraphicFramePr>
          <p:nvPr/>
        </p:nvGraphicFramePr>
        <p:xfrm>
          <a:off x="5963742" y="3182648"/>
          <a:ext cx="1274467" cy="887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37836" imgH="583947" progId="Equation.3">
                  <p:embed/>
                </p:oleObj>
              </mc:Choice>
              <mc:Fallback>
                <p:oleObj name="Equation" r:id="rId2" imgW="837836" imgH="583947" progId="Equation.3">
                  <p:embed/>
                  <p:pic>
                    <p:nvPicPr>
                      <p:cNvPr id="4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3742" y="3182648"/>
                        <a:ext cx="1274467" cy="8874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6118708" y="1242816"/>
          <a:ext cx="1382379" cy="395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21760" imgH="177646" progId="Equation.3">
                  <p:embed/>
                </p:oleObj>
              </mc:Choice>
              <mc:Fallback>
                <p:oleObj name="Equation" r:id="rId4" imgW="621760" imgH="177646" progId="Equation.3">
                  <p:embed/>
                  <p:pic>
                    <p:nvPicPr>
                      <p:cNvPr id="5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8708" y="1242816"/>
                        <a:ext cx="1382379" cy="3952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9"/>
          <p:cNvGraphicFramePr>
            <a:graphicFrameLocks noChangeAspect="1"/>
          </p:cNvGraphicFramePr>
          <p:nvPr/>
        </p:nvGraphicFramePr>
        <p:xfrm>
          <a:off x="6064784" y="1677462"/>
          <a:ext cx="1447804" cy="361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10891" imgH="177723" progId="Equation.3">
                  <p:embed/>
                </p:oleObj>
              </mc:Choice>
              <mc:Fallback>
                <p:oleObj name="Equation" r:id="rId6" imgW="710891" imgH="177723" progId="Equation.3">
                  <p:embed/>
                  <p:pic>
                    <p:nvPicPr>
                      <p:cNvPr id="6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4784" y="1677462"/>
                        <a:ext cx="1447804" cy="3619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09980" y="1663544"/>
            <a:ext cx="5409013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In</a:t>
            </a:r>
            <a:r>
              <a:rPr lang="en-GB" sz="1600" dirty="0">
                <a:solidFill>
                  <a:srgbClr val="0066CC"/>
                </a:solidFill>
              </a:rPr>
              <a:t> metals</a:t>
            </a:r>
            <a:r>
              <a:rPr lang="en-GB" sz="1600" dirty="0"/>
              <a:t>, the electron contribution dominates :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95423" y="2077256"/>
            <a:ext cx="11878404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The movement of conduction  electrons is impeded by </a:t>
            </a:r>
            <a:r>
              <a:rPr lang="en-GB" sz="1600" b="1" dirty="0"/>
              <a:t>scatter</a:t>
            </a:r>
            <a:r>
              <a:rPr lang="en-GB" sz="1600" dirty="0"/>
              <a:t>:  </a:t>
            </a:r>
            <a:r>
              <a:rPr lang="en-GB" sz="1600" b="1" dirty="0">
                <a:solidFill>
                  <a:srgbClr val="0066CC"/>
                </a:solidFill>
              </a:rPr>
              <a:t>interactions with phonons</a:t>
            </a:r>
            <a:r>
              <a:rPr lang="en-GB" sz="1600" dirty="0"/>
              <a:t>, and </a:t>
            </a:r>
            <a:r>
              <a:rPr lang="en-GB" sz="1600" b="1" dirty="0">
                <a:solidFill>
                  <a:srgbClr val="0066CC"/>
                </a:solidFill>
              </a:rPr>
              <a:t>interactions with impurities/imperfections</a:t>
            </a:r>
            <a:r>
              <a:rPr lang="en-GB" sz="1600" dirty="0"/>
              <a:t>. We can introduce </a:t>
            </a:r>
            <a:r>
              <a:rPr lang="en-GB" sz="1600" b="1" i="1" dirty="0"/>
              <a:t>thermal resistivities:</a:t>
            </a:r>
          </a:p>
        </p:txBody>
      </p:sp>
      <p:graphicFrame>
        <p:nvGraphicFramePr>
          <p:cNvPr id="9" name="Object 12"/>
          <p:cNvGraphicFramePr>
            <a:graphicFrameLocks noChangeAspect="1"/>
          </p:cNvGraphicFramePr>
          <p:nvPr/>
        </p:nvGraphicFramePr>
        <p:xfrm>
          <a:off x="4257675" y="2667123"/>
          <a:ext cx="1402500" cy="708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10891" imgH="406224" progId="Equation.3">
                  <p:embed/>
                </p:oleObj>
              </mc:Choice>
              <mc:Fallback>
                <p:oleObj name="Equation" r:id="rId8" imgW="710891" imgH="406224" progId="Equation.3">
                  <p:embed/>
                  <p:pic>
                    <p:nvPicPr>
                      <p:cNvPr id="9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7675" y="2667123"/>
                        <a:ext cx="1402500" cy="7089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5"/>
          <p:cNvGraphicFramePr>
            <a:graphicFrameLocks noChangeAspect="1"/>
          </p:cNvGraphicFramePr>
          <p:nvPr/>
        </p:nvGraphicFramePr>
        <p:xfrm>
          <a:off x="10054967" y="2826293"/>
          <a:ext cx="1516062" cy="24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155700" imgH="190500" progId="Equation.3">
                  <p:embed/>
                </p:oleObj>
              </mc:Choice>
              <mc:Fallback>
                <p:oleObj name="Equation" r:id="rId10" imgW="1155700" imgH="190500" progId="Equation.3">
                  <p:embed/>
                  <p:pic>
                    <p:nvPicPr>
                      <p:cNvPr id="11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54967" y="2826293"/>
                        <a:ext cx="1516062" cy="249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107713" y="732319"/>
            <a:ext cx="8343925" cy="761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The conductivity is attributed to the movement of </a:t>
            </a:r>
            <a:r>
              <a:rPr lang="en-GB" sz="1600" b="1" dirty="0">
                <a:solidFill>
                  <a:srgbClr val="0066CC"/>
                </a:solidFill>
              </a:rPr>
              <a:t>conduction electrons</a:t>
            </a:r>
            <a:r>
              <a:rPr lang="en-GB" sz="1600" dirty="0"/>
              <a:t> (“electron gas”), </a:t>
            </a:r>
            <a:r>
              <a:rPr lang="en-GB" sz="1600" i="1" dirty="0" err="1"/>
              <a:t>k</a:t>
            </a:r>
            <a:r>
              <a:rPr lang="en-GB" sz="1600" dirty="0" err="1"/>
              <a:t>e</a:t>
            </a:r>
            <a:r>
              <a:rPr lang="en-GB" sz="1600" dirty="0"/>
              <a:t>, and the effects of </a:t>
            </a:r>
            <a:r>
              <a:rPr lang="en-GB" sz="1600" b="1" dirty="0">
                <a:solidFill>
                  <a:srgbClr val="0066CC"/>
                </a:solidFill>
              </a:rPr>
              <a:t>phonon lattice vibrations</a:t>
            </a:r>
            <a:r>
              <a:rPr lang="en-GB" sz="1600" dirty="0"/>
              <a:t>, </a:t>
            </a:r>
            <a:r>
              <a:rPr lang="en-GB" sz="1600" i="1" dirty="0"/>
              <a:t>k</a:t>
            </a:r>
            <a:r>
              <a:rPr lang="en-GB" sz="1600" dirty="0"/>
              <a:t>l :  </a:t>
            </a:r>
          </a:p>
        </p:txBody>
      </p:sp>
      <p:sp>
        <p:nvSpPr>
          <p:cNvPr id="13" name="Rectangle 20"/>
          <p:cNvSpPr>
            <a:spLocks noChangeArrowheads="1"/>
          </p:cNvSpPr>
          <p:nvPr/>
        </p:nvSpPr>
        <p:spPr bwMode="auto">
          <a:xfrm>
            <a:off x="95422" y="3348954"/>
            <a:ext cx="6023285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Therefore for </a:t>
            </a:r>
            <a:r>
              <a:rPr lang="en-GB" sz="1600" b="1" dirty="0">
                <a:solidFill>
                  <a:srgbClr val="0066CC"/>
                </a:solidFill>
              </a:rPr>
              <a:t>metals</a:t>
            </a:r>
            <a:r>
              <a:rPr lang="en-GB" sz="1600" dirty="0"/>
              <a:t>, the resistivity can be expressed as:  </a:t>
            </a: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95422" y="3924363"/>
            <a:ext cx="4450284" cy="148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And has a</a:t>
            </a:r>
            <a:r>
              <a:rPr lang="en-GB" sz="1600" b="1" dirty="0"/>
              <a:t> maximum</a:t>
            </a:r>
            <a:r>
              <a:rPr lang="en-GB" sz="1600" dirty="0"/>
              <a:t>, which shifts at  higher T with increasing impurity (see coppers ) and vanishes for highly impure alloys (see steels), as impurity scatter dominates, and for which at T &lt; RT:  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GB" sz="1600" dirty="0"/>
          </a:p>
        </p:txBody>
      </p:sp>
      <p:graphicFrame>
        <p:nvGraphicFramePr>
          <p:cNvPr id="15" name="Object 26"/>
          <p:cNvGraphicFramePr>
            <a:graphicFrameLocks noChangeAspect="1"/>
          </p:cNvGraphicFramePr>
          <p:nvPr/>
        </p:nvGraphicFramePr>
        <p:xfrm>
          <a:off x="4424041" y="3994260"/>
          <a:ext cx="2594031" cy="620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133600" imgH="508000" progId="Equation.3">
                  <p:embed/>
                </p:oleObj>
              </mc:Choice>
              <mc:Fallback>
                <p:oleObj name="Equation" r:id="rId12" imgW="2133600" imgH="508000" progId="Equation.3">
                  <p:embed/>
                  <p:pic>
                    <p:nvPicPr>
                      <p:cNvPr id="15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4041" y="3994260"/>
                        <a:ext cx="2594031" cy="620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77029" y="5417472"/>
            <a:ext cx="7993063" cy="148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600" dirty="0"/>
              <a:t>For </a:t>
            </a:r>
            <a:r>
              <a:rPr lang="en-GB" sz="1600" b="1" dirty="0">
                <a:solidFill>
                  <a:srgbClr val="0066CC"/>
                </a:solidFill>
              </a:rPr>
              <a:t>metals</a:t>
            </a:r>
            <a:r>
              <a:rPr lang="en-GB" sz="1600" dirty="0"/>
              <a:t>, analogy between electron thermal and electrical diffusion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b="1" i="1" dirty="0">
                <a:solidFill>
                  <a:srgbClr val="0066CC"/>
                </a:solidFill>
                <a:sym typeface="Wingdings" pitchFamily="2" charset="2"/>
              </a:rPr>
              <a:t>Wiedemann-Franz law</a:t>
            </a:r>
            <a:r>
              <a:rPr lang="en-GB" sz="1600" dirty="0"/>
              <a:t> 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 sz="1600" dirty="0"/>
              <a:t>Good agreement at T&lt;&lt; RT &gt;&gt; 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 sz="1600" dirty="0"/>
              <a:t>Better agreement from T&lt;&lt; to T&gt;&gt; with increasing impurities</a:t>
            </a:r>
          </a:p>
        </p:txBody>
      </p:sp>
      <p:graphicFrame>
        <p:nvGraphicFramePr>
          <p:cNvPr id="18" name="Object 30"/>
          <p:cNvGraphicFramePr>
            <a:graphicFrameLocks noChangeAspect="1"/>
          </p:cNvGraphicFramePr>
          <p:nvPr/>
        </p:nvGraphicFramePr>
        <p:xfrm>
          <a:off x="6877986" y="4698918"/>
          <a:ext cx="777534" cy="754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406048" imgH="393359" progId="Equation.3">
                  <p:embed/>
                </p:oleObj>
              </mc:Choice>
              <mc:Fallback>
                <p:oleObj name="Equation" r:id="rId14" imgW="406048" imgH="393359" progId="Equation.3">
                  <p:embed/>
                  <p:pic>
                    <p:nvPicPr>
                      <p:cNvPr id="18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986" y="4698918"/>
                        <a:ext cx="777534" cy="75499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0070C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31"/>
          <p:cNvGraphicFramePr>
            <a:graphicFrameLocks noChangeAspect="1"/>
          </p:cNvGraphicFramePr>
          <p:nvPr/>
        </p:nvGraphicFramePr>
        <p:xfrm>
          <a:off x="6877986" y="5837051"/>
          <a:ext cx="1074655" cy="6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571252" imgH="418918" progId="Equation.3">
                  <p:embed/>
                </p:oleObj>
              </mc:Choice>
              <mc:Fallback>
                <p:oleObj name="Equation" r:id="rId16" imgW="571252" imgH="418918" progId="Equation.3">
                  <p:embed/>
                  <p:pic>
                    <p:nvPicPr>
                      <p:cNvPr id="19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986" y="5837051"/>
                        <a:ext cx="1074655" cy="63341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70C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32"/>
          <p:cNvGraphicFramePr>
            <a:graphicFrameLocks noChangeAspect="1"/>
          </p:cNvGraphicFramePr>
          <p:nvPr/>
        </p:nvGraphicFramePr>
        <p:xfrm>
          <a:off x="8407380" y="6179461"/>
          <a:ext cx="3736905" cy="6334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2171700" imgH="368300" progId="Equation.3">
                  <p:embed/>
                </p:oleObj>
              </mc:Choice>
              <mc:Fallback>
                <p:oleObj name="Equation" r:id="rId18" imgW="2171700" imgH="368300" progId="Equation.3">
                  <p:embed/>
                  <p:pic>
                    <p:nvPicPr>
                      <p:cNvPr id="2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7380" y="6179461"/>
                        <a:ext cx="3736905" cy="6334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" name="Group 78"/>
          <p:cNvGrpSpPr>
            <a:grpSpLocks/>
          </p:cNvGrpSpPr>
          <p:nvPr/>
        </p:nvGrpSpPr>
        <p:grpSpPr bwMode="auto">
          <a:xfrm>
            <a:off x="9208302" y="152125"/>
            <a:ext cx="2667694" cy="1790271"/>
            <a:chOff x="4348" y="572"/>
            <a:chExt cx="1177" cy="772"/>
          </a:xfrm>
        </p:grpSpPr>
        <p:sp>
          <p:nvSpPr>
            <p:cNvPr id="22" name="AutoShape 33"/>
            <p:cNvSpPr>
              <a:spLocks noChangeArrowheads="1"/>
            </p:cNvSpPr>
            <p:nvPr/>
          </p:nvSpPr>
          <p:spPr bwMode="auto">
            <a:xfrm>
              <a:off x="4422" y="754"/>
              <a:ext cx="545" cy="538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34"/>
            <p:cNvSpPr>
              <a:spLocks noChangeArrowheads="1"/>
            </p:cNvSpPr>
            <p:nvPr/>
          </p:nvSpPr>
          <p:spPr bwMode="auto">
            <a:xfrm>
              <a:off x="4377" y="845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Oval 37"/>
            <p:cNvSpPr>
              <a:spLocks noChangeArrowheads="1"/>
            </p:cNvSpPr>
            <p:nvPr/>
          </p:nvSpPr>
          <p:spPr bwMode="auto">
            <a:xfrm>
              <a:off x="4785" y="1253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38"/>
            <p:cNvSpPr>
              <a:spLocks noChangeArrowheads="1"/>
            </p:cNvSpPr>
            <p:nvPr/>
          </p:nvSpPr>
          <p:spPr bwMode="auto">
            <a:xfrm>
              <a:off x="4912" y="709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40"/>
            <p:cNvSpPr>
              <a:spLocks noChangeShapeType="1"/>
            </p:cNvSpPr>
            <p:nvPr/>
          </p:nvSpPr>
          <p:spPr bwMode="auto">
            <a:xfrm>
              <a:off x="4558" y="1162"/>
              <a:ext cx="40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Line 41"/>
            <p:cNvSpPr>
              <a:spLocks noChangeShapeType="1"/>
            </p:cNvSpPr>
            <p:nvPr/>
          </p:nvSpPr>
          <p:spPr bwMode="auto">
            <a:xfrm flipV="1">
              <a:off x="4422" y="1162"/>
              <a:ext cx="136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Line 42"/>
            <p:cNvSpPr>
              <a:spLocks noChangeShapeType="1"/>
            </p:cNvSpPr>
            <p:nvPr/>
          </p:nvSpPr>
          <p:spPr bwMode="auto">
            <a:xfrm>
              <a:off x="4558" y="762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Oval 36"/>
            <p:cNvSpPr>
              <a:spLocks noChangeArrowheads="1"/>
            </p:cNvSpPr>
            <p:nvPr/>
          </p:nvSpPr>
          <p:spPr bwMode="auto">
            <a:xfrm>
              <a:off x="4921" y="1117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Oval 35"/>
            <p:cNvSpPr>
              <a:spLocks noChangeArrowheads="1"/>
            </p:cNvSpPr>
            <p:nvPr/>
          </p:nvSpPr>
          <p:spPr bwMode="auto">
            <a:xfrm>
              <a:off x="4513" y="709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39"/>
            <p:cNvSpPr>
              <a:spLocks noChangeArrowheads="1"/>
            </p:cNvSpPr>
            <p:nvPr/>
          </p:nvSpPr>
          <p:spPr bwMode="auto">
            <a:xfrm>
              <a:off x="4387" y="1242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43"/>
            <p:cNvSpPr>
              <a:spLocks noChangeArrowheads="1"/>
            </p:cNvSpPr>
            <p:nvPr/>
          </p:nvSpPr>
          <p:spPr bwMode="auto">
            <a:xfrm>
              <a:off x="4513" y="1117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44"/>
            <p:cNvSpPr>
              <a:spLocks noChangeArrowheads="1"/>
            </p:cNvSpPr>
            <p:nvPr/>
          </p:nvSpPr>
          <p:spPr bwMode="auto">
            <a:xfrm>
              <a:off x="4785" y="845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47"/>
            <p:cNvSpPr>
              <a:spLocks noChangeAspect="1" noChangeArrowheads="1"/>
            </p:cNvSpPr>
            <p:nvPr/>
          </p:nvSpPr>
          <p:spPr bwMode="auto">
            <a:xfrm>
              <a:off x="4513" y="935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Oval 48"/>
            <p:cNvSpPr>
              <a:spLocks noChangeAspect="1" noChangeArrowheads="1"/>
            </p:cNvSpPr>
            <p:nvPr/>
          </p:nvSpPr>
          <p:spPr bwMode="auto">
            <a:xfrm>
              <a:off x="4468" y="1026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49"/>
            <p:cNvSpPr>
              <a:spLocks noChangeAspect="1" noChangeArrowheads="1"/>
            </p:cNvSpPr>
            <p:nvPr/>
          </p:nvSpPr>
          <p:spPr bwMode="auto">
            <a:xfrm>
              <a:off x="4649" y="935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Oval 50"/>
            <p:cNvSpPr>
              <a:spLocks noChangeAspect="1" noChangeArrowheads="1"/>
            </p:cNvSpPr>
            <p:nvPr/>
          </p:nvSpPr>
          <p:spPr bwMode="auto">
            <a:xfrm>
              <a:off x="4649" y="1071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Oval 51"/>
            <p:cNvSpPr>
              <a:spLocks noChangeAspect="1" noChangeArrowheads="1"/>
            </p:cNvSpPr>
            <p:nvPr/>
          </p:nvSpPr>
          <p:spPr bwMode="auto">
            <a:xfrm>
              <a:off x="4876" y="981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52"/>
            <p:cNvSpPr>
              <a:spLocks noChangeAspect="1" noChangeArrowheads="1"/>
            </p:cNvSpPr>
            <p:nvPr/>
          </p:nvSpPr>
          <p:spPr bwMode="auto">
            <a:xfrm>
              <a:off x="4785" y="1117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53"/>
            <p:cNvSpPr>
              <a:spLocks noChangeAspect="1" noChangeArrowheads="1"/>
            </p:cNvSpPr>
            <p:nvPr/>
          </p:nvSpPr>
          <p:spPr bwMode="auto">
            <a:xfrm>
              <a:off x="4740" y="981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54"/>
            <p:cNvSpPr>
              <a:spLocks noChangeAspect="1" noChangeArrowheads="1"/>
            </p:cNvSpPr>
            <p:nvPr/>
          </p:nvSpPr>
          <p:spPr bwMode="auto">
            <a:xfrm>
              <a:off x="4921" y="890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55"/>
            <p:cNvSpPr>
              <a:spLocks noChangeAspect="1" noChangeArrowheads="1"/>
            </p:cNvSpPr>
            <p:nvPr/>
          </p:nvSpPr>
          <p:spPr bwMode="auto">
            <a:xfrm>
              <a:off x="4649" y="1162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56"/>
            <p:cNvSpPr>
              <a:spLocks noChangeShapeType="1"/>
            </p:cNvSpPr>
            <p:nvPr/>
          </p:nvSpPr>
          <p:spPr bwMode="auto">
            <a:xfrm flipH="1">
              <a:off x="4348" y="1046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Line 57"/>
            <p:cNvSpPr>
              <a:spLocks noChangeShapeType="1"/>
            </p:cNvSpPr>
            <p:nvPr/>
          </p:nvSpPr>
          <p:spPr bwMode="auto">
            <a:xfrm flipH="1">
              <a:off x="4532" y="1183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Line 58"/>
            <p:cNvSpPr>
              <a:spLocks noChangeShapeType="1"/>
            </p:cNvSpPr>
            <p:nvPr/>
          </p:nvSpPr>
          <p:spPr bwMode="auto">
            <a:xfrm flipH="1">
              <a:off x="4406" y="951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Line 59"/>
            <p:cNvSpPr>
              <a:spLocks noChangeShapeType="1"/>
            </p:cNvSpPr>
            <p:nvPr/>
          </p:nvSpPr>
          <p:spPr bwMode="auto">
            <a:xfrm flipH="1">
              <a:off x="4679" y="1131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Line 60"/>
            <p:cNvSpPr>
              <a:spLocks noChangeShapeType="1"/>
            </p:cNvSpPr>
            <p:nvPr/>
          </p:nvSpPr>
          <p:spPr bwMode="auto">
            <a:xfrm flipH="1">
              <a:off x="4558" y="1071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Line 61"/>
            <p:cNvSpPr>
              <a:spLocks noChangeShapeType="1"/>
            </p:cNvSpPr>
            <p:nvPr/>
          </p:nvSpPr>
          <p:spPr bwMode="auto">
            <a:xfrm flipH="1">
              <a:off x="4814" y="906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Line 62"/>
            <p:cNvSpPr>
              <a:spLocks noChangeShapeType="1"/>
            </p:cNvSpPr>
            <p:nvPr/>
          </p:nvSpPr>
          <p:spPr bwMode="auto">
            <a:xfrm flipH="1">
              <a:off x="4778" y="1002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Line 63"/>
            <p:cNvSpPr>
              <a:spLocks noChangeShapeType="1"/>
            </p:cNvSpPr>
            <p:nvPr/>
          </p:nvSpPr>
          <p:spPr bwMode="auto">
            <a:xfrm flipH="1">
              <a:off x="4558" y="955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Text Box 64"/>
            <p:cNvSpPr txBox="1">
              <a:spLocks noChangeArrowheads="1"/>
            </p:cNvSpPr>
            <p:nvPr/>
          </p:nvSpPr>
          <p:spPr bwMode="auto">
            <a:xfrm>
              <a:off x="5284" y="709"/>
              <a:ext cx="22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1200"/>
                <a:t>e-</a:t>
              </a:r>
            </a:p>
          </p:txBody>
        </p:sp>
        <p:sp>
          <p:nvSpPr>
            <p:cNvPr id="52" name="Rectangle 66"/>
            <p:cNvSpPr>
              <a:spLocks noChangeArrowheads="1"/>
            </p:cNvSpPr>
            <p:nvPr/>
          </p:nvSpPr>
          <p:spPr bwMode="auto">
            <a:xfrm>
              <a:off x="5284" y="845"/>
              <a:ext cx="24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200"/>
                <a:t>N+</a:t>
              </a:r>
            </a:p>
          </p:txBody>
        </p:sp>
        <p:sp>
          <p:nvSpPr>
            <p:cNvPr id="53" name="Oval 69"/>
            <p:cNvSpPr>
              <a:spLocks noChangeAspect="1" noChangeArrowheads="1"/>
            </p:cNvSpPr>
            <p:nvPr/>
          </p:nvSpPr>
          <p:spPr bwMode="auto">
            <a:xfrm>
              <a:off x="5193" y="799"/>
              <a:ext cx="34" cy="3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Oval 70"/>
            <p:cNvSpPr>
              <a:spLocks noChangeArrowheads="1"/>
            </p:cNvSpPr>
            <p:nvPr/>
          </p:nvSpPr>
          <p:spPr bwMode="auto">
            <a:xfrm>
              <a:off x="5161" y="890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71"/>
            <p:cNvSpPr>
              <a:spLocks noChangeShapeType="1"/>
            </p:cNvSpPr>
            <p:nvPr/>
          </p:nvSpPr>
          <p:spPr bwMode="auto">
            <a:xfrm flipH="1">
              <a:off x="4785" y="754"/>
              <a:ext cx="1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Line 72"/>
            <p:cNvSpPr>
              <a:spLocks noChangeShapeType="1"/>
            </p:cNvSpPr>
            <p:nvPr/>
          </p:nvSpPr>
          <p:spPr bwMode="auto">
            <a:xfrm flipH="1">
              <a:off x="4921" y="890"/>
              <a:ext cx="1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7" name="Line 73"/>
            <p:cNvSpPr>
              <a:spLocks noChangeShapeType="1"/>
            </p:cNvSpPr>
            <p:nvPr/>
          </p:nvSpPr>
          <p:spPr bwMode="auto">
            <a:xfrm flipH="1">
              <a:off x="4377" y="754"/>
              <a:ext cx="1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8" name="Line 74"/>
            <p:cNvSpPr>
              <a:spLocks noChangeShapeType="1"/>
            </p:cNvSpPr>
            <p:nvPr/>
          </p:nvSpPr>
          <p:spPr bwMode="auto">
            <a:xfrm flipV="1">
              <a:off x="4967" y="572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9" name="Line 75"/>
            <p:cNvSpPr>
              <a:spLocks noChangeShapeType="1"/>
            </p:cNvSpPr>
            <p:nvPr/>
          </p:nvSpPr>
          <p:spPr bwMode="auto">
            <a:xfrm>
              <a:off x="5012" y="754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0" name="Line 76"/>
            <p:cNvSpPr>
              <a:spLocks noChangeShapeType="1"/>
            </p:cNvSpPr>
            <p:nvPr/>
          </p:nvSpPr>
          <p:spPr bwMode="auto">
            <a:xfrm flipH="1" flipV="1">
              <a:off x="4558" y="572"/>
              <a:ext cx="0" cy="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" name="Line 77"/>
            <p:cNvSpPr>
              <a:spLocks noChangeShapeType="1"/>
            </p:cNvSpPr>
            <p:nvPr/>
          </p:nvSpPr>
          <p:spPr bwMode="auto">
            <a:xfrm>
              <a:off x="4604" y="754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D19616F-4CE4-4F8F-95A8-0E25D51D5613}"/>
              </a:ext>
            </a:extLst>
          </p:cNvPr>
          <p:cNvSpPr txBox="1"/>
          <p:nvPr/>
        </p:nvSpPr>
        <p:spPr>
          <a:xfrm>
            <a:off x="9263848" y="5850262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Lorentz constant</a:t>
            </a:r>
            <a:endParaRPr lang="fr-FR" dirty="0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6122D858-3827-4937-9BC2-711A21D80D6C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b="47959"/>
          <a:stretch/>
        </p:blipFill>
        <p:spPr>
          <a:xfrm>
            <a:off x="7492021" y="2711823"/>
            <a:ext cx="984913" cy="68227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B51FD0DD-2E83-43C6-A51E-D5C892D31759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t="50626"/>
          <a:stretch/>
        </p:blipFill>
        <p:spPr>
          <a:xfrm>
            <a:off x="8591597" y="2704165"/>
            <a:ext cx="1022390" cy="67194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EB4A201-4F9F-2735-3D55-1CC1C5024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106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36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4" grpId="0"/>
      <p:bldP spid="17" grpId="0"/>
      <p:bldP spid="3" grpId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229328" y="112149"/>
            <a:ext cx="8713788" cy="5762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dirty="0"/>
              <a:t>2 main mechanisms of interest for cryostats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13918" y="977669"/>
            <a:ext cx="4773501" cy="155932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1800" dirty="0">
                <a:solidFill>
                  <a:srgbClr val="0066CC"/>
                </a:solidFill>
              </a:rPr>
              <a:t>Vaporisation</a:t>
            </a:r>
            <a:r>
              <a:rPr lang="en-GB" sz="1800" dirty="0"/>
              <a:t> in pool boiling (2-phase)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dirty="0">
                <a:sym typeface="Wingdings" pitchFamily="2" charset="2"/>
              </a:rPr>
              <a:t>Latent Heat (</a:t>
            </a:r>
            <a:r>
              <a:rPr lang="en-GB" sz="1600" dirty="0" err="1">
                <a:sym typeface="Wingdings" pitchFamily="2" charset="2"/>
              </a:rPr>
              <a:t>Lv</a:t>
            </a:r>
            <a:r>
              <a:rPr lang="en-GB" sz="1600" dirty="0">
                <a:sym typeface="Wingdings" pitchFamily="2" charset="2"/>
              </a:rPr>
              <a:t>) of vaporisation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dirty="0">
                <a:sym typeface="Wingdings" pitchFamily="2" charset="2"/>
              </a:rPr>
              <a:t>Isothermal cooling (T constant if P constant)</a:t>
            </a:r>
          </a:p>
        </p:txBody>
      </p:sp>
      <p:grpSp>
        <p:nvGrpSpPr>
          <p:cNvPr id="37893" name="Group 75"/>
          <p:cNvGrpSpPr>
            <a:grpSpLocks/>
          </p:cNvGrpSpPr>
          <p:nvPr/>
        </p:nvGrpSpPr>
        <p:grpSpPr bwMode="auto">
          <a:xfrm>
            <a:off x="4133831" y="1556792"/>
            <a:ext cx="1920315" cy="2007586"/>
            <a:chOff x="4490" y="572"/>
            <a:chExt cx="1303" cy="1815"/>
          </a:xfrm>
        </p:grpSpPr>
        <p:graphicFrame>
          <p:nvGraphicFramePr>
            <p:cNvPr id="37953" name="Object 67"/>
            <p:cNvGraphicFramePr>
              <a:graphicFrameLocks noChangeAspect="1"/>
            </p:cNvGraphicFramePr>
            <p:nvPr/>
          </p:nvGraphicFramePr>
          <p:xfrm>
            <a:off x="4843" y="2115"/>
            <a:ext cx="113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26835" imgH="304404" progId="Equation.3">
                    <p:embed/>
                  </p:oleObj>
                </mc:Choice>
                <mc:Fallback>
                  <p:oleObj name="Equation" r:id="rId2" imgW="126835" imgH="304404" progId="Equation.3">
                    <p:embed/>
                    <p:pic>
                      <p:nvPicPr>
                        <p:cNvPr id="37953" name="Object 6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43" y="2115"/>
                          <a:ext cx="113" cy="2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7954" name="Group 66"/>
            <p:cNvGrpSpPr>
              <a:grpSpLocks/>
            </p:cNvGrpSpPr>
            <p:nvPr/>
          </p:nvGrpSpPr>
          <p:grpSpPr bwMode="auto">
            <a:xfrm>
              <a:off x="4490" y="572"/>
              <a:ext cx="1303" cy="1724"/>
              <a:chOff x="4361" y="1071"/>
              <a:chExt cx="1023" cy="1407"/>
            </a:xfrm>
          </p:grpSpPr>
          <p:sp>
            <p:nvSpPr>
              <p:cNvPr id="37956" name="Rectangle 10"/>
              <p:cNvSpPr>
                <a:spLocks noChangeArrowheads="1"/>
              </p:cNvSpPr>
              <p:nvPr/>
            </p:nvSpPr>
            <p:spPr bwMode="auto">
              <a:xfrm>
                <a:off x="4361" y="1661"/>
                <a:ext cx="589" cy="6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57" name="Line 12"/>
              <p:cNvSpPr>
                <a:spLocks noChangeShapeType="1"/>
              </p:cNvSpPr>
              <p:nvPr/>
            </p:nvSpPr>
            <p:spPr bwMode="auto">
              <a:xfrm>
                <a:off x="4377" y="1843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58" name="Line 13"/>
              <p:cNvSpPr>
                <a:spLocks noChangeShapeType="1"/>
              </p:cNvSpPr>
              <p:nvPr/>
            </p:nvSpPr>
            <p:spPr bwMode="auto">
              <a:xfrm>
                <a:off x="4422" y="1888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59" name="Line 14"/>
              <p:cNvSpPr>
                <a:spLocks noChangeShapeType="1"/>
              </p:cNvSpPr>
              <p:nvPr/>
            </p:nvSpPr>
            <p:spPr bwMode="auto">
              <a:xfrm>
                <a:off x="4558" y="1934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0" name="Line 15"/>
              <p:cNvSpPr>
                <a:spLocks noChangeShapeType="1"/>
              </p:cNvSpPr>
              <p:nvPr/>
            </p:nvSpPr>
            <p:spPr bwMode="auto">
              <a:xfrm>
                <a:off x="4422" y="197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1" name="Line 16"/>
              <p:cNvSpPr>
                <a:spLocks noChangeShapeType="1"/>
              </p:cNvSpPr>
              <p:nvPr/>
            </p:nvSpPr>
            <p:spPr bwMode="auto">
              <a:xfrm>
                <a:off x="4694" y="1888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2" name="Line 17"/>
              <p:cNvSpPr>
                <a:spLocks noChangeShapeType="1"/>
              </p:cNvSpPr>
              <p:nvPr/>
            </p:nvSpPr>
            <p:spPr bwMode="auto">
              <a:xfrm>
                <a:off x="4468" y="2053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3" name="Line 18"/>
              <p:cNvSpPr>
                <a:spLocks noChangeShapeType="1"/>
              </p:cNvSpPr>
              <p:nvPr/>
            </p:nvSpPr>
            <p:spPr bwMode="auto">
              <a:xfrm>
                <a:off x="4604" y="2107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4" name="Line 19"/>
              <p:cNvSpPr>
                <a:spLocks noChangeShapeType="1"/>
              </p:cNvSpPr>
              <p:nvPr/>
            </p:nvSpPr>
            <p:spPr bwMode="auto">
              <a:xfrm>
                <a:off x="4412" y="2160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5" name="Line 20"/>
              <p:cNvSpPr>
                <a:spLocks noChangeShapeType="1"/>
              </p:cNvSpPr>
              <p:nvPr/>
            </p:nvSpPr>
            <p:spPr bwMode="auto">
              <a:xfrm>
                <a:off x="4728" y="204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6" name="Line 21"/>
              <p:cNvSpPr>
                <a:spLocks noChangeShapeType="1"/>
              </p:cNvSpPr>
              <p:nvPr/>
            </p:nvSpPr>
            <p:spPr bwMode="auto">
              <a:xfrm>
                <a:off x="4694" y="197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7" name="Line 22"/>
              <p:cNvSpPr>
                <a:spLocks noChangeShapeType="1"/>
              </p:cNvSpPr>
              <p:nvPr/>
            </p:nvSpPr>
            <p:spPr bwMode="auto">
              <a:xfrm>
                <a:off x="4716" y="2160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8" name="Line 23"/>
              <p:cNvSpPr>
                <a:spLocks noChangeShapeType="1"/>
              </p:cNvSpPr>
              <p:nvPr/>
            </p:nvSpPr>
            <p:spPr bwMode="auto">
              <a:xfrm>
                <a:off x="4466" y="2235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69" name="Line 24"/>
              <p:cNvSpPr>
                <a:spLocks noChangeShapeType="1"/>
              </p:cNvSpPr>
              <p:nvPr/>
            </p:nvSpPr>
            <p:spPr bwMode="auto">
              <a:xfrm>
                <a:off x="4740" y="2231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70" name="Rectangle 25"/>
              <p:cNvSpPr>
                <a:spLocks noChangeArrowheads="1"/>
              </p:cNvSpPr>
              <p:nvPr/>
            </p:nvSpPr>
            <p:spPr bwMode="auto">
              <a:xfrm>
                <a:off x="4830" y="1434"/>
                <a:ext cx="46" cy="22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71" name="Line 26"/>
              <p:cNvSpPr>
                <a:spLocks noChangeShapeType="1"/>
              </p:cNvSpPr>
              <p:nvPr/>
            </p:nvSpPr>
            <p:spPr bwMode="auto">
              <a:xfrm flipV="1">
                <a:off x="4852" y="1153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72" name="Text Box 29"/>
              <p:cNvSpPr txBox="1">
                <a:spLocks noChangeArrowheads="1"/>
              </p:cNvSpPr>
              <p:nvPr/>
            </p:nvSpPr>
            <p:spPr bwMode="auto">
              <a:xfrm>
                <a:off x="4967" y="1071"/>
                <a:ext cx="417" cy="2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/>
                  <a:t>Vapor</a:t>
                </a:r>
              </a:p>
            </p:txBody>
          </p:sp>
          <p:sp>
            <p:nvSpPr>
              <p:cNvPr id="37973" name="Line 34"/>
              <p:cNvSpPr>
                <a:spLocks noChangeShapeType="1"/>
              </p:cNvSpPr>
              <p:nvPr/>
            </p:nvSpPr>
            <p:spPr bwMode="auto">
              <a:xfrm flipV="1">
                <a:off x="4558" y="2160"/>
                <a:ext cx="0" cy="31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74" name="Line 35"/>
              <p:cNvSpPr>
                <a:spLocks noChangeShapeType="1"/>
              </p:cNvSpPr>
              <p:nvPr/>
            </p:nvSpPr>
            <p:spPr bwMode="auto">
              <a:xfrm flipV="1">
                <a:off x="4830" y="2160"/>
                <a:ext cx="0" cy="31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75" name="Line 36"/>
              <p:cNvSpPr>
                <a:spLocks noChangeShapeType="1"/>
              </p:cNvSpPr>
              <p:nvPr/>
            </p:nvSpPr>
            <p:spPr bwMode="auto">
              <a:xfrm flipV="1">
                <a:off x="4558" y="2115"/>
                <a:ext cx="46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76" name="Line 37"/>
              <p:cNvSpPr>
                <a:spLocks noChangeShapeType="1"/>
              </p:cNvSpPr>
              <p:nvPr/>
            </p:nvSpPr>
            <p:spPr bwMode="auto">
              <a:xfrm flipV="1">
                <a:off x="4649" y="2115"/>
                <a:ext cx="46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77" name="Line 38"/>
              <p:cNvSpPr>
                <a:spLocks noChangeShapeType="1"/>
              </p:cNvSpPr>
              <p:nvPr/>
            </p:nvSpPr>
            <p:spPr bwMode="auto">
              <a:xfrm flipH="1" flipV="1">
                <a:off x="4604" y="2115"/>
                <a:ext cx="45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78" name="Line 39"/>
              <p:cNvSpPr>
                <a:spLocks noChangeShapeType="1"/>
              </p:cNvSpPr>
              <p:nvPr/>
            </p:nvSpPr>
            <p:spPr bwMode="auto">
              <a:xfrm flipV="1">
                <a:off x="4739" y="2115"/>
                <a:ext cx="46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79" name="Line 40"/>
              <p:cNvSpPr>
                <a:spLocks noChangeShapeType="1"/>
              </p:cNvSpPr>
              <p:nvPr/>
            </p:nvSpPr>
            <p:spPr bwMode="auto">
              <a:xfrm>
                <a:off x="4694" y="2115"/>
                <a:ext cx="46" cy="4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80" name="Line 41"/>
              <p:cNvSpPr>
                <a:spLocks noChangeShapeType="1"/>
              </p:cNvSpPr>
              <p:nvPr/>
            </p:nvSpPr>
            <p:spPr bwMode="auto">
              <a:xfrm flipH="1" flipV="1">
                <a:off x="4785" y="2115"/>
                <a:ext cx="45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81" name="Oval 42"/>
              <p:cNvSpPr>
                <a:spLocks noChangeAspect="1" noChangeArrowheads="1"/>
              </p:cNvSpPr>
              <p:nvPr/>
            </p:nvSpPr>
            <p:spPr bwMode="auto">
              <a:xfrm>
                <a:off x="4422" y="170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82" name="Oval 43"/>
              <p:cNvSpPr>
                <a:spLocks noChangeAspect="1" noChangeArrowheads="1"/>
              </p:cNvSpPr>
              <p:nvPr/>
            </p:nvSpPr>
            <p:spPr bwMode="auto">
              <a:xfrm>
                <a:off x="4513" y="179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83" name="Oval 44"/>
              <p:cNvSpPr>
                <a:spLocks noChangeAspect="1" noChangeArrowheads="1"/>
              </p:cNvSpPr>
              <p:nvPr/>
            </p:nvSpPr>
            <p:spPr bwMode="auto">
              <a:xfrm>
                <a:off x="4603" y="1751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84" name="Oval 45"/>
              <p:cNvSpPr>
                <a:spLocks noChangeAspect="1" noChangeArrowheads="1"/>
              </p:cNvSpPr>
              <p:nvPr/>
            </p:nvSpPr>
            <p:spPr bwMode="auto">
              <a:xfrm>
                <a:off x="4558" y="170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85" name="Oval 46"/>
              <p:cNvSpPr>
                <a:spLocks noChangeAspect="1" noChangeArrowheads="1"/>
              </p:cNvSpPr>
              <p:nvPr/>
            </p:nvSpPr>
            <p:spPr bwMode="auto">
              <a:xfrm>
                <a:off x="4558" y="184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86" name="Oval 47"/>
              <p:cNvSpPr>
                <a:spLocks noChangeAspect="1" noChangeArrowheads="1"/>
              </p:cNvSpPr>
              <p:nvPr/>
            </p:nvSpPr>
            <p:spPr bwMode="auto">
              <a:xfrm>
                <a:off x="4649" y="1933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87" name="Oval 48"/>
              <p:cNvSpPr>
                <a:spLocks noChangeAspect="1" noChangeArrowheads="1"/>
              </p:cNvSpPr>
              <p:nvPr/>
            </p:nvSpPr>
            <p:spPr bwMode="auto">
              <a:xfrm>
                <a:off x="4739" y="188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88" name="Oval 49"/>
              <p:cNvSpPr>
                <a:spLocks noChangeAspect="1" noChangeArrowheads="1"/>
              </p:cNvSpPr>
              <p:nvPr/>
            </p:nvSpPr>
            <p:spPr bwMode="auto">
              <a:xfrm>
                <a:off x="4694" y="184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89" name="Oval 50"/>
              <p:cNvSpPr>
                <a:spLocks noChangeAspect="1" noChangeArrowheads="1"/>
              </p:cNvSpPr>
              <p:nvPr/>
            </p:nvSpPr>
            <p:spPr bwMode="auto">
              <a:xfrm>
                <a:off x="4558" y="184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0" name="Oval 51"/>
              <p:cNvSpPr>
                <a:spLocks noChangeAspect="1" noChangeArrowheads="1"/>
              </p:cNvSpPr>
              <p:nvPr/>
            </p:nvSpPr>
            <p:spPr bwMode="auto">
              <a:xfrm>
                <a:off x="4740" y="179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1" name="Oval 52"/>
              <p:cNvSpPr>
                <a:spLocks noChangeAspect="1" noChangeArrowheads="1"/>
              </p:cNvSpPr>
              <p:nvPr/>
            </p:nvSpPr>
            <p:spPr bwMode="auto">
              <a:xfrm>
                <a:off x="4739" y="188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2" name="Oval 53"/>
              <p:cNvSpPr>
                <a:spLocks noChangeAspect="1" noChangeArrowheads="1"/>
              </p:cNvSpPr>
              <p:nvPr/>
            </p:nvSpPr>
            <p:spPr bwMode="auto">
              <a:xfrm>
                <a:off x="4694" y="175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3" name="Oval 54"/>
              <p:cNvSpPr>
                <a:spLocks noChangeAspect="1" noChangeArrowheads="1"/>
              </p:cNvSpPr>
              <p:nvPr/>
            </p:nvSpPr>
            <p:spPr bwMode="auto">
              <a:xfrm>
                <a:off x="4694" y="1978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4" name="Oval 55"/>
              <p:cNvSpPr>
                <a:spLocks noChangeAspect="1" noChangeArrowheads="1"/>
              </p:cNvSpPr>
              <p:nvPr/>
            </p:nvSpPr>
            <p:spPr bwMode="auto">
              <a:xfrm>
                <a:off x="4649" y="2024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5" name="Oval 56"/>
              <p:cNvSpPr>
                <a:spLocks noChangeAspect="1" noChangeArrowheads="1"/>
              </p:cNvSpPr>
              <p:nvPr/>
            </p:nvSpPr>
            <p:spPr bwMode="auto">
              <a:xfrm>
                <a:off x="4830" y="179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6" name="Oval 57"/>
              <p:cNvSpPr>
                <a:spLocks noChangeAspect="1" noChangeArrowheads="1"/>
              </p:cNvSpPr>
              <p:nvPr/>
            </p:nvSpPr>
            <p:spPr bwMode="auto">
              <a:xfrm>
                <a:off x="4830" y="1978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7" name="Oval 58"/>
              <p:cNvSpPr>
                <a:spLocks noChangeAspect="1" noChangeArrowheads="1"/>
              </p:cNvSpPr>
              <p:nvPr/>
            </p:nvSpPr>
            <p:spPr bwMode="auto">
              <a:xfrm>
                <a:off x="4830" y="161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8" name="Oval 59"/>
              <p:cNvSpPr>
                <a:spLocks noChangeAspect="1" noChangeArrowheads="1"/>
              </p:cNvSpPr>
              <p:nvPr/>
            </p:nvSpPr>
            <p:spPr bwMode="auto">
              <a:xfrm>
                <a:off x="4858" y="1525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99" name="Oval 60"/>
              <p:cNvSpPr>
                <a:spLocks noChangeAspect="1" noChangeArrowheads="1"/>
              </p:cNvSpPr>
              <p:nvPr/>
            </p:nvSpPr>
            <p:spPr bwMode="auto">
              <a:xfrm>
                <a:off x="4876" y="170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000" name="Oval 61"/>
              <p:cNvSpPr>
                <a:spLocks noChangeAspect="1" noChangeArrowheads="1"/>
              </p:cNvSpPr>
              <p:nvPr/>
            </p:nvSpPr>
            <p:spPr bwMode="auto">
              <a:xfrm>
                <a:off x="4785" y="175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001" name="Oval 62"/>
              <p:cNvSpPr>
                <a:spLocks noChangeAspect="1" noChangeArrowheads="1"/>
              </p:cNvSpPr>
              <p:nvPr/>
            </p:nvSpPr>
            <p:spPr bwMode="auto">
              <a:xfrm>
                <a:off x="4830" y="1389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002" name="Oval 63"/>
              <p:cNvSpPr>
                <a:spLocks noChangeAspect="1" noChangeArrowheads="1"/>
              </p:cNvSpPr>
              <p:nvPr/>
            </p:nvSpPr>
            <p:spPr bwMode="auto">
              <a:xfrm>
                <a:off x="4830" y="1480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003" name="Oval 64"/>
              <p:cNvSpPr>
                <a:spLocks noChangeAspect="1" noChangeArrowheads="1"/>
              </p:cNvSpPr>
              <p:nvPr/>
            </p:nvSpPr>
            <p:spPr bwMode="auto">
              <a:xfrm>
                <a:off x="4876" y="1389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004" name="Oval 65"/>
              <p:cNvSpPr>
                <a:spLocks noChangeAspect="1" noChangeArrowheads="1"/>
              </p:cNvSpPr>
              <p:nvPr/>
            </p:nvSpPr>
            <p:spPr bwMode="auto">
              <a:xfrm>
                <a:off x="4876" y="1344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aphicFrame>
          <p:nvGraphicFramePr>
            <p:cNvPr id="37955" name="Object 71"/>
            <p:cNvGraphicFramePr>
              <a:graphicFrameLocks noChangeAspect="1"/>
            </p:cNvGraphicFramePr>
            <p:nvPr/>
          </p:nvGraphicFramePr>
          <p:xfrm>
            <a:off x="5329" y="754"/>
            <a:ext cx="172" cy="2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65028" imgH="279279" progId="Equation.3">
                    <p:embed/>
                  </p:oleObj>
                </mc:Choice>
                <mc:Fallback>
                  <p:oleObj name="Equation" r:id="rId4" imgW="165028" imgH="279279" progId="Equation.3">
                    <p:embed/>
                    <p:pic>
                      <p:nvPicPr>
                        <p:cNvPr id="37955" name="Object 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29" y="754"/>
                          <a:ext cx="172" cy="2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7894" name="Object 73"/>
          <p:cNvGraphicFramePr>
            <a:graphicFrameLocks noChangeAspect="1"/>
          </p:cNvGraphicFramePr>
          <p:nvPr/>
        </p:nvGraphicFramePr>
        <p:xfrm>
          <a:off x="5001540" y="5085184"/>
          <a:ext cx="172243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18671" imgH="304668" progId="Equation.3">
                  <p:embed/>
                </p:oleObj>
              </mc:Choice>
              <mc:Fallback>
                <p:oleObj name="Equation" r:id="rId6" imgW="1218671" imgH="304668" progId="Equation.3">
                  <p:embed/>
                  <p:pic>
                    <p:nvPicPr>
                      <p:cNvPr id="37894" name="Object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1540" y="5085184"/>
                        <a:ext cx="1722437" cy="4318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1">
                            <a:shade val="50000"/>
                          </a:schemeClr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7895" name="Object 74"/>
              <p:cNvSpPr txBox="1"/>
              <p:nvPr/>
            </p:nvSpPr>
            <p:spPr bwMode="auto">
              <a:xfrm>
                <a:off x="2366378" y="2063881"/>
                <a:ext cx="1356682" cy="431800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en-GB" sz="1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lim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en-GB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limUpp>
                        <m:limUppPr>
                          <m:ctrlP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lim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en-GB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GB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𝐿𝑣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7895" name="Object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66378" y="2063881"/>
                <a:ext cx="1356682" cy="43180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896" name="Group 109"/>
          <p:cNvGrpSpPr>
            <a:grpSpLocks/>
          </p:cNvGrpSpPr>
          <p:nvPr/>
        </p:nvGrpSpPr>
        <p:grpSpPr bwMode="auto">
          <a:xfrm>
            <a:off x="3143673" y="5301209"/>
            <a:ext cx="5146675" cy="966787"/>
            <a:chOff x="2545" y="2976"/>
            <a:chExt cx="3242" cy="609"/>
          </a:xfrm>
        </p:grpSpPr>
        <p:grpSp>
          <p:nvGrpSpPr>
            <p:cNvPr id="37925" name="Group 78"/>
            <p:cNvGrpSpPr>
              <a:grpSpLocks/>
            </p:cNvGrpSpPr>
            <p:nvPr/>
          </p:nvGrpSpPr>
          <p:grpSpPr bwMode="auto">
            <a:xfrm>
              <a:off x="2817" y="3179"/>
              <a:ext cx="2721" cy="201"/>
              <a:chOff x="1020" y="618"/>
              <a:chExt cx="3084" cy="382"/>
            </a:xfrm>
          </p:grpSpPr>
          <p:grpSp>
            <p:nvGrpSpPr>
              <p:cNvPr id="37932" name="Group 79"/>
              <p:cNvGrpSpPr>
                <a:grpSpLocks/>
              </p:cNvGrpSpPr>
              <p:nvPr/>
            </p:nvGrpSpPr>
            <p:grpSpPr bwMode="auto">
              <a:xfrm>
                <a:off x="1020" y="799"/>
                <a:ext cx="3084" cy="201"/>
                <a:chOff x="975" y="799"/>
                <a:chExt cx="3084" cy="201"/>
              </a:xfrm>
            </p:grpSpPr>
            <p:sp>
              <p:nvSpPr>
                <p:cNvPr id="37950" name="Line 80"/>
                <p:cNvSpPr>
                  <a:spLocks noChangeShapeType="1"/>
                </p:cNvSpPr>
                <p:nvPr/>
              </p:nvSpPr>
              <p:spPr bwMode="auto">
                <a:xfrm>
                  <a:off x="975" y="799"/>
                  <a:ext cx="30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951" name="Line 81"/>
                <p:cNvSpPr>
                  <a:spLocks noChangeShapeType="1"/>
                </p:cNvSpPr>
                <p:nvPr/>
              </p:nvSpPr>
              <p:spPr bwMode="auto">
                <a:xfrm>
                  <a:off x="975" y="1000"/>
                  <a:ext cx="30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952" name="Rectangle 82"/>
                <p:cNvSpPr>
                  <a:spLocks noChangeArrowheads="1"/>
                </p:cNvSpPr>
                <p:nvPr/>
              </p:nvSpPr>
              <p:spPr bwMode="auto">
                <a:xfrm>
                  <a:off x="975" y="809"/>
                  <a:ext cx="3084" cy="18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7933" name="Line 83"/>
              <p:cNvSpPr>
                <a:spLocks noChangeShapeType="1"/>
              </p:cNvSpPr>
              <p:nvPr/>
            </p:nvSpPr>
            <p:spPr bwMode="auto">
              <a:xfrm>
                <a:off x="1292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34" name="Line 84"/>
              <p:cNvSpPr>
                <a:spLocks noChangeShapeType="1"/>
              </p:cNvSpPr>
              <p:nvPr/>
            </p:nvSpPr>
            <p:spPr bwMode="auto">
              <a:xfrm>
                <a:off x="1474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35" name="Line 85"/>
              <p:cNvSpPr>
                <a:spLocks noChangeShapeType="1"/>
              </p:cNvSpPr>
              <p:nvPr/>
            </p:nvSpPr>
            <p:spPr bwMode="auto">
              <a:xfrm>
                <a:off x="1655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36" name="Line 86"/>
              <p:cNvSpPr>
                <a:spLocks noChangeShapeType="1"/>
              </p:cNvSpPr>
              <p:nvPr/>
            </p:nvSpPr>
            <p:spPr bwMode="auto">
              <a:xfrm>
                <a:off x="1837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37" name="Line 87"/>
              <p:cNvSpPr>
                <a:spLocks noChangeShapeType="1"/>
              </p:cNvSpPr>
              <p:nvPr/>
            </p:nvSpPr>
            <p:spPr bwMode="auto">
              <a:xfrm>
                <a:off x="2017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38" name="Line 88"/>
              <p:cNvSpPr>
                <a:spLocks noChangeShapeType="1"/>
              </p:cNvSpPr>
              <p:nvPr/>
            </p:nvSpPr>
            <p:spPr bwMode="auto">
              <a:xfrm>
                <a:off x="2199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39" name="Line 89"/>
              <p:cNvSpPr>
                <a:spLocks noChangeShapeType="1"/>
              </p:cNvSpPr>
              <p:nvPr/>
            </p:nvSpPr>
            <p:spPr bwMode="auto">
              <a:xfrm>
                <a:off x="2380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0" name="Line 90"/>
              <p:cNvSpPr>
                <a:spLocks noChangeShapeType="1"/>
              </p:cNvSpPr>
              <p:nvPr/>
            </p:nvSpPr>
            <p:spPr bwMode="auto">
              <a:xfrm>
                <a:off x="2562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1" name="Line 91"/>
              <p:cNvSpPr>
                <a:spLocks noChangeShapeType="1"/>
              </p:cNvSpPr>
              <p:nvPr/>
            </p:nvSpPr>
            <p:spPr bwMode="auto">
              <a:xfrm>
                <a:off x="2743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2" name="Line 92"/>
              <p:cNvSpPr>
                <a:spLocks noChangeShapeType="1"/>
              </p:cNvSpPr>
              <p:nvPr/>
            </p:nvSpPr>
            <p:spPr bwMode="auto">
              <a:xfrm>
                <a:off x="2925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3" name="Line 93"/>
              <p:cNvSpPr>
                <a:spLocks noChangeShapeType="1"/>
              </p:cNvSpPr>
              <p:nvPr/>
            </p:nvSpPr>
            <p:spPr bwMode="auto">
              <a:xfrm>
                <a:off x="3106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4" name="Line 94"/>
              <p:cNvSpPr>
                <a:spLocks noChangeShapeType="1"/>
              </p:cNvSpPr>
              <p:nvPr/>
            </p:nvSpPr>
            <p:spPr bwMode="auto">
              <a:xfrm>
                <a:off x="3288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5" name="Line 95"/>
              <p:cNvSpPr>
                <a:spLocks noChangeShapeType="1"/>
              </p:cNvSpPr>
              <p:nvPr/>
            </p:nvSpPr>
            <p:spPr bwMode="auto">
              <a:xfrm>
                <a:off x="3468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6" name="Line 96"/>
              <p:cNvSpPr>
                <a:spLocks noChangeShapeType="1"/>
              </p:cNvSpPr>
              <p:nvPr/>
            </p:nvSpPr>
            <p:spPr bwMode="auto">
              <a:xfrm>
                <a:off x="3650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7" name="Line 97"/>
              <p:cNvSpPr>
                <a:spLocks noChangeShapeType="1"/>
              </p:cNvSpPr>
              <p:nvPr/>
            </p:nvSpPr>
            <p:spPr bwMode="auto">
              <a:xfrm>
                <a:off x="3831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8" name="Line 98"/>
              <p:cNvSpPr>
                <a:spLocks noChangeShapeType="1"/>
              </p:cNvSpPr>
              <p:nvPr/>
            </p:nvSpPr>
            <p:spPr bwMode="auto">
              <a:xfrm>
                <a:off x="4013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49" name="Line 99"/>
              <p:cNvSpPr>
                <a:spLocks noChangeShapeType="1"/>
              </p:cNvSpPr>
              <p:nvPr/>
            </p:nvSpPr>
            <p:spPr bwMode="auto">
              <a:xfrm>
                <a:off x="1111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7926" name="Text Box 103"/>
            <p:cNvSpPr txBox="1">
              <a:spLocks noChangeArrowheads="1"/>
            </p:cNvSpPr>
            <p:nvPr/>
          </p:nvSpPr>
          <p:spPr bwMode="auto">
            <a:xfrm>
              <a:off x="3978" y="3354"/>
              <a:ext cx="1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i="1"/>
            </a:p>
          </p:txBody>
        </p:sp>
        <p:sp>
          <p:nvSpPr>
            <p:cNvPr id="37927" name="Line 104"/>
            <p:cNvSpPr>
              <a:spLocks noChangeShapeType="1"/>
            </p:cNvSpPr>
            <p:nvPr/>
          </p:nvSpPr>
          <p:spPr bwMode="auto">
            <a:xfrm>
              <a:off x="3978" y="3328"/>
              <a:ext cx="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7928" name="Text Box 105"/>
            <p:cNvSpPr txBox="1">
              <a:spLocks noChangeArrowheads="1"/>
            </p:cNvSpPr>
            <p:nvPr/>
          </p:nvSpPr>
          <p:spPr bwMode="auto">
            <a:xfrm>
              <a:off x="4378" y="3274"/>
              <a:ext cx="2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i="1"/>
                <a:t>U</a:t>
              </a:r>
            </a:p>
          </p:txBody>
        </p:sp>
        <p:graphicFrame>
          <p:nvGraphicFramePr>
            <p:cNvPr id="37929" name="Object 106"/>
            <p:cNvGraphicFramePr>
              <a:graphicFrameLocks noChangeAspect="1"/>
            </p:cNvGraphicFramePr>
            <p:nvPr/>
          </p:nvGraphicFramePr>
          <p:xfrm>
            <a:off x="3089" y="2976"/>
            <a:ext cx="88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139639" imgH="380835" progId="Equation.3">
                    <p:embed/>
                  </p:oleObj>
                </mc:Choice>
                <mc:Fallback>
                  <p:oleObj name="Equation" r:id="rId10" imgW="139639" imgH="380835" progId="Equation.3">
                    <p:embed/>
                    <p:pic>
                      <p:nvPicPr>
                        <p:cNvPr id="37929" name="Object 10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89" y="2976"/>
                          <a:ext cx="88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930" name="Text Box 107"/>
            <p:cNvSpPr txBox="1">
              <a:spLocks noChangeArrowheads="1"/>
            </p:cNvSpPr>
            <p:nvPr/>
          </p:nvSpPr>
          <p:spPr bwMode="auto">
            <a:xfrm>
              <a:off x="2545" y="3203"/>
              <a:ext cx="27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i="1" dirty="0"/>
                <a:t>T</a:t>
              </a:r>
              <a:r>
                <a:rPr lang="en-GB" i="1" baseline="-25000" dirty="0"/>
                <a:t>in</a:t>
              </a:r>
            </a:p>
          </p:txBody>
        </p:sp>
        <p:sp>
          <p:nvSpPr>
            <p:cNvPr id="37931" name="Text Box 108"/>
            <p:cNvSpPr txBox="1">
              <a:spLocks noChangeArrowheads="1"/>
            </p:cNvSpPr>
            <p:nvPr/>
          </p:nvSpPr>
          <p:spPr bwMode="auto">
            <a:xfrm>
              <a:off x="5450" y="3158"/>
              <a:ext cx="33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i="1"/>
                <a:t>T</a:t>
              </a:r>
              <a:r>
                <a:rPr lang="en-GB" i="1" baseline="-25000"/>
                <a:t>out</a:t>
              </a:r>
            </a:p>
          </p:txBody>
        </p:sp>
      </p:grpSp>
      <p:sp>
        <p:nvSpPr>
          <p:cNvPr id="37897" name="Rectangle 205"/>
          <p:cNvSpPr>
            <a:spLocks noChangeArrowheads="1"/>
          </p:cNvSpPr>
          <p:nvPr/>
        </p:nvSpPr>
        <p:spPr bwMode="auto">
          <a:xfrm>
            <a:off x="-973138" y="3101976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37889" name="Group 321"/>
          <p:cNvGraphicFramePr>
            <a:graphicFrameLocks noGrp="1"/>
          </p:cNvGraphicFramePr>
          <p:nvPr/>
        </p:nvGraphicFramePr>
        <p:xfrm>
          <a:off x="6559467" y="1179803"/>
          <a:ext cx="4852603" cy="1193404"/>
        </p:xfrm>
        <a:graphic>
          <a:graphicData uri="http://schemas.openxmlformats.org/drawingml/2006/table">
            <a:tbl>
              <a:tblPr/>
              <a:tblGrid>
                <a:gridCol w="985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43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86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19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26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31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Cryogen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Latent Heat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(at 1tm) [kJ/kg]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[mg/s]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[l/h]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(liquid)</a:t>
                      </a: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[l/min]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(gas NTP)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1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Helium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21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48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1.38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16.4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1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Nitrogen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199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5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0.02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0.24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7924" name="Text Box 320"/>
          <p:cNvSpPr txBox="1">
            <a:spLocks noChangeArrowheads="1"/>
          </p:cNvSpPr>
          <p:nvPr/>
        </p:nvSpPr>
        <p:spPr bwMode="auto">
          <a:xfrm>
            <a:off x="8778125" y="867489"/>
            <a:ext cx="282750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dirty="0"/>
              <a:t>Vaporisation under 1 W heat load</a:t>
            </a:r>
          </a:p>
        </p:txBody>
      </p:sp>
      <p:sp>
        <p:nvSpPr>
          <p:cNvPr id="93" name="Rectangle 3"/>
          <p:cNvSpPr txBox="1">
            <a:spLocks noChangeArrowheads="1"/>
          </p:cNvSpPr>
          <p:nvPr/>
        </p:nvSpPr>
        <p:spPr bwMode="auto">
          <a:xfrm>
            <a:off x="373181" y="3717146"/>
            <a:ext cx="7671848" cy="1852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GB" sz="1800" kern="0" dirty="0">
                <a:solidFill>
                  <a:srgbClr val="0066CC"/>
                </a:solidFill>
              </a:rPr>
              <a:t>Forced internal (tube) convection</a:t>
            </a:r>
            <a:r>
              <a:rPr lang="en-GB" sz="1800" kern="0" dirty="0"/>
              <a:t> of single-phase fluid: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/>
              <a:t>Non-isothermal cooling: enthalpy change of fluid (c</a:t>
            </a:r>
            <a:r>
              <a:rPr lang="en-GB" sz="1600" kern="0" baseline="-25000" dirty="0"/>
              <a:t>p</a:t>
            </a:r>
            <a:r>
              <a:rPr lang="en-GB" sz="1600" kern="0" dirty="0"/>
              <a:t> assumed constant)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/>
              <a:t>Depends on t</a:t>
            </a:r>
            <a:r>
              <a:rPr lang="en-GB" sz="1600" i="1" kern="0" dirty="0"/>
              <a:t>hermo-hydraulics</a:t>
            </a:r>
            <a:r>
              <a:rPr lang="en-GB" sz="1600" kern="0" dirty="0"/>
              <a:t> of the flow (see next slide) 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/>
              <a:t>Used in cooling of thermal shields (supercritical He)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2956" y="6467505"/>
            <a:ext cx="5704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66FF"/>
                </a:solidFill>
              </a:rPr>
              <a:t>For more cooling mechanisms see dedicated lectures</a:t>
            </a:r>
          </a:p>
        </p:txBody>
      </p:sp>
    </p:spTree>
    <p:extLst>
      <p:ext uri="{BB962C8B-B14F-4D97-AF65-F5344CB8AC3E}">
        <p14:creationId xmlns:p14="http://schemas.microsoft.com/office/powerpoint/2010/main" val="2897259149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25" y="136526"/>
            <a:ext cx="11089460" cy="596806"/>
          </a:xfrm>
        </p:spPr>
        <p:txBody>
          <a:bodyPr>
            <a:normAutofit/>
          </a:bodyPr>
          <a:lstStyle/>
          <a:p>
            <a:r>
              <a:rPr lang="en-US" sz="2800" dirty="0"/>
              <a:t>Helium as a coolant for SC devices</a:t>
            </a:r>
            <a:endParaRPr lang="en-GB" sz="2800" dirty="0"/>
          </a:p>
        </p:txBody>
      </p:sp>
      <p:graphicFrame>
        <p:nvGraphicFramePr>
          <p:cNvPr id="18" name="Group 3"/>
          <p:cNvGraphicFramePr>
            <a:graphicFrameLocks noGrp="1"/>
          </p:cNvGraphicFramePr>
          <p:nvPr>
            <p:ph idx="1"/>
          </p:nvPr>
        </p:nvGraphicFramePr>
        <p:xfrm>
          <a:off x="7440930" y="136526"/>
          <a:ext cx="3960440" cy="2527715"/>
        </p:xfrm>
        <a:graphic>
          <a:graphicData uri="http://schemas.openxmlformats.org/drawingml/2006/table">
            <a:tbl>
              <a:tblPr/>
              <a:tblGrid>
                <a:gridCol w="2281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39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44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44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Units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He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</a:t>
                      </a:r>
                      <a:r>
                        <a:rPr kumimoji="0" lang="en-GB" sz="1000" b="1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4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Boiling T (at 1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atm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4.2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77.3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4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Critical temperature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5.2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126.1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78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Critical pressure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r>
                        <a:rPr kumimoji="0" lang="en-GB" sz="1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Pa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2.23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33.1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4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Latent Heat of evaporation (at 1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atm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kJ/kg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4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Enthalpy between T boiling and 300K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kJ/kg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1550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233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4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Liquid density (boiling at 1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atm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 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kg/m3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125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810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4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Saturated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vapor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density (at 1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atm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kg/m3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4.5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4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 density (at 1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atm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273.15K)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kg/m3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0.18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1.25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4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Liquid viscosity (at boiling T) 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μPa.s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14" name="Group 13">
            <a:extLst>
              <a:ext uri="{FF2B5EF4-FFF2-40B4-BE49-F238E27FC236}">
                <a16:creationId xmlns:a16="http://schemas.microsoft.com/office/drawing/2014/main" id="{66414807-D878-44DC-9D24-C562C9804BA5}"/>
              </a:ext>
            </a:extLst>
          </p:cNvPr>
          <p:cNvGrpSpPr/>
          <p:nvPr/>
        </p:nvGrpSpPr>
        <p:grpSpPr>
          <a:xfrm>
            <a:off x="28102" y="5471128"/>
            <a:ext cx="4559664" cy="1082109"/>
            <a:chOff x="28102" y="5471128"/>
            <a:chExt cx="4559664" cy="1082109"/>
          </a:xfrm>
        </p:grpSpPr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313203" y="5471128"/>
              <a:ext cx="4274563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fr-CH" sz="1200" dirty="0" err="1"/>
                <a:t>Pressuri</a:t>
              </a:r>
              <a:r>
                <a:rPr lang="en-US" sz="1200" dirty="0"/>
                <a:t>zed He II, Magnets: LHC, Tore Supra</a:t>
              </a:r>
            </a:p>
            <a:p>
              <a:r>
                <a:rPr lang="en-US" sz="1200" dirty="0"/>
                <a:t>Pressurized He I, Magnets, HERA, </a:t>
              </a:r>
              <a:r>
                <a:rPr lang="en-US" sz="1200" dirty="0" err="1"/>
                <a:t>Tevatron</a:t>
              </a:r>
              <a:endParaRPr lang="en-US" sz="1200" dirty="0"/>
            </a:p>
            <a:p>
              <a:r>
                <a:rPr lang="en-US" sz="1200" dirty="0"/>
                <a:t>Saturated He II, SRF: CEBAF, TTF, SNS, EXFEL, ESS, ILC</a:t>
              </a:r>
            </a:p>
            <a:p>
              <a:r>
                <a:rPr lang="en-US" sz="1200" dirty="0"/>
                <a:t>Pool boiling He I, SRF: HERA, LEP, KEKB</a:t>
              </a:r>
            </a:p>
            <a:p>
              <a:r>
                <a:rPr lang="en-US" sz="1200" dirty="0"/>
                <a:t>Supercritical helium: cooling of thermal shielding  </a:t>
              </a:r>
            </a:p>
          </p:txBody>
        </p:sp>
        <p:sp>
          <p:nvSpPr>
            <p:cNvPr id="19" name="Oval 18"/>
            <p:cNvSpPr/>
            <p:nvPr/>
          </p:nvSpPr>
          <p:spPr>
            <a:xfrm>
              <a:off x="77599" y="5526352"/>
              <a:ext cx="144016" cy="14401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84522" y="5716096"/>
              <a:ext cx="144016" cy="14401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89624" y="5900675"/>
              <a:ext cx="144016" cy="144016"/>
            </a:xfrm>
            <a:prstGeom prst="ellipse">
              <a:avLst/>
            </a:prstGeom>
            <a:pattFill prst="dkDnDiag">
              <a:fgClr>
                <a:srgbClr val="FF0000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98306" y="6090419"/>
              <a:ext cx="144016" cy="144016"/>
            </a:xfrm>
            <a:prstGeom prst="ellipse">
              <a:avLst/>
            </a:prstGeom>
            <a:solidFill>
              <a:srgbClr val="0066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28102" y="6265205"/>
              <a:ext cx="288032" cy="2880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Rounded Rectangle 4"/>
          <p:cNvSpPr/>
          <p:nvPr/>
        </p:nvSpPr>
        <p:spPr>
          <a:xfrm>
            <a:off x="10393258" y="1216648"/>
            <a:ext cx="936104" cy="504056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D216A76-6044-4A1D-81BF-2D86B7527634}"/>
              </a:ext>
            </a:extLst>
          </p:cNvPr>
          <p:cNvGrpSpPr/>
          <p:nvPr/>
        </p:nvGrpSpPr>
        <p:grpSpPr>
          <a:xfrm>
            <a:off x="317227" y="723666"/>
            <a:ext cx="6689460" cy="4329070"/>
            <a:chOff x="598580" y="733332"/>
            <a:chExt cx="6689460" cy="4329070"/>
          </a:xfrm>
        </p:grpSpPr>
        <p:pic>
          <p:nvPicPr>
            <p:cNvPr id="113676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580" y="733332"/>
              <a:ext cx="6689460" cy="4329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1E3DA6C-3701-43C7-BBCA-03F5881D943C}"/>
                </a:ext>
              </a:extLst>
            </p:cNvPr>
            <p:cNvGrpSpPr/>
            <p:nvPr/>
          </p:nvGrpSpPr>
          <p:grpSpPr>
            <a:xfrm>
              <a:off x="1493237" y="2203894"/>
              <a:ext cx="5457193" cy="2587785"/>
              <a:chOff x="1493237" y="2203894"/>
              <a:chExt cx="5457193" cy="2587785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126E589-C177-4883-BB90-832DB84728A5}"/>
                  </a:ext>
                </a:extLst>
              </p:cNvPr>
              <p:cNvSpPr txBox="1"/>
              <p:nvPr/>
            </p:nvSpPr>
            <p:spPr>
              <a:xfrm>
                <a:off x="3400265" y="3645627"/>
                <a:ext cx="17251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(2.17 K, 49.7 mbar</a:t>
                </a:r>
                <a:r>
                  <a:rPr lang="fr-FR" sz="1400" dirty="0"/>
                  <a:t>)</a:t>
                </a:r>
                <a:endParaRPr lang="en-US" sz="1400" dirty="0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99BF51F0-7307-4218-A3A8-B362EC3B4B80}"/>
                  </a:ext>
                </a:extLst>
              </p:cNvPr>
              <p:cNvSpPr/>
              <p:nvPr/>
            </p:nvSpPr>
            <p:spPr>
              <a:xfrm>
                <a:off x="3348864" y="3776704"/>
                <a:ext cx="36000" cy="36000"/>
              </a:xfrm>
              <a:prstGeom prst="ellipse">
                <a:avLst/>
              </a:prstGeom>
              <a:solidFill>
                <a:srgbClr val="006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4080C36-A448-4652-AB3C-AE6EF8ECD672}"/>
                  </a:ext>
                </a:extLst>
              </p:cNvPr>
              <p:cNvSpPr txBox="1"/>
              <p:nvPr/>
            </p:nvSpPr>
            <p:spPr>
              <a:xfrm>
                <a:off x="5473744" y="2203894"/>
                <a:ext cx="147668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(5.2 K, 2.27 bar</a:t>
                </a:r>
                <a:r>
                  <a:rPr lang="fr-FR" sz="1400" dirty="0"/>
                  <a:t>)</a:t>
                </a:r>
                <a:endParaRPr lang="en-US" sz="1400" dirty="0"/>
              </a:p>
            </p:txBody>
          </p: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F122AB9C-676A-41A5-800E-964EB886E3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45204" y="2692866"/>
                <a:ext cx="0" cy="16861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BA22C8A6-37D3-4A66-B3DD-75A7CAE2675B}"/>
                  </a:ext>
                </a:extLst>
              </p:cNvPr>
              <p:cNvSpPr/>
              <p:nvPr/>
            </p:nvSpPr>
            <p:spPr>
              <a:xfrm>
                <a:off x="3013043" y="4073376"/>
                <a:ext cx="36000" cy="36000"/>
              </a:xfrm>
              <a:prstGeom prst="ellipse">
                <a:avLst/>
              </a:prstGeom>
              <a:solidFill>
                <a:srgbClr val="006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BD379F9B-A5FC-4A46-B04E-1B9B652CF9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93237" y="4077748"/>
                <a:ext cx="151980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7738129-5342-45A2-8CF6-E0F82C92D728}"/>
                  </a:ext>
                </a:extLst>
              </p:cNvPr>
              <p:cNvSpPr txBox="1"/>
              <p:nvPr/>
            </p:nvSpPr>
            <p:spPr>
              <a:xfrm>
                <a:off x="1874867" y="4482949"/>
                <a:ext cx="147668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(1.8 K, 16 mbar</a:t>
                </a:r>
                <a:r>
                  <a:rPr lang="fr-FR" sz="1400" dirty="0"/>
                  <a:t>)</a:t>
                </a:r>
                <a:endParaRPr lang="en-US" sz="1400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648F387-8299-40F8-95FC-082733163D02}"/>
                  </a:ext>
                </a:extLst>
              </p:cNvPr>
              <p:cNvSpPr txBox="1"/>
              <p:nvPr/>
            </p:nvSpPr>
            <p:spPr>
              <a:xfrm>
                <a:off x="3204967" y="4483902"/>
                <a:ext cx="132760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(2 K, 30 mbar</a:t>
                </a:r>
                <a:r>
                  <a:rPr lang="fr-FR" sz="1400" dirty="0"/>
                  <a:t>)</a:t>
                </a:r>
                <a:endParaRPr lang="en-US" sz="1400" dirty="0"/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26E894B2-6B86-4950-ACE9-AFF6891E34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60026" y="4211273"/>
                <a:ext cx="131194" cy="33685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C0EA3C54-C8BC-477B-AD98-7133B34A81B6}"/>
                  </a:ext>
                </a:extLst>
              </p:cNvPr>
              <p:cNvCxnSpPr>
                <a:cxnSpLocks/>
                <a:stCxn id="27" idx="0"/>
              </p:cNvCxnSpPr>
              <p:nvPr/>
            </p:nvCxnSpPr>
            <p:spPr>
              <a:xfrm flipH="1" flipV="1">
                <a:off x="3216616" y="4038778"/>
                <a:ext cx="652155" cy="44512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08A412C-0EC9-4009-A6DC-91A70CDFB6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2850" y="2736209"/>
                <a:ext cx="0" cy="16861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4F8005D-B858-46F1-8253-41FDBD20B968}"/>
                  </a:ext>
                </a:extLst>
              </p:cNvPr>
              <p:cNvSpPr txBox="1"/>
              <p:nvPr/>
            </p:nvSpPr>
            <p:spPr>
              <a:xfrm>
                <a:off x="4774891" y="4394242"/>
                <a:ext cx="5725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4.2 k</a:t>
                </a:r>
              </a:p>
            </p:txBody>
          </p:sp>
        </p:grp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AFC23CA5-8B99-417C-902A-475459B748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4078" y="4456662"/>
            <a:ext cx="2414463" cy="20513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8E8C96D-CF4E-4E25-B2BB-FA71EC194E70}"/>
              </a:ext>
            </a:extLst>
          </p:cNvPr>
          <p:cNvSpPr txBox="1"/>
          <p:nvPr/>
        </p:nvSpPr>
        <p:spPr>
          <a:xfrm>
            <a:off x="9811911" y="6390646"/>
            <a:ext cx="21786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Density of saturated liquid helium</a:t>
            </a:r>
            <a:endParaRPr lang="fr-FR" sz="1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F90A9A8-4CDC-42A4-BCAC-A390421EE5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6911" y="4454012"/>
            <a:ext cx="2454718" cy="198715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D6347BEC-A116-41ED-913E-92C4252179AF}"/>
              </a:ext>
            </a:extLst>
          </p:cNvPr>
          <p:cNvSpPr txBox="1"/>
          <p:nvPr/>
        </p:nvSpPr>
        <p:spPr>
          <a:xfrm>
            <a:off x="5812233" y="6384921"/>
            <a:ext cx="16936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Latent heat of vaporization</a:t>
            </a:r>
            <a:endParaRPr lang="fr-FR" sz="1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2B1DC43-4578-4C22-BEDF-E1D13F36B714}"/>
              </a:ext>
            </a:extLst>
          </p:cNvPr>
          <p:cNvSpPr txBox="1"/>
          <p:nvPr/>
        </p:nvSpPr>
        <p:spPr>
          <a:xfrm>
            <a:off x="7663693" y="6620826"/>
            <a:ext cx="24144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(ref. S. Van </a:t>
            </a:r>
            <a:r>
              <a:rPr lang="en-US" sz="1000" i="1" dirty="0" err="1"/>
              <a:t>Sciver</a:t>
            </a:r>
            <a:r>
              <a:rPr lang="en-US" sz="1000" i="1" dirty="0"/>
              <a:t>, Helium Cryogenics)</a:t>
            </a:r>
            <a:endParaRPr lang="fr-FR" sz="1000" i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A5EB320-0062-4D69-95A2-B1884BE984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5051" y="2836364"/>
            <a:ext cx="2116860" cy="2096699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C1D51CB0-B793-42BD-8C84-6A2ED4810229}"/>
              </a:ext>
            </a:extLst>
          </p:cNvPr>
          <p:cNvSpPr txBox="1"/>
          <p:nvPr/>
        </p:nvSpPr>
        <p:spPr>
          <a:xfrm>
            <a:off x="7819697" y="4913859"/>
            <a:ext cx="19922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Specific heat of saturated liquid</a:t>
            </a:r>
            <a:endParaRPr lang="fr-FR" sz="1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4144E1-F1EB-1CB3-8A97-B9A9F69FE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108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7673392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34460-2997-48B1-BD30-E619D474D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 capacity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26AB50-4D3B-4686-BF47-2BC8EDBEF9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1825" y="1038365"/>
                <a:ext cx="11995768" cy="5445939"/>
              </a:xfrm>
            </p:spPr>
            <p:txBody>
              <a:bodyPr/>
              <a:lstStyle/>
              <a:p>
                <a:r>
                  <a:rPr lang="en-GB" sz="2000" dirty="0"/>
                  <a:t>Specific heats: </a:t>
                </a:r>
                <a:endParaRPr lang="en-GB" sz="2000" b="0" dirty="0"/>
              </a:p>
              <a:p>
                <a:endParaRPr lang="en-GB" sz="1000" b="0" dirty="0"/>
              </a:p>
              <a:p>
                <a:r>
                  <a:rPr lang="en-GB" sz="2000" b="0" dirty="0"/>
                  <a:t>For (incompressible) substances: </a:t>
                </a:r>
                <a:endParaRPr lang="en-GB" sz="2000" b="0" i="1" dirty="0"/>
              </a:p>
              <a:p>
                <a:endParaRPr lang="en-GB" sz="1000" b="0" dirty="0"/>
              </a:p>
              <a:p>
                <a:r>
                  <a:rPr lang="en-GB" sz="2000" b="0" dirty="0"/>
                  <a:t>Change of </a:t>
                </a:r>
                <a:r>
                  <a:rPr lang="en-GB" sz="2000" dirty="0"/>
                  <a:t>internal energy U (or enthalpy)</a:t>
                </a:r>
                <a:r>
                  <a:rPr lang="en-GB" sz="2000" b="0" dirty="0"/>
                  <a:t>:	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1" smtClean="0">
                        <a:latin typeface="Cambria Math" panose="02040503050406030204" pitchFamily="18" charset="0"/>
                      </a:rPr>
                      <m:t>Δ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U</m:t>
                    </m:r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sz="2000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sz="2000" b="0" i="1" baseline="-2500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) 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𝑑𝑇</m:t>
                        </m:r>
                      </m:e>
                    </m:nary>
                  </m:oMath>
                </a14:m>
                <a:endParaRPr lang="en-GB" sz="2000" dirty="0"/>
              </a:p>
              <a:p>
                <a:r>
                  <a:rPr lang="en-GB" sz="2000" dirty="0"/>
                  <a:t>Cooling (or heating) power:	 </a:t>
                </a:r>
                <a:endParaRPr lang="en-GB" sz="2000" b="0" i="1" dirty="0"/>
              </a:p>
              <a:p>
                <a:pPr lvl="1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)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𝑑𝑇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GB" sz="2000" dirty="0"/>
              </a:p>
              <a:p>
                <a:pPr marL="0" indent="0">
                  <a:buNone/>
                </a:pPr>
                <a:endParaRPr lang="en-GB" sz="1000" dirty="0"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GB" sz="2000" dirty="0"/>
                  <a:t>Specific heats/unit vol. 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sz="2000" dirty="0"/>
                  <a:t>sometimes preferred 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sz="2000" dirty="0"/>
                  <a:t> 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GB" sz="2000" dirty="0"/>
                  <a:t>Below 10 K enthalpy of 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sz="2000" dirty="0"/>
                  <a:t>helium overtakes all solids  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26AB50-4D3B-4686-BF47-2BC8EDBEF9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825" y="1038365"/>
                <a:ext cx="11995768" cy="5445939"/>
              </a:xfrm>
              <a:blipFill>
                <a:blip r:embed="rId3"/>
                <a:stretch>
                  <a:fillRect l="-559" t="-10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ject 35">
            <a:extLst>
              <a:ext uri="{FF2B5EF4-FFF2-40B4-BE49-F238E27FC236}">
                <a16:creationId xmlns:a16="http://schemas.microsoft.com/office/drawing/2014/main" id="{C686016A-1F26-4E12-8041-5374D3B633B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17365" y="967713"/>
          <a:ext cx="2177470" cy="578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52480" imgH="469800" progId="Equation.3">
                  <p:embed/>
                </p:oleObj>
              </mc:Choice>
              <mc:Fallback>
                <p:oleObj name="Equation" r:id="rId4" imgW="1752480" imgH="469800" progId="Equation.3">
                  <p:embed/>
                  <p:pic>
                    <p:nvPicPr>
                      <p:cNvPr id="4" name="Object 35">
                        <a:extLst>
                          <a:ext uri="{FF2B5EF4-FFF2-40B4-BE49-F238E27FC236}">
                            <a16:creationId xmlns:a16="http://schemas.microsoft.com/office/drawing/2014/main" id="{C686016A-1F26-4E12-8041-5374D3B633B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7365" y="967713"/>
                        <a:ext cx="2177470" cy="5781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9">
            <a:extLst>
              <a:ext uri="{FF2B5EF4-FFF2-40B4-BE49-F238E27FC236}">
                <a16:creationId xmlns:a16="http://schemas.microsoft.com/office/drawing/2014/main" id="{B6174092-4670-498D-B855-E646BA300C1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65304" y="967774"/>
          <a:ext cx="2177470" cy="60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739880" imgH="482400" progId="Equation.3">
                  <p:embed/>
                </p:oleObj>
              </mc:Choice>
              <mc:Fallback>
                <p:oleObj name="Equation" r:id="rId6" imgW="1739880" imgH="482400" progId="Equation.3">
                  <p:embed/>
                  <p:pic>
                    <p:nvPicPr>
                      <p:cNvPr id="5" name="Object 49">
                        <a:extLst>
                          <a:ext uri="{FF2B5EF4-FFF2-40B4-BE49-F238E27FC236}">
                            <a16:creationId xmlns:a16="http://schemas.microsoft.com/office/drawing/2014/main" id="{B6174092-4670-498D-B855-E646BA300C1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5304" y="967774"/>
                        <a:ext cx="2177470" cy="603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0">
            <a:extLst>
              <a:ext uri="{FF2B5EF4-FFF2-40B4-BE49-F238E27FC236}">
                <a16:creationId xmlns:a16="http://schemas.microsoft.com/office/drawing/2014/main" id="{1E0DF581-C8BC-4770-A814-4EA17A97958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79721" y="1761056"/>
          <a:ext cx="2041892" cy="2559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117440" imgH="164880" progId="Equation.3">
                  <p:embed/>
                </p:oleObj>
              </mc:Choice>
              <mc:Fallback>
                <p:oleObj name="Equation" r:id="rId8" imgW="1117440" imgH="164880" progId="Equation.3">
                  <p:embed/>
                  <p:pic>
                    <p:nvPicPr>
                      <p:cNvPr id="6" name="Object 30">
                        <a:extLst>
                          <a:ext uri="{FF2B5EF4-FFF2-40B4-BE49-F238E27FC236}">
                            <a16:creationId xmlns:a16="http://schemas.microsoft.com/office/drawing/2014/main" id="{1E0DF581-C8BC-4770-A814-4EA17A97958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9721" y="1761056"/>
                        <a:ext cx="2041892" cy="2559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Group 18">
            <a:extLst>
              <a:ext uri="{FF2B5EF4-FFF2-40B4-BE49-F238E27FC236}">
                <a16:creationId xmlns:a16="http://schemas.microsoft.com/office/drawing/2014/main" id="{BC5F5A1B-C0C8-4B3B-8928-232CA57487E7}"/>
              </a:ext>
            </a:extLst>
          </p:cNvPr>
          <p:cNvGrpSpPr/>
          <p:nvPr/>
        </p:nvGrpSpPr>
        <p:grpSpPr>
          <a:xfrm>
            <a:off x="3859635" y="2938905"/>
            <a:ext cx="4103725" cy="3302544"/>
            <a:chOff x="3859635" y="2938905"/>
            <a:chExt cx="4103725" cy="330254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E58F532-D4CC-437D-B7DB-5D9F87B686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859635" y="2938905"/>
              <a:ext cx="4103725" cy="330254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B190347-8E71-42B2-967B-C57C36CB237C}"/>
                </a:ext>
              </a:extLst>
            </p:cNvPr>
            <p:cNvCxnSpPr>
              <a:cxnSpLocks/>
            </p:cNvCxnSpPr>
            <p:nvPr/>
          </p:nvCxnSpPr>
          <p:spPr>
            <a:xfrm>
              <a:off x="4853558" y="3244132"/>
              <a:ext cx="0" cy="27897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609893A-FFD2-43DF-AEE6-4479A3F5F9D0}"/>
              </a:ext>
            </a:extLst>
          </p:cNvPr>
          <p:cNvGrpSpPr/>
          <p:nvPr/>
        </p:nvGrpSpPr>
        <p:grpSpPr>
          <a:xfrm>
            <a:off x="7927596" y="1458444"/>
            <a:ext cx="4162579" cy="5409169"/>
            <a:chOff x="7927596" y="1458444"/>
            <a:chExt cx="4162579" cy="5409169"/>
          </a:xfrm>
        </p:grpSpPr>
        <p:pic>
          <p:nvPicPr>
            <p:cNvPr id="7" name="Content Placeholder 4">
              <a:extLst>
                <a:ext uri="{FF2B5EF4-FFF2-40B4-BE49-F238E27FC236}">
                  <a16:creationId xmlns:a16="http://schemas.microsoft.com/office/drawing/2014/main" id="{2EF3F0D3-1F5D-43AB-82B6-A0DA11FEAF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927596" y="1458444"/>
              <a:ext cx="4162579" cy="514103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E8A4452-CD4A-4578-94D2-F54C032CC2DA}"/>
                </a:ext>
              </a:extLst>
            </p:cNvPr>
            <p:cNvSpPr txBox="1"/>
            <p:nvPr/>
          </p:nvSpPr>
          <p:spPr>
            <a:xfrm>
              <a:off x="8831097" y="6467503"/>
              <a:ext cx="27541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(from J. </a:t>
              </a:r>
              <a:r>
                <a:rPr lang="en-US" sz="1000" dirty="0" err="1"/>
                <a:t>Ekin</a:t>
              </a:r>
              <a:r>
                <a:rPr lang="en-US" sz="1000" dirty="0"/>
                <a:t>, Experimental Techniques for Low-Temperature Measurements)</a:t>
              </a:r>
              <a:endParaRPr lang="fr-FR" sz="1000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920715C-52AF-43D6-987E-943FF844D5B0}"/>
                </a:ext>
              </a:extLst>
            </p:cNvPr>
            <p:cNvSpPr/>
            <p:nvPr/>
          </p:nvSpPr>
          <p:spPr>
            <a:xfrm>
              <a:off x="9026554" y="5805182"/>
              <a:ext cx="511729" cy="38589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CA13C01-6BBD-4BE2-AACE-68BE0F769EEC}"/>
                </a:ext>
              </a:extLst>
            </p:cNvPr>
            <p:cNvSpPr/>
            <p:nvPr/>
          </p:nvSpPr>
          <p:spPr>
            <a:xfrm>
              <a:off x="11020862" y="4533027"/>
              <a:ext cx="432404" cy="31738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5878E6F-A4B0-4EDB-8C3E-BE78D87F949F}"/>
                </a:ext>
              </a:extLst>
            </p:cNvPr>
            <p:cNvSpPr/>
            <p:nvPr/>
          </p:nvSpPr>
          <p:spPr>
            <a:xfrm>
              <a:off x="11214245" y="2334937"/>
              <a:ext cx="432404" cy="31738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7355BD5-4894-4E43-8771-D2F2796C9883}"/>
                </a:ext>
              </a:extLst>
            </p:cNvPr>
            <p:cNvSpPr/>
            <p:nvPr/>
          </p:nvSpPr>
          <p:spPr>
            <a:xfrm>
              <a:off x="8768406" y="3600058"/>
              <a:ext cx="836987" cy="31738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E5D956A-548E-432B-B84B-CF8A25B0AACF}"/>
                </a:ext>
              </a:extLst>
            </p:cNvPr>
            <p:cNvSpPr/>
            <p:nvPr/>
          </p:nvSpPr>
          <p:spPr>
            <a:xfrm>
              <a:off x="9349528" y="5419289"/>
              <a:ext cx="511729" cy="38589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A1D4C814-885A-4210-80B6-9D26C869398D}"/>
              </a:ext>
            </a:extLst>
          </p:cNvPr>
          <p:cNvSpPr/>
          <p:nvPr/>
        </p:nvSpPr>
        <p:spPr>
          <a:xfrm>
            <a:off x="853569" y="2665951"/>
            <a:ext cx="2852531" cy="57818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8DE71770-0DF7-8962-12BE-AA6407531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109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171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 txBox="1">
            <a:spLocks/>
          </p:cNvSpPr>
          <p:nvPr/>
        </p:nvSpPr>
        <p:spPr>
          <a:xfrm>
            <a:off x="545690" y="642804"/>
            <a:ext cx="2513599" cy="635123"/>
          </a:xfrm>
          <a:prstGeom prst="rect">
            <a:avLst/>
          </a:prstGeom>
        </p:spPr>
        <p:txBody>
          <a:bodyPr/>
          <a:lstStyle/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kern="0" dirty="0">
                <a:solidFill>
                  <a:srgbClr val="0070C0"/>
                </a:solidFill>
              </a:rPr>
              <a:t>Young modulus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 l="6410" t="2883" r="4686"/>
          <a:stretch>
            <a:fillRect/>
          </a:stretch>
        </p:blipFill>
        <p:spPr bwMode="auto">
          <a:xfrm>
            <a:off x="8400434" y="1354452"/>
            <a:ext cx="3448666" cy="434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8776547" y="5735770"/>
            <a:ext cx="3271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From: </a:t>
            </a:r>
            <a:r>
              <a:rPr lang="en-US" sz="1200" dirty="0" err="1"/>
              <a:t>Ekin</a:t>
            </a:r>
            <a:r>
              <a:rPr lang="en-US" sz="1200" dirty="0"/>
              <a:t>, J. Experimental Techniques for Low Temperature Measurements</a:t>
            </a:r>
            <a:endParaRPr lang="fr-FR" sz="12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5226643-5423-E675-CA5D-431D62EA54E1}"/>
              </a:ext>
            </a:extLst>
          </p:cNvPr>
          <p:cNvGrpSpPr/>
          <p:nvPr/>
        </p:nvGrpSpPr>
        <p:grpSpPr>
          <a:xfrm>
            <a:off x="0" y="1278460"/>
            <a:ext cx="7295482" cy="5579540"/>
            <a:chOff x="0" y="964366"/>
            <a:chExt cx="7295482" cy="5579540"/>
          </a:xfrm>
        </p:grpSpPr>
        <p:grpSp>
          <p:nvGrpSpPr>
            <p:cNvPr id="8" name="Groupe 7"/>
            <p:cNvGrpSpPr/>
            <p:nvPr/>
          </p:nvGrpSpPr>
          <p:grpSpPr>
            <a:xfrm>
              <a:off x="0" y="964366"/>
              <a:ext cx="4372931" cy="4472448"/>
              <a:chOff x="4435789" y="1642183"/>
              <a:chExt cx="4372931" cy="4472448"/>
            </a:xfrm>
          </p:grpSpPr>
          <p:pic>
            <p:nvPicPr>
              <p:cNvPr id="9" name="Picture 7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20000"/>
              </a:blip>
              <a:srcRect r="51425"/>
              <a:stretch>
                <a:fillRect/>
              </a:stretch>
            </p:blipFill>
            <p:spPr bwMode="auto">
              <a:xfrm>
                <a:off x="5080000" y="1642183"/>
                <a:ext cx="3728720" cy="44724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Text Box 9"/>
              <p:cNvSpPr txBox="1">
                <a:spLocks noChangeArrowheads="1"/>
              </p:cNvSpPr>
              <p:nvPr/>
            </p:nvSpPr>
            <p:spPr bwMode="auto">
              <a:xfrm>
                <a:off x="4435789" y="2431160"/>
                <a:ext cx="1412118" cy="30777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400" u="sng" dirty="0"/>
                  <a:t>Young </a:t>
                </a:r>
                <a:r>
                  <a:rPr lang="fr-FR" sz="1400" u="sng" dirty="0" err="1"/>
                  <a:t>Modulus</a:t>
                </a:r>
                <a:endParaRPr lang="fr-FR" sz="1400" u="sng" dirty="0"/>
              </a:p>
            </p:txBody>
          </p:sp>
        </p:grp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3059289" y="5265446"/>
              <a:ext cx="4236193" cy="1178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numCol="2">
              <a:spAutoFit/>
            </a:bodyPr>
            <a:lstStyle/>
            <a:p>
              <a:pPr algn="just"/>
              <a:r>
                <a:rPr lang="fr-FR" sz="1400" dirty="0"/>
                <a:t>1 :  2024 T4 aluminium</a:t>
              </a:r>
            </a:p>
            <a:p>
              <a:pPr algn="just"/>
              <a:r>
                <a:rPr lang="fr-FR" sz="1400" dirty="0"/>
                <a:t>2 :  </a:t>
              </a:r>
              <a:r>
                <a:rPr lang="fr-FR" sz="1400" dirty="0" err="1"/>
                <a:t>copper</a:t>
              </a:r>
              <a:r>
                <a:rPr lang="fr-FR" sz="1400" dirty="0"/>
                <a:t>-</a:t>
              </a:r>
              <a:r>
                <a:rPr lang="fr-FR" sz="1400" dirty="0" err="1"/>
                <a:t>beryllium</a:t>
              </a:r>
              <a:endParaRPr lang="fr-FR" sz="1400" dirty="0"/>
            </a:p>
            <a:p>
              <a:pPr algn="just"/>
              <a:r>
                <a:rPr lang="fr-FR" sz="1400" dirty="0"/>
                <a:t>3 :  K monel</a:t>
              </a:r>
            </a:p>
            <a:p>
              <a:pPr algn="just"/>
              <a:r>
                <a:rPr lang="fr-FR" sz="1400" dirty="0"/>
                <a:t>4 :  </a:t>
              </a:r>
              <a:r>
                <a:rPr lang="fr-FR" sz="1400" dirty="0" err="1"/>
                <a:t>Titanium</a:t>
              </a:r>
              <a:endParaRPr lang="fr-FR" sz="1400" dirty="0"/>
            </a:p>
            <a:p>
              <a:pPr algn="just"/>
              <a:endParaRPr lang="fr-FR" sz="1400" dirty="0"/>
            </a:p>
            <a:p>
              <a:pPr algn="just"/>
              <a:r>
                <a:rPr lang="fr-FR" sz="1400" dirty="0"/>
                <a:t>5 :  SS 304</a:t>
              </a:r>
            </a:p>
            <a:p>
              <a:pPr algn="just"/>
              <a:r>
                <a:rPr lang="fr-FR" sz="1400" dirty="0"/>
                <a:t>6 :  </a:t>
              </a:r>
              <a:r>
                <a:rPr lang="fr-FR" sz="1400" dirty="0" err="1"/>
                <a:t>Carbon</a:t>
              </a:r>
              <a:r>
                <a:rPr lang="fr-FR" sz="1400" dirty="0"/>
                <a:t> </a:t>
              </a:r>
              <a:r>
                <a:rPr lang="fr-FR" sz="1400" dirty="0" err="1"/>
                <a:t>Steal</a:t>
              </a:r>
              <a:r>
                <a:rPr lang="fr-FR" sz="1400" dirty="0"/>
                <a:t> C 1020</a:t>
              </a:r>
            </a:p>
            <a:p>
              <a:pPr algn="just"/>
              <a:r>
                <a:rPr lang="fr-FR" sz="1400" dirty="0"/>
                <a:t>7 :  Steel 9% Ni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404581" y="6266907"/>
              <a:ext cx="327152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/>
                <a:t>From: Technique de </a:t>
              </a:r>
              <a:r>
                <a:rPr lang="en-US" sz="1200" dirty="0" err="1"/>
                <a:t>l’Ingénieur</a:t>
              </a:r>
              <a:endParaRPr lang="fr-FR" sz="1200" dirty="0"/>
            </a:p>
          </p:txBody>
        </p:sp>
      </p:grpSp>
      <p:sp>
        <p:nvSpPr>
          <p:cNvPr id="14" name="Titre 1">
            <a:extLst>
              <a:ext uri="{FF2B5EF4-FFF2-40B4-BE49-F238E27FC236}">
                <a16:creationId xmlns:a16="http://schemas.microsoft.com/office/drawing/2014/main" id="{200B4E90-D816-80BF-01A7-A1AD2E508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788" y="34925"/>
            <a:ext cx="11517312" cy="454025"/>
          </a:xfrm>
        </p:spPr>
        <p:txBody>
          <a:bodyPr>
            <a:normAutofit fontScale="90000"/>
          </a:bodyPr>
          <a:lstStyle/>
          <a:p>
            <a:r>
              <a:rPr lang="fr-FR" dirty="0" err="1"/>
              <a:t>Mechanical</a:t>
            </a:r>
            <a:r>
              <a:rPr lang="fr-FR" dirty="0"/>
              <a:t> </a:t>
            </a:r>
            <a:r>
              <a:rPr lang="fr-FR" dirty="0" err="1"/>
              <a:t>Properties</a:t>
            </a:r>
            <a:r>
              <a:rPr lang="fr-FR" dirty="0"/>
              <a:t> at </a:t>
            </a:r>
            <a:r>
              <a:rPr lang="fr-FR" dirty="0" err="1"/>
              <a:t>cryogenic</a:t>
            </a:r>
            <a:r>
              <a:rPr lang="fr-FR" dirty="0"/>
              <a:t> </a:t>
            </a:r>
            <a:r>
              <a:rPr lang="fr-FR" dirty="0" err="1"/>
              <a:t>temperatures</a:t>
            </a:r>
            <a:r>
              <a:rPr lang="fr-FR" dirty="0"/>
              <a:t> (</a:t>
            </a:r>
            <a:r>
              <a:rPr lang="fr-FR" dirty="0" err="1"/>
              <a:t>cont.d</a:t>
            </a:r>
            <a:r>
              <a:rPr lang="fr-FR" dirty="0"/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AE52D5-1E49-F240-8DFF-6FBCE7234B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35" t="37840" r="35322" b="24814"/>
          <a:stretch/>
        </p:blipFill>
        <p:spPr bwMode="auto">
          <a:xfrm>
            <a:off x="4250386" y="1486825"/>
            <a:ext cx="4054943" cy="399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9CB27B6D-57F7-186A-B0D9-608C5C212D5B}"/>
              </a:ext>
            </a:extLst>
          </p:cNvPr>
          <p:cNvSpPr txBox="1">
            <a:spLocks/>
          </p:cNvSpPr>
          <p:nvPr/>
        </p:nvSpPr>
        <p:spPr>
          <a:xfrm>
            <a:off x="6277857" y="734745"/>
            <a:ext cx="3448666" cy="635123"/>
          </a:xfrm>
          <a:prstGeom prst="rect">
            <a:avLst/>
          </a:prstGeom>
        </p:spPr>
        <p:txBody>
          <a:bodyPr/>
          <a:lstStyle/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kern="0" dirty="0">
                <a:solidFill>
                  <a:srgbClr val="0070C0"/>
                </a:solidFill>
              </a:rPr>
              <a:t>Fracture toughness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00" y="0"/>
            <a:ext cx="11089460" cy="799041"/>
          </a:xfrm>
        </p:spPr>
        <p:txBody>
          <a:bodyPr>
            <a:normAutofit/>
          </a:bodyPr>
          <a:lstStyle/>
          <a:p>
            <a:r>
              <a:rPr lang="en-GB" sz="3200" dirty="0"/>
              <a:t>Design stresses for some materials</a:t>
            </a:r>
          </a:p>
        </p:txBody>
      </p:sp>
      <p:graphicFrame>
        <p:nvGraphicFramePr>
          <p:cNvPr id="5" name="Content Placeholder 6"/>
          <p:cNvGraphicFramePr>
            <a:graphicFrameLocks noGrp="1"/>
          </p:cNvGraphicFramePr>
          <p:nvPr>
            <p:ph idx="1"/>
          </p:nvPr>
        </p:nvGraphicFramePr>
        <p:xfrm>
          <a:off x="2041236" y="2258348"/>
          <a:ext cx="7703129" cy="203661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406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5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53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53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55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Gill Sans MT" pitchFamily="34" charset="0"/>
                        </a:rPr>
                        <a:t>Material</a:t>
                      </a:r>
                      <a:endParaRPr lang="en-GB" sz="1800" dirty="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R</a:t>
                      </a:r>
                      <a:r>
                        <a:rPr lang="en-GB" sz="1800" baseline="-25000">
                          <a:effectLst/>
                          <a:latin typeface="Gill Sans MT" pitchFamily="34" charset="0"/>
                        </a:rPr>
                        <a:t>p1.0 </a:t>
                      </a:r>
                      <a:r>
                        <a:rPr lang="en-GB" sz="1800">
                          <a:effectLst/>
                          <a:latin typeface="Gill Sans MT" pitchFamily="34" charset="0"/>
                        </a:rPr>
                        <a:t>(MPa)</a:t>
                      </a:r>
                      <a:endParaRPr lang="en-GB" sz="1800" baseline="-250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f (MPa)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f</a:t>
                      </a:r>
                      <a:r>
                        <a:rPr lang="en-GB" sz="1800" baseline="-25000">
                          <a:effectLst/>
                          <a:latin typeface="Gill Sans MT" pitchFamily="34" charset="0"/>
                        </a:rPr>
                        <a:t>test</a:t>
                      </a:r>
                      <a:r>
                        <a:rPr lang="en-GB" sz="1800">
                          <a:effectLst/>
                          <a:latin typeface="Gill Sans MT" pitchFamily="34" charset="0"/>
                        </a:rPr>
                        <a:t> (MPa)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2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1.4306 (304L)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240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160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228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2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1.4435/1.4404 (316L)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260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173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247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02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1.4406/1.4429 (316LN)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320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213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304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02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AW 5083-O/H111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83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Content Placeholder 4"/>
          <p:cNvSpPr txBox="1">
            <a:spLocks/>
          </p:cNvSpPr>
          <p:nvPr/>
        </p:nvSpPr>
        <p:spPr>
          <a:xfrm>
            <a:off x="419100" y="676197"/>
            <a:ext cx="8686800" cy="1445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0070C0"/>
              </a:buClr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70C0"/>
                </a:solidFill>
                <a:latin typeface="Gill Sans M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Design stresses for plates less than 12 mm thick applicable to membrane stress (safety factor 1.5 included) according to EN 13445-3</a:t>
            </a:r>
          </a:p>
          <a:p>
            <a:r>
              <a:rPr lang="en-GB" sz="2000" dirty="0"/>
              <a:t>For stainless steels:</a:t>
            </a: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311283" y="4476392"/>
            <a:ext cx="8686800" cy="508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0070C0"/>
              </a:buClr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70C0"/>
                </a:solidFill>
                <a:latin typeface="Gill Sans M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For aluminium-magnesium alloys:</a:t>
            </a:r>
          </a:p>
        </p:txBody>
      </p:sp>
      <p:graphicFrame>
        <p:nvGraphicFramePr>
          <p:cNvPr id="11" name="Content Placeholder 6"/>
          <p:cNvGraphicFramePr>
            <a:graphicFrameLocks/>
          </p:cNvGraphicFramePr>
          <p:nvPr/>
        </p:nvGraphicFramePr>
        <p:xfrm>
          <a:off x="2040997" y="5117948"/>
          <a:ext cx="7703129" cy="985809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406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5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53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53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55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Material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R</a:t>
                      </a:r>
                      <a:r>
                        <a:rPr lang="en-GB" sz="1800" baseline="-25000">
                          <a:effectLst/>
                          <a:latin typeface="Gill Sans MT" pitchFamily="34" charset="0"/>
                        </a:rPr>
                        <a:t>p1.0 </a:t>
                      </a:r>
                      <a:r>
                        <a:rPr lang="en-GB" sz="1800" baseline="0">
                          <a:effectLst/>
                          <a:latin typeface="Gill Sans MT" pitchFamily="34" charset="0"/>
                        </a:rPr>
                        <a:t>/</a:t>
                      </a:r>
                      <a:r>
                        <a:rPr lang="en-GB" sz="1800">
                          <a:effectLst/>
                          <a:latin typeface="Gill Sans MT" pitchFamily="34" charset="0"/>
                        </a:rPr>
                        <a:t>R</a:t>
                      </a:r>
                      <a:r>
                        <a:rPr lang="en-GB" sz="1800" baseline="-25000">
                          <a:effectLst/>
                          <a:latin typeface="Gill Sans MT" pitchFamily="34" charset="0"/>
                        </a:rPr>
                        <a:t>m </a:t>
                      </a:r>
                      <a:r>
                        <a:rPr lang="en-GB" sz="1800">
                          <a:effectLst/>
                          <a:latin typeface="Gill Sans MT" pitchFamily="34" charset="0"/>
                        </a:rPr>
                        <a:t>(MPa)</a:t>
                      </a:r>
                      <a:endParaRPr lang="en-GB" sz="1800" baseline="-250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f (MPa)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f</a:t>
                      </a:r>
                      <a:r>
                        <a:rPr lang="en-GB" sz="1800" baseline="-25000">
                          <a:effectLst/>
                          <a:latin typeface="Gill Sans MT" pitchFamily="34" charset="0"/>
                        </a:rPr>
                        <a:t>test</a:t>
                      </a:r>
                      <a:r>
                        <a:rPr lang="en-GB" sz="1800">
                          <a:effectLst/>
                          <a:latin typeface="Gill Sans MT" pitchFamily="34" charset="0"/>
                        </a:rPr>
                        <a:t> (MPa)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2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AW 5083-O/H111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125/270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Gill Sans MT" pitchFamily="34" charset="0"/>
                        </a:rPr>
                        <a:t>83</a:t>
                      </a:r>
                      <a:endParaRPr lang="en-GB" sz="1800">
                        <a:effectLst/>
                        <a:latin typeface="Gill Sans MT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itchFamily="34" charset="0"/>
                        </a:rPr>
                        <a:t>119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Picture 2" descr="for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1425684"/>
            <a:ext cx="3887702" cy="779181"/>
          </a:xfrm>
          <a:prstGeom prst="rect">
            <a:avLst/>
          </a:prstGeom>
        </p:spPr>
      </p:pic>
      <p:pic>
        <p:nvPicPr>
          <p:cNvPr id="13" name="Picture 12" descr="for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4365105"/>
            <a:ext cx="4211960" cy="71851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528048" y="2132856"/>
            <a:ext cx="1512168" cy="410445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1F735D-8445-5E51-A385-128F9A313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8282316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492125"/>
          </a:xfrm>
        </p:spPr>
        <p:txBody>
          <a:bodyPr>
            <a:noAutofit/>
          </a:bodyPr>
          <a:lstStyle/>
          <a:p>
            <a:r>
              <a:rPr lang="en-GB" sz="3200" dirty="0"/>
              <a:t>Best practices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0095" y="717080"/>
            <a:ext cx="11089460" cy="6004395"/>
          </a:xfrm>
        </p:spPr>
        <p:txBody>
          <a:bodyPr/>
          <a:lstStyle/>
          <a:p>
            <a:r>
              <a:rPr lang="en-GB" sz="2400" dirty="0"/>
              <a:t>Using a </a:t>
            </a:r>
            <a:r>
              <a:rPr lang="en-GB" sz="2400" dirty="0">
                <a:solidFill>
                  <a:srgbClr val="0066FF"/>
                </a:solidFill>
              </a:rPr>
              <a:t>coherent set of standards throughout the lifecycle of the cryostat </a:t>
            </a:r>
            <a:r>
              <a:rPr lang="en-GB" sz="2400" dirty="0"/>
              <a:t>is the simplest and safest approach. As an example when using only EN harmonised standards:</a:t>
            </a:r>
          </a:p>
          <a:p>
            <a:pPr lvl="1"/>
            <a:r>
              <a:rPr lang="en-GB" dirty="0"/>
              <a:t>Error margins of pressure relief devices are taken into account in the design rules </a:t>
            </a:r>
          </a:p>
          <a:p>
            <a:pPr lvl="1"/>
            <a:r>
              <a:rPr lang="en-GB" dirty="0"/>
              <a:t>The design rules are only applicable if the material has enough ductility</a:t>
            </a:r>
          </a:p>
          <a:p>
            <a:pPr lvl="1"/>
            <a:r>
              <a:rPr lang="en-GB" dirty="0"/>
              <a:t>Materials certified for pressure vessels have measured minimum fracture toughness</a:t>
            </a:r>
          </a:p>
          <a:p>
            <a:pPr lvl="1"/>
            <a:r>
              <a:rPr lang="en-GB" dirty="0"/>
              <a:t>Safety factors included in buckling formulae take into account shape imperfections up to the allowable tolerances </a:t>
            </a:r>
            <a:r>
              <a:rPr lang="en-GB" dirty="0" err="1"/>
              <a:t>layed</a:t>
            </a:r>
            <a:r>
              <a:rPr lang="en-GB" dirty="0"/>
              <a:t> out in the  manufacturing section of the standards</a:t>
            </a:r>
          </a:p>
          <a:p>
            <a:pPr lvl="1"/>
            <a:r>
              <a:rPr lang="en-GB" dirty="0"/>
              <a:t>The extent of welding inspection must be compatible with the joint coefficient used in thickness calculations</a:t>
            </a:r>
          </a:p>
          <a:p>
            <a:pPr lvl="1"/>
            <a:r>
              <a:rPr lang="en-GB" dirty="0"/>
              <a:t>Coherence of test pressure and testing procedure with the design rules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827486-CEA6-F5F7-CED7-D5039059D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674382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511A9-0FF3-4726-A886-8E3C241C4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6"/>
            <a:ext cx="11089460" cy="635262"/>
          </a:xfrm>
        </p:spPr>
        <p:txBody>
          <a:bodyPr/>
          <a:lstStyle/>
          <a:p>
            <a:r>
              <a:rPr lang="en-US" dirty="0"/>
              <a:t>Liquid helium pumping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880B7F2-E268-46FC-87BF-A0EF51061B5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000" dirty="0"/>
                  <a:t>Pressure reduction by pumping above helium liquid at 4.2 K, with latent heat L(T) and specific heat c(T):</a:t>
                </a:r>
              </a:p>
              <a:p>
                <a:pPr marL="0" indent="0">
                  <a:buNone/>
                </a:pPr>
                <a:endParaRPr lang="en-US" sz="5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𝑑𝑚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𝑑𝑇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500" dirty="0"/>
              </a:p>
              <a:p>
                <a:r>
                  <a:rPr lang="en-US" sz="2000" dirty="0"/>
                  <a:t>Neglecting external heat loads and vessel heat capacity</a:t>
                </a:r>
              </a:p>
              <a:p>
                <a:r>
                  <a:rPr lang="en-US" sz="2000" dirty="0"/>
                  <a:t>Integrating over T and m, with m</a:t>
                </a:r>
                <a:r>
                  <a:rPr lang="en-US" sz="2000" baseline="-25000" dirty="0"/>
                  <a:t>0</a:t>
                </a:r>
                <a:r>
                  <a:rPr lang="en-US" sz="2000" dirty="0"/>
                  <a:t> initial helium mass:</a:t>
                </a:r>
              </a:p>
              <a:p>
                <a:pPr marL="0" indent="0" algn="ctr">
                  <a:buNone/>
                </a:pPr>
                <a:r>
                  <a:rPr lang="en-US" sz="2000" dirty="0"/>
                  <a:t>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𝑙𝑜𝑔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2000" b="0" i="1" baseline="-25000" smtClean="0">
                            <a:latin typeface="Cambria Math" panose="02040503050406030204" pitchFamily="18" charset="0"/>
                          </a:rPr>
                          <m:t>0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.2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e>
                    </m:nary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𝑑𝑇</m:t>
                    </m:r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880B7F2-E268-46FC-87BF-A0EF51061B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57" t="-112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BFD6466-8BD2-4881-A408-C39E4C074D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9126" y="3817298"/>
            <a:ext cx="4610063" cy="28247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D7D33E9-5036-4A13-B062-53D78FB37DF0}"/>
              </a:ext>
            </a:extLst>
          </p:cNvPr>
          <p:cNvSpPr txBox="1"/>
          <p:nvPr/>
        </p:nvSpPr>
        <p:spPr>
          <a:xfrm>
            <a:off x="3902697" y="6598363"/>
            <a:ext cx="24192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(ref. </a:t>
            </a:r>
            <a:r>
              <a:rPr lang="en-US" sz="1000" dirty="0" err="1"/>
              <a:t>R.R.Conte</a:t>
            </a:r>
            <a:r>
              <a:rPr lang="en-US" sz="1000" dirty="0"/>
              <a:t>, Elements de </a:t>
            </a:r>
            <a:r>
              <a:rPr lang="en-US" sz="1000" dirty="0" err="1"/>
              <a:t>Crogenie</a:t>
            </a:r>
            <a:r>
              <a:rPr lang="en-US" sz="1000" dirty="0"/>
              <a:t>)</a:t>
            </a:r>
            <a:endParaRPr lang="fr-FR" sz="1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37B328-5A0B-449C-BAD0-A74C84A93FED}"/>
              </a:ext>
            </a:extLst>
          </p:cNvPr>
          <p:cNvSpPr/>
          <p:nvPr/>
        </p:nvSpPr>
        <p:spPr>
          <a:xfrm>
            <a:off x="9461236" y="2329315"/>
            <a:ext cx="1427147" cy="394815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A8541C-C14F-4B8D-ACC6-13DBA94322F8}"/>
              </a:ext>
            </a:extLst>
          </p:cNvPr>
          <p:cNvSpPr/>
          <p:nvPr/>
        </p:nvSpPr>
        <p:spPr>
          <a:xfrm>
            <a:off x="9623784" y="2594236"/>
            <a:ext cx="1130716" cy="3527988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F89415-C6AA-45F6-B668-A0778D96AAFC}"/>
              </a:ext>
            </a:extLst>
          </p:cNvPr>
          <p:cNvSpPr/>
          <p:nvPr/>
        </p:nvSpPr>
        <p:spPr>
          <a:xfrm>
            <a:off x="9803959" y="2329315"/>
            <a:ext cx="770367" cy="3527988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FC68ADF-E654-4C9E-8B79-4AD305554993}"/>
              </a:ext>
            </a:extLst>
          </p:cNvPr>
          <p:cNvSpPr/>
          <p:nvPr/>
        </p:nvSpPr>
        <p:spPr>
          <a:xfrm>
            <a:off x="9503965" y="2242427"/>
            <a:ext cx="94004" cy="7691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87A6AF0-7156-4449-B5D1-E79AE54B5ED0}"/>
              </a:ext>
            </a:extLst>
          </p:cNvPr>
          <p:cNvSpPr/>
          <p:nvPr/>
        </p:nvSpPr>
        <p:spPr>
          <a:xfrm>
            <a:off x="10752361" y="2242427"/>
            <a:ext cx="94004" cy="7691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09A35A-A7D9-4723-BCF4-A03FAC6311B2}"/>
              </a:ext>
            </a:extLst>
          </p:cNvPr>
          <p:cNvSpPr/>
          <p:nvPr/>
        </p:nvSpPr>
        <p:spPr>
          <a:xfrm>
            <a:off x="9827432" y="3467066"/>
            <a:ext cx="727104" cy="23991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46CFFFA-A11A-4B0C-813B-29233DB93BBB}"/>
              </a:ext>
            </a:extLst>
          </p:cNvPr>
          <p:cNvGrpSpPr/>
          <p:nvPr/>
        </p:nvGrpSpPr>
        <p:grpSpPr>
          <a:xfrm>
            <a:off x="9452689" y="2174067"/>
            <a:ext cx="1427147" cy="718229"/>
            <a:chOff x="4621137" y="2143571"/>
            <a:chExt cx="1427147" cy="71822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5D000F7-5F0F-415D-8530-E84357AAC645}"/>
                </a:ext>
              </a:extLst>
            </p:cNvPr>
            <p:cNvSpPr/>
            <p:nvPr/>
          </p:nvSpPr>
          <p:spPr>
            <a:xfrm>
              <a:off x="4621137" y="2143571"/>
              <a:ext cx="1427147" cy="769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3E37383-C96D-4038-98D7-BB7B8120B5EF}"/>
                </a:ext>
              </a:extLst>
            </p:cNvPr>
            <p:cNvCxnSpPr>
              <a:cxnSpLocks/>
            </p:cNvCxnSpPr>
            <p:nvPr/>
          </p:nvCxnSpPr>
          <p:spPr>
            <a:xfrm>
              <a:off x="5001507" y="2424920"/>
              <a:ext cx="684000" cy="0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A06831B-BEF0-4E67-BB5B-EB492C7D6A7D}"/>
                </a:ext>
              </a:extLst>
            </p:cNvPr>
            <p:cNvCxnSpPr>
              <a:cxnSpLocks/>
            </p:cNvCxnSpPr>
            <p:nvPr/>
          </p:nvCxnSpPr>
          <p:spPr>
            <a:xfrm>
              <a:off x="5011667" y="2577320"/>
              <a:ext cx="684000" cy="0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A55DEA6-0C24-4220-9350-8EF2B4F5A512}"/>
                </a:ext>
              </a:extLst>
            </p:cNvPr>
            <p:cNvCxnSpPr>
              <a:cxnSpLocks/>
            </p:cNvCxnSpPr>
            <p:nvPr/>
          </p:nvCxnSpPr>
          <p:spPr>
            <a:xfrm>
              <a:off x="5011667" y="2709400"/>
              <a:ext cx="684000" cy="0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651E7C9-132D-4B22-9903-7EB14DF3B520}"/>
                </a:ext>
              </a:extLst>
            </p:cNvPr>
            <p:cNvCxnSpPr>
              <a:cxnSpLocks/>
            </p:cNvCxnSpPr>
            <p:nvPr/>
          </p:nvCxnSpPr>
          <p:spPr>
            <a:xfrm>
              <a:off x="5021827" y="2861800"/>
              <a:ext cx="684000" cy="0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AE467B2-0151-4497-BAE1-3CC40729669C}"/>
              </a:ext>
            </a:extLst>
          </p:cNvPr>
          <p:cNvCxnSpPr>
            <a:cxnSpLocks/>
          </p:cNvCxnSpPr>
          <p:nvPr/>
        </p:nvCxnSpPr>
        <p:spPr>
          <a:xfrm>
            <a:off x="10456099" y="1764026"/>
            <a:ext cx="0" cy="1405982"/>
          </a:xfrm>
          <a:prstGeom prst="line">
            <a:avLst/>
          </a:prstGeom>
          <a:ln>
            <a:headEnd type="stealt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C2A6309-967B-4196-8745-FE524D4CE4E3}"/>
              </a:ext>
            </a:extLst>
          </p:cNvPr>
          <p:cNvCxnSpPr>
            <a:cxnSpLocks/>
          </p:cNvCxnSpPr>
          <p:nvPr/>
        </p:nvCxnSpPr>
        <p:spPr>
          <a:xfrm flipV="1">
            <a:off x="9950950" y="1803191"/>
            <a:ext cx="1293" cy="1525056"/>
          </a:xfrm>
          <a:prstGeom prst="line">
            <a:avLst/>
          </a:prstGeom>
          <a:ln>
            <a:headEnd type="stealt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98CE021-356A-4368-8B68-6968A62F3C3F}"/>
              </a:ext>
            </a:extLst>
          </p:cNvPr>
          <p:cNvGrpSpPr/>
          <p:nvPr/>
        </p:nvGrpSpPr>
        <p:grpSpPr>
          <a:xfrm>
            <a:off x="9886132" y="2956760"/>
            <a:ext cx="130763" cy="191319"/>
            <a:chOff x="6298839" y="4317693"/>
            <a:chExt cx="866703" cy="1442073"/>
          </a:xfrm>
        </p:grpSpPr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4C8BA64F-2047-4A0C-A740-18D6798769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98839" y="5019038"/>
              <a:ext cx="859237" cy="740728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05BC3D05-C73A-4AA3-B43E-76BAFE4EC915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6306305" y="4317693"/>
              <a:ext cx="859237" cy="740723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DA8823E8-9698-4E96-8189-936D98883A76}"/>
              </a:ext>
            </a:extLst>
          </p:cNvPr>
          <p:cNvSpPr/>
          <p:nvPr/>
        </p:nvSpPr>
        <p:spPr>
          <a:xfrm>
            <a:off x="9525653" y="5969699"/>
            <a:ext cx="215505" cy="55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D0FB8D5-4736-465A-8087-CFEA4C71D006}"/>
              </a:ext>
            </a:extLst>
          </p:cNvPr>
          <p:cNvCxnSpPr/>
          <p:nvPr/>
        </p:nvCxnSpPr>
        <p:spPr>
          <a:xfrm>
            <a:off x="9019354" y="4598669"/>
            <a:ext cx="2125785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0442F23-2D4C-47DB-86C7-78D17E34DD72}"/>
              </a:ext>
            </a:extLst>
          </p:cNvPr>
          <p:cNvCxnSpPr/>
          <p:nvPr/>
        </p:nvCxnSpPr>
        <p:spPr>
          <a:xfrm>
            <a:off x="9029366" y="3476452"/>
            <a:ext cx="2125785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85FE947-DA76-4375-BC54-A676A0506199}"/>
              </a:ext>
            </a:extLst>
          </p:cNvPr>
          <p:cNvCxnSpPr/>
          <p:nvPr/>
        </p:nvCxnSpPr>
        <p:spPr>
          <a:xfrm>
            <a:off x="9002598" y="3467066"/>
            <a:ext cx="0" cy="239913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53F274B-AEEF-4841-A959-5F91EB24F9D5}"/>
              </a:ext>
            </a:extLst>
          </p:cNvPr>
          <p:cNvCxnSpPr/>
          <p:nvPr/>
        </p:nvCxnSpPr>
        <p:spPr>
          <a:xfrm>
            <a:off x="9065500" y="5866204"/>
            <a:ext cx="2125785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82A988D-B915-4DA7-B277-5B8BA13EF4D7}"/>
              </a:ext>
            </a:extLst>
          </p:cNvPr>
          <p:cNvSpPr txBox="1"/>
          <p:nvPr/>
        </p:nvSpPr>
        <p:spPr>
          <a:xfrm>
            <a:off x="8551664" y="3259916"/>
            <a:ext cx="8771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100%, 4.2 K</a:t>
            </a:r>
            <a:endParaRPr lang="fr-FR" sz="1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A40A03A-7130-413D-A172-50A1C4656D85}"/>
              </a:ext>
            </a:extLst>
          </p:cNvPr>
          <p:cNvSpPr txBox="1"/>
          <p:nvPr/>
        </p:nvSpPr>
        <p:spPr>
          <a:xfrm>
            <a:off x="8600098" y="4372064"/>
            <a:ext cx="7008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50%, 1 K</a:t>
            </a:r>
            <a:endParaRPr lang="fr-FR" sz="100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288D35A-B548-442C-8A05-F01DEE9E458E}"/>
              </a:ext>
            </a:extLst>
          </p:cNvPr>
          <p:cNvCxnSpPr>
            <a:cxnSpLocks/>
          </p:cNvCxnSpPr>
          <p:nvPr/>
        </p:nvCxnSpPr>
        <p:spPr>
          <a:xfrm>
            <a:off x="9154998" y="4600646"/>
            <a:ext cx="0" cy="125665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C12F3-AB57-4E5A-0002-59F5B8E9F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7983583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LHC dipole cryostat assembly</a:t>
            </a:r>
            <a:endParaRPr lang="en-US"/>
          </a:p>
        </p:txBody>
      </p:sp>
      <p:pic>
        <p:nvPicPr>
          <p:cNvPr id="89092" name="Picture 4" descr="IMG0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26" y="2020732"/>
            <a:ext cx="6007026" cy="4005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9091" name="Object 3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69469972"/>
              </p:ext>
            </p:extLst>
          </p:nvPr>
        </p:nvGraphicFramePr>
        <p:xfrm>
          <a:off x="5664201" y="788970"/>
          <a:ext cx="4953597" cy="37147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3" imgW="6095238" imgH="4571429" progId="MSPhotoEd.3">
                  <p:embed/>
                </p:oleObj>
              </mc:Choice>
              <mc:Fallback>
                <p:oleObj name="Photo Editor Photo" r:id="rId3" imgW="6095238" imgH="4571429" progId="MSPhotoEd.3">
                  <p:embed/>
                  <p:pic>
                    <p:nvPicPr>
                      <p:cNvPr id="8909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4201" y="788970"/>
                        <a:ext cx="4953597" cy="37147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1578274" y="6026151"/>
            <a:ext cx="44467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i="1" dirty="0"/>
              <a:t>Towing through, sliding on vacuum vessel</a:t>
            </a:r>
          </a:p>
        </p:txBody>
      </p:sp>
      <p:sp>
        <p:nvSpPr>
          <p:cNvPr id="89094" name="Text Box 6"/>
          <p:cNvSpPr txBox="1">
            <a:spLocks noChangeArrowheads="1"/>
          </p:cNvSpPr>
          <p:nvPr/>
        </p:nvSpPr>
        <p:spPr bwMode="auto">
          <a:xfrm>
            <a:off x="6888163" y="4508501"/>
            <a:ext cx="1860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i="1"/>
              <a:t>Assembly bench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B4132-52AF-0989-C6D4-5F87FDC9D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244562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30402B41-13D3-7F7E-8E7D-3E6964E000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Expansion joints (bellows) for cryogenic lines</a:t>
            </a:r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DBCFAA4B-7A8A-6587-EB58-B742DCEFB2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sz="2000"/>
              <a:t>Compensation of </a:t>
            </a:r>
            <a:r>
              <a:rPr lang="en-GB" altLang="en-US" sz="2000">
                <a:solidFill>
                  <a:srgbClr val="0066CC"/>
                </a:solidFill>
              </a:rPr>
              <a:t>longitudinal thermal contractions</a:t>
            </a:r>
          </a:p>
          <a:p>
            <a:r>
              <a:rPr lang="en-GB" altLang="en-US" sz="2000"/>
              <a:t>Compensation of </a:t>
            </a:r>
            <a:r>
              <a:rPr lang="en-GB" altLang="en-US" sz="2000">
                <a:solidFill>
                  <a:srgbClr val="0066CC"/>
                </a:solidFill>
              </a:rPr>
              <a:t>transversal and angular offsets</a:t>
            </a:r>
            <a:r>
              <a:rPr lang="en-GB" altLang="en-US" sz="2000"/>
              <a:t> (not twist!)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000">
                <a:sym typeface="Wingdings" panose="05000000000000000000" pitchFamily="2" charset="2"/>
              </a:rPr>
              <a:t> 		Extensive use in cryo-magnet </a:t>
            </a:r>
            <a:r>
              <a:rPr lang="en-GB" altLang="en-US" sz="2000">
                <a:solidFill>
                  <a:srgbClr val="0066CC"/>
                </a:solidFill>
                <a:sym typeface="Wingdings" panose="05000000000000000000" pitchFamily="2" charset="2"/>
              </a:rPr>
              <a:t>interconnections</a:t>
            </a:r>
            <a:endParaRPr lang="en-GB" altLang="en-US" sz="2000"/>
          </a:p>
          <a:p>
            <a:r>
              <a:rPr lang="en-GB" altLang="en-US" sz="2000"/>
              <a:t>Beware of </a:t>
            </a:r>
            <a:r>
              <a:rPr lang="en-GB" altLang="en-US" sz="2000">
                <a:solidFill>
                  <a:srgbClr val="0066CC"/>
                </a:solidFill>
              </a:rPr>
              <a:t>bellows stability</a:t>
            </a:r>
            <a:r>
              <a:rPr lang="en-GB" altLang="en-US" sz="2000"/>
              <a:t> issues in pressurised lines:</a:t>
            </a:r>
          </a:p>
          <a:p>
            <a:pPr lvl="1">
              <a:buFontTx/>
              <a:buChar char="•"/>
            </a:pPr>
            <a:r>
              <a:rPr lang="en-GB" altLang="en-US" sz="1800"/>
              <a:t>Stiff guiding </a:t>
            </a:r>
          </a:p>
          <a:p>
            <a:pPr lvl="1">
              <a:buFontTx/>
              <a:buChar char="•"/>
            </a:pPr>
            <a:r>
              <a:rPr lang="en-GB" altLang="en-US" sz="1800"/>
              <a:t>Limit transversal and angular off-sets </a:t>
            </a:r>
          </a:p>
        </p:txBody>
      </p:sp>
      <p:pic>
        <p:nvPicPr>
          <p:cNvPr id="46084" name="Picture 4">
            <a:extLst>
              <a:ext uri="{FF2B5EF4-FFF2-40B4-BE49-F238E27FC236}">
                <a16:creationId xmlns:a16="http://schemas.microsoft.com/office/drawing/2014/main" id="{67C7C28F-BA81-C878-5C91-C8A23198E6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4" y="3346451"/>
            <a:ext cx="3455987" cy="259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5" name="Picture 5">
            <a:extLst>
              <a:ext uri="{FF2B5EF4-FFF2-40B4-BE49-F238E27FC236}">
                <a16:creationId xmlns:a16="http://schemas.microsoft.com/office/drawing/2014/main" id="{0C7943C8-D888-E4CE-4F59-D342748341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0" y="3357563"/>
            <a:ext cx="3816350" cy="2608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6" name="Text Box 6">
            <a:extLst>
              <a:ext uri="{FF2B5EF4-FFF2-40B4-BE49-F238E27FC236}">
                <a16:creationId xmlns:a16="http://schemas.microsoft.com/office/drawing/2014/main" id="{77B6FFC2-5D48-E2C6-899A-A0E47D8AF8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8525" y="6092826"/>
            <a:ext cx="2266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i="1"/>
              <a:t>LHC String 1, CERN</a:t>
            </a:r>
          </a:p>
        </p:txBody>
      </p:sp>
      <p:sp>
        <p:nvSpPr>
          <p:cNvPr id="46087" name="Text Box 7">
            <a:extLst>
              <a:ext uri="{FF2B5EF4-FFF2-40B4-BE49-F238E27FC236}">
                <a16:creationId xmlns:a16="http://schemas.microsoft.com/office/drawing/2014/main" id="{85A86D39-58BA-97E3-05C9-5D29036B61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6275" y="6086476"/>
            <a:ext cx="1314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i="1"/>
              <a:t>RHIC, BNL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B81ECE-F2AC-F5A8-EEFD-D7F6B0B0A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114</a:t>
            </a:fld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25" y="59904"/>
            <a:ext cx="11089460" cy="799041"/>
          </a:xfrm>
        </p:spPr>
        <p:txBody>
          <a:bodyPr>
            <a:normAutofit/>
          </a:bodyPr>
          <a:lstStyle/>
          <a:p>
            <a:r>
              <a:rPr lang="en-GB" sz="3200" dirty="0"/>
              <a:t>Thin shells under external pressure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42961" y="741040"/>
            <a:ext cx="9830025" cy="5904656"/>
            <a:chOff x="-1081039" y="885056"/>
            <a:chExt cx="8904013" cy="5904656"/>
          </a:xfrm>
        </p:grpSpPr>
        <p:sp>
          <p:nvSpPr>
            <p:cNvPr id="4" name="Content Placeholder 4"/>
            <p:cNvSpPr txBox="1">
              <a:spLocks/>
            </p:cNvSpPr>
            <p:nvPr/>
          </p:nvSpPr>
          <p:spPr>
            <a:xfrm>
              <a:off x="-1081039" y="885056"/>
              <a:ext cx="8904013" cy="5904656"/>
            </a:xfrm>
            <a:prstGeom prst="rect">
              <a:avLst/>
            </a:prstGeom>
          </p:spPr>
          <p:txBody>
            <a:bodyPr>
              <a:normAutofit lnSpcReduction="10000"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GB" sz="2000" kern="0" dirty="0">
                  <a:solidFill>
                    <a:srgbClr val="0070C0"/>
                  </a:solidFill>
                </a:rPr>
                <a:t>Buckling:</a:t>
              </a:r>
            </a:p>
            <a:p>
              <a:r>
                <a:rPr lang="en-GB" sz="2000" kern="0" dirty="0"/>
                <a:t>Non-linear phenomenon. Actual critical pressure depends on initial imperfections: Safety factor needed!</a:t>
              </a:r>
            </a:p>
            <a:p>
              <a:r>
                <a:rPr lang="en-GB" sz="2000" kern="0" dirty="0"/>
                <a:t>Buckling critical pressure for a thin tube of infinite length</a:t>
              </a:r>
            </a:p>
            <a:p>
              <a:endParaRPr lang="en-GB" kern="0" dirty="0"/>
            </a:p>
            <a:p>
              <a:endParaRPr lang="en-GB" kern="0" dirty="0"/>
            </a:p>
            <a:p>
              <a:endParaRPr lang="en-GB" kern="0" dirty="0"/>
            </a:p>
            <a:p>
              <a:pPr marL="0" indent="0">
                <a:buNone/>
              </a:pPr>
              <a:endParaRPr lang="en-GB" kern="0" dirty="0"/>
            </a:p>
            <a:p>
              <a:r>
                <a:rPr lang="en-GB" sz="2000" kern="0" dirty="0"/>
                <a:t>A conservative rule of thumb for stainless steel tubes under vacuum: </a:t>
              </a:r>
            </a:p>
            <a:p>
              <a:pPr marL="0" indent="0">
                <a:buNone/>
              </a:pPr>
              <a:endParaRPr lang="en-GB" sz="1800" kern="0" dirty="0"/>
            </a:p>
            <a:p>
              <a:pPr marL="0" indent="0">
                <a:buNone/>
              </a:pPr>
              <a:endParaRPr lang="en-GB" sz="1800" kern="0" dirty="0"/>
            </a:p>
            <a:p>
              <a:endParaRPr lang="en-GB" kern="0" dirty="0"/>
            </a:p>
            <a:p>
              <a:r>
                <a:rPr lang="en-GB" sz="2000" kern="0" dirty="0"/>
                <a:t>If we use a safety factor of 3:</a:t>
              </a:r>
            </a:p>
            <a:p>
              <a:pPr marL="0" indent="0">
                <a:buNone/>
              </a:pPr>
              <a:r>
                <a:rPr lang="pt-PT" sz="2000" kern="0" dirty="0"/>
                <a:t>	</a:t>
              </a:r>
            </a:p>
            <a:p>
              <a:pPr marL="0" indent="0">
                <a:buNone/>
              </a:pPr>
              <a:r>
                <a:rPr lang="pt-PT" sz="2000" kern="0" dirty="0"/>
                <a:t>		</a:t>
              </a:r>
            </a:p>
            <a:p>
              <a:r>
                <a:rPr lang="pt-PT" sz="2000" kern="0" dirty="0"/>
                <a:t>Alternatively, we need to add reinforcements (e.g </a:t>
              </a:r>
              <a:r>
                <a:rPr lang="pt-PT" sz="2000" kern="0" dirty="0">
                  <a:sym typeface="Wingdings" panose="05000000000000000000" pitchFamily="2" charset="2"/>
                </a:rPr>
                <a:t>LHC vessels, t=12 mm</a:t>
              </a:r>
              <a:r>
                <a:rPr lang="pt-PT" sz="2000" kern="0" dirty="0"/>
                <a:t>)</a:t>
              </a:r>
              <a:endParaRPr lang="en-GB" sz="2000" kern="0" dirty="0"/>
            </a:p>
          </p:txBody>
        </p:sp>
        <p:pic>
          <p:nvPicPr>
            <p:cNvPr id="8" name="Picture 7" descr="for1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2799" y="2244213"/>
              <a:ext cx="5829545" cy="1544530"/>
            </a:xfrm>
            <a:prstGeom prst="rect">
              <a:avLst/>
            </a:prstGeom>
          </p:spPr>
        </p:pic>
        <p:pic>
          <p:nvPicPr>
            <p:cNvPr id="9" name="Picture 8" descr="for2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9158" y="4124230"/>
              <a:ext cx="3969869" cy="874717"/>
            </a:xfrm>
            <a:prstGeom prst="rect">
              <a:avLst/>
            </a:prstGeom>
          </p:spPr>
        </p:pic>
        <p:pic>
          <p:nvPicPr>
            <p:cNvPr id="10" name="Picture 9" descr="for3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5445224"/>
              <a:ext cx="1440160" cy="70175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sp>
        <p:nvSpPr>
          <p:cNvPr id="5" name="TextBox 4"/>
          <p:cNvSpPr txBox="1"/>
          <p:nvPr/>
        </p:nvSpPr>
        <p:spPr>
          <a:xfrm>
            <a:off x="9569895" y="5687781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Example:</a:t>
            </a:r>
          </a:p>
          <a:p>
            <a:pPr marL="285750" indent="-285750">
              <a:buFontTx/>
              <a:buChar char="-"/>
            </a:pPr>
            <a:r>
              <a:rPr lang="en-US" dirty="0"/>
              <a:t>r = 500 mm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66FF"/>
                </a:solidFill>
              </a:rPr>
              <a:t>t &gt; 18.5 mm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16E319-7817-9DF7-EAC1-F5E245204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12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46A0F2-D14A-F7A0-67DA-13A5B7D9D446}"/>
              </a:ext>
            </a:extLst>
          </p:cNvPr>
          <p:cNvSpPr/>
          <p:nvPr/>
        </p:nvSpPr>
        <p:spPr>
          <a:xfrm>
            <a:off x="3505276" y="2377440"/>
            <a:ext cx="2590724" cy="96003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3069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14" y="59029"/>
            <a:ext cx="11089460" cy="799041"/>
          </a:xfrm>
        </p:spPr>
        <p:txBody>
          <a:bodyPr>
            <a:normAutofit/>
          </a:bodyPr>
          <a:lstStyle/>
          <a:p>
            <a:r>
              <a:rPr lang="en-GB" sz="3200" dirty="0"/>
              <a:t>Thin shells under internal pressure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203890" y="1317523"/>
            <a:ext cx="8222356" cy="5504978"/>
            <a:chOff x="273248" y="772244"/>
            <a:chExt cx="8331200" cy="5753100"/>
          </a:xfrm>
        </p:grpSpPr>
        <p:pic>
          <p:nvPicPr>
            <p:cNvPr id="26" name="Picture 25" descr="s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248" y="772244"/>
              <a:ext cx="8331200" cy="5753100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6588224" y="3573016"/>
              <a:ext cx="2016224" cy="13681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788024" y="4077072"/>
              <a:ext cx="1872208" cy="7284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65D02E-02A9-AF26-7551-6DEAAEBEF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13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4A215A-65E2-4621-CE08-F910EBEC7805}"/>
              </a:ext>
            </a:extLst>
          </p:cNvPr>
          <p:cNvSpPr txBox="1"/>
          <p:nvPr/>
        </p:nvSpPr>
        <p:spPr>
          <a:xfrm>
            <a:off x="8324182" y="4247815"/>
            <a:ext cx="36639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Example: </a:t>
            </a:r>
            <a:r>
              <a:rPr lang="en-US" dirty="0" err="1">
                <a:solidFill>
                  <a:srgbClr val="0066FF"/>
                </a:solidFill>
              </a:rPr>
              <a:t>cyl.helium</a:t>
            </a:r>
            <a:r>
              <a:rPr lang="en-US" dirty="0">
                <a:solidFill>
                  <a:srgbClr val="0066FF"/>
                </a:solidFill>
              </a:rPr>
              <a:t> tank</a:t>
            </a:r>
          </a:p>
          <a:p>
            <a:pPr marL="285750" indent="-285750">
              <a:buFontTx/>
              <a:buChar char="-"/>
            </a:pPr>
            <a:r>
              <a:rPr lang="en-US" dirty="0"/>
              <a:t>r = 400 mm</a:t>
            </a:r>
          </a:p>
          <a:p>
            <a:pPr marL="285750" indent="-285750">
              <a:buFontTx/>
              <a:buChar char="-"/>
            </a:pPr>
            <a:r>
              <a:rPr lang="en-US" dirty="0"/>
              <a:t>p = 4 </a:t>
            </a:r>
            <a:r>
              <a:rPr lang="en-US" dirty="0" err="1"/>
              <a:t>barg</a:t>
            </a:r>
            <a:r>
              <a:rPr lang="en-US" dirty="0"/>
              <a:t> (0.4 MPa)</a:t>
            </a:r>
          </a:p>
          <a:p>
            <a:pPr marL="285750" indent="-285750">
              <a:buFontTx/>
              <a:buChar char="-"/>
            </a:pPr>
            <a:r>
              <a:rPr lang="en-US" dirty="0" err="1"/>
              <a:t>σ</a:t>
            </a:r>
            <a:r>
              <a:rPr lang="en-US" baseline="-25000" dirty="0" err="1"/>
              <a:t>a</a:t>
            </a:r>
            <a:r>
              <a:rPr lang="en-US" dirty="0"/>
              <a:t>= 160 MPa  (304L, Rp</a:t>
            </a:r>
            <a:r>
              <a:rPr lang="en-US" baseline="-25000" dirty="0"/>
              <a:t>0.2</a:t>
            </a:r>
            <a:r>
              <a:rPr lang="en-US" dirty="0"/>
              <a:t>= 240 MPa, SF=1.5)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66FF"/>
                </a:solidFill>
              </a:rPr>
              <a:t>t ≥ 1 mm </a:t>
            </a:r>
          </a:p>
          <a:p>
            <a:endParaRPr lang="en-US" dirty="0">
              <a:solidFill>
                <a:srgbClr val="0066FF"/>
              </a:solidFill>
            </a:endParaRPr>
          </a:p>
          <a:p>
            <a:r>
              <a:rPr lang="en-US" dirty="0">
                <a:solidFill>
                  <a:srgbClr val="0066FF"/>
                </a:solidFill>
              </a:rPr>
              <a:t>(Note: under vacuum (previous calculation) </a:t>
            </a:r>
            <a:r>
              <a:rPr lang="en-US" dirty="0">
                <a:solidFill>
                  <a:srgbClr val="0066FF"/>
                </a:solidFill>
                <a:sym typeface="Wingdings" panose="05000000000000000000" pitchFamily="2" charset="2"/>
              </a:rPr>
              <a:t> t ≥ 15 mm !) </a:t>
            </a:r>
          </a:p>
          <a:p>
            <a:endParaRPr lang="en-US" dirty="0">
              <a:solidFill>
                <a:srgbClr val="0066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2B8383-2CC5-7FE4-6B5B-900EF04DAA55}"/>
              </a:ext>
            </a:extLst>
          </p:cNvPr>
          <p:cNvSpPr txBox="1"/>
          <p:nvPr/>
        </p:nvSpPr>
        <p:spPr>
          <a:xfrm>
            <a:off x="-285135" y="661351"/>
            <a:ext cx="12477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66FF"/>
                </a:solidFill>
              </a:rPr>
              <a:t>For preliminary calculation </a:t>
            </a:r>
          </a:p>
          <a:p>
            <a:pPr algn="ctr"/>
            <a:r>
              <a:rPr lang="en-US" sz="1400" i="1" dirty="0">
                <a:solidFill>
                  <a:srgbClr val="0066FF"/>
                </a:solidFill>
              </a:rPr>
              <a:t>For detailed calculation see EN 13458-2 Cryogenic vessels – static vacuum insulated vessels</a:t>
            </a:r>
          </a:p>
        </p:txBody>
      </p:sp>
    </p:spTree>
    <p:extLst>
      <p:ext uri="{BB962C8B-B14F-4D97-AF65-F5344CB8AC3E}">
        <p14:creationId xmlns:p14="http://schemas.microsoft.com/office/powerpoint/2010/main" val="3333130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002890" y="2064774"/>
            <a:ext cx="4805078" cy="4100530"/>
            <a:chOff x="181202" y="2564904"/>
            <a:chExt cx="4102766" cy="367240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43" t="19978" r="19438" b="9962"/>
            <a:stretch/>
          </p:blipFill>
          <p:spPr bwMode="auto">
            <a:xfrm>
              <a:off x="181202" y="2564904"/>
              <a:ext cx="4102766" cy="3672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683568" y="4986488"/>
              <a:ext cx="123944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800" b="1" dirty="0"/>
                <a:t>Article 4, paragraph 3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980" y="18136"/>
            <a:ext cx="10237012" cy="576263"/>
          </a:xfrm>
        </p:spPr>
        <p:txBody>
          <a:bodyPr/>
          <a:lstStyle/>
          <a:p>
            <a:r>
              <a:rPr lang="en-GB" sz="2400" dirty="0"/>
              <a:t>Pressure vessel codes regulations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486521" y="2843029"/>
          <a:ext cx="4002092" cy="3480083"/>
        </p:xfrm>
        <a:graphic>
          <a:graphicData uri="http://schemas.openxmlformats.org/drawingml/2006/table">
            <a:tbl>
              <a:tblPr/>
              <a:tblGrid>
                <a:gridCol w="761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0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95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2583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Category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Conf. assessment module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Comment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334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SEP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None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The equipment must be designed and manufactured in accordance with sound engineering practice. No CE marking and no involvement of notified body.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16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A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CE marking with no notified body involvement, self-certifying.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556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II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A1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The notified body will perform unexpected visits and monitor final assessment.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556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III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B1+F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The notified body is required to approve the design, examine and test the vessel.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16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IV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G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Even further involvement of the notified body.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13222" y="6137222"/>
            <a:ext cx="43204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For vessels with non-dangerous gases (cryogenic liquids are treated as gas)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35915" y="594399"/>
            <a:ext cx="9144000" cy="2396068"/>
          </a:xfrm>
        </p:spPr>
        <p:txBody>
          <a:bodyPr/>
          <a:lstStyle/>
          <a:p>
            <a:r>
              <a:rPr lang="en-US" sz="1700" dirty="0"/>
              <a:t>Pressure European Directive 2014/68/EC (PED) is a legal obligation in the EU since 2002</a:t>
            </a:r>
          </a:p>
          <a:p>
            <a:pPr lvl="1" algn="just"/>
            <a:r>
              <a:rPr lang="en-US" sz="1400" dirty="0"/>
              <a:t>Applies to internal pressure </a:t>
            </a:r>
            <a:r>
              <a:rPr lang="en-US" sz="1400" b="1" dirty="0">
                <a:solidFill>
                  <a:srgbClr val="000000"/>
                </a:solidFill>
              </a:rPr>
              <a:t>≥ 0.5 bar gauge</a:t>
            </a:r>
          </a:p>
          <a:p>
            <a:pPr lvl="1" algn="just"/>
            <a:r>
              <a:rPr lang="en-US" sz="1400" dirty="0">
                <a:solidFill>
                  <a:srgbClr val="000000"/>
                </a:solidFill>
              </a:rPr>
              <a:t>Vessels must be </a:t>
            </a:r>
            <a:r>
              <a:rPr lang="en-US" sz="1400" dirty="0">
                <a:solidFill>
                  <a:srgbClr val="0066FF"/>
                </a:solidFill>
              </a:rPr>
              <a:t>designed, fabricated and tested </a:t>
            </a:r>
            <a:r>
              <a:rPr lang="en-US" sz="1400" dirty="0">
                <a:solidFill>
                  <a:srgbClr val="000000"/>
                </a:solidFill>
              </a:rPr>
              <a:t>according to the requirements defined</a:t>
            </a:r>
          </a:p>
          <a:p>
            <a:pPr lvl="1" algn="just"/>
            <a:r>
              <a:rPr lang="en-US" sz="1400" dirty="0">
                <a:solidFill>
                  <a:srgbClr val="000000"/>
                </a:solidFill>
              </a:rPr>
              <a:t>Establishes the </a:t>
            </a:r>
            <a:r>
              <a:rPr lang="en-US" sz="1400" dirty="0">
                <a:solidFill>
                  <a:srgbClr val="0066FF"/>
                </a:solidFill>
              </a:rPr>
              <a:t>conformity assessment procedure </a:t>
            </a:r>
            <a:r>
              <a:rPr lang="en-US" sz="1400" dirty="0">
                <a:solidFill>
                  <a:srgbClr val="000000"/>
                </a:solidFill>
              </a:rPr>
              <a:t>depending on the </a:t>
            </a:r>
            <a:r>
              <a:rPr lang="en-US" sz="1400" dirty="0">
                <a:solidFill>
                  <a:srgbClr val="0066FF"/>
                </a:solidFill>
              </a:rPr>
              <a:t>vessel category</a:t>
            </a:r>
            <a:r>
              <a:rPr lang="en-US" sz="1400" dirty="0">
                <a:solidFill>
                  <a:srgbClr val="000000"/>
                </a:solidFill>
              </a:rPr>
              <a:t>, which depends on the </a:t>
            </a:r>
            <a:r>
              <a:rPr lang="en-US" sz="1400" dirty="0">
                <a:solidFill>
                  <a:srgbClr val="0066FF"/>
                </a:solidFill>
              </a:rPr>
              <a:t>stored energy</a:t>
            </a:r>
            <a:r>
              <a:rPr lang="en-US" sz="1400" dirty="0">
                <a:solidFill>
                  <a:srgbClr val="000000"/>
                </a:solidFill>
              </a:rPr>
              <a:t>, expressed as </a:t>
            </a:r>
            <a:r>
              <a:rPr lang="en-US" sz="1400" dirty="0">
                <a:solidFill>
                  <a:srgbClr val="0066FF"/>
                </a:solidFill>
              </a:rPr>
              <a:t>Pressure x Volume in </a:t>
            </a:r>
            <a:r>
              <a:rPr lang="en-US" sz="1400" dirty="0" err="1">
                <a:solidFill>
                  <a:srgbClr val="0066FF"/>
                </a:solidFill>
              </a:rPr>
              <a:t>bar.l</a:t>
            </a:r>
            <a:endParaRPr lang="en-US" sz="1400" dirty="0">
              <a:solidFill>
                <a:srgbClr val="0066FF"/>
              </a:solidFill>
            </a:endParaRPr>
          </a:p>
          <a:p>
            <a:pPr marL="0" indent="0" algn="just">
              <a:buNone/>
            </a:pPr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1591251" y="5341311"/>
            <a:ext cx="3452697" cy="489218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66FF"/>
                </a:solidFill>
              </a:rPr>
              <a:t>Vacuum vessels</a:t>
            </a:r>
          </a:p>
        </p:txBody>
      </p:sp>
      <p:sp>
        <p:nvSpPr>
          <p:cNvPr id="5" name="Oval 4"/>
          <p:cNvSpPr/>
          <p:nvPr/>
        </p:nvSpPr>
        <p:spPr>
          <a:xfrm rot="19143211">
            <a:off x="2145289" y="3306091"/>
            <a:ext cx="2520280" cy="1146948"/>
          </a:xfrm>
          <a:prstGeom prst="ellipse">
            <a:avLst/>
          </a:prstGeom>
          <a:solidFill>
            <a:schemeClr val="accent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66FF"/>
                </a:solidFill>
              </a:rPr>
              <a:t>Pressure vessels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BBEE2306-D66D-988E-D0B6-949A78A2E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6975" y="6546390"/>
            <a:ext cx="2743200" cy="276111"/>
          </a:xfrm>
        </p:spPr>
        <p:txBody>
          <a:bodyPr/>
          <a:lstStyle/>
          <a:p>
            <a:fld id="{5B537A4F-EC5C-4FC5-A559-5650B6FA4CF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227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75" y="-20172"/>
            <a:ext cx="11089460" cy="706064"/>
          </a:xfrm>
        </p:spPr>
        <p:txBody>
          <a:bodyPr/>
          <a:lstStyle/>
          <a:p>
            <a:r>
              <a:rPr lang="en-GB" sz="2400" dirty="0"/>
              <a:t>Harmonised codes and standards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980" y="630373"/>
            <a:ext cx="10908788" cy="864095"/>
          </a:xfrm>
        </p:spPr>
        <p:txBody>
          <a:bodyPr>
            <a:normAutofit/>
          </a:bodyPr>
          <a:lstStyle/>
          <a:p>
            <a:r>
              <a:rPr lang="en-GB" sz="1600" dirty="0">
                <a:solidFill>
                  <a:srgbClr val="0066FF"/>
                </a:solidFill>
              </a:rPr>
              <a:t>Harmonised standards </a:t>
            </a:r>
            <a:r>
              <a:rPr lang="en-GB" sz="1600" dirty="0"/>
              <a:t>give presumption of </a:t>
            </a:r>
            <a:r>
              <a:rPr lang="en-GB" sz="1600" dirty="0">
                <a:solidFill>
                  <a:srgbClr val="0066FF"/>
                </a:solidFill>
              </a:rPr>
              <a:t>conformity with the PED</a:t>
            </a:r>
            <a:r>
              <a:rPr lang="en-GB" sz="1600" dirty="0"/>
              <a:t>, within their scope. Useful codes for </a:t>
            </a:r>
            <a:r>
              <a:rPr lang="en-GB" sz="1600" dirty="0">
                <a:solidFill>
                  <a:srgbClr val="0066FF"/>
                </a:solidFill>
              </a:rPr>
              <a:t>cryostat design and fabrication</a:t>
            </a:r>
            <a:r>
              <a:rPr lang="en-GB" sz="1600" dirty="0"/>
              <a:t>, including </a:t>
            </a:r>
            <a:r>
              <a:rPr lang="en-GB" sz="1600" dirty="0">
                <a:solidFill>
                  <a:srgbClr val="0066FF"/>
                </a:solidFill>
              </a:rPr>
              <a:t>safety devices</a:t>
            </a:r>
            <a:r>
              <a:rPr lang="en-GB" sz="1600" dirty="0"/>
              <a:t>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4314" r="22008"/>
          <a:stretch/>
        </p:blipFill>
        <p:spPr>
          <a:xfrm>
            <a:off x="1364767" y="1406444"/>
            <a:ext cx="6484587" cy="49226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7849354" y="1494468"/>
            <a:ext cx="32139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66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Very useful </a:t>
            </a:r>
          </a:p>
          <a:p>
            <a:pPr algn="ctr"/>
            <a:r>
              <a:rPr lang="en-GB" dirty="0">
                <a:solidFill>
                  <a:srgbClr val="0066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guidelines and design rules </a:t>
            </a:r>
            <a:endParaRPr lang="en-GB" dirty="0">
              <a:solidFill>
                <a:srgbClr val="0066FF"/>
              </a:solidFill>
            </a:endParaRP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4E8FD500-E846-E247-EF82-722978CD7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6975" y="6546390"/>
            <a:ext cx="2743200" cy="276111"/>
          </a:xfrm>
        </p:spPr>
        <p:txBody>
          <a:bodyPr/>
          <a:lstStyle/>
          <a:p>
            <a:fld id="{5B537A4F-EC5C-4FC5-A559-5650B6FA4CF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313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2" name="Rectangle 4"/>
          <p:cNvSpPr>
            <a:spLocks noGrp="1" noChangeArrowheads="1"/>
          </p:cNvSpPr>
          <p:nvPr>
            <p:ph type="title"/>
          </p:nvPr>
        </p:nvSpPr>
        <p:spPr>
          <a:xfrm>
            <a:off x="1703512" y="44625"/>
            <a:ext cx="7849692" cy="576263"/>
          </a:xfrm>
        </p:spPr>
        <p:txBody>
          <a:bodyPr/>
          <a:lstStyle/>
          <a:p>
            <a:pPr algn="r"/>
            <a:r>
              <a:rPr lang="en-US" sz="2400" dirty="0"/>
              <a:t>LHC dipole Vacuum Vessels</a:t>
            </a:r>
          </a:p>
        </p:txBody>
      </p:sp>
      <p:pic>
        <p:nvPicPr>
          <p:cNvPr id="17613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5" t="14897" r="9081" b="3105"/>
          <a:stretch>
            <a:fillRect/>
          </a:stretch>
        </p:blipFill>
        <p:spPr bwMode="auto">
          <a:xfrm>
            <a:off x="8643936" y="2696158"/>
            <a:ext cx="3516385" cy="2748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7613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9" t="15408" r="9375" b="8176"/>
          <a:stretch>
            <a:fillRect/>
          </a:stretch>
        </p:blipFill>
        <p:spPr bwMode="auto">
          <a:xfrm>
            <a:off x="5933" y="4473935"/>
            <a:ext cx="3135073" cy="2350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7614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6" t="15683" r="11058" b="5679"/>
          <a:stretch>
            <a:fillRect/>
          </a:stretch>
        </p:blipFill>
        <p:spPr bwMode="auto">
          <a:xfrm>
            <a:off x="3201183" y="2696158"/>
            <a:ext cx="5347900" cy="3372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76147" name="Rectangle 19"/>
          <p:cNvSpPr>
            <a:spLocks noChangeArrowheads="1"/>
          </p:cNvSpPr>
          <p:nvPr/>
        </p:nvSpPr>
        <p:spPr bwMode="auto">
          <a:xfrm>
            <a:off x="3399321" y="407575"/>
            <a:ext cx="5480519" cy="2180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77800" indent="-177800"/>
            <a:r>
              <a:rPr lang="en-US" sz="1600" b="1" dirty="0"/>
              <a:t>Main features:</a:t>
            </a:r>
            <a:r>
              <a:rPr lang="en-US" sz="1400" dirty="0"/>
              <a:t> 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Pipeline standard size: </a:t>
            </a:r>
            <a:r>
              <a:rPr lang="en-US" sz="1400" b="1" dirty="0">
                <a:solidFill>
                  <a:srgbClr val="0066FF"/>
                </a:solidFill>
              </a:rPr>
              <a:t>36-inch OD (1013 mm)</a:t>
            </a:r>
            <a:r>
              <a:rPr lang="en-US" sz="1400" dirty="0"/>
              <a:t>, </a:t>
            </a:r>
            <a:r>
              <a:rPr lang="en-US" sz="1400" b="1" dirty="0">
                <a:solidFill>
                  <a:srgbClr val="0066FF"/>
                </a:solidFill>
              </a:rPr>
              <a:t>12-mm thick</a:t>
            </a:r>
            <a:r>
              <a:rPr lang="en-US" sz="1400" dirty="0"/>
              <a:t>, low carbon steel (DIN GS-21 Mn5) tubes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St. steel extremity flanges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0066FF"/>
                </a:solidFill>
              </a:rPr>
              <a:t>Material resilience: &gt; 28 J/cm2 at -70ºC 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Forged cradles, </a:t>
            </a:r>
            <a:r>
              <a:rPr lang="en-US" sz="1400" dirty="0">
                <a:solidFill>
                  <a:srgbClr val="0066FF"/>
                </a:solidFill>
              </a:rPr>
              <a:t>welded rings reinforcements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Dimensional stability:</a:t>
            </a:r>
          </a:p>
          <a:p>
            <a:pPr marL="742950" lvl="1" indent="-285750">
              <a:buFontTx/>
              <a:buChar char="-"/>
            </a:pPr>
            <a:r>
              <a:rPr lang="en-US" sz="1400" dirty="0"/>
              <a:t>Stress relieving</a:t>
            </a:r>
          </a:p>
          <a:p>
            <a:pPr marL="742950" lvl="1" indent="-285750">
              <a:buFontTx/>
              <a:buChar char="-"/>
            </a:pPr>
            <a:r>
              <a:rPr lang="en-US" sz="1400" dirty="0"/>
              <a:t>Final machining to achieve tolerances at interface </a:t>
            </a:r>
          </a:p>
        </p:txBody>
      </p:sp>
      <p:sp>
        <p:nvSpPr>
          <p:cNvPr id="176149" name="Rectangle 21"/>
          <p:cNvSpPr>
            <a:spLocks noChangeArrowheads="1"/>
          </p:cNvSpPr>
          <p:nvPr/>
        </p:nvSpPr>
        <p:spPr bwMode="auto">
          <a:xfrm>
            <a:off x="9080343" y="5139373"/>
            <a:ext cx="24749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>
                <a:solidFill>
                  <a:srgbClr val="FFFF00"/>
                </a:solidFill>
              </a:rPr>
              <a:t>Out-doors storage at CERN</a:t>
            </a:r>
          </a:p>
        </p:txBody>
      </p:sp>
      <p:pic>
        <p:nvPicPr>
          <p:cNvPr id="17613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3" t="16423" r="9933" b="3510"/>
          <a:stretch>
            <a:fillRect/>
          </a:stretch>
        </p:blipFill>
        <p:spPr bwMode="auto">
          <a:xfrm>
            <a:off x="0" y="21210"/>
            <a:ext cx="3135074" cy="2330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76138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2" t="14833" r="10458" b="3278"/>
          <a:stretch>
            <a:fillRect/>
          </a:stretch>
        </p:blipFill>
        <p:spPr bwMode="auto">
          <a:xfrm>
            <a:off x="6716" y="2236732"/>
            <a:ext cx="3135074" cy="2351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76150" name="Rectangle 22"/>
          <p:cNvSpPr>
            <a:spLocks noChangeArrowheads="1"/>
          </p:cNvSpPr>
          <p:nvPr/>
        </p:nvSpPr>
        <p:spPr bwMode="auto">
          <a:xfrm>
            <a:off x="743204" y="4242500"/>
            <a:ext cx="201208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 b="1" dirty="0"/>
              <a:t>Final lathe machining</a:t>
            </a:r>
          </a:p>
        </p:txBody>
      </p:sp>
      <p:sp>
        <p:nvSpPr>
          <p:cNvPr id="176151" name="Rectangle 23"/>
          <p:cNvSpPr>
            <a:spLocks noChangeArrowheads="1"/>
          </p:cNvSpPr>
          <p:nvPr/>
        </p:nvSpPr>
        <p:spPr bwMode="auto">
          <a:xfrm>
            <a:off x="913147" y="1909786"/>
            <a:ext cx="13382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 dirty="0">
                <a:solidFill>
                  <a:srgbClr val="FFFF00"/>
                </a:solidFill>
              </a:rPr>
              <a:t>Forged cradle</a:t>
            </a:r>
          </a:p>
        </p:txBody>
      </p:sp>
      <p:sp>
        <p:nvSpPr>
          <p:cNvPr id="176152" name="Rectangle 24"/>
          <p:cNvSpPr>
            <a:spLocks noChangeArrowheads="1"/>
          </p:cNvSpPr>
          <p:nvPr/>
        </p:nvSpPr>
        <p:spPr bwMode="auto">
          <a:xfrm>
            <a:off x="922727" y="6476389"/>
            <a:ext cx="140936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 dirty="0">
                <a:solidFill>
                  <a:srgbClr val="FFFF00"/>
                </a:solidFill>
              </a:rPr>
              <a:t>Stress relieving</a:t>
            </a:r>
          </a:p>
        </p:txBody>
      </p:sp>
      <p:sp>
        <p:nvSpPr>
          <p:cNvPr id="176153" name="Rectangle 25"/>
          <p:cNvSpPr>
            <a:spLocks noChangeArrowheads="1"/>
          </p:cNvSpPr>
          <p:nvPr/>
        </p:nvSpPr>
        <p:spPr bwMode="auto">
          <a:xfrm>
            <a:off x="9228348" y="557643"/>
            <a:ext cx="2520280" cy="110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77800" indent="-177800"/>
            <a:r>
              <a:rPr lang="en-US" sz="1600" b="1" dirty="0"/>
              <a:t>Production: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1250 units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2 firms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4 </a:t>
            </a:r>
            <a:r>
              <a:rPr lang="en-US" sz="1400" dirty="0" err="1"/>
              <a:t>yrs</a:t>
            </a:r>
            <a:r>
              <a:rPr lang="en-US" sz="1400" dirty="0"/>
              <a:t> of production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0879C9-AC31-108C-78E5-44AE7C5D3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0423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2784475" y="53976"/>
            <a:ext cx="7488238" cy="714375"/>
          </a:xfrm>
        </p:spPr>
        <p:txBody>
          <a:bodyPr/>
          <a:lstStyle/>
          <a:p>
            <a:r>
              <a:rPr lang="fr-FR" dirty="0"/>
              <a:t>LHC thermal </a:t>
            </a:r>
            <a:r>
              <a:rPr lang="fr-FR" dirty="0" err="1"/>
              <a:t>shields</a:t>
            </a:r>
            <a:endParaRPr lang="en-US" dirty="0"/>
          </a:p>
        </p:txBody>
      </p:sp>
      <p:pic>
        <p:nvPicPr>
          <p:cNvPr id="92163" name="Picture 3" descr="pic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12553" y="775842"/>
            <a:ext cx="2968121" cy="2376264"/>
          </a:xfrm>
          <a:noFill/>
          <a:ln/>
        </p:spPr>
      </p:pic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4520567" y="787713"/>
            <a:ext cx="61119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err="1">
                <a:latin typeface="Tahoma" pitchFamily="34" charset="0"/>
              </a:rPr>
              <a:t>Aluminium</a:t>
            </a:r>
            <a:r>
              <a:rPr lang="en-US" dirty="0">
                <a:latin typeface="Tahoma" pitchFamily="34" charset="0"/>
              </a:rPr>
              <a:t> alloy 6063 extrusions and 1100 top sheets</a:t>
            </a:r>
          </a:p>
        </p:txBody>
      </p:sp>
      <p:sp>
        <p:nvSpPr>
          <p:cNvPr id="92168" name="AutoShape 8"/>
          <p:cNvSpPr>
            <a:spLocks noChangeArrowheads="1"/>
          </p:cNvSpPr>
          <p:nvPr/>
        </p:nvSpPr>
        <p:spPr bwMode="auto">
          <a:xfrm>
            <a:off x="5105400" y="2420888"/>
            <a:ext cx="609600" cy="381000"/>
          </a:xfrm>
          <a:prstGeom prst="rightArrow">
            <a:avLst>
              <a:gd name="adj1" fmla="val 50000"/>
              <a:gd name="adj2" fmla="val 4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736372" y="3181349"/>
            <a:ext cx="4775428" cy="3622675"/>
            <a:chOff x="251520" y="3430627"/>
            <a:chExt cx="4320480" cy="3220948"/>
          </a:xfrm>
        </p:grpSpPr>
        <p:pic>
          <p:nvPicPr>
            <p:cNvPr id="16" name="Picture 50" descr="LHC_Dip_Xsect107v200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851" y="3430627"/>
              <a:ext cx="4291149" cy="32209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7" name="Text Box 51"/>
            <p:cNvSpPr txBox="1">
              <a:spLocks noChangeArrowheads="1"/>
            </p:cNvSpPr>
            <p:nvPr/>
          </p:nvSpPr>
          <p:spPr bwMode="auto">
            <a:xfrm>
              <a:off x="3032062" y="5631051"/>
              <a:ext cx="1253105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sz="1000" b="1" dirty="0">
                  <a:solidFill>
                    <a:srgbClr val="000000"/>
                  </a:solidFill>
                  <a:latin typeface="Book Antiqua" pitchFamily="18" charset="0"/>
                </a:rPr>
                <a:t>Al 6063 extrusions</a:t>
              </a:r>
            </a:p>
          </p:txBody>
        </p:sp>
        <p:sp>
          <p:nvSpPr>
            <p:cNvPr id="18" name="Text Box 52"/>
            <p:cNvSpPr txBox="1">
              <a:spLocks noChangeArrowheads="1"/>
            </p:cNvSpPr>
            <p:nvPr/>
          </p:nvSpPr>
          <p:spPr bwMode="auto">
            <a:xfrm>
              <a:off x="251520" y="3476172"/>
              <a:ext cx="966328" cy="7848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sz="1000" b="1" dirty="0">
                  <a:solidFill>
                    <a:srgbClr val="000000"/>
                  </a:solidFill>
                  <a:latin typeface="Book Antiqua" pitchFamily="18" charset="0"/>
                </a:rPr>
                <a:t>LHC Main Cryostat </a:t>
              </a:r>
            </a:p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sz="1000" b="1" dirty="0">
                  <a:solidFill>
                    <a:srgbClr val="000000"/>
                  </a:solidFill>
                  <a:latin typeface="Book Antiqua" pitchFamily="18" charset="0"/>
                </a:rPr>
                <a:t>(Cross-Section)</a:t>
              </a:r>
            </a:p>
          </p:txBody>
        </p:sp>
        <p:sp>
          <p:nvSpPr>
            <p:cNvPr id="19" name="Text Box 54"/>
            <p:cNvSpPr txBox="1">
              <a:spLocks noChangeArrowheads="1"/>
            </p:cNvSpPr>
            <p:nvPr/>
          </p:nvSpPr>
          <p:spPr bwMode="auto">
            <a:xfrm>
              <a:off x="3561161" y="4653136"/>
              <a:ext cx="1010839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sz="1000" b="1" dirty="0">
                  <a:solidFill>
                    <a:srgbClr val="000000"/>
                  </a:solidFill>
                  <a:latin typeface="Book Antiqua" pitchFamily="18" charset="0"/>
                </a:rPr>
                <a:t>Al 1100 sheets</a:t>
              </a:r>
            </a:p>
          </p:txBody>
        </p:sp>
        <p:sp>
          <p:nvSpPr>
            <p:cNvPr id="22" name="Line 58"/>
            <p:cNvSpPr>
              <a:spLocks noChangeShapeType="1"/>
            </p:cNvSpPr>
            <p:nvPr/>
          </p:nvSpPr>
          <p:spPr bwMode="auto">
            <a:xfrm flipH="1" flipV="1">
              <a:off x="2627784" y="5594392"/>
              <a:ext cx="432048" cy="18067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GB"/>
            </a:p>
          </p:txBody>
        </p:sp>
        <p:sp>
          <p:nvSpPr>
            <p:cNvPr id="23" name="Line 61"/>
            <p:cNvSpPr>
              <a:spLocks noChangeShapeType="1"/>
            </p:cNvSpPr>
            <p:nvPr/>
          </p:nvSpPr>
          <p:spPr bwMode="auto">
            <a:xfrm flipH="1">
              <a:off x="3143938" y="4764357"/>
              <a:ext cx="450180" cy="2539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GB"/>
            </a:p>
          </p:txBody>
        </p:sp>
        <p:sp>
          <p:nvSpPr>
            <p:cNvPr id="27" name="Rectangle 70"/>
            <p:cNvSpPr>
              <a:spLocks noChangeArrowheads="1"/>
            </p:cNvSpPr>
            <p:nvPr/>
          </p:nvSpPr>
          <p:spPr bwMode="auto">
            <a:xfrm>
              <a:off x="3314598" y="6081985"/>
              <a:ext cx="184731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28" name="Text Box 51"/>
            <p:cNvSpPr txBox="1">
              <a:spLocks noChangeArrowheads="1"/>
            </p:cNvSpPr>
            <p:nvPr/>
          </p:nvSpPr>
          <p:spPr bwMode="auto">
            <a:xfrm>
              <a:off x="3204092" y="5409875"/>
              <a:ext cx="1338703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sz="1000" b="1" dirty="0">
                  <a:solidFill>
                    <a:srgbClr val="000000"/>
                  </a:solidFill>
                  <a:latin typeface="Book Antiqua" pitchFamily="18" charset="0"/>
                </a:rPr>
                <a:t>He cooling (50-65K)</a:t>
              </a:r>
            </a:p>
          </p:txBody>
        </p:sp>
        <p:sp>
          <p:nvSpPr>
            <p:cNvPr id="29" name="Line 58"/>
            <p:cNvSpPr>
              <a:spLocks noChangeShapeType="1"/>
            </p:cNvSpPr>
            <p:nvPr/>
          </p:nvSpPr>
          <p:spPr bwMode="auto">
            <a:xfrm flipH="1" flipV="1">
              <a:off x="2842609" y="5373216"/>
              <a:ext cx="432048" cy="18067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GB"/>
            </a:p>
          </p:txBody>
        </p:sp>
      </p:grpSp>
      <p:pic>
        <p:nvPicPr>
          <p:cNvPr id="92165" name="Picture 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5865888" y="1340769"/>
            <a:ext cx="4618037" cy="3622675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15750265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662112" y="2389918"/>
            <a:ext cx="8867775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4000" kern="0" dirty="0"/>
              <a:t>Thermo-mechanical considerations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F796B5-2A47-AFFB-40E0-00AB1221A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0460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75" y="0"/>
            <a:ext cx="11089460" cy="799041"/>
          </a:xfrm>
        </p:spPr>
        <p:txBody>
          <a:bodyPr/>
          <a:lstStyle/>
          <a:p>
            <a:r>
              <a:rPr lang="en-GB" dirty="0"/>
              <a:t>Thermal expansion of some materials</a:t>
            </a:r>
          </a:p>
        </p:txBody>
      </p:sp>
      <p:pic>
        <p:nvPicPr>
          <p:cNvPr id="4" name="Picture 5" descr="thermal expan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17" y="656165"/>
            <a:ext cx="5221288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thermal expansion plastics">
            <a:extLst>
              <a:ext uri="{FF2B5EF4-FFF2-40B4-BE49-F238E27FC236}">
                <a16:creationId xmlns:a16="http://schemas.microsoft.com/office/drawing/2014/main" id="{5C309D4A-85F4-5168-DB68-2EB69D282B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846" y="799041"/>
            <a:ext cx="5976937" cy="580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B4942F-6354-F617-B5B3-DE697FA0F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597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E0B55-2E2B-4155-BD27-AE07C7CB0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E9751-E65D-4C27-8B97-05F14849E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519" y="1035781"/>
            <a:ext cx="10166300" cy="5445939"/>
          </a:xfrm>
        </p:spPr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Helium cryostats for SC devices, functions and requirements</a:t>
            </a:r>
          </a:p>
          <a:p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Examples of cryostats</a:t>
            </a:r>
          </a:p>
          <a:p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Mechanical design and construction of cryostats: </a:t>
            </a:r>
          </a:p>
          <a:p>
            <a:pPr lvl="1"/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Materials for cryostats and their properties</a:t>
            </a:r>
          </a:p>
          <a:p>
            <a:pPr lvl="1"/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Pressure/vacuum vessels, codes, and norms</a:t>
            </a:r>
          </a:p>
          <a:p>
            <a:pPr lvl="1"/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Supporting systems</a:t>
            </a:r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Heat transfer mechanisms at cryogenic temperatures: </a:t>
            </a:r>
          </a:p>
          <a:p>
            <a:pPr lvl="1"/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Thermal radiation and </a:t>
            </a: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thermal design solutions (thermal shielding, MLI)</a:t>
            </a:r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Thermal conduction and thermal design solutions (feedthroughs</a:t>
            </a: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heat intercepts)</a:t>
            </a:r>
          </a:p>
          <a:p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Notions of cryogenic safety</a:t>
            </a:r>
          </a:p>
          <a:p>
            <a:pPr marL="0" indent="0">
              <a:buNone/>
            </a:pP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Calculation tool: </a:t>
            </a:r>
            <a:r>
              <a:rPr lang="en-GB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Cryostat Toolbox v.1.1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fr-FR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6D81ECD2-E490-C82D-3AD8-7E280BDE369E}"/>
              </a:ext>
            </a:extLst>
          </p:cNvPr>
          <p:cNvSpPr/>
          <p:nvPr/>
        </p:nvSpPr>
        <p:spPr>
          <a:xfrm>
            <a:off x="10302240" y="1122571"/>
            <a:ext cx="188439" cy="1079226"/>
          </a:xfrm>
          <a:prstGeom prst="rightBrace">
            <a:avLst/>
          </a:prstGeom>
          <a:ln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9347F7-F384-68FC-7130-730D57646573}"/>
              </a:ext>
            </a:extLst>
          </p:cNvPr>
          <p:cNvSpPr txBox="1"/>
          <p:nvPr/>
        </p:nvSpPr>
        <p:spPr>
          <a:xfrm>
            <a:off x="10577593" y="1401553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h</a:t>
            </a:r>
            <a:endParaRPr lang="fr-FR" dirty="0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785F0E59-0CFD-278D-D13D-E6BF0979F3BA}"/>
              </a:ext>
            </a:extLst>
          </p:cNvPr>
          <p:cNvSpPr/>
          <p:nvPr/>
        </p:nvSpPr>
        <p:spPr>
          <a:xfrm>
            <a:off x="10302240" y="2302012"/>
            <a:ext cx="226423" cy="1242614"/>
          </a:xfrm>
          <a:prstGeom prst="rightBrace">
            <a:avLst/>
          </a:prstGeom>
          <a:ln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ED7842-6C44-F2AD-945B-A013A0AEBFE8}"/>
              </a:ext>
            </a:extLst>
          </p:cNvPr>
          <p:cNvSpPr txBox="1"/>
          <p:nvPr/>
        </p:nvSpPr>
        <p:spPr>
          <a:xfrm>
            <a:off x="10537373" y="446560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h</a:t>
            </a:r>
            <a:endParaRPr lang="fr-FR" dirty="0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F71531A2-BF6A-9AF4-1F27-BD3856E8DFAD}"/>
              </a:ext>
            </a:extLst>
          </p:cNvPr>
          <p:cNvSpPr/>
          <p:nvPr/>
        </p:nvSpPr>
        <p:spPr>
          <a:xfrm>
            <a:off x="10310950" y="3696221"/>
            <a:ext cx="217713" cy="2591690"/>
          </a:xfrm>
          <a:prstGeom prst="rightBrace">
            <a:avLst/>
          </a:prstGeom>
          <a:ln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3E565C-57CF-F728-C787-E3F9FDE720A3}"/>
              </a:ext>
            </a:extLst>
          </p:cNvPr>
          <p:cNvSpPr txBox="1"/>
          <p:nvPr/>
        </p:nvSpPr>
        <p:spPr>
          <a:xfrm>
            <a:off x="10490679" y="256848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h</a:t>
            </a:r>
            <a:endParaRPr lang="fr-FR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55D0E1B-DCF1-6F0E-177C-9904B13DF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93946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798" y="33900"/>
            <a:ext cx="11089460" cy="799041"/>
          </a:xfrm>
        </p:spPr>
        <p:txBody>
          <a:bodyPr>
            <a:normAutofit fontScale="90000"/>
          </a:bodyPr>
          <a:lstStyle/>
          <a:p>
            <a:r>
              <a:rPr lang="en-GB" dirty="0"/>
              <a:t>Thermal stress in composite material assemblies: 3 cases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ject 35"/>
              <p:cNvSpPr txBox="1"/>
              <p:nvPr/>
            </p:nvSpPr>
            <p:spPr bwMode="auto">
              <a:xfrm>
                <a:off x="887138" y="3257869"/>
                <a:ext cx="3168621" cy="88582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10000"/>
              </a:bodyPr>
              <a:lstStyle/>
              <a:p>
                <a:pPr/>
                <a:br>
                  <a:rPr lang="fr-FR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Object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7138" y="3257869"/>
                <a:ext cx="3168621" cy="88582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8498709"/>
              </p:ext>
            </p:extLst>
          </p:nvPr>
        </p:nvGraphicFramePr>
        <p:xfrm>
          <a:off x="7821418" y="814450"/>
          <a:ext cx="3740150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413000" imgH="457200" progId="Equation.3">
                  <p:embed/>
                </p:oleObj>
              </mc:Choice>
              <mc:Fallback>
                <p:oleObj name="Equation" r:id="rId3" imgW="2413000" imgH="457200" progId="Equation.3">
                  <p:embed/>
                  <p:pic>
                    <p:nvPicPr>
                      <p:cNvPr id="6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1418" y="814450"/>
                        <a:ext cx="3740150" cy="709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85"/>
          <p:cNvGrpSpPr>
            <a:grpSpLocks/>
          </p:cNvGrpSpPr>
          <p:nvPr/>
        </p:nvGrpSpPr>
        <p:grpSpPr bwMode="auto">
          <a:xfrm>
            <a:off x="5623090" y="810930"/>
            <a:ext cx="2043112" cy="868362"/>
            <a:chOff x="1882" y="511"/>
            <a:chExt cx="1332" cy="563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1954" y="542"/>
              <a:ext cx="0" cy="4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3142" y="574"/>
              <a:ext cx="0" cy="4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H="1">
              <a:off x="1882" y="542"/>
              <a:ext cx="72" cy="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 flipH="1">
              <a:off x="3142" y="511"/>
              <a:ext cx="72" cy="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7"/>
            <p:cNvSpPr>
              <a:spLocks noChangeShapeType="1"/>
            </p:cNvSpPr>
            <p:nvPr/>
          </p:nvSpPr>
          <p:spPr bwMode="auto">
            <a:xfrm flipH="1">
              <a:off x="1882" y="637"/>
              <a:ext cx="72" cy="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 flipH="1">
              <a:off x="1882" y="732"/>
              <a:ext cx="72" cy="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 flipH="1">
              <a:off x="1882" y="827"/>
              <a:ext cx="72" cy="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 flipH="1">
              <a:off x="1882" y="915"/>
              <a:ext cx="72" cy="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Line 11"/>
            <p:cNvSpPr>
              <a:spLocks noChangeShapeType="1"/>
            </p:cNvSpPr>
            <p:nvPr/>
          </p:nvSpPr>
          <p:spPr bwMode="auto">
            <a:xfrm flipH="1">
              <a:off x="1882" y="1010"/>
              <a:ext cx="72" cy="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 flipH="1">
              <a:off x="3142" y="606"/>
              <a:ext cx="72" cy="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 flipH="1">
              <a:off x="3142" y="701"/>
              <a:ext cx="72" cy="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 flipH="1">
              <a:off x="3142" y="796"/>
              <a:ext cx="72" cy="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 flipH="1">
              <a:off x="3142" y="884"/>
              <a:ext cx="72" cy="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 flipH="1">
              <a:off x="3142" y="979"/>
              <a:ext cx="72" cy="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1954" y="727"/>
              <a:ext cx="1188" cy="9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Text Box 19"/>
            <p:cNvSpPr txBox="1">
              <a:spLocks noChangeArrowheads="1"/>
            </p:cNvSpPr>
            <p:nvPr/>
          </p:nvSpPr>
          <p:spPr bwMode="auto">
            <a:xfrm>
              <a:off x="2422" y="511"/>
              <a:ext cx="311" cy="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>
                  <a:cs typeface="Arial" charset="0"/>
                </a:rPr>
                <a:t>Δ</a:t>
              </a:r>
              <a:r>
                <a:rPr lang="en-US">
                  <a:cs typeface="Arial" charset="0"/>
                </a:rPr>
                <a:t>T</a:t>
              </a:r>
              <a:endParaRPr lang="el-GR">
                <a:cs typeface="Arial" charset="0"/>
              </a:endParaRPr>
            </a:p>
          </p:txBody>
        </p:sp>
      </p:grpSp>
      <p:sp>
        <p:nvSpPr>
          <p:cNvPr id="24" name="Rectangle 25"/>
          <p:cNvSpPr>
            <a:spLocks noChangeArrowheads="1"/>
          </p:cNvSpPr>
          <p:nvPr/>
        </p:nvSpPr>
        <p:spPr bwMode="auto">
          <a:xfrm>
            <a:off x="324859" y="952342"/>
            <a:ext cx="23050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sz="2000" dirty="0">
                <a:solidFill>
                  <a:srgbClr val="0066CC"/>
                </a:solidFill>
              </a:rPr>
              <a:t>A) Restrained component</a:t>
            </a:r>
            <a:endParaRPr lang="en-GB" sz="2000" dirty="0"/>
          </a:p>
        </p:txBody>
      </p: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319884" y="2421702"/>
            <a:ext cx="2668588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sz="2000" dirty="0">
                <a:solidFill>
                  <a:srgbClr val="0066CC"/>
                </a:solidFill>
              </a:rPr>
              <a:t>B) Assembly of different materials</a:t>
            </a:r>
            <a:endParaRPr lang="en-GB" sz="2000" dirty="0"/>
          </a:p>
        </p:txBody>
      </p:sp>
      <p:grpSp>
        <p:nvGrpSpPr>
          <p:cNvPr id="26" name="Group 87"/>
          <p:cNvGrpSpPr>
            <a:grpSpLocks/>
          </p:cNvGrpSpPr>
          <p:nvPr/>
        </p:nvGrpSpPr>
        <p:grpSpPr bwMode="auto">
          <a:xfrm>
            <a:off x="5790571" y="2374616"/>
            <a:ext cx="4627562" cy="1082675"/>
            <a:chOff x="1927" y="1480"/>
            <a:chExt cx="2915" cy="682"/>
          </a:xfrm>
        </p:grpSpPr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1995" y="1669"/>
              <a:ext cx="1091" cy="101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28"/>
            <p:cNvSpPr>
              <a:spLocks noChangeArrowheads="1"/>
            </p:cNvSpPr>
            <p:nvPr/>
          </p:nvSpPr>
          <p:spPr bwMode="auto">
            <a:xfrm>
              <a:off x="1995" y="1792"/>
              <a:ext cx="1091" cy="101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Text Box 29"/>
            <p:cNvSpPr txBox="1">
              <a:spLocks noChangeArrowheads="1"/>
            </p:cNvSpPr>
            <p:nvPr/>
          </p:nvSpPr>
          <p:spPr bwMode="auto">
            <a:xfrm>
              <a:off x="3288" y="1525"/>
              <a:ext cx="154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Material 1: </a:t>
              </a:r>
              <a:r>
                <a:rPr lang="el-GR">
                  <a:cs typeface="Arial" charset="0"/>
                </a:rPr>
                <a:t>α</a:t>
              </a:r>
              <a:r>
                <a:rPr lang="en-US">
                  <a:cs typeface="Arial" charset="0"/>
                </a:rPr>
                <a:t>1, E1, A1 </a:t>
              </a:r>
              <a:endParaRPr lang="el-GR">
                <a:cs typeface="Arial" charset="0"/>
              </a:endParaRPr>
            </a:p>
          </p:txBody>
        </p:sp>
        <p:sp>
          <p:nvSpPr>
            <p:cNvPr id="30" name="Text Box 30"/>
            <p:cNvSpPr txBox="1">
              <a:spLocks noChangeArrowheads="1"/>
            </p:cNvSpPr>
            <p:nvPr/>
          </p:nvSpPr>
          <p:spPr bwMode="auto">
            <a:xfrm>
              <a:off x="3299" y="1931"/>
              <a:ext cx="154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Material 2: </a:t>
              </a:r>
              <a:r>
                <a:rPr lang="el-GR">
                  <a:cs typeface="Arial" charset="0"/>
                </a:rPr>
                <a:t>α</a:t>
              </a:r>
              <a:r>
                <a:rPr lang="en-US">
                  <a:cs typeface="Arial" charset="0"/>
                </a:rPr>
                <a:t>2, E2, A2 </a:t>
              </a:r>
              <a:endParaRPr lang="el-GR">
                <a:cs typeface="Arial" charset="0"/>
              </a:endParaRPr>
            </a:p>
          </p:txBody>
        </p:sp>
        <p:sp>
          <p:nvSpPr>
            <p:cNvPr id="31" name="Text Box 31"/>
            <p:cNvSpPr txBox="1">
              <a:spLocks noChangeArrowheads="1"/>
            </p:cNvSpPr>
            <p:nvPr/>
          </p:nvSpPr>
          <p:spPr bwMode="auto">
            <a:xfrm>
              <a:off x="3331" y="1716"/>
              <a:ext cx="76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1600" dirty="0"/>
                <a:t>restrained </a:t>
              </a:r>
              <a:r>
                <a:rPr lang="en-US" sz="1600" dirty="0">
                  <a:cs typeface="Arial" charset="0"/>
                </a:rPr>
                <a:t> </a:t>
              </a:r>
              <a:endParaRPr lang="el-GR" sz="1600" dirty="0">
                <a:cs typeface="Arial" charset="0"/>
              </a:endParaRPr>
            </a:p>
          </p:txBody>
        </p:sp>
        <p:sp>
          <p:nvSpPr>
            <p:cNvPr id="32" name="Line 32"/>
            <p:cNvSpPr>
              <a:spLocks noChangeShapeType="1"/>
            </p:cNvSpPr>
            <p:nvPr/>
          </p:nvSpPr>
          <p:spPr bwMode="auto">
            <a:xfrm flipH="1">
              <a:off x="2915" y="1626"/>
              <a:ext cx="341" cy="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Line 33"/>
            <p:cNvSpPr>
              <a:spLocks noChangeShapeType="1"/>
            </p:cNvSpPr>
            <p:nvPr/>
          </p:nvSpPr>
          <p:spPr bwMode="auto">
            <a:xfrm flipH="1" flipV="1">
              <a:off x="2949" y="1829"/>
              <a:ext cx="368" cy="1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Line 34"/>
            <p:cNvSpPr>
              <a:spLocks noChangeShapeType="1"/>
            </p:cNvSpPr>
            <p:nvPr/>
          </p:nvSpPr>
          <p:spPr bwMode="auto">
            <a:xfrm flipH="1" flipV="1">
              <a:off x="3120" y="1779"/>
              <a:ext cx="2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Text Box 38"/>
            <p:cNvSpPr txBox="1">
              <a:spLocks noChangeArrowheads="1"/>
            </p:cNvSpPr>
            <p:nvPr/>
          </p:nvSpPr>
          <p:spPr bwMode="auto">
            <a:xfrm>
              <a:off x="2381" y="1480"/>
              <a:ext cx="30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>
                  <a:cs typeface="Arial" charset="0"/>
                </a:rPr>
                <a:t>Δ</a:t>
              </a:r>
              <a:r>
                <a:rPr lang="en-US">
                  <a:cs typeface="Arial" charset="0"/>
                </a:rPr>
                <a:t>T</a:t>
              </a:r>
              <a:endParaRPr lang="el-GR">
                <a:cs typeface="Arial" charset="0"/>
              </a:endParaRPr>
            </a:p>
          </p:txBody>
        </p:sp>
        <p:sp>
          <p:nvSpPr>
            <p:cNvPr id="36" name="Rectangle 41"/>
            <p:cNvSpPr>
              <a:spLocks noChangeArrowheads="1"/>
            </p:cNvSpPr>
            <p:nvPr/>
          </p:nvSpPr>
          <p:spPr bwMode="auto">
            <a:xfrm>
              <a:off x="1927" y="1652"/>
              <a:ext cx="68" cy="25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Rectangle 42"/>
            <p:cNvSpPr>
              <a:spLocks noChangeArrowheads="1"/>
            </p:cNvSpPr>
            <p:nvPr/>
          </p:nvSpPr>
          <p:spPr bwMode="auto">
            <a:xfrm>
              <a:off x="3051" y="1655"/>
              <a:ext cx="69" cy="25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" name="Rectangle 70"/>
          <p:cNvSpPr>
            <a:spLocks noChangeArrowheads="1"/>
          </p:cNvSpPr>
          <p:nvPr/>
        </p:nvSpPr>
        <p:spPr bwMode="auto">
          <a:xfrm>
            <a:off x="295439" y="4506709"/>
            <a:ext cx="4176713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sz="2000" dirty="0">
                <a:solidFill>
                  <a:srgbClr val="0066CC"/>
                </a:solidFill>
              </a:rPr>
              <a:t>C) Different cooling </a:t>
            </a:r>
            <a:r>
              <a:rPr lang="el-GR" sz="2000" dirty="0">
                <a:solidFill>
                  <a:srgbClr val="0066CC"/>
                </a:solidFill>
                <a:cs typeface="Arial" charset="0"/>
              </a:rPr>
              <a:t>Δ</a:t>
            </a:r>
            <a:r>
              <a:rPr lang="en-US" sz="2000" dirty="0">
                <a:solidFill>
                  <a:srgbClr val="0066CC"/>
                </a:solidFill>
                <a:cs typeface="Arial" charset="0"/>
              </a:rPr>
              <a:t>T</a:t>
            </a:r>
            <a:r>
              <a:rPr lang="en-US" sz="2000" baseline="-25000" dirty="0">
                <a:solidFill>
                  <a:srgbClr val="0066CC"/>
                </a:solidFill>
                <a:cs typeface="Arial" charset="0"/>
              </a:rPr>
              <a:t>1</a:t>
            </a:r>
            <a:r>
              <a:rPr lang="en-US" sz="2000" dirty="0">
                <a:solidFill>
                  <a:srgbClr val="0066CC"/>
                </a:solidFill>
                <a:cs typeface="Arial" charset="0"/>
              </a:rPr>
              <a:t>(t) ≠ </a:t>
            </a:r>
            <a:r>
              <a:rPr lang="el-GR" sz="2000" dirty="0">
                <a:solidFill>
                  <a:srgbClr val="0066CC"/>
                </a:solidFill>
                <a:cs typeface="Arial" charset="0"/>
              </a:rPr>
              <a:t>Δ</a:t>
            </a:r>
            <a:r>
              <a:rPr lang="en-US" sz="2000" dirty="0">
                <a:solidFill>
                  <a:srgbClr val="0066CC"/>
                </a:solidFill>
                <a:cs typeface="Arial" charset="0"/>
              </a:rPr>
              <a:t>T</a:t>
            </a:r>
            <a:r>
              <a:rPr lang="en-US" sz="2000" baseline="-25000" dirty="0">
                <a:solidFill>
                  <a:srgbClr val="0066CC"/>
                </a:solidFill>
                <a:cs typeface="Arial" charset="0"/>
              </a:rPr>
              <a:t>2</a:t>
            </a:r>
            <a:r>
              <a:rPr lang="en-US" sz="2000" dirty="0">
                <a:solidFill>
                  <a:srgbClr val="0066CC"/>
                </a:solidFill>
                <a:cs typeface="Arial" charset="0"/>
              </a:rPr>
              <a:t>(t) </a:t>
            </a:r>
            <a:r>
              <a:rPr lang="en-US" i="1" dirty="0">
                <a:solidFill>
                  <a:srgbClr val="0066CC"/>
                </a:solidFill>
                <a:cs typeface="Arial" charset="0"/>
              </a:rPr>
              <a:t>(</a:t>
            </a:r>
            <a:r>
              <a:rPr lang="en-GB" i="1" dirty="0">
                <a:solidFill>
                  <a:srgbClr val="0066CC"/>
                </a:solidFill>
              </a:rPr>
              <a:t>different material diffusivity or different cooling)</a:t>
            </a:r>
          </a:p>
        </p:txBody>
      </p:sp>
      <p:grpSp>
        <p:nvGrpSpPr>
          <p:cNvPr id="40" name="Group 86"/>
          <p:cNvGrpSpPr>
            <a:grpSpLocks/>
          </p:cNvGrpSpPr>
          <p:nvPr/>
        </p:nvGrpSpPr>
        <p:grpSpPr bwMode="auto">
          <a:xfrm>
            <a:off x="5790571" y="4403728"/>
            <a:ext cx="4583113" cy="1089025"/>
            <a:chOff x="2018" y="3113"/>
            <a:chExt cx="2887" cy="686"/>
          </a:xfrm>
        </p:grpSpPr>
        <p:sp>
          <p:nvSpPr>
            <p:cNvPr id="41" name="Rectangle 72"/>
            <p:cNvSpPr>
              <a:spLocks noChangeArrowheads="1"/>
            </p:cNvSpPr>
            <p:nvPr/>
          </p:nvSpPr>
          <p:spPr bwMode="auto">
            <a:xfrm>
              <a:off x="2085" y="3326"/>
              <a:ext cx="1068" cy="93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Rectangle 73"/>
            <p:cNvSpPr>
              <a:spLocks noChangeArrowheads="1"/>
            </p:cNvSpPr>
            <p:nvPr/>
          </p:nvSpPr>
          <p:spPr bwMode="auto">
            <a:xfrm>
              <a:off x="2085" y="3440"/>
              <a:ext cx="1068" cy="93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Text Box 74"/>
            <p:cNvSpPr txBox="1">
              <a:spLocks noChangeArrowheads="1"/>
            </p:cNvSpPr>
            <p:nvPr/>
          </p:nvSpPr>
          <p:spPr bwMode="auto">
            <a:xfrm>
              <a:off x="3351" y="3193"/>
              <a:ext cx="154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Material 1: </a:t>
              </a:r>
              <a:r>
                <a:rPr lang="el-GR">
                  <a:cs typeface="Arial" charset="0"/>
                </a:rPr>
                <a:t>α</a:t>
              </a:r>
              <a:r>
                <a:rPr lang="en-US">
                  <a:cs typeface="Arial" charset="0"/>
                </a:rPr>
                <a:t>1, E1, A1 </a:t>
              </a:r>
              <a:endParaRPr lang="el-GR">
                <a:cs typeface="Arial" charset="0"/>
              </a:endParaRPr>
            </a:p>
          </p:txBody>
        </p:sp>
        <p:sp>
          <p:nvSpPr>
            <p:cNvPr id="44" name="Text Box 75"/>
            <p:cNvSpPr txBox="1">
              <a:spLocks noChangeArrowheads="1"/>
            </p:cNvSpPr>
            <p:nvPr/>
          </p:nvSpPr>
          <p:spPr bwMode="auto">
            <a:xfrm>
              <a:off x="3362" y="3568"/>
              <a:ext cx="154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Material 2: </a:t>
              </a:r>
              <a:r>
                <a:rPr lang="el-GR">
                  <a:cs typeface="Arial" charset="0"/>
                </a:rPr>
                <a:t>α</a:t>
              </a:r>
              <a:r>
                <a:rPr lang="en-US">
                  <a:cs typeface="Arial" charset="0"/>
                </a:rPr>
                <a:t>2, E2, A2 </a:t>
              </a:r>
              <a:endParaRPr lang="el-GR">
                <a:cs typeface="Arial" charset="0"/>
              </a:endParaRPr>
            </a:p>
          </p:txBody>
        </p:sp>
        <p:sp>
          <p:nvSpPr>
            <p:cNvPr id="45" name="Text Box 76"/>
            <p:cNvSpPr txBox="1">
              <a:spLocks noChangeArrowheads="1"/>
            </p:cNvSpPr>
            <p:nvPr/>
          </p:nvSpPr>
          <p:spPr bwMode="auto">
            <a:xfrm>
              <a:off x="3394" y="3369"/>
              <a:ext cx="727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1600" dirty="0"/>
                <a:t>restrained</a:t>
              </a:r>
              <a:r>
                <a:rPr lang="en-US" sz="1600" dirty="0">
                  <a:cs typeface="Arial" charset="0"/>
                </a:rPr>
                <a:t> </a:t>
              </a:r>
              <a:endParaRPr lang="el-GR" sz="1600" dirty="0">
                <a:cs typeface="Arial" charset="0"/>
              </a:endParaRPr>
            </a:p>
          </p:txBody>
        </p:sp>
        <p:sp>
          <p:nvSpPr>
            <p:cNvPr id="46" name="Line 77"/>
            <p:cNvSpPr>
              <a:spLocks noChangeShapeType="1"/>
            </p:cNvSpPr>
            <p:nvPr/>
          </p:nvSpPr>
          <p:spPr bwMode="auto">
            <a:xfrm flipH="1">
              <a:off x="2986" y="3286"/>
              <a:ext cx="333" cy="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Line 78"/>
            <p:cNvSpPr>
              <a:spLocks noChangeShapeType="1"/>
            </p:cNvSpPr>
            <p:nvPr/>
          </p:nvSpPr>
          <p:spPr bwMode="auto">
            <a:xfrm flipH="1" flipV="1">
              <a:off x="3020" y="3474"/>
              <a:ext cx="359" cy="1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Line 79"/>
            <p:cNvSpPr>
              <a:spLocks noChangeShapeType="1"/>
            </p:cNvSpPr>
            <p:nvPr/>
          </p:nvSpPr>
          <p:spPr bwMode="auto">
            <a:xfrm flipH="1" flipV="1">
              <a:off x="3187" y="3427"/>
              <a:ext cx="1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Text Box 80"/>
            <p:cNvSpPr txBox="1">
              <a:spLocks noChangeArrowheads="1"/>
            </p:cNvSpPr>
            <p:nvPr/>
          </p:nvSpPr>
          <p:spPr bwMode="auto">
            <a:xfrm>
              <a:off x="2494" y="3539"/>
              <a:ext cx="49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>
                  <a:cs typeface="Arial" charset="0"/>
                </a:rPr>
                <a:t>Δ</a:t>
              </a:r>
              <a:r>
                <a:rPr lang="en-US">
                  <a:cs typeface="Arial" charset="0"/>
                </a:rPr>
                <a:t>T</a:t>
              </a:r>
              <a:r>
                <a:rPr lang="en-US" baseline="-25000">
                  <a:cs typeface="Arial" charset="0"/>
                </a:rPr>
                <a:t>2</a:t>
              </a:r>
              <a:r>
                <a:rPr lang="en-US">
                  <a:cs typeface="Arial" charset="0"/>
                </a:rPr>
                <a:t>(t)</a:t>
              </a:r>
              <a:endParaRPr lang="el-GR" baseline="-25000">
                <a:cs typeface="Arial" charset="0"/>
              </a:endParaRPr>
            </a:p>
          </p:txBody>
        </p:sp>
        <p:sp>
          <p:nvSpPr>
            <p:cNvPr id="50" name="Rectangle 81"/>
            <p:cNvSpPr>
              <a:spLocks noChangeArrowheads="1"/>
            </p:cNvSpPr>
            <p:nvPr/>
          </p:nvSpPr>
          <p:spPr bwMode="auto">
            <a:xfrm>
              <a:off x="2018" y="3310"/>
              <a:ext cx="67" cy="23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Rectangle 82"/>
            <p:cNvSpPr>
              <a:spLocks noChangeArrowheads="1"/>
            </p:cNvSpPr>
            <p:nvPr/>
          </p:nvSpPr>
          <p:spPr bwMode="auto">
            <a:xfrm>
              <a:off x="3119" y="3313"/>
              <a:ext cx="68" cy="23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Text Box 83"/>
            <p:cNvSpPr txBox="1">
              <a:spLocks noChangeArrowheads="1"/>
            </p:cNvSpPr>
            <p:nvPr/>
          </p:nvSpPr>
          <p:spPr bwMode="auto">
            <a:xfrm>
              <a:off x="2472" y="3113"/>
              <a:ext cx="49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>
                  <a:cs typeface="Arial" charset="0"/>
                </a:rPr>
                <a:t>Δ</a:t>
              </a:r>
              <a:r>
                <a:rPr lang="en-US">
                  <a:cs typeface="Arial" charset="0"/>
                </a:rPr>
                <a:t>T</a:t>
              </a:r>
              <a:r>
                <a:rPr lang="en-US" baseline="-25000">
                  <a:cs typeface="Arial" charset="0"/>
                </a:rPr>
                <a:t>1</a:t>
              </a:r>
              <a:r>
                <a:rPr lang="en-US">
                  <a:cs typeface="Arial" charset="0"/>
                </a:rPr>
                <a:t>(t)</a:t>
              </a:r>
              <a:endParaRPr lang="el-GR" baseline="-25000">
                <a:cs typeface="Arial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Object 35">
                <a:extLst>
                  <a:ext uri="{FF2B5EF4-FFF2-40B4-BE49-F238E27FC236}">
                    <a16:creationId xmlns:a16="http://schemas.microsoft.com/office/drawing/2014/main" id="{787D4447-913B-CBFB-2EA5-AA7639DCC8B7}"/>
                  </a:ext>
                </a:extLst>
              </p:cNvPr>
              <p:cNvSpPr txBox="1"/>
              <p:nvPr/>
            </p:nvSpPr>
            <p:spPr bwMode="auto">
              <a:xfrm>
                <a:off x="4288950" y="3268874"/>
                <a:ext cx="3168621" cy="88582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10000"/>
              </a:bodyPr>
              <a:lstStyle/>
              <a:p>
                <a:pPr/>
                <a:br>
                  <a:rPr lang="fr-FR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4" name="Object 35">
                <a:extLst>
                  <a:ext uri="{FF2B5EF4-FFF2-40B4-BE49-F238E27FC236}">
                    <a16:creationId xmlns:a16="http://schemas.microsoft.com/office/drawing/2014/main" id="{787D4447-913B-CBFB-2EA5-AA7639DCC8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88950" y="3268874"/>
                <a:ext cx="3168621" cy="88582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Object 35">
                <a:extLst>
                  <a:ext uri="{FF2B5EF4-FFF2-40B4-BE49-F238E27FC236}">
                    <a16:creationId xmlns:a16="http://schemas.microsoft.com/office/drawing/2014/main" id="{5F3F5356-CAC7-3825-E5A3-171843B15EE2}"/>
                  </a:ext>
                </a:extLst>
              </p:cNvPr>
              <p:cNvSpPr txBox="1"/>
              <p:nvPr/>
            </p:nvSpPr>
            <p:spPr bwMode="auto">
              <a:xfrm>
                <a:off x="883920" y="5801360"/>
                <a:ext cx="3890948" cy="7005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10000"/>
              </a:bodyPr>
              <a:lstStyle/>
              <a:p>
                <a:pPr/>
                <a:br>
                  <a:rPr lang="fr-FR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m:rPr>
                              <m:sty m:val="p"/>
                            </m:r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m:rPr>
                              <m:sty m:val="p"/>
                            </m:r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7" name="Object 35">
                <a:extLst>
                  <a:ext uri="{FF2B5EF4-FFF2-40B4-BE49-F238E27FC236}">
                    <a16:creationId xmlns:a16="http://schemas.microsoft.com/office/drawing/2014/main" id="{5F3F5356-CAC7-3825-E5A3-171843B15E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3920" y="5801360"/>
                <a:ext cx="3890948" cy="700513"/>
              </a:xfrm>
              <a:prstGeom prst="rect">
                <a:avLst/>
              </a:prstGeom>
              <a:blipFill>
                <a:blip r:embed="rId8"/>
                <a:stretch>
                  <a:fillRect b="-2609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Object 35">
                <a:extLst>
                  <a:ext uri="{FF2B5EF4-FFF2-40B4-BE49-F238E27FC236}">
                    <a16:creationId xmlns:a16="http://schemas.microsoft.com/office/drawing/2014/main" id="{004F7FBD-D51D-2E24-5C7A-E1FC18574D2B}"/>
                  </a:ext>
                </a:extLst>
              </p:cNvPr>
              <p:cNvSpPr txBox="1"/>
              <p:nvPr/>
            </p:nvSpPr>
            <p:spPr bwMode="auto">
              <a:xfrm>
                <a:off x="4472152" y="5863924"/>
                <a:ext cx="3890949" cy="6579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20000"/>
              </a:bodyPr>
              <a:lstStyle/>
              <a:p>
                <a:pPr/>
                <a:br>
                  <a:rPr lang="fr-FR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m:rPr>
                              <m:sty m:val="p"/>
                            </m:r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m:rPr>
                              <m:sty m:val="p"/>
                            </m:r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9" name="Object 35">
                <a:extLst>
                  <a:ext uri="{FF2B5EF4-FFF2-40B4-BE49-F238E27FC236}">
                    <a16:creationId xmlns:a16="http://schemas.microsoft.com/office/drawing/2014/main" id="{004F7FBD-D51D-2E24-5C7A-E1FC18574D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72152" y="5863924"/>
                <a:ext cx="3890949" cy="657996"/>
              </a:xfrm>
              <a:prstGeom prst="rect">
                <a:avLst/>
              </a:prstGeom>
              <a:blipFill>
                <a:blip r:embed="rId9"/>
                <a:stretch>
                  <a:fillRect b="-926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DA871A-5BC0-852E-E738-F1AB39FE9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20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Object 21">
                <a:extLst>
                  <a:ext uri="{FF2B5EF4-FFF2-40B4-BE49-F238E27FC236}">
                    <a16:creationId xmlns:a16="http://schemas.microsoft.com/office/drawing/2014/main" id="{FC1E33CE-7A73-7AF5-3DC5-CC52AF1C0839}"/>
                  </a:ext>
                </a:extLst>
              </p:cNvPr>
              <p:cNvSpPr txBox="1"/>
              <p:nvPr/>
            </p:nvSpPr>
            <p:spPr bwMode="auto">
              <a:xfrm>
                <a:off x="5977417" y="1397035"/>
                <a:ext cx="1574170" cy="8509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br>
                  <a:rPr lang="en-GB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m:rPr>
                        <m:sty m:val="p"/>
                      </m:rP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fr-CH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55" name="Object 21">
                <a:extLst>
                  <a:ext uri="{FF2B5EF4-FFF2-40B4-BE49-F238E27FC236}">
                    <a16:creationId xmlns:a16="http://schemas.microsoft.com/office/drawing/2014/main" id="{FC1E33CE-7A73-7AF5-3DC5-CC52AF1C0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77417" y="1397035"/>
                <a:ext cx="1574170" cy="85090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18160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LHC cryostats: longitudinal thermal contractions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06401" y="801686"/>
            <a:ext cx="10684094" cy="2735263"/>
          </a:xfrm>
        </p:spPr>
        <p:txBody>
          <a:bodyPr/>
          <a:lstStyle/>
          <a:p>
            <a:r>
              <a:rPr lang="en-GB" sz="2000" dirty="0">
                <a:solidFill>
                  <a:srgbClr val="0066CC"/>
                </a:solidFill>
              </a:rPr>
              <a:t>Cold mass</a:t>
            </a:r>
            <a:r>
              <a:rPr lang="en-GB" sz="2000" dirty="0"/>
              <a:t>, </a:t>
            </a:r>
            <a:r>
              <a:rPr lang="en-GB" sz="2000" dirty="0">
                <a:solidFill>
                  <a:srgbClr val="0066CC"/>
                </a:solidFill>
              </a:rPr>
              <a:t>thermal shield</a:t>
            </a:r>
            <a:r>
              <a:rPr lang="en-GB" sz="2000" dirty="0"/>
              <a:t>, </a:t>
            </a:r>
            <a:r>
              <a:rPr lang="en-GB" sz="2000" dirty="0">
                <a:solidFill>
                  <a:srgbClr val="0066CC"/>
                </a:solidFill>
              </a:rPr>
              <a:t>support posts</a:t>
            </a:r>
            <a:r>
              <a:rPr lang="en-GB" sz="2000" dirty="0"/>
              <a:t> and </a:t>
            </a:r>
            <a:r>
              <a:rPr lang="en-GB" sz="2000" dirty="0">
                <a:solidFill>
                  <a:srgbClr val="0066CC"/>
                </a:solidFill>
              </a:rPr>
              <a:t>vacuum vessel</a:t>
            </a:r>
            <a:r>
              <a:rPr lang="en-GB" sz="2000" dirty="0"/>
              <a:t> must be </a:t>
            </a:r>
            <a:r>
              <a:rPr lang="en-GB" sz="2000" dirty="0">
                <a:solidFill>
                  <a:srgbClr val="0066CC"/>
                </a:solidFill>
              </a:rPr>
              <a:t>free with each other</a:t>
            </a:r>
            <a:r>
              <a:rPr lang="en-GB" sz="2000" dirty="0"/>
              <a:t> to cope with longitudinal thermal contractions </a:t>
            </a:r>
          </a:p>
          <a:p>
            <a:r>
              <a:rPr lang="en-GB" sz="2000" dirty="0">
                <a:solidFill>
                  <a:srgbClr val="0066CC"/>
                </a:solidFill>
              </a:rPr>
              <a:t>One fixed point</a:t>
            </a:r>
            <a:r>
              <a:rPr lang="en-GB" sz="2000" dirty="0"/>
              <a:t> per each component</a:t>
            </a:r>
          </a:p>
          <a:p>
            <a:r>
              <a:rPr lang="en-GB" sz="2000" dirty="0"/>
              <a:t>Leave</a:t>
            </a:r>
            <a:r>
              <a:rPr lang="en-GB" sz="2000" dirty="0">
                <a:solidFill>
                  <a:srgbClr val="0066CC"/>
                </a:solidFill>
              </a:rPr>
              <a:t> plays</a:t>
            </a:r>
            <a:r>
              <a:rPr lang="en-GB" sz="2000" dirty="0"/>
              <a:t> to cope with all extreme T cases (ex. Cold mass cold, thermal shield warm)</a:t>
            </a:r>
          </a:p>
          <a:p>
            <a:r>
              <a:rPr lang="en-GB" sz="2000" dirty="0">
                <a:solidFill>
                  <a:srgbClr val="0066CC"/>
                </a:solidFill>
              </a:rPr>
              <a:t>Guided sliding</a:t>
            </a:r>
            <a:r>
              <a:rPr lang="en-GB" sz="2000" dirty="0"/>
              <a:t> of cold mass onto vacuum vessel </a:t>
            </a:r>
            <a:r>
              <a:rPr lang="en-GB" sz="2000" dirty="0">
                <a:sym typeface="Wingdings" panose="05000000000000000000" pitchFamily="2" charset="2"/>
              </a:rPr>
              <a:t> slot/key </a:t>
            </a:r>
            <a:endParaRPr lang="en-GB" sz="2000" dirty="0"/>
          </a:p>
          <a:p>
            <a:r>
              <a:rPr lang="en-GB" sz="2000" dirty="0">
                <a:solidFill>
                  <a:srgbClr val="0066CC"/>
                </a:solidFill>
              </a:rPr>
              <a:t>Flexible</a:t>
            </a:r>
            <a:r>
              <a:rPr lang="en-GB" sz="2000" dirty="0"/>
              <a:t> thermalisation anchors </a:t>
            </a:r>
          </a:p>
          <a:p>
            <a:endParaRPr lang="en-GB" sz="2000" dirty="0"/>
          </a:p>
        </p:txBody>
      </p:sp>
      <p:graphicFrame>
        <p:nvGraphicFramePr>
          <p:cNvPr id="72708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3815292" y="4238954"/>
          <a:ext cx="8137525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2" imgW="6764040" imgH="826560" progId="Designer.Drawing.8">
                  <p:embed/>
                </p:oleObj>
              </mc:Choice>
              <mc:Fallback>
                <p:oleObj name="Designer Drawing" r:id="rId2" imgW="6764040" imgH="826560" progId="Designer.Drawing.8">
                  <p:embed/>
                  <p:pic>
                    <p:nvPicPr>
                      <p:cNvPr id="7270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5292" y="4238954"/>
                        <a:ext cx="8137525" cy="996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7631641" y="4023054"/>
            <a:ext cx="429385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i="1" dirty="0"/>
              <a:t>(example of an LHC special </a:t>
            </a:r>
            <a:r>
              <a:rPr lang="en-GB" i="1" dirty="0" err="1"/>
              <a:t>quadupole</a:t>
            </a:r>
            <a:r>
              <a:rPr lang="en-GB" i="1" dirty="0"/>
              <a:t>)</a:t>
            </a:r>
          </a:p>
        </p:txBody>
      </p:sp>
      <p:sp>
        <p:nvSpPr>
          <p:cNvPr id="72711" name="Line 7"/>
          <p:cNvSpPr>
            <a:spLocks noChangeShapeType="1"/>
          </p:cNvSpPr>
          <p:nvPr/>
        </p:nvSpPr>
        <p:spPr bwMode="auto">
          <a:xfrm>
            <a:off x="5615516" y="4238954"/>
            <a:ext cx="0" cy="2305050"/>
          </a:xfrm>
          <a:prstGeom prst="line">
            <a:avLst/>
          </a:prstGeom>
          <a:noFill/>
          <a:ln w="222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4174066" y="5247017"/>
            <a:ext cx="1238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i="1"/>
              <a:t>Fixed post</a:t>
            </a:r>
          </a:p>
        </p:txBody>
      </p:sp>
      <p:sp>
        <p:nvSpPr>
          <p:cNvPr id="72713" name="Line 9"/>
          <p:cNvSpPr>
            <a:spLocks noChangeShapeType="1"/>
          </p:cNvSpPr>
          <p:nvPr/>
        </p:nvSpPr>
        <p:spPr bwMode="auto">
          <a:xfrm flipV="1">
            <a:off x="5255153" y="5102554"/>
            <a:ext cx="21590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8639703" y="5462917"/>
            <a:ext cx="1479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i="1"/>
              <a:t>Sliding posts</a:t>
            </a:r>
          </a:p>
        </p:txBody>
      </p:sp>
      <p:sp>
        <p:nvSpPr>
          <p:cNvPr id="72715" name="Line 11"/>
          <p:cNvSpPr>
            <a:spLocks noChangeShapeType="1"/>
          </p:cNvSpPr>
          <p:nvPr/>
        </p:nvSpPr>
        <p:spPr bwMode="auto">
          <a:xfrm flipV="1">
            <a:off x="9503304" y="5175579"/>
            <a:ext cx="792163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16" name="Line 12"/>
          <p:cNvSpPr>
            <a:spLocks noChangeShapeType="1"/>
          </p:cNvSpPr>
          <p:nvPr/>
        </p:nvSpPr>
        <p:spPr bwMode="auto">
          <a:xfrm flipH="1" flipV="1">
            <a:off x="8495241" y="5247017"/>
            <a:ext cx="6477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17" name="Line 13"/>
          <p:cNvSpPr>
            <a:spLocks noChangeShapeType="1"/>
          </p:cNvSpPr>
          <p:nvPr/>
        </p:nvSpPr>
        <p:spPr bwMode="auto">
          <a:xfrm>
            <a:off x="11590866" y="4238954"/>
            <a:ext cx="0" cy="2305050"/>
          </a:xfrm>
          <a:prstGeom prst="line">
            <a:avLst/>
          </a:prstGeom>
          <a:noFill/>
          <a:ln w="222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18" name="Line 14"/>
          <p:cNvSpPr>
            <a:spLocks noChangeShapeType="1"/>
          </p:cNvSpPr>
          <p:nvPr/>
        </p:nvSpPr>
        <p:spPr bwMode="auto">
          <a:xfrm>
            <a:off x="5686954" y="6112204"/>
            <a:ext cx="5832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19" name="Line 15"/>
          <p:cNvSpPr>
            <a:spLocks noChangeShapeType="1"/>
          </p:cNvSpPr>
          <p:nvPr/>
        </p:nvSpPr>
        <p:spPr bwMode="auto">
          <a:xfrm>
            <a:off x="5686954" y="6399542"/>
            <a:ext cx="5832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20" name="Text Box 16"/>
          <p:cNvSpPr txBox="1">
            <a:spLocks noChangeArrowheads="1"/>
          </p:cNvSpPr>
          <p:nvPr/>
        </p:nvSpPr>
        <p:spPr bwMode="auto">
          <a:xfrm>
            <a:off x="6479117" y="5794705"/>
            <a:ext cx="38877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i="1">
                <a:cs typeface="Arial" charset="0"/>
              </a:rPr>
              <a:t>Δ</a:t>
            </a:r>
            <a:r>
              <a:rPr lang="en-US" i="1">
                <a:cs typeface="Arial" charset="0"/>
              </a:rPr>
              <a:t>l </a:t>
            </a:r>
            <a:r>
              <a:rPr lang="en-US" i="1" baseline="-25000">
                <a:cs typeface="Arial" charset="0"/>
              </a:rPr>
              <a:t>cold mass</a:t>
            </a:r>
            <a:r>
              <a:rPr lang="en-US" i="1">
                <a:cs typeface="Arial" charset="0"/>
              </a:rPr>
              <a:t>= 30 mm (10m x 3mm/m)  </a:t>
            </a:r>
            <a:endParaRPr lang="el-GR" i="1" baseline="-25000">
              <a:cs typeface="Arial" charset="0"/>
            </a:endParaRPr>
          </a:p>
        </p:txBody>
      </p:sp>
      <p:sp>
        <p:nvSpPr>
          <p:cNvPr id="72721" name="Text Box 17"/>
          <p:cNvSpPr txBox="1">
            <a:spLocks noChangeArrowheads="1"/>
          </p:cNvSpPr>
          <p:nvPr/>
        </p:nvSpPr>
        <p:spPr bwMode="auto">
          <a:xfrm>
            <a:off x="6452129" y="6067755"/>
            <a:ext cx="43465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i="1">
                <a:cs typeface="Arial" charset="0"/>
              </a:rPr>
              <a:t>Δ</a:t>
            </a:r>
            <a:r>
              <a:rPr lang="en-US" i="1">
                <a:cs typeface="Arial" charset="0"/>
              </a:rPr>
              <a:t>l </a:t>
            </a:r>
            <a:r>
              <a:rPr lang="en-US" i="1" baseline="-25000">
                <a:cs typeface="Arial" charset="0"/>
              </a:rPr>
              <a:t>thermal shield</a:t>
            </a:r>
            <a:r>
              <a:rPr lang="en-US" i="1">
                <a:cs typeface="Arial" charset="0"/>
              </a:rPr>
              <a:t>= 40 mm (10m x 4 mm/m)</a:t>
            </a:r>
            <a:endParaRPr lang="el-GR" i="1" baseline="-25000">
              <a:cs typeface="Arial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E6823C-CC37-DFE0-2A0F-20688416E1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403" y="3328523"/>
            <a:ext cx="3146939" cy="1882775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F837BCE-16E7-8F9B-E2DE-2EB6F915003B}"/>
              </a:ext>
            </a:extLst>
          </p:cNvPr>
          <p:cNvCxnSpPr>
            <a:cxnSpLocks/>
          </p:cNvCxnSpPr>
          <p:nvPr/>
        </p:nvCxnSpPr>
        <p:spPr>
          <a:xfrm flipH="1">
            <a:off x="2840479" y="3030311"/>
            <a:ext cx="871442" cy="15145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6776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209800" y="2130426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4000" kern="0" dirty="0"/>
              <a:t>Supporting systems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4E2BF2-B809-BE2E-728D-F0067B174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3929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B3948-1C6C-B2C1-3AD7-830A656F4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LHC Cryomodule, 400 MHz cavities (Nb on Cu) at 4.5 K </a:t>
            </a:r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86AC01-1223-00A4-652D-43210B7D10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6" t="5350" r="6372" b="3973"/>
          <a:stretch/>
        </p:blipFill>
        <p:spPr bwMode="auto">
          <a:xfrm>
            <a:off x="475861" y="1119564"/>
            <a:ext cx="11475923" cy="537454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BEF74A-A10F-DF09-8CDD-CD531C7F1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37317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B3948-1C6C-B2C1-3AD7-830A656F4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Cryomodule Supporting System</a:t>
            </a:r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6F1CA3F-930D-A2AF-20E2-06DE5054DF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8637" y="1307942"/>
            <a:ext cx="5322873" cy="5234504"/>
          </a:xfrm>
          <a:prstGeom prst="rect">
            <a:avLst/>
          </a:prstGeom>
        </p:spPr>
      </p:pic>
      <p:pic>
        <p:nvPicPr>
          <p:cNvPr id="1026" name="4FEC99B8-54A9-46A8-9D9D-3539DF8BE218">
            <a:extLst>
              <a:ext uri="{FF2B5EF4-FFF2-40B4-BE49-F238E27FC236}">
                <a16:creationId xmlns:a16="http://schemas.microsoft.com/office/drawing/2014/main" id="{685B2DCC-587D-F064-6D13-E1460EF82D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03" y="1307942"/>
            <a:ext cx="3824517" cy="5234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41E0246-1489-4CA3-D765-1DB13C67709F}"/>
              </a:ext>
            </a:extLst>
          </p:cNvPr>
          <p:cNvSpPr txBox="1"/>
          <p:nvPr/>
        </p:nvSpPr>
        <p:spPr>
          <a:xfrm>
            <a:off x="4702629" y="1054360"/>
            <a:ext cx="44907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each cavity assembly (about 500 kg): </a:t>
            </a:r>
          </a:p>
          <a:p>
            <a:r>
              <a:rPr lang="en-US" dirty="0"/>
              <a:t>7 adjustable </a:t>
            </a:r>
            <a:r>
              <a:rPr lang="en-US" dirty="0" err="1"/>
              <a:t>st.steel</a:t>
            </a:r>
            <a:r>
              <a:rPr lang="en-US" dirty="0"/>
              <a:t> tie rods: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4 vertical </a:t>
            </a:r>
            <a:endParaRPr lang="fr-FR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ym typeface="Wingdings" panose="05000000000000000000" pitchFamily="2" charset="2"/>
              </a:rPr>
              <a:t>2 horizontal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ym typeface="Wingdings" panose="05000000000000000000" pitchFamily="2" charset="2"/>
              </a:rPr>
              <a:t>1 longitudinal</a:t>
            </a:r>
            <a:endParaRPr lang="fr-FR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B7C63C3-859F-B72D-C5B2-D0FA3AC3C4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949" r="6967"/>
          <a:stretch/>
        </p:blipFill>
        <p:spPr>
          <a:xfrm>
            <a:off x="4923782" y="2538929"/>
            <a:ext cx="1141873" cy="4003517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17B0406-39C7-FEA4-1DD3-1340618FA6A3}"/>
              </a:ext>
            </a:extLst>
          </p:cNvPr>
          <p:cNvCxnSpPr>
            <a:cxnSpLocks/>
          </p:cNvCxnSpPr>
          <p:nvPr/>
        </p:nvCxnSpPr>
        <p:spPr>
          <a:xfrm>
            <a:off x="5627077" y="4783015"/>
            <a:ext cx="4173415" cy="25790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1FDE2E2-C692-1302-216D-05577236D79A}"/>
              </a:ext>
            </a:extLst>
          </p:cNvPr>
          <p:cNvCxnSpPr>
            <a:cxnSpLocks/>
          </p:cNvCxnSpPr>
          <p:nvPr/>
        </p:nvCxnSpPr>
        <p:spPr>
          <a:xfrm flipH="1" flipV="1">
            <a:off x="3106288" y="4204447"/>
            <a:ext cx="2132686" cy="3362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20E7BEA-E9CD-4C53-7C1E-DB2BE47D9EAD}"/>
              </a:ext>
            </a:extLst>
          </p:cNvPr>
          <p:cNvCxnSpPr>
            <a:cxnSpLocks/>
          </p:cNvCxnSpPr>
          <p:nvPr/>
        </p:nvCxnSpPr>
        <p:spPr>
          <a:xfrm flipH="1" flipV="1">
            <a:off x="2140772" y="4204447"/>
            <a:ext cx="3250602" cy="4886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02BCFEE-1D52-1451-607B-0A42D0E5C510}"/>
              </a:ext>
            </a:extLst>
          </p:cNvPr>
          <p:cNvCxnSpPr>
            <a:cxnSpLocks/>
          </p:cNvCxnSpPr>
          <p:nvPr/>
        </p:nvCxnSpPr>
        <p:spPr>
          <a:xfrm flipH="1">
            <a:off x="3666138" y="4824927"/>
            <a:ext cx="1572836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3086F3-67BC-F599-10E8-D5C18754D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52351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3">
            <a:extLst>
              <a:ext uri="{FF2B5EF4-FFF2-40B4-BE49-F238E27FC236}">
                <a16:creationId xmlns:a16="http://schemas.microsoft.com/office/drawing/2014/main" id="{A0C464DC-2B6C-43E6-8700-AB9A52D22DC2}"/>
              </a:ext>
            </a:extLst>
          </p:cNvPr>
          <p:cNvGrpSpPr>
            <a:grpSpLocks/>
          </p:cNvGrpSpPr>
          <p:nvPr/>
        </p:nvGrpSpPr>
        <p:grpSpPr bwMode="auto">
          <a:xfrm>
            <a:off x="4302712" y="536045"/>
            <a:ext cx="7884639" cy="6075770"/>
            <a:chOff x="448" y="592"/>
            <a:chExt cx="4996" cy="3628"/>
          </a:xfrm>
        </p:grpSpPr>
        <p:pic>
          <p:nvPicPr>
            <p:cNvPr id="5" name="Picture 50" descr="LHC_Dip_Xsect107v2001">
              <a:extLst>
                <a:ext uri="{FF2B5EF4-FFF2-40B4-BE49-F238E27FC236}">
                  <a16:creationId xmlns:a16="http://schemas.microsoft.com/office/drawing/2014/main" id="{8CEAED72-A06E-400B-A6B2-ECF0D56499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" y="592"/>
              <a:ext cx="4959" cy="3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52">
              <a:extLst>
                <a:ext uri="{FF2B5EF4-FFF2-40B4-BE49-F238E27FC236}">
                  <a16:creationId xmlns:a16="http://schemas.microsoft.com/office/drawing/2014/main" id="{076C5173-1374-440D-94D1-D1294F6E98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" y="665"/>
              <a:ext cx="1828" cy="3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b="1" dirty="0">
                  <a:solidFill>
                    <a:srgbClr val="0070C0"/>
                  </a:solidFill>
                  <a:latin typeface="Book Antiqua" pitchFamily="18" charset="0"/>
                </a:rPr>
                <a:t>Main dipole </a:t>
              </a:r>
            </a:p>
          </p:txBody>
        </p:sp>
        <p:sp>
          <p:nvSpPr>
            <p:cNvPr id="9" name="Rectangle 70">
              <a:extLst>
                <a:ext uri="{FF2B5EF4-FFF2-40B4-BE49-F238E27FC236}">
                  <a16:creationId xmlns:a16="http://schemas.microsoft.com/office/drawing/2014/main" id="{DA065852-08D5-4D3E-B5F5-180FDA7A1B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2" y="3972"/>
              <a:ext cx="1129" cy="2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710DFE6-799C-4C91-9D48-1A02D1F88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magnet Cryostats</a:t>
            </a:r>
            <a:endParaRPr lang="en-GB" dirty="0"/>
          </a:p>
        </p:txBody>
      </p:sp>
      <p:grpSp>
        <p:nvGrpSpPr>
          <p:cNvPr id="10" name="Group 25">
            <a:extLst>
              <a:ext uri="{FF2B5EF4-FFF2-40B4-BE49-F238E27FC236}">
                <a16:creationId xmlns:a16="http://schemas.microsoft.com/office/drawing/2014/main" id="{8DB7E51E-F663-7CD0-B798-10EFB7D8B6CF}"/>
              </a:ext>
            </a:extLst>
          </p:cNvPr>
          <p:cNvGrpSpPr>
            <a:grpSpLocks/>
          </p:cNvGrpSpPr>
          <p:nvPr/>
        </p:nvGrpSpPr>
        <p:grpSpPr bwMode="auto">
          <a:xfrm>
            <a:off x="299071" y="1157801"/>
            <a:ext cx="4978087" cy="2938617"/>
            <a:chOff x="1647" y="527"/>
            <a:chExt cx="3443" cy="2230"/>
          </a:xfrm>
        </p:grpSpPr>
        <p:graphicFrame>
          <p:nvGraphicFramePr>
            <p:cNvPr id="11" name="Object 10">
              <a:extLst>
                <a:ext uri="{FF2B5EF4-FFF2-40B4-BE49-F238E27FC236}">
                  <a16:creationId xmlns:a16="http://schemas.microsoft.com/office/drawing/2014/main" id="{3BA6A316-61AB-E3EA-8594-010014396BB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27317156"/>
                </p:ext>
              </p:extLst>
            </p:nvPr>
          </p:nvGraphicFramePr>
          <p:xfrm>
            <a:off x="1647" y="527"/>
            <a:ext cx="3323" cy="21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hoto Editor Photo" r:id="rId3" imgW="12193702" imgH="9142857" progId="MSPhotoEd.3">
                    <p:embed/>
                  </p:oleObj>
                </mc:Choice>
                <mc:Fallback>
                  <p:oleObj name="Photo Editor Photo" r:id="rId3" imgW="12193702" imgH="9142857" progId="MSPhotoEd.3">
                    <p:embed/>
                    <p:pic>
                      <p:nvPicPr>
                        <p:cNvPr id="35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b="22003"/>
                        <a:stretch>
                          <a:fillRect/>
                        </a:stretch>
                      </p:blipFill>
                      <p:spPr bwMode="auto">
                        <a:xfrm>
                          <a:off x="1647" y="527"/>
                          <a:ext cx="3323" cy="21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Line 11">
              <a:extLst>
                <a:ext uri="{FF2B5EF4-FFF2-40B4-BE49-F238E27FC236}">
                  <a16:creationId xmlns:a16="http://schemas.microsoft.com/office/drawing/2014/main" id="{778213E1-3688-45EF-3AC7-2089821F7D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188" y="2024"/>
              <a:ext cx="302" cy="1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Text Box 12">
              <a:extLst>
                <a:ext uri="{FF2B5EF4-FFF2-40B4-BE49-F238E27FC236}">
                  <a16:creationId xmlns:a16="http://schemas.microsoft.com/office/drawing/2014/main" id="{142A61E1-F349-0714-C7E0-9F6BE352D9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8" y="804"/>
              <a:ext cx="1328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</a:rPr>
                <a:t>5-10 K heat intercept</a:t>
              </a:r>
              <a:endParaRPr lang="en-GB" sz="1400" b="1" i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5" name="Line 13">
              <a:extLst>
                <a:ext uri="{FF2B5EF4-FFF2-40B4-BE49-F238E27FC236}">
                  <a16:creationId xmlns:a16="http://schemas.microsoft.com/office/drawing/2014/main" id="{3825E100-7DB9-FC04-013B-CCB869DC34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22" y="957"/>
              <a:ext cx="434" cy="39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Text Box 14">
              <a:extLst>
                <a:ext uri="{FF2B5EF4-FFF2-40B4-BE49-F238E27FC236}">
                  <a16:creationId xmlns:a16="http://schemas.microsoft.com/office/drawing/2014/main" id="{86DC566A-D06E-C293-2EFD-B4204D5067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67" y="2258"/>
              <a:ext cx="1146" cy="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GFRE composite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column</a:t>
              </a:r>
              <a:endParaRPr lang="en-GB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7" name="Line 15">
              <a:extLst>
                <a:ext uri="{FF2B5EF4-FFF2-40B4-BE49-F238E27FC236}">
                  <a16:creationId xmlns:a16="http://schemas.microsoft.com/office/drawing/2014/main" id="{A71C0278-AA0B-5C37-3016-D1D40A2979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11" y="1954"/>
              <a:ext cx="615" cy="32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Text Box 16">
              <a:extLst>
                <a:ext uri="{FF2B5EF4-FFF2-40B4-BE49-F238E27FC236}">
                  <a16:creationId xmlns:a16="http://schemas.microsoft.com/office/drawing/2014/main" id="{DF51C972-10AE-F604-6716-27F8FEAF5E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2" y="2360"/>
              <a:ext cx="1049" cy="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 err="1">
                  <a:solidFill>
                    <a:schemeClr val="tx1"/>
                  </a:solidFill>
                  <a:latin typeface="Arial" pitchFamily="34" charset="0"/>
                </a:rPr>
                <a:t>Vac.vessel</a:t>
              </a: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Interface: 293 K</a:t>
              </a:r>
              <a:endParaRPr lang="en-GB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9" name="Text Box 17">
              <a:extLst>
                <a:ext uri="{FF2B5EF4-FFF2-40B4-BE49-F238E27FC236}">
                  <a16:creationId xmlns:a16="http://schemas.microsoft.com/office/drawing/2014/main" id="{AAFD73AC-86B5-0370-6985-ACBD4CDE1E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44" y="565"/>
              <a:ext cx="1947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</a:rPr>
                <a:t>Cold mass interface flange: 2 K</a:t>
              </a:r>
              <a:endParaRPr lang="en-GB" sz="1400" b="1" i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20" name="Line 18">
              <a:extLst>
                <a:ext uri="{FF2B5EF4-FFF2-40B4-BE49-F238E27FC236}">
                  <a16:creationId xmlns:a16="http://schemas.microsoft.com/office/drawing/2014/main" id="{7F6333E2-0709-D3EC-F71E-4B4576D178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694" y="2513"/>
              <a:ext cx="194" cy="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Line 19">
              <a:extLst>
                <a:ext uri="{FF2B5EF4-FFF2-40B4-BE49-F238E27FC236}">
                  <a16:creationId xmlns:a16="http://schemas.microsoft.com/office/drawing/2014/main" id="{C717B98F-18F8-A0CC-5485-E4CE1B9347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8" y="744"/>
              <a:ext cx="342" cy="177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Text Box 20">
              <a:extLst>
                <a:ext uri="{FF2B5EF4-FFF2-40B4-BE49-F238E27FC236}">
                  <a16:creationId xmlns:a16="http://schemas.microsoft.com/office/drawing/2014/main" id="{22B60A52-534E-C4EF-9275-E85EB00927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4" y="2138"/>
              <a:ext cx="1396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50-65 K heat intercept</a:t>
              </a:r>
              <a:endParaRPr lang="en-GB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9F4B9B2E-2AE9-43FC-3230-D3F418F05311}"/>
              </a:ext>
            </a:extLst>
          </p:cNvPr>
          <p:cNvSpPr/>
          <p:nvPr/>
        </p:nvSpPr>
        <p:spPr>
          <a:xfrm>
            <a:off x="0" y="4377102"/>
            <a:ext cx="61298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600" b="1" dirty="0"/>
              <a:t>4-mm thickness</a:t>
            </a:r>
            <a:r>
              <a:rPr lang="en-US" sz="1600" dirty="0"/>
              <a:t>, glass-fiber epoxy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/>
              <a:t>Manufactured by </a:t>
            </a:r>
            <a:r>
              <a:rPr lang="en-US" sz="1600" b="1" dirty="0"/>
              <a:t>Resin Transfer </a:t>
            </a:r>
            <a:r>
              <a:rPr lang="en-US" sz="1600" b="1" dirty="0" err="1"/>
              <a:t>Moulding</a:t>
            </a:r>
            <a:r>
              <a:rPr lang="en-US" sz="1600" b="1" dirty="0"/>
              <a:t> (RTM):</a:t>
            </a:r>
          </a:p>
          <a:p>
            <a:pPr marL="742950" lvl="1" indent="-285750">
              <a:buFontTx/>
              <a:buChar char="–"/>
            </a:pPr>
            <a:r>
              <a:rPr lang="en-US" sz="1400" dirty="0"/>
              <a:t>Suited to a large-scale industrial production (4’700 units)</a:t>
            </a:r>
          </a:p>
          <a:p>
            <a:pPr marL="742950" lvl="1" indent="-285750">
              <a:buFontTx/>
              <a:buChar char="–"/>
            </a:pPr>
            <a:r>
              <a:rPr lang="en-US" sz="1400" dirty="0"/>
              <a:t>High reproducibility in thermo-mechanical properties 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790537-5F51-0D52-2D77-519ACAD68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13564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LHC Supporting system 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4433" y="820805"/>
            <a:ext cx="11369887" cy="561657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2000" dirty="0"/>
              <a:t>The </a:t>
            </a:r>
            <a:r>
              <a:rPr lang="en-GB" sz="2000" dirty="0">
                <a:solidFill>
                  <a:srgbClr val="0066CC"/>
                </a:solidFill>
              </a:rPr>
              <a:t>design</a:t>
            </a:r>
            <a:r>
              <a:rPr lang="en-GB" sz="2000" dirty="0"/>
              <a:t> is a </a:t>
            </a:r>
            <a:r>
              <a:rPr lang="en-GB" sz="2000" dirty="0">
                <a:solidFill>
                  <a:srgbClr val="0066CC"/>
                </a:solidFill>
              </a:rPr>
              <a:t>trade-off between 2 conflicting requirements</a:t>
            </a:r>
            <a:r>
              <a:rPr lang="en-GB" sz="2000" dirty="0"/>
              <a:t>:</a:t>
            </a:r>
          </a:p>
          <a:p>
            <a:pPr>
              <a:lnSpc>
                <a:spcPct val="90000"/>
              </a:lnSpc>
            </a:pPr>
            <a:r>
              <a:rPr lang="en-GB" sz="2000" dirty="0">
                <a:solidFill>
                  <a:srgbClr val="0066CC"/>
                </a:solidFill>
              </a:rPr>
              <a:t>High flexural stiffness</a:t>
            </a:r>
            <a:r>
              <a:rPr lang="en-GB" sz="2000" dirty="0"/>
              <a:t> (for mechanical stability) </a:t>
            </a:r>
            <a:r>
              <a:rPr lang="en-GB" sz="2000" dirty="0">
                <a:sym typeface="Wingdings" pitchFamily="2" charset="2"/>
              </a:rPr>
              <a:t> thick and bulky structure</a:t>
            </a:r>
            <a:endParaRPr lang="en-GB" sz="2000" dirty="0"/>
          </a:p>
          <a:p>
            <a:pPr>
              <a:lnSpc>
                <a:spcPct val="90000"/>
              </a:lnSpc>
            </a:pPr>
            <a:r>
              <a:rPr lang="en-GB" sz="2000" dirty="0">
                <a:solidFill>
                  <a:srgbClr val="0066CC"/>
                </a:solidFill>
              </a:rPr>
              <a:t>Low heat in-leaks</a:t>
            </a:r>
            <a:r>
              <a:rPr lang="en-GB" sz="2000" dirty="0"/>
              <a:t> </a:t>
            </a:r>
            <a:r>
              <a:rPr lang="en-GB" sz="2000" dirty="0">
                <a:sym typeface="Wingdings" pitchFamily="2" charset="2"/>
              </a:rPr>
              <a:t> thin and slender structure and low conductivity material</a:t>
            </a:r>
          </a:p>
          <a:p>
            <a:pPr>
              <a:lnSpc>
                <a:spcPct val="90000"/>
              </a:lnSpc>
              <a:buFontTx/>
              <a:buNone/>
            </a:pPr>
            <a:endParaRPr lang="en-GB" sz="2000" dirty="0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GB" sz="2000" dirty="0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GB" sz="2000" dirty="0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GB" sz="2000" dirty="0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GB" sz="2000" dirty="0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GB" sz="2000" dirty="0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GB" sz="2000" dirty="0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GB" sz="2000" dirty="0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GB" sz="2000" dirty="0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>
                <a:solidFill>
                  <a:srgbClr val="0066CC"/>
                </a:solidFill>
                <a:sym typeface="Wingdings" pitchFamily="2" charset="2"/>
              </a:rPr>
              <a:t>Flexural stiffness/conductivity</a:t>
            </a:r>
            <a:r>
              <a:rPr lang="en-GB" sz="2000" dirty="0">
                <a:sym typeface="Wingdings" pitchFamily="2" charset="2"/>
              </a:rPr>
              <a:t> as </a:t>
            </a:r>
            <a:r>
              <a:rPr lang="en-GB" sz="2000" dirty="0">
                <a:solidFill>
                  <a:srgbClr val="0066CC"/>
                </a:solidFill>
                <a:sym typeface="Wingdings" pitchFamily="2" charset="2"/>
              </a:rPr>
              <a:t>figure of merit </a:t>
            </a:r>
            <a:r>
              <a:rPr lang="en-GB" sz="2000" dirty="0">
                <a:sym typeface="Wingdings" pitchFamily="2" charset="2"/>
              </a:rPr>
              <a:t>in the </a:t>
            </a:r>
            <a:r>
              <a:rPr lang="en-GB" sz="2000" dirty="0">
                <a:solidFill>
                  <a:srgbClr val="0066CC"/>
                </a:solidFill>
                <a:sym typeface="Wingdings" pitchFamily="2" charset="2"/>
              </a:rPr>
              <a:t>choice of the material</a:t>
            </a:r>
          </a:p>
          <a:p>
            <a:pPr>
              <a:lnSpc>
                <a:spcPct val="90000"/>
              </a:lnSpc>
              <a:buFontTx/>
              <a:buNone/>
            </a:pPr>
            <a:endParaRPr lang="en-GB" sz="2000" dirty="0"/>
          </a:p>
        </p:txBody>
      </p:sp>
      <p:grpSp>
        <p:nvGrpSpPr>
          <p:cNvPr id="76839" name="Group 39"/>
          <p:cNvGrpSpPr>
            <a:grpSpLocks/>
          </p:cNvGrpSpPr>
          <p:nvPr/>
        </p:nvGrpSpPr>
        <p:grpSpPr bwMode="auto">
          <a:xfrm>
            <a:off x="3952877" y="2060574"/>
            <a:ext cx="3465513" cy="3140077"/>
            <a:chOff x="1530" y="1571"/>
            <a:chExt cx="2183" cy="1705"/>
          </a:xfrm>
        </p:grpSpPr>
        <p:grpSp>
          <p:nvGrpSpPr>
            <p:cNvPr id="76830" name="Group 30"/>
            <p:cNvGrpSpPr>
              <a:grpSpLocks/>
            </p:cNvGrpSpPr>
            <p:nvPr/>
          </p:nvGrpSpPr>
          <p:grpSpPr bwMode="auto">
            <a:xfrm>
              <a:off x="1530" y="1571"/>
              <a:ext cx="2183" cy="1680"/>
              <a:chOff x="1206" y="1616"/>
              <a:chExt cx="2183" cy="1680"/>
            </a:xfrm>
          </p:grpSpPr>
          <p:grpSp>
            <p:nvGrpSpPr>
              <p:cNvPr id="76807" name="Group 7"/>
              <p:cNvGrpSpPr>
                <a:grpSpLocks/>
              </p:cNvGrpSpPr>
              <p:nvPr/>
            </p:nvGrpSpPr>
            <p:grpSpPr bwMode="auto">
              <a:xfrm>
                <a:off x="1565" y="1616"/>
                <a:ext cx="1824" cy="1680"/>
                <a:chOff x="1488" y="3408"/>
                <a:chExt cx="1488" cy="1440"/>
              </a:xfrm>
            </p:grpSpPr>
            <p:sp>
              <p:nvSpPr>
                <p:cNvPr id="76808" name="Oval 8"/>
                <p:cNvSpPr>
                  <a:spLocks noChangeArrowheads="1"/>
                </p:cNvSpPr>
                <p:nvPr/>
              </p:nvSpPr>
              <p:spPr bwMode="auto">
                <a:xfrm>
                  <a:off x="1632" y="3648"/>
                  <a:ext cx="816" cy="720"/>
                </a:xfrm>
                <a:prstGeom prst="ellipse">
                  <a:avLst/>
                </a:prstGeom>
                <a:solidFill>
                  <a:srgbClr val="96969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6809" name="Oval 9"/>
                <p:cNvSpPr>
                  <a:spLocks noChangeArrowheads="1"/>
                </p:cNvSpPr>
                <p:nvPr/>
              </p:nvSpPr>
              <p:spPr bwMode="auto">
                <a:xfrm>
                  <a:off x="1488" y="3408"/>
                  <a:ext cx="1488" cy="1440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76810" name="Group 10"/>
                <p:cNvGrpSpPr>
                  <a:grpSpLocks/>
                </p:cNvGrpSpPr>
                <p:nvPr/>
              </p:nvGrpSpPr>
              <p:grpSpPr bwMode="auto">
                <a:xfrm rot="-1457747">
                  <a:off x="1776" y="3936"/>
                  <a:ext cx="192" cy="192"/>
                  <a:chOff x="2352" y="1632"/>
                  <a:chExt cx="192" cy="192"/>
                </a:xfrm>
              </p:grpSpPr>
              <p:sp>
                <p:nvSpPr>
                  <p:cNvPr id="76811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2448" y="1632"/>
                    <a:ext cx="0" cy="192"/>
                  </a:xfrm>
                  <a:prstGeom prst="line">
                    <a:avLst/>
                  </a:prstGeom>
                  <a:noFill/>
                  <a:ln w="222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6812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2352" y="1728"/>
                    <a:ext cx="192" cy="0"/>
                  </a:xfrm>
                  <a:prstGeom prst="line">
                    <a:avLst/>
                  </a:prstGeom>
                  <a:noFill/>
                  <a:ln w="222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76813" name="Line 13"/>
                <p:cNvSpPr>
                  <a:spLocks noChangeShapeType="1"/>
                </p:cNvSpPr>
                <p:nvPr/>
              </p:nvSpPr>
              <p:spPr bwMode="auto">
                <a:xfrm rot="4645405">
                  <a:off x="2612" y="3940"/>
                  <a:ext cx="1" cy="52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76814" name="Group 14"/>
                <p:cNvGrpSpPr>
                  <a:grpSpLocks/>
                </p:cNvGrpSpPr>
                <p:nvPr/>
              </p:nvGrpSpPr>
              <p:grpSpPr bwMode="auto">
                <a:xfrm>
                  <a:off x="1920" y="4272"/>
                  <a:ext cx="528" cy="528"/>
                  <a:chOff x="2832" y="5088"/>
                  <a:chExt cx="528" cy="528"/>
                </a:xfrm>
              </p:grpSpPr>
              <p:sp>
                <p:nvSpPr>
                  <p:cNvPr id="76815" name="Freeform 15"/>
                  <p:cNvSpPr>
                    <a:spLocks/>
                  </p:cNvSpPr>
                  <p:nvPr/>
                </p:nvSpPr>
                <p:spPr bwMode="auto">
                  <a:xfrm>
                    <a:off x="2832" y="5184"/>
                    <a:ext cx="96" cy="432"/>
                  </a:xfrm>
                  <a:custGeom>
                    <a:avLst/>
                    <a:gdLst>
                      <a:gd name="T0" fmla="*/ 192 w 192"/>
                      <a:gd name="T1" fmla="*/ 528 h 528"/>
                      <a:gd name="T2" fmla="*/ 144 w 192"/>
                      <a:gd name="T3" fmla="*/ 240 h 528"/>
                      <a:gd name="T4" fmla="*/ 0 w 192"/>
                      <a:gd name="T5" fmla="*/ 0 h 5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92" h="528">
                        <a:moveTo>
                          <a:pt x="192" y="528"/>
                        </a:moveTo>
                        <a:cubicBezTo>
                          <a:pt x="184" y="428"/>
                          <a:pt x="176" y="328"/>
                          <a:pt x="144" y="240"/>
                        </a:cubicBezTo>
                        <a:cubicBezTo>
                          <a:pt x="112" y="152"/>
                          <a:pt x="24" y="40"/>
                          <a:pt x="0" y="0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76816" name="Freeform 16"/>
                  <p:cNvSpPr>
                    <a:spLocks/>
                  </p:cNvSpPr>
                  <p:nvPr/>
                </p:nvSpPr>
                <p:spPr bwMode="auto">
                  <a:xfrm>
                    <a:off x="3264" y="5088"/>
                    <a:ext cx="96" cy="528"/>
                  </a:xfrm>
                  <a:custGeom>
                    <a:avLst/>
                    <a:gdLst>
                      <a:gd name="T0" fmla="*/ 192 w 192"/>
                      <a:gd name="T1" fmla="*/ 528 h 528"/>
                      <a:gd name="T2" fmla="*/ 144 w 192"/>
                      <a:gd name="T3" fmla="*/ 240 h 528"/>
                      <a:gd name="T4" fmla="*/ 0 w 192"/>
                      <a:gd name="T5" fmla="*/ 0 h 5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92" h="528">
                        <a:moveTo>
                          <a:pt x="192" y="528"/>
                        </a:moveTo>
                        <a:cubicBezTo>
                          <a:pt x="184" y="428"/>
                          <a:pt x="176" y="328"/>
                          <a:pt x="144" y="240"/>
                        </a:cubicBezTo>
                        <a:cubicBezTo>
                          <a:pt x="112" y="152"/>
                          <a:pt x="24" y="40"/>
                          <a:pt x="0" y="0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76817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2928" y="5616"/>
                    <a:ext cx="43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  <p:sp>
                <p:nvSpPr>
                  <p:cNvPr id="76818" name="Line 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32" y="5088"/>
                    <a:ext cx="432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2075" tIns="46038" rIns="92075" bIns="46038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76819" name="Line 19"/>
                <p:cNvSpPr>
                  <a:spLocks noChangeShapeType="1"/>
                </p:cNvSpPr>
                <p:nvPr/>
              </p:nvSpPr>
              <p:spPr bwMode="auto">
                <a:xfrm>
                  <a:off x="2352" y="4272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6820" name="Line 20"/>
                <p:cNvSpPr>
                  <a:spLocks noChangeShapeType="1"/>
                </p:cNvSpPr>
                <p:nvPr/>
              </p:nvSpPr>
              <p:spPr bwMode="auto">
                <a:xfrm>
                  <a:off x="2352" y="4224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6821" name="Line 21"/>
                <p:cNvSpPr>
                  <a:spLocks noChangeShapeType="1"/>
                </p:cNvSpPr>
                <p:nvPr/>
              </p:nvSpPr>
              <p:spPr bwMode="auto">
                <a:xfrm>
                  <a:off x="2496" y="4224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76822" name="Group 22"/>
                <p:cNvGrpSpPr>
                  <a:grpSpLocks/>
                </p:cNvGrpSpPr>
                <p:nvPr/>
              </p:nvGrpSpPr>
              <p:grpSpPr bwMode="auto">
                <a:xfrm rot="-1457747">
                  <a:off x="2016" y="3840"/>
                  <a:ext cx="192" cy="192"/>
                  <a:chOff x="2352" y="1632"/>
                  <a:chExt cx="192" cy="192"/>
                </a:xfrm>
              </p:grpSpPr>
              <p:sp>
                <p:nvSpPr>
                  <p:cNvPr id="76823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2448" y="1632"/>
                    <a:ext cx="0" cy="192"/>
                  </a:xfrm>
                  <a:prstGeom prst="line">
                    <a:avLst/>
                  </a:prstGeom>
                  <a:noFill/>
                  <a:ln w="222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6824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2352" y="1728"/>
                    <a:ext cx="192" cy="0"/>
                  </a:xfrm>
                  <a:prstGeom prst="line">
                    <a:avLst/>
                  </a:prstGeom>
                  <a:noFill/>
                  <a:ln w="222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76825" name="Freeform 25"/>
                <p:cNvSpPr>
                  <a:spLocks/>
                </p:cNvSpPr>
                <p:nvPr/>
              </p:nvSpPr>
              <p:spPr bwMode="auto">
                <a:xfrm>
                  <a:off x="2640" y="4128"/>
                  <a:ext cx="56" cy="240"/>
                </a:xfrm>
                <a:custGeom>
                  <a:avLst/>
                  <a:gdLst>
                    <a:gd name="T0" fmla="*/ 48 w 56"/>
                    <a:gd name="T1" fmla="*/ 240 h 240"/>
                    <a:gd name="T2" fmla="*/ 48 w 56"/>
                    <a:gd name="T3" fmla="*/ 96 h 240"/>
                    <a:gd name="T4" fmla="*/ 0 w 56"/>
                    <a:gd name="T5" fmla="*/ 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6" h="240">
                      <a:moveTo>
                        <a:pt x="48" y="240"/>
                      </a:moveTo>
                      <a:cubicBezTo>
                        <a:pt x="52" y="188"/>
                        <a:pt x="56" y="136"/>
                        <a:pt x="48" y="96"/>
                      </a:cubicBezTo>
                      <a:cubicBezTo>
                        <a:pt x="40" y="56"/>
                        <a:pt x="8" y="16"/>
                        <a:pt x="0" y="0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anchor="ctr"/>
                <a:lstStyle/>
                <a:p>
                  <a:endParaRPr lang="en-GB"/>
                </a:p>
              </p:txBody>
            </p:sp>
            <p:sp>
              <p:nvSpPr>
                <p:cNvPr id="76826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2365" y="4276"/>
                  <a:ext cx="153" cy="16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anchor="ctr">
                  <a:spAutoFit/>
                </a:bodyPr>
                <a:lstStyle/>
                <a:p>
                  <a:pPr algn="ctr" eaLnBrk="0" hangingPunct="0">
                    <a:lnSpc>
                      <a:spcPct val="90000"/>
                    </a:lnSpc>
                  </a:pPr>
                  <a:r>
                    <a:rPr lang="en-GB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x</a:t>
                  </a:r>
                  <a:endParaRPr lang="en-GB" sz="36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endParaRPr>
                </a:p>
              </p:txBody>
            </p:sp>
            <p:sp>
              <p:nvSpPr>
                <p:cNvPr id="76827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748" y="4133"/>
                  <a:ext cx="150" cy="16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anchor="ctr">
                  <a:spAutoFit/>
                </a:bodyPr>
                <a:lstStyle/>
                <a:p>
                  <a:pPr algn="ctr" eaLnBrk="0" hangingPunct="0">
                    <a:lnSpc>
                      <a:spcPct val="90000"/>
                    </a:lnSpc>
                  </a:pPr>
                  <a:r>
                    <a:rPr lang="en-GB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Symbol" pitchFamily="18" charset="2"/>
                    </a:rPr>
                    <a:t>q</a:t>
                  </a:r>
                  <a:endParaRPr lang="en-GB" sz="36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ymbol" pitchFamily="18" charset="2"/>
                  </a:endParaRPr>
                </a:p>
              </p:txBody>
            </p:sp>
          </p:grpSp>
          <p:sp>
            <p:nvSpPr>
              <p:cNvPr id="76828" name="Text Box 28"/>
              <p:cNvSpPr txBox="1">
                <a:spLocks noChangeArrowheads="1"/>
              </p:cNvSpPr>
              <p:nvPr/>
            </p:nvSpPr>
            <p:spPr bwMode="auto">
              <a:xfrm>
                <a:off x="1206" y="2059"/>
                <a:ext cx="235" cy="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GB" sz="24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F</a:t>
                </a:r>
                <a:endParaRPr lang="en-GB" sz="36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76829" name="Line 29"/>
              <p:cNvSpPr>
                <a:spLocks noChangeShapeType="1"/>
              </p:cNvSpPr>
              <p:nvPr/>
            </p:nvSpPr>
            <p:spPr bwMode="auto">
              <a:xfrm rot="-10800000">
                <a:off x="1383" y="2296"/>
                <a:ext cx="76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aphicFrame>
          <p:nvGraphicFramePr>
            <p:cNvPr id="76834" name="Object 34"/>
            <p:cNvGraphicFramePr>
              <a:graphicFrameLocks noChangeAspect="1"/>
            </p:cNvGraphicFramePr>
            <p:nvPr/>
          </p:nvGraphicFramePr>
          <p:xfrm>
            <a:off x="2723" y="2704"/>
            <a:ext cx="114" cy="5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2" imgW="110160" imgH="549000" progId="Designer.Drawing.7">
                    <p:embed/>
                  </p:oleObj>
                </mc:Choice>
                <mc:Fallback>
                  <p:oleObj name="Designer Drawing" r:id="rId2" imgW="110160" imgH="549000" progId="Designer.Drawing.7">
                    <p:embed/>
                    <p:pic>
                      <p:nvPicPr>
                        <p:cNvPr id="76834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23" y="2704"/>
                          <a:ext cx="114" cy="5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836" name="Text Box 36"/>
            <p:cNvSpPr txBox="1">
              <a:spLocks noChangeArrowheads="1"/>
            </p:cNvSpPr>
            <p:nvPr/>
          </p:nvSpPr>
          <p:spPr bwMode="auto">
            <a:xfrm>
              <a:off x="2451" y="2886"/>
              <a:ext cx="26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400" b="1"/>
                <a:t>Q</a:t>
              </a:r>
            </a:p>
          </p:txBody>
        </p:sp>
      </p:grpSp>
      <p:sp>
        <p:nvSpPr>
          <p:cNvPr id="76837" name="Text Box 37"/>
          <p:cNvSpPr txBox="1">
            <a:spLocks noChangeArrowheads="1"/>
          </p:cNvSpPr>
          <p:nvPr/>
        </p:nvSpPr>
        <p:spPr bwMode="auto">
          <a:xfrm>
            <a:off x="7443788" y="3665538"/>
            <a:ext cx="3041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i="1"/>
              <a:t>(The acceptable x and </a:t>
            </a:r>
            <a:r>
              <a:rPr lang="el-GR" i="1">
                <a:cs typeface="Arial" charset="0"/>
              </a:rPr>
              <a:t>θ</a:t>
            </a:r>
            <a:r>
              <a:rPr lang="en-US" i="1">
                <a:cs typeface="Arial" charset="0"/>
              </a:rPr>
              <a:t> </a:t>
            </a:r>
          </a:p>
          <a:p>
            <a:r>
              <a:rPr lang="en-US" i="1">
                <a:cs typeface="Arial" charset="0"/>
              </a:rPr>
              <a:t>are alignment requirements)</a:t>
            </a:r>
            <a:endParaRPr lang="el-GR" i="1">
              <a:cs typeface="Arial" charset="0"/>
            </a:endParaRPr>
          </a:p>
        </p:txBody>
      </p:sp>
      <p:sp>
        <p:nvSpPr>
          <p:cNvPr id="76838" name="Text Box 38"/>
          <p:cNvSpPr txBox="1">
            <a:spLocks noChangeArrowheads="1"/>
          </p:cNvSpPr>
          <p:nvPr/>
        </p:nvSpPr>
        <p:spPr bwMode="auto">
          <a:xfrm>
            <a:off x="476786" y="2564657"/>
            <a:ext cx="3634641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i="1" dirty="0"/>
              <a:t>(F is mainly the result of </a:t>
            </a:r>
          </a:p>
          <a:p>
            <a:r>
              <a:rPr lang="en-GB" i="1" dirty="0"/>
              <a:t>interconnect forces </a:t>
            </a:r>
          </a:p>
          <a:p>
            <a:r>
              <a:rPr lang="en-GB" i="1" dirty="0"/>
              <a:t>and gravity component</a:t>
            </a:r>
            <a:r>
              <a:rPr lang="en-US" i="1" dirty="0">
                <a:cs typeface="Arial" charset="0"/>
              </a:rPr>
              <a:t>)</a:t>
            </a:r>
          </a:p>
          <a:p>
            <a:r>
              <a:rPr lang="en-US" i="1" dirty="0">
                <a:cs typeface="Arial" charset="0"/>
              </a:rPr>
              <a:t>F = 5 </a:t>
            </a:r>
            <a:r>
              <a:rPr lang="en-US" i="1" dirty="0" err="1">
                <a:cs typeface="Arial" charset="0"/>
              </a:rPr>
              <a:t>kN</a:t>
            </a:r>
            <a:endParaRPr lang="en-US" i="1" dirty="0">
              <a:cs typeface="Arial" charset="0"/>
            </a:endParaRPr>
          </a:p>
          <a:p>
            <a:r>
              <a:rPr lang="en-US" i="1" dirty="0">
                <a:cs typeface="Arial" charset="0"/>
              </a:rPr>
              <a:t>x = 0.1 mm</a:t>
            </a:r>
          </a:p>
          <a:p>
            <a:r>
              <a:rPr lang="en-US" sz="2400" i="1" dirty="0">
                <a:cs typeface="Arial" charset="0"/>
              </a:rPr>
              <a:t>ᶿ </a:t>
            </a:r>
            <a:r>
              <a:rPr lang="en-US" i="1" dirty="0">
                <a:cs typeface="Arial" charset="0"/>
              </a:rPr>
              <a:t>= 1 </a:t>
            </a:r>
            <a:r>
              <a:rPr lang="en-US" i="1" dirty="0" err="1">
                <a:cs typeface="Arial" charset="0"/>
              </a:rPr>
              <a:t>mrad</a:t>
            </a:r>
            <a:endParaRPr lang="el-GR" i="1" dirty="0">
              <a:cs typeface="Arial" charset="0"/>
            </a:endParaRPr>
          </a:p>
        </p:txBody>
      </p:sp>
      <p:sp>
        <p:nvSpPr>
          <p:cNvPr id="76840" name="Text Box 40"/>
          <p:cNvSpPr txBox="1">
            <a:spLocks noChangeArrowheads="1"/>
          </p:cNvSpPr>
          <p:nvPr/>
        </p:nvSpPr>
        <p:spPr bwMode="auto">
          <a:xfrm>
            <a:off x="6816725" y="4797426"/>
            <a:ext cx="272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i="1"/>
              <a:t>(Q is to be within budget)</a:t>
            </a:r>
            <a:endParaRPr lang="el-GR" i="1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9615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>
            <a:extLst>
              <a:ext uri="{FF2B5EF4-FFF2-40B4-BE49-F238E27FC236}">
                <a16:creationId xmlns:a16="http://schemas.microsoft.com/office/drawing/2014/main" id="{286DFB7D-715A-7486-5CAC-8C0EC22CD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757A7D6F-68A6-4643-847B-C0782C6CB62C}" type="slidenum">
              <a:rPr lang="en-US" altLang="fr-FR">
                <a:solidFill>
                  <a:schemeClr val="tx1"/>
                </a:solidFill>
                <a:latin typeface="Arial" panose="020B0604020202020204" pitchFamily="34" charset="0"/>
              </a:rPr>
              <a:pPr eaLnBrk="1" hangingPunct="1"/>
              <a:t>27</a:t>
            </a:fld>
            <a:endParaRPr lang="en-US" altLang="fr-FR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Rectangle 4">
            <a:extLst>
              <a:ext uri="{FF2B5EF4-FFF2-40B4-BE49-F238E27FC236}">
                <a16:creationId xmlns:a16="http://schemas.microsoft.com/office/drawing/2014/main" id="{1BCDBE8D-D505-515E-532A-D52FE6307C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fr-FR" dirty="0"/>
              <a:t>Resin Transfer </a:t>
            </a:r>
            <a:r>
              <a:rPr lang="en-US" altLang="fr-FR" dirty="0" err="1"/>
              <a:t>Moulding</a:t>
            </a:r>
            <a:endParaRPr lang="en-US" altLang="fr-FR" dirty="0"/>
          </a:p>
        </p:txBody>
      </p:sp>
      <p:pic>
        <p:nvPicPr>
          <p:cNvPr id="8196" name="Picture 5" descr="RTM process-2">
            <a:extLst>
              <a:ext uri="{FF2B5EF4-FFF2-40B4-BE49-F238E27FC236}">
                <a16:creationId xmlns:a16="http://schemas.microsoft.com/office/drawing/2014/main" id="{7B19A0C7-9870-94D2-B472-59FFD1462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425" y="908050"/>
            <a:ext cx="2952750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6" descr="RTM process-3">
            <a:extLst>
              <a:ext uri="{FF2B5EF4-FFF2-40B4-BE49-F238E27FC236}">
                <a16:creationId xmlns:a16="http://schemas.microsoft.com/office/drawing/2014/main" id="{FEF2FDC2-CA04-1037-2D77-0AE1DF48C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9" y="908051"/>
            <a:ext cx="2816225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7" descr="RTM process-1">
            <a:extLst>
              <a:ext uri="{FF2B5EF4-FFF2-40B4-BE49-F238E27FC236}">
                <a16:creationId xmlns:a16="http://schemas.microsoft.com/office/drawing/2014/main" id="{5E504DD6-BC46-CC9A-DD58-81EA78EDB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08051"/>
            <a:ext cx="259080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8" descr="RTM process-4">
            <a:extLst>
              <a:ext uri="{FF2B5EF4-FFF2-40B4-BE49-F238E27FC236}">
                <a16:creationId xmlns:a16="http://schemas.microsoft.com/office/drawing/2014/main" id="{28A0612E-2BA8-556A-DB50-87FB18EFCE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3429000"/>
            <a:ext cx="3600450" cy="280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9" descr="RTM process-5">
            <a:extLst>
              <a:ext uri="{FF2B5EF4-FFF2-40B4-BE49-F238E27FC236}">
                <a16:creationId xmlns:a16="http://schemas.microsoft.com/office/drawing/2014/main" id="{D009AAAC-9442-DF8F-B298-CCA9A7B70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725" y="3429001"/>
            <a:ext cx="3671888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1" name="Rectangle 10">
            <a:extLst>
              <a:ext uri="{FF2B5EF4-FFF2-40B4-BE49-F238E27FC236}">
                <a16:creationId xmlns:a16="http://schemas.microsoft.com/office/drawing/2014/main" id="{DCC6FF05-4C0D-9BB1-DADC-01D81886D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1626" y="2973388"/>
            <a:ext cx="33321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>
                <a:solidFill>
                  <a:srgbClr val="000000"/>
                </a:solidFill>
              </a:rPr>
              <a:t>Cutting the fabrics to length </a:t>
            </a:r>
          </a:p>
        </p:txBody>
      </p:sp>
      <p:sp>
        <p:nvSpPr>
          <p:cNvPr id="8202" name="Rectangle 11">
            <a:extLst>
              <a:ext uri="{FF2B5EF4-FFF2-40B4-BE49-F238E27FC236}">
                <a16:creationId xmlns:a16="http://schemas.microsoft.com/office/drawing/2014/main" id="{C9360462-EF95-407E-3538-E50609E308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3814" y="2992438"/>
            <a:ext cx="19002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>
                <a:solidFill>
                  <a:srgbClr val="000000"/>
                </a:solidFill>
              </a:rPr>
              <a:t>Lay-up stacking </a:t>
            </a:r>
          </a:p>
        </p:txBody>
      </p:sp>
      <p:sp>
        <p:nvSpPr>
          <p:cNvPr id="8203" name="Rectangle 12">
            <a:extLst>
              <a:ext uri="{FF2B5EF4-FFF2-40B4-BE49-F238E27FC236}">
                <a16:creationId xmlns:a16="http://schemas.microsoft.com/office/drawing/2014/main" id="{2AEC8329-086C-29D0-FE4D-8B50C8A3B4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5864" y="2997201"/>
            <a:ext cx="27463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>
                <a:solidFill>
                  <a:srgbClr val="000000"/>
                </a:solidFill>
              </a:rPr>
              <a:t>Sealed closing of mould </a:t>
            </a:r>
          </a:p>
        </p:txBody>
      </p:sp>
      <p:sp>
        <p:nvSpPr>
          <p:cNvPr id="8204" name="Rectangle 13">
            <a:extLst>
              <a:ext uri="{FF2B5EF4-FFF2-40B4-BE49-F238E27FC236}">
                <a16:creationId xmlns:a16="http://schemas.microsoft.com/office/drawing/2014/main" id="{27A7252B-4B54-6917-3097-C8EC058865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7076" y="6184900"/>
            <a:ext cx="41005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>
                <a:solidFill>
                  <a:srgbClr val="000000"/>
                </a:solidFill>
              </a:rPr>
              <a:t>RTM processing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>
                <a:solidFill>
                  <a:srgbClr val="000000"/>
                </a:solidFill>
              </a:rPr>
              <a:t>(complete manufacture cycle: 4 hrs) </a:t>
            </a:r>
          </a:p>
        </p:txBody>
      </p:sp>
      <p:sp>
        <p:nvSpPr>
          <p:cNvPr id="8205" name="Rectangle 14">
            <a:extLst>
              <a:ext uri="{FF2B5EF4-FFF2-40B4-BE49-F238E27FC236}">
                <a16:creationId xmlns:a16="http://schemas.microsoft.com/office/drawing/2014/main" id="{0AFB416B-7A3C-7CE7-DA75-7C2186A2B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9964" y="6165851"/>
            <a:ext cx="26955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>
                <a:solidFill>
                  <a:srgbClr val="000000"/>
                </a:solidFill>
              </a:rPr>
              <a:t>Columns as de-moulded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>
            <a:extLst>
              <a:ext uri="{FF2B5EF4-FFF2-40B4-BE49-F238E27FC236}">
                <a16:creationId xmlns:a16="http://schemas.microsoft.com/office/drawing/2014/main" id="{A5C21E56-9EC7-F08A-5EAA-6D11B7750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483B072A-7374-4D46-A83F-46D548776F36}" type="slidenum">
              <a:rPr lang="en-US" altLang="fr-FR">
                <a:solidFill>
                  <a:schemeClr val="tx1"/>
                </a:solidFill>
                <a:latin typeface="Arial" panose="020B0604020202020204" pitchFamily="34" charset="0"/>
              </a:rPr>
              <a:pPr eaLnBrk="1" hangingPunct="1"/>
              <a:t>28</a:t>
            </a:fld>
            <a:endParaRPr lang="en-US" altLang="fr-FR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6" name="Text Box 8">
            <a:extLst>
              <a:ext uri="{FF2B5EF4-FFF2-40B4-BE49-F238E27FC236}">
                <a16:creationId xmlns:a16="http://schemas.microsoft.com/office/drawing/2014/main" id="{03E9E994-DC82-80DD-16DC-E941E26943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25634" y="2411706"/>
            <a:ext cx="5501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 i="1" dirty="0">
                <a:latin typeface="Arial" panose="020B0604020202020204" pitchFamily="34" charset="0"/>
              </a:rPr>
              <a:t>layup</a:t>
            </a:r>
          </a:p>
        </p:txBody>
      </p:sp>
      <p:sp>
        <p:nvSpPr>
          <p:cNvPr id="10247" name="Text Box 13">
            <a:extLst>
              <a:ext uri="{FF2B5EF4-FFF2-40B4-BE49-F238E27FC236}">
                <a16:creationId xmlns:a16="http://schemas.microsoft.com/office/drawing/2014/main" id="{B691A2B6-6DCF-805A-033F-FC3C3838C0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3934" y="2446790"/>
            <a:ext cx="248318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 i="1" dirty="0">
                <a:latin typeface="Arial" panose="020B0604020202020204" pitchFamily="34" charset="0"/>
              </a:rPr>
              <a:t>Triaxial braid and % fiber volumes</a:t>
            </a:r>
          </a:p>
        </p:txBody>
      </p:sp>
      <p:sp>
        <p:nvSpPr>
          <p:cNvPr id="10248" name="Rectangle 14">
            <a:extLst>
              <a:ext uri="{FF2B5EF4-FFF2-40B4-BE49-F238E27FC236}">
                <a16:creationId xmlns:a16="http://schemas.microsoft.com/office/drawing/2014/main" id="{A743CD8E-248A-86DA-A6E1-247D100AB8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5499"/>
            <a:ext cx="10269874" cy="657207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fr-FR" dirty="0"/>
              <a:t>Lay-up, calculated safety factors, material properties 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C2234D79-6D06-AD95-F3AC-B581277E208A}"/>
              </a:ext>
            </a:extLst>
          </p:cNvPr>
          <p:cNvSpPr txBox="1">
            <a:spLocks noChangeArrowheads="1"/>
          </p:cNvSpPr>
          <p:nvPr/>
        </p:nvSpPr>
        <p:spPr>
          <a:xfrm>
            <a:off x="3822181" y="5754227"/>
            <a:ext cx="3016577" cy="792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fr-FR" sz="1200" dirty="0"/>
              <a:t>Bending cantilever 40 </a:t>
            </a:r>
            <a:r>
              <a:rPr lang="en-GB" altLang="fr-FR" sz="1200" dirty="0" err="1"/>
              <a:t>kN.</a:t>
            </a:r>
            <a:r>
              <a:rPr lang="en-GB" altLang="fr-FR" sz="1200" dirty="0"/>
              <a:t> (vacuum barrier load)</a:t>
            </a:r>
          </a:p>
          <a:p>
            <a:pPr marL="185738" indent="-185738">
              <a:buFont typeface="Arial" panose="020B0604020202020204" pitchFamily="34" charset="0"/>
              <a:buNone/>
            </a:pPr>
            <a:r>
              <a:rPr lang="en-GB" altLang="fr-FR" sz="1200" dirty="0"/>
              <a:t>Tsai-Wu ply failure:  Safety Factor =  </a:t>
            </a:r>
            <a:r>
              <a:rPr lang="en-GB" altLang="fr-FR" sz="1200" b="1" dirty="0"/>
              <a:t>2.7</a:t>
            </a:r>
            <a:r>
              <a:rPr lang="en-GB" altLang="fr-FR" sz="1200" dirty="0"/>
              <a:t> </a:t>
            </a:r>
            <a:endParaRPr lang="en-US" altLang="fr-FR" sz="1200" dirty="0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47E1341C-C3C1-1AEB-892D-B4BE5BAE9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1" t="31293" r="21941" b="13585"/>
          <a:stretch>
            <a:fillRect/>
          </a:stretch>
        </p:blipFill>
        <p:spPr bwMode="auto">
          <a:xfrm>
            <a:off x="447910" y="633457"/>
            <a:ext cx="3552183" cy="268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5">
            <a:extLst>
              <a:ext uri="{FF2B5EF4-FFF2-40B4-BE49-F238E27FC236}">
                <a16:creationId xmlns:a16="http://schemas.microsoft.com/office/drawing/2014/main" id="{0AC133CB-5186-2A2A-B454-ED584A431D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0533" y="2415027"/>
            <a:ext cx="3016577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altLang="fr-FR" sz="1200" dirty="0">
                <a:solidFill>
                  <a:schemeClr val="tx1"/>
                </a:solidFill>
                <a:latin typeface="+mj-lt"/>
              </a:rPr>
              <a:t>Compression load: 175kN (175% gravity load, transport limit)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fr-FR" sz="1200" dirty="0">
                <a:solidFill>
                  <a:schemeClr val="tx1"/>
                </a:solidFill>
                <a:latin typeface="+mj-lt"/>
              </a:rPr>
              <a:t>Tsai-Wu ply failure:  Safety Factor =  </a:t>
            </a:r>
            <a:r>
              <a:rPr lang="en-GB" altLang="fr-FR" sz="1200" b="1" dirty="0">
                <a:solidFill>
                  <a:schemeClr val="tx1"/>
                </a:solidFill>
                <a:latin typeface="+mj-lt"/>
              </a:rPr>
              <a:t>6</a:t>
            </a:r>
            <a:r>
              <a:rPr lang="en-GB" altLang="fr-FR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GB" altLang="fr-FR" sz="1200" dirty="0">
                <a:solidFill>
                  <a:schemeClr val="tx1"/>
                </a:solidFill>
                <a:latin typeface="+mj-lt"/>
              </a:rPr>
              <a:t> E modulus: 24 </a:t>
            </a:r>
            <a:r>
              <a:rPr lang="en-GB" altLang="fr-FR" sz="1200" dirty="0" err="1">
                <a:solidFill>
                  <a:schemeClr val="tx1"/>
                </a:solidFill>
                <a:latin typeface="+mj-lt"/>
              </a:rPr>
              <a:t>GPa</a:t>
            </a:r>
            <a:endParaRPr lang="en-GB" altLang="fr-FR" sz="12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2FB14DCA-CE18-A418-CAAA-E749064D07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6" t="24414" r="26367" b="17513"/>
          <a:stretch>
            <a:fillRect/>
          </a:stretch>
        </p:blipFill>
        <p:spPr bwMode="auto">
          <a:xfrm>
            <a:off x="101239" y="3649222"/>
            <a:ext cx="3720942" cy="3048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C76705-128B-5F0E-436C-847AEF181F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8509" y="733662"/>
            <a:ext cx="2208466" cy="16721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570121-5645-754A-05CD-E26D19F049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8195" y="25949"/>
            <a:ext cx="2208466" cy="313146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6A6663-227D-0AE1-9B9E-6619DF6B19B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43181"/>
          <a:stretch/>
        </p:blipFill>
        <p:spPr>
          <a:xfrm>
            <a:off x="7336877" y="4438246"/>
            <a:ext cx="2395598" cy="2352512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3ABB6D4A-6059-6E74-54E0-26EE3981FA36}"/>
              </a:ext>
            </a:extLst>
          </p:cNvPr>
          <p:cNvGrpSpPr/>
          <p:nvPr/>
        </p:nvGrpSpPr>
        <p:grpSpPr>
          <a:xfrm>
            <a:off x="6529340" y="3078463"/>
            <a:ext cx="3994078" cy="1226797"/>
            <a:chOff x="8298831" y="3345432"/>
            <a:chExt cx="3557440" cy="978833"/>
          </a:xfrm>
        </p:grpSpPr>
        <p:pic>
          <p:nvPicPr>
            <p:cNvPr id="11" name="Picture 11">
              <a:extLst>
                <a:ext uri="{FF2B5EF4-FFF2-40B4-BE49-F238E27FC236}">
                  <a16:creationId xmlns:a16="http://schemas.microsoft.com/office/drawing/2014/main" id="{B0CCCE6F-BB69-3A58-34B2-B89A8240A5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98831" y="3345432"/>
              <a:ext cx="3557440" cy="97883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20" name="Oval 14">
              <a:extLst>
                <a:ext uri="{FF2B5EF4-FFF2-40B4-BE49-F238E27FC236}">
                  <a16:creationId xmlns:a16="http://schemas.microsoft.com/office/drawing/2014/main" id="{624F40CA-9656-3BE2-ED94-F0E81774A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5408" y="3729799"/>
              <a:ext cx="503238" cy="358775"/>
            </a:xfrm>
            <a:prstGeom prst="ellipse">
              <a:avLst/>
            </a:prstGeom>
            <a:noFill/>
            <a:ln w="25400" algn="ctr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it-IT" altLang="fr-FR"/>
            </a:p>
          </p:txBody>
        </p:sp>
        <p:sp>
          <p:nvSpPr>
            <p:cNvPr id="21" name="Oval 15">
              <a:extLst>
                <a:ext uri="{FF2B5EF4-FFF2-40B4-BE49-F238E27FC236}">
                  <a16:creationId xmlns:a16="http://schemas.microsoft.com/office/drawing/2014/main" id="{3F74A8D9-7FBF-BD7D-50B4-4D650D723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28277" y="3729800"/>
              <a:ext cx="503237" cy="358775"/>
            </a:xfrm>
            <a:prstGeom prst="ellipse">
              <a:avLst/>
            </a:prstGeom>
            <a:noFill/>
            <a:ln w="25400" algn="ctr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it-IT" altLang="fr-FR"/>
            </a:p>
          </p:txBody>
        </p:sp>
        <p:sp>
          <p:nvSpPr>
            <p:cNvPr id="22" name="Oval 20">
              <a:extLst>
                <a:ext uri="{FF2B5EF4-FFF2-40B4-BE49-F238E27FC236}">
                  <a16:creationId xmlns:a16="http://schemas.microsoft.com/office/drawing/2014/main" id="{7CC5A355-181E-14D9-B87A-6444C300F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03521" y="3761046"/>
              <a:ext cx="503238" cy="358775"/>
            </a:xfrm>
            <a:prstGeom prst="ellipse">
              <a:avLst/>
            </a:prstGeom>
            <a:noFill/>
            <a:ln w="25400" algn="ctr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it-IT" altLang="fr-FR"/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725B10D-3AF0-7BD1-48AD-5C1599C78D53}"/>
              </a:ext>
            </a:extLst>
          </p:cNvPr>
          <p:cNvCxnSpPr>
            <a:cxnSpLocks/>
          </p:cNvCxnSpPr>
          <p:nvPr/>
        </p:nvCxnSpPr>
        <p:spPr>
          <a:xfrm>
            <a:off x="11796661" y="428978"/>
            <a:ext cx="0" cy="2649485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91CA2-E86B-D1B9-FDDD-A75E0C4D9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 magnet supporting systems from other machines</a:t>
            </a:r>
            <a:endParaRPr lang="fr-FR" dirty="0"/>
          </a:p>
        </p:txBody>
      </p:sp>
      <p:pic>
        <p:nvPicPr>
          <p:cNvPr id="4" name="Picture 3" descr="HERACryomagnet2">
            <a:extLst>
              <a:ext uri="{FF2B5EF4-FFF2-40B4-BE49-F238E27FC236}">
                <a16:creationId xmlns:a16="http://schemas.microsoft.com/office/drawing/2014/main" id="{28F7D043-51D9-B048-25DD-C58BF50631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211"/>
          <a:stretch>
            <a:fillRect/>
          </a:stretch>
        </p:blipFill>
        <p:spPr bwMode="auto">
          <a:xfrm>
            <a:off x="721125" y="1190394"/>
            <a:ext cx="2515540" cy="244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C0D871-C35C-CE56-5A82-C10BF38F10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17" t="8514" r="2308" b="22090"/>
          <a:stretch/>
        </p:blipFill>
        <p:spPr>
          <a:xfrm>
            <a:off x="4351283" y="1096550"/>
            <a:ext cx="3313952" cy="2441987"/>
          </a:xfrm>
          <a:prstGeom prst="rect">
            <a:avLst/>
          </a:prstGeom>
        </p:spPr>
      </p:pic>
      <p:pic>
        <p:nvPicPr>
          <p:cNvPr id="6" name="Picture 6" descr="RHIC_dipole">
            <a:extLst>
              <a:ext uri="{FF2B5EF4-FFF2-40B4-BE49-F238E27FC236}">
                <a16:creationId xmlns:a16="http://schemas.microsoft.com/office/drawing/2014/main" id="{76E85C05-EDE2-10F8-EEF4-576AA7B222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943" y="3890229"/>
            <a:ext cx="2897312" cy="2604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CA4D00-5595-535D-5B4B-B06E017F4EC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8826" t="6453" b="19347"/>
          <a:stretch/>
        </p:blipFill>
        <p:spPr>
          <a:xfrm>
            <a:off x="8779853" y="935566"/>
            <a:ext cx="2958986" cy="500265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E5DEE5C3-2825-1788-39AD-7522A645D807}"/>
              </a:ext>
            </a:extLst>
          </p:cNvPr>
          <p:cNvSpPr txBox="1">
            <a:spLocks/>
          </p:cNvSpPr>
          <p:nvPr/>
        </p:nvSpPr>
        <p:spPr>
          <a:xfrm>
            <a:off x="1200288" y="3429000"/>
            <a:ext cx="1557214" cy="799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Hera dipole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7BC0A4-5151-8C1E-FDA7-9D3DCA56012B}"/>
              </a:ext>
            </a:extLst>
          </p:cNvPr>
          <p:cNvSpPr txBox="1">
            <a:spLocks/>
          </p:cNvSpPr>
          <p:nvPr/>
        </p:nvSpPr>
        <p:spPr>
          <a:xfrm>
            <a:off x="4223770" y="6227780"/>
            <a:ext cx="1842333" cy="799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RHIC dipole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CEB8CD8-EA2A-BB8C-C709-3829314E2163}"/>
              </a:ext>
            </a:extLst>
          </p:cNvPr>
          <p:cNvSpPr txBox="1">
            <a:spLocks/>
          </p:cNvSpPr>
          <p:nvPr/>
        </p:nvSpPr>
        <p:spPr>
          <a:xfrm>
            <a:off x="5317393" y="3273117"/>
            <a:ext cx="1557214" cy="799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Tevatron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220F8AA-FF81-D98D-BBDB-2240FB3CF9F4}"/>
              </a:ext>
            </a:extLst>
          </p:cNvPr>
          <p:cNvSpPr txBox="1">
            <a:spLocks/>
          </p:cNvSpPr>
          <p:nvPr/>
        </p:nvSpPr>
        <p:spPr>
          <a:xfrm>
            <a:off x="9891186" y="5831810"/>
            <a:ext cx="898734" cy="66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SCC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CE2500-27FB-1E4E-DC14-E389591A9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1194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AA895-60E9-4F53-9D1A-4E83ADB2A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09" y="2480839"/>
            <a:ext cx="11089460" cy="799041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400" dirty="0"/>
              <a:t>Mechanical design and construction of cryostats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B40811-1EB3-7C15-DD33-7692FB3BE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54443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213238" y="-20888"/>
            <a:ext cx="11326483" cy="80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kern="0" dirty="0">
                <a:solidFill>
                  <a:srgbClr val="0066CC"/>
                </a:solidFill>
              </a:rPr>
              <a:t>Supporting system of Tesla/TTF/ILC Cryomodule</a:t>
            </a: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7" y="4136505"/>
            <a:ext cx="684847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Isosceles Triangle 44"/>
          <p:cNvSpPr/>
          <p:nvPr/>
        </p:nvSpPr>
        <p:spPr>
          <a:xfrm>
            <a:off x="3359696" y="5288632"/>
            <a:ext cx="381000" cy="2286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Isosceles Triangle 45"/>
          <p:cNvSpPr/>
          <p:nvPr/>
        </p:nvSpPr>
        <p:spPr>
          <a:xfrm>
            <a:off x="6960096" y="5360640"/>
            <a:ext cx="381000" cy="2286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356" y="693001"/>
            <a:ext cx="3899968" cy="3562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5952680" y="5740324"/>
            <a:ext cx="152400" cy="1828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oup 128"/>
          <p:cNvGrpSpPr/>
          <p:nvPr/>
        </p:nvGrpSpPr>
        <p:grpSpPr>
          <a:xfrm rot="10800000">
            <a:off x="5952680" y="6087516"/>
            <a:ext cx="157170" cy="216695"/>
            <a:chOff x="3505200" y="4724400"/>
            <a:chExt cx="157170" cy="216695"/>
          </a:xfrm>
        </p:grpSpPr>
        <p:sp>
          <p:nvSpPr>
            <p:cNvPr id="15" name="Rectangle 14"/>
            <p:cNvSpPr/>
            <p:nvPr/>
          </p:nvSpPr>
          <p:spPr>
            <a:xfrm>
              <a:off x="3505200" y="4724400"/>
              <a:ext cx="152400" cy="15240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6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3505200" y="4864895"/>
              <a:ext cx="76200" cy="76200"/>
            </a:xfrm>
            <a:prstGeom prst="ellipse">
              <a:avLst/>
            </a:prstGeom>
            <a:solidFill>
              <a:srgbClr val="00B050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586170" y="4864895"/>
              <a:ext cx="76200" cy="76200"/>
            </a:xfrm>
            <a:prstGeom prst="ellipse">
              <a:avLst/>
            </a:prstGeom>
            <a:solidFill>
              <a:srgbClr val="00B050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6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723802" y="5689004"/>
            <a:ext cx="1426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Arial" pitchFamily="34" charset="0"/>
                <a:cs typeface="Arial" pitchFamily="34" charset="0"/>
              </a:rPr>
              <a:t>Fixed support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723803" y="6070004"/>
            <a:ext cx="1539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Arial" pitchFamily="34" charset="0"/>
                <a:cs typeface="Arial" pitchFamily="34" charset="0"/>
              </a:rPr>
              <a:t>Sliding support</a:t>
            </a:r>
          </a:p>
        </p:txBody>
      </p:sp>
      <p:grpSp>
        <p:nvGrpSpPr>
          <p:cNvPr id="20" name="Group 265"/>
          <p:cNvGrpSpPr/>
          <p:nvPr/>
        </p:nvGrpSpPr>
        <p:grpSpPr>
          <a:xfrm>
            <a:off x="1979254" y="6546260"/>
            <a:ext cx="731520" cy="243114"/>
            <a:chOff x="76200" y="5424708"/>
            <a:chExt cx="731520" cy="243114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76200" y="5424708"/>
              <a:ext cx="73152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252186" y="5553522"/>
              <a:ext cx="2286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633186" y="5546268"/>
              <a:ext cx="2286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3050824" y="6474822"/>
            <a:ext cx="22829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Arial" pitchFamily="34" charset="0"/>
                <a:cs typeface="Arial" pitchFamily="34" charset="0"/>
              </a:rPr>
              <a:t>DN 300 </a:t>
            </a:r>
            <a:r>
              <a:rPr lang="it-IT" sz="1600" dirty="0" err="1">
                <a:latin typeface="Arial" pitchFamily="34" charset="0"/>
                <a:cs typeface="Arial" pitchFamily="34" charset="0"/>
              </a:rPr>
              <a:t>as</a:t>
            </a:r>
            <a:r>
              <a:rPr lang="it-IT" sz="1600" dirty="0">
                <a:latin typeface="Arial" pitchFamily="34" charset="0"/>
                <a:cs typeface="Arial" pitchFamily="34" charset="0"/>
              </a:rPr>
              <a:t> back-bone </a:t>
            </a:r>
          </a:p>
        </p:txBody>
      </p:sp>
      <p:grpSp>
        <p:nvGrpSpPr>
          <p:cNvPr id="25" name="Group 266"/>
          <p:cNvGrpSpPr/>
          <p:nvPr/>
        </p:nvGrpSpPr>
        <p:grpSpPr>
          <a:xfrm>
            <a:off x="1988785" y="6215144"/>
            <a:ext cx="731520" cy="235860"/>
            <a:chOff x="76200" y="4945740"/>
            <a:chExt cx="731520" cy="23586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76200" y="4945740"/>
              <a:ext cx="731520" cy="0"/>
            </a:xfrm>
            <a:prstGeom prst="line">
              <a:avLst/>
            </a:prstGeom>
            <a:ln w="2222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633186" y="5067300"/>
              <a:ext cx="228600" cy="0"/>
            </a:xfrm>
            <a:prstGeom prst="line">
              <a:avLst/>
            </a:prstGeom>
            <a:ln w="317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2979386" y="6046194"/>
            <a:ext cx="2678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Arial" pitchFamily="34" charset="0"/>
                <a:cs typeface="Arial" pitchFamily="34" charset="0"/>
              </a:rPr>
              <a:t>Invar longitudinal positioner</a:t>
            </a:r>
          </a:p>
        </p:txBody>
      </p:sp>
      <p:sp>
        <p:nvSpPr>
          <p:cNvPr id="29" name="Isosceles Triangle 28"/>
          <p:cNvSpPr/>
          <p:nvPr/>
        </p:nvSpPr>
        <p:spPr>
          <a:xfrm>
            <a:off x="5876480" y="6444936"/>
            <a:ext cx="381000" cy="2286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23802" y="6462672"/>
            <a:ext cx="2443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Arial" pitchFamily="34" charset="0"/>
                <a:cs typeface="Arial" pitchFamily="34" charset="0"/>
              </a:rPr>
              <a:t>External supports (jacks)</a:t>
            </a:r>
          </a:p>
        </p:txBody>
      </p:sp>
      <p:grpSp>
        <p:nvGrpSpPr>
          <p:cNvPr id="31" name="Group 267"/>
          <p:cNvGrpSpPr/>
          <p:nvPr/>
        </p:nvGrpSpPr>
        <p:grpSpPr>
          <a:xfrm>
            <a:off x="2141187" y="5740098"/>
            <a:ext cx="82392" cy="406106"/>
            <a:chOff x="228600" y="4470694"/>
            <a:chExt cx="82392" cy="406106"/>
          </a:xfrm>
        </p:grpSpPr>
        <p:sp>
          <p:nvSpPr>
            <p:cNvPr id="32" name="Rectangle 31"/>
            <p:cNvSpPr/>
            <p:nvPr/>
          </p:nvSpPr>
          <p:spPr>
            <a:xfrm>
              <a:off x="228600" y="4470694"/>
              <a:ext cx="76200" cy="3048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6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3" name="Group 204"/>
            <p:cNvGrpSpPr/>
            <p:nvPr/>
          </p:nvGrpSpPr>
          <p:grpSpPr>
            <a:xfrm>
              <a:off x="235228" y="4760767"/>
              <a:ext cx="75764" cy="116033"/>
              <a:chOff x="1911628" y="3642873"/>
              <a:chExt cx="75764" cy="116033"/>
            </a:xfrm>
          </p:grpSpPr>
          <p:cxnSp>
            <p:nvCxnSpPr>
              <p:cNvPr id="34" name="Straight Connector 33"/>
              <p:cNvCxnSpPr>
                <a:cxnSpLocks noChangeAspect="1"/>
              </p:cNvCxnSpPr>
              <p:nvPr/>
            </p:nvCxnSpPr>
            <p:spPr>
              <a:xfrm rot="-1860000">
                <a:off x="1914009" y="3642873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>
                <a:cxnSpLocks noChangeAspect="1"/>
              </p:cNvCxnSpPr>
              <p:nvPr/>
            </p:nvCxnSpPr>
            <p:spPr>
              <a:xfrm rot="-1860000">
                <a:off x="1911628" y="36725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>
                <a:cxnSpLocks noChangeAspect="1"/>
              </p:cNvCxnSpPr>
              <p:nvPr/>
            </p:nvCxnSpPr>
            <p:spPr>
              <a:xfrm rot="-3000000">
                <a:off x="1916390" y="36593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>
                <a:cxnSpLocks noChangeAspect="1"/>
              </p:cNvCxnSpPr>
              <p:nvPr/>
            </p:nvCxnSpPr>
            <p:spPr>
              <a:xfrm rot="-3060000">
                <a:off x="1912296" y="3687902"/>
                <a:ext cx="73152" cy="688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>
                <a:cxnSpLocks noChangeAspect="1"/>
              </p:cNvCxnSpPr>
              <p:nvPr/>
            </p:nvCxnSpPr>
            <p:spPr>
              <a:xfrm rot="-2640000">
                <a:off x="1911826" y="3715309"/>
                <a:ext cx="36576" cy="344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9" name="TextBox 38"/>
          <p:cNvSpPr txBox="1"/>
          <p:nvPr/>
        </p:nvSpPr>
        <p:spPr>
          <a:xfrm>
            <a:off x="2979386" y="5689004"/>
            <a:ext cx="24849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Arial" pitchFamily="34" charset="0"/>
                <a:cs typeface="Arial" pitchFamily="34" charset="0"/>
              </a:rPr>
              <a:t>RF coupler (with bellows)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E58F2CF-FB7D-1CA9-924B-EBE8915AE0BB}"/>
              </a:ext>
            </a:extLst>
          </p:cNvPr>
          <p:cNvGrpSpPr/>
          <p:nvPr/>
        </p:nvGrpSpPr>
        <p:grpSpPr>
          <a:xfrm>
            <a:off x="432925" y="639768"/>
            <a:ext cx="4367720" cy="3562933"/>
            <a:chOff x="173433" y="713997"/>
            <a:chExt cx="4120081" cy="334084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83B2E43-43A8-A5A7-35AB-067731547A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3433" y="713997"/>
              <a:ext cx="4120081" cy="3340848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32FF563-238C-80D6-4908-609B4C712A16}"/>
                </a:ext>
              </a:extLst>
            </p:cNvPr>
            <p:cNvSpPr txBox="1"/>
            <p:nvPr/>
          </p:nvSpPr>
          <p:spPr>
            <a:xfrm>
              <a:off x="1725317" y="3757118"/>
              <a:ext cx="415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highlight>
                    <a:srgbClr val="C0C0C0"/>
                  </a:highlight>
                </a:rPr>
                <a:t>2 K</a:t>
              </a:r>
              <a:endParaRPr lang="fr-FR" sz="1200" dirty="0">
                <a:highlight>
                  <a:srgbClr val="C0C0C0"/>
                </a:highlight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F5276A-9773-0133-2D67-904A42907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42324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4A3355C-BA0F-76ED-81AC-140B0BF86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692" y="2965622"/>
            <a:ext cx="5546370" cy="322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Supporting system of SNS and ESS high </a:t>
            </a:r>
            <a:r>
              <a:rPr lang="el-GR" dirty="0"/>
              <a:t>β</a:t>
            </a:r>
            <a:r>
              <a:rPr lang="en-US" dirty="0"/>
              <a:t> Cryomodules </a:t>
            </a:r>
            <a:endParaRPr lang="en-GB" dirty="0"/>
          </a:p>
        </p:txBody>
      </p:sp>
      <p:pic>
        <p:nvPicPr>
          <p:cNvPr id="1576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20" b="9067"/>
          <a:stretch/>
        </p:blipFill>
        <p:spPr bwMode="auto">
          <a:xfrm>
            <a:off x="224091" y="1153297"/>
            <a:ext cx="7740861" cy="300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93976" y="1282701"/>
            <a:ext cx="993635" cy="503019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66FF"/>
                </a:solidFill>
              </a:rPr>
              <a:t>SNS</a:t>
            </a:r>
            <a:endParaRPr lang="en-GB" dirty="0">
              <a:solidFill>
                <a:srgbClr val="0066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39994" y="3778190"/>
            <a:ext cx="2933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“Space-frame” and tie rods</a:t>
            </a:r>
            <a:endParaRPr lang="en-GB" dirty="0"/>
          </a:p>
        </p:txBody>
      </p:sp>
      <p:cxnSp>
        <p:nvCxnSpPr>
          <p:cNvPr id="9" name="Straight Arrow Connector 8"/>
          <p:cNvCxnSpPr>
            <a:cxnSpLocks/>
          </p:cNvCxnSpPr>
          <p:nvPr/>
        </p:nvCxnSpPr>
        <p:spPr>
          <a:xfrm flipH="1" flipV="1">
            <a:off x="4517725" y="3429000"/>
            <a:ext cx="836870" cy="5273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AF83830-87DF-BE32-1FDC-FB10A1E0D2E2}"/>
              </a:ext>
            </a:extLst>
          </p:cNvPr>
          <p:cNvSpPr txBox="1">
            <a:spLocks/>
          </p:cNvSpPr>
          <p:nvPr/>
        </p:nvSpPr>
        <p:spPr>
          <a:xfrm>
            <a:off x="4776970" y="5850582"/>
            <a:ext cx="993635" cy="503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0066FF"/>
                </a:solidFill>
              </a:rPr>
              <a:t>ESS</a:t>
            </a:r>
            <a:endParaRPr lang="en-GB" dirty="0">
              <a:solidFill>
                <a:srgbClr val="0066FF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8A56C3-8FFF-653D-74FB-E50C6D0354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882" y="4396220"/>
            <a:ext cx="2515010" cy="232525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91B78A9-8E86-0050-6217-DB617A26E86E}"/>
              </a:ext>
            </a:extLst>
          </p:cNvPr>
          <p:cNvCxnSpPr>
            <a:cxnSpLocks/>
          </p:cNvCxnSpPr>
          <p:nvPr/>
        </p:nvCxnSpPr>
        <p:spPr>
          <a:xfrm>
            <a:off x="6582450" y="4016059"/>
            <a:ext cx="1392194" cy="3617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AFFD58-FBD8-3654-E4AB-379A22705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90166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4C7B2-6C61-B8B7-2832-F0F261B37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Supporting system of PIP II Cryomodule</a:t>
            </a:r>
            <a:endParaRPr lang="fr-FR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64322A6-45A8-6296-58E5-00E4014FBC67}"/>
              </a:ext>
            </a:extLst>
          </p:cNvPr>
          <p:cNvGrpSpPr/>
          <p:nvPr/>
        </p:nvGrpSpPr>
        <p:grpSpPr>
          <a:xfrm>
            <a:off x="2208600" y="935566"/>
            <a:ext cx="7921689" cy="5711775"/>
            <a:chOff x="1743137" y="1009700"/>
            <a:chExt cx="7921689" cy="571177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C2034A2-0271-A324-042D-360E93549A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43137" y="1009700"/>
              <a:ext cx="7921689" cy="5711775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435A0B30-48EA-BCF5-FDD7-741379A77B7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59720" y="2641944"/>
              <a:ext cx="888521" cy="186931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A7E1319-6D4B-67BA-CD63-D66CA155D80B}"/>
                </a:ext>
              </a:extLst>
            </p:cNvPr>
            <p:cNvSpPr txBox="1"/>
            <p:nvPr/>
          </p:nvSpPr>
          <p:spPr>
            <a:xfrm>
              <a:off x="8339051" y="6352143"/>
              <a:ext cx="1313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strongback</a:t>
              </a:r>
              <a:endParaRPr lang="fr-FR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606E89A-45EE-4410-F40E-082EA6340A6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90145" y="6372363"/>
              <a:ext cx="948906" cy="18466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F072ADA-1F70-EB3A-535E-25F493C524A1}"/>
                </a:ext>
              </a:extLst>
            </p:cNvPr>
            <p:cNvSpPr txBox="1"/>
            <p:nvPr/>
          </p:nvSpPr>
          <p:spPr>
            <a:xfrm>
              <a:off x="5519121" y="2641944"/>
              <a:ext cx="406617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“strongback”: </a:t>
              </a:r>
            </a:p>
            <a:p>
              <a:pPr algn="ctr"/>
              <a:r>
                <a:rPr lang="en-US" dirty="0"/>
                <a:t>rigid supporting plate in vacuum at RT</a:t>
              </a: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3EC152-59FB-7342-87DD-F7ED4EED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10611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FABEFCDF-3E69-124B-D95F-7E346F998B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286" y="640750"/>
            <a:ext cx="6095999" cy="2788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 cryomodule: RF Coupler as support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6278A0-9643-BAED-9CCE-F3F826793C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085" y="987629"/>
            <a:ext cx="3960438" cy="2637909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D7B1BBE-FE6D-ADD4-BD02-BE5D506E223C}"/>
              </a:ext>
            </a:extLst>
          </p:cNvPr>
          <p:cNvGrpSpPr/>
          <p:nvPr/>
        </p:nvGrpSpPr>
        <p:grpSpPr>
          <a:xfrm>
            <a:off x="5657290" y="3933225"/>
            <a:ext cx="4971990" cy="3067847"/>
            <a:chOff x="5297230" y="3836751"/>
            <a:chExt cx="3684077" cy="2147590"/>
          </a:xfrm>
        </p:grpSpPr>
        <p:sp>
          <p:nvSpPr>
            <p:cNvPr id="15" name="Rectangle 14"/>
            <p:cNvSpPr/>
            <p:nvPr/>
          </p:nvSpPr>
          <p:spPr>
            <a:xfrm>
              <a:off x="5297230" y="5217554"/>
              <a:ext cx="93513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00" dirty="0">
                  <a:latin typeface="Arial" pitchFamily="34" charset="0"/>
                  <a:cs typeface="Arial" pitchFamily="34" charset="0"/>
                </a:rPr>
                <a:t>Vacuum vessel</a:t>
              </a:r>
            </a:p>
            <a:p>
              <a:endParaRPr lang="en-GB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907230A-F614-44EB-61E3-98DC57D894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97230" y="3836751"/>
              <a:ext cx="3684077" cy="2147590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9D2B925-2ADC-65A8-85D7-459E97A38ECD}"/>
              </a:ext>
            </a:extLst>
          </p:cNvPr>
          <p:cNvGrpSpPr/>
          <p:nvPr/>
        </p:nvGrpSpPr>
        <p:grpSpPr>
          <a:xfrm>
            <a:off x="-1" y="4120165"/>
            <a:ext cx="4604657" cy="2620750"/>
            <a:chOff x="8112608" y="4114426"/>
            <a:chExt cx="4161678" cy="2228772"/>
          </a:xfrm>
        </p:grpSpPr>
        <p:pic>
          <p:nvPicPr>
            <p:cNvPr id="20" name="Image 23" descr="03-01.png">
              <a:extLst>
                <a:ext uri="{FF2B5EF4-FFF2-40B4-BE49-F238E27FC236}">
                  <a16:creationId xmlns:a16="http://schemas.microsoft.com/office/drawing/2014/main" id="{A355BDC1-4B24-A3C9-06D3-3367C2D47B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21020" b="6531"/>
            <a:stretch>
              <a:fillRect/>
            </a:stretch>
          </p:blipFill>
          <p:spPr>
            <a:xfrm>
              <a:off x="8112608" y="4114426"/>
              <a:ext cx="4161678" cy="1966365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373322F-CAD5-FDBF-338D-2E1C2B57407C}"/>
                </a:ext>
              </a:extLst>
            </p:cNvPr>
            <p:cNvSpPr txBox="1"/>
            <p:nvPr/>
          </p:nvSpPr>
          <p:spPr>
            <a:xfrm>
              <a:off x="9123573" y="6107629"/>
              <a:ext cx="2139748" cy="235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Vertical loading of cavities string</a:t>
              </a:r>
              <a:endParaRPr lang="fr-FR" sz="1200" dirty="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1782-BF3A-932D-0D3A-9FD16D262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48649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AA895-60E9-4F53-9D1A-4E83ADB2A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08" y="2480839"/>
            <a:ext cx="11586037" cy="799041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400" dirty="0"/>
              <a:t>Heat transfer mechanisms and thermal design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AFCAA0-11CA-BE65-7DFB-D0FA3F97C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87899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6E039-A8CE-05F6-D138-2544D4D85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 transfer mechanisms</a:t>
            </a:r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D5C2CF-52CE-4633-2F10-DCCFE1340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3818" y="1490770"/>
            <a:ext cx="7747467" cy="4689395"/>
          </a:xfrm>
          <a:prstGeom prst="rect">
            <a:avLst/>
          </a:prstGeom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1CB1DBC9-19EB-E969-75D7-0D90C6398856}"/>
              </a:ext>
            </a:extLst>
          </p:cNvPr>
          <p:cNvSpPr txBox="1">
            <a:spLocks noChangeArrowheads="1"/>
          </p:cNvSpPr>
          <p:nvPr/>
        </p:nvSpPr>
        <p:spPr>
          <a:xfrm>
            <a:off x="304508" y="876920"/>
            <a:ext cx="10684094" cy="2735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rgbClr val="0066CC"/>
                </a:solidFill>
              </a:rPr>
              <a:t>Thermal radiation </a:t>
            </a:r>
          </a:p>
          <a:p>
            <a:r>
              <a:rPr lang="en-GB" sz="2000" dirty="0">
                <a:solidFill>
                  <a:srgbClr val="0066CC"/>
                </a:solidFill>
              </a:rPr>
              <a:t>Thermal conduction</a:t>
            </a:r>
          </a:p>
          <a:p>
            <a:r>
              <a:rPr lang="en-GB" sz="2000" dirty="0">
                <a:solidFill>
                  <a:srgbClr val="0066CC"/>
                </a:solidFill>
              </a:rPr>
              <a:t>Heat intercepts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30A9F2-E1FE-D1A8-D66C-1E35EE8B8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93184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7680" y="2804160"/>
            <a:ext cx="11521439" cy="726714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dirty="0"/>
              <a:t>Thermal Radiation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D6E56C-CE56-91B1-C3FB-B63000D23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37008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3" name="Picture 4" descr="Radiatio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4" y="763307"/>
            <a:ext cx="4601714" cy="3147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Object 7">
                <a:extLst>
                  <a:ext uri="{FF2B5EF4-FFF2-40B4-BE49-F238E27FC236}">
                    <a16:creationId xmlns:a16="http://schemas.microsoft.com/office/drawing/2014/main" id="{E2B33212-EC28-450F-A53E-A656AF6FEEFB}"/>
                  </a:ext>
                </a:extLst>
              </p:cNvPr>
              <p:cNvSpPr txBox="1"/>
              <p:nvPr/>
            </p:nvSpPr>
            <p:spPr bwMode="auto">
              <a:xfrm>
                <a:off x="4755329" y="1232662"/>
                <a:ext cx="2207501" cy="5095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r>
                  <a:rPr lang="en-GB" sz="2400" i="1" dirty="0">
                    <a:solidFill>
                      <a:srgbClr val="000000"/>
                    </a:solidFill>
                  </a:rPr>
                  <a:t>Q 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fr-CH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fr-CH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22" name="Object 7">
                <a:extLst>
                  <a:ext uri="{FF2B5EF4-FFF2-40B4-BE49-F238E27FC236}">
                    <a16:creationId xmlns:a16="http://schemas.microsoft.com/office/drawing/2014/main" id="{E2B33212-EC28-450F-A53E-A656AF6FEE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55329" y="1232662"/>
                <a:ext cx="2207501" cy="509587"/>
              </a:xfrm>
              <a:prstGeom prst="rect">
                <a:avLst/>
              </a:prstGeom>
              <a:blipFill>
                <a:blip r:embed="rId3"/>
                <a:stretch>
                  <a:fillRect l="-4144" t="-8333" b="-1785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Object 7">
                <a:extLst>
                  <a:ext uri="{FF2B5EF4-FFF2-40B4-BE49-F238E27FC236}">
                    <a16:creationId xmlns:a16="http://schemas.microsoft.com/office/drawing/2014/main" id="{6F238B31-C8B1-4A7C-9260-9859F8731284}"/>
                  </a:ext>
                </a:extLst>
              </p:cNvPr>
              <p:cNvSpPr txBox="1"/>
              <p:nvPr/>
            </p:nvSpPr>
            <p:spPr bwMode="auto">
              <a:xfrm>
                <a:off x="9079067" y="977868"/>
                <a:ext cx="3343956" cy="5095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fr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=5.67 </m:t>
                      </m:r>
                      <m:sSup>
                        <m:sSupPr>
                          <m:ctrlP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−8</m:t>
                          </m:r>
                        </m:sup>
                      </m:sSup>
                      <m:r>
                        <a:rPr lang="fr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fr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Object 7">
                <a:extLst>
                  <a:ext uri="{FF2B5EF4-FFF2-40B4-BE49-F238E27FC236}">
                    <a16:creationId xmlns:a16="http://schemas.microsoft.com/office/drawing/2014/main" id="{6F238B31-C8B1-4A7C-9260-9859F87312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79067" y="977868"/>
                <a:ext cx="3343956" cy="5095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7431E299-A4B9-4DEF-A5BC-95F9F7A10DEC}"/>
              </a:ext>
            </a:extLst>
          </p:cNvPr>
          <p:cNvSpPr txBox="1"/>
          <p:nvPr/>
        </p:nvSpPr>
        <p:spPr>
          <a:xfrm>
            <a:off x="4755329" y="611706"/>
            <a:ext cx="3397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/>
              <a:t>Stefan-</a:t>
            </a:r>
            <a:r>
              <a:rPr lang="fr-CH" sz="2400" dirty="0" err="1"/>
              <a:t>Boltzmann’s</a:t>
            </a:r>
            <a:r>
              <a:rPr lang="fr-CH" sz="2400" dirty="0"/>
              <a:t> </a:t>
            </a:r>
            <a:r>
              <a:rPr lang="fr-CH" sz="2400" dirty="0" err="1"/>
              <a:t>law</a:t>
            </a:r>
            <a:endParaRPr lang="en-GB" sz="2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34E460F-AE3F-4281-99D8-C844498F5CF6}"/>
              </a:ext>
            </a:extLst>
          </p:cNvPr>
          <p:cNvSpPr txBox="1"/>
          <p:nvPr/>
        </p:nvSpPr>
        <p:spPr>
          <a:xfrm>
            <a:off x="9256867" y="1260295"/>
            <a:ext cx="2460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Stefan-</a:t>
            </a:r>
            <a:r>
              <a:rPr lang="fr-CH" sz="1400" dirty="0" err="1"/>
              <a:t>Boltzmann’s</a:t>
            </a:r>
            <a:r>
              <a:rPr lang="fr-CH" sz="1400" dirty="0"/>
              <a:t> constant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Object 7">
                <a:extLst>
                  <a:ext uri="{FF2B5EF4-FFF2-40B4-BE49-F238E27FC236}">
                    <a16:creationId xmlns:a16="http://schemas.microsoft.com/office/drawing/2014/main" id="{D8191D59-5C94-4F67-B2B5-AEC0C19A9096}"/>
                  </a:ext>
                </a:extLst>
              </p:cNvPr>
              <p:cNvSpPr txBox="1"/>
              <p:nvPr/>
            </p:nvSpPr>
            <p:spPr bwMode="auto">
              <a:xfrm>
                <a:off x="4755329" y="1827397"/>
                <a:ext cx="2207501" cy="5095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r>
                  <a:rPr lang="en-GB" sz="2400" i="1" dirty="0">
                    <a:solidFill>
                      <a:srgbClr val="000000"/>
                    </a:solidFill>
                  </a:rPr>
                  <a:t>Q 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24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fr-CH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fr-CH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fr-CH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30" name="Object 7">
                <a:extLst>
                  <a:ext uri="{FF2B5EF4-FFF2-40B4-BE49-F238E27FC236}">
                    <a16:creationId xmlns:a16="http://schemas.microsoft.com/office/drawing/2014/main" id="{D8191D59-5C94-4F67-B2B5-AEC0C19A90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55329" y="1827397"/>
                <a:ext cx="2207501" cy="509587"/>
              </a:xfrm>
              <a:prstGeom prst="rect">
                <a:avLst/>
              </a:prstGeom>
              <a:blipFill>
                <a:blip r:embed="rId5"/>
                <a:stretch>
                  <a:fillRect l="-4144" t="-8434" b="-1927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Object 7">
                <a:extLst>
                  <a:ext uri="{FF2B5EF4-FFF2-40B4-BE49-F238E27FC236}">
                    <a16:creationId xmlns:a16="http://schemas.microsoft.com/office/drawing/2014/main" id="{BD260E0A-F50D-43BC-A0DA-48214D4ABE4A}"/>
                  </a:ext>
                </a:extLst>
              </p:cNvPr>
              <p:cNvSpPr txBox="1"/>
              <p:nvPr/>
            </p:nvSpPr>
            <p:spPr bwMode="auto">
              <a:xfrm>
                <a:off x="6972740" y="1827396"/>
                <a:ext cx="3685165" cy="5095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H" sz="24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gr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sty m:val="p"/>
                        </m:rPr>
                        <a:rPr lang="fr-CH" sz="24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fr-CH" sz="24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4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bod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CH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l-GR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fr-CH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fr-CH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1" name="Object 7">
                <a:extLst>
                  <a:ext uri="{FF2B5EF4-FFF2-40B4-BE49-F238E27FC236}">
                    <a16:creationId xmlns:a16="http://schemas.microsoft.com/office/drawing/2014/main" id="{BD260E0A-F50D-43BC-A0DA-48214D4ABE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72740" y="1827396"/>
                <a:ext cx="3685165" cy="509587"/>
              </a:xfrm>
              <a:prstGeom prst="rect">
                <a:avLst/>
              </a:prstGeom>
              <a:blipFill>
                <a:blip r:embed="rId6"/>
                <a:stretch>
                  <a:fillRect l="-497" b="-2410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Object 7">
                <a:extLst>
                  <a:ext uri="{FF2B5EF4-FFF2-40B4-BE49-F238E27FC236}">
                    <a16:creationId xmlns:a16="http://schemas.microsoft.com/office/drawing/2014/main" id="{6C93DB56-B735-41A3-8D33-0BD04C644B05}"/>
                  </a:ext>
                </a:extLst>
              </p:cNvPr>
              <p:cNvSpPr txBox="1"/>
              <p:nvPr/>
            </p:nvSpPr>
            <p:spPr bwMode="auto">
              <a:xfrm>
                <a:off x="6972740" y="1232662"/>
                <a:ext cx="3685165" cy="5095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H" sz="24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  <m:r>
                        <m:rPr>
                          <m:sty m:val="p"/>
                        </m:rPr>
                        <a:rPr lang="fr-CH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lack</m:t>
                      </m:r>
                      <m:r>
                        <a:rPr lang="fr-CH" sz="24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4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body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2" name="Object 7">
                <a:extLst>
                  <a:ext uri="{FF2B5EF4-FFF2-40B4-BE49-F238E27FC236}">
                    <a16:creationId xmlns:a16="http://schemas.microsoft.com/office/drawing/2014/main" id="{6C93DB56-B735-41A3-8D33-0BD04C644B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72740" y="1232662"/>
                <a:ext cx="3685165" cy="509587"/>
              </a:xfrm>
              <a:prstGeom prst="rect">
                <a:avLst/>
              </a:prstGeom>
              <a:blipFill>
                <a:blip r:embed="rId7"/>
                <a:stretch>
                  <a:fillRect l="-497" b="-2381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Object 7">
                <a:extLst>
                  <a:ext uri="{FF2B5EF4-FFF2-40B4-BE49-F238E27FC236}">
                    <a16:creationId xmlns:a16="http://schemas.microsoft.com/office/drawing/2014/main" id="{FF3AB7B6-AC24-4F80-BFB1-5F1270AD65C0}"/>
                  </a:ext>
                </a:extLst>
              </p:cNvPr>
              <p:cNvSpPr txBox="1"/>
              <p:nvPr/>
            </p:nvSpPr>
            <p:spPr bwMode="auto">
              <a:xfrm>
                <a:off x="9033628" y="2462156"/>
                <a:ext cx="2907343" cy="67505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r>
                  <a:rPr lang="fr-CH" b="0" i="1" dirty="0">
                    <a:solidFill>
                      <a:srgbClr val="000000"/>
                    </a:solidFill>
                  </a:rPr>
                  <a:t>A, 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area</m:t>
                    </m:r>
                    <m: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and</m:t>
                    </m:r>
                    <m: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temperature</m:t>
                    </m:r>
                    <m: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fr-CH" b="0" dirty="0">
                  <a:solidFill>
                    <a:srgbClr val="00000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of</m:t>
                    </m:r>
                    <m: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the</m:t>
                    </m:r>
                    <m: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body</m:t>
                    </m:r>
                  </m:oMath>
                </a14:m>
                <a:r>
                  <a:rPr lang="en-GB" dirty="0">
                    <a:ea typeface="Cambria Math" panose="02040503050406030204" pitchFamily="18" charset="0"/>
                  </a:rPr>
                  <a:t>, 𝜀 emissivity </a:t>
                </a:r>
              </a:p>
            </p:txBody>
          </p:sp>
        </mc:Choice>
        <mc:Fallback xmlns="">
          <p:sp>
            <p:nvSpPr>
              <p:cNvPr id="35" name="Object 7">
                <a:extLst>
                  <a:ext uri="{FF2B5EF4-FFF2-40B4-BE49-F238E27FC236}">
                    <a16:creationId xmlns:a16="http://schemas.microsoft.com/office/drawing/2014/main" id="{FF3AB7B6-AC24-4F80-BFB1-5F1270AD65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33628" y="2462156"/>
                <a:ext cx="2907343" cy="675051"/>
              </a:xfrm>
              <a:prstGeom prst="rect">
                <a:avLst/>
              </a:prstGeom>
              <a:blipFill>
                <a:blip r:embed="rId8"/>
                <a:stretch>
                  <a:fillRect l="-1887" t="-5405" b="-9009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ject 14">
                <a:extLst>
                  <a:ext uri="{FF2B5EF4-FFF2-40B4-BE49-F238E27FC236}">
                    <a16:creationId xmlns:a16="http://schemas.microsoft.com/office/drawing/2014/main" id="{9FBD7CDD-6D07-4940-AA6A-38668B1DA18E}"/>
                  </a:ext>
                </a:extLst>
              </p:cNvPr>
              <p:cNvSpPr txBox="1"/>
              <p:nvPr/>
            </p:nvSpPr>
            <p:spPr bwMode="auto">
              <a:xfrm>
                <a:off x="1132402" y="5783743"/>
                <a:ext cx="7485132" cy="621900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1−2</m:t>
                          </m:r>
                        </m:sub>
                      </m:sSub>
                      <m:r>
                        <a:rPr lang="fr-FR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12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d>
                        <m:dPr>
                          <m:ctrlPr>
                            <a:rPr lang="fr-FR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d>
                        <m:dPr>
                          <m:ctrlPr>
                            <a:rPr lang="fr-F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4" name="Object 14">
                <a:extLst>
                  <a:ext uri="{FF2B5EF4-FFF2-40B4-BE49-F238E27FC236}">
                    <a16:creationId xmlns:a16="http://schemas.microsoft.com/office/drawing/2014/main" id="{9FBD7CDD-6D07-4940-AA6A-38668B1DA1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32402" y="5783743"/>
                <a:ext cx="7485132" cy="62190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Object 7">
                <a:extLst>
                  <a:ext uri="{FF2B5EF4-FFF2-40B4-BE49-F238E27FC236}">
                    <a16:creationId xmlns:a16="http://schemas.microsoft.com/office/drawing/2014/main" id="{9D2F25B5-07AA-4839-9610-7A73714AC5E9}"/>
                  </a:ext>
                </a:extLst>
              </p:cNvPr>
              <p:cNvSpPr txBox="1"/>
              <p:nvPr/>
            </p:nvSpPr>
            <p:spPr bwMode="auto">
              <a:xfrm>
                <a:off x="8848044" y="3813188"/>
                <a:ext cx="3343956" cy="293930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92500" lnSpcReduction="10000"/>
              </a:bodyPr>
              <a:lstStyle/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GB" dirty="0">
                    <a:ea typeface="Cambria Math" panose="02040503050406030204" pitchFamily="18" charset="0"/>
                  </a:rPr>
                  <a:t>F, geometrical view factors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1−2</m:t>
                        </m:r>
                      </m:sub>
                    </m:sSub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a typeface="Cambria Math" panose="02040503050406030204" pitchFamily="18" charset="0"/>
                  </a:rPr>
                  <a:t>(&lt;1)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 (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𝑜𝑟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2−1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),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GB" dirty="0">
                    <a:ea typeface="Cambria Math" panose="02040503050406030204" pitchFamily="18" charset="0"/>
                  </a:rPr>
                  <a:t>=</a:t>
                </a:r>
                <a:r>
                  <a:rPr lang="fr-FR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.</a:t>
                </a:r>
              </a:p>
              <a:p>
                <a:pPr>
                  <a:lnSpc>
                    <a:spcPct val="120000"/>
                  </a:lnSpc>
                </a:pPr>
                <a:endParaRPr lang="en-US" b="0" dirty="0">
                  <a:solidFill>
                    <a:srgbClr val="000000"/>
                  </a:solidFill>
                </a:endParaRPr>
              </a:p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b="0" dirty="0">
                    <a:solidFill>
                      <a:srgbClr val="000000"/>
                    </a:solidFill>
                  </a:rPr>
                  <a:t>E, effective emissivity, a function of view factors and emissivity </a:t>
                </a:r>
                <a14:m>
                  <m:oMath xmlns:m="http://schemas.openxmlformats.org/officeDocument/2006/math">
                    <m:r>
                      <a:rPr lang="el-GR" sz="18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sz="1800" b="0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el-GR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b="0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 baseline="-250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o</a:t>
                </a:r>
                <a:r>
                  <a:rPr lang="en-US" b="0" dirty="0">
                    <a:solidFill>
                      <a:srgbClr val="000000"/>
                    </a:solidFill>
                  </a:rPr>
                  <a:t>f the bodies</a:t>
                </a:r>
                <a:endParaRPr lang="en-GB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Object 7">
                <a:extLst>
                  <a:ext uri="{FF2B5EF4-FFF2-40B4-BE49-F238E27FC236}">
                    <a16:creationId xmlns:a16="http://schemas.microsoft.com/office/drawing/2014/main" id="{9D2F25B5-07AA-4839-9610-7A73714AC5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48044" y="3813188"/>
                <a:ext cx="3343956" cy="2939304"/>
              </a:xfrm>
              <a:prstGeom prst="rect">
                <a:avLst/>
              </a:prstGeom>
              <a:blipFill>
                <a:blip r:embed="rId10"/>
                <a:stretch>
                  <a:fillRect l="-911" t="-622" b="-2282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itle 1">
            <a:extLst>
              <a:ext uri="{FF2B5EF4-FFF2-40B4-BE49-F238E27FC236}">
                <a16:creationId xmlns:a16="http://schemas.microsoft.com/office/drawing/2014/main" id="{20209CDD-23BA-4E68-B824-A11DE5264C58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240241" y="194000"/>
            <a:ext cx="11617325" cy="576263"/>
          </a:xfrm>
        </p:spPr>
        <p:txBody>
          <a:bodyPr>
            <a:normAutofit fontScale="90000"/>
          </a:bodyPr>
          <a:lstStyle/>
          <a:p>
            <a:r>
              <a:rPr lang="en-GB" dirty="0"/>
              <a:t>Thermal Radiation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72E752-5143-41E5-927F-9BA7373BDCAA}"/>
              </a:ext>
            </a:extLst>
          </p:cNvPr>
          <p:cNvSpPr txBox="1"/>
          <p:nvPr/>
        </p:nvSpPr>
        <p:spPr>
          <a:xfrm>
            <a:off x="65214" y="6592622"/>
            <a:ext cx="4776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Figures source: “</a:t>
            </a:r>
            <a:r>
              <a:rPr lang="en-US" sz="1200" dirty="0"/>
              <a:t>Heat Transfer”, </a:t>
            </a:r>
            <a:r>
              <a:rPr lang="en-US" sz="1200" dirty="0" err="1"/>
              <a:t>A.Bejan</a:t>
            </a:r>
            <a:r>
              <a:rPr lang="en-US" sz="1200" dirty="0"/>
              <a:t>, John </a:t>
            </a:r>
            <a:r>
              <a:rPr lang="en-US" sz="1200" dirty="0" err="1"/>
              <a:t>Wilney</a:t>
            </a:r>
            <a:r>
              <a:rPr lang="en-US" sz="1200" dirty="0"/>
              <a:t> &amp; Sons, Inc. </a:t>
            </a: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Object 14">
                <a:extLst>
                  <a:ext uri="{FF2B5EF4-FFF2-40B4-BE49-F238E27FC236}">
                    <a16:creationId xmlns:a16="http://schemas.microsoft.com/office/drawing/2014/main" id="{89D31FA0-8B2E-4DD6-AC40-AA92B1E8E669}"/>
                  </a:ext>
                </a:extLst>
              </p:cNvPr>
              <p:cNvSpPr txBox="1"/>
              <p:nvPr/>
            </p:nvSpPr>
            <p:spPr bwMode="auto">
              <a:xfrm>
                <a:off x="1099020" y="4319421"/>
                <a:ext cx="7485132" cy="621900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1−2</m:t>
                          </m:r>
                        </m:sub>
                      </m:sSub>
                      <m:r>
                        <a:rPr lang="fr-FR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2400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12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fr-FR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2400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fr-FR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6" name="Object 14">
                <a:extLst>
                  <a:ext uri="{FF2B5EF4-FFF2-40B4-BE49-F238E27FC236}">
                    <a16:creationId xmlns:a16="http://schemas.microsoft.com/office/drawing/2014/main" id="{89D31FA0-8B2E-4DD6-AC40-AA92B1E8E6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9020" y="4319421"/>
                <a:ext cx="7485132" cy="62190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Object 7">
                <a:extLst>
                  <a:ext uri="{FF2B5EF4-FFF2-40B4-BE49-F238E27FC236}">
                    <a16:creationId xmlns:a16="http://schemas.microsoft.com/office/drawing/2014/main" id="{FD081A47-3AE1-4770-86FD-0DB9401CDAF7}"/>
                  </a:ext>
                </a:extLst>
              </p:cNvPr>
              <p:cNvSpPr txBox="1"/>
              <p:nvPr/>
            </p:nvSpPr>
            <p:spPr bwMode="auto">
              <a:xfrm>
                <a:off x="2999003" y="3677809"/>
                <a:ext cx="3685165" cy="5095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exchange</m:t>
                      </m:r>
                      <m: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between</m:t>
                      </m:r>
                      <m: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𝐛</m:t>
                      </m:r>
                      <m:r>
                        <a:rPr lang="fr-CH" sz="24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𝐥𝐚𝐜𝐤</m:t>
                      </m:r>
                      <m:r>
                        <a:rPr lang="fr-CH" sz="2400" b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𝐛𝐨𝐝𝐢𝐞𝐬</m:t>
                      </m:r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18" name="Object 7">
                <a:extLst>
                  <a:ext uri="{FF2B5EF4-FFF2-40B4-BE49-F238E27FC236}">
                    <a16:creationId xmlns:a16="http://schemas.microsoft.com/office/drawing/2014/main" id="{FD081A47-3AE1-4770-86FD-0DB9401CDA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99003" y="3677809"/>
                <a:ext cx="3685165" cy="509587"/>
              </a:xfrm>
              <a:prstGeom prst="rect">
                <a:avLst/>
              </a:prstGeom>
              <a:blipFill>
                <a:blip r:embed="rId12"/>
                <a:stretch>
                  <a:fillRect l="-1490" r="-21854" b="-8333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Object 7">
                <a:extLst>
                  <a:ext uri="{FF2B5EF4-FFF2-40B4-BE49-F238E27FC236}">
                    <a16:creationId xmlns:a16="http://schemas.microsoft.com/office/drawing/2014/main" id="{1EA6FC2E-BBBA-4B7D-97F7-A0CAA8B55697}"/>
                  </a:ext>
                </a:extLst>
              </p:cNvPr>
              <p:cNvSpPr txBox="1"/>
              <p:nvPr/>
            </p:nvSpPr>
            <p:spPr bwMode="auto">
              <a:xfrm>
                <a:off x="2912746" y="5190823"/>
                <a:ext cx="3685165" cy="5095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exchange</m:t>
                      </m:r>
                      <m: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between</m:t>
                      </m:r>
                      <m: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24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𝐠𝐫𝐚𝐲</m:t>
                      </m:r>
                      <m:r>
                        <a:rPr lang="fr-CH" sz="24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𝐛𝐨𝐝𝐢𝐞𝐬</m:t>
                      </m:r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20" name="Object 7">
                <a:extLst>
                  <a:ext uri="{FF2B5EF4-FFF2-40B4-BE49-F238E27FC236}">
                    <a16:creationId xmlns:a16="http://schemas.microsoft.com/office/drawing/2014/main" id="{1EA6FC2E-BBBA-4B7D-97F7-A0CAA8B556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12746" y="5190823"/>
                <a:ext cx="3685165" cy="509587"/>
              </a:xfrm>
              <a:prstGeom prst="rect">
                <a:avLst/>
              </a:prstGeom>
              <a:blipFill>
                <a:blip r:embed="rId13"/>
                <a:stretch>
                  <a:fillRect l="-1490" r="-18046" b="-9639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8"/>
          <p:cNvSpPr>
            <a:spLocks noChangeArrowheads="1"/>
          </p:cNvSpPr>
          <p:nvPr/>
        </p:nvSpPr>
        <p:spPr bwMode="auto">
          <a:xfrm>
            <a:off x="145135" y="3696656"/>
            <a:ext cx="40406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GB" sz="1600" dirty="0">
                <a:solidFill>
                  <a:srgbClr val="0066CC"/>
                </a:solidFill>
              </a:rPr>
              <a:t> Total emissive power (integrating over </a:t>
            </a:r>
            <a:r>
              <a:rPr lang="el-GR" sz="1600" dirty="0">
                <a:solidFill>
                  <a:srgbClr val="0066CC"/>
                </a:solidFill>
                <a:cs typeface="Arial" charset="0"/>
              </a:rPr>
              <a:t>λ</a:t>
            </a:r>
            <a:r>
              <a:rPr lang="en-US" sz="1600" dirty="0">
                <a:solidFill>
                  <a:srgbClr val="0066CC"/>
                </a:solidFill>
                <a:cs typeface="Arial" charset="0"/>
              </a:rPr>
              <a:t>):</a:t>
            </a:r>
            <a:endParaRPr lang="en-GB" sz="1600" dirty="0">
              <a:solidFill>
                <a:srgbClr val="0066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656" name="Object 31"/>
              <p:cNvSpPr txBox="1">
                <a:spLocks noGrp="1"/>
              </p:cNvSpPr>
              <p:nvPr>
                <p:ph sz="quarter" idx="3"/>
              </p:nvPr>
            </p:nvSpPr>
            <p:spPr bwMode="auto">
              <a:xfrm>
                <a:off x="3150493" y="4115409"/>
                <a:ext cx="6230909" cy="174942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47500" lnSpcReduction="20000"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𝐸𝑏</m:t>
                      </m:r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limLoc m:val="undOvr"/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fr-FR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sub>
                          </m:sSub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nary>
                      <m: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fr-FR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m:rPr>
                          <m:nor/>
                        </m:rP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   </m:t>
                      </m:r>
                      <m:d>
                        <m:d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fr-FR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W</m:t>
                          </m:r>
                          <m:r>
                            <m:rPr>
                              <m:nor/>
                            </m:rPr>
                            <a:rPr lang="fr-FR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fr-FR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fr-FR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br>
                  <a:rPr lang="fr-FR" i="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:endParaRPr lang="fr-FR" i="0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>
                  <a:buNone/>
                </a:pPr>
                <a:endParaRPr lang="fr-FR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𝑤𝑖𝑡h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fr-FR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15 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5.67 10−8 </m:t>
                      </m:r>
                      <m:d>
                        <m:d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fr-FR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W</m:t>
                          </m:r>
                          <m:r>
                            <m:rPr>
                              <m:nor/>
                            </m:rPr>
                            <a:rPr lang="fr-FR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fr-FR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fr-FR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  <m:r>
                        <m:rPr>
                          <m:nor/>
                        </m:rP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Stefan</m:t>
                      </m:r>
                      <m:r>
                        <m:rPr>
                          <m:nor/>
                        </m:rP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Boltzmann</m:t>
                      </m:r>
                      <m:r>
                        <m:rPr>
                          <m:nor/>
                        </m:rP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  <m:r>
                        <m:rPr>
                          <m:nor/>
                        </m:rP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m:rPr>
                          <m:nor/>
                        </m:rP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constant</m:t>
                      </m:r>
                    </m:oMath>
                  </m:oMathPara>
                </a14:m>
                <a:endParaRPr lang="fr-FR" dirty="0"/>
              </a:p>
              <a:p>
                <a:pPr>
                  <a:buNone/>
                </a:pPr>
                <a:r>
                  <a:rPr lang="fr-FR" dirty="0"/>
                  <a:t>(k, Boltzmann constant, h, Planck constant, c, speed of light )</a:t>
                </a:r>
              </a:p>
            </p:txBody>
          </p:sp>
        </mc:Choice>
        <mc:Fallback xmlns="">
          <p:sp>
            <p:nvSpPr>
              <p:cNvPr id="27656" name="Object 31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3"/>
              </p:nvPr>
            </p:nvSpPr>
            <p:spPr bwMode="auto">
              <a:xfrm>
                <a:off x="3150493" y="4115409"/>
                <a:ext cx="6230909" cy="1749425"/>
              </a:xfrm>
              <a:prstGeom prst="rect">
                <a:avLst/>
              </a:prstGeom>
              <a:blipFill>
                <a:blip r:embed="rId2"/>
                <a:stretch>
                  <a:fillRect l="-196" t="-43554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657" name="Picture 5" descr="Radiation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172" y="836614"/>
            <a:ext cx="4681116" cy="3071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8" name="Oval 33"/>
          <p:cNvSpPr>
            <a:spLocks noChangeArrowheads="1"/>
          </p:cNvSpPr>
          <p:nvPr/>
        </p:nvSpPr>
        <p:spPr bwMode="auto">
          <a:xfrm>
            <a:off x="8286244" y="3427416"/>
            <a:ext cx="801663" cy="47272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659" name="Object 26"/>
              <p:cNvSpPr txBox="1">
                <a:spLocks noGrp="1"/>
              </p:cNvSpPr>
              <p:nvPr>
                <p:ph sz="quarter" idx="2"/>
              </p:nvPr>
            </p:nvSpPr>
            <p:spPr bwMode="auto">
              <a:xfrm>
                <a:off x="9028056" y="1421184"/>
                <a:ext cx="2379577" cy="4509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47500" lnSpcReduction="20000"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𝑚𝑎𝑥</m:t>
                      </m:r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2898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</m:oMath>
                  </m:oMathPara>
                </a14:m>
                <a:endParaRPr lang="en-US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7659" name="Object 26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2"/>
              </p:nvPr>
            </p:nvSpPr>
            <p:spPr bwMode="auto">
              <a:xfrm>
                <a:off x="9028056" y="1421184"/>
                <a:ext cx="2379577" cy="45097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660" name="Line 34"/>
          <p:cNvSpPr>
            <a:spLocks noChangeShapeType="1"/>
          </p:cNvSpPr>
          <p:nvPr/>
        </p:nvSpPr>
        <p:spPr bwMode="auto">
          <a:xfrm flipH="1" flipV="1">
            <a:off x="8836288" y="3612013"/>
            <a:ext cx="545114" cy="834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661" name="Text Box 35"/>
          <p:cNvSpPr txBox="1">
            <a:spLocks noChangeArrowheads="1"/>
          </p:cNvSpPr>
          <p:nvPr/>
        </p:nvSpPr>
        <p:spPr bwMode="auto">
          <a:xfrm>
            <a:off x="9381402" y="3541833"/>
            <a:ext cx="291623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dirty="0">
                <a:solidFill>
                  <a:srgbClr val="0066CC"/>
                </a:solidFill>
              </a:rPr>
              <a:t>In cryogenics: far infrared region</a:t>
            </a:r>
          </a:p>
          <a:p>
            <a:pPr eaLnBrk="1" hangingPunct="1"/>
            <a:r>
              <a:rPr lang="en-GB" sz="1400" dirty="0">
                <a:solidFill>
                  <a:srgbClr val="0066CC"/>
                </a:solidFill>
              </a:rPr>
              <a:t>(725 </a:t>
            </a:r>
            <a:r>
              <a:rPr lang="el-GR" sz="1400" dirty="0">
                <a:solidFill>
                  <a:srgbClr val="0066CC"/>
                </a:solidFill>
              </a:rPr>
              <a:t>μ</a:t>
            </a:r>
            <a:r>
              <a:rPr lang="en-US" sz="1400" dirty="0">
                <a:solidFill>
                  <a:srgbClr val="0066CC"/>
                </a:solidFill>
              </a:rPr>
              <a:t>m at 4 K</a:t>
            </a:r>
            <a:r>
              <a:rPr lang="en-GB" sz="1400" dirty="0">
                <a:solidFill>
                  <a:srgbClr val="0066CC"/>
                </a:solidFill>
              </a:rPr>
              <a:t>)</a:t>
            </a:r>
          </a:p>
        </p:txBody>
      </p:sp>
      <p:sp>
        <p:nvSpPr>
          <p:cNvPr id="27653" name="Rectangle 6"/>
          <p:cNvSpPr>
            <a:spLocks noChangeArrowheads="1"/>
          </p:cNvSpPr>
          <p:nvPr/>
        </p:nvSpPr>
        <p:spPr bwMode="auto">
          <a:xfrm>
            <a:off x="5017677" y="552183"/>
            <a:ext cx="401424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1400" dirty="0">
                <a:solidFill>
                  <a:srgbClr val="0066CC"/>
                </a:solidFill>
              </a:rPr>
              <a:t> hemispherical emissive power (monochromatic)</a:t>
            </a:r>
            <a:endParaRPr lang="en-GB" sz="1000" dirty="0">
              <a:solidFill>
                <a:srgbClr val="0066CC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9321" y="5992465"/>
            <a:ext cx="11061811" cy="369332"/>
          </a:xfrm>
          <a:prstGeom prst="rect">
            <a:avLst/>
          </a:prstGeom>
          <a:ln>
            <a:solidFill>
              <a:srgbClr val="0066FF"/>
            </a:solidFill>
          </a:ln>
        </p:spPr>
        <p:txBody>
          <a:bodyPr wrap="square">
            <a:spAutoFit/>
          </a:bodyPr>
          <a:lstStyle/>
          <a:p>
            <a:r>
              <a:rPr lang="en-GB" b="1" i="1" dirty="0">
                <a:solidFill>
                  <a:srgbClr val="0066CC"/>
                </a:solidFill>
              </a:rPr>
              <a:t>In practice</a:t>
            </a:r>
            <a:r>
              <a:rPr lang="en-GB" i="1" dirty="0">
                <a:solidFill>
                  <a:srgbClr val="0066CC"/>
                </a:solidFill>
              </a:rPr>
              <a:t>: Blackbody emits ~ </a:t>
            </a:r>
            <a:r>
              <a:rPr lang="en-GB" b="1" i="1" dirty="0">
                <a:solidFill>
                  <a:srgbClr val="0066CC"/>
                </a:solidFill>
              </a:rPr>
              <a:t>420 W/m</a:t>
            </a:r>
            <a:r>
              <a:rPr lang="en-GB" b="1" i="1" baseline="30000" dirty="0">
                <a:solidFill>
                  <a:srgbClr val="0066CC"/>
                </a:solidFill>
              </a:rPr>
              <a:t>2</a:t>
            </a:r>
            <a:r>
              <a:rPr lang="en-GB" b="1" i="1" dirty="0">
                <a:solidFill>
                  <a:srgbClr val="0066CC"/>
                </a:solidFill>
              </a:rPr>
              <a:t> at 293 K </a:t>
            </a:r>
            <a:r>
              <a:rPr lang="en-GB" i="1" dirty="0">
                <a:solidFill>
                  <a:srgbClr val="0066CC"/>
                </a:solidFill>
              </a:rPr>
              <a:t>, and only ~</a:t>
            </a:r>
            <a:r>
              <a:rPr lang="en-GB" b="1" i="1" dirty="0">
                <a:solidFill>
                  <a:srgbClr val="0066CC"/>
                </a:solidFill>
              </a:rPr>
              <a:t>2 W/m</a:t>
            </a:r>
            <a:r>
              <a:rPr lang="en-GB" b="1" i="1" baseline="30000" dirty="0">
                <a:solidFill>
                  <a:srgbClr val="0066CC"/>
                </a:solidFill>
              </a:rPr>
              <a:t>2</a:t>
            </a:r>
            <a:r>
              <a:rPr lang="en-GB" b="1" i="1" dirty="0">
                <a:solidFill>
                  <a:srgbClr val="0066CC"/>
                </a:solidFill>
              </a:rPr>
              <a:t> at 77 K </a:t>
            </a:r>
            <a:r>
              <a:rPr lang="en-GB" i="1" dirty="0">
                <a:solidFill>
                  <a:srgbClr val="0066CC"/>
                </a:solidFill>
              </a:rPr>
              <a:t>(200 times less!)</a:t>
            </a:r>
          </a:p>
        </p:txBody>
      </p:sp>
      <p:sp>
        <p:nvSpPr>
          <p:cNvPr id="4" name="Rectangle 3"/>
          <p:cNvSpPr/>
          <p:nvPr/>
        </p:nvSpPr>
        <p:spPr>
          <a:xfrm>
            <a:off x="3150493" y="4048944"/>
            <a:ext cx="3638037" cy="73228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662F58-AEF9-4B40-BF90-DF363F805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685" y="130073"/>
            <a:ext cx="11618384" cy="576263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Black body radiation</a:t>
            </a:r>
            <a:endParaRPr lang="fr-FR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15FCD68-24AC-4EEE-B5F9-FB55CCFEB7AB}"/>
              </a:ext>
            </a:extLst>
          </p:cNvPr>
          <p:cNvSpPr txBox="1"/>
          <p:nvPr/>
        </p:nvSpPr>
        <p:spPr>
          <a:xfrm>
            <a:off x="65214" y="6592622"/>
            <a:ext cx="4776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Figures source: “</a:t>
            </a:r>
            <a:r>
              <a:rPr lang="en-US" sz="1200" dirty="0"/>
              <a:t>Heat Transfer”, </a:t>
            </a:r>
            <a:r>
              <a:rPr lang="en-US" sz="1200" dirty="0" err="1"/>
              <a:t>A.Bejan</a:t>
            </a:r>
            <a:r>
              <a:rPr lang="en-US" sz="1200" dirty="0"/>
              <a:t>, John </a:t>
            </a:r>
            <a:r>
              <a:rPr lang="en-US" sz="1200" dirty="0" err="1"/>
              <a:t>Wilney</a:t>
            </a:r>
            <a:r>
              <a:rPr lang="en-US" sz="1200" dirty="0"/>
              <a:t> &amp; Sons, Inc. </a:t>
            </a:r>
            <a:endParaRPr lang="fr-FR" sz="1200" dirty="0"/>
          </a:p>
        </p:txBody>
      </p:sp>
      <p:sp>
        <p:nvSpPr>
          <p:cNvPr id="20" name="Rectangle 8">
            <a:extLst>
              <a:ext uri="{FF2B5EF4-FFF2-40B4-BE49-F238E27FC236}">
                <a16:creationId xmlns:a16="http://schemas.microsoft.com/office/drawing/2014/main" id="{7939EAA0-B5AB-4CD4-B190-0B7B603F9E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755" y="703922"/>
            <a:ext cx="445192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1600" dirty="0">
                <a:solidFill>
                  <a:srgbClr val="0066CC"/>
                </a:solidFill>
              </a:rPr>
              <a:t> Hemispherical monochromatic emissive power </a:t>
            </a:r>
            <a:r>
              <a:rPr lang="en-GB" sz="1600" dirty="0">
                <a:solidFill>
                  <a:srgbClr val="0066CC"/>
                </a:solidFill>
              </a:rPr>
              <a:t>[W/m∙m2] (energy per unit time, wave-length, and surface area) </a:t>
            </a:r>
          </a:p>
          <a:p>
            <a:pPr>
              <a:buFontTx/>
              <a:buChar char="•"/>
            </a:pPr>
            <a:endParaRPr lang="en-GB" sz="1600" dirty="0">
              <a:solidFill>
                <a:srgbClr val="0066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6C20630-F24E-4233-9DD8-FE84DC420770}"/>
                  </a:ext>
                </a:extLst>
              </p:cNvPr>
              <p:cNvSpPr txBox="1"/>
              <p:nvPr/>
            </p:nvSpPr>
            <p:spPr>
              <a:xfrm>
                <a:off x="427375" y="1604286"/>
                <a:ext cx="3570037" cy="6578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fr-FR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−5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fr-FR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fr-FR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r>
                                  <a:rPr lang="en-US" i="1" baseline="-25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l-GR" i="1" smtClean="0">
                                    <a:latin typeface="Cambria Math" panose="02040503050406030204" pitchFamily="18" charset="0"/>
                                  </a:rPr>
                                  <m:t>λ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 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6C20630-F24E-4233-9DD8-FE84DC4207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375" y="1604286"/>
                <a:ext cx="3570037" cy="65780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4BCD03E-27DE-4C41-9347-EB058D871BFC}"/>
                  </a:ext>
                </a:extLst>
              </p:cNvPr>
              <p:cNvSpPr txBox="1"/>
              <p:nvPr/>
            </p:nvSpPr>
            <p:spPr>
              <a:xfrm>
                <a:off x="276695" y="2506427"/>
                <a:ext cx="295160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400" b="0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fr-FR" sz="1400" dirty="0"/>
                  <a:t>= 2 </a:t>
                </a:r>
                <a:r>
                  <a:rPr lang="el-GR" sz="1400" dirty="0"/>
                  <a:t>π</a:t>
                </a:r>
                <a:r>
                  <a:rPr lang="en-US" sz="1400" dirty="0"/>
                  <a:t> 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=3.742 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−16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1400" b="0" i="1" baseline="3000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fr-FR" sz="1400" baseline="300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4BCD03E-27DE-4C41-9347-EB058D871B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695" y="2506427"/>
                <a:ext cx="2951606" cy="307777"/>
              </a:xfrm>
              <a:prstGeom prst="rect">
                <a:avLst/>
              </a:prstGeom>
              <a:blipFill>
                <a:blip r:embed="rId7"/>
                <a:stretch>
                  <a:fillRect t="-3922" b="-196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A0723AF-23E0-45E0-8599-E866F96FACBA}"/>
                  </a:ext>
                </a:extLst>
              </p:cNvPr>
              <p:cNvSpPr txBox="1"/>
              <p:nvPr/>
            </p:nvSpPr>
            <p:spPr>
              <a:xfrm>
                <a:off x="276695" y="2806771"/>
                <a:ext cx="3036236" cy="4426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400" b="0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14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400" dirty="0"/>
                          <m:t>h</m:t>
                        </m:r>
                        <m:r>
                          <m:rPr>
                            <m:nor/>
                          </m:rPr>
                          <a:rPr lang="en-US" sz="1400" dirty="0"/>
                          <m:t> 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=1.439 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fr-FR" sz="1400" baseline="300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A0723AF-23E0-45E0-8599-E866F96FAC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695" y="2806771"/>
                <a:ext cx="3036236" cy="442622"/>
              </a:xfrm>
              <a:prstGeom prst="rect">
                <a:avLst/>
              </a:prstGeom>
              <a:blipFill>
                <a:blip r:embed="rId8"/>
                <a:stretch>
                  <a:fillRect b="-274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01E26E1-1691-47BE-A6A5-21C7FA597C29}"/>
                  </a:ext>
                </a:extLst>
              </p:cNvPr>
              <p:cNvSpPr txBox="1"/>
              <p:nvPr/>
            </p:nvSpPr>
            <p:spPr>
              <a:xfrm>
                <a:off x="8890983" y="2048532"/>
                <a:ext cx="2823801" cy="524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1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fr-FR" sz="1400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fr-FR" sz="1400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func>
                        <m:funcPr>
                          <m:ctrlPr>
                            <a:rPr lang="fr-FR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1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a:rPr lang="en-US" sz="14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a:rPr lang="en-US" sz="14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fName>
                        <m:e>
                          <m:r>
                            <a:rPr lang="fr-FR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</m:func>
                      <m:r>
                        <a:rPr lang="fr-FR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12.87⋅10</m:t>
                      </m:r>
                      <m:r>
                        <m:rPr>
                          <m:nor/>
                        </m:rPr>
                        <a:rPr lang="en-US" sz="1400" b="0" i="0" baseline="30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−6</m:t>
                      </m:r>
                      <m:r>
                        <m:rPr>
                          <m:nor/>
                        </m:rPr>
                        <a:rPr lang="fr-FR" sz="1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sz="1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W</m:t>
                      </m:r>
                      <m:r>
                        <m:rPr>
                          <m:nor/>
                        </m:rPr>
                        <a:rPr lang="fr-FR" sz="1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fr-FR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fr-FR" sz="1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fr-FR" sz="1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fr-FR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fr-FR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1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p>
                          <m:r>
                            <a:rPr lang="fr-FR" sz="1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fr-FR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)⋅</m:t>
                      </m:r>
                      <m:sSup>
                        <m:sSupPr>
                          <m:ctrlPr>
                            <a:rPr lang="fr-FR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fr-FR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01E26E1-1691-47BE-A6A5-21C7FA597C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0983" y="2048532"/>
                <a:ext cx="2823801" cy="524887"/>
              </a:xfrm>
              <a:prstGeom prst="rect">
                <a:avLst/>
              </a:prstGeom>
              <a:blipFill>
                <a:blip r:embed="rId9"/>
                <a:stretch>
                  <a:fillRect b="-58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03F33178-B546-4F99-A55B-F35B7E621D94}"/>
              </a:ext>
            </a:extLst>
          </p:cNvPr>
          <p:cNvSpPr txBox="1"/>
          <p:nvPr/>
        </p:nvSpPr>
        <p:spPr>
          <a:xfrm>
            <a:off x="2283974" y="1705640"/>
            <a:ext cx="1450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Planck’s law</a:t>
            </a:r>
            <a:endParaRPr lang="fr-FR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/>
      <p:bldP spid="27656" grpId="0" build="p"/>
      <p:bldP spid="3" grpId="0" animBg="1"/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Radiation 2">
            <a:extLst>
              <a:ext uri="{FF2B5EF4-FFF2-40B4-BE49-F238E27FC236}">
                <a16:creationId xmlns:a16="http://schemas.microsoft.com/office/drawing/2014/main" id="{C08E6AE1-7ADB-46D1-97D0-76784ED1A7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40"/>
          <a:stretch/>
        </p:blipFill>
        <p:spPr bwMode="auto">
          <a:xfrm>
            <a:off x="2507670" y="579904"/>
            <a:ext cx="2430461" cy="226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Radiation 10">
            <a:extLst>
              <a:ext uri="{FF2B5EF4-FFF2-40B4-BE49-F238E27FC236}">
                <a16:creationId xmlns:a16="http://schemas.microsoft.com/office/drawing/2014/main" id="{7EF25CF7-CDED-4A3B-BCA4-105A5C7A7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131" y="3938060"/>
            <a:ext cx="2198070" cy="120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A6E777-E5D4-4573-BCAB-CCEA5491B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519" y="56783"/>
            <a:ext cx="11089460" cy="799041"/>
          </a:xfrm>
        </p:spPr>
        <p:txBody>
          <a:bodyPr/>
          <a:lstStyle/>
          <a:p>
            <a:r>
              <a:rPr lang="en-GB" dirty="0"/>
              <a:t>Black and diffuse-</a:t>
            </a:r>
            <a:r>
              <a:rPr lang="en-GB" dirty="0" err="1"/>
              <a:t>gray</a:t>
            </a:r>
            <a:r>
              <a:rPr lang="en-GB" dirty="0"/>
              <a:t>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ject 10">
                <a:extLst>
                  <a:ext uri="{FF2B5EF4-FFF2-40B4-BE49-F238E27FC236}">
                    <a16:creationId xmlns:a16="http://schemas.microsoft.com/office/drawing/2014/main" id="{36893EB9-F863-4D33-8B0B-8F781561553C}"/>
                  </a:ext>
                </a:extLst>
              </p:cNvPr>
              <p:cNvSpPr txBox="1"/>
              <p:nvPr/>
            </p:nvSpPr>
            <p:spPr bwMode="auto">
              <a:xfrm>
                <a:off x="41976" y="1087017"/>
                <a:ext cx="1778000" cy="9937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absorptivity</m:t>
                      </m:r>
                    </m:oMath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reflectivity</m:t>
                      </m:r>
                    </m:oMath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transmissivity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Object 10">
                <a:extLst>
                  <a:ext uri="{FF2B5EF4-FFF2-40B4-BE49-F238E27FC236}">
                    <a16:creationId xmlns:a16="http://schemas.microsoft.com/office/drawing/2014/main" id="{36893EB9-F863-4D33-8B0B-8F78156155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976" y="1087017"/>
                <a:ext cx="1778000" cy="993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8" descr="Radiation 3">
            <a:extLst>
              <a:ext uri="{FF2B5EF4-FFF2-40B4-BE49-F238E27FC236}">
                <a16:creationId xmlns:a16="http://schemas.microsoft.com/office/drawing/2014/main" id="{E33B8B75-57F8-4435-9F49-46FD6785F0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83" y="4231075"/>
            <a:ext cx="2533085" cy="2320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23">
            <a:extLst>
              <a:ext uri="{FF2B5EF4-FFF2-40B4-BE49-F238E27FC236}">
                <a16:creationId xmlns:a16="http://schemas.microsoft.com/office/drawing/2014/main" id="{467EC6BC-D47C-4E9D-BC3A-6F483CEC85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1797640"/>
              </p:ext>
            </p:extLst>
          </p:nvPr>
        </p:nvGraphicFramePr>
        <p:xfrm>
          <a:off x="41976" y="1852913"/>
          <a:ext cx="1160463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99753" imgH="203112" progId="Equation.3">
                  <p:embed/>
                </p:oleObj>
              </mc:Choice>
              <mc:Fallback>
                <p:oleObj name="Equation" r:id="rId6" imgW="799753" imgH="203112" progId="Equation.3">
                  <p:embed/>
                  <p:pic>
                    <p:nvPicPr>
                      <p:cNvPr id="24588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76" y="1852913"/>
                        <a:ext cx="1160463" cy="29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4">
            <a:extLst>
              <a:ext uri="{FF2B5EF4-FFF2-40B4-BE49-F238E27FC236}">
                <a16:creationId xmlns:a16="http://schemas.microsoft.com/office/drawing/2014/main" id="{5FC7B07B-86DE-4BC2-8D8B-B79D40647A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946981"/>
              </p:ext>
            </p:extLst>
          </p:nvPr>
        </p:nvGraphicFramePr>
        <p:xfrm>
          <a:off x="42620" y="2743843"/>
          <a:ext cx="2449513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688367" imgH="203112" progId="Equation.3">
                  <p:embed/>
                </p:oleObj>
              </mc:Choice>
              <mc:Fallback>
                <p:oleObj name="Equation" r:id="rId8" imgW="1688367" imgH="203112" progId="Equation.3">
                  <p:embed/>
                  <p:pic>
                    <p:nvPicPr>
                      <p:cNvPr id="24589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20" y="2743843"/>
                        <a:ext cx="2449513" cy="29527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70C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25">
            <a:extLst>
              <a:ext uri="{FF2B5EF4-FFF2-40B4-BE49-F238E27FC236}">
                <a16:creationId xmlns:a16="http://schemas.microsoft.com/office/drawing/2014/main" id="{E2BEFC13-EE56-44F6-A2E8-F48C6618BA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4963180"/>
              </p:ext>
            </p:extLst>
          </p:nvPr>
        </p:nvGraphicFramePr>
        <p:xfrm>
          <a:off x="41906" y="2364809"/>
          <a:ext cx="2430462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676400" imgH="203200" progId="Equation.3">
                  <p:embed/>
                </p:oleObj>
              </mc:Choice>
              <mc:Fallback>
                <p:oleObj name="Equation" r:id="rId10" imgW="1676400" imgH="203200" progId="Equation.3">
                  <p:embed/>
                  <p:pic>
                    <p:nvPicPr>
                      <p:cNvPr id="2459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06" y="2364809"/>
                        <a:ext cx="2430462" cy="29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14">
            <a:extLst>
              <a:ext uri="{FF2B5EF4-FFF2-40B4-BE49-F238E27FC236}">
                <a16:creationId xmlns:a16="http://schemas.microsoft.com/office/drawing/2014/main" id="{11971C9A-DF3F-49D2-984C-F626C63B53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8081" y="2935757"/>
            <a:ext cx="17652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dirty="0"/>
              <a:t>Black surface: </a:t>
            </a:r>
            <a:r>
              <a:rPr lang="el-GR" sz="1400" i="1" dirty="0">
                <a:cs typeface="Arial" charset="0"/>
              </a:rPr>
              <a:t>α</a:t>
            </a:r>
            <a:r>
              <a:rPr lang="en-US" sz="1400" dirty="0">
                <a:cs typeface="Arial" charset="0"/>
              </a:rPr>
              <a:t> = 1</a:t>
            </a:r>
            <a:endParaRPr lang="el-GR" sz="1400" dirty="0">
              <a:cs typeface="Arial" charset="0"/>
            </a:endParaRPr>
          </a:p>
        </p:txBody>
      </p:sp>
      <p:pic>
        <p:nvPicPr>
          <p:cNvPr id="19" name="Picture 4" descr="Radiation 11">
            <a:extLst>
              <a:ext uri="{FF2B5EF4-FFF2-40B4-BE49-F238E27FC236}">
                <a16:creationId xmlns:a16="http://schemas.microsoft.com/office/drawing/2014/main" id="{A5295870-C069-4CAB-A892-6B4CEC08D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288" y="5228647"/>
            <a:ext cx="3191462" cy="162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1A30F62-9627-4D80-9C17-E349E6344AF7}"/>
                  </a:ext>
                </a:extLst>
              </p:cNvPr>
              <p:cNvSpPr txBox="1"/>
              <p:nvPr/>
            </p:nvSpPr>
            <p:spPr>
              <a:xfrm>
                <a:off x="8301106" y="4360700"/>
                <a:ext cx="4074558" cy="18158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GB" sz="1600" dirty="0">
                    <a:solidFill>
                      <a:srgbClr val="0070C0"/>
                    </a:solidFill>
                  </a:rPr>
                  <a:t>Diffuse-</a:t>
                </a:r>
                <a:r>
                  <a:rPr lang="en-GB" sz="1600" dirty="0" err="1">
                    <a:solidFill>
                      <a:srgbClr val="0070C0"/>
                    </a:solidFill>
                  </a:rPr>
                  <a:t>gray</a:t>
                </a:r>
                <a:r>
                  <a:rPr lang="en-GB" sz="1600" dirty="0">
                    <a:solidFill>
                      <a:srgbClr val="0070C0"/>
                    </a:solidFill>
                  </a:rPr>
                  <a:t> model </a:t>
                </a:r>
                <a:r>
                  <a:rPr lang="en-GB" sz="1600" dirty="0"/>
                  <a:t>(good approximation for real surfaces in engineering):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0070C0"/>
                    </a:solidFill>
                  </a:rPr>
                  <a:t>Gray:</a:t>
                </a:r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sub>
                    </m:sSub>
                  </m:oMath>
                </a14:m>
                <a:r>
                  <a:rPr lang="en-GB" sz="1600" dirty="0"/>
                  <a:t>(</a:t>
                </a:r>
                <a:r>
                  <a:rPr lang="el-GR" sz="1600" dirty="0"/>
                  <a:t>λ</a:t>
                </a:r>
                <a:r>
                  <a:rPr lang="en-US" sz="1600" dirty="0"/>
                  <a:t>,T</a:t>
                </a:r>
                <a:r>
                  <a:rPr lang="en-GB" sz="1600" dirty="0"/>
                  <a:t>) ≈ </a:t>
                </a:r>
                <a14:m>
                  <m:oMath xmlns:m="http://schemas.openxmlformats.org/officeDocument/2006/math">
                    <m:r>
                      <a:rPr lang="el-GR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GB" sz="1600" dirty="0"/>
                  <a:t>(</a:t>
                </a:r>
                <a:r>
                  <a:rPr lang="en-US" sz="1600" dirty="0"/>
                  <a:t>T</a:t>
                </a:r>
                <a:r>
                  <a:rPr lang="en-GB" sz="1600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0070C0"/>
                    </a:solidFill>
                  </a:rPr>
                  <a:t>Diffuse</a:t>
                </a:r>
                <a:r>
                  <a:rPr lang="en-GB" sz="1600" dirty="0"/>
                  <a:t> emitter/absorber (not directional)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Opaque 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160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τ</m:t>
                    </m:r>
                  </m:oMath>
                </a14:m>
                <a:r>
                  <a:rPr lang="en-GB" sz="1600" dirty="0"/>
                  <a:t> = 0)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FR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sz="1600" dirty="0"/>
                  <a:t>(T) = </a:t>
                </a:r>
                <a14:m>
                  <m:oMath xmlns:m="http://schemas.openxmlformats.org/officeDocument/2006/math">
                    <m:r>
                      <a:rPr lang="el-GR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GB" sz="1600" dirty="0"/>
                  <a:t>(</a:t>
                </a:r>
                <a:r>
                  <a:rPr lang="en-US" sz="1600" dirty="0"/>
                  <a:t>T</a:t>
                </a:r>
                <a:r>
                  <a:rPr lang="en-GB" sz="1600" dirty="0"/>
                  <a:t>)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1A30F62-9627-4D80-9C17-E349E6344A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1106" y="4360700"/>
                <a:ext cx="4074558" cy="1815882"/>
              </a:xfrm>
              <a:prstGeom prst="rect">
                <a:avLst/>
              </a:prstGeom>
              <a:blipFill>
                <a:blip r:embed="rId13"/>
                <a:stretch>
                  <a:fillRect l="-898" t="-1007" b="-33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3AEEF0F8-986B-4D8E-A0F3-1CC032395FAA}"/>
              </a:ext>
            </a:extLst>
          </p:cNvPr>
          <p:cNvSpPr txBox="1"/>
          <p:nvPr/>
        </p:nvSpPr>
        <p:spPr>
          <a:xfrm>
            <a:off x="65214" y="6592622"/>
            <a:ext cx="4776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Figures source: “</a:t>
            </a:r>
            <a:r>
              <a:rPr lang="en-US" sz="1200" dirty="0"/>
              <a:t>Heat Transfer”, </a:t>
            </a:r>
            <a:r>
              <a:rPr lang="en-US" sz="1200" dirty="0" err="1"/>
              <a:t>A.Bejan</a:t>
            </a:r>
            <a:r>
              <a:rPr lang="en-US" sz="1200" dirty="0"/>
              <a:t>, John </a:t>
            </a:r>
            <a:r>
              <a:rPr lang="en-US" sz="1200" dirty="0" err="1"/>
              <a:t>Wilney</a:t>
            </a:r>
            <a:r>
              <a:rPr lang="en-US" sz="1200" dirty="0"/>
              <a:t> &amp; Sons, Inc. </a:t>
            </a:r>
            <a:endParaRPr lang="fr-FR" sz="1200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8B4564-BBA6-4174-9CB0-76EE876CDB72}"/>
              </a:ext>
            </a:extLst>
          </p:cNvPr>
          <p:cNvGrpSpPr/>
          <p:nvPr/>
        </p:nvGrpSpPr>
        <p:grpSpPr>
          <a:xfrm>
            <a:off x="6771992" y="738336"/>
            <a:ext cx="2029920" cy="1958105"/>
            <a:chOff x="3411282" y="4519742"/>
            <a:chExt cx="1910891" cy="1861006"/>
          </a:xfrm>
        </p:grpSpPr>
        <p:grpSp>
          <p:nvGrpSpPr>
            <p:cNvPr id="30" name="Group 9">
              <a:extLst>
                <a:ext uri="{FF2B5EF4-FFF2-40B4-BE49-F238E27FC236}">
                  <a16:creationId xmlns:a16="http://schemas.microsoft.com/office/drawing/2014/main" id="{76B7DD65-A76A-468B-932D-567E0B41CB1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411282" y="4519742"/>
              <a:ext cx="1910891" cy="1861006"/>
              <a:chOff x="3896" y="546"/>
              <a:chExt cx="1379" cy="1343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8E395672-959F-4C3A-8499-A9ABE5BB50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8" y="892"/>
                <a:ext cx="647" cy="633"/>
              </a:xfrm>
              <a:prstGeom prst="ellipse">
                <a:avLst/>
              </a:prstGeom>
              <a:gradFill rotWithShape="0">
                <a:gsLst>
                  <a:gs pos="0">
                    <a:srgbClr val="33CCCC"/>
                  </a:gs>
                  <a:gs pos="100000">
                    <a:srgbClr val="33CCCC">
                      <a:gamma/>
                      <a:shade val="76471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F2F00F02-02DC-421F-B355-B27E08DF72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6" y="546"/>
                <a:ext cx="1379" cy="1343"/>
              </a:xfrm>
              <a:prstGeom prst="ellipse">
                <a:avLst/>
              </a:prstGeom>
              <a:noFill/>
              <a:ln w="22225">
                <a:solidFill>
                  <a:srgbClr val="009999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9F69594D-355A-4123-A786-BD30D3A952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0" y="690"/>
                <a:ext cx="1071" cy="1043"/>
              </a:xfrm>
              <a:prstGeom prst="ellipse">
                <a:avLst/>
              </a:prstGeom>
              <a:noFill/>
              <a:ln w="22225">
                <a:solidFill>
                  <a:srgbClr val="0066CC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8ED3D875-D9D0-4516-B4DC-2203A70CBE10}"/>
                </a:ext>
              </a:extLst>
            </p:cNvPr>
            <p:cNvSpPr/>
            <p:nvPr/>
          </p:nvSpPr>
          <p:spPr>
            <a:xfrm>
              <a:off x="4283242" y="4676679"/>
              <a:ext cx="144379" cy="8709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8EE09EB-6588-48C3-AD15-D8F3EA50FE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64446" y="4572862"/>
              <a:ext cx="6484" cy="3410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E2B6D70E-CC15-4486-9463-063B5A2E7C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51405" y="4831177"/>
              <a:ext cx="128722" cy="8953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614A797A-D2C8-4008-9F8E-CD815715F2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73192" y="5029801"/>
              <a:ext cx="150126" cy="233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8C4F8244-3201-498B-A6FB-3EAD763C77D1}"/>
                </a:ext>
              </a:extLst>
            </p:cNvPr>
            <p:cNvCxnSpPr>
              <a:cxnSpLocks/>
            </p:cNvCxnSpPr>
            <p:nvPr/>
          </p:nvCxnSpPr>
          <p:spPr>
            <a:xfrm>
              <a:off x="4631196" y="4803123"/>
              <a:ext cx="813" cy="17673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21F50377-BF53-4D9C-9CE3-7F7C14BD269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37618" y="4830720"/>
              <a:ext cx="143198" cy="831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E6150383-F1D2-4BA2-9409-68277AAD206E}"/>
                </a:ext>
              </a:extLst>
            </p:cNvPr>
            <p:cNvCxnSpPr>
              <a:cxnSpLocks/>
            </p:cNvCxnSpPr>
            <p:nvPr/>
          </p:nvCxnSpPr>
          <p:spPr>
            <a:xfrm rot="20727790" flipH="1" flipV="1">
              <a:off x="3930353" y="5062659"/>
              <a:ext cx="160854" cy="233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57A6962E-1731-46E1-B971-A7F44FA13E62}"/>
                </a:ext>
              </a:extLst>
            </p:cNvPr>
            <p:cNvCxnSpPr>
              <a:cxnSpLocks/>
            </p:cNvCxnSpPr>
            <p:nvPr/>
          </p:nvCxnSpPr>
          <p:spPr>
            <a:xfrm rot="20727790" flipH="1">
              <a:off x="4103720" y="4848414"/>
              <a:ext cx="871" cy="17673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" name="Text Box 27">
            <a:extLst>
              <a:ext uri="{FF2B5EF4-FFF2-40B4-BE49-F238E27FC236}">
                <a16:creationId xmlns:a16="http://schemas.microsoft.com/office/drawing/2014/main" id="{A31D16F2-3523-46E3-99C4-AB890165F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8017" y="2770107"/>
            <a:ext cx="693495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b="1" i="1" dirty="0"/>
              <a:t>Practical application</a:t>
            </a:r>
            <a:r>
              <a:rPr lang="en-GB" sz="1400" i="1" dirty="0"/>
              <a:t> in cryostats: every gap in shields is a black surface</a:t>
            </a:r>
            <a:r>
              <a:rPr lang="en-GB" sz="1400" dirty="0"/>
              <a:t> </a:t>
            </a:r>
          </a:p>
          <a:p>
            <a:pPr eaLnBrk="1" hangingPunct="1"/>
            <a:r>
              <a:rPr lang="en-GB" sz="1400" dirty="0"/>
              <a:t>(</a:t>
            </a:r>
            <a:r>
              <a:rPr lang="en-GB" sz="1400" dirty="0">
                <a:solidFill>
                  <a:srgbClr val="0066CC"/>
                </a:solidFill>
              </a:rPr>
              <a:t>1 cm</a:t>
            </a:r>
            <a:r>
              <a:rPr lang="en-GB" sz="1400" baseline="30000" dirty="0">
                <a:solidFill>
                  <a:srgbClr val="0066CC"/>
                </a:solidFill>
              </a:rPr>
              <a:t>2  </a:t>
            </a:r>
            <a:r>
              <a:rPr lang="en-GB" sz="1400" dirty="0">
                <a:solidFill>
                  <a:srgbClr val="0066CC"/>
                </a:solidFill>
              </a:rPr>
              <a:t>gap </a:t>
            </a:r>
            <a:r>
              <a:rPr lang="en-GB" sz="1400" dirty="0"/>
              <a:t>exposed to </a:t>
            </a:r>
            <a:r>
              <a:rPr lang="en-GB" sz="1400" dirty="0">
                <a:solidFill>
                  <a:srgbClr val="0066CC"/>
                </a:solidFill>
              </a:rPr>
              <a:t>293 K, </a:t>
            </a:r>
            <a:r>
              <a:rPr lang="en-GB" sz="1400" dirty="0"/>
              <a:t>ɛ = 0.2 </a:t>
            </a:r>
            <a:r>
              <a:rPr lang="en-GB" sz="1400" dirty="0">
                <a:sym typeface="Wingdings" panose="05000000000000000000" pitchFamily="2" charset="2"/>
              </a:rPr>
              <a:t> </a:t>
            </a:r>
            <a:r>
              <a:rPr lang="en-GB" sz="1400" dirty="0">
                <a:solidFill>
                  <a:srgbClr val="0066CC"/>
                </a:solidFill>
              </a:rPr>
              <a:t>~10 </a:t>
            </a:r>
            <a:r>
              <a:rPr lang="en-GB" sz="1400" dirty="0" err="1">
                <a:solidFill>
                  <a:srgbClr val="0066CC"/>
                </a:solidFill>
              </a:rPr>
              <a:t>mW</a:t>
            </a:r>
            <a:r>
              <a:rPr lang="en-GB" sz="1400" dirty="0"/>
              <a:t>)</a:t>
            </a:r>
            <a:endParaRPr lang="en-GB" sz="1400" dirty="0">
              <a:solidFill>
                <a:srgbClr val="0066CC"/>
              </a:solidFill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14E48C1B-AE6A-9470-501A-A6D8FCEB1703}"/>
              </a:ext>
            </a:extLst>
          </p:cNvPr>
          <p:cNvSpPr/>
          <p:nvPr/>
        </p:nvSpPr>
        <p:spPr>
          <a:xfrm>
            <a:off x="4998353" y="1638678"/>
            <a:ext cx="913559" cy="4481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70DC3AC-3D79-8328-20DF-C11231ABBD05}"/>
              </a:ext>
            </a:extLst>
          </p:cNvPr>
          <p:cNvSpPr txBox="1"/>
          <p:nvPr/>
        </p:nvSpPr>
        <p:spPr>
          <a:xfrm>
            <a:off x="110519" y="3530647"/>
            <a:ext cx="2183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70C0"/>
                </a:solidFill>
              </a:rPr>
              <a:t>Diffuse-</a:t>
            </a:r>
            <a:r>
              <a:rPr lang="en-GB" sz="1800" dirty="0" err="1">
                <a:solidFill>
                  <a:srgbClr val="0070C0"/>
                </a:solidFill>
              </a:rPr>
              <a:t>gray</a:t>
            </a:r>
            <a:r>
              <a:rPr lang="en-GB" sz="1800" dirty="0">
                <a:solidFill>
                  <a:srgbClr val="0070C0"/>
                </a:solidFill>
              </a:rPr>
              <a:t> model </a:t>
            </a:r>
            <a:endParaRPr lang="fr-F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B0D427-0B23-DFB5-1058-08947C1D5143}"/>
              </a:ext>
            </a:extLst>
          </p:cNvPr>
          <p:cNvSpPr txBox="1"/>
          <p:nvPr/>
        </p:nvSpPr>
        <p:spPr>
          <a:xfrm>
            <a:off x="87353" y="712344"/>
            <a:ext cx="2183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70C0"/>
                </a:solidFill>
              </a:rPr>
              <a:t>Black model </a:t>
            </a:r>
            <a:endParaRPr lang="fr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05B7A5-2E06-1011-4EAD-80D789661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9511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09C42-4022-6CE7-84F4-8D8B3EBE6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 in cryostats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2AE35-C15A-A5E8-820B-3DB12326F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863" y="935566"/>
            <a:ext cx="8408433" cy="5676641"/>
          </a:xfrm>
        </p:spPr>
        <p:txBody>
          <a:bodyPr>
            <a:normAutofit fontScale="62500" lnSpcReduction="2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Helium tank (for SC device, </a:t>
            </a:r>
            <a:r>
              <a:rPr lang="en-US" dirty="0" err="1">
                <a:solidFill>
                  <a:srgbClr val="0070C0"/>
                </a:solidFill>
              </a:rPr>
              <a:t>ph.separator</a:t>
            </a:r>
            <a:r>
              <a:rPr lang="en-US" dirty="0">
                <a:solidFill>
                  <a:srgbClr val="0070C0"/>
                </a:solidFill>
              </a:rPr>
              <a:t>, etc.):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austenitic </a:t>
            </a:r>
            <a:r>
              <a:rPr lang="en-US" dirty="0" err="1"/>
              <a:t>st.steels</a:t>
            </a:r>
            <a:r>
              <a:rPr lang="en-US" dirty="0"/>
              <a:t> (Fe-Cr-Ni): 304L(1.4307), 316L(1.4404), 316LN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titanium alloys (Grade 7, Grade-5 (Ti-6Al-4V)) in SRF  </a:t>
            </a:r>
          </a:p>
          <a:p>
            <a:r>
              <a:rPr lang="en-US" dirty="0">
                <a:solidFill>
                  <a:srgbClr val="0070C0"/>
                </a:solidFill>
              </a:rPr>
              <a:t>Internal (cold) supporting system</a:t>
            </a:r>
            <a:endParaRPr lang="en-US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Composites (e.g. GFRE, CFRP, ULTEM)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err="1"/>
              <a:t>St.steel</a:t>
            </a:r>
            <a:r>
              <a:rPr lang="en-US" dirty="0"/>
              <a:t>, titanium alloys (tie rods)</a:t>
            </a:r>
          </a:p>
          <a:p>
            <a:r>
              <a:rPr lang="en-US" dirty="0">
                <a:solidFill>
                  <a:srgbClr val="0070C0"/>
                </a:solidFill>
              </a:rPr>
              <a:t>Thermal shielding: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aluminum alloys (series 5xxx, 6xxx, 7xxx)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Copper (Cu OF, Cu OFE)</a:t>
            </a:r>
          </a:p>
          <a:p>
            <a:r>
              <a:rPr lang="en-US" dirty="0">
                <a:solidFill>
                  <a:srgbClr val="0070C0"/>
                </a:solidFill>
              </a:rPr>
              <a:t>Vacuum vessel: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Low carbon steels (e.g. DIN GS-21 Mn5)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err="1"/>
              <a:t>st.steels</a:t>
            </a:r>
            <a:r>
              <a:rPr lang="en-US" dirty="0"/>
              <a:t> (304L)  </a:t>
            </a:r>
          </a:p>
          <a:p>
            <a:r>
              <a:rPr lang="en-US" dirty="0">
                <a:solidFill>
                  <a:srgbClr val="0070C0"/>
                </a:solidFill>
              </a:rPr>
              <a:t>Cryogenic piping and expansion joints (bellows):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err="1"/>
              <a:t>st.steel</a:t>
            </a:r>
            <a:r>
              <a:rPr lang="en-US" dirty="0"/>
              <a:t> (304L)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Cu (HX tubes) </a:t>
            </a:r>
          </a:p>
          <a:p>
            <a:r>
              <a:rPr lang="en-US" dirty="0">
                <a:solidFill>
                  <a:srgbClr val="0070C0"/>
                </a:solidFill>
              </a:rPr>
              <a:t>RF Couplers/HOM (for SRF):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err="1"/>
              <a:t>St.steel</a:t>
            </a:r>
            <a:r>
              <a:rPr lang="en-US" dirty="0"/>
              <a:t> Cu plated, Nb, ceramics, etc.</a:t>
            </a:r>
          </a:p>
          <a:p>
            <a:r>
              <a:rPr lang="en-US" dirty="0">
                <a:solidFill>
                  <a:srgbClr val="0070C0"/>
                </a:solidFill>
              </a:rPr>
              <a:t>Current leads (for SC magnets)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Cu, HTS, </a:t>
            </a:r>
            <a:r>
              <a:rPr lang="en-US" dirty="0" err="1"/>
              <a:t>st.steel</a:t>
            </a:r>
            <a:r>
              <a:rPr lang="en-US" dirty="0"/>
              <a:t>, elect. insulating (Kapton), thermal insulating (G10),etc.</a:t>
            </a:r>
          </a:p>
          <a:p>
            <a:r>
              <a:rPr lang="en-US" dirty="0">
                <a:solidFill>
                  <a:srgbClr val="0070C0"/>
                </a:solidFill>
              </a:rPr>
              <a:t> Magnetic shielding (for SRF, as needed)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l-GR" dirty="0"/>
              <a:t>μ</a:t>
            </a:r>
            <a:r>
              <a:rPr lang="en-US" dirty="0"/>
              <a:t>-metal, </a:t>
            </a:r>
            <a:r>
              <a:rPr lang="en-US" dirty="0" err="1"/>
              <a:t>Cryoperm</a:t>
            </a:r>
            <a:r>
              <a:rPr lang="en-US" dirty="0"/>
              <a:t>®, etc.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F8E725-9EC5-5185-9AB7-6259AD68A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7131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3C1C2-A693-4286-BADA-2E82C5EA8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Emissivity</a:t>
            </a:r>
            <a:endParaRPr lang="fr-FR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2E00D07-8B6A-4AEA-A4D9-AFFA366652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0"/>
          <a:stretch/>
        </p:blipFill>
        <p:spPr bwMode="auto">
          <a:xfrm>
            <a:off x="159665" y="3137349"/>
            <a:ext cx="5317110" cy="3177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06D8A7-9C64-4152-88E4-B51EF7C65069}"/>
              </a:ext>
            </a:extLst>
          </p:cNvPr>
          <p:cNvSpPr txBox="1"/>
          <p:nvPr/>
        </p:nvSpPr>
        <p:spPr>
          <a:xfrm>
            <a:off x="196232" y="6259913"/>
            <a:ext cx="43468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Ref. </a:t>
            </a:r>
            <a:r>
              <a:rPr lang="en-US" sz="1000" i="1" dirty="0" err="1"/>
              <a:t>R.B.Scott</a:t>
            </a:r>
            <a:r>
              <a:rPr lang="en-US" sz="1000" i="1" dirty="0"/>
              <a:t>, Cryogenic Engineering, (Van Nostrand, New York, 1959; </a:t>
            </a:r>
            <a:r>
              <a:rPr lang="en-US" sz="1000" i="1" dirty="0" err="1"/>
              <a:t>Y.S.Touloukian</a:t>
            </a:r>
            <a:r>
              <a:rPr lang="en-US" sz="1000" i="1" dirty="0"/>
              <a:t>, Thermophysical Properties of Matter, (Plenum Press, New York, 1995)) </a:t>
            </a:r>
            <a:endParaRPr lang="en-GB" sz="1000" i="1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4F4983DB-9248-4092-8A4D-1950EE129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232" y="833480"/>
            <a:ext cx="11995768" cy="2112090"/>
          </a:xfrm>
        </p:spPr>
        <p:txBody>
          <a:bodyPr>
            <a:normAutofit fontScale="92500" lnSpcReduction="10000"/>
          </a:bodyPr>
          <a:lstStyle/>
          <a:p>
            <a:r>
              <a:rPr lang="en-GB" sz="1700" dirty="0">
                <a:solidFill>
                  <a:srgbClr val="0070C0"/>
                </a:solidFill>
              </a:rPr>
              <a:t>𝜀 depends on wave-length and direction </a:t>
            </a:r>
            <a:r>
              <a:rPr lang="en-GB" sz="1700" dirty="0"/>
              <a:t>(neglected in </a:t>
            </a:r>
            <a:r>
              <a:rPr lang="en-GB" sz="1700" dirty="0" err="1"/>
              <a:t>gray</a:t>
            </a:r>
            <a:r>
              <a:rPr lang="en-GB" sz="1700" dirty="0"/>
              <a:t>-diffuse model). </a:t>
            </a:r>
            <a:r>
              <a:rPr lang="en-GB" sz="1700" dirty="0">
                <a:solidFill>
                  <a:srgbClr val="0070C0"/>
                </a:solidFill>
              </a:rPr>
              <a:t>In metals emissivity rises sharply </a:t>
            </a:r>
            <a:r>
              <a:rPr lang="en-GB" sz="1700" dirty="0"/>
              <a:t>and up to more than 40% above 50 deg. incidence from the surface normal</a:t>
            </a:r>
          </a:p>
          <a:p>
            <a:r>
              <a:rPr lang="en-GB" sz="1700" dirty="0"/>
              <a:t>Clean, well-polished </a:t>
            </a:r>
            <a:r>
              <a:rPr lang="en-GB" sz="1700" dirty="0">
                <a:solidFill>
                  <a:srgbClr val="0070C0"/>
                </a:solidFill>
              </a:rPr>
              <a:t>metallic surfaces have smaller 𝜀, non-metallic materials have higher 𝜀 </a:t>
            </a:r>
          </a:p>
          <a:p>
            <a:r>
              <a:rPr lang="en-GB" sz="1700" dirty="0">
                <a:solidFill>
                  <a:srgbClr val="0070C0"/>
                </a:solidFill>
              </a:rPr>
              <a:t>Metals: 𝜀 decreases with decreasing temperature</a:t>
            </a:r>
            <a:r>
              <a:rPr lang="en-GB" sz="1700" dirty="0"/>
              <a:t>, almost linearly at </a:t>
            </a:r>
            <a:r>
              <a:rPr lang="en-GB" sz="1700" dirty="0" err="1"/>
              <a:t>cryo</a:t>
            </a:r>
            <a:r>
              <a:rPr lang="en-GB" sz="1700" dirty="0"/>
              <a:t> temperatures</a:t>
            </a:r>
          </a:p>
          <a:p>
            <a:r>
              <a:rPr lang="en-GB" sz="1700" dirty="0">
                <a:solidFill>
                  <a:srgbClr val="0070C0"/>
                </a:solidFill>
              </a:rPr>
              <a:t>Non-metals: 𝜀 may decrease or increase with decreasing temperature </a:t>
            </a:r>
            <a:r>
              <a:rPr lang="en-GB" sz="1700" dirty="0"/>
              <a:t>(increases for organic materials)   </a:t>
            </a:r>
          </a:p>
          <a:p>
            <a:r>
              <a:rPr lang="en-GB" sz="1700" dirty="0"/>
              <a:t>Engineering approach. Due to uncertainties on real 𝜀 values, </a:t>
            </a:r>
            <a:r>
              <a:rPr lang="en-GB" sz="1700" dirty="0">
                <a:solidFill>
                  <a:srgbClr val="0070C0"/>
                </a:solidFill>
              </a:rPr>
              <a:t>take conservatively high values </a:t>
            </a:r>
            <a:r>
              <a:rPr lang="en-GB" sz="1700" dirty="0"/>
              <a:t>for preliminary design. Measurement validation may be necessary</a:t>
            </a:r>
          </a:p>
        </p:txBody>
      </p:sp>
      <p:pic>
        <p:nvPicPr>
          <p:cNvPr id="1026" name="Picture 2" descr="Generalised Emissivities of Conductors and Non-conductors">
            <a:extLst>
              <a:ext uri="{FF2B5EF4-FFF2-40B4-BE49-F238E27FC236}">
                <a16:creationId xmlns:a16="http://schemas.microsoft.com/office/drawing/2014/main" id="{908D18D7-2B3B-4D90-8019-1C077ACBE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1931" y="3110291"/>
            <a:ext cx="3645228" cy="2639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89D7FD0-DC6F-415A-BFFF-C6054DD89CFC}"/>
              </a:ext>
            </a:extLst>
          </p:cNvPr>
          <p:cNvSpPr txBox="1"/>
          <p:nvPr/>
        </p:nvSpPr>
        <p:spPr>
          <a:xfrm>
            <a:off x="8710863" y="5886020"/>
            <a:ext cx="40890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i="1" dirty="0" err="1"/>
              <a:t>Ref</a:t>
            </a:r>
            <a:r>
              <a:rPr lang="fr-FR" sz="1200" i="1" dirty="0"/>
              <a:t>. https://neutrium.net/heat-transfer/emissivity/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D0BA0BFB-93BE-4555-B2EB-0DE9876B11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5"/>
          <a:stretch/>
        </p:blipFill>
        <p:spPr bwMode="auto">
          <a:xfrm>
            <a:off x="5435057" y="2818596"/>
            <a:ext cx="2660037" cy="3455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8C4819-3718-475D-8BAE-76103ACCFC20}"/>
              </a:ext>
            </a:extLst>
          </p:cNvPr>
          <p:cNvSpPr txBox="1"/>
          <p:nvPr/>
        </p:nvSpPr>
        <p:spPr>
          <a:xfrm>
            <a:off x="4712422" y="6233846"/>
            <a:ext cx="38321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Ref. </a:t>
            </a:r>
            <a:r>
              <a:rPr lang="en-US" sz="1000" i="1" dirty="0" err="1"/>
              <a:t>Cryogenie</a:t>
            </a:r>
            <a:r>
              <a:rPr lang="en-US" sz="1000" i="1" dirty="0"/>
              <a:t>, </a:t>
            </a:r>
            <a:r>
              <a:rPr lang="en-US" sz="1000" i="1" dirty="0" err="1"/>
              <a:t>ses</a:t>
            </a:r>
            <a:r>
              <a:rPr lang="en-US" sz="1000" i="1" dirty="0"/>
              <a:t> applications </a:t>
            </a:r>
            <a:r>
              <a:rPr lang="en-US" sz="1000" i="1" dirty="0" err="1"/>
              <a:t>en</a:t>
            </a:r>
            <a:r>
              <a:rPr lang="en-US" sz="1000" i="1" dirty="0"/>
              <a:t> </a:t>
            </a:r>
            <a:r>
              <a:rPr lang="en-US" sz="1000" i="1" dirty="0" err="1"/>
              <a:t>supraconductivite.Techniques</a:t>
            </a:r>
            <a:r>
              <a:rPr lang="en-US" sz="1000" i="1" dirty="0"/>
              <a:t> de </a:t>
            </a:r>
            <a:r>
              <a:rPr lang="en-US" sz="1000" i="1" dirty="0" err="1"/>
              <a:t>l’ingenieur</a:t>
            </a:r>
            <a:r>
              <a:rPr lang="en-US" sz="1000" i="1" dirty="0"/>
              <a:t>, Ed.1995</a:t>
            </a:r>
            <a:endParaRPr lang="en-GB" sz="1000" i="1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9789435-A520-427D-BA7C-8E97D46BA7A9}"/>
              </a:ext>
            </a:extLst>
          </p:cNvPr>
          <p:cNvGrpSpPr>
            <a:grpSpLocks/>
          </p:cNvGrpSpPr>
          <p:nvPr/>
        </p:nvGrpSpPr>
        <p:grpSpPr bwMode="auto">
          <a:xfrm>
            <a:off x="10640026" y="2391963"/>
            <a:ext cx="1184491" cy="882657"/>
            <a:chOff x="4176" y="1680"/>
            <a:chExt cx="1200" cy="1309"/>
          </a:xfrm>
        </p:grpSpPr>
        <p:sp>
          <p:nvSpPr>
            <p:cNvPr id="14" name="Rectangle 13" descr="Papier lettre">
              <a:extLst>
                <a:ext uri="{FF2B5EF4-FFF2-40B4-BE49-F238E27FC236}">
                  <a16:creationId xmlns:a16="http://schemas.microsoft.com/office/drawing/2014/main" id="{A72C1133-38FE-4BEE-9CCB-93E3F84B8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2641"/>
              <a:ext cx="1200" cy="14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fr-FR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48A12A4-8D68-412C-8BBC-C0390558FE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1680"/>
              <a:ext cx="672" cy="96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US" altLang="fr-FR"/>
            </a:p>
          </p:txBody>
        </p:sp>
        <p:sp>
          <p:nvSpPr>
            <p:cNvPr id="16" name="Line 14">
              <a:extLst>
                <a:ext uri="{FF2B5EF4-FFF2-40B4-BE49-F238E27FC236}">
                  <a16:creationId xmlns:a16="http://schemas.microsoft.com/office/drawing/2014/main" id="{1D264F30-CE0D-4C83-8727-FB5A3E21A2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52" y="2400"/>
              <a:ext cx="288" cy="24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7" name="Line 15">
              <a:extLst>
                <a:ext uri="{FF2B5EF4-FFF2-40B4-BE49-F238E27FC236}">
                  <a16:creationId xmlns:a16="http://schemas.microsoft.com/office/drawing/2014/main" id="{A42F46B2-E4D3-4D46-B130-AAF38F4C8C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464" y="2400"/>
              <a:ext cx="288" cy="24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8" name="Line 16">
              <a:extLst>
                <a:ext uri="{FF2B5EF4-FFF2-40B4-BE49-F238E27FC236}">
                  <a16:creationId xmlns:a16="http://schemas.microsoft.com/office/drawing/2014/main" id="{FD40A400-7FA5-4EB3-9BFB-90E58269E9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52" y="2064"/>
              <a:ext cx="336" cy="57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9" name="Line 17">
              <a:extLst>
                <a:ext uri="{FF2B5EF4-FFF2-40B4-BE49-F238E27FC236}">
                  <a16:creationId xmlns:a16="http://schemas.microsoft.com/office/drawing/2014/main" id="{ED2F103B-5C29-49AF-A2D0-9CE1AC9432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416" y="2064"/>
              <a:ext cx="336" cy="57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0" name="Line 18">
              <a:extLst>
                <a:ext uri="{FF2B5EF4-FFF2-40B4-BE49-F238E27FC236}">
                  <a16:creationId xmlns:a16="http://schemas.microsoft.com/office/drawing/2014/main" id="{4A5D55B9-B9E2-4B30-BB7B-3EB58AC5DF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52" y="1776"/>
              <a:ext cx="192" cy="81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1" name="Line 19">
              <a:extLst>
                <a:ext uri="{FF2B5EF4-FFF2-40B4-BE49-F238E27FC236}">
                  <a16:creationId xmlns:a16="http://schemas.microsoft.com/office/drawing/2014/main" id="{DAECAF58-9719-45B7-AFA4-AA375EE8EB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512" y="1832"/>
              <a:ext cx="240" cy="80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2" name="Line 20">
              <a:extLst>
                <a:ext uri="{FF2B5EF4-FFF2-40B4-BE49-F238E27FC236}">
                  <a16:creationId xmlns:a16="http://schemas.microsoft.com/office/drawing/2014/main" id="{AF3463C1-0B0B-4796-8D0D-5E61D84F72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52" y="1680"/>
              <a:ext cx="0" cy="96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3" name="Text Box 21">
              <a:extLst>
                <a:ext uri="{FF2B5EF4-FFF2-40B4-BE49-F238E27FC236}">
                  <a16:creationId xmlns:a16="http://schemas.microsoft.com/office/drawing/2014/main" id="{0A872F3B-C6D8-4198-85A7-19CB7BAD25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6" y="2784"/>
              <a:ext cx="1200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fr-FR" sz="1200"/>
                <a:t>Directional distribution</a:t>
              </a:r>
            </a:p>
          </p:txBody>
        </p:sp>
        <p:sp>
          <p:nvSpPr>
            <p:cNvPr id="24" name="Text Box 22">
              <a:extLst>
                <a:ext uri="{FF2B5EF4-FFF2-40B4-BE49-F238E27FC236}">
                  <a16:creationId xmlns:a16="http://schemas.microsoft.com/office/drawing/2014/main" id="{F324F381-0F35-404A-91D6-984C73AEE6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1" y="1872"/>
              <a:ext cx="33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altLang="fr-FR" sz="1600">
                  <a:sym typeface="Symbol" panose="05050102010706020507" pitchFamily="18" charset="2"/>
                </a:rPr>
                <a:t></a:t>
              </a:r>
              <a:r>
                <a:rPr lang="fr-FR" altLang="fr-FR" sz="1600" baseline="-25000">
                  <a:sym typeface="Symbol" panose="05050102010706020507" pitchFamily="18" charset="2"/>
                </a:rPr>
                <a:t></a:t>
              </a:r>
              <a:endParaRPr lang="fr-FR" altLang="fr-FR" sz="1600"/>
            </a:p>
          </p:txBody>
        </p:sp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C3F7CD6-3522-458E-9E97-C86DFD0225AD}"/>
              </a:ext>
            </a:extLst>
          </p:cNvPr>
          <p:cNvCxnSpPr>
            <a:cxnSpLocks/>
          </p:cNvCxnSpPr>
          <p:nvPr/>
        </p:nvCxnSpPr>
        <p:spPr>
          <a:xfrm>
            <a:off x="11205406" y="2003395"/>
            <a:ext cx="0" cy="103606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C64BC50-47D5-47FC-8E90-C3A013514C5C}"/>
              </a:ext>
            </a:extLst>
          </p:cNvPr>
          <p:cNvSpPr txBox="1"/>
          <p:nvPr/>
        </p:nvSpPr>
        <p:spPr>
          <a:xfrm>
            <a:off x="11191581" y="1951004"/>
            <a:ext cx="49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normal</a:t>
            </a:r>
            <a:endParaRPr lang="fr-FR" sz="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A84394-CA8D-9399-1D3A-3CEF7D335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42645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between 2 diffuse-</a:t>
            </a:r>
            <a:r>
              <a:rPr lang="en-GB" dirty="0" err="1"/>
              <a:t>gray</a:t>
            </a:r>
            <a:r>
              <a:rPr lang="en-GB" dirty="0"/>
              <a:t> enclosures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293089" y="2294319"/>
            <a:ext cx="3819475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Radiation balance between A1 and A2 surfaces:</a:t>
            </a:r>
          </a:p>
        </p:txBody>
      </p:sp>
      <p:graphicFrame>
        <p:nvGraphicFramePr>
          <p:cNvPr id="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9884361"/>
              </p:ext>
            </p:extLst>
          </p:nvPr>
        </p:nvGraphicFramePr>
        <p:xfrm>
          <a:off x="4112564" y="2077650"/>
          <a:ext cx="2773248" cy="1019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90700" imgH="660400" progId="Equation.3">
                  <p:embed/>
                </p:oleObj>
              </mc:Choice>
              <mc:Fallback>
                <p:oleObj name="Equation" r:id="rId2" imgW="1790700" imgH="660400" progId="Equation.3">
                  <p:embed/>
                  <p:pic>
                    <p:nvPicPr>
                      <p:cNvPr id="6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2564" y="2077650"/>
                        <a:ext cx="2773248" cy="10191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12" descr="Radiation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093" y="787376"/>
            <a:ext cx="4774038" cy="1454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293089" y="3509839"/>
            <a:ext cx="9861549" cy="553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For </a:t>
            </a:r>
            <a:r>
              <a:rPr lang="en-GB" sz="2000" b="1" dirty="0">
                <a:solidFill>
                  <a:srgbClr val="0066CC"/>
                </a:solidFill>
              </a:rPr>
              <a:t>2 enclosed cylinders</a:t>
            </a:r>
            <a:r>
              <a:rPr lang="en-GB" sz="2000" dirty="0"/>
              <a:t> or </a:t>
            </a:r>
            <a:r>
              <a:rPr lang="en-GB" sz="2000" b="1" dirty="0">
                <a:solidFill>
                  <a:srgbClr val="0066CC"/>
                </a:solidFill>
              </a:rPr>
              <a:t>spheres</a:t>
            </a:r>
            <a:r>
              <a:rPr lang="en-GB" sz="2000" dirty="0"/>
              <a:t> (not necessarily concentric!), </a:t>
            </a:r>
            <a:r>
              <a:rPr lang="en-GB" sz="2000" i="1" dirty="0"/>
              <a:t>F</a:t>
            </a:r>
            <a:r>
              <a:rPr lang="en-GB" sz="2000" i="1" baseline="-25000" dirty="0"/>
              <a:t>12</a:t>
            </a:r>
            <a:r>
              <a:rPr lang="en-GB" sz="2000" dirty="0"/>
              <a:t>=1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ject 14"/>
              <p:cNvSpPr txBox="1"/>
              <p:nvPr/>
            </p:nvSpPr>
            <p:spPr bwMode="auto">
              <a:xfrm>
                <a:off x="3890249" y="4093489"/>
                <a:ext cx="2739908" cy="1058863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fr-FR" i="1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baseline="-250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baseline="-250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baseline="-250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f>
                            <m:f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  <m:r>
                                    <a:rPr lang="fr-FR" i="1" baseline="-25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" name="Object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90249" y="4093489"/>
                <a:ext cx="2739908" cy="105886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31"/>
          <p:cNvGrpSpPr>
            <a:grpSpLocks/>
          </p:cNvGrpSpPr>
          <p:nvPr/>
        </p:nvGrpSpPr>
        <p:grpSpPr bwMode="auto">
          <a:xfrm>
            <a:off x="9604974" y="3595960"/>
            <a:ext cx="2293937" cy="1957387"/>
            <a:chOff x="3696" y="2811"/>
            <a:chExt cx="1445" cy="1233"/>
          </a:xfrm>
        </p:grpSpPr>
        <p:sp>
          <p:nvSpPr>
            <p:cNvPr id="11" name="Oval 21"/>
            <p:cNvSpPr>
              <a:spLocks noChangeArrowheads="1"/>
            </p:cNvSpPr>
            <p:nvPr/>
          </p:nvSpPr>
          <p:spPr bwMode="auto">
            <a:xfrm>
              <a:off x="3978" y="3137"/>
              <a:ext cx="575" cy="576"/>
            </a:xfrm>
            <a:prstGeom prst="ellipse">
              <a:avLst/>
            </a:prstGeom>
            <a:gradFill rotWithShape="0">
              <a:gsLst>
                <a:gs pos="0">
                  <a:srgbClr val="33CCCC"/>
                </a:gs>
                <a:gs pos="100000">
                  <a:srgbClr val="279C9C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8"/>
            <p:cNvSpPr txBox="1">
              <a:spLocks noChangeArrowheads="1"/>
            </p:cNvSpPr>
            <p:nvPr/>
          </p:nvSpPr>
          <p:spPr bwMode="auto">
            <a:xfrm>
              <a:off x="4150" y="3385"/>
              <a:ext cx="26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dirty="0"/>
                <a:t>A</a:t>
              </a:r>
              <a:r>
                <a:rPr lang="en-GB" sz="1200" dirty="0"/>
                <a:t>1</a:t>
              </a:r>
            </a:p>
          </p:txBody>
        </p:sp>
        <p:sp>
          <p:nvSpPr>
            <p:cNvPr id="13" name="Oval 22"/>
            <p:cNvSpPr>
              <a:spLocks noChangeArrowheads="1"/>
            </p:cNvSpPr>
            <p:nvPr/>
          </p:nvSpPr>
          <p:spPr bwMode="auto">
            <a:xfrm>
              <a:off x="3791" y="3027"/>
              <a:ext cx="958" cy="960"/>
            </a:xfrm>
            <a:prstGeom prst="ellipse">
              <a:avLst/>
            </a:prstGeom>
            <a:noFill/>
            <a:ln w="22225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4" name="Object 23"/>
            <p:cNvGraphicFramePr>
              <a:graphicFrameLocks noChangeAspect="1"/>
            </p:cNvGraphicFramePr>
            <p:nvPr/>
          </p:nvGraphicFramePr>
          <p:xfrm>
            <a:off x="3696" y="3459"/>
            <a:ext cx="343" cy="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7" imgW="304800" imgH="304800" progId="Designer.Drawing.7">
                    <p:embed/>
                  </p:oleObj>
                </mc:Choice>
                <mc:Fallback>
                  <p:oleObj name="Designer Drawing" r:id="rId7" imgW="304800" imgH="304800" progId="Designer.Drawing.7">
                    <p:embed/>
                    <p:pic>
                      <p:nvPicPr>
                        <p:cNvPr id="14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6" y="3459"/>
                          <a:ext cx="343" cy="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24"/>
            <p:cNvGraphicFramePr>
              <a:graphicFrameLocks noChangeAspect="1"/>
            </p:cNvGraphicFramePr>
            <p:nvPr/>
          </p:nvGraphicFramePr>
          <p:xfrm>
            <a:off x="4509" y="3507"/>
            <a:ext cx="345" cy="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9" imgW="304800" imgH="304800" progId="Designer.Drawing.7">
                    <p:embed/>
                  </p:oleObj>
                </mc:Choice>
                <mc:Fallback>
                  <p:oleObj name="Designer Drawing" r:id="rId9" imgW="304800" imgH="304800" progId="Designer.Drawing.7">
                    <p:embed/>
                    <p:pic>
                      <p:nvPicPr>
                        <p:cNvPr id="15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09" y="3507"/>
                          <a:ext cx="345" cy="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54739829"/>
                </p:ext>
              </p:extLst>
            </p:nvPr>
          </p:nvGraphicFramePr>
          <p:xfrm>
            <a:off x="4222" y="2811"/>
            <a:ext cx="69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11" imgW="304800" imgH="304800" progId="Designer.Drawing.7">
                    <p:embed/>
                  </p:oleObj>
                </mc:Choice>
                <mc:Fallback>
                  <p:oleObj name="Designer Drawing" r:id="rId11" imgW="304800" imgH="304800" progId="Designer.Drawing.7">
                    <p:embed/>
                    <p:pic>
                      <p:nvPicPr>
                        <p:cNvPr id="16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22" y="2811"/>
                          <a:ext cx="69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26"/>
            <p:cNvGraphicFramePr>
              <a:graphicFrameLocks noChangeAspect="1"/>
            </p:cNvGraphicFramePr>
            <p:nvPr/>
          </p:nvGraphicFramePr>
          <p:xfrm>
            <a:off x="4222" y="3699"/>
            <a:ext cx="69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13" imgW="304800" imgH="304800" progId="Designer.Drawing.7">
                    <p:embed/>
                  </p:oleObj>
                </mc:Choice>
                <mc:Fallback>
                  <p:oleObj name="Designer Drawing" r:id="rId13" imgW="304800" imgH="304800" progId="Designer.Drawing.7">
                    <p:embed/>
                    <p:pic>
                      <p:nvPicPr>
                        <p:cNvPr id="17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22" y="3699"/>
                          <a:ext cx="69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29"/>
            <p:cNvSpPr txBox="1">
              <a:spLocks noChangeArrowheads="1"/>
            </p:cNvSpPr>
            <p:nvPr/>
          </p:nvSpPr>
          <p:spPr bwMode="auto">
            <a:xfrm>
              <a:off x="4876" y="3385"/>
              <a:ext cx="26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A</a:t>
              </a:r>
              <a:r>
                <a:rPr lang="en-GB" sz="1200"/>
                <a:t>2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4BEEFD47-17C4-4A5D-8A25-D2C9CF65AC9D}"/>
              </a:ext>
            </a:extLst>
          </p:cNvPr>
          <p:cNvSpPr txBox="1"/>
          <p:nvPr/>
        </p:nvSpPr>
        <p:spPr>
          <a:xfrm>
            <a:off x="65214" y="6592622"/>
            <a:ext cx="4776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Figures source: “</a:t>
            </a:r>
            <a:r>
              <a:rPr lang="en-US" sz="1200" dirty="0"/>
              <a:t>Heat Transfer”, </a:t>
            </a:r>
            <a:r>
              <a:rPr lang="en-US" sz="1200" dirty="0" err="1"/>
              <a:t>A.Bejan</a:t>
            </a:r>
            <a:r>
              <a:rPr lang="en-US" sz="1200" dirty="0"/>
              <a:t>, John </a:t>
            </a:r>
            <a:r>
              <a:rPr lang="en-US" sz="1200" dirty="0" err="1"/>
              <a:t>Wilney</a:t>
            </a:r>
            <a:r>
              <a:rPr lang="en-US" sz="1200" dirty="0"/>
              <a:t> &amp; Sons, Inc. </a:t>
            </a:r>
            <a:endParaRPr lang="fr-FR" sz="1200" dirty="0"/>
          </a:p>
        </p:txBody>
      </p:sp>
      <p:sp>
        <p:nvSpPr>
          <p:cNvPr id="21" name="Rectangle 32">
            <a:extLst>
              <a:ext uri="{FF2B5EF4-FFF2-40B4-BE49-F238E27FC236}">
                <a16:creationId xmlns:a16="http://schemas.microsoft.com/office/drawing/2014/main" id="{0A37562D-7AF0-4705-883B-0E093AD6C8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6" y="5218825"/>
            <a:ext cx="9365651" cy="1373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</a:pPr>
            <a:r>
              <a:rPr lang="en-GB" dirty="0"/>
              <a:t>For cryostats, to </a:t>
            </a:r>
            <a:r>
              <a:rPr lang="en-GB" b="1" dirty="0"/>
              <a:t>reduce heat load</a:t>
            </a:r>
            <a:r>
              <a:rPr lang="en-GB" dirty="0"/>
              <a:t> to inner cold surface: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 b="1" dirty="0"/>
              <a:t>Limit size of A</a:t>
            </a:r>
            <a:r>
              <a:rPr lang="en-GB" b="1" baseline="-25000" dirty="0"/>
              <a:t>1 </a:t>
            </a:r>
            <a:r>
              <a:rPr lang="en-GB" dirty="0"/>
              <a:t>(SC device vessel)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 b="1" dirty="0"/>
              <a:t>Reduce A</a:t>
            </a:r>
            <a:r>
              <a:rPr lang="en-GB" sz="1200" b="1" dirty="0"/>
              <a:t>2</a:t>
            </a:r>
            <a:r>
              <a:rPr lang="en-GB" dirty="0"/>
              <a:t> (</a:t>
            </a:r>
            <a:r>
              <a:rPr lang="en-GB" dirty="0" err="1"/>
              <a:t>vac.vessel</a:t>
            </a:r>
            <a:r>
              <a:rPr lang="en-GB" dirty="0"/>
              <a:t> as small as possible)</a:t>
            </a:r>
            <a:endParaRPr lang="en-GB" sz="120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 b="1" dirty="0"/>
              <a:t>Small </a:t>
            </a:r>
            <a:r>
              <a:rPr lang="en-GB" b="1" dirty="0" err="1"/>
              <a:t>emissivities</a:t>
            </a:r>
            <a:r>
              <a:rPr lang="en-GB" dirty="0"/>
              <a:t>: </a:t>
            </a:r>
            <a:r>
              <a:rPr lang="el-GR" i="1" dirty="0">
                <a:cs typeface="Arial" charset="0"/>
              </a:rPr>
              <a:t>ε</a:t>
            </a:r>
            <a:r>
              <a:rPr lang="en-US" sz="1200" i="1" dirty="0">
                <a:cs typeface="Arial" charset="0"/>
              </a:rPr>
              <a:t>1</a:t>
            </a:r>
            <a:r>
              <a:rPr lang="en-GB" sz="1200" dirty="0"/>
              <a:t> </a:t>
            </a:r>
            <a:r>
              <a:rPr lang="en-GB" dirty="0"/>
              <a:t>reduced by low T; </a:t>
            </a:r>
            <a:r>
              <a:rPr lang="el-GR" i="1" dirty="0">
                <a:cs typeface="Arial" charset="0"/>
              </a:rPr>
              <a:t>ε</a:t>
            </a:r>
            <a:r>
              <a:rPr lang="en-US" sz="1200" i="1" dirty="0">
                <a:cs typeface="Arial" charset="0"/>
              </a:rPr>
              <a:t>2</a:t>
            </a:r>
            <a:r>
              <a:rPr lang="en-GB" sz="1200" dirty="0"/>
              <a:t> </a:t>
            </a:r>
            <a:r>
              <a:rPr lang="en-GB" dirty="0"/>
              <a:t>at RT &amp; moderated by A</a:t>
            </a:r>
            <a:r>
              <a:rPr lang="en-GB" sz="1200" dirty="0"/>
              <a:t>1</a:t>
            </a:r>
            <a:r>
              <a:rPr lang="en-GB" dirty="0"/>
              <a:t>/A</a:t>
            </a:r>
            <a:r>
              <a:rPr lang="en-GB" sz="1200" dirty="0"/>
              <a:t>2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D6FA69-A24B-C92C-7DCE-27C38E5A29FE}"/>
              </a:ext>
            </a:extLst>
          </p:cNvPr>
          <p:cNvSpPr txBox="1"/>
          <p:nvPr/>
        </p:nvSpPr>
        <p:spPr>
          <a:xfrm>
            <a:off x="7264806" y="5621094"/>
            <a:ext cx="3954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(see numerical application in Annex )</a:t>
            </a:r>
            <a:endParaRPr lang="fr-FR" i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184D60-7099-EE20-1C13-A4C2DD300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55023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between 2 diffuse-</a:t>
            </a:r>
            <a:r>
              <a:rPr lang="en-GB" dirty="0" err="1"/>
              <a:t>gray</a:t>
            </a:r>
            <a:r>
              <a:rPr lang="en-GB" dirty="0"/>
              <a:t> flat plates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90889" y="1268414"/>
            <a:ext cx="7146574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Radiation balance between A1 and A2 (A1=A2=A),</a:t>
            </a:r>
            <a:r>
              <a:rPr lang="en-GB" sz="2000" i="1" dirty="0"/>
              <a:t> F</a:t>
            </a:r>
            <a:r>
              <a:rPr lang="en-GB" sz="2000" i="1" baseline="-25000" dirty="0"/>
              <a:t>12</a:t>
            </a:r>
            <a:r>
              <a:rPr lang="en-GB" sz="2000" dirty="0"/>
              <a:t>=1 :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2019125"/>
              </p:ext>
            </p:extLst>
          </p:nvPr>
        </p:nvGraphicFramePr>
        <p:xfrm>
          <a:off x="4151785" y="2795804"/>
          <a:ext cx="2430067" cy="122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08100" imgH="660400" progId="Equation.3">
                  <p:embed/>
                </p:oleObj>
              </mc:Choice>
              <mc:Fallback>
                <p:oleObj name="Equation" r:id="rId2" imgW="1308100" imgH="660400" progId="Equation.3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1785" y="2795804"/>
                        <a:ext cx="2430067" cy="1223838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1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7924800" y="1125538"/>
            <a:ext cx="1822450" cy="1746250"/>
            <a:chOff x="4032" y="709"/>
            <a:chExt cx="1148" cy="1100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4440" y="709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4694" y="709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 flipH="1">
              <a:off x="4259" y="754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flipH="1">
              <a:off x="4256" y="894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H="1">
              <a:off x="4259" y="1026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 flipH="1">
              <a:off x="4262" y="1168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 flipH="1">
              <a:off x="4259" y="1308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 flipH="1">
              <a:off x="4262" y="1440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H="1">
              <a:off x="4259" y="1586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 flipH="1">
              <a:off x="4262" y="1718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H="1">
              <a:off x="4694" y="709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 flipH="1">
              <a:off x="4691" y="849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 flipH="1">
              <a:off x="4694" y="981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 flipH="1">
              <a:off x="4697" y="1123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 flipH="1">
              <a:off x="4694" y="1263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Line 23"/>
            <p:cNvSpPr>
              <a:spLocks noChangeShapeType="1"/>
            </p:cNvSpPr>
            <p:nvPr/>
          </p:nvSpPr>
          <p:spPr bwMode="auto">
            <a:xfrm flipH="1">
              <a:off x="4697" y="1395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Line 24"/>
            <p:cNvSpPr>
              <a:spLocks noChangeShapeType="1"/>
            </p:cNvSpPr>
            <p:nvPr/>
          </p:nvSpPr>
          <p:spPr bwMode="auto">
            <a:xfrm flipH="1">
              <a:off x="4694" y="1541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Line 25"/>
            <p:cNvSpPr>
              <a:spLocks noChangeShapeType="1"/>
            </p:cNvSpPr>
            <p:nvPr/>
          </p:nvSpPr>
          <p:spPr bwMode="auto">
            <a:xfrm flipH="1">
              <a:off x="4697" y="1673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Text Box 32"/>
            <p:cNvSpPr txBox="1">
              <a:spLocks noChangeArrowheads="1"/>
            </p:cNvSpPr>
            <p:nvPr/>
          </p:nvSpPr>
          <p:spPr bwMode="auto">
            <a:xfrm>
              <a:off x="4032" y="1162"/>
              <a:ext cx="25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  <a:r>
                <a:rPr lang="en-GB" sz="1200"/>
                <a:t>1</a:t>
              </a:r>
            </a:p>
          </p:txBody>
        </p:sp>
        <p:sp>
          <p:nvSpPr>
            <p:cNvPr id="27" name="Text Box 33"/>
            <p:cNvSpPr txBox="1">
              <a:spLocks noChangeArrowheads="1"/>
            </p:cNvSpPr>
            <p:nvPr/>
          </p:nvSpPr>
          <p:spPr bwMode="auto">
            <a:xfrm>
              <a:off x="4921" y="1162"/>
              <a:ext cx="25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dirty="0"/>
                <a:t>T</a:t>
              </a:r>
              <a:r>
                <a:rPr lang="en-GB" sz="1200" dirty="0"/>
                <a:t>2</a:t>
              </a:r>
            </a:p>
          </p:txBody>
        </p:sp>
        <p:sp>
          <p:nvSpPr>
            <p:cNvPr id="28" name="Line 34"/>
            <p:cNvSpPr>
              <a:spLocks noChangeShapeType="1"/>
            </p:cNvSpPr>
            <p:nvPr/>
          </p:nvSpPr>
          <p:spPr bwMode="auto">
            <a:xfrm>
              <a:off x="4468" y="1253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Line 35"/>
            <p:cNvSpPr>
              <a:spLocks noChangeShapeType="1"/>
            </p:cNvSpPr>
            <p:nvPr/>
          </p:nvSpPr>
          <p:spPr bwMode="auto">
            <a:xfrm flipH="1">
              <a:off x="4513" y="1026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9D0A62-F4B8-05D5-9A6B-78749CBB3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0056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with an intermediate </a:t>
            </a:r>
            <a:r>
              <a:rPr lang="en-GB" u="sng" dirty="0"/>
              <a:t>floating</a:t>
            </a:r>
            <a:r>
              <a:rPr lang="en-GB" dirty="0"/>
              <a:t> shield</a:t>
            </a:r>
          </a:p>
        </p:txBody>
      </p:sp>
      <p:pic>
        <p:nvPicPr>
          <p:cNvPr id="123906" name="Picture 2" descr="\\cern.ch\dfs\Users\v\vparma\Desktop\2013-04-18\Image0020 bi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" t="3369" r="2418" b="3653"/>
          <a:stretch/>
        </p:blipFill>
        <p:spPr bwMode="auto">
          <a:xfrm>
            <a:off x="526471" y="806054"/>
            <a:ext cx="2104390" cy="173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907" name="Picture 3" descr="\\cern.ch\dfs\Users\v\vparma\Desktop\2013-04-18\Image00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96" y="836712"/>
            <a:ext cx="509226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2891644" y="1760671"/>
            <a:ext cx="504031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Radiation balance between A1 and A2: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178186" y="2188575"/>
            <a:ext cx="4467225" cy="1279523"/>
            <a:chOff x="683567" y="3297924"/>
            <a:chExt cx="4467225" cy="1279523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/>
          </p:nvGraphicFramePr>
          <p:xfrm>
            <a:off x="683567" y="3297924"/>
            <a:ext cx="4467225" cy="911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3288960" imgH="672840" progId="Equation.3">
                    <p:embed/>
                  </p:oleObj>
                </mc:Choice>
                <mc:Fallback>
                  <p:oleObj name="Equation" r:id="rId4" imgW="3288960" imgH="672840" progId="Equation.3">
                    <p:embed/>
                    <p:pic>
                      <p:nvPicPr>
                        <p:cNvPr id="5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3567" y="3297924"/>
                          <a:ext cx="4467225" cy="911225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chemeClr val="accent1">
                              <a:shade val="50000"/>
                            </a:schemeClr>
                          </a:solidFill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Left Brace 5"/>
            <p:cNvSpPr/>
            <p:nvPr/>
          </p:nvSpPr>
          <p:spPr>
            <a:xfrm rot="16200000">
              <a:off x="2154275" y="3385241"/>
              <a:ext cx="144016" cy="1717278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66FF"/>
                </a:solidFill>
              </a:endParaRPr>
            </a:p>
          </p:txBody>
        </p:sp>
        <p:sp>
          <p:nvSpPr>
            <p:cNvPr id="10" name="Left Brace 9"/>
            <p:cNvSpPr/>
            <p:nvPr/>
          </p:nvSpPr>
          <p:spPr>
            <a:xfrm rot="16200000">
              <a:off x="4023953" y="3396187"/>
              <a:ext cx="144016" cy="1717278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66FF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732397" y="4255497"/>
              <a:ext cx="98777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/>
                <a:t>A1 to S gap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602075" y="4300448"/>
              <a:ext cx="97930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/>
                <a:t>S to A2 gap</a:t>
              </a:r>
            </a:p>
          </p:txBody>
        </p:sp>
      </p:grp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2891644" y="3672048"/>
            <a:ext cx="6048672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For flat surfaces approximation, and same ɛ :</a:t>
            </a: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5762249" y="5034875"/>
            <a:ext cx="6278955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sz="2400" dirty="0">
                <a:solidFill>
                  <a:srgbClr val="0070C0"/>
                </a:solidFill>
              </a:rPr>
              <a:t> </a:t>
            </a:r>
            <a:r>
              <a:rPr lang="en-GB" sz="2400" dirty="0">
                <a:solidFill>
                  <a:srgbClr val="0070C0"/>
                </a:solidFill>
                <a:sym typeface="Wingdings" pitchFamily="2" charset="2"/>
              </a:rPr>
              <a:t> with 1 shield</a:t>
            </a:r>
            <a:r>
              <a:rPr lang="en-GB" sz="2400" dirty="0">
                <a:solidFill>
                  <a:srgbClr val="0070C0"/>
                </a:solidFill>
              </a:rPr>
              <a:t> </a:t>
            </a:r>
            <a:r>
              <a:rPr lang="en-GB" sz="2400" u="sng" dirty="0">
                <a:solidFill>
                  <a:srgbClr val="0070C0"/>
                </a:solidFill>
              </a:rPr>
              <a:t>½</a:t>
            </a:r>
            <a:r>
              <a:rPr lang="en-GB" sz="2400" dirty="0">
                <a:solidFill>
                  <a:srgbClr val="0070C0"/>
                </a:solidFill>
              </a:rPr>
              <a:t> of the rate without shield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Object 14">
                <a:extLst>
                  <a:ext uri="{FF2B5EF4-FFF2-40B4-BE49-F238E27FC236}">
                    <a16:creationId xmlns:a16="http://schemas.microsoft.com/office/drawing/2014/main" id="{EB49352A-C8A4-44A5-80C7-37D8BE2248D1}"/>
                  </a:ext>
                </a:extLst>
              </p:cNvPr>
              <p:cNvSpPr txBox="1"/>
              <p:nvPr/>
            </p:nvSpPr>
            <p:spPr>
              <a:xfrm>
                <a:off x="3178186" y="4091337"/>
                <a:ext cx="4612993" cy="936625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sSup>
                          <m:sSupPr>
                            <m:ctrlP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i="1" baseline="-2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sSup>
                          <m:sSupPr>
                            <m:ctrlP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baseline="-2500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den>
                        </m:f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−1)</m:t>
                        </m:r>
                      </m:den>
                    </m:f>
                  </m:oMath>
                </a14:m>
                <a:r>
                  <a:rPr lang="fr-FR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sSup>
                          <m:sSupPr>
                            <m:ctrlP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baseline="-2500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sSup>
                          <m:sSupPr>
                            <m:ctrlP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baseline="-2500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den>
                        </m:f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−1)</m:t>
                        </m:r>
                      </m:den>
                    </m:f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8" name="Object 14">
                <a:extLst>
                  <a:ext uri="{FF2B5EF4-FFF2-40B4-BE49-F238E27FC236}">
                    <a16:creationId xmlns:a16="http://schemas.microsoft.com/office/drawing/2014/main" id="{EB49352A-C8A4-44A5-80C7-37D8BE2248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8186" y="4091337"/>
                <a:ext cx="4612993" cy="93662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B2459D8-9DB0-4344-84AE-C1E339A41B76}"/>
                  </a:ext>
                </a:extLst>
              </p:cNvPr>
              <p:cNvSpPr txBox="1"/>
              <p:nvPr/>
            </p:nvSpPr>
            <p:spPr>
              <a:xfrm>
                <a:off x="8145373" y="4112780"/>
                <a:ext cx="2304027" cy="43678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groupChr>
                      <m:groupChrPr>
                        <m:chr m:val="⇒"/>
                        <m:vertJc m:val="bot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fr-FR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fr-FR" dirty="0"/>
                          <m:t>T</m:t>
                        </m:r>
                        <m:r>
                          <m:rPr>
                            <m:nor/>
                          </m:rPr>
                          <a:rPr lang="fr-FR" baseline="-25000" dirty="0"/>
                          <m:t>s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fr-FR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B2459D8-9DB0-4344-84AE-C1E339A41B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5373" y="4112780"/>
                <a:ext cx="2304027" cy="436786"/>
              </a:xfrm>
              <a:prstGeom prst="rect">
                <a:avLst/>
              </a:prstGeom>
              <a:blipFill>
                <a:blip r:embed="rId8"/>
                <a:stretch>
                  <a:fillRect b="-197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B7B66A5A-8FC0-4B8B-BEFC-A883ED57590C}"/>
              </a:ext>
            </a:extLst>
          </p:cNvPr>
          <p:cNvGrpSpPr/>
          <p:nvPr/>
        </p:nvGrpSpPr>
        <p:grpSpPr>
          <a:xfrm>
            <a:off x="621052" y="2813580"/>
            <a:ext cx="1822450" cy="2387193"/>
            <a:chOff x="621052" y="2813580"/>
            <a:chExt cx="1822450" cy="2387193"/>
          </a:xfrm>
        </p:grpSpPr>
        <p:sp>
          <p:nvSpPr>
            <p:cNvPr id="46" name="Text Box 32">
              <a:extLst>
                <a:ext uri="{FF2B5EF4-FFF2-40B4-BE49-F238E27FC236}">
                  <a16:creationId xmlns:a16="http://schemas.microsoft.com/office/drawing/2014/main" id="{56DC414F-BFD9-4E5E-A781-69D8AE62BF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5834" y="2813580"/>
              <a:ext cx="40267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dirty="0"/>
                <a:t>T</a:t>
              </a:r>
              <a:r>
                <a:rPr lang="en-GB" sz="1200" dirty="0"/>
                <a:t>s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EF370EB-D178-451D-8620-B5D3EC7A68A0}"/>
                </a:ext>
              </a:extLst>
            </p:cNvPr>
            <p:cNvGrpSpPr/>
            <p:nvPr/>
          </p:nvGrpSpPr>
          <p:grpSpPr>
            <a:xfrm>
              <a:off x="621052" y="3154893"/>
              <a:ext cx="1822450" cy="2045880"/>
              <a:chOff x="621052" y="3154893"/>
              <a:chExt cx="1822450" cy="2045880"/>
            </a:xfrm>
          </p:grpSpPr>
          <p:grpSp>
            <p:nvGrpSpPr>
              <p:cNvPr id="20" name="Group 36">
                <a:extLst>
                  <a:ext uri="{FF2B5EF4-FFF2-40B4-BE49-F238E27FC236}">
                    <a16:creationId xmlns:a16="http://schemas.microsoft.com/office/drawing/2014/main" id="{84102330-27D9-457A-B0A7-641CCD93BD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1052" y="3154893"/>
                <a:ext cx="1822450" cy="1746250"/>
                <a:chOff x="4032" y="709"/>
                <a:chExt cx="1148" cy="1100"/>
              </a:xfrm>
            </p:grpSpPr>
            <p:sp>
              <p:nvSpPr>
                <p:cNvPr id="21" name="Line 8">
                  <a:extLst>
                    <a:ext uri="{FF2B5EF4-FFF2-40B4-BE49-F238E27FC236}">
                      <a16:creationId xmlns:a16="http://schemas.microsoft.com/office/drawing/2014/main" id="{9C6BC4E0-2E97-404B-8B86-EF88AB941FC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40" y="709"/>
                  <a:ext cx="0" cy="10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" name="Line 9">
                  <a:extLst>
                    <a:ext uri="{FF2B5EF4-FFF2-40B4-BE49-F238E27FC236}">
                      <a16:creationId xmlns:a16="http://schemas.microsoft.com/office/drawing/2014/main" id="{8C02910B-2B17-4ACB-BA64-F92204BEA4A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94" y="709"/>
                  <a:ext cx="0" cy="10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" name="Line 10">
                  <a:extLst>
                    <a:ext uri="{FF2B5EF4-FFF2-40B4-BE49-F238E27FC236}">
                      <a16:creationId xmlns:a16="http://schemas.microsoft.com/office/drawing/2014/main" id="{EB218EE1-5199-45CC-BD65-1E3A28D744A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59" y="754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" name="Line 11">
                  <a:extLst>
                    <a:ext uri="{FF2B5EF4-FFF2-40B4-BE49-F238E27FC236}">
                      <a16:creationId xmlns:a16="http://schemas.microsoft.com/office/drawing/2014/main" id="{44179692-4AFF-4AFB-A732-E8DB03214FA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56" y="894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" name="Line 12">
                  <a:extLst>
                    <a:ext uri="{FF2B5EF4-FFF2-40B4-BE49-F238E27FC236}">
                      <a16:creationId xmlns:a16="http://schemas.microsoft.com/office/drawing/2014/main" id="{96BB96A1-A625-4701-823F-9684B15B23D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59" y="1026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" name="Line 13">
                  <a:extLst>
                    <a:ext uri="{FF2B5EF4-FFF2-40B4-BE49-F238E27FC236}">
                      <a16:creationId xmlns:a16="http://schemas.microsoft.com/office/drawing/2014/main" id="{32358359-6AE5-45DD-8351-6FACCBE1746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62" y="1168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7" name="Line 14">
                  <a:extLst>
                    <a:ext uri="{FF2B5EF4-FFF2-40B4-BE49-F238E27FC236}">
                      <a16:creationId xmlns:a16="http://schemas.microsoft.com/office/drawing/2014/main" id="{E48DF035-E26A-4A95-91CC-53882B8DFD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59" y="1308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" name="Line 15">
                  <a:extLst>
                    <a:ext uri="{FF2B5EF4-FFF2-40B4-BE49-F238E27FC236}">
                      <a16:creationId xmlns:a16="http://schemas.microsoft.com/office/drawing/2014/main" id="{2D56B32C-0433-4891-9EA1-951E714CC5F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62" y="1440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9" name="Line 16">
                  <a:extLst>
                    <a:ext uri="{FF2B5EF4-FFF2-40B4-BE49-F238E27FC236}">
                      <a16:creationId xmlns:a16="http://schemas.microsoft.com/office/drawing/2014/main" id="{C3786506-27E6-4CE3-862F-2DBDA70C0E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59" y="1586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0" name="Line 17">
                  <a:extLst>
                    <a:ext uri="{FF2B5EF4-FFF2-40B4-BE49-F238E27FC236}">
                      <a16:creationId xmlns:a16="http://schemas.microsoft.com/office/drawing/2014/main" id="{3EC490C7-F5A9-459B-BCC9-CFDB14B0D6E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62" y="1718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1" name="Line 18">
                  <a:extLst>
                    <a:ext uri="{FF2B5EF4-FFF2-40B4-BE49-F238E27FC236}">
                      <a16:creationId xmlns:a16="http://schemas.microsoft.com/office/drawing/2014/main" id="{4351C1D9-7067-4D9D-8E5B-6D75E4332F6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94" y="709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2" name="Line 19">
                  <a:extLst>
                    <a:ext uri="{FF2B5EF4-FFF2-40B4-BE49-F238E27FC236}">
                      <a16:creationId xmlns:a16="http://schemas.microsoft.com/office/drawing/2014/main" id="{FEB208E8-A824-42EE-8E97-299AA1A7C9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91" y="849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3" name="Line 20">
                  <a:extLst>
                    <a:ext uri="{FF2B5EF4-FFF2-40B4-BE49-F238E27FC236}">
                      <a16:creationId xmlns:a16="http://schemas.microsoft.com/office/drawing/2014/main" id="{A5ACC03F-3830-4F67-B9CA-DDFDF8FBF09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94" y="981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4" name="Line 21">
                  <a:extLst>
                    <a:ext uri="{FF2B5EF4-FFF2-40B4-BE49-F238E27FC236}">
                      <a16:creationId xmlns:a16="http://schemas.microsoft.com/office/drawing/2014/main" id="{71945EAA-625F-4153-966D-F255010CB0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97" y="1123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5" name="Line 22">
                  <a:extLst>
                    <a:ext uri="{FF2B5EF4-FFF2-40B4-BE49-F238E27FC236}">
                      <a16:creationId xmlns:a16="http://schemas.microsoft.com/office/drawing/2014/main" id="{008CA016-7F37-46FA-9B61-3D5126EF56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94" y="1263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6" name="Line 23">
                  <a:extLst>
                    <a:ext uri="{FF2B5EF4-FFF2-40B4-BE49-F238E27FC236}">
                      <a16:creationId xmlns:a16="http://schemas.microsoft.com/office/drawing/2014/main" id="{762219FB-34E0-4830-921D-4DAA2CD81F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97" y="1395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" name="Line 24">
                  <a:extLst>
                    <a:ext uri="{FF2B5EF4-FFF2-40B4-BE49-F238E27FC236}">
                      <a16:creationId xmlns:a16="http://schemas.microsoft.com/office/drawing/2014/main" id="{FB504FE4-2D53-442A-891A-27AB2B755C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94" y="1541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" name="Line 25">
                  <a:extLst>
                    <a:ext uri="{FF2B5EF4-FFF2-40B4-BE49-F238E27FC236}">
                      <a16:creationId xmlns:a16="http://schemas.microsoft.com/office/drawing/2014/main" id="{764C614E-EE32-4E8D-BC1F-392ED8FE44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97" y="1673"/>
                  <a:ext cx="181" cy="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9" name="Text Box 32">
                  <a:extLst>
                    <a:ext uri="{FF2B5EF4-FFF2-40B4-BE49-F238E27FC236}">
                      <a16:creationId xmlns:a16="http://schemas.microsoft.com/office/drawing/2014/main" id="{DAB9910E-A189-474F-98AE-BA16EE6AF3E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32" y="1162"/>
                  <a:ext cx="257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GB" dirty="0"/>
                    <a:t>T</a:t>
                  </a:r>
                  <a:r>
                    <a:rPr lang="en-GB" sz="1200" dirty="0"/>
                    <a:t>1</a:t>
                  </a:r>
                </a:p>
              </p:txBody>
            </p:sp>
            <p:sp>
              <p:nvSpPr>
                <p:cNvPr id="40" name="Text Box 33">
                  <a:extLst>
                    <a:ext uri="{FF2B5EF4-FFF2-40B4-BE49-F238E27FC236}">
                      <a16:creationId xmlns:a16="http://schemas.microsoft.com/office/drawing/2014/main" id="{87869549-3B33-45A9-85BD-CE1786C0D4F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921" y="1162"/>
                  <a:ext cx="259" cy="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GB" dirty="0"/>
                    <a:t>T</a:t>
                  </a:r>
                  <a:r>
                    <a:rPr lang="en-GB" sz="1200" dirty="0"/>
                    <a:t>2</a:t>
                  </a:r>
                </a:p>
              </p:txBody>
            </p:sp>
            <p:sp>
              <p:nvSpPr>
                <p:cNvPr id="41" name="Line 34">
                  <a:extLst>
                    <a:ext uri="{FF2B5EF4-FFF2-40B4-BE49-F238E27FC236}">
                      <a16:creationId xmlns:a16="http://schemas.microsoft.com/office/drawing/2014/main" id="{04C77F7C-9CF6-4A33-A8F4-4C94E63A4B3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68" y="1253"/>
                  <a:ext cx="18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" name="Line 35">
                  <a:extLst>
                    <a:ext uri="{FF2B5EF4-FFF2-40B4-BE49-F238E27FC236}">
                      <a16:creationId xmlns:a16="http://schemas.microsoft.com/office/drawing/2014/main" id="{1B9E8673-2BA5-44EC-A9FD-5578C4DC490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13" y="1026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3B25B761-F52B-4EFC-B4FB-FEEBEB0162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99120" y="3154893"/>
                <a:ext cx="6169" cy="1727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F974AA78-ADD2-4130-A645-C80666194514}"/>
                  </a:ext>
                </a:extLst>
              </p:cNvPr>
              <p:cNvSpPr txBox="1"/>
              <p:nvPr/>
            </p:nvSpPr>
            <p:spPr>
              <a:xfrm>
                <a:off x="1169523" y="4923774"/>
                <a:ext cx="8470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1</a:t>
                </a:r>
                <a:endParaRPr lang="fr-FR" sz="1200" dirty="0">
                  <a:solidFill>
                    <a:srgbClr val="00B050"/>
                  </a:solidFill>
                </a:endParaRPr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C03E757-FB7F-400E-AA36-82D27545A7C4}"/>
              </a:ext>
            </a:extLst>
          </p:cNvPr>
          <p:cNvGrpSpPr/>
          <p:nvPr/>
        </p:nvGrpSpPr>
        <p:grpSpPr>
          <a:xfrm>
            <a:off x="3221693" y="4756681"/>
            <a:ext cx="2357848" cy="936625"/>
            <a:chOff x="3221693" y="4756681"/>
            <a:chExt cx="2357848" cy="93662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Object 14"/>
                <p:cNvSpPr txBox="1"/>
                <p:nvPr/>
              </p:nvSpPr>
              <p:spPr>
                <a:xfrm>
                  <a:off x="3221693" y="4756681"/>
                  <a:ext cx="2357848" cy="936625"/>
                </a:xfrm>
                <a:prstGeom prst="rect">
                  <a:avLst/>
                </a:prstGeom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txBody>
                <a:bodyPr>
                  <a:normAutofit fontScale="92500"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1−2</m:t>
                            </m:r>
                          </m:sub>
                        </m:sSub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 (</m:t>
                            </m:r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  <m:sSup>
                              <m:sSupPr>
                                <m:ctrlP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i="1" baseline="-25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sup>
                                <m: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  <m:sSup>
                              <m:sSupPr>
                                <m:ctrlP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i="1" baseline="-25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2(</m:t>
                            </m:r>
                            <m:f>
                              <m:fPr>
                                <m:ctrlP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den>
                            </m:f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−1)</m:t>
                            </m:r>
                          </m:den>
                        </m:f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5" name="Object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1693" y="4756681"/>
                  <a:ext cx="2357848" cy="936625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43993EC-7739-4497-82E8-7FF20D264FDB}"/>
                </a:ext>
              </a:extLst>
            </p:cNvPr>
            <p:cNvSpPr/>
            <p:nvPr/>
          </p:nvSpPr>
          <p:spPr>
            <a:xfrm>
              <a:off x="4227016" y="5200773"/>
              <a:ext cx="287232" cy="276999"/>
            </a:xfrm>
            <a:prstGeom prst="ellipse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Object 14">
                <a:extLst>
                  <a:ext uri="{FF2B5EF4-FFF2-40B4-BE49-F238E27FC236}">
                    <a16:creationId xmlns:a16="http://schemas.microsoft.com/office/drawing/2014/main" id="{93224868-FD2F-4C79-BF4E-6722E18A5286}"/>
                  </a:ext>
                </a:extLst>
              </p:cNvPr>
              <p:cNvSpPr txBox="1"/>
              <p:nvPr/>
            </p:nvSpPr>
            <p:spPr>
              <a:xfrm>
                <a:off x="3230736" y="5784316"/>
                <a:ext cx="2357848" cy="936625"/>
              </a:xfrm>
              <a:prstGeom prst="rect">
                <a:avLst/>
              </a:prstGeom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1−2</m:t>
                          </m:r>
                        </m:sub>
                      </m:sSub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+1)(</m:t>
                          </m:r>
                          <m:f>
                            <m:f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den>
                          </m:f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−1)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2" name="Object 14">
                <a:extLst>
                  <a:ext uri="{FF2B5EF4-FFF2-40B4-BE49-F238E27FC236}">
                    <a16:creationId xmlns:a16="http://schemas.microsoft.com/office/drawing/2014/main" id="{93224868-FD2F-4C79-BF4E-6722E18A52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0736" y="5784316"/>
                <a:ext cx="2357848" cy="93662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Rectangle 9">
            <a:extLst>
              <a:ext uri="{FF2B5EF4-FFF2-40B4-BE49-F238E27FC236}">
                <a16:creationId xmlns:a16="http://schemas.microsoft.com/office/drawing/2014/main" id="{E2709604-425F-4B7A-AC47-8402AC026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1139" y="5827640"/>
            <a:ext cx="6278955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sz="2400" dirty="0"/>
              <a:t> </a:t>
            </a:r>
            <a:r>
              <a:rPr lang="en-GB" sz="2400" dirty="0">
                <a:solidFill>
                  <a:srgbClr val="0070C0"/>
                </a:solidFill>
                <a:sym typeface="Wingdings" pitchFamily="2" charset="2"/>
              </a:rPr>
              <a:t> with N shield</a:t>
            </a:r>
            <a:r>
              <a:rPr lang="en-GB" sz="2400" dirty="0">
                <a:solidFill>
                  <a:srgbClr val="0070C0"/>
                </a:solidFill>
              </a:rPr>
              <a:t> </a:t>
            </a:r>
            <a:r>
              <a:rPr lang="en-GB" sz="2400" u="sng" dirty="0">
                <a:solidFill>
                  <a:srgbClr val="0070C0"/>
                </a:solidFill>
              </a:rPr>
              <a:t>1/(N+1) </a:t>
            </a:r>
            <a:r>
              <a:rPr lang="en-GB" sz="2400" dirty="0">
                <a:solidFill>
                  <a:srgbClr val="0070C0"/>
                </a:solidFill>
              </a:rPr>
              <a:t>of the rate without shield</a:t>
            </a:r>
          </a:p>
        </p:txBody>
      </p:sp>
      <p:sp>
        <p:nvSpPr>
          <p:cNvPr id="57" name="Rectangle 9">
            <a:extLst>
              <a:ext uri="{FF2B5EF4-FFF2-40B4-BE49-F238E27FC236}">
                <a16:creationId xmlns:a16="http://schemas.microsoft.com/office/drawing/2014/main" id="{D046889A-BB3E-4940-AB7C-3140B3C37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80" y="5800528"/>
            <a:ext cx="3237055" cy="81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sz="2000" dirty="0"/>
              <a:t> </a:t>
            </a:r>
            <a:r>
              <a:rPr lang="en-GB" sz="2000" dirty="0">
                <a:sym typeface="Wingdings" pitchFamily="2" charset="2"/>
              </a:rPr>
              <a:t> Can be generalized to N shields</a:t>
            </a:r>
            <a:endParaRPr lang="en-GB" sz="20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F1A53F2-EE59-4267-8CB4-D65633E288BC}"/>
              </a:ext>
            </a:extLst>
          </p:cNvPr>
          <p:cNvGrpSpPr/>
          <p:nvPr/>
        </p:nvGrpSpPr>
        <p:grpSpPr>
          <a:xfrm>
            <a:off x="1289223" y="3153290"/>
            <a:ext cx="847023" cy="2074739"/>
            <a:chOff x="1289223" y="3153290"/>
            <a:chExt cx="847023" cy="2074739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0842A46-B24C-49DA-867E-52491D0936A9}"/>
                </a:ext>
              </a:extLst>
            </p:cNvPr>
            <p:cNvSpPr txBox="1"/>
            <p:nvPr/>
          </p:nvSpPr>
          <p:spPr>
            <a:xfrm>
              <a:off x="1342603" y="4685243"/>
              <a:ext cx="361275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solidFill>
                    <a:srgbClr val="00B050"/>
                  </a:solidFill>
                </a:rPr>
                <a:t>…</a:t>
              </a:r>
              <a:endParaRPr lang="fr-FR" sz="1100" b="1" dirty="0">
                <a:solidFill>
                  <a:srgbClr val="00B050"/>
                </a:solidFill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D6F2F8F-9B82-412E-8A18-296B9BC411BF}"/>
                </a:ext>
              </a:extLst>
            </p:cNvPr>
            <p:cNvGrpSpPr/>
            <p:nvPr/>
          </p:nvGrpSpPr>
          <p:grpSpPr>
            <a:xfrm>
              <a:off x="1289223" y="3153290"/>
              <a:ext cx="847023" cy="2074739"/>
              <a:chOff x="1289223" y="3153290"/>
              <a:chExt cx="847023" cy="2074739"/>
            </a:xfrm>
          </p:grpSpPr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0B977305-D6BC-436A-8E8B-1EFC4CB0928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551520" y="3153290"/>
                <a:ext cx="6169" cy="17272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CA3256F-269B-46B7-9362-9E0A80043551}"/>
                  </a:ext>
                </a:extLst>
              </p:cNvPr>
              <p:cNvSpPr txBox="1"/>
              <p:nvPr/>
            </p:nvSpPr>
            <p:spPr>
              <a:xfrm>
                <a:off x="1289223" y="4951030"/>
                <a:ext cx="8470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00B050"/>
                    </a:solidFill>
                  </a:rPr>
                  <a:t>…N</a:t>
                </a:r>
                <a:endParaRPr lang="fr-FR" sz="1200" dirty="0">
                  <a:solidFill>
                    <a:srgbClr val="00B050"/>
                  </a:solidFill>
                </a:endParaRPr>
              </a:p>
            </p:txBody>
          </p:sp>
        </p:grpSp>
      </p:grp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6C0CFE8A-136F-994B-8F9F-F0F44FF87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446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18" grpId="0"/>
      <p:bldP spid="44" grpId="0"/>
      <p:bldP spid="52" grpId="0" animBg="1"/>
      <p:bldP spid="53" grpId="0"/>
      <p:bldP spid="5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N shields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Multi Layer Insulation (MLI)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8" y="935567"/>
            <a:ext cx="7500885" cy="5874562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000" dirty="0">
                <a:solidFill>
                  <a:srgbClr val="0066CC"/>
                </a:solidFill>
              </a:rPr>
              <a:t>Working principles: 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>
                <a:solidFill>
                  <a:srgbClr val="0066CC"/>
                </a:solidFill>
              </a:rPr>
              <a:t>Low emissivity</a:t>
            </a:r>
            <a:r>
              <a:rPr lang="en-GB" sz="2000" dirty="0"/>
              <a:t> of aluminium layer</a:t>
            </a:r>
          </a:p>
          <a:p>
            <a:pPr eaLnBrk="1" hangingPunct="1">
              <a:lnSpc>
                <a:spcPct val="90000"/>
              </a:lnSpc>
            </a:pPr>
            <a:endParaRPr lang="en-GB" sz="2000" dirty="0">
              <a:solidFill>
                <a:srgbClr val="0066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dirty="0">
                <a:solidFill>
                  <a:srgbClr val="0066CC"/>
                </a:solidFill>
              </a:rPr>
              <a:t>Multi-layer</a:t>
            </a:r>
            <a:r>
              <a:rPr lang="en-GB" sz="2000" dirty="0"/>
              <a:t> to enhance radiation protection: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/>
              <a:t>N+1 radiation shielding</a:t>
            </a:r>
          </a:p>
          <a:p>
            <a:pPr eaLnBrk="1" hangingPunct="1">
              <a:lnSpc>
                <a:spcPct val="90000"/>
              </a:lnSpc>
            </a:pPr>
            <a:endParaRPr lang="en-GB" sz="2000" dirty="0">
              <a:solidFill>
                <a:srgbClr val="0066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dirty="0">
                <a:solidFill>
                  <a:srgbClr val="0066CC"/>
                </a:solidFill>
              </a:rPr>
              <a:t>Minimal thermal conduction</a:t>
            </a:r>
            <a:r>
              <a:rPr lang="en-GB" sz="2000" dirty="0"/>
              <a:t> between reflective layers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r>
              <a:rPr lang="en-GB" sz="2000" dirty="0"/>
              <a:t> interposing of </a:t>
            </a:r>
            <a:r>
              <a:rPr lang="en-GB" sz="2000" dirty="0">
                <a:solidFill>
                  <a:srgbClr val="0066CC"/>
                </a:solidFill>
              </a:rPr>
              <a:t>isolating layers (</a:t>
            </a:r>
            <a:r>
              <a:rPr lang="en-GB" sz="2000" dirty="0" err="1">
                <a:solidFill>
                  <a:srgbClr val="0066CC"/>
                </a:solidFill>
              </a:rPr>
              <a:t>e.g</a:t>
            </a:r>
            <a:r>
              <a:rPr lang="en-GB" sz="2000" dirty="0">
                <a:solidFill>
                  <a:srgbClr val="0066CC"/>
                </a:solidFill>
              </a:rPr>
              <a:t> polyester net):</a:t>
            </a:r>
          </a:p>
          <a:p>
            <a:pPr eaLnBrk="1" hangingPunct="1">
              <a:lnSpc>
                <a:spcPct val="90000"/>
              </a:lnSpc>
            </a:pPr>
            <a:endParaRPr lang="en-GB" sz="2000" dirty="0">
              <a:solidFill>
                <a:srgbClr val="0066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dirty="0">
                <a:solidFill>
                  <a:srgbClr val="0066CC"/>
                </a:solidFill>
              </a:rPr>
              <a:t>Enhanced performance</a:t>
            </a:r>
            <a:r>
              <a:rPr lang="en-GB" sz="2000" dirty="0"/>
              <a:t> at low T </a:t>
            </a:r>
            <a:r>
              <a:rPr lang="en-GB" sz="2000" dirty="0">
                <a:sym typeface="Wingdings" pitchFamily="2" charset="2"/>
              </a:rPr>
              <a:t> use actively cooled shield:</a:t>
            </a:r>
            <a:endParaRPr lang="en-GB" sz="2000" dirty="0"/>
          </a:p>
          <a:p>
            <a:pPr lvl="1" eaLnBrk="1" hangingPunct="1">
              <a:lnSpc>
                <a:spcPct val="90000"/>
              </a:lnSpc>
            </a:pPr>
            <a:r>
              <a:rPr lang="en-GB" sz="1800" dirty="0">
                <a:solidFill>
                  <a:srgbClr val="0066CC"/>
                </a:solidFill>
              </a:rPr>
              <a:t>Lower emissivity</a:t>
            </a:r>
            <a:r>
              <a:rPr lang="en-GB" sz="1800" dirty="0"/>
              <a:t> of reflective material layers </a:t>
            </a:r>
            <a:r>
              <a:rPr lang="en-GB" sz="1800" dirty="0">
                <a:solidFill>
                  <a:srgbClr val="0066CC"/>
                </a:solidFill>
              </a:rPr>
              <a:t>at low T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>
                <a:solidFill>
                  <a:srgbClr val="0066CC"/>
                </a:solidFill>
              </a:rPr>
              <a:t>Reduce radiation</a:t>
            </a:r>
            <a:r>
              <a:rPr lang="en-GB" sz="1800" dirty="0"/>
              <a:t> from inner-most layers, cooled at T of shield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/>
              <a:t>Extract heat at higher thermal shield T </a:t>
            </a:r>
            <a:r>
              <a:rPr lang="en-GB" sz="1800" dirty="0">
                <a:sym typeface="Wingdings" pitchFamily="2" charset="2"/>
              </a:rPr>
              <a:t> </a:t>
            </a:r>
            <a:r>
              <a:rPr lang="en-GB" sz="1800" dirty="0">
                <a:solidFill>
                  <a:srgbClr val="0066CC"/>
                </a:solidFill>
                <a:sym typeface="Wingdings" pitchFamily="2" charset="2"/>
              </a:rPr>
              <a:t>thermodynamic efficiency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9580A25-39F9-42A1-8B88-1CE21796B030}"/>
              </a:ext>
            </a:extLst>
          </p:cNvPr>
          <p:cNvGrpSpPr/>
          <p:nvPr/>
        </p:nvGrpSpPr>
        <p:grpSpPr>
          <a:xfrm>
            <a:off x="7986604" y="462346"/>
            <a:ext cx="3806825" cy="5673058"/>
            <a:chOff x="7986604" y="462346"/>
            <a:chExt cx="3806825" cy="5673058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9C445E3-1E00-4767-B948-DEEEC25F3340}"/>
                </a:ext>
              </a:extLst>
            </p:cNvPr>
            <p:cNvGrpSpPr/>
            <p:nvPr/>
          </p:nvGrpSpPr>
          <p:grpSpPr>
            <a:xfrm>
              <a:off x="7986604" y="462346"/>
              <a:ext cx="3806825" cy="5673058"/>
              <a:chOff x="6904039" y="136525"/>
              <a:chExt cx="3806825" cy="5673058"/>
            </a:xfrm>
          </p:grpSpPr>
          <p:grpSp>
            <p:nvGrpSpPr>
              <p:cNvPr id="41989" name="Group 49"/>
              <p:cNvGrpSpPr>
                <a:grpSpLocks/>
              </p:cNvGrpSpPr>
              <p:nvPr/>
            </p:nvGrpSpPr>
            <p:grpSpPr bwMode="auto">
              <a:xfrm>
                <a:off x="6904039" y="1655096"/>
                <a:ext cx="3806825" cy="4154487"/>
                <a:chOff x="3389" y="315"/>
                <a:chExt cx="2398" cy="2617"/>
              </a:xfrm>
            </p:grpSpPr>
            <p:sp>
              <p:nvSpPr>
                <p:cNvPr id="41990" name="Line 6"/>
                <p:cNvSpPr>
                  <a:spLocks noChangeShapeType="1"/>
                </p:cNvSpPr>
                <p:nvPr/>
              </p:nvSpPr>
              <p:spPr bwMode="auto">
                <a:xfrm>
                  <a:off x="4276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1" name="Line 7"/>
                <p:cNvSpPr>
                  <a:spLocks noChangeShapeType="1"/>
                </p:cNvSpPr>
                <p:nvPr/>
              </p:nvSpPr>
              <p:spPr bwMode="auto">
                <a:xfrm>
                  <a:off x="4320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2" name="Line 8"/>
                <p:cNvSpPr>
                  <a:spLocks noChangeShapeType="1"/>
                </p:cNvSpPr>
                <p:nvPr/>
              </p:nvSpPr>
              <p:spPr bwMode="auto">
                <a:xfrm>
                  <a:off x="4364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3" name="Line 9"/>
                <p:cNvSpPr>
                  <a:spLocks noChangeShapeType="1"/>
                </p:cNvSpPr>
                <p:nvPr/>
              </p:nvSpPr>
              <p:spPr bwMode="auto">
                <a:xfrm>
                  <a:off x="4409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4" name="Line 10"/>
                <p:cNvSpPr>
                  <a:spLocks noChangeShapeType="1"/>
                </p:cNvSpPr>
                <p:nvPr/>
              </p:nvSpPr>
              <p:spPr bwMode="auto">
                <a:xfrm>
                  <a:off x="4453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5" name="Line 11"/>
                <p:cNvSpPr>
                  <a:spLocks noChangeShapeType="1"/>
                </p:cNvSpPr>
                <p:nvPr/>
              </p:nvSpPr>
              <p:spPr bwMode="auto">
                <a:xfrm>
                  <a:off x="4497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6" name="Line 12"/>
                <p:cNvSpPr>
                  <a:spLocks noChangeShapeType="1"/>
                </p:cNvSpPr>
                <p:nvPr/>
              </p:nvSpPr>
              <p:spPr bwMode="auto">
                <a:xfrm>
                  <a:off x="4542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7" name="Line 13"/>
                <p:cNvSpPr>
                  <a:spLocks noChangeShapeType="1"/>
                </p:cNvSpPr>
                <p:nvPr/>
              </p:nvSpPr>
              <p:spPr bwMode="auto">
                <a:xfrm>
                  <a:off x="4586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8" name="Line 14"/>
                <p:cNvSpPr>
                  <a:spLocks noChangeShapeType="1"/>
                </p:cNvSpPr>
                <p:nvPr/>
              </p:nvSpPr>
              <p:spPr bwMode="auto">
                <a:xfrm>
                  <a:off x="4630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9" name="Line 15"/>
                <p:cNvSpPr>
                  <a:spLocks noChangeShapeType="1"/>
                </p:cNvSpPr>
                <p:nvPr/>
              </p:nvSpPr>
              <p:spPr bwMode="auto">
                <a:xfrm>
                  <a:off x="4675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00" name="Line 16"/>
                <p:cNvSpPr>
                  <a:spLocks noChangeShapeType="1"/>
                </p:cNvSpPr>
                <p:nvPr/>
              </p:nvSpPr>
              <p:spPr bwMode="auto">
                <a:xfrm>
                  <a:off x="4719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01" name="Line 17"/>
                <p:cNvSpPr>
                  <a:spLocks noChangeShapeType="1"/>
                </p:cNvSpPr>
                <p:nvPr/>
              </p:nvSpPr>
              <p:spPr bwMode="auto">
                <a:xfrm>
                  <a:off x="4763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02" name="Line 18"/>
                <p:cNvSpPr>
                  <a:spLocks noChangeShapeType="1"/>
                </p:cNvSpPr>
                <p:nvPr/>
              </p:nvSpPr>
              <p:spPr bwMode="auto">
                <a:xfrm>
                  <a:off x="4808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03" name="Line 19"/>
                <p:cNvSpPr>
                  <a:spLocks noChangeShapeType="1"/>
                </p:cNvSpPr>
                <p:nvPr/>
              </p:nvSpPr>
              <p:spPr bwMode="auto">
                <a:xfrm>
                  <a:off x="4852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04" name="Line 20"/>
                <p:cNvSpPr>
                  <a:spLocks noChangeShapeType="1"/>
                </p:cNvSpPr>
                <p:nvPr/>
              </p:nvSpPr>
              <p:spPr bwMode="auto">
                <a:xfrm>
                  <a:off x="4896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05" name="Line 21"/>
                <p:cNvSpPr>
                  <a:spLocks noChangeShapeType="1"/>
                </p:cNvSpPr>
                <p:nvPr/>
              </p:nvSpPr>
              <p:spPr bwMode="auto">
                <a:xfrm>
                  <a:off x="4940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aphicFrame>
              <p:nvGraphicFramePr>
                <p:cNvPr id="42006" name="Object 26"/>
                <p:cNvGraphicFramePr>
                  <a:graphicFrameLocks noChangeAspect="1"/>
                </p:cNvGraphicFramePr>
                <p:nvPr/>
              </p:nvGraphicFramePr>
              <p:xfrm>
                <a:off x="4302" y="1593"/>
                <a:ext cx="319" cy="8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2" imgW="304800" imgH="304800" progId="Designer.Drawing.7">
                        <p:embed/>
                      </p:oleObj>
                    </mc:Choice>
                    <mc:Fallback>
                      <p:oleObj name="Designer Drawing" r:id="rId2" imgW="304800" imgH="304800" progId="Designer.Drawing.7">
                        <p:embed/>
                        <p:pic>
                          <p:nvPicPr>
                            <p:cNvPr id="42006" name="Object 2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302" y="1593"/>
                              <a:ext cx="319" cy="89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bg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2007" name="Object 27"/>
                <p:cNvGraphicFramePr>
                  <a:graphicFrameLocks noChangeAspect="1"/>
                </p:cNvGraphicFramePr>
                <p:nvPr/>
              </p:nvGraphicFramePr>
              <p:xfrm>
                <a:off x="4466" y="1706"/>
                <a:ext cx="319" cy="8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4" imgW="304800" imgH="304800" progId="Designer.Drawing.7">
                        <p:embed/>
                      </p:oleObj>
                    </mc:Choice>
                    <mc:Fallback>
                      <p:oleObj name="Designer Drawing" r:id="rId4" imgW="304800" imgH="304800" progId="Designer.Drawing.7">
                        <p:embed/>
                        <p:pic>
                          <p:nvPicPr>
                            <p:cNvPr id="42007" name="Object 2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466" y="1706"/>
                              <a:ext cx="319" cy="89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bg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2008" name="Rectangle 28"/>
                <p:cNvSpPr>
                  <a:spLocks noChangeArrowheads="1"/>
                </p:cNvSpPr>
                <p:nvPr/>
              </p:nvSpPr>
              <p:spPr bwMode="auto">
                <a:xfrm>
                  <a:off x="4422" y="1389"/>
                  <a:ext cx="291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GB">
                      <a:latin typeface="Comic Sans MS" pitchFamily="66" charset="0"/>
                    </a:rPr>
                    <a:t>Q</a:t>
                  </a:r>
                  <a:r>
                    <a:rPr lang="en-GB" baseline="-25000">
                      <a:latin typeface="Comic Sans MS" pitchFamily="66" charset="0"/>
                    </a:rPr>
                    <a:t>c</a:t>
                  </a:r>
                </a:p>
              </p:txBody>
            </p:sp>
            <p:sp>
              <p:nvSpPr>
                <p:cNvPr id="42009" name="Rectangle 29"/>
                <p:cNvSpPr>
                  <a:spLocks noChangeArrowheads="1"/>
                </p:cNvSpPr>
                <p:nvPr/>
              </p:nvSpPr>
              <p:spPr bwMode="auto">
                <a:xfrm>
                  <a:off x="4468" y="1752"/>
                  <a:ext cx="288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GB">
                      <a:latin typeface="Comic Sans MS" pitchFamily="66" charset="0"/>
                    </a:rPr>
                    <a:t>Q</a:t>
                  </a:r>
                  <a:r>
                    <a:rPr lang="en-GB" baseline="-25000">
                      <a:latin typeface="Comic Sans MS" pitchFamily="66" charset="0"/>
                    </a:rPr>
                    <a:t>r</a:t>
                  </a:r>
                </a:p>
              </p:txBody>
            </p:sp>
            <p:sp>
              <p:nvSpPr>
                <p:cNvPr id="42010" name="Line 30"/>
                <p:cNvSpPr>
                  <a:spLocks noChangeAspect="1" noChangeShapeType="1"/>
                </p:cNvSpPr>
                <p:nvPr/>
              </p:nvSpPr>
              <p:spPr bwMode="auto">
                <a:xfrm>
                  <a:off x="4409" y="2326"/>
                  <a:ext cx="229" cy="384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 type="triangl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11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3389" y="2759"/>
                  <a:ext cx="78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GB" sz="1200">
                      <a:latin typeface="Comic Sans MS" pitchFamily="66" charset="0"/>
                    </a:rPr>
                    <a:t>Reflective film</a:t>
                  </a:r>
                </a:p>
              </p:txBody>
            </p:sp>
            <p:sp>
              <p:nvSpPr>
                <p:cNvPr id="42012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4542" y="2759"/>
                  <a:ext cx="887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GB" sz="1200">
                      <a:latin typeface="Comic Sans MS" pitchFamily="66" charset="0"/>
                    </a:rPr>
                    <a:t>Insulating spacer</a:t>
                  </a:r>
                </a:p>
              </p:txBody>
            </p:sp>
            <p:sp>
              <p:nvSpPr>
                <p:cNvPr id="42013" name="Line 33"/>
                <p:cNvSpPr>
                  <a:spLocks noChangeShapeType="1"/>
                </p:cNvSpPr>
                <p:nvPr/>
              </p:nvSpPr>
              <p:spPr bwMode="auto">
                <a:xfrm flipH="1">
                  <a:off x="4098" y="2449"/>
                  <a:ext cx="178" cy="37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 type="triangl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14" name="Line 34"/>
                <p:cNvSpPr>
                  <a:spLocks noChangeShapeType="1"/>
                </p:cNvSpPr>
                <p:nvPr/>
              </p:nvSpPr>
              <p:spPr bwMode="auto">
                <a:xfrm>
                  <a:off x="4986" y="572"/>
                  <a:ext cx="0" cy="2087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15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4948" y="806"/>
                  <a:ext cx="839" cy="40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GB" sz="1200">
                      <a:latin typeface="Comic Sans MS" pitchFamily="66" charset="0"/>
                    </a:rPr>
                    <a:t>Colder wall (actively cooled</a:t>
                  </a:r>
                </a:p>
                <a:p>
                  <a:r>
                    <a:rPr lang="en-GB" sz="1200">
                      <a:latin typeface="Comic Sans MS" pitchFamily="66" charset="0"/>
                    </a:rPr>
                    <a:t>thermal shield)</a:t>
                  </a:r>
                </a:p>
              </p:txBody>
            </p:sp>
            <p:sp>
              <p:nvSpPr>
                <p:cNvPr id="42016" name="Line 36"/>
                <p:cNvSpPr>
                  <a:spLocks noChangeShapeType="1"/>
                </p:cNvSpPr>
                <p:nvPr/>
              </p:nvSpPr>
              <p:spPr bwMode="auto">
                <a:xfrm>
                  <a:off x="4169" y="547"/>
                  <a:ext cx="0" cy="2087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17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3579" y="797"/>
                  <a:ext cx="582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GB" sz="1200">
                      <a:latin typeface="Comic Sans MS" pitchFamily="66" charset="0"/>
                    </a:rPr>
                    <a:t>Warm wall</a:t>
                  </a:r>
                </a:p>
              </p:txBody>
            </p:sp>
            <p:sp>
              <p:nvSpPr>
                <p:cNvPr id="42018" name="Line 38"/>
                <p:cNvSpPr>
                  <a:spLocks noChangeShapeType="1"/>
                </p:cNvSpPr>
                <p:nvPr/>
              </p:nvSpPr>
              <p:spPr bwMode="auto">
                <a:xfrm>
                  <a:off x="3606" y="1661"/>
                  <a:ext cx="64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019" name="Line 39"/>
                <p:cNvSpPr>
                  <a:spLocks noChangeShapeType="1"/>
                </p:cNvSpPr>
                <p:nvPr/>
              </p:nvSpPr>
              <p:spPr bwMode="auto">
                <a:xfrm flipH="1" flipV="1">
                  <a:off x="3833" y="1434"/>
                  <a:ext cx="435" cy="20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020" name="Line 40"/>
                <p:cNvSpPr>
                  <a:spLocks noChangeShapeType="1"/>
                </p:cNvSpPr>
                <p:nvPr/>
              </p:nvSpPr>
              <p:spPr bwMode="auto">
                <a:xfrm flipH="1">
                  <a:off x="4014" y="1677"/>
                  <a:ext cx="342" cy="1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021" name="Oval 43"/>
                <p:cNvSpPr>
                  <a:spLocks noChangeArrowheads="1"/>
                </p:cNvSpPr>
                <p:nvPr/>
              </p:nvSpPr>
              <p:spPr bwMode="auto">
                <a:xfrm>
                  <a:off x="4976" y="572"/>
                  <a:ext cx="181" cy="18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022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4014" y="324"/>
                  <a:ext cx="291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GB" sz="1600">
                      <a:latin typeface="Comic Sans MS" pitchFamily="66" charset="0"/>
                    </a:rPr>
                    <a:t>Tw</a:t>
                  </a:r>
                </a:p>
              </p:txBody>
            </p:sp>
            <p:sp>
              <p:nvSpPr>
                <p:cNvPr id="42023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4785" y="315"/>
                  <a:ext cx="569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GB" sz="1600">
                      <a:latin typeface="Comic Sans MS" pitchFamily="66" charset="0"/>
                    </a:rPr>
                    <a:t>Tc &lt; Tw</a:t>
                  </a:r>
                </a:p>
              </p:txBody>
            </p:sp>
            <p:sp>
              <p:nvSpPr>
                <p:cNvPr id="42024" name="Line 48"/>
                <p:cNvSpPr>
                  <a:spLocks noChangeShapeType="1"/>
                </p:cNvSpPr>
                <p:nvPr/>
              </p:nvSpPr>
              <p:spPr bwMode="auto">
                <a:xfrm flipH="1" flipV="1">
                  <a:off x="4241" y="1480"/>
                  <a:ext cx="206" cy="9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cxnSp>
            <p:nvCxnSpPr>
              <p:cNvPr id="3" name="Straight Arrow Connector 2">
                <a:extLst>
                  <a:ext uri="{FF2B5EF4-FFF2-40B4-BE49-F238E27FC236}">
                    <a16:creationId xmlns:a16="http://schemas.microsoft.com/office/drawing/2014/main" id="{743A055B-02EA-4D8B-85E4-24E243E70D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127208" y="136525"/>
                <a:ext cx="15081" cy="122012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E9EF2DC7-7266-4188-87D0-3F35415F7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48639" y="1356646"/>
                <a:ext cx="127476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DB65112-9F79-49F4-9FFD-9F69A481B5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2152" y="824674"/>
                <a:ext cx="984250" cy="29712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22F86ED-C6F5-4BE2-AB5E-F0C3EE3B5ED6}"/>
                  </a:ext>
                </a:extLst>
              </p:cNvPr>
              <p:cNvSpPr txBox="1"/>
              <p:nvPr/>
            </p:nvSpPr>
            <p:spPr>
              <a:xfrm>
                <a:off x="8203908" y="242101"/>
                <a:ext cx="35618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T</a:t>
                </a:r>
                <a:endParaRPr lang="fr-FR" sz="1000" dirty="0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5A376F6-4A9C-44AA-8A31-61AF85DC1AC5}"/>
                  </a:ext>
                </a:extLst>
              </p:cNvPr>
              <p:cNvSpPr txBox="1"/>
              <p:nvPr/>
            </p:nvSpPr>
            <p:spPr>
              <a:xfrm>
                <a:off x="9356372" y="1307503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x</a:t>
                </a:r>
                <a:endParaRPr lang="fr-FR" sz="1000" dirty="0"/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2F097656-9CC9-46C9-9DF4-89B8EBC871B6}"/>
                  </a:ext>
                </a:extLst>
              </p:cNvPr>
              <p:cNvSpPr txBox="1"/>
              <p:nvPr/>
            </p:nvSpPr>
            <p:spPr>
              <a:xfrm>
                <a:off x="7816911" y="412934"/>
                <a:ext cx="35618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Tw</a:t>
                </a:r>
                <a:endParaRPr lang="fr-FR" sz="1000" dirty="0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6AAE5D6-7F6B-4279-A567-12DCF7271CD0}"/>
                  </a:ext>
                </a:extLst>
              </p:cNvPr>
              <p:cNvSpPr txBox="1"/>
              <p:nvPr/>
            </p:nvSpPr>
            <p:spPr>
              <a:xfrm>
                <a:off x="9198455" y="951587"/>
                <a:ext cx="3273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Tc</a:t>
                </a:r>
                <a:endParaRPr lang="fr-FR" sz="1000" dirty="0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FF143440-ACBB-43AF-A3DC-BE4FC067102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104475" y="505785"/>
                <a:ext cx="72000" cy="72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ABC0E22-68D9-4FF7-81CE-347D1C323481}"/>
                </a:ext>
              </a:extLst>
            </p:cNvPr>
            <p:cNvSpPr txBox="1"/>
            <p:nvPr/>
          </p:nvSpPr>
          <p:spPr>
            <a:xfrm>
              <a:off x="9339154" y="945805"/>
              <a:ext cx="5902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T</a:t>
              </a:r>
              <a:r>
                <a:rPr lang="en-US" sz="1000" baseline="-25000" dirty="0"/>
                <a:t>ext layer</a:t>
              </a:r>
              <a:endParaRPr lang="fr-FR" sz="1000" baseline="-25000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976FD4F-33B4-4898-BBA8-1B3546ABB9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60460" y="1110129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BBDF09AA-1B38-46F4-984A-EE38535385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95875" y="138339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20FD4BB-AB5B-4F79-93FF-84216F5FD716}"/>
              </a:ext>
            </a:extLst>
          </p:cNvPr>
          <p:cNvGrpSpPr/>
          <p:nvPr/>
        </p:nvGrpSpPr>
        <p:grpSpPr>
          <a:xfrm>
            <a:off x="5917665" y="770594"/>
            <a:ext cx="2235070" cy="1692148"/>
            <a:chOff x="6582659" y="831606"/>
            <a:chExt cx="2065930" cy="1477183"/>
          </a:xfrm>
        </p:grpSpPr>
        <p:pic>
          <p:nvPicPr>
            <p:cNvPr id="55" name="Picture 5">
              <a:extLst>
                <a:ext uri="{FF2B5EF4-FFF2-40B4-BE49-F238E27FC236}">
                  <a16:creationId xmlns:a16="http://schemas.microsoft.com/office/drawing/2014/main" id="{D83B10A4-545D-4BFB-AC16-419938818E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26" t="12277" r="8208" b="6166"/>
            <a:stretch>
              <a:fillRect/>
            </a:stretch>
          </p:blipFill>
          <p:spPr bwMode="auto">
            <a:xfrm>
              <a:off x="6582659" y="831606"/>
              <a:ext cx="2065930" cy="1400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6" name="Rectangle 17">
              <a:extLst>
                <a:ext uri="{FF2B5EF4-FFF2-40B4-BE49-F238E27FC236}">
                  <a16:creationId xmlns:a16="http://schemas.microsoft.com/office/drawing/2014/main" id="{DC646731-B18E-45B8-8F4B-5B97FA59A9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2956" y="1908679"/>
              <a:ext cx="2015633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buFontTx/>
                <a:buNone/>
              </a:pPr>
              <a:r>
                <a:rPr lang="en-US" sz="1000" dirty="0">
                  <a:solidFill>
                    <a:srgbClr val="FFFF00"/>
                  </a:solidFill>
                </a:rPr>
                <a:t>Interleaved reflectors and spacers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6E3F45-1FC7-211A-05D9-228944DB1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44</a:t>
            </a:fld>
            <a:endParaRPr lang="en-GB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>
            <a:extLst>
              <a:ext uri="{FF2B5EF4-FFF2-40B4-BE49-F238E27FC236}">
                <a16:creationId xmlns:a16="http://schemas.microsoft.com/office/drawing/2014/main" id="{7B5A1E94-F18D-E99B-23BA-00A83D117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" t="11833" r="7875" b="3111"/>
          <a:stretch>
            <a:fillRect/>
          </a:stretch>
        </p:blipFill>
        <p:spPr bwMode="auto">
          <a:xfrm>
            <a:off x="4035735" y="4045762"/>
            <a:ext cx="3673718" cy="24084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A2CDB5-9FA0-3AE0-A6CF-47A16C65A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MLI material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835F50-D42C-7865-6806-4CBFB93E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45</a:t>
            </a:fld>
            <a:endParaRPr lang="en-GB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86BF8C1F-E40A-35AC-DB80-1C0B5ED2F23C}"/>
              </a:ext>
            </a:extLst>
          </p:cNvPr>
          <p:cNvSpPr txBox="1">
            <a:spLocks noChangeArrowheads="1"/>
          </p:cNvSpPr>
          <p:nvPr/>
        </p:nvSpPr>
        <p:spPr>
          <a:xfrm>
            <a:off x="3881619" y="245802"/>
            <a:ext cx="7655668" cy="170977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>
                <a:solidFill>
                  <a:srgbClr val="0070C0"/>
                </a:solidFill>
              </a:rPr>
              <a:t>LHC MLI:</a:t>
            </a:r>
          </a:p>
          <a:p>
            <a:r>
              <a:rPr lang="en-GB" sz="1800" b="1" dirty="0">
                <a:solidFill>
                  <a:srgbClr val="0070C0"/>
                </a:solidFill>
              </a:rPr>
              <a:t>Reflecting film</a:t>
            </a:r>
            <a:r>
              <a:rPr lang="en-GB" sz="1800" dirty="0">
                <a:solidFill>
                  <a:srgbClr val="0070C0"/>
                </a:solidFill>
              </a:rPr>
              <a:t>: 6 µm thick polyethylene </a:t>
            </a:r>
            <a:r>
              <a:rPr lang="en-GB" sz="1800" dirty="0" err="1">
                <a:solidFill>
                  <a:srgbClr val="0070C0"/>
                </a:solidFill>
              </a:rPr>
              <a:t>teraphthalate</a:t>
            </a:r>
            <a:r>
              <a:rPr lang="en-GB" sz="1800" dirty="0">
                <a:solidFill>
                  <a:srgbClr val="0070C0"/>
                </a:solidFill>
              </a:rPr>
              <a:t> (PET) film coated with 400 Å minimum aluminium on each side (Physical Vapor Deposition process)</a:t>
            </a:r>
          </a:p>
          <a:p>
            <a:r>
              <a:rPr lang="en-GB" sz="1800" b="1" dirty="0">
                <a:solidFill>
                  <a:srgbClr val="0070C0"/>
                </a:solidFill>
              </a:rPr>
              <a:t>Spacer</a:t>
            </a:r>
            <a:r>
              <a:rPr lang="en-GB" sz="1800" dirty="0">
                <a:solidFill>
                  <a:srgbClr val="0070C0"/>
                </a:solidFill>
              </a:rPr>
              <a:t>: polyester net of very low weight (&lt; 5 g/m2) </a:t>
            </a:r>
          </a:p>
          <a:p>
            <a:r>
              <a:rPr lang="en-GB" sz="1800" dirty="0">
                <a:solidFill>
                  <a:srgbClr val="0070C0"/>
                </a:solidFill>
              </a:rPr>
              <a:t>10 or 15 layer </a:t>
            </a:r>
            <a:r>
              <a:rPr lang="en-GB" sz="1800" b="1" dirty="0">
                <a:solidFill>
                  <a:srgbClr val="0070C0"/>
                </a:solidFill>
              </a:rPr>
              <a:t>pre-assembled blankets </a:t>
            </a:r>
            <a:r>
              <a:rPr lang="en-GB" sz="1800" dirty="0">
                <a:solidFill>
                  <a:srgbClr val="0070C0"/>
                </a:solidFill>
              </a:rPr>
              <a:t>(outermost layer reinforced with a polyester net) </a:t>
            </a:r>
          </a:p>
          <a:p>
            <a:r>
              <a:rPr lang="en-GB" sz="1800" dirty="0">
                <a:solidFill>
                  <a:srgbClr val="0070C0"/>
                </a:solidFill>
              </a:rPr>
              <a:t>Blanket overall </a:t>
            </a:r>
            <a:r>
              <a:rPr lang="en-GB" sz="1800" b="1" dirty="0">
                <a:solidFill>
                  <a:srgbClr val="0070C0"/>
                </a:solidFill>
              </a:rPr>
              <a:t>thickness</a:t>
            </a:r>
            <a:r>
              <a:rPr lang="en-GB" sz="1800" dirty="0">
                <a:solidFill>
                  <a:srgbClr val="0070C0"/>
                </a:solidFill>
              </a:rPr>
              <a:t>: &gt; 2 (3) mm for 10 (15) layers</a:t>
            </a:r>
          </a:p>
          <a:p>
            <a:r>
              <a:rPr lang="en-GB" sz="1800" b="1" dirty="0">
                <a:solidFill>
                  <a:srgbClr val="0070C0"/>
                </a:solidFill>
              </a:rPr>
              <a:t>Perforated layers </a:t>
            </a:r>
            <a:r>
              <a:rPr lang="en-GB" sz="1800" dirty="0">
                <a:solidFill>
                  <a:srgbClr val="0070C0"/>
                </a:solidFill>
              </a:rPr>
              <a:t>for outgassing: 0.05-0.15 % surface </a:t>
            </a:r>
          </a:p>
        </p:txBody>
      </p:sp>
      <p:pic>
        <p:nvPicPr>
          <p:cNvPr id="12" name="Picture 5">
            <a:extLst>
              <a:ext uri="{FF2B5EF4-FFF2-40B4-BE49-F238E27FC236}">
                <a16:creationId xmlns:a16="http://schemas.microsoft.com/office/drawing/2014/main" id="{484D44DC-E904-E165-6996-3C76700384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6" t="12277" r="8208" b="6166"/>
          <a:stretch>
            <a:fillRect/>
          </a:stretch>
        </p:blipFill>
        <p:spPr bwMode="auto">
          <a:xfrm>
            <a:off x="219109" y="1145768"/>
            <a:ext cx="3597517" cy="2438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93960E9C-4CFD-B1B4-B180-C5F8A6557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1" t="12909" r="6740" b="3268"/>
          <a:stretch>
            <a:fillRect/>
          </a:stretch>
        </p:blipFill>
        <p:spPr bwMode="auto">
          <a:xfrm>
            <a:off x="142908" y="4060804"/>
            <a:ext cx="3814534" cy="24458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5" name="Rectangle 17">
            <a:extLst>
              <a:ext uri="{FF2B5EF4-FFF2-40B4-BE49-F238E27FC236}">
                <a16:creationId xmlns:a16="http://schemas.microsoft.com/office/drawing/2014/main" id="{B4E7BB7C-5948-4F04-B768-4DBCA6A1AB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908" y="3293595"/>
            <a:ext cx="287931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>
                <a:solidFill>
                  <a:srgbClr val="FFFF00"/>
                </a:solidFill>
              </a:rPr>
              <a:t>Interleaved reflectors and spacers</a:t>
            </a: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6D26ABC7-2DE1-FAD0-0872-9233DBB91C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620" y="6224409"/>
            <a:ext cx="25532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sz="1400">
                <a:solidFill>
                  <a:srgbClr val="FFFF00"/>
                </a:solidFill>
              </a:rPr>
              <a:t>Velcro™ fasteners</a:t>
            </a:r>
          </a:p>
        </p:txBody>
      </p:sp>
      <p:sp>
        <p:nvSpPr>
          <p:cNvPr id="17" name="Rectangle 26">
            <a:extLst>
              <a:ext uri="{FF2B5EF4-FFF2-40B4-BE49-F238E27FC236}">
                <a16:creationId xmlns:a16="http://schemas.microsoft.com/office/drawing/2014/main" id="{7C7AA4CC-6D54-9AB5-7372-51AB3215E5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0139" y="6151281"/>
            <a:ext cx="2051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400" dirty="0">
                <a:solidFill>
                  <a:srgbClr val="FFFF00"/>
                </a:solidFill>
              </a:rPr>
              <a:t>Blanket manufacturing</a:t>
            </a:r>
          </a:p>
        </p:txBody>
      </p:sp>
      <p:pic>
        <p:nvPicPr>
          <p:cNvPr id="161798" name="Picture 6">
            <a:extLst>
              <a:ext uri="{FF2B5EF4-FFF2-40B4-BE49-F238E27FC236}">
                <a16:creationId xmlns:a16="http://schemas.microsoft.com/office/drawing/2014/main" id="{66226C79-0C70-B1E0-6F64-039D874F3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9275" y="2074425"/>
            <a:ext cx="2037296" cy="24383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ED7D1AFE-0242-5E8A-C51A-EEF1C1F368C6}"/>
              </a:ext>
            </a:extLst>
          </p:cNvPr>
          <p:cNvGrpSpPr/>
          <p:nvPr/>
        </p:nvGrpSpPr>
        <p:grpSpPr>
          <a:xfrm>
            <a:off x="8234560" y="4272962"/>
            <a:ext cx="2336989" cy="2346919"/>
            <a:chOff x="8234560" y="4272962"/>
            <a:chExt cx="2336989" cy="2346919"/>
          </a:xfrm>
        </p:grpSpPr>
        <p:pic>
          <p:nvPicPr>
            <p:cNvPr id="161796" name="Picture 4" descr="Afficher l’image source">
              <a:extLst>
                <a:ext uri="{FF2B5EF4-FFF2-40B4-BE49-F238E27FC236}">
                  <a16:creationId xmlns:a16="http://schemas.microsoft.com/office/drawing/2014/main" id="{650303DC-2438-9FB6-2F8E-87133C456E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4560" y="4272962"/>
              <a:ext cx="2336989" cy="234691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18">
              <a:extLst>
                <a:ext uri="{FF2B5EF4-FFF2-40B4-BE49-F238E27FC236}">
                  <a16:creationId xmlns:a16="http://schemas.microsoft.com/office/drawing/2014/main" id="{56FA86F4-49FC-7ADC-D969-FD53464D9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2851" y="6284486"/>
              <a:ext cx="2214068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US" sz="1200" dirty="0">
                  <a:solidFill>
                    <a:srgbClr val="0066FF"/>
                  </a:solidFill>
                </a:rPr>
                <a:t>MLI in residential construction</a:t>
              </a:r>
            </a:p>
          </p:txBody>
        </p:sp>
      </p:grpSp>
      <p:sp>
        <p:nvSpPr>
          <p:cNvPr id="19" name="Rectangle 26">
            <a:extLst>
              <a:ext uri="{FF2B5EF4-FFF2-40B4-BE49-F238E27FC236}">
                <a16:creationId xmlns:a16="http://schemas.microsoft.com/office/drawing/2014/main" id="{1417C201-A215-1155-D83D-D1C3AEF859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65760" y="3001848"/>
            <a:ext cx="2051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400" dirty="0">
                <a:solidFill>
                  <a:srgbClr val="FFFF00"/>
                </a:solidFill>
              </a:rPr>
              <a:t>Decoration Al films</a:t>
            </a:r>
          </a:p>
        </p:txBody>
      </p:sp>
      <p:pic>
        <p:nvPicPr>
          <p:cNvPr id="161800" name="Picture 8" descr="Afficher l’image source">
            <a:extLst>
              <a:ext uri="{FF2B5EF4-FFF2-40B4-BE49-F238E27FC236}">
                <a16:creationId xmlns:a16="http://schemas.microsoft.com/office/drawing/2014/main" id="{EE6AED39-65AB-2A38-13C8-4AA6489B4E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878" y="2032773"/>
            <a:ext cx="3568443" cy="21710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6">
            <a:extLst>
              <a:ext uri="{FF2B5EF4-FFF2-40B4-BE49-F238E27FC236}">
                <a16:creationId xmlns:a16="http://schemas.microsoft.com/office/drawing/2014/main" id="{44B807E8-9AED-4657-BDE9-7C88AA620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1043" y="2040985"/>
            <a:ext cx="231727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sz="1400" dirty="0">
                <a:solidFill>
                  <a:srgbClr val="FFFF00"/>
                </a:solidFill>
              </a:rPr>
              <a:t>MLI in Space applications</a:t>
            </a:r>
          </a:p>
        </p:txBody>
      </p:sp>
    </p:spTree>
    <p:extLst>
      <p:ext uri="{BB962C8B-B14F-4D97-AF65-F5344CB8AC3E}">
        <p14:creationId xmlns:p14="http://schemas.microsoft.com/office/powerpoint/2010/main" val="19306829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MLI blankets</a:t>
            </a:r>
          </a:p>
        </p:txBody>
      </p:sp>
      <p:pic>
        <p:nvPicPr>
          <p:cNvPr id="178188" name="Picture 12" descr="Pic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09" y="1357573"/>
            <a:ext cx="5950391" cy="5188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8191" name="Rectangle 15"/>
          <p:cNvSpPr>
            <a:spLocks noChangeArrowheads="1"/>
          </p:cNvSpPr>
          <p:nvPr/>
        </p:nvSpPr>
        <p:spPr bwMode="auto">
          <a:xfrm>
            <a:off x="4985468" y="151330"/>
            <a:ext cx="6243909" cy="1480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77800" indent="-177800"/>
            <a:r>
              <a:rPr lang="en-US" sz="1200" b="1" dirty="0"/>
              <a:t>Features:</a:t>
            </a:r>
          </a:p>
          <a:p>
            <a:pPr marL="177800" indent="-177800"/>
            <a:r>
              <a:rPr lang="en-US" sz="1200" dirty="0"/>
              <a:t>1 blanket (10 reflective layers) on cold masses (1.9 K)</a:t>
            </a:r>
          </a:p>
          <a:p>
            <a:pPr marL="177800" indent="-177800"/>
            <a:r>
              <a:rPr lang="en-US" sz="1200" dirty="0"/>
              <a:t>2 blankets (15 reflective layers each) on Thermal Shields (50-65 K)</a:t>
            </a:r>
          </a:p>
          <a:p>
            <a:pPr marL="177800" indent="-177800"/>
            <a:r>
              <a:rPr lang="en-US" sz="1200" dirty="0"/>
              <a:t>Reflective layer: double aluminized polyester film (2 </a:t>
            </a:r>
            <a:r>
              <a:rPr lang="en-US" altLang="fr-FR" sz="1200" dirty="0">
                <a:solidFill>
                  <a:schemeClr val="tx1"/>
                </a:solidFill>
              </a:rPr>
              <a:t>km</a:t>
            </a:r>
            <a:r>
              <a:rPr lang="en-US" altLang="fr-FR" sz="1200" baseline="30000" dirty="0">
                <a:solidFill>
                  <a:schemeClr val="tx1"/>
                </a:solidFill>
              </a:rPr>
              <a:t>2</a:t>
            </a:r>
            <a:r>
              <a:rPr lang="en-US" sz="1200" dirty="0"/>
              <a:t>)</a:t>
            </a:r>
          </a:p>
          <a:p>
            <a:pPr marL="177800" indent="-177800"/>
            <a:r>
              <a:rPr lang="en-US" sz="1200" dirty="0"/>
              <a:t>Spacer: polyester net</a:t>
            </a:r>
          </a:p>
          <a:p>
            <a:pPr marL="177800" indent="-177800"/>
            <a:r>
              <a:rPr lang="en-US" sz="1200" dirty="0"/>
              <a:t>Stitched Velcro™ fasteners for rapid mounting and quality closing</a:t>
            </a:r>
          </a:p>
        </p:txBody>
      </p:sp>
      <p:sp>
        <p:nvSpPr>
          <p:cNvPr id="178194" name="Rectangle 18"/>
          <p:cNvSpPr>
            <a:spLocks noChangeArrowheads="1"/>
          </p:cNvSpPr>
          <p:nvPr/>
        </p:nvSpPr>
        <p:spPr bwMode="auto">
          <a:xfrm>
            <a:off x="769447" y="6238613"/>
            <a:ext cx="347729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sz="1400" dirty="0">
                <a:solidFill>
                  <a:srgbClr val="FFFF00"/>
                </a:solidFill>
              </a:rPr>
              <a:t>1 blanket on CM, 2 on thermal shield</a:t>
            </a:r>
          </a:p>
        </p:txBody>
      </p:sp>
      <p:sp>
        <p:nvSpPr>
          <p:cNvPr id="178197" name="AutoShape 21" descr="435034815@09072007-22A7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8199" name="AutoShape 23" descr="435034815@09072007-22A7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4" name="Picture 13" descr="diode">
            <a:extLst>
              <a:ext uri="{FF2B5EF4-FFF2-40B4-BE49-F238E27FC236}">
                <a16:creationId xmlns:a16="http://schemas.microsoft.com/office/drawing/2014/main" id="{CC1549AC-3748-FCA6-3007-621DD6EFB6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7736" y="2483384"/>
            <a:ext cx="2574264" cy="20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VB">
            <a:extLst>
              <a:ext uri="{FF2B5EF4-FFF2-40B4-BE49-F238E27FC236}">
                <a16:creationId xmlns:a16="http://schemas.microsoft.com/office/drawing/2014/main" id="{9355FEA4-D50E-CDC1-84E7-22DBCB3F7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4143" y="4719074"/>
            <a:ext cx="2954855" cy="207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C33A750-C499-C27B-F476-1F00CE95E9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41530" y="1904619"/>
            <a:ext cx="25742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fr-FR" sz="1400" dirty="0"/>
              <a:t>Mock-ups for complex geometries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754A91A-16D2-3B6C-8F5F-8BCA2AA4AA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8887" y="3621059"/>
            <a:ext cx="1295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fr-FR" sz="1400" dirty="0">
                <a:solidFill>
                  <a:schemeClr val="tx1"/>
                </a:solidFill>
              </a:rPr>
              <a:t>Diode box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52A1A14-B842-4EEB-4026-3EA3E8ECA7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1599" y="6466954"/>
            <a:ext cx="2051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rgbClr val="3333FF"/>
                </a:solidFill>
                <a:latin typeface="Comic Sans MS" panose="030F0702030302020204" pitchFamily="66" charset="0"/>
                <a:ea typeface="+mn-ea"/>
                <a:cs typeface="+mn-cs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fr-FR" sz="1400" dirty="0">
                <a:solidFill>
                  <a:srgbClr val="FFFF00"/>
                </a:solidFill>
              </a:rPr>
              <a:t>Vacuum Barrier</a:t>
            </a:r>
          </a:p>
        </p:txBody>
      </p:sp>
      <p:pic>
        <p:nvPicPr>
          <p:cNvPr id="19" name="Picture 18" descr="PICT4365">
            <a:extLst>
              <a:ext uri="{FF2B5EF4-FFF2-40B4-BE49-F238E27FC236}">
                <a16:creationId xmlns:a16="http://schemas.microsoft.com/office/drawing/2014/main" id="{244D18B5-F737-BA6C-F7F5-418BE526E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505" y="1357573"/>
            <a:ext cx="3214693" cy="428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8">
            <a:extLst>
              <a:ext uri="{FF2B5EF4-FFF2-40B4-BE49-F238E27FC236}">
                <a16:creationId xmlns:a16="http://schemas.microsoft.com/office/drawing/2014/main" id="{A45920D9-1B37-0A06-F26E-7AEA26976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2407" y="4313998"/>
            <a:ext cx="193809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 dirty="0">
                <a:solidFill>
                  <a:srgbClr val="FFFF00"/>
                </a:solidFill>
              </a:rPr>
              <a:t>MLI on Cold-to-Warm </a:t>
            </a:r>
          </a:p>
          <a:p>
            <a:pPr>
              <a:buFontTx/>
              <a:buNone/>
            </a:pPr>
            <a:r>
              <a:rPr lang="en-US" sz="1400" dirty="0">
                <a:solidFill>
                  <a:srgbClr val="FFFF00"/>
                </a:solidFill>
              </a:rPr>
              <a:t>transitions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A81E1F-F41E-E769-C63D-BE85FAC6A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2290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GB" dirty="0"/>
              <a:t>MLI: How many reflective layers (N)? 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825" y="979418"/>
            <a:ext cx="8545154" cy="5628838"/>
          </a:xfrm>
        </p:spPr>
        <p:txBody>
          <a:bodyPr>
            <a:normAutofit fontScale="55000" lnSpcReduction="20000"/>
          </a:bodyPr>
          <a:lstStyle/>
          <a:p>
            <a:r>
              <a:rPr lang="en-GB" dirty="0">
                <a:solidFill>
                  <a:srgbClr val="0066CC"/>
                </a:solidFill>
              </a:rPr>
              <a:t>No straightforward answer ! Not just a matter of N ! </a:t>
            </a:r>
          </a:p>
          <a:p>
            <a:endParaRPr lang="en-GB" dirty="0">
              <a:solidFill>
                <a:srgbClr val="0066CC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Complex system to model</a:t>
            </a:r>
            <a:r>
              <a:rPr lang="en-GB" dirty="0"/>
              <a:t>, with parameters needing experimental qualification  </a:t>
            </a:r>
          </a:p>
          <a:p>
            <a:endParaRPr lang="en-GB" dirty="0">
              <a:solidFill>
                <a:srgbClr val="0066CC"/>
              </a:solidFill>
            </a:endParaRPr>
          </a:p>
          <a:p>
            <a:r>
              <a:rPr lang="en-GB" dirty="0">
                <a:solidFill>
                  <a:srgbClr val="0066CC"/>
                </a:solidFill>
              </a:rPr>
              <a:t>Radiation </a:t>
            </a:r>
            <a:r>
              <a:rPr lang="en-GB" dirty="0"/>
              <a:t>vs. </a:t>
            </a:r>
            <a:r>
              <a:rPr lang="en-GB" dirty="0">
                <a:solidFill>
                  <a:srgbClr val="0066CC"/>
                </a:solidFill>
              </a:rPr>
              <a:t>conduction</a:t>
            </a:r>
            <a:r>
              <a:rPr lang="en-GB" dirty="0"/>
              <a:t>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Radiation </a:t>
            </a:r>
            <a:r>
              <a:rPr lang="en-GB" dirty="0">
                <a:solidFill>
                  <a:srgbClr val="0066CC"/>
                </a:solidFill>
              </a:rPr>
              <a:t>reduces as 1/N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Conduction </a:t>
            </a:r>
            <a:r>
              <a:rPr lang="en-GB" dirty="0">
                <a:solidFill>
                  <a:srgbClr val="0066CC"/>
                </a:solidFill>
              </a:rPr>
              <a:t>proportional to packing density</a:t>
            </a:r>
            <a:r>
              <a:rPr lang="en-GB" dirty="0"/>
              <a:t> (N/mm)</a:t>
            </a:r>
          </a:p>
          <a:p>
            <a:endParaRPr lang="en-GB" dirty="0"/>
          </a:p>
          <a:p>
            <a:r>
              <a:rPr lang="en-GB" dirty="0"/>
              <a:t>Residual helium gas conduction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0070C0"/>
                </a:solidFill>
              </a:rPr>
              <a:t>Negligeable</a:t>
            </a:r>
            <a:r>
              <a:rPr lang="en-GB" dirty="0"/>
              <a:t> at res. pressure </a:t>
            </a:r>
            <a:r>
              <a:rPr lang="en-GB" dirty="0">
                <a:solidFill>
                  <a:srgbClr val="0070C0"/>
                </a:solidFill>
              </a:rPr>
              <a:t>p &lt; 10</a:t>
            </a:r>
            <a:r>
              <a:rPr lang="en-GB" baseline="30000" dirty="0">
                <a:solidFill>
                  <a:srgbClr val="0070C0"/>
                </a:solidFill>
              </a:rPr>
              <a:t>-4</a:t>
            </a:r>
            <a:r>
              <a:rPr lang="en-GB" dirty="0">
                <a:solidFill>
                  <a:srgbClr val="0070C0"/>
                </a:solidFill>
              </a:rPr>
              <a:t> Pa </a:t>
            </a:r>
            <a:r>
              <a:rPr lang="en-GB" dirty="0"/>
              <a:t>(10</a:t>
            </a:r>
            <a:r>
              <a:rPr lang="en-GB" baseline="30000" dirty="0"/>
              <a:t>-6</a:t>
            </a:r>
            <a:r>
              <a:rPr lang="en-GB" dirty="0"/>
              <a:t> mbar)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0070C0"/>
                </a:solidFill>
              </a:rPr>
              <a:t>Sizeable </a:t>
            </a:r>
            <a:r>
              <a:rPr lang="en-GB" dirty="0"/>
              <a:t>contribution at res. pressure </a:t>
            </a:r>
            <a:r>
              <a:rPr lang="en-GB" dirty="0">
                <a:solidFill>
                  <a:srgbClr val="0070C0"/>
                </a:solidFill>
              </a:rPr>
              <a:t>10</a:t>
            </a:r>
            <a:r>
              <a:rPr lang="en-GB" baseline="30000" dirty="0">
                <a:solidFill>
                  <a:srgbClr val="0070C0"/>
                </a:solidFill>
              </a:rPr>
              <a:t>-4</a:t>
            </a:r>
            <a:r>
              <a:rPr lang="en-GB" dirty="0">
                <a:solidFill>
                  <a:srgbClr val="0070C0"/>
                </a:solidFill>
              </a:rPr>
              <a:t> Pa &lt; p &lt; 10</a:t>
            </a:r>
            <a:r>
              <a:rPr lang="en-GB" baseline="30000" dirty="0">
                <a:solidFill>
                  <a:srgbClr val="0070C0"/>
                </a:solidFill>
              </a:rPr>
              <a:t>-3</a:t>
            </a:r>
            <a:r>
              <a:rPr lang="en-GB" dirty="0">
                <a:solidFill>
                  <a:srgbClr val="0070C0"/>
                </a:solidFill>
              </a:rPr>
              <a:t> Pa (</a:t>
            </a:r>
            <a:r>
              <a:rPr lang="en-GB" dirty="0"/>
              <a:t>10</a:t>
            </a:r>
            <a:r>
              <a:rPr lang="en-GB" baseline="30000" dirty="0"/>
              <a:t>-5</a:t>
            </a:r>
            <a:r>
              <a:rPr lang="en-GB" dirty="0"/>
              <a:t> mbar)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0070C0"/>
                </a:solidFill>
              </a:rPr>
              <a:t>Dominates</a:t>
            </a:r>
            <a:r>
              <a:rPr lang="en-GB" dirty="0"/>
              <a:t> at res. pressure </a:t>
            </a:r>
            <a:r>
              <a:rPr lang="en-GB" dirty="0">
                <a:solidFill>
                  <a:srgbClr val="0070C0"/>
                </a:solidFill>
              </a:rPr>
              <a:t>p &gt; 10</a:t>
            </a:r>
            <a:r>
              <a:rPr lang="en-GB" baseline="30000" dirty="0">
                <a:solidFill>
                  <a:srgbClr val="0070C0"/>
                </a:solidFill>
              </a:rPr>
              <a:t>-2</a:t>
            </a:r>
            <a:r>
              <a:rPr lang="en-GB" dirty="0">
                <a:solidFill>
                  <a:srgbClr val="0070C0"/>
                </a:solidFill>
              </a:rPr>
              <a:t> Pa </a:t>
            </a:r>
            <a:r>
              <a:rPr lang="en-GB" dirty="0"/>
              <a:t>(10</a:t>
            </a:r>
            <a:r>
              <a:rPr lang="en-GB" baseline="30000" dirty="0"/>
              <a:t>-4</a:t>
            </a:r>
            <a:r>
              <a:rPr lang="en-GB" dirty="0"/>
              <a:t> mbar)</a:t>
            </a:r>
          </a:p>
          <a:p>
            <a:endParaRPr lang="en-GB" dirty="0"/>
          </a:p>
          <a:p>
            <a:r>
              <a:rPr lang="en-GB" dirty="0"/>
              <a:t>Packing density should be limited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>
                <a:solidFill>
                  <a:srgbClr val="0066CC"/>
                </a:solidFill>
                <a:sym typeface="Wingdings" pitchFamily="2" charset="2"/>
              </a:rPr>
              <a:t>typically 20-25 N/cm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>
                <a:solidFill>
                  <a:srgbClr val="0066CC"/>
                </a:solidFill>
                <a:sym typeface="Wingdings" pitchFamily="2" charset="2"/>
              </a:rPr>
              <a:t>Avoid “compressed” blankets </a:t>
            </a:r>
            <a:r>
              <a:rPr lang="en-GB" dirty="0">
                <a:sym typeface="Wingdings" pitchFamily="2" charset="2"/>
              </a:rPr>
              <a:t>(do not put as much MLI as you can fit!)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Reserve</a:t>
            </a:r>
            <a:r>
              <a:rPr lang="en-GB" dirty="0">
                <a:solidFill>
                  <a:srgbClr val="0066CC"/>
                </a:solidFill>
              </a:rPr>
              <a:t> space allocation</a:t>
            </a:r>
            <a:r>
              <a:rPr lang="en-GB" dirty="0"/>
              <a:t> for MLI blankets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Consider </a:t>
            </a:r>
            <a:r>
              <a:rPr lang="en-GB" dirty="0">
                <a:solidFill>
                  <a:srgbClr val="0066CC"/>
                </a:solidFill>
              </a:rPr>
              <a:t>differential thermal contractions</a:t>
            </a:r>
            <a:r>
              <a:rPr lang="en-GB" dirty="0"/>
              <a:t> </a:t>
            </a:r>
            <a:r>
              <a:rPr lang="en-GB" dirty="0" err="1"/>
              <a:t>wrt</a:t>
            </a:r>
            <a:r>
              <a:rPr lang="en-GB" dirty="0"/>
              <a:t> support (Al shields, cold mass…): </a:t>
            </a:r>
            <a:r>
              <a:rPr lang="en-GB" dirty="0">
                <a:sym typeface="Wingdings" pitchFamily="2" charset="2"/>
              </a:rPr>
              <a:t>blankets must remain quite </a:t>
            </a:r>
            <a:r>
              <a:rPr lang="en-GB" dirty="0">
                <a:solidFill>
                  <a:srgbClr val="0066CC"/>
                </a:solidFill>
                <a:sym typeface="Wingdings" pitchFamily="2" charset="2"/>
              </a:rPr>
              <a:t>loose at cold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dirty="0"/>
              <a:t>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dirty="0"/>
          </a:p>
          <a:p>
            <a:pPr eaLnBrk="1" hangingPunct="1">
              <a:lnSpc>
                <a:spcPct val="90000"/>
              </a:lnSpc>
            </a:pPr>
            <a:r>
              <a:rPr lang="en-GB" dirty="0">
                <a:solidFill>
                  <a:srgbClr val="0070C0"/>
                </a:solidFill>
              </a:rPr>
              <a:t>Overall performance </a:t>
            </a:r>
            <a:r>
              <a:rPr lang="en-GB" dirty="0"/>
              <a:t>depends very much on: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Application design solutions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Craftsmanship quality </a:t>
            </a:r>
          </a:p>
        </p:txBody>
      </p:sp>
      <p:grpSp>
        <p:nvGrpSpPr>
          <p:cNvPr id="43013" name="Group 20"/>
          <p:cNvGrpSpPr>
            <a:grpSpLocks/>
          </p:cNvGrpSpPr>
          <p:nvPr/>
        </p:nvGrpSpPr>
        <p:grpSpPr bwMode="auto">
          <a:xfrm>
            <a:off x="6096000" y="979418"/>
            <a:ext cx="5994175" cy="3528857"/>
            <a:chOff x="1292" y="1540"/>
            <a:chExt cx="2184" cy="1241"/>
          </a:xfrm>
        </p:grpSpPr>
        <p:pic>
          <p:nvPicPr>
            <p:cNvPr id="43014" name="Picture 4" descr="MLI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8" y="1540"/>
              <a:ext cx="1738" cy="1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15" name="Text Box 5"/>
            <p:cNvSpPr txBox="1">
              <a:spLocks noChangeArrowheads="1"/>
            </p:cNvSpPr>
            <p:nvPr/>
          </p:nvSpPr>
          <p:spPr bwMode="auto">
            <a:xfrm>
              <a:off x="1881" y="2388"/>
              <a:ext cx="467" cy="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800"/>
                <a:t>Radiation</a:t>
              </a:r>
            </a:p>
          </p:txBody>
        </p:sp>
        <p:sp>
          <p:nvSpPr>
            <p:cNvPr id="43016" name="Text Box 7"/>
            <p:cNvSpPr txBox="1">
              <a:spLocks noChangeArrowheads="1"/>
            </p:cNvSpPr>
            <p:nvPr/>
          </p:nvSpPr>
          <p:spPr bwMode="auto">
            <a:xfrm>
              <a:off x="2336" y="2070"/>
              <a:ext cx="544" cy="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800"/>
                <a:t>Total heat flow</a:t>
              </a:r>
            </a:p>
          </p:txBody>
        </p:sp>
        <p:sp>
          <p:nvSpPr>
            <p:cNvPr id="43017" name="Text Box 8"/>
            <p:cNvSpPr txBox="1">
              <a:spLocks noChangeArrowheads="1"/>
            </p:cNvSpPr>
            <p:nvPr/>
          </p:nvSpPr>
          <p:spPr bwMode="auto">
            <a:xfrm>
              <a:off x="2902" y="2388"/>
              <a:ext cx="454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800"/>
                <a:t>Conduction</a:t>
              </a:r>
            </a:p>
            <a:p>
              <a:pPr eaLnBrk="1" hangingPunct="1"/>
              <a:endParaRPr lang="en-GB" sz="300"/>
            </a:p>
          </p:txBody>
        </p:sp>
        <p:sp>
          <p:nvSpPr>
            <p:cNvPr id="43018" name="Rectangle 10"/>
            <p:cNvSpPr>
              <a:spLocks noChangeArrowheads="1"/>
            </p:cNvSpPr>
            <p:nvPr/>
          </p:nvSpPr>
          <p:spPr bwMode="auto">
            <a:xfrm>
              <a:off x="2789" y="2453"/>
              <a:ext cx="136" cy="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9" name="Text Box 18"/>
            <p:cNvSpPr txBox="1">
              <a:spLocks noChangeArrowheads="1"/>
            </p:cNvSpPr>
            <p:nvPr/>
          </p:nvSpPr>
          <p:spPr bwMode="auto">
            <a:xfrm>
              <a:off x="1292" y="1616"/>
              <a:ext cx="454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800"/>
                <a:t>Arbitrary units</a:t>
              </a:r>
            </a:p>
            <a:p>
              <a:pPr eaLnBrk="1" hangingPunct="1"/>
              <a:endParaRPr lang="en-GB" sz="300"/>
            </a:p>
          </p:txBody>
        </p:sp>
        <p:sp>
          <p:nvSpPr>
            <p:cNvPr id="43020" name="Text Box 19"/>
            <p:cNvSpPr txBox="1">
              <a:spLocks noChangeArrowheads="1"/>
            </p:cNvSpPr>
            <p:nvPr/>
          </p:nvSpPr>
          <p:spPr bwMode="auto">
            <a:xfrm>
              <a:off x="2472" y="2704"/>
              <a:ext cx="454" cy="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800"/>
                <a:t>No. layers/cm</a:t>
              </a:r>
              <a:endParaRPr lang="en-GB" sz="300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4E30A8-8313-8B6D-1865-BAEE3349E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47</a:t>
            </a:fld>
            <a:endParaRPr lang="en-GB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64A37-D858-8586-7213-6EF47125E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631183"/>
          </a:xfrm>
        </p:spPr>
        <p:txBody>
          <a:bodyPr/>
          <a:lstStyle/>
          <a:p>
            <a:r>
              <a:rPr lang="en-US" dirty="0"/>
              <a:t>MLI application: important tips 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A867D7-0957-05B1-E7E6-A3C7752C7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48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7E9542-1E4C-3287-C2E9-2DFA93AC48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1700" y="935566"/>
            <a:ext cx="3068052" cy="13763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A3A580-65E0-CCBC-7C87-D0EDDD93E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9732" y="4402222"/>
            <a:ext cx="2371073" cy="1669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2818" name="Picture 2" descr="Afficher l’image source">
            <a:extLst>
              <a:ext uri="{FF2B5EF4-FFF2-40B4-BE49-F238E27FC236}">
                <a16:creationId xmlns:a16="http://schemas.microsoft.com/office/drawing/2014/main" id="{22DFCDAE-3297-19B8-8B48-FCAD9C8446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80"/>
          <a:stretch/>
        </p:blipFill>
        <p:spPr bwMode="auto">
          <a:xfrm>
            <a:off x="7869727" y="1349103"/>
            <a:ext cx="585216" cy="55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2820" name="Picture 4" descr="Afficher l’image source">
            <a:extLst>
              <a:ext uri="{FF2B5EF4-FFF2-40B4-BE49-F238E27FC236}">
                <a16:creationId xmlns:a16="http://schemas.microsoft.com/office/drawing/2014/main" id="{E99DE430-F382-627D-E3C0-B296DA181C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6" t="17673" b="8152"/>
          <a:stretch/>
        </p:blipFill>
        <p:spPr bwMode="auto">
          <a:xfrm>
            <a:off x="269586" y="832330"/>
            <a:ext cx="2049234" cy="162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0055C4-DD73-0AB0-C6A8-2D12F9E748B7}"/>
              </a:ext>
            </a:extLst>
          </p:cNvPr>
          <p:cNvSpPr txBox="1"/>
          <p:nvPr/>
        </p:nvSpPr>
        <p:spPr>
          <a:xfrm>
            <a:off x="8740143" y="2311941"/>
            <a:ext cx="2829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Thermal path warm to cold layers</a:t>
            </a:r>
            <a:endParaRPr lang="fr-FR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B2F495-DE77-1EBF-15A2-6A534240ABEA}"/>
              </a:ext>
            </a:extLst>
          </p:cNvPr>
          <p:cNvSpPr txBox="1"/>
          <p:nvPr/>
        </p:nvSpPr>
        <p:spPr>
          <a:xfrm>
            <a:off x="9012394" y="6076505"/>
            <a:ext cx="2986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(images: courtesy of Meyer Tool &amp; MFG.)</a:t>
            </a:r>
            <a:endParaRPr lang="fr-FR" sz="1200" dirty="0"/>
          </a:p>
        </p:txBody>
      </p:sp>
      <p:grpSp>
        <p:nvGrpSpPr>
          <p:cNvPr id="13" name="Groupe 11">
            <a:extLst>
              <a:ext uri="{FF2B5EF4-FFF2-40B4-BE49-F238E27FC236}">
                <a16:creationId xmlns:a16="http://schemas.microsoft.com/office/drawing/2014/main" id="{FEEB0389-CC10-C29A-0028-16B86B812F98}"/>
              </a:ext>
            </a:extLst>
          </p:cNvPr>
          <p:cNvGrpSpPr>
            <a:grpSpLocks/>
          </p:cNvGrpSpPr>
          <p:nvPr/>
        </p:nvGrpSpPr>
        <p:grpSpPr bwMode="auto">
          <a:xfrm>
            <a:off x="8416766" y="3238201"/>
            <a:ext cx="3477920" cy="229691"/>
            <a:chOff x="414407" y="2210654"/>
            <a:chExt cx="4339422" cy="222813"/>
          </a:xfrm>
        </p:grpSpPr>
        <p:sp>
          <p:nvSpPr>
            <p:cNvPr id="14" name="Forme libre 1">
              <a:extLst>
                <a:ext uri="{FF2B5EF4-FFF2-40B4-BE49-F238E27FC236}">
                  <a16:creationId xmlns:a16="http://schemas.microsoft.com/office/drawing/2014/main" id="{F2B071B2-B7AD-E609-3E10-F10325050912}"/>
                </a:ext>
              </a:extLst>
            </p:cNvPr>
            <p:cNvSpPr/>
            <p:nvPr/>
          </p:nvSpPr>
          <p:spPr bwMode="auto">
            <a:xfrm>
              <a:off x="1552850" y="2273085"/>
              <a:ext cx="1074932" cy="147679"/>
            </a:xfrm>
            <a:custGeom>
              <a:avLst/>
              <a:gdLst>
                <a:gd name="connsiteX0" fmla="*/ 0 w 1075765"/>
                <a:gd name="connsiteY0" fmla="*/ 0 h 148940"/>
                <a:gd name="connsiteX1" fmla="*/ 13447 w 1075765"/>
                <a:gd name="connsiteY1" fmla="*/ 67235 h 148940"/>
                <a:gd name="connsiteX2" fmla="*/ 26894 w 1075765"/>
                <a:gd name="connsiteY2" fmla="*/ 107576 h 148940"/>
                <a:gd name="connsiteX3" fmla="*/ 53788 w 1075765"/>
                <a:gd name="connsiteY3" fmla="*/ 134471 h 148940"/>
                <a:gd name="connsiteX4" fmla="*/ 551329 w 1075765"/>
                <a:gd name="connsiteY4" fmla="*/ 147918 h 148940"/>
                <a:gd name="connsiteX5" fmla="*/ 1075765 w 1075765"/>
                <a:gd name="connsiteY5" fmla="*/ 147918 h 148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fr-FR"/>
            </a:p>
          </p:txBody>
        </p:sp>
        <p:sp>
          <p:nvSpPr>
            <p:cNvPr id="15" name="Forme libre 35">
              <a:extLst>
                <a:ext uri="{FF2B5EF4-FFF2-40B4-BE49-F238E27FC236}">
                  <a16:creationId xmlns:a16="http://schemas.microsoft.com/office/drawing/2014/main" id="{CEF54BA6-5C31-DB9F-57A9-0F3253F21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4633" y="2245205"/>
              <a:ext cx="1075765" cy="148940"/>
            </a:xfrm>
            <a:custGeom>
              <a:avLst/>
              <a:gdLst>
                <a:gd name="T0" fmla="*/ 0 w 1075765"/>
                <a:gd name="T1" fmla="*/ 0 h 148940"/>
                <a:gd name="T2" fmla="*/ 13447 w 1075765"/>
                <a:gd name="T3" fmla="*/ 67235 h 148940"/>
                <a:gd name="T4" fmla="*/ 26894 w 1075765"/>
                <a:gd name="T5" fmla="*/ 107576 h 148940"/>
                <a:gd name="T6" fmla="*/ 53788 w 1075765"/>
                <a:gd name="T7" fmla="*/ 134471 h 148940"/>
                <a:gd name="T8" fmla="*/ 551329 w 1075765"/>
                <a:gd name="T9" fmla="*/ 147918 h 148940"/>
                <a:gd name="T10" fmla="*/ 1075765 w 1075765"/>
                <a:gd name="T11" fmla="*/ 147918 h 1489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6" name="Forme libre 36">
              <a:extLst>
                <a:ext uri="{FF2B5EF4-FFF2-40B4-BE49-F238E27FC236}">
                  <a16:creationId xmlns:a16="http://schemas.microsoft.com/office/drawing/2014/main" id="{D5D5E1E7-984A-46B6-7B46-9B103AAC7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5123" y="2227861"/>
              <a:ext cx="1075765" cy="148940"/>
            </a:xfrm>
            <a:custGeom>
              <a:avLst/>
              <a:gdLst>
                <a:gd name="T0" fmla="*/ 0 w 1075765"/>
                <a:gd name="T1" fmla="*/ 0 h 148940"/>
                <a:gd name="T2" fmla="*/ 13447 w 1075765"/>
                <a:gd name="T3" fmla="*/ 67235 h 148940"/>
                <a:gd name="T4" fmla="*/ 26894 w 1075765"/>
                <a:gd name="T5" fmla="*/ 107576 h 148940"/>
                <a:gd name="T6" fmla="*/ 53788 w 1075765"/>
                <a:gd name="T7" fmla="*/ 134471 h 148940"/>
                <a:gd name="T8" fmla="*/ 551329 w 1075765"/>
                <a:gd name="T9" fmla="*/ 147918 h 148940"/>
                <a:gd name="T10" fmla="*/ 1075765 w 1075765"/>
                <a:gd name="T11" fmla="*/ 147918 h 1489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7" name="Forme libre 37">
              <a:extLst>
                <a:ext uri="{FF2B5EF4-FFF2-40B4-BE49-F238E27FC236}">
                  <a16:creationId xmlns:a16="http://schemas.microsoft.com/office/drawing/2014/main" id="{B2CFCBEF-5D46-50D8-AF95-34379FD9A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4027" y="2210654"/>
              <a:ext cx="1075765" cy="148940"/>
            </a:xfrm>
            <a:custGeom>
              <a:avLst/>
              <a:gdLst>
                <a:gd name="T0" fmla="*/ 0 w 1075765"/>
                <a:gd name="T1" fmla="*/ 0 h 148940"/>
                <a:gd name="T2" fmla="*/ 13447 w 1075765"/>
                <a:gd name="T3" fmla="*/ 67235 h 148940"/>
                <a:gd name="T4" fmla="*/ 26894 w 1075765"/>
                <a:gd name="T5" fmla="*/ 107576 h 148940"/>
                <a:gd name="T6" fmla="*/ 53788 w 1075765"/>
                <a:gd name="T7" fmla="*/ 134471 h 148940"/>
                <a:gd name="T8" fmla="*/ 551329 w 1075765"/>
                <a:gd name="T9" fmla="*/ 147918 h 148940"/>
                <a:gd name="T10" fmla="*/ 1075765 w 1075765"/>
                <a:gd name="T11" fmla="*/ 147918 h 1489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8" name="Forme libre 38">
              <a:extLst>
                <a:ext uri="{FF2B5EF4-FFF2-40B4-BE49-F238E27FC236}">
                  <a16:creationId xmlns:a16="http://schemas.microsoft.com/office/drawing/2014/main" id="{14C529C6-1139-F313-F701-822BB9845A99}"/>
                </a:ext>
              </a:extLst>
            </p:cNvPr>
            <p:cNvSpPr/>
            <p:nvPr/>
          </p:nvSpPr>
          <p:spPr bwMode="auto">
            <a:xfrm flipH="1">
              <a:off x="462041" y="2277848"/>
              <a:ext cx="1074931" cy="147680"/>
            </a:xfrm>
            <a:custGeom>
              <a:avLst/>
              <a:gdLst>
                <a:gd name="connsiteX0" fmla="*/ 0 w 1075765"/>
                <a:gd name="connsiteY0" fmla="*/ 0 h 148940"/>
                <a:gd name="connsiteX1" fmla="*/ 13447 w 1075765"/>
                <a:gd name="connsiteY1" fmla="*/ 67235 h 148940"/>
                <a:gd name="connsiteX2" fmla="*/ 26894 w 1075765"/>
                <a:gd name="connsiteY2" fmla="*/ 107576 h 148940"/>
                <a:gd name="connsiteX3" fmla="*/ 53788 w 1075765"/>
                <a:gd name="connsiteY3" fmla="*/ 134471 h 148940"/>
                <a:gd name="connsiteX4" fmla="*/ 551329 w 1075765"/>
                <a:gd name="connsiteY4" fmla="*/ 147918 h 148940"/>
                <a:gd name="connsiteX5" fmla="*/ 1075765 w 1075765"/>
                <a:gd name="connsiteY5" fmla="*/ 147918 h 148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fr-FR"/>
            </a:p>
          </p:txBody>
        </p:sp>
        <p:sp>
          <p:nvSpPr>
            <p:cNvPr id="19" name="Forme libre 39">
              <a:extLst>
                <a:ext uri="{FF2B5EF4-FFF2-40B4-BE49-F238E27FC236}">
                  <a16:creationId xmlns:a16="http://schemas.microsoft.com/office/drawing/2014/main" id="{24109CF3-AF3D-663F-58C6-DCD5DED7C44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6342" y="2261189"/>
              <a:ext cx="1075765" cy="148940"/>
            </a:xfrm>
            <a:custGeom>
              <a:avLst/>
              <a:gdLst>
                <a:gd name="T0" fmla="*/ 0 w 1075765"/>
                <a:gd name="T1" fmla="*/ 0 h 148940"/>
                <a:gd name="T2" fmla="*/ 13447 w 1075765"/>
                <a:gd name="T3" fmla="*/ 67235 h 148940"/>
                <a:gd name="T4" fmla="*/ 26894 w 1075765"/>
                <a:gd name="T5" fmla="*/ 107576 h 148940"/>
                <a:gd name="T6" fmla="*/ 53788 w 1075765"/>
                <a:gd name="T7" fmla="*/ 134471 h 148940"/>
                <a:gd name="T8" fmla="*/ 551329 w 1075765"/>
                <a:gd name="T9" fmla="*/ 147918 h 148940"/>
                <a:gd name="T10" fmla="*/ 1075765 w 1075765"/>
                <a:gd name="T11" fmla="*/ 147918 h 1489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0" name="Forme libre 40">
              <a:extLst>
                <a:ext uri="{FF2B5EF4-FFF2-40B4-BE49-F238E27FC236}">
                  <a16:creationId xmlns:a16="http://schemas.microsoft.com/office/drawing/2014/main" id="{D4A9A177-8CBE-99F8-98F2-2C3BF5D2715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32970" y="2237796"/>
              <a:ext cx="1075765" cy="148940"/>
            </a:xfrm>
            <a:custGeom>
              <a:avLst/>
              <a:gdLst>
                <a:gd name="T0" fmla="*/ 0 w 1075765"/>
                <a:gd name="T1" fmla="*/ 0 h 148940"/>
                <a:gd name="T2" fmla="*/ 13447 w 1075765"/>
                <a:gd name="T3" fmla="*/ 67235 h 148940"/>
                <a:gd name="T4" fmla="*/ 26894 w 1075765"/>
                <a:gd name="T5" fmla="*/ 107576 h 148940"/>
                <a:gd name="T6" fmla="*/ 53788 w 1075765"/>
                <a:gd name="T7" fmla="*/ 134471 h 148940"/>
                <a:gd name="T8" fmla="*/ 551329 w 1075765"/>
                <a:gd name="T9" fmla="*/ 147918 h 148940"/>
                <a:gd name="T10" fmla="*/ 1075765 w 1075765"/>
                <a:gd name="T11" fmla="*/ 147918 h 1489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1" name="Forme libre 41">
              <a:extLst>
                <a:ext uri="{FF2B5EF4-FFF2-40B4-BE49-F238E27FC236}">
                  <a16:creationId xmlns:a16="http://schemas.microsoft.com/office/drawing/2014/main" id="{0660AC2F-D5BC-5B83-FFCF-E02F8B67DD7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14407" y="2215751"/>
              <a:ext cx="1075765" cy="148940"/>
            </a:xfrm>
            <a:custGeom>
              <a:avLst/>
              <a:gdLst>
                <a:gd name="T0" fmla="*/ 0 w 1075765"/>
                <a:gd name="T1" fmla="*/ 0 h 148940"/>
                <a:gd name="T2" fmla="*/ 13447 w 1075765"/>
                <a:gd name="T3" fmla="*/ 67235 h 148940"/>
                <a:gd name="T4" fmla="*/ 26894 w 1075765"/>
                <a:gd name="T5" fmla="*/ 107576 h 148940"/>
                <a:gd name="T6" fmla="*/ 53788 w 1075765"/>
                <a:gd name="T7" fmla="*/ 134471 h 148940"/>
                <a:gd name="T8" fmla="*/ 551329 w 1075765"/>
                <a:gd name="T9" fmla="*/ 147918 h 148940"/>
                <a:gd name="T10" fmla="*/ 1075765 w 1075765"/>
                <a:gd name="T11" fmla="*/ 147918 h 1489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cxnSp>
          <p:nvCxnSpPr>
            <p:cNvPr id="22" name="Connecteur droit 3">
              <a:extLst>
                <a:ext uri="{FF2B5EF4-FFF2-40B4-BE49-F238E27FC236}">
                  <a16:creationId xmlns:a16="http://schemas.microsoft.com/office/drawing/2014/main" id="{3CC1D994-2177-F272-617A-9CF1AE42D6B4}"/>
                </a:ext>
              </a:extLst>
            </p:cNvPr>
            <p:cNvCxnSpPr/>
            <p:nvPr/>
          </p:nvCxnSpPr>
          <p:spPr bwMode="auto">
            <a:xfrm>
              <a:off x="3059661" y="2431880"/>
              <a:ext cx="100824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Connecteur droit 5">
              <a:extLst>
                <a:ext uri="{FF2B5EF4-FFF2-40B4-BE49-F238E27FC236}">
                  <a16:creationId xmlns:a16="http://schemas.microsoft.com/office/drawing/2014/main" id="{9D98A6B0-B141-AB96-1948-B6B377E2FA6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59832" y="2398839"/>
              <a:ext cx="1008112" cy="1299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Connecteur droit 46">
              <a:extLst>
                <a:ext uri="{FF2B5EF4-FFF2-40B4-BE49-F238E27FC236}">
                  <a16:creationId xmlns:a16="http://schemas.microsoft.com/office/drawing/2014/main" id="{A2F17E4E-5541-2490-98A5-476C2DE1C2C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59832" y="2376042"/>
              <a:ext cx="1008112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Connecteur droit 47">
              <a:extLst>
                <a:ext uri="{FF2B5EF4-FFF2-40B4-BE49-F238E27FC236}">
                  <a16:creationId xmlns:a16="http://schemas.microsoft.com/office/drawing/2014/main" id="{61A5AAD7-3CF1-C291-6087-E3ACA0CF1CE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3059832" y="2343268"/>
              <a:ext cx="1008112" cy="12995"/>
            </a:xfrm>
            <a:prstGeom prst="line">
              <a:avLst/>
            </a:prstGeom>
            <a:noFill/>
            <a:ln w="9525" algn="ctr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" name="Forme libre 7">
              <a:extLst>
                <a:ext uri="{FF2B5EF4-FFF2-40B4-BE49-F238E27FC236}">
                  <a16:creationId xmlns:a16="http://schemas.microsoft.com/office/drawing/2014/main" id="{239B14AC-D8CC-5B9F-4C1A-3FD9C0149D6A}"/>
                </a:ext>
              </a:extLst>
            </p:cNvPr>
            <p:cNvSpPr/>
            <p:nvPr/>
          </p:nvSpPr>
          <p:spPr bwMode="auto">
            <a:xfrm>
              <a:off x="3923417" y="2311195"/>
              <a:ext cx="830412" cy="122272"/>
            </a:xfrm>
            <a:custGeom>
              <a:avLst/>
              <a:gdLst>
                <a:gd name="connsiteX0" fmla="*/ 0 w 829901"/>
                <a:gd name="connsiteY0" fmla="*/ 3075 h 122211"/>
                <a:gd name="connsiteX1" fmla="*/ 135802 w 829901"/>
                <a:gd name="connsiteY1" fmla="*/ 3075 h 122211"/>
                <a:gd name="connsiteX2" fmla="*/ 144856 w 829901"/>
                <a:gd name="connsiteY2" fmla="*/ 6093 h 122211"/>
                <a:gd name="connsiteX3" fmla="*/ 153909 w 829901"/>
                <a:gd name="connsiteY3" fmla="*/ 24200 h 122211"/>
                <a:gd name="connsiteX4" fmla="*/ 165980 w 829901"/>
                <a:gd name="connsiteY4" fmla="*/ 42307 h 122211"/>
                <a:gd name="connsiteX5" fmla="*/ 181069 w 829901"/>
                <a:gd name="connsiteY5" fmla="*/ 69467 h 122211"/>
                <a:gd name="connsiteX6" fmla="*/ 193141 w 829901"/>
                <a:gd name="connsiteY6" fmla="*/ 87574 h 122211"/>
                <a:gd name="connsiteX7" fmla="*/ 196159 w 829901"/>
                <a:gd name="connsiteY7" fmla="*/ 96628 h 122211"/>
                <a:gd name="connsiteX8" fmla="*/ 214266 w 829901"/>
                <a:gd name="connsiteY8" fmla="*/ 105681 h 122211"/>
                <a:gd name="connsiteX9" fmla="*/ 223319 w 829901"/>
                <a:gd name="connsiteY9" fmla="*/ 111717 h 122211"/>
                <a:gd name="connsiteX10" fmla="*/ 280658 w 829901"/>
                <a:gd name="connsiteY10" fmla="*/ 117753 h 122211"/>
                <a:gd name="connsiteX11" fmla="*/ 386281 w 829901"/>
                <a:gd name="connsiteY11" fmla="*/ 114735 h 122211"/>
                <a:gd name="connsiteX12" fmla="*/ 395335 w 829901"/>
                <a:gd name="connsiteY12" fmla="*/ 111717 h 122211"/>
                <a:gd name="connsiteX13" fmla="*/ 519066 w 829901"/>
                <a:gd name="connsiteY13" fmla="*/ 114735 h 122211"/>
                <a:gd name="connsiteX14" fmla="*/ 528119 w 829901"/>
                <a:gd name="connsiteY14" fmla="*/ 117753 h 122211"/>
                <a:gd name="connsiteX15" fmla="*/ 630725 w 829901"/>
                <a:gd name="connsiteY15" fmla="*/ 117753 h 122211"/>
                <a:gd name="connsiteX16" fmla="*/ 688064 w 829901"/>
                <a:gd name="connsiteY16" fmla="*/ 114735 h 122211"/>
                <a:gd name="connsiteX17" fmla="*/ 733331 w 829901"/>
                <a:gd name="connsiteY17" fmla="*/ 114735 h 122211"/>
                <a:gd name="connsiteX18" fmla="*/ 790669 w 829901"/>
                <a:gd name="connsiteY18" fmla="*/ 111717 h 122211"/>
                <a:gd name="connsiteX19" fmla="*/ 823866 w 829901"/>
                <a:gd name="connsiteY19" fmla="*/ 120770 h 122211"/>
                <a:gd name="connsiteX20" fmla="*/ 829901 w 829901"/>
                <a:gd name="connsiteY20" fmla="*/ 120770 h 12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9901" h="122211">
                  <a:moveTo>
                    <a:pt x="0" y="3075"/>
                  </a:moveTo>
                  <a:cubicBezTo>
                    <a:pt x="59329" y="1097"/>
                    <a:pt x="83605" y="-2725"/>
                    <a:pt x="135802" y="3075"/>
                  </a:cubicBezTo>
                  <a:cubicBezTo>
                    <a:pt x="138964" y="3426"/>
                    <a:pt x="141838" y="5087"/>
                    <a:pt x="144856" y="6093"/>
                  </a:cubicBezTo>
                  <a:cubicBezTo>
                    <a:pt x="152437" y="28844"/>
                    <a:pt x="142212" y="807"/>
                    <a:pt x="153909" y="24200"/>
                  </a:cubicBezTo>
                  <a:cubicBezTo>
                    <a:pt x="162645" y="41671"/>
                    <a:pt x="148817" y="25144"/>
                    <a:pt x="165980" y="42307"/>
                  </a:cubicBezTo>
                  <a:cubicBezTo>
                    <a:pt x="176733" y="74563"/>
                    <a:pt x="165259" y="49140"/>
                    <a:pt x="181069" y="69467"/>
                  </a:cubicBezTo>
                  <a:cubicBezTo>
                    <a:pt x="185523" y="75193"/>
                    <a:pt x="193141" y="87574"/>
                    <a:pt x="193141" y="87574"/>
                  </a:cubicBezTo>
                  <a:cubicBezTo>
                    <a:pt x="194147" y="90592"/>
                    <a:pt x="194172" y="94144"/>
                    <a:pt x="196159" y="96628"/>
                  </a:cubicBezTo>
                  <a:cubicBezTo>
                    <a:pt x="200413" y="101946"/>
                    <a:pt x="208303" y="103693"/>
                    <a:pt x="214266" y="105681"/>
                  </a:cubicBezTo>
                  <a:cubicBezTo>
                    <a:pt x="217284" y="107693"/>
                    <a:pt x="220075" y="110095"/>
                    <a:pt x="223319" y="111717"/>
                  </a:cubicBezTo>
                  <a:cubicBezTo>
                    <a:pt x="238394" y="119255"/>
                    <a:pt x="276229" y="117476"/>
                    <a:pt x="280658" y="117753"/>
                  </a:cubicBezTo>
                  <a:cubicBezTo>
                    <a:pt x="315866" y="116747"/>
                    <a:pt x="351108" y="116586"/>
                    <a:pt x="386281" y="114735"/>
                  </a:cubicBezTo>
                  <a:cubicBezTo>
                    <a:pt x="389458" y="114568"/>
                    <a:pt x="392154" y="111717"/>
                    <a:pt x="395335" y="111717"/>
                  </a:cubicBezTo>
                  <a:cubicBezTo>
                    <a:pt x="436591" y="111717"/>
                    <a:pt x="477822" y="113729"/>
                    <a:pt x="519066" y="114735"/>
                  </a:cubicBezTo>
                  <a:cubicBezTo>
                    <a:pt x="522084" y="115741"/>
                    <a:pt x="525033" y="116982"/>
                    <a:pt x="528119" y="117753"/>
                  </a:cubicBezTo>
                  <a:cubicBezTo>
                    <a:pt x="563931" y="126705"/>
                    <a:pt x="583041" y="119740"/>
                    <a:pt x="630725" y="117753"/>
                  </a:cubicBezTo>
                  <a:cubicBezTo>
                    <a:pt x="649848" y="116956"/>
                    <a:pt x="668951" y="115741"/>
                    <a:pt x="688064" y="114735"/>
                  </a:cubicBezTo>
                  <a:cubicBezTo>
                    <a:pt x="711194" y="107024"/>
                    <a:pt x="684102" y="114735"/>
                    <a:pt x="733331" y="114735"/>
                  </a:cubicBezTo>
                  <a:cubicBezTo>
                    <a:pt x="752470" y="114735"/>
                    <a:pt x="771556" y="112723"/>
                    <a:pt x="790669" y="111717"/>
                  </a:cubicBezTo>
                  <a:cubicBezTo>
                    <a:pt x="807593" y="117358"/>
                    <a:pt x="796637" y="113964"/>
                    <a:pt x="823866" y="120770"/>
                  </a:cubicBezTo>
                  <a:cubicBezTo>
                    <a:pt x="825818" y="121258"/>
                    <a:pt x="827889" y="120770"/>
                    <a:pt x="829901" y="120770"/>
                  </a:cubicBezTo>
                </a:path>
              </a:pathLst>
            </a:cu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fr-FR"/>
            </a:p>
          </p:txBody>
        </p:sp>
        <p:sp>
          <p:nvSpPr>
            <p:cNvPr id="27" name="Forme libre 50">
              <a:extLst>
                <a:ext uri="{FF2B5EF4-FFF2-40B4-BE49-F238E27FC236}">
                  <a16:creationId xmlns:a16="http://schemas.microsoft.com/office/drawing/2014/main" id="{F3F788FF-6915-BEFC-0503-AB2C6690B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3928" y="2285917"/>
              <a:ext cx="829901" cy="122211"/>
            </a:xfrm>
            <a:custGeom>
              <a:avLst/>
              <a:gdLst>
                <a:gd name="T0" fmla="*/ 0 w 829901"/>
                <a:gd name="T1" fmla="*/ 3075 h 122211"/>
                <a:gd name="T2" fmla="*/ 135802 w 829901"/>
                <a:gd name="T3" fmla="*/ 3075 h 122211"/>
                <a:gd name="T4" fmla="*/ 144856 w 829901"/>
                <a:gd name="T5" fmla="*/ 6093 h 122211"/>
                <a:gd name="T6" fmla="*/ 153909 w 829901"/>
                <a:gd name="T7" fmla="*/ 24200 h 122211"/>
                <a:gd name="T8" fmla="*/ 165980 w 829901"/>
                <a:gd name="T9" fmla="*/ 42307 h 122211"/>
                <a:gd name="T10" fmla="*/ 181069 w 829901"/>
                <a:gd name="T11" fmla="*/ 69467 h 122211"/>
                <a:gd name="T12" fmla="*/ 193141 w 829901"/>
                <a:gd name="T13" fmla="*/ 87574 h 122211"/>
                <a:gd name="T14" fmla="*/ 196159 w 829901"/>
                <a:gd name="T15" fmla="*/ 96628 h 122211"/>
                <a:gd name="T16" fmla="*/ 214266 w 829901"/>
                <a:gd name="T17" fmla="*/ 105681 h 122211"/>
                <a:gd name="T18" fmla="*/ 223319 w 829901"/>
                <a:gd name="T19" fmla="*/ 111717 h 122211"/>
                <a:gd name="T20" fmla="*/ 280658 w 829901"/>
                <a:gd name="T21" fmla="*/ 117753 h 122211"/>
                <a:gd name="T22" fmla="*/ 386281 w 829901"/>
                <a:gd name="T23" fmla="*/ 114735 h 122211"/>
                <a:gd name="T24" fmla="*/ 395335 w 829901"/>
                <a:gd name="T25" fmla="*/ 111717 h 122211"/>
                <a:gd name="T26" fmla="*/ 519066 w 829901"/>
                <a:gd name="T27" fmla="*/ 114735 h 122211"/>
                <a:gd name="T28" fmla="*/ 528119 w 829901"/>
                <a:gd name="T29" fmla="*/ 117753 h 122211"/>
                <a:gd name="T30" fmla="*/ 630725 w 829901"/>
                <a:gd name="T31" fmla="*/ 117753 h 122211"/>
                <a:gd name="T32" fmla="*/ 688064 w 829901"/>
                <a:gd name="T33" fmla="*/ 114735 h 122211"/>
                <a:gd name="T34" fmla="*/ 733331 w 829901"/>
                <a:gd name="T35" fmla="*/ 114735 h 122211"/>
                <a:gd name="T36" fmla="*/ 790669 w 829901"/>
                <a:gd name="T37" fmla="*/ 111717 h 122211"/>
                <a:gd name="T38" fmla="*/ 823866 w 829901"/>
                <a:gd name="T39" fmla="*/ 120770 h 122211"/>
                <a:gd name="T40" fmla="*/ 829901 w 829901"/>
                <a:gd name="T41" fmla="*/ 120770 h 1222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29901" h="122211">
                  <a:moveTo>
                    <a:pt x="0" y="3075"/>
                  </a:moveTo>
                  <a:cubicBezTo>
                    <a:pt x="59329" y="1097"/>
                    <a:pt x="83605" y="-2725"/>
                    <a:pt x="135802" y="3075"/>
                  </a:cubicBezTo>
                  <a:cubicBezTo>
                    <a:pt x="138964" y="3426"/>
                    <a:pt x="141838" y="5087"/>
                    <a:pt x="144856" y="6093"/>
                  </a:cubicBezTo>
                  <a:cubicBezTo>
                    <a:pt x="152437" y="28844"/>
                    <a:pt x="142212" y="807"/>
                    <a:pt x="153909" y="24200"/>
                  </a:cubicBezTo>
                  <a:cubicBezTo>
                    <a:pt x="162645" y="41671"/>
                    <a:pt x="148817" y="25144"/>
                    <a:pt x="165980" y="42307"/>
                  </a:cubicBezTo>
                  <a:cubicBezTo>
                    <a:pt x="176733" y="74563"/>
                    <a:pt x="165259" y="49140"/>
                    <a:pt x="181069" y="69467"/>
                  </a:cubicBezTo>
                  <a:cubicBezTo>
                    <a:pt x="185523" y="75193"/>
                    <a:pt x="193141" y="87574"/>
                    <a:pt x="193141" y="87574"/>
                  </a:cubicBezTo>
                  <a:cubicBezTo>
                    <a:pt x="194147" y="90592"/>
                    <a:pt x="194172" y="94144"/>
                    <a:pt x="196159" y="96628"/>
                  </a:cubicBezTo>
                  <a:cubicBezTo>
                    <a:pt x="200413" y="101946"/>
                    <a:pt x="208303" y="103693"/>
                    <a:pt x="214266" y="105681"/>
                  </a:cubicBezTo>
                  <a:cubicBezTo>
                    <a:pt x="217284" y="107693"/>
                    <a:pt x="220075" y="110095"/>
                    <a:pt x="223319" y="111717"/>
                  </a:cubicBezTo>
                  <a:cubicBezTo>
                    <a:pt x="238394" y="119255"/>
                    <a:pt x="276229" y="117476"/>
                    <a:pt x="280658" y="117753"/>
                  </a:cubicBezTo>
                  <a:cubicBezTo>
                    <a:pt x="315866" y="116747"/>
                    <a:pt x="351108" y="116586"/>
                    <a:pt x="386281" y="114735"/>
                  </a:cubicBezTo>
                  <a:cubicBezTo>
                    <a:pt x="389458" y="114568"/>
                    <a:pt x="392154" y="111717"/>
                    <a:pt x="395335" y="111717"/>
                  </a:cubicBezTo>
                  <a:cubicBezTo>
                    <a:pt x="436591" y="111717"/>
                    <a:pt x="477822" y="113729"/>
                    <a:pt x="519066" y="114735"/>
                  </a:cubicBezTo>
                  <a:cubicBezTo>
                    <a:pt x="522084" y="115741"/>
                    <a:pt x="525033" y="116982"/>
                    <a:pt x="528119" y="117753"/>
                  </a:cubicBezTo>
                  <a:cubicBezTo>
                    <a:pt x="563931" y="126705"/>
                    <a:pt x="583041" y="119740"/>
                    <a:pt x="630725" y="117753"/>
                  </a:cubicBezTo>
                  <a:cubicBezTo>
                    <a:pt x="649848" y="116956"/>
                    <a:pt x="668951" y="115741"/>
                    <a:pt x="688064" y="114735"/>
                  </a:cubicBezTo>
                  <a:cubicBezTo>
                    <a:pt x="711194" y="107024"/>
                    <a:pt x="684102" y="114735"/>
                    <a:pt x="733331" y="114735"/>
                  </a:cubicBezTo>
                  <a:cubicBezTo>
                    <a:pt x="752470" y="114735"/>
                    <a:pt x="771556" y="112723"/>
                    <a:pt x="790669" y="111717"/>
                  </a:cubicBezTo>
                  <a:cubicBezTo>
                    <a:pt x="807593" y="117358"/>
                    <a:pt x="796637" y="113964"/>
                    <a:pt x="823866" y="120770"/>
                  </a:cubicBezTo>
                  <a:cubicBezTo>
                    <a:pt x="825818" y="121258"/>
                    <a:pt x="827889" y="120770"/>
                    <a:pt x="829901" y="12077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8" name="Forme libre 51">
              <a:extLst>
                <a:ext uri="{FF2B5EF4-FFF2-40B4-BE49-F238E27FC236}">
                  <a16:creationId xmlns:a16="http://schemas.microsoft.com/office/drawing/2014/main" id="{450AC2C9-D734-59ED-B62F-44EAF94D6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3928" y="2257460"/>
              <a:ext cx="829901" cy="122211"/>
            </a:xfrm>
            <a:custGeom>
              <a:avLst/>
              <a:gdLst>
                <a:gd name="T0" fmla="*/ 0 w 829901"/>
                <a:gd name="T1" fmla="*/ 3075 h 122211"/>
                <a:gd name="T2" fmla="*/ 135802 w 829901"/>
                <a:gd name="T3" fmla="*/ 3075 h 122211"/>
                <a:gd name="T4" fmla="*/ 144856 w 829901"/>
                <a:gd name="T5" fmla="*/ 6093 h 122211"/>
                <a:gd name="T6" fmla="*/ 153909 w 829901"/>
                <a:gd name="T7" fmla="*/ 24200 h 122211"/>
                <a:gd name="T8" fmla="*/ 165980 w 829901"/>
                <a:gd name="T9" fmla="*/ 42307 h 122211"/>
                <a:gd name="T10" fmla="*/ 181069 w 829901"/>
                <a:gd name="T11" fmla="*/ 69467 h 122211"/>
                <a:gd name="T12" fmla="*/ 193141 w 829901"/>
                <a:gd name="T13" fmla="*/ 87574 h 122211"/>
                <a:gd name="T14" fmla="*/ 196159 w 829901"/>
                <a:gd name="T15" fmla="*/ 96628 h 122211"/>
                <a:gd name="T16" fmla="*/ 214266 w 829901"/>
                <a:gd name="T17" fmla="*/ 105681 h 122211"/>
                <a:gd name="T18" fmla="*/ 223319 w 829901"/>
                <a:gd name="T19" fmla="*/ 111717 h 122211"/>
                <a:gd name="T20" fmla="*/ 280658 w 829901"/>
                <a:gd name="T21" fmla="*/ 117753 h 122211"/>
                <a:gd name="T22" fmla="*/ 386281 w 829901"/>
                <a:gd name="T23" fmla="*/ 114735 h 122211"/>
                <a:gd name="T24" fmla="*/ 395335 w 829901"/>
                <a:gd name="T25" fmla="*/ 111717 h 122211"/>
                <a:gd name="T26" fmla="*/ 519066 w 829901"/>
                <a:gd name="T27" fmla="*/ 114735 h 122211"/>
                <a:gd name="T28" fmla="*/ 528119 w 829901"/>
                <a:gd name="T29" fmla="*/ 117753 h 122211"/>
                <a:gd name="T30" fmla="*/ 630725 w 829901"/>
                <a:gd name="T31" fmla="*/ 117753 h 122211"/>
                <a:gd name="T32" fmla="*/ 688064 w 829901"/>
                <a:gd name="T33" fmla="*/ 114735 h 122211"/>
                <a:gd name="T34" fmla="*/ 733331 w 829901"/>
                <a:gd name="T35" fmla="*/ 114735 h 122211"/>
                <a:gd name="T36" fmla="*/ 790669 w 829901"/>
                <a:gd name="T37" fmla="*/ 111717 h 122211"/>
                <a:gd name="T38" fmla="*/ 823866 w 829901"/>
                <a:gd name="T39" fmla="*/ 120770 h 122211"/>
                <a:gd name="T40" fmla="*/ 829901 w 829901"/>
                <a:gd name="T41" fmla="*/ 120770 h 1222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29901" h="122211">
                  <a:moveTo>
                    <a:pt x="0" y="3075"/>
                  </a:moveTo>
                  <a:cubicBezTo>
                    <a:pt x="59329" y="1097"/>
                    <a:pt x="83605" y="-2725"/>
                    <a:pt x="135802" y="3075"/>
                  </a:cubicBezTo>
                  <a:cubicBezTo>
                    <a:pt x="138964" y="3426"/>
                    <a:pt x="141838" y="5087"/>
                    <a:pt x="144856" y="6093"/>
                  </a:cubicBezTo>
                  <a:cubicBezTo>
                    <a:pt x="152437" y="28844"/>
                    <a:pt x="142212" y="807"/>
                    <a:pt x="153909" y="24200"/>
                  </a:cubicBezTo>
                  <a:cubicBezTo>
                    <a:pt x="162645" y="41671"/>
                    <a:pt x="148817" y="25144"/>
                    <a:pt x="165980" y="42307"/>
                  </a:cubicBezTo>
                  <a:cubicBezTo>
                    <a:pt x="176733" y="74563"/>
                    <a:pt x="165259" y="49140"/>
                    <a:pt x="181069" y="69467"/>
                  </a:cubicBezTo>
                  <a:cubicBezTo>
                    <a:pt x="185523" y="75193"/>
                    <a:pt x="193141" y="87574"/>
                    <a:pt x="193141" y="87574"/>
                  </a:cubicBezTo>
                  <a:cubicBezTo>
                    <a:pt x="194147" y="90592"/>
                    <a:pt x="194172" y="94144"/>
                    <a:pt x="196159" y="96628"/>
                  </a:cubicBezTo>
                  <a:cubicBezTo>
                    <a:pt x="200413" y="101946"/>
                    <a:pt x="208303" y="103693"/>
                    <a:pt x="214266" y="105681"/>
                  </a:cubicBezTo>
                  <a:cubicBezTo>
                    <a:pt x="217284" y="107693"/>
                    <a:pt x="220075" y="110095"/>
                    <a:pt x="223319" y="111717"/>
                  </a:cubicBezTo>
                  <a:cubicBezTo>
                    <a:pt x="238394" y="119255"/>
                    <a:pt x="276229" y="117476"/>
                    <a:pt x="280658" y="117753"/>
                  </a:cubicBezTo>
                  <a:cubicBezTo>
                    <a:pt x="315866" y="116747"/>
                    <a:pt x="351108" y="116586"/>
                    <a:pt x="386281" y="114735"/>
                  </a:cubicBezTo>
                  <a:cubicBezTo>
                    <a:pt x="389458" y="114568"/>
                    <a:pt x="392154" y="111717"/>
                    <a:pt x="395335" y="111717"/>
                  </a:cubicBezTo>
                  <a:cubicBezTo>
                    <a:pt x="436591" y="111717"/>
                    <a:pt x="477822" y="113729"/>
                    <a:pt x="519066" y="114735"/>
                  </a:cubicBezTo>
                  <a:cubicBezTo>
                    <a:pt x="522084" y="115741"/>
                    <a:pt x="525033" y="116982"/>
                    <a:pt x="528119" y="117753"/>
                  </a:cubicBezTo>
                  <a:cubicBezTo>
                    <a:pt x="563931" y="126705"/>
                    <a:pt x="583041" y="119740"/>
                    <a:pt x="630725" y="117753"/>
                  </a:cubicBezTo>
                  <a:cubicBezTo>
                    <a:pt x="649848" y="116956"/>
                    <a:pt x="668951" y="115741"/>
                    <a:pt x="688064" y="114735"/>
                  </a:cubicBezTo>
                  <a:cubicBezTo>
                    <a:pt x="711194" y="107024"/>
                    <a:pt x="684102" y="114735"/>
                    <a:pt x="733331" y="114735"/>
                  </a:cubicBezTo>
                  <a:cubicBezTo>
                    <a:pt x="752470" y="114735"/>
                    <a:pt x="771556" y="112723"/>
                    <a:pt x="790669" y="111717"/>
                  </a:cubicBezTo>
                  <a:cubicBezTo>
                    <a:pt x="807593" y="117358"/>
                    <a:pt x="796637" y="113964"/>
                    <a:pt x="823866" y="120770"/>
                  </a:cubicBezTo>
                  <a:cubicBezTo>
                    <a:pt x="825818" y="121258"/>
                    <a:pt x="827889" y="120770"/>
                    <a:pt x="829901" y="12077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9" name="Forme libre 52">
              <a:extLst>
                <a:ext uri="{FF2B5EF4-FFF2-40B4-BE49-F238E27FC236}">
                  <a16:creationId xmlns:a16="http://schemas.microsoft.com/office/drawing/2014/main" id="{848C80F3-3A8E-430D-40C9-CBFD889FD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3928" y="2228544"/>
              <a:ext cx="829901" cy="122211"/>
            </a:xfrm>
            <a:custGeom>
              <a:avLst/>
              <a:gdLst>
                <a:gd name="T0" fmla="*/ 0 w 829901"/>
                <a:gd name="T1" fmla="*/ 3075 h 122211"/>
                <a:gd name="T2" fmla="*/ 135802 w 829901"/>
                <a:gd name="T3" fmla="*/ 3075 h 122211"/>
                <a:gd name="T4" fmla="*/ 144856 w 829901"/>
                <a:gd name="T5" fmla="*/ 6093 h 122211"/>
                <a:gd name="T6" fmla="*/ 153909 w 829901"/>
                <a:gd name="T7" fmla="*/ 24200 h 122211"/>
                <a:gd name="T8" fmla="*/ 165980 w 829901"/>
                <a:gd name="T9" fmla="*/ 42307 h 122211"/>
                <a:gd name="T10" fmla="*/ 181069 w 829901"/>
                <a:gd name="T11" fmla="*/ 69467 h 122211"/>
                <a:gd name="T12" fmla="*/ 193141 w 829901"/>
                <a:gd name="T13" fmla="*/ 87574 h 122211"/>
                <a:gd name="T14" fmla="*/ 196159 w 829901"/>
                <a:gd name="T15" fmla="*/ 96628 h 122211"/>
                <a:gd name="T16" fmla="*/ 214266 w 829901"/>
                <a:gd name="T17" fmla="*/ 105681 h 122211"/>
                <a:gd name="T18" fmla="*/ 223319 w 829901"/>
                <a:gd name="T19" fmla="*/ 111717 h 122211"/>
                <a:gd name="T20" fmla="*/ 280658 w 829901"/>
                <a:gd name="T21" fmla="*/ 117753 h 122211"/>
                <a:gd name="T22" fmla="*/ 386281 w 829901"/>
                <a:gd name="T23" fmla="*/ 114735 h 122211"/>
                <a:gd name="T24" fmla="*/ 395335 w 829901"/>
                <a:gd name="T25" fmla="*/ 111717 h 122211"/>
                <a:gd name="T26" fmla="*/ 519066 w 829901"/>
                <a:gd name="T27" fmla="*/ 114735 h 122211"/>
                <a:gd name="T28" fmla="*/ 528119 w 829901"/>
                <a:gd name="T29" fmla="*/ 117753 h 122211"/>
                <a:gd name="T30" fmla="*/ 630725 w 829901"/>
                <a:gd name="T31" fmla="*/ 117753 h 122211"/>
                <a:gd name="T32" fmla="*/ 688064 w 829901"/>
                <a:gd name="T33" fmla="*/ 114735 h 122211"/>
                <a:gd name="T34" fmla="*/ 733331 w 829901"/>
                <a:gd name="T35" fmla="*/ 114735 h 122211"/>
                <a:gd name="T36" fmla="*/ 790669 w 829901"/>
                <a:gd name="T37" fmla="*/ 111717 h 122211"/>
                <a:gd name="T38" fmla="*/ 823866 w 829901"/>
                <a:gd name="T39" fmla="*/ 120770 h 122211"/>
                <a:gd name="T40" fmla="*/ 829901 w 829901"/>
                <a:gd name="T41" fmla="*/ 120770 h 1222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29901" h="122211">
                  <a:moveTo>
                    <a:pt x="0" y="3075"/>
                  </a:moveTo>
                  <a:cubicBezTo>
                    <a:pt x="59329" y="1097"/>
                    <a:pt x="83605" y="-2725"/>
                    <a:pt x="135802" y="3075"/>
                  </a:cubicBezTo>
                  <a:cubicBezTo>
                    <a:pt x="138964" y="3426"/>
                    <a:pt x="141838" y="5087"/>
                    <a:pt x="144856" y="6093"/>
                  </a:cubicBezTo>
                  <a:cubicBezTo>
                    <a:pt x="152437" y="28844"/>
                    <a:pt x="142212" y="807"/>
                    <a:pt x="153909" y="24200"/>
                  </a:cubicBezTo>
                  <a:cubicBezTo>
                    <a:pt x="162645" y="41671"/>
                    <a:pt x="148817" y="25144"/>
                    <a:pt x="165980" y="42307"/>
                  </a:cubicBezTo>
                  <a:cubicBezTo>
                    <a:pt x="176733" y="74563"/>
                    <a:pt x="165259" y="49140"/>
                    <a:pt x="181069" y="69467"/>
                  </a:cubicBezTo>
                  <a:cubicBezTo>
                    <a:pt x="185523" y="75193"/>
                    <a:pt x="193141" y="87574"/>
                    <a:pt x="193141" y="87574"/>
                  </a:cubicBezTo>
                  <a:cubicBezTo>
                    <a:pt x="194147" y="90592"/>
                    <a:pt x="194172" y="94144"/>
                    <a:pt x="196159" y="96628"/>
                  </a:cubicBezTo>
                  <a:cubicBezTo>
                    <a:pt x="200413" y="101946"/>
                    <a:pt x="208303" y="103693"/>
                    <a:pt x="214266" y="105681"/>
                  </a:cubicBezTo>
                  <a:cubicBezTo>
                    <a:pt x="217284" y="107693"/>
                    <a:pt x="220075" y="110095"/>
                    <a:pt x="223319" y="111717"/>
                  </a:cubicBezTo>
                  <a:cubicBezTo>
                    <a:pt x="238394" y="119255"/>
                    <a:pt x="276229" y="117476"/>
                    <a:pt x="280658" y="117753"/>
                  </a:cubicBezTo>
                  <a:cubicBezTo>
                    <a:pt x="315866" y="116747"/>
                    <a:pt x="351108" y="116586"/>
                    <a:pt x="386281" y="114735"/>
                  </a:cubicBezTo>
                  <a:cubicBezTo>
                    <a:pt x="389458" y="114568"/>
                    <a:pt x="392154" y="111717"/>
                    <a:pt x="395335" y="111717"/>
                  </a:cubicBezTo>
                  <a:cubicBezTo>
                    <a:pt x="436591" y="111717"/>
                    <a:pt x="477822" y="113729"/>
                    <a:pt x="519066" y="114735"/>
                  </a:cubicBezTo>
                  <a:cubicBezTo>
                    <a:pt x="522084" y="115741"/>
                    <a:pt x="525033" y="116982"/>
                    <a:pt x="528119" y="117753"/>
                  </a:cubicBezTo>
                  <a:cubicBezTo>
                    <a:pt x="563931" y="126705"/>
                    <a:pt x="583041" y="119740"/>
                    <a:pt x="630725" y="117753"/>
                  </a:cubicBezTo>
                  <a:cubicBezTo>
                    <a:pt x="649848" y="116956"/>
                    <a:pt x="668951" y="115741"/>
                    <a:pt x="688064" y="114735"/>
                  </a:cubicBezTo>
                  <a:cubicBezTo>
                    <a:pt x="711194" y="107024"/>
                    <a:pt x="684102" y="114735"/>
                    <a:pt x="733331" y="114735"/>
                  </a:cubicBezTo>
                  <a:cubicBezTo>
                    <a:pt x="752470" y="114735"/>
                    <a:pt x="771556" y="112723"/>
                    <a:pt x="790669" y="111717"/>
                  </a:cubicBezTo>
                  <a:cubicBezTo>
                    <a:pt x="807593" y="117358"/>
                    <a:pt x="796637" y="113964"/>
                    <a:pt x="823866" y="120770"/>
                  </a:cubicBezTo>
                  <a:cubicBezTo>
                    <a:pt x="825818" y="121258"/>
                    <a:pt x="827889" y="120770"/>
                    <a:pt x="829901" y="120770"/>
                  </a:cubicBezTo>
                </a:path>
              </a:pathLst>
            </a:cu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</p:grpSp>
      <p:pic>
        <p:nvPicPr>
          <p:cNvPr id="36" name="Picture 2" descr="Afficher l’image source">
            <a:extLst>
              <a:ext uri="{FF2B5EF4-FFF2-40B4-BE49-F238E27FC236}">
                <a16:creationId xmlns:a16="http://schemas.microsoft.com/office/drawing/2014/main" id="{F69E79F6-1B3F-D418-398A-B9F48DE24C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64"/>
          <a:stretch/>
        </p:blipFill>
        <p:spPr bwMode="auto">
          <a:xfrm>
            <a:off x="9256080" y="3492724"/>
            <a:ext cx="581211" cy="517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Afficher l’image source">
            <a:extLst>
              <a:ext uri="{FF2B5EF4-FFF2-40B4-BE49-F238E27FC236}">
                <a16:creationId xmlns:a16="http://schemas.microsoft.com/office/drawing/2014/main" id="{EE29AEF1-9AE5-C273-8C5A-F564984ABD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80"/>
          <a:stretch/>
        </p:blipFill>
        <p:spPr bwMode="auto">
          <a:xfrm>
            <a:off x="10989195" y="3527652"/>
            <a:ext cx="466842" cy="44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393A7EC0-22DD-8FF7-C167-5C966BD3FFD7}"/>
              </a:ext>
            </a:extLst>
          </p:cNvPr>
          <p:cNvSpPr txBox="1"/>
          <p:nvPr/>
        </p:nvSpPr>
        <p:spPr>
          <a:xfrm>
            <a:off x="73638" y="2455080"/>
            <a:ext cx="26003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Handle MLI with gloves</a:t>
            </a:r>
          </a:p>
          <a:p>
            <a:pPr algn="ctr"/>
            <a:r>
              <a:rPr lang="en-US" sz="1400" dirty="0"/>
              <a:t>(fingerprints are a black body!)</a:t>
            </a:r>
            <a:endParaRPr lang="fr-FR" sz="1400" dirty="0"/>
          </a:p>
        </p:txBody>
      </p:sp>
      <p:pic>
        <p:nvPicPr>
          <p:cNvPr id="8" name="Picture 2" descr="Afficher l’image source">
            <a:extLst>
              <a:ext uri="{FF2B5EF4-FFF2-40B4-BE49-F238E27FC236}">
                <a16:creationId xmlns:a16="http://schemas.microsoft.com/office/drawing/2014/main" id="{43006910-7CD6-0DB5-0534-9A8AC53186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64"/>
          <a:stretch/>
        </p:blipFill>
        <p:spPr bwMode="auto">
          <a:xfrm>
            <a:off x="2392826" y="1110461"/>
            <a:ext cx="733299" cy="653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6" name="Group 95">
            <a:extLst>
              <a:ext uri="{FF2B5EF4-FFF2-40B4-BE49-F238E27FC236}">
                <a16:creationId xmlns:a16="http://schemas.microsoft.com/office/drawing/2014/main" id="{4234D28D-672D-D6E3-E998-8D45B1EFA83D}"/>
              </a:ext>
            </a:extLst>
          </p:cNvPr>
          <p:cNvGrpSpPr/>
          <p:nvPr/>
        </p:nvGrpSpPr>
        <p:grpSpPr>
          <a:xfrm>
            <a:off x="4153770" y="996444"/>
            <a:ext cx="3464411" cy="2565559"/>
            <a:chOff x="3870560" y="1027113"/>
            <a:chExt cx="3464411" cy="2565559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3FC9E78-769C-AD21-0196-24A0E0BC93B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11383" y="1027113"/>
              <a:ext cx="2117754" cy="2062474"/>
              <a:chOff x="8556974" y="1032311"/>
              <a:chExt cx="2957192" cy="2880000"/>
            </a:xfrm>
          </p:grpSpPr>
          <p:grpSp>
            <p:nvGrpSpPr>
              <p:cNvPr id="49" name="Group 9">
                <a:extLst>
                  <a:ext uri="{FF2B5EF4-FFF2-40B4-BE49-F238E27FC236}">
                    <a16:creationId xmlns:a16="http://schemas.microsoft.com/office/drawing/2014/main" id="{DB3B227F-0B8B-B580-FFF3-45E05C10CC2A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8556974" y="1032311"/>
                <a:ext cx="2957192" cy="2880000"/>
                <a:chOff x="3896" y="546"/>
                <a:chExt cx="1379" cy="1343"/>
              </a:xfrm>
            </p:grpSpPr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D8C4C1AE-4ACB-28A1-16CB-F6639FCF4D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68" y="892"/>
                  <a:ext cx="647" cy="63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33CCCC"/>
                    </a:gs>
                    <a:gs pos="100000">
                      <a:srgbClr val="33CCCC">
                        <a:gamma/>
                        <a:shade val="76471"/>
                        <a:invGamma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34A3B96E-8232-274F-271F-5EBE2E6792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96" y="546"/>
                  <a:ext cx="1379" cy="1343"/>
                </a:xfrm>
                <a:prstGeom prst="ellipse">
                  <a:avLst/>
                </a:prstGeom>
                <a:noFill/>
                <a:ln w="22225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4B6861C9-A8E5-0BDC-E38B-B89B0FCD8D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50" y="690"/>
                  <a:ext cx="1071" cy="1043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38CA8BF-193A-103D-491F-1831619356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827865" y="1291378"/>
                <a:ext cx="2402811" cy="2394674"/>
              </a:xfrm>
              <a:prstGeom prst="ellipse">
                <a:avLst/>
              </a:prstGeom>
              <a:noFill/>
              <a:ln w="50800">
                <a:solidFill>
                  <a:srgbClr val="00B0F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1BA3FDF-C87D-E933-EE7E-667A00F9BCC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949363" y="1540044"/>
              <a:ext cx="1066400" cy="1062789"/>
            </a:xfrm>
            <a:prstGeom prst="ellipse">
              <a:avLst/>
            </a:prstGeom>
            <a:noFill/>
            <a:ln w="25400">
              <a:solidFill>
                <a:srgbClr val="00B0F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E9637FD-0EAE-E31C-1D9D-7DB3F717CE6A}"/>
                </a:ext>
              </a:extLst>
            </p:cNvPr>
            <p:cNvSpPr txBox="1"/>
            <p:nvPr/>
          </p:nvSpPr>
          <p:spPr>
            <a:xfrm>
              <a:off x="3870560" y="3069452"/>
              <a:ext cx="34644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loose at RT </a:t>
              </a:r>
            </a:p>
            <a:p>
              <a:pPr algn="ctr"/>
              <a:r>
                <a:rPr lang="en-US" sz="1400" dirty="0"/>
                <a:t>(MLI contracts more than metal support)  </a:t>
              </a:r>
              <a:endParaRPr lang="fr-FR" sz="1400" dirty="0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92AF8CDA-0470-E1B0-6D56-FED65E98FA7F}"/>
              </a:ext>
            </a:extLst>
          </p:cNvPr>
          <p:cNvGrpSpPr/>
          <p:nvPr/>
        </p:nvGrpSpPr>
        <p:grpSpPr>
          <a:xfrm>
            <a:off x="4843098" y="3819531"/>
            <a:ext cx="2117754" cy="2664887"/>
            <a:chOff x="4284371" y="3667663"/>
            <a:chExt cx="2117754" cy="2664887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DCDFBF5C-7BBB-3D18-171E-9B82316C2A1D}"/>
                </a:ext>
              </a:extLst>
            </p:cNvPr>
            <p:cNvGrpSpPr/>
            <p:nvPr/>
          </p:nvGrpSpPr>
          <p:grpSpPr>
            <a:xfrm>
              <a:off x="4284371" y="3667663"/>
              <a:ext cx="2117754" cy="2062474"/>
              <a:chOff x="4284371" y="3421174"/>
              <a:chExt cx="2117754" cy="2062474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BBAB6BA3-81F9-E7D7-D096-21CFDBCB309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284371" y="3421174"/>
                <a:ext cx="2117754" cy="2062474"/>
                <a:chOff x="8556974" y="1032311"/>
                <a:chExt cx="2957192" cy="2880000"/>
              </a:xfrm>
            </p:grpSpPr>
            <p:grpSp>
              <p:nvGrpSpPr>
                <p:cNvPr id="59" name="Group 9">
                  <a:extLst>
                    <a:ext uri="{FF2B5EF4-FFF2-40B4-BE49-F238E27FC236}">
                      <a16:creationId xmlns:a16="http://schemas.microsoft.com/office/drawing/2014/main" id="{C1037679-E964-A432-52A9-8502BE7C3727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8556974" y="1032311"/>
                  <a:ext cx="2957192" cy="2880000"/>
                  <a:chOff x="3896" y="546"/>
                  <a:chExt cx="1379" cy="1343"/>
                </a:xfrm>
              </p:grpSpPr>
              <p:sp>
                <p:nvSpPr>
                  <p:cNvPr id="61" name="Oval 60">
                    <a:extLst>
                      <a:ext uri="{FF2B5EF4-FFF2-40B4-BE49-F238E27FC236}">
                        <a16:creationId xmlns:a16="http://schemas.microsoft.com/office/drawing/2014/main" id="{F90DF58A-2742-1FAA-BB56-FE5D1FFDB6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68" y="892"/>
                    <a:ext cx="647" cy="633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33CCCC"/>
                      </a:gs>
                      <a:gs pos="100000">
                        <a:srgbClr val="33CCCC">
                          <a:gamma/>
                          <a:shade val="76471"/>
                          <a:invGamma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2" name="Oval 61">
                    <a:extLst>
                      <a:ext uri="{FF2B5EF4-FFF2-40B4-BE49-F238E27FC236}">
                        <a16:creationId xmlns:a16="http://schemas.microsoft.com/office/drawing/2014/main" id="{ADAED3DB-EA3F-A218-5108-D234D478B5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96" y="546"/>
                    <a:ext cx="1379" cy="1343"/>
                  </a:xfrm>
                  <a:prstGeom prst="ellipse">
                    <a:avLst/>
                  </a:prstGeom>
                  <a:noFill/>
                  <a:ln w="22225">
                    <a:solidFill>
                      <a:schemeClr val="hlink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3" name="Oval 62">
                    <a:extLst>
                      <a:ext uri="{FF2B5EF4-FFF2-40B4-BE49-F238E27FC236}">
                        <a16:creationId xmlns:a16="http://schemas.microsoft.com/office/drawing/2014/main" id="{8F52728A-12FB-2E46-5038-981734DA28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50" y="690"/>
                    <a:ext cx="1071" cy="1043"/>
                  </a:xfrm>
                  <a:prstGeom prst="ellipse">
                    <a:avLst/>
                  </a:prstGeom>
                  <a:noFill/>
                  <a:ln w="22225">
                    <a:solidFill>
                      <a:srgbClr val="00B050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D3C2D0F6-FB79-70AA-9601-B22659FFF7F9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8745875" y="1203199"/>
                  <a:ext cx="2588485" cy="2579718"/>
                </a:xfrm>
                <a:prstGeom prst="ellipse">
                  <a:avLst/>
                </a:prstGeom>
                <a:noFill/>
                <a:ln w="161925">
                  <a:solidFill>
                    <a:srgbClr val="00B0F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62A1DD75-172E-84A2-A656-61D3221BD9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29389" y="3952534"/>
                <a:ext cx="1043731" cy="1049395"/>
              </a:xfrm>
              <a:prstGeom prst="ellipse">
                <a:avLst/>
              </a:prstGeom>
              <a:noFill/>
              <a:ln w="25400">
                <a:solidFill>
                  <a:srgbClr val="00B0F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FFA4CE04-7F1E-EF61-6448-2B0B997FDC1D}"/>
                </a:ext>
              </a:extLst>
            </p:cNvPr>
            <p:cNvSpPr txBox="1"/>
            <p:nvPr/>
          </p:nvSpPr>
          <p:spPr>
            <a:xfrm>
              <a:off x="4320554" y="5809330"/>
              <a:ext cx="20136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Not tool much MLI </a:t>
              </a:r>
            </a:p>
            <a:p>
              <a:pPr algn="ctr"/>
              <a:r>
                <a:rPr lang="en-US" sz="1400" dirty="0"/>
                <a:t>(risk of thermal shorts) </a:t>
              </a:r>
              <a:endParaRPr lang="fr-FR" sz="1400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8FC93E9-7388-B187-6E82-89BEFF064A67}"/>
              </a:ext>
            </a:extLst>
          </p:cNvPr>
          <p:cNvSpPr txBox="1"/>
          <p:nvPr/>
        </p:nvSpPr>
        <p:spPr>
          <a:xfrm>
            <a:off x="9821571" y="3059289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baseline="-25000" dirty="0">
                <a:solidFill>
                  <a:srgbClr val="FF0000"/>
                </a:solidFill>
              </a:rPr>
              <a:t>hot</a:t>
            </a:r>
            <a:endParaRPr lang="fr-FR" baseline="-25000" dirty="0">
              <a:solidFill>
                <a:srgbClr val="FF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AB6745E-E043-C3C3-2C10-8B06BA5DBBF1}"/>
              </a:ext>
            </a:extLst>
          </p:cNvPr>
          <p:cNvSpPr txBox="1"/>
          <p:nvPr/>
        </p:nvSpPr>
        <p:spPr>
          <a:xfrm>
            <a:off x="9870789" y="3404869"/>
            <a:ext cx="58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B0F0"/>
                </a:solidFill>
              </a:rPr>
              <a:t>T</a:t>
            </a:r>
            <a:r>
              <a:rPr lang="en-US" baseline="-25000" dirty="0" err="1">
                <a:solidFill>
                  <a:srgbClr val="00B0F0"/>
                </a:solidFill>
              </a:rPr>
              <a:t>cold</a:t>
            </a:r>
            <a:endParaRPr lang="fr-FR" baseline="-25000" dirty="0">
              <a:solidFill>
                <a:srgbClr val="00B0F0"/>
              </a:solidFill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2B03E278-BAD5-B1B5-C68C-F0B6C3C8D292}"/>
              </a:ext>
            </a:extLst>
          </p:cNvPr>
          <p:cNvGrpSpPr/>
          <p:nvPr/>
        </p:nvGrpSpPr>
        <p:grpSpPr>
          <a:xfrm>
            <a:off x="353343" y="3438893"/>
            <a:ext cx="2090239" cy="706315"/>
            <a:chOff x="733476" y="3529547"/>
            <a:chExt cx="2090239" cy="70631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FBF33C4-DCF5-31D9-406A-0AFEB5750F4D}"/>
                </a:ext>
              </a:extLst>
            </p:cNvPr>
            <p:cNvGrpSpPr/>
            <p:nvPr/>
          </p:nvGrpSpPr>
          <p:grpSpPr>
            <a:xfrm>
              <a:off x="818365" y="4011749"/>
              <a:ext cx="770259" cy="223136"/>
              <a:chOff x="548910" y="4078386"/>
              <a:chExt cx="770259" cy="223136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1FDCADFF-6CF8-F457-0320-3F53FBD6E8FF}"/>
                  </a:ext>
                </a:extLst>
              </p:cNvPr>
              <p:cNvCxnSpPr/>
              <p:nvPr/>
            </p:nvCxnSpPr>
            <p:spPr>
              <a:xfrm>
                <a:off x="558350" y="4078386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20D02206-8F4B-2E56-97B6-FDFCCED158CA}"/>
                  </a:ext>
                </a:extLst>
              </p:cNvPr>
              <p:cNvCxnSpPr/>
              <p:nvPr/>
            </p:nvCxnSpPr>
            <p:spPr>
              <a:xfrm>
                <a:off x="558350" y="4116754"/>
                <a:ext cx="76081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6E411764-3031-856A-8EFB-86F862ED794E}"/>
                  </a:ext>
                </a:extLst>
              </p:cNvPr>
              <p:cNvCxnSpPr/>
              <p:nvPr/>
            </p:nvCxnSpPr>
            <p:spPr>
              <a:xfrm>
                <a:off x="548910" y="4149866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F45209E0-5F3A-0043-7D06-481C82E3F06D}"/>
                  </a:ext>
                </a:extLst>
              </p:cNvPr>
              <p:cNvCxnSpPr/>
              <p:nvPr/>
            </p:nvCxnSpPr>
            <p:spPr>
              <a:xfrm>
                <a:off x="548910" y="4188234"/>
                <a:ext cx="76081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53E86494-079B-A29B-5006-3E5D9AF26F55}"/>
                  </a:ext>
                </a:extLst>
              </p:cNvPr>
              <p:cNvCxnSpPr/>
              <p:nvPr/>
            </p:nvCxnSpPr>
            <p:spPr>
              <a:xfrm>
                <a:off x="558350" y="4230786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98277329-BC5D-D4BD-D440-207A3126A85C}"/>
                  </a:ext>
                </a:extLst>
              </p:cNvPr>
              <p:cNvCxnSpPr/>
              <p:nvPr/>
            </p:nvCxnSpPr>
            <p:spPr>
              <a:xfrm>
                <a:off x="558350" y="4269154"/>
                <a:ext cx="76081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CE120E9D-0F18-9187-0C03-B517DA54DCD4}"/>
                  </a:ext>
                </a:extLst>
              </p:cNvPr>
              <p:cNvCxnSpPr/>
              <p:nvPr/>
            </p:nvCxnSpPr>
            <p:spPr>
              <a:xfrm>
                <a:off x="558350" y="4301522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5085BA07-1E07-F1E5-DB46-7D221B3FE995}"/>
                </a:ext>
              </a:extLst>
            </p:cNvPr>
            <p:cNvGrpSpPr/>
            <p:nvPr/>
          </p:nvGrpSpPr>
          <p:grpSpPr>
            <a:xfrm>
              <a:off x="1622567" y="4012726"/>
              <a:ext cx="770259" cy="223136"/>
              <a:chOff x="548910" y="4078386"/>
              <a:chExt cx="770259" cy="223136"/>
            </a:xfrm>
          </p:grpSpPr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E7E85EEA-7430-3CE9-2119-00494E78D1DA}"/>
                  </a:ext>
                </a:extLst>
              </p:cNvPr>
              <p:cNvCxnSpPr/>
              <p:nvPr/>
            </p:nvCxnSpPr>
            <p:spPr>
              <a:xfrm>
                <a:off x="558350" y="4078386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4CE32E87-59F3-3621-B1AE-09837E6CF290}"/>
                  </a:ext>
                </a:extLst>
              </p:cNvPr>
              <p:cNvCxnSpPr/>
              <p:nvPr/>
            </p:nvCxnSpPr>
            <p:spPr>
              <a:xfrm>
                <a:off x="558350" y="4116754"/>
                <a:ext cx="76081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462DBCC-801C-6B0F-0449-5E5AAD1EA776}"/>
                  </a:ext>
                </a:extLst>
              </p:cNvPr>
              <p:cNvCxnSpPr/>
              <p:nvPr/>
            </p:nvCxnSpPr>
            <p:spPr>
              <a:xfrm>
                <a:off x="548910" y="4149866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C062C667-B748-3C71-AD08-BFE4E718B821}"/>
                  </a:ext>
                </a:extLst>
              </p:cNvPr>
              <p:cNvCxnSpPr/>
              <p:nvPr/>
            </p:nvCxnSpPr>
            <p:spPr>
              <a:xfrm>
                <a:off x="548910" y="4188234"/>
                <a:ext cx="76081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CDC8DDEF-7B72-5FA2-A5D9-58797ACB3F1E}"/>
                  </a:ext>
                </a:extLst>
              </p:cNvPr>
              <p:cNvCxnSpPr/>
              <p:nvPr/>
            </p:nvCxnSpPr>
            <p:spPr>
              <a:xfrm>
                <a:off x="558350" y="4230786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BD619FA8-B06A-8114-3413-E4C30B4E9F49}"/>
                  </a:ext>
                </a:extLst>
              </p:cNvPr>
              <p:cNvCxnSpPr/>
              <p:nvPr/>
            </p:nvCxnSpPr>
            <p:spPr>
              <a:xfrm>
                <a:off x="558350" y="4269154"/>
                <a:ext cx="76081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293308CD-08EC-7671-3F23-1C35852D038C}"/>
                  </a:ext>
                </a:extLst>
              </p:cNvPr>
              <p:cNvCxnSpPr/>
              <p:nvPr/>
            </p:nvCxnSpPr>
            <p:spPr>
              <a:xfrm>
                <a:off x="558350" y="4301522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AAE2412E-F146-534A-1C36-8EB1D3455EE0}"/>
                </a:ext>
              </a:extLst>
            </p:cNvPr>
            <p:cNvCxnSpPr>
              <a:cxnSpLocks/>
            </p:cNvCxnSpPr>
            <p:nvPr/>
          </p:nvCxnSpPr>
          <p:spPr>
            <a:xfrm>
              <a:off x="1632006" y="3976245"/>
              <a:ext cx="38041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10E87416-A097-AD2F-6DE1-0B4A09331C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60166" y="3878010"/>
              <a:ext cx="370493" cy="704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E6C8B3B9-D8F4-521D-975A-6D5E8DD2FB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39968" y="3861588"/>
              <a:ext cx="0" cy="114657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BE03AA3F-6402-8A3A-050B-7423EBE4C974}"/>
                </a:ext>
              </a:extLst>
            </p:cNvPr>
            <p:cNvCxnSpPr>
              <a:cxnSpLocks/>
            </p:cNvCxnSpPr>
            <p:nvPr/>
          </p:nvCxnSpPr>
          <p:spPr>
            <a:xfrm>
              <a:off x="1054382" y="3998042"/>
              <a:ext cx="558745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E6AB510-9A09-F0B5-87ED-53C5559E8C0A}"/>
                </a:ext>
              </a:extLst>
            </p:cNvPr>
            <p:cNvSpPr/>
            <p:nvPr/>
          </p:nvSpPr>
          <p:spPr>
            <a:xfrm>
              <a:off x="1260166" y="3885058"/>
              <a:ext cx="362401" cy="88324"/>
            </a:xfrm>
            <a:prstGeom prst="rect">
              <a:avLst/>
            </a:prstGeom>
            <a:blipFill>
              <a:blip r:embed="rId6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9453F50-5B72-DAAE-9213-0EB303DB6BFE}"/>
                </a:ext>
              </a:extLst>
            </p:cNvPr>
            <p:cNvSpPr txBox="1"/>
            <p:nvPr/>
          </p:nvSpPr>
          <p:spPr>
            <a:xfrm>
              <a:off x="733476" y="3529547"/>
              <a:ext cx="7056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Velcro </a:t>
              </a:r>
              <a:r>
                <a:rPr lang="en-US" sz="1000" baseline="30000" dirty="0"/>
                <a:t>TM</a:t>
              </a:r>
              <a:endParaRPr lang="fr-FR" sz="1000" baseline="30000" dirty="0"/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E76DC99C-27FE-8EA1-FE42-20D6D2005534}"/>
                </a:ext>
              </a:extLst>
            </p:cNvPr>
            <p:cNvCxnSpPr>
              <a:stCxn id="43" idx="2"/>
              <a:endCxn id="42" idx="1"/>
            </p:cNvCxnSpPr>
            <p:nvPr/>
          </p:nvCxnSpPr>
          <p:spPr>
            <a:xfrm>
              <a:off x="1086297" y="3775768"/>
              <a:ext cx="173869" cy="1534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30F5873A-4E43-9BEC-6B73-15C813B226ED}"/>
                </a:ext>
              </a:extLst>
            </p:cNvPr>
            <p:cNvSpPr txBox="1"/>
            <p:nvPr/>
          </p:nvSpPr>
          <p:spPr>
            <a:xfrm>
              <a:off x="1765412" y="3543821"/>
              <a:ext cx="10583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Reflective layer</a:t>
              </a:r>
              <a:endParaRPr lang="fr-FR" sz="1000" baseline="30000" dirty="0"/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127B51CD-D200-0924-255D-E23297595D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34035" y="3722922"/>
              <a:ext cx="355069" cy="1380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839DC9A1-4034-7091-0149-C3857B2A57BD}"/>
              </a:ext>
            </a:extLst>
          </p:cNvPr>
          <p:cNvGrpSpPr/>
          <p:nvPr/>
        </p:nvGrpSpPr>
        <p:grpSpPr>
          <a:xfrm>
            <a:off x="179530" y="4794102"/>
            <a:ext cx="1758909" cy="1868543"/>
            <a:chOff x="735614" y="4651283"/>
            <a:chExt cx="1758909" cy="1868543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F4992FF5-1CF0-58F8-DAA9-EC339350C3D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5614" y="4651283"/>
              <a:ext cx="1758909" cy="1868543"/>
            </a:xfrm>
            <a:prstGeom prst="rect">
              <a:avLst/>
            </a:prstGeom>
          </p:spPr>
        </p:pic>
        <p:sp>
          <p:nvSpPr>
            <p:cNvPr id="91" name="Rectangle: Rounded Corners 90">
              <a:extLst>
                <a:ext uri="{FF2B5EF4-FFF2-40B4-BE49-F238E27FC236}">
                  <a16:creationId xmlns:a16="http://schemas.microsoft.com/office/drawing/2014/main" id="{9BD47087-D5A6-966E-E87B-887A071B58F9}"/>
                </a:ext>
              </a:extLst>
            </p:cNvPr>
            <p:cNvSpPr/>
            <p:nvPr/>
          </p:nvSpPr>
          <p:spPr>
            <a:xfrm>
              <a:off x="1164580" y="5248418"/>
              <a:ext cx="145149" cy="181338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Rectangle: Rounded Corners 93">
              <a:extLst>
                <a:ext uri="{FF2B5EF4-FFF2-40B4-BE49-F238E27FC236}">
                  <a16:creationId xmlns:a16="http://schemas.microsoft.com/office/drawing/2014/main" id="{A921338C-9634-25B4-75AB-D077AF7B24F7}"/>
                </a:ext>
              </a:extLst>
            </p:cNvPr>
            <p:cNvSpPr/>
            <p:nvPr/>
          </p:nvSpPr>
          <p:spPr>
            <a:xfrm>
              <a:off x="1174870" y="5486638"/>
              <a:ext cx="145149" cy="181338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93" name="Picture 92">
            <a:extLst>
              <a:ext uri="{FF2B5EF4-FFF2-40B4-BE49-F238E27FC236}">
                <a16:creationId xmlns:a16="http://schemas.microsoft.com/office/drawing/2014/main" id="{DD754B33-8B2B-8073-5EEE-562838FF85A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4115" t="20857" r="13987" b="25569"/>
          <a:stretch/>
        </p:blipFill>
        <p:spPr>
          <a:xfrm rot="16200000">
            <a:off x="2707543" y="3233193"/>
            <a:ext cx="921172" cy="1518764"/>
          </a:xfrm>
          <a:prstGeom prst="rect">
            <a:avLst/>
          </a:pr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CE1A5EE2-7562-7638-15CE-04CAE4ECADDA}"/>
              </a:ext>
            </a:extLst>
          </p:cNvPr>
          <p:cNvSpPr txBox="1"/>
          <p:nvPr/>
        </p:nvSpPr>
        <p:spPr>
          <a:xfrm>
            <a:off x="46962" y="356545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baseline="-25000" dirty="0">
                <a:solidFill>
                  <a:srgbClr val="FF0000"/>
                </a:solidFill>
              </a:rPr>
              <a:t>hot</a:t>
            </a:r>
            <a:endParaRPr lang="fr-FR" baseline="-25000" dirty="0">
              <a:solidFill>
                <a:srgbClr val="FF0000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1FF98D6-F782-E285-ADCD-4E7A5CFB5873}"/>
              </a:ext>
            </a:extLst>
          </p:cNvPr>
          <p:cNvSpPr txBox="1"/>
          <p:nvPr/>
        </p:nvSpPr>
        <p:spPr>
          <a:xfrm>
            <a:off x="95250" y="3983317"/>
            <a:ext cx="58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B0F0"/>
                </a:solidFill>
              </a:rPr>
              <a:t>T</a:t>
            </a:r>
            <a:r>
              <a:rPr lang="en-US" baseline="-25000" dirty="0" err="1">
                <a:solidFill>
                  <a:srgbClr val="00B0F0"/>
                </a:solidFill>
              </a:rPr>
              <a:t>cold</a:t>
            </a:r>
            <a:endParaRPr lang="fr-FR" baseline="-25000" dirty="0">
              <a:solidFill>
                <a:srgbClr val="00B0F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E2AC7E7-A313-DF87-BEDD-6DCCA6F980BF}"/>
              </a:ext>
            </a:extLst>
          </p:cNvPr>
          <p:cNvSpPr txBox="1"/>
          <p:nvPr/>
        </p:nvSpPr>
        <p:spPr>
          <a:xfrm>
            <a:off x="1724875" y="5425708"/>
            <a:ext cx="20152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Some tapes are</a:t>
            </a:r>
          </a:p>
          <a:p>
            <a:pPr algn="ctr"/>
            <a:r>
              <a:rPr lang="en-US" sz="1200" dirty="0"/>
              <a:t>resin coated = black body !</a:t>
            </a:r>
          </a:p>
          <a:p>
            <a:pPr algn="ctr"/>
            <a:r>
              <a:rPr lang="en-US" sz="1200" dirty="0"/>
              <a:t>Check conductivity </a:t>
            </a:r>
            <a:endParaRPr lang="fr-FR" sz="1200" dirty="0"/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id="{F0B1488A-46F7-A92C-938D-F05B2D90DF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12743" y="4856889"/>
            <a:ext cx="660975" cy="615188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C24148E9-5662-9632-E3EB-F9DBA5AC86C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06192" y="6025670"/>
            <a:ext cx="973267" cy="798025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A92745B8-A6B2-FF77-CDA2-C6CCD910867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17003" y="4962953"/>
            <a:ext cx="660975" cy="615188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FEA1CAD4-B1E1-F6AD-46E2-4E306EF889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429200" y="2611575"/>
            <a:ext cx="660975" cy="61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22582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E5B0A-D5EB-4045-B737-74FEA73C1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measurements on MLI samples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FEE26-43F9-4BB2-A5E3-8875F14B9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232" y="858628"/>
            <a:ext cx="11995768" cy="113029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300 K - 77 K, abundant literature </a:t>
            </a:r>
            <a:r>
              <a:rPr lang="en-US" i="1" dirty="0"/>
              <a:t>(see a few ref. [1], [2])</a:t>
            </a:r>
            <a:endParaRPr lang="en-US" dirty="0"/>
          </a:p>
          <a:p>
            <a:r>
              <a:rPr lang="en-US" dirty="0"/>
              <a:t>77 K - 4 K, fewer results. CERN experimental work </a:t>
            </a:r>
            <a:r>
              <a:rPr lang="en-US" i="1" dirty="0"/>
              <a:t>(see a few ref.[3],[4],[5] )</a:t>
            </a:r>
            <a:endParaRPr lang="en-US" dirty="0"/>
          </a:p>
          <a:p>
            <a:r>
              <a:rPr lang="en-US" dirty="0"/>
              <a:t>Some values, in good vacuum (&lt;10</a:t>
            </a:r>
            <a:r>
              <a:rPr lang="en-US" baseline="30000" dirty="0"/>
              <a:t>-4</a:t>
            </a:r>
            <a:r>
              <a:rPr lang="en-US" dirty="0"/>
              <a:t> Pa) [3]: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sz="10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09A9845-760A-4A6B-89A6-F9032468CD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718687"/>
              </p:ext>
            </p:extLst>
          </p:nvPr>
        </p:nvGraphicFramePr>
        <p:xfrm>
          <a:off x="1346200" y="2554099"/>
          <a:ext cx="4064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73800641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553959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c </a:t>
                      </a:r>
                      <a:r>
                        <a:rPr lang="en-US" baseline="0" dirty="0"/>
                        <a:t>= 5 K-80 K</a:t>
                      </a:r>
                      <a:endParaRPr lang="fr-FR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444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 1.0 W/m</a:t>
                      </a:r>
                      <a:r>
                        <a:rPr lang="en-US" baseline="30000" dirty="0"/>
                        <a:t>2</a:t>
                      </a:r>
                      <a:endParaRPr lang="fr-FR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3184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~ 0.5 W/m</a:t>
                      </a:r>
                      <a:r>
                        <a:rPr lang="en-US" baseline="30000" dirty="0"/>
                        <a:t>2</a:t>
                      </a:r>
                      <a:endParaRPr lang="fr-FR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173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~ 0.4 W/m</a:t>
                      </a:r>
                      <a:r>
                        <a:rPr lang="en-US" baseline="30000" dirty="0"/>
                        <a:t>2</a:t>
                      </a:r>
                      <a:endParaRPr lang="fr-FR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557524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AAC87F-6923-4775-B9B8-5C47FBF0FD26}"/>
              </a:ext>
            </a:extLst>
          </p:cNvPr>
          <p:cNvSpPr txBox="1">
            <a:spLocks/>
          </p:cNvSpPr>
          <p:nvPr/>
        </p:nvSpPr>
        <p:spPr>
          <a:xfrm>
            <a:off x="98116" y="5586698"/>
            <a:ext cx="11995768" cy="1508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000" dirty="0"/>
              <a:t>[1] </a:t>
            </a:r>
            <a:r>
              <a:rPr lang="fr-FR" sz="1000" dirty="0" err="1"/>
              <a:t>T.Nast</a:t>
            </a:r>
            <a:r>
              <a:rPr lang="fr-FR" sz="1000" dirty="0"/>
              <a:t>, </a:t>
            </a:r>
            <a:r>
              <a:rPr lang="fr-FR" sz="1000" dirty="0" err="1"/>
              <a:t>Multilayer</a:t>
            </a:r>
            <a:r>
              <a:rPr lang="fr-FR" sz="1000" dirty="0"/>
              <a:t> Insulation </a:t>
            </a:r>
            <a:r>
              <a:rPr lang="fr-FR" sz="1000" dirty="0" err="1"/>
              <a:t>Systems</a:t>
            </a:r>
            <a:r>
              <a:rPr lang="fr-FR" sz="1000" dirty="0"/>
              <a:t>, in </a:t>
            </a:r>
            <a:r>
              <a:rPr lang="fr-FR" sz="1000" dirty="0" err="1"/>
              <a:t>Handbook</a:t>
            </a:r>
            <a:r>
              <a:rPr lang="fr-FR" sz="1000" dirty="0"/>
              <a:t> of </a:t>
            </a:r>
            <a:r>
              <a:rPr lang="fr-FR" sz="1000" dirty="0" err="1"/>
              <a:t>Cryogenic</a:t>
            </a:r>
            <a:r>
              <a:rPr lang="fr-FR" sz="1000" dirty="0"/>
              <a:t> Engineering, </a:t>
            </a:r>
            <a:r>
              <a:rPr lang="fr-FR" sz="1000" dirty="0" err="1"/>
              <a:t>ed</a:t>
            </a:r>
            <a:r>
              <a:rPr lang="fr-FR" sz="1000" dirty="0"/>
              <a:t>. </a:t>
            </a:r>
            <a:r>
              <a:rPr lang="fr-FR" sz="1000" dirty="0" err="1"/>
              <a:t>J.G.Weisend</a:t>
            </a:r>
            <a:r>
              <a:rPr lang="fr-FR" sz="1000" dirty="0"/>
              <a:t> II, Taylor &amp; Francis, Philadelphia (1998),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000" dirty="0"/>
              <a:t>[2] M. G. </a:t>
            </a:r>
            <a:r>
              <a:rPr lang="fr-FR" sz="1000" dirty="0" err="1"/>
              <a:t>Kaganer</a:t>
            </a:r>
            <a:r>
              <a:rPr lang="fr-FR" sz="1000" dirty="0"/>
              <a:t>, Thermal Insulation in </a:t>
            </a:r>
            <a:r>
              <a:rPr lang="fr-FR" sz="1000" dirty="0" err="1"/>
              <a:t>Cryogenic</a:t>
            </a:r>
            <a:r>
              <a:rPr lang="fr-FR" sz="1000" dirty="0"/>
              <a:t> Engineering, </a:t>
            </a:r>
            <a:r>
              <a:rPr lang="fr-FR" sz="1000" dirty="0" err="1"/>
              <a:t>Jerusalem</a:t>
            </a:r>
            <a:r>
              <a:rPr lang="fr-FR" sz="1000" dirty="0"/>
              <a:t>, </a:t>
            </a:r>
            <a:r>
              <a:rPr lang="fr-FR" sz="1000" dirty="0" err="1"/>
              <a:t>Israel</a:t>
            </a:r>
            <a:r>
              <a:rPr lang="fr-FR" sz="1000" dirty="0"/>
              <a:t> Program for Scientific Translation, (1969),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000" dirty="0"/>
              <a:t>[3] </a:t>
            </a:r>
            <a:r>
              <a:rPr lang="fr-FR" sz="1000" dirty="0" err="1"/>
              <a:t>L.Mazzone</a:t>
            </a:r>
            <a:r>
              <a:rPr lang="fr-FR" sz="1000" dirty="0"/>
              <a:t> et al., </a:t>
            </a:r>
            <a:r>
              <a:rPr lang="en-GB" sz="1000" dirty="0"/>
              <a:t>Measurements of Multi-Layer Insulation at high boundary temperature, using a simple non-Calorimetric method. Proceedings ICEC 19, 2002, Grenoble, France.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000" dirty="0"/>
              <a:t>[4]  </a:t>
            </a:r>
            <a:r>
              <a:rPr lang="en-GB" sz="1000" dirty="0" err="1"/>
              <a:t>Ph.Lebrun</a:t>
            </a:r>
            <a:r>
              <a:rPr lang="en-GB" sz="1000" dirty="0"/>
              <a:t> et al.,  Investigation and qualification of thermal insulation systems between 80 K and 4.2 K, Proceedings ICEC/ICMC, 1992, Kiev, Ukraine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000" dirty="0"/>
              <a:t>[5] </a:t>
            </a:r>
            <a:r>
              <a:rPr lang="fr-FR" sz="1000" dirty="0"/>
              <a:t> </a:t>
            </a:r>
            <a:r>
              <a:rPr lang="fr-FR" sz="1000" dirty="0" err="1"/>
              <a:t>V.Venturi</a:t>
            </a:r>
            <a:r>
              <a:rPr lang="fr-FR" sz="1000" dirty="0"/>
              <a:t>, </a:t>
            </a:r>
            <a:r>
              <a:rPr lang="fr-FR" sz="1000" dirty="0" err="1"/>
              <a:t>Thermodynamic</a:t>
            </a:r>
            <a:r>
              <a:rPr lang="fr-FR" sz="1000" dirty="0"/>
              <a:t> and </a:t>
            </a:r>
            <a:r>
              <a:rPr lang="fr-FR" sz="1000" dirty="0" err="1"/>
              <a:t>technological</a:t>
            </a:r>
            <a:r>
              <a:rPr lang="fr-FR" sz="1000" dirty="0"/>
              <a:t> </a:t>
            </a:r>
            <a:r>
              <a:rPr lang="fr-FR" sz="1000" dirty="0" err="1"/>
              <a:t>optimization</a:t>
            </a:r>
            <a:r>
              <a:rPr lang="fr-FR" sz="1000" dirty="0"/>
              <a:t> of </a:t>
            </a:r>
            <a:r>
              <a:rPr lang="fr-FR" sz="1000" dirty="0" err="1"/>
              <a:t>complex</a:t>
            </a:r>
            <a:r>
              <a:rPr lang="fr-FR" sz="1000" dirty="0"/>
              <a:t> insulation </a:t>
            </a:r>
            <a:r>
              <a:rPr lang="fr-FR" sz="1000" dirty="0" err="1"/>
              <a:t>systems</a:t>
            </a:r>
            <a:r>
              <a:rPr lang="fr-FR" sz="1000" dirty="0"/>
              <a:t>. PhD </a:t>
            </a:r>
            <a:r>
              <a:rPr lang="fr-FR" sz="1000" dirty="0" err="1"/>
              <a:t>thesis</a:t>
            </a:r>
            <a:r>
              <a:rPr lang="fr-FR" sz="1000" dirty="0"/>
              <a:t>, 2019, WUST </a:t>
            </a:r>
            <a:r>
              <a:rPr lang="fr-FR" sz="1000" dirty="0" err="1"/>
              <a:t>University</a:t>
            </a:r>
            <a:r>
              <a:rPr lang="fr-FR" sz="1000" dirty="0"/>
              <a:t>, </a:t>
            </a:r>
            <a:r>
              <a:rPr lang="fr-FR" sz="1000" dirty="0" err="1"/>
              <a:t>Poland</a:t>
            </a:r>
            <a:r>
              <a:rPr lang="fr-FR" sz="1000" dirty="0"/>
              <a:t>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000" dirty="0"/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14EEAF2F-07FA-4024-9D7E-D838DA58AA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830667"/>
              </p:ext>
            </p:extLst>
          </p:nvPr>
        </p:nvGraphicFramePr>
        <p:xfrm>
          <a:off x="1346200" y="4482989"/>
          <a:ext cx="4064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73800641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553959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c </a:t>
                      </a:r>
                      <a:r>
                        <a:rPr lang="en-US" baseline="0" dirty="0"/>
                        <a:t>= 4.2 K</a:t>
                      </a:r>
                      <a:endParaRPr lang="fr-FR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444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 or more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 30-60 </a:t>
                      </a:r>
                      <a:r>
                        <a:rPr lang="en-US" dirty="0" err="1"/>
                        <a:t>mW</a:t>
                      </a:r>
                      <a:r>
                        <a:rPr lang="en-US" dirty="0"/>
                        <a:t>/m</a:t>
                      </a:r>
                      <a:r>
                        <a:rPr lang="en-US" baseline="30000" dirty="0"/>
                        <a:t>2</a:t>
                      </a:r>
                      <a:endParaRPr lang="fr-FR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318468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081880D-7FF5-445C-B41B-8DF46D26F1B3}"/>
              </a:ext>
            </a:extLst>
          </p:cNvPr>
          <p:cNvSpPr txBox="1"/>
          <p:nvPr/>
        </p:nvSpPr>
        <p:spPr>
          <a:xfrm>
            <a:off x="2551969" y="2202351"/>
            <a:ext cx="1457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1800" dirty="0"/>
              <a:t>T</a:t>
            </a:r>
            <a:r>
              <a:rPr lang="fr-FR" sz="1800" baseline="-25000" dirty="0"/>
              <a:t>w</a:t>
            </a:r>
            <a:r>
              <a:rPr lang="fr-FR" sz="1800" dirty="0"/>
              <a:t> = 300 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42296E-D988-42F3-97E4-E8104CA5CEB4}"/>
              </a:ext>
            </a:extLst>
          </p:cNvPr>
          <p:cNvSpPr txBox="1"/>
          <p:nvPr/>
        </p:nvSpPr>
        <p:spPr>
          <a:xfrm>
            <a:off x="2649538" y="4139313"/>
            <a:ext cx="1457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1800" dirty="0"/>
              <a:t>T</a:t>
            </a:r>
            <a:r>
              <a:rPr lang="fr-FR" sz="1800" baseline="-25000" dirty="0"/>
              <a:t>w</a:t>
            </a:r>
            <a:r>
              <a:rPr lang="fr-FR" sz="1800" dirty="0"/>
              <a:t> = 80 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C5175A-4A7F-4D01-8FFC-9A3084D657B1}"/>
              </a:ext>
            </a:extLst>
          </p:cNvPr>
          <p:cNvSpPr txBox="1"/>
          <p:nvPr/>
        </p:nvSpPr>
        <p:spPr>
          <a:xfrm>
            <a:off x="5541353" y="2554099"/>
            <a:ext cx="54050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Virtually no Tc dependency, </a:t>
            </a:r>
            <a:r>
              <a:rPr lang="fr-FR" sz="1800" dirty="0">
                <a:solidFill>
                  <a:srgbClr val="0070C0"/>
                </a:solidFill>
              </a:rPr>
              <a:t>T</a:t>
            </a:r>
            <a:r>
              <a:rPr lang="fr-FR" sz="1800" baseline="-25000" dirty="0">
                <a:solidFill>
                  <a:srgbClr val="0070C0"/>
                </a:solidFill>
              </a:rPr>
              <a:t>w</a:t>
            </a:r>
            <a:r>
              <a:rPr lang="en-US" sz="1800" baseline="-25000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radiation dominates 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1506FC-21D3-43E6-BCE7-0C5A5CB6AB2C}"/>
              </a:ext>
            </a:extLst>
          </p:cNvPr>
          <p:cNvSpPr txBox="1"/>
          <p:nvPr/>
        </p:nvSpPr>
        <p:spPr>
          <a:xfrm>
            <a:off x="5541352" y="4446264"/>
            <a:ext cx="33740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Virtually no N dependency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DC9D75-0BAA-440C-A344-683EA027370E}"/>
              </a:ext>
            </a:extLst>
          </p:cNvPr>
          <p:cNvSpPr txBox="1"/>
          <p:nvPr/>
        </p:nvSpPr>
        <p:spPr>
          <a:xfrm>
            <a:off x="5541352" y="3687446"/>
            <a:ext cx="54666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(compare with 1 W/m</a:t>
            </a:r>
            <a:r>
              <a:rPr lang="en-US" baseline="30000" dirty="0"/>
              <a:t>2</a:t>
            </a:r>
            <a:r>
              <a:rPr lang="en-US" dirty="0"/>
              <a:t> calculated in exercise) </a:t>
            </a:r>
            <a:endParaRPr lang="fr-FR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7F3F38-FB27-488D-9736-64D7ABB84539}"/>
              </a:ext>
            </a:extLst>
          </p:cNvPr>
          <p:cNvSpPr txBox="1"/>
          <p:nvPr/>
        </p:nvSpPr>
        <p:spPr>
          <a:xfrm>
            <a:off x="5506182" y="4869076"/>
            <a:ext cx="59062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(compare with 110-140 </a:t>
            </a:r>
            <a:r>
              <a:rPr lang="en-US" dirty="0" err="1"/>
              <a:t>mW</a:t>
            </a:r>
            <a:r>
              <a:rPr lang="en-US" dirty="0"/>
              <a:t>/m</a:t>
            </a:r>
            <a:r>
              <a:rPr lang="en-US" baseline="30000" dirty="0"/>
              <a:t>2</a:t>
            </a:r>
            <a:r>
              <a:rPr lang="en-US" dirty="0"/>
              <a:t> calculated in exercise) 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D5E6D2-A916-946A-0B39-F2D6B4CAB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704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Useful material standards for cryostats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9012021"/>
              </p:ext>
            </p:extLst>
          </p:nvPr>
        </p:nvGraphicFramePr>
        <p:xfrm>
          <a:off x="649113" y="1025997"/>
          <a:ext cx="7906328" cy="5504875"/>
        </p:xfrm>
        <a:graphic>
          <a:graphicData uri="http://schemas.openxmlformats.org/drawingml/2006/table">
            <a:tbl>
              <a:tblPr/>
              <a:tblGrid>
                <a:gridCol w="18654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408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587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Trebuchet MS"/>
                        </a:rPr>
                        <a:t>Plates and sheets</a:t>
                      </a:r>
                      <a:endParaRPr lang="en-GB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>
                          <a:effectLst/>
                          <a:latin typeface="Trebuchet MS"/>
                        </a:rPr>
                        <a:t>EN 10028-1:2007+A1:2009 Flat products made of steels for pressure purposes - Part 1: General requirements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>
                          <a:effectLst/>
                          <a:latin typeface="Trebuchet MS"/>
                        </a:rPr>
                        <a:t>EN 10028-3:2009 Flat products made of steels for pressure purposes - Part 3: Weldable fine grain steels, normalized</a:t>
                      </a:r>
                      <a:endParaRPr lang="en-GB" sz="1600">
                        <a:effectLst/>
                        <a:latin typeface="Arial"/>
                      </a:endParaRPr>
                    </a:p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>
                          <a:effectLst/>
                          <a:latin typeface="Trebuchet MS"/>
                        </a:rPr>
                        <a:t>EN 10028-7:2007 Flat products made of steels for pressure purposes - Part 7: Stainless steels</a:t>
                      </a:r>
                      <a:endParaRPr lang="en-GB" sz="1600">
                        <a:effectLst/>
                        <a:latin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2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Tubes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 dirty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 dirty="0">
                          <a:effectLst/>
                          <a:latin typeface="Trebuchet MS"/>
                        </a:rPr>
                        <a:t>EN 10216-5:2004 Seamless steel tubes for pressure purposes - Technical delivery conditions - Part 5: Stainless steel tubes</a:t>
                      </a:r>
                      <a:endParaRPr lang="en-GB" sz="1600" dirty="0">
                        <a:effectLst/>
                        <a:latin typeface="Times New Roman"/>
                      </a:endParaRPr>
                    </a:p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 dirty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 dirty="0">
                          <a:effectLst/>
                          <a:latin typeface="Trebuchet MS"/>
                        </a:rPr>
                        <a:t>EN 10217-7:2005 Welded steel tubes for pressure purposes - Technical delivery conditions - Part 7: Stainless steel tubes</a:t>
                      </a:r>
                      <a:endParaRPr lang="en-GB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42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Forged blanks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>
                          <a:effectLst/>
                          <a:latin typeface="Trebuchet MS"/>
                        </a:rPr>
                        <a:t>EN 10222-1:1998 Steel forgings for pressure purposes - Part 1: General requirements for open die forgings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>
                          <a:effectLst/>
                          <a:latin typeface="Trebuchet MS"/>
                        </a:rPr>
                        <a:t>EN 10222-5:1999 Steel forgings for pressure purposes - Part 5: Martensitic, austenitic and austenitic-ferritic stainless steels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67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Castings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>
                          <a:effectLst/>
                          <a:latin typeface="Trebuchet MS"/>
                        </a:rPr>
                        <a:t>EN 10213:2007 Steel castings for pressure purposes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595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Pipe fittings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 dirty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 dirty="0">
                          <a:effectLst/>
                          <a:latin typeface="Trebuchet MS"/>
                        </a:rPr>
                        <a:t>EN 10253-4:2008 Butt-welding pipe fittings - Part 4: Wrought austenitic and austenitic-ferritic (duplex) stainless steels with specific inspection requirement</a:t>
                      </a:r>
                      <a:endParaRPr lang="en-GB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67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Bars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>
                          <a:effectLst/>
                          <a:latin typeface="Trebuchet MS"/>
                        </a:rPr>
                        <a:t>EN 10272:2007 Stainless steel bars for pressure purposes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520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Trebuchet MS"/>
                        </a:rPr>
                        <a:t>Aluminium</a:t>
                      </a:r>
                      <a:endParaRPr lang="en-GB" sz="160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457200"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Trebuchet MS"/>
                        </a:rPr>
                        <a:t>•</a:t>
                      </a:r>
                      <a:r>
                        <a:rPr lang="en-GB" sz="900" b="0" i="0" dirty="0">
                          <a:effectLst/>
                          <a:latin typeface="Times New Roman"/>
                        </a:rPr>
                        <a:t>              </a:t>
                      </a:r>
                      <a:r>
                        <a:rPr lang="en-GB" sz="1400" dirty="0">
                          <a:effectLst/>
                          <a:latin typeface="Trebuchet MS"/>
                        </a:rPr>
                        <a:t>EN 12392:2000 Aluminium and aluminium alloys – Wrought products – Special requirements for products intended for the production of pressure equipment (choose materials included in the list given in EN 13445-8 section 5.6)</a:t>
                      </a:r>
                      <a:endParaRPr lang="en-GB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01B4B8-42D0-442B-3BD5-E5D8BE115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547903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7F444-8243-47D0-A8E6-9B7E6BD6E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0"/>
            <a:ext cx="11089460" cy="799041"/>
          </a:xfrm>
        </p:spPr>
        <p:txBody>
          <a:bodyPr/>
          <a:lstStyle/>
          <a:p>
            <a:r>
              <a:rPr lang="en-US" dirty="0"/>
              <a:t>Practical MLI performance values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E93A6-8FFC-4D03-A32B-A7B0A8358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25" y="765730"/>
            <a:ext cx="11995768" cy="5445939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MLI samples </a:t>
            </a:r>
            <a:r>
              <a:rPr lang="en-US" dirty="0"/>
              <a:t>measured </a:t>
            </a:r>
            <a:r>
              <a:rPr lang="en-US" dirty="0">
                <a:solidFill>
                  <a:srgbClr val="0070C0"/>
                </a:solidFill>
              </a:rPr>
              <a:t>performance is considerably degraded in applications </a:t>
            </a:r>
            <a:r>
              <a:rPr lang="en-US" dirty="0"/>
              <a:t>due to the engineered solutions and installation procedures: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500" dirty="0"/>
              <a:t> pre-assembled  blankets vs. rolled MLI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500" dirty="0"/>
              <a:t> complex (non developable) geometries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500" dirty="0"/>
              <a:t> junctions, stitches, </a:t>
            </a:r>
            <a:r>
              <a:rPr lang="en-US" sz="1500" dirty="0" err="1"/>
              <a:t>Velcro</a:t>
            </a:r>
            <a:r>
              <a:rPr lang="en-US" sz="1500" baseline="30000" dirty="0" err="1"/>
              <a:t>TM</a:t>
            </a:r>
            <a:r>
              <a:rPr lang="en-US" sz="1500" dirty="0"/>
              <a:t> fasteners, etc.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500" dirty="0"/>
              <a:t> higher than ideal packing density (e.g. self-weight compaction)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500" dirty="0"/>
              <a:t> thermal shorts between cold and warm layers (e.g. overlapped blanket closure)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500" dirty="0"/>
              <a:t> quality of assembly (lab vs. industrial scale) 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>
                <a:solidFill>
                  <a:srgbClr val="0070C0"/>
                </a:solidFill>
              </a:rPr>
              <a:t>Engineering values</a:t>
            </a:r>
            <a:r>
              <a:rPr lang="en-US" dirty="0"/>
              <a:t>: what </a:t>
            </a:r>
            <a:r>
              <a:rPr lang="en-US" dirty="0">
                <a:solidFill>
                  <a:srgbClr val="0070C0"/>
                </a:solidFill>
              </a:rPr>
              <a:t>values</a:t>
            </a:r>
            <a:r>
              <a:rPr lang="en-US" dirty="0"/>
              <a:t> should one use </a:t>
            </a:r>
            <a:r>
              <a:rPr lang="en-US" dirty="0">
                <a:solidFill>
                  <a:srgbClr val="0070C0"/>
                </a:solidFill>
              </a:rPr>
              <a:t>for HL first estimates</a:t>
            </a:r>
            <a:r>
              <a:rPr lang="en-US" dirty="0"/>
              <a:t>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Take </a:t>
            </a:r>
            <a:r>
              <a:rPr lang="en-US" u="sng" dirty="0">
                <a:solidFill>
                  <a:srgbClr val="0070C0"/>
                </a:solidFill>
              </a:rPr>
              <a:t>generous margins</a:t>
            </a:r>
            <a:r>
              <a:rPr lang="en-US" dirty="0"/>
              <a:t>. Rule of thumb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0070C0"/>
                </a:solidFill>
              </a:rPr>
              <a:t>x 2 sample measurements</a:t>
            </a:r>
          </a:p>
          <a:p>
            <a:pPr marL="457200" lvl="1" indent="0">
              <a:buNone/>
            </a:pPr>
            <a:r>
              <a:rPr lang="en-US" dirty="0"/>
              <a:t> </a:t>
            </a:r>
          </a:p>
          <a:p>
            <a:r>
              <a:rPr lang="en-US" dirty="0">
                <a:solidFill>
                  <a:srgbClr val="0070C0"/>
                </a:solidFill>
              </a:rPr>
              <a:t>LHC cryostat (+) </a:t>
            </a:r>
            <a:r>
              <a:rPr lang="en-US" dirty="0"/>
              <a:t>(a thermally well optimized large-scale application), average measure on 2.7 km length sector 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200" dirty="0"/>
              <a:t>293 K to 50 K thermal shield with 30 MLI layers: </a:t>
            </a:r>
            <a:r>
              <a:rPr lang="en-US" sz="2200" dirty="0"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rgbClr val="0070C0"/>
                </a:solidFill>
              </a:rPr>
              <a:t>~1 W/m</a:t>
            </a:r>
            <a:r>
              <a:rPr lang="en-US" sz="2200" baseline="30000" dirty="0">
                <a:solidFill>
                  <a:srgbClr val="0070C0"/>
                </a:solidFill>
              </a:rPr>
              <a:t>2</a:t>
            </a:r>
            <a:endParaRPr lang="en-US" sz="2200" dirty="0">
              <a:solidFill>
                <a:srgbClr val="0070C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dirty="0"/>
              <a:t> 50 K to 2 K magnet with 10 MLI layers: </a:t>
            </a:r>
            <a:r>
              <a:rPr lang="en-US" sz="2200" dirty="0"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rgbClr val="0070C0"/>
                </a:solidFill>
              </a:rPr>
              <a:t>~ 54 </a:t>
            </a:r>
            <a:r>
              <a:rPr lang="en-US" sz="2200" dirty="0" err="1">
                <a:solidFill>
                  <a:srgbClr val="0070C0"/>
                </a:solidFill>
              </a:rPr>
              <a:t>mW</a:t>
            </a:r>
            <a:r>
              <a:rPr lang="en-US" sz="2200" dirty="0">
                <a:solidFill>
                  <a:srgbClr val="0070C0"/>
                </a:solidFill>
              </a:rPr>
              <a:t>/m</a:t>
            </a:r>
            <a:r>
              <a:rPr lang="en-US" sz="2200" baseline="30000" dirty="0">
                <a:solidFill>
                  <a:srgbClr val="0070C0"/>
                </a:solidFill>
              </a:rPr>
              <a:t>2</a:t>
            </a:r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414CBC-A37B-4095-94CC-C34B524078A6}"/>
              </a:ext>
            </a:extLst>
          </p:cNvPr>
          <p:cNvSpPr txBox="1"/>
          <p:nvPr/>
        </p:nvSpPr>
        <p:spPr>
          <a:xfrm>
            <a:off x="56749" y="6538928"/>
            <a:ext cx="1207850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i="1" dirty="0"/>
              <a:t>(+) C. </a:t>
            </a:r>
            <a:r>
              <a:rPr lang="en-GB" sz="1000" b="1" i="1" dirty="0" err="1"/>
              <a:t>Maglioni</a:t>
            </a:r>
            <a:r>
              <a:rPr lang="en-GB" sz="1000" b="1" i="1" dirty="0"/>
              <a:t>, V. Parma:  “Assessment of static heat loads in the LHC arc, from the commissioning of sector 7-8”, LHC Project Note 409, 2008. </a:t>
            </a:r>
            <a:endParaRPr lang="en-GB" sz="1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91FABE-2353-1973-2EB8-B467FE64B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24088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51A42-476D-404E-898A-3D152996B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463158" cy="799041"/>
          </a:xfrm>
        </p:spPr>
        <p:txBody>
          <a:bodyPr>
            <a:normAutofit fontScale="90000"/>
          </a:bodyPr>
          <a:lstStyle/>
          <a:p>
            <a:r>
              <a:rPr lang="en-US" dirty="0"/>
              <a:t>Summary of radiation HL exercises </a:t>
            </a:r>
            <a:r>
              <a:rPr lang="en-US" sz="3300" dirty="0"/>
              <a:t>(for details see spare slides)</a:t>
            </a:r>
            <a:endParaRPr lang="fr-FR" dirty="0">
              <a:solidFill>
                <a:srgbClr val="00B05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E311B0-0B5C-4F83-B9FC-2E61623D41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1"/>
          <a:stretch/>
        </p:blipFill>
        <p:spPr>
          <a:xfrm>
            <a:off x="237743" y="1053728"/>
            <a:ext cx="11678129" cy="52476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516F97-19FA-4954-A660-DC757F147519}"/>
              </a:ext>
            </a:extLst>
          </p:cNvPr>
          <p:cNvSpPr txBox="1"/>
          <p:nvPr/>
        </p:nvSpPr>
        <p:spPr>
          <a:xfrm>
            <a:off x="929640" y="4718972"/>
            <a:ext cx="12891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th.shield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 at 260 K)</a:t>
            </a:r>
            <a:endParaRPr lang="fr-FR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35E18F-7388-436A-8A34-4FE83D6F786C}"/>
              </a:ext>
            </a:extLst>
          </p:cNvPr>
          <p:cNvSpPr txBox="1"/>
          <p:nvPr/>
        </p:nvSpPr>
        <p:spPr>
          <a:xfrm>
            <a:off x="1065856" y="1892807"/>
            <a:ext cx="11833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th.shield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 at 50 K)</a:t>
            </a:r>
            <a:endParaRPr lang="fr-FR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A3ED9E-9C9F-463A-AD81-2FEC432443FE}"/>
              </a:ext>
            </a:extLst>
          </p:cNvPr>
          <p:cNvSpPr txBox="1"/>
          <p:nvPr/>
        </p:nvSpPr>
        <p:spPr>
          <a:xfrm>
            <a:off x="685530" y="4025800"/>
            <a:ext cx="12538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th.shield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 at 143 K)</a:t>
            </a:r>
            <a:endParaRPr lang="fr-FR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0D5289-3EA7-511E-CA92-730CBE81F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51</a:t>
            </a:fld>
            <a:endParaRPr lang="en-GB"/>
          </a:p>
        </p:txBody>
      </p:sp>
      <p:cxnSp>
        <p:nvCxnSpPr>
          <p:cNvPr id="9" name="Connector: Curved 8">
            <a:extLst>
              <a:ext uri="{FF2B5EF4-FFF2-40B4-BE49-F238E27FC236}">
                <a16:creationId xmlns:a16="http://schemas.microsoft.com/office/drawing/2014/main" id="{7C615BD0-6C88-B1CA-3554-A07B03B2098A}"/>
              </a:ext>
            </a:extLst>
          </p:cNvPr>
          <p:cNvCxnSpPr>
            <a:cxnSpLocks/>
          </p:cNvCxnSpPr>
          <p:nvPr/>
        </p:nvCxnSpPr>
        <p:spPr>
          <a:xfrm rot="10800000">
            <a:off x="2894277" y="1963975"/>
            <a:ext cx="8297008" cy="3395205"/>
          </a:xfrm>
          <a:prstGeom prst="curvedConnector3">
            <a:avLst>
              <a:gd name="adj1" fmla="val 5412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1FEF7A5-3EA0-95F3-32A5-88CDE6333581}"/>
              </a:ext>
            </a:extLst>
          </p:cNvPr>
          <p:cNvSpPr txBox="1"/>
          <p:nvPr/>
        </p:nvSpPr>
        <p:spPr>
          <a:xfrm>
            <a:off x="6901732" y="3633746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66FF"/>
                </a:solidFill>
              </a:rPr>
              <a:t>x 1000 reduction !</a:t>
            </a:r>
            <a:endParaRPr lang="fr-FR" b="1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55308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7680" y="2804160"/>
            <a:ext cx="11521439" cy="726714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dirty="0"/>
              <a:t>Thermal Conduction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16C830-2E11-6D33-1AFC-63F5519FC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653590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Thermal Conduction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12480" y="1016244"/>
            <a:ext cx="5722493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GB" sz="2000" kern="0" dirty="0"/>
              <a:t>When a T gradient exists in a body, there is a heat transfer from the high T region to the low T region (</a:t>
            </a:r>
            <a:r>
              <a:rPr lang="en-GB" sz="2000" kern="0" dirty="0">
                <a:solidFill>
                  <a:srgbClr val="0066CC"/>
                </a:solidFill>
              </a:rPr>
              <a:t>Fourier Law</a:t>
            </a:r>
            <a:r>
              <a:rPr lang="en-GB" sz="2000" kern="0" dirty="0"/>
              <a:t>):</a:t>
            </a:r>
          </a:p>
        </p:txBody>
      </p:sp>
      <p:graphicFrame>
        <p:nvGraphicFramePr>
          <p:cNvPr id="6" name="Object 4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536731453"/>
              </p:ext>
            </p:extLst>
          </p:nvPr>
        </p:nvGraphicFramePr>
        <p:xfrm>
          <a:off x="7115938" y="1123488"/>
          <a:ext cx="2508736" cy="635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43000" imgH="368300" progId="Equation.3">
                  <p:embed/>
                </p:oleObj>
              </mc:Choice>
              <mc:Fallback>
                <p:oleObj name="Equation" r:id="rId2" imgW="1143000" imgH="368300" progId="Equation.3">
                  <p:embed/>
                  <p:pic>
                    <p:nvPicPr>
                      <p:cNvPr id="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5938" y="1123488"/>
                        <a:ext cx="2508736" cy="6359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43020" y="2224026"/>
            <a:ext cx="614127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For one-dimensional problems (ex. a bar or tube):</a:t>
            </a:r>
          </a:p>
        </p:txBody>
      </p:sp>
      <p:graphicFrame>
        <p:nvGraphicFramePr>
          <p:cNvPr id="8" name="Content Placeholder 7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901890998"/>
              </p:ext>
            </p:extLst>
          </p:nvPr>
        </p:nvGraphicFramePr>
        <p:xfrm>
          <a:off x="7196133" y="2072943"/>
          <a:ext cx="1442408" cy="731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25500" imgH="419100" progId="Equation.3">
                  <p:embed/>
                </p:oleObj>
              </mc:Choice>
              <mc:Fallback>
                <p:oleObj name="Equation" r:id="rId4" imgW="825500" imgH="419100" progId="Equation.3">
                  <p:embed/>
                  <p:pic>
                    <p:nvPicPr>
                      <p:cNvPr id="8" name="Content Placeholder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6133" y="2072943"/>
                        <a:ext cx="1442408" cy="7317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43020" y="2884649"/>
            <a:ext cx="6576509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k is the </a:t>
            </a:r>
            <a:r>
              <a:rPr lang="en-GB" sz="2000" dirty="0">
                <a:solidFill>
                  <a:srgbClr val="0070C0"/>
                </a:solidFill>
              </a:rPr>
              <a:t>thermal conductivity (W m</a:t>
            </a:r>
            <a:r>
              <a:rPr lang="en-GB" sz="2000" baseline="30000" dirty="0">
                <a:solidFill>
                  <a:srgbClr val="0070C0"/>
                </a:solidFill>
              </a:rPr>
              <a:t>-1 </a:t>
            </a:r>
            <a:r>
              <a:rPr lang="en-GB" sz="2000" dirty="0">
                <a:solidFill>
                  <a:srgbClr val="0070C0"/>
                </a:solidFill>
              </a:rPr>
              <a:t>K</a:t>
            </a:r>
            <a:r>
              <a:rPr lang="en-GB" sz="2000" baseline="30000" dirty="0">
                <a:solidFill>
                  <a:srgbClr val="0070C0"/>
                </a:solidFill>
              </a:rPr>
              <a:t>-1</a:t>
            </a:r>
            <a:r>
              <a:rPr lang="en-GB" sz="2000" dirty="0">
                <a:solidFill>
                  <a:srgbClr val="0070C0"/>
                </a:solidFill>
              </a:rPr>
              <a:t>), </a:t>
            </a:r>
            <a:r>
              <a:rPr lang="en-GB" sz="2000" dirty="0"/>
              <a:t>normally a function of P,T, material structure, non-homogeneity, anisotropy (ex. Composite materials). </a:t>
            </a:r>
          </a:p>
        </p:txBody>
      </p:sp>
      <p:graphicFrame>
        <p:nvGraphicFramePr>
          <p:cNvPr id="1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9741404"/>
              </p:ext>
            </p:extLst>
          </p:nvPr>
        </p:nvGraphicFramePr>
        <p:xfrm>
          <a:off x="7196133" y="2910552"/>
          <a:ext cx="2471717" cy="380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29810" imgH="203112" progId="Equation.3">
                  <p:embed/>
                </p:oleObj>
              </mc:Choice>
              <mc:Fallback>
                <p:oleObj name="Equation" r:id="rId6" imgW="1129810" imgH="203112" progId="Equation.3">
                  <p:embed/>
                  <p:pic>
                    <p:nvPicPr>
                      <p:cNvPr id="1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6133" y="2910552"/>
                        <a:ext cx="2471717" cy="3807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28590" y="4313359"/>
            <a:ext cx="6109054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k is strongly </a:t>
            </a:r>
            <a:r>
              <a:rPr lang="en-GB" sz="2000" dirty="0">
                <a:solidFill>
                  <a:srgbClr val="0070C0"/>
                </a:solidFill>
              </a:rPr>
              <a:t>T-dependent</a:t>
            </a:r>
            <a:r>
              <a:rPr lang="en-GB" sz="2000" dirty="0"/>
              <a:t> and </a:t>
            </a:r>
            <a:r>
              <a:rPr lang="en-GB" sz="2000" dirty="0">
                <a:solidFill>
                  <a:srgbClr val="0070C0"/>
                </a:solidFill>
              </a:rPr>
              <a:t>non-linear at low T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244700" y="5107920"/>
            <a:ext cx="5851299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“good conductors” vs. “poor conductors” </a:t>
            </a:r>
            <a:r>
              <a:rPr lang="en-GB" sz="2000" dirty="0">
                <a:sym typeface="Wingdings" pitchFamily="2" charset="2"/>
              </a:rPr>
              <a:t> k range ~ </a:t>
            </a:r>
            <a:r>
              <a:rPr lang="en-GB" sz="2000" dirty="0">
                <a:solidFill>
                  <a:srgbClr val="0070C0"/>
                </a:solidFill>
                <a:sym typeface="Wingdings" pitchFamily="2" charset="2"/>
              </a:rPr>
              <a:t>5-6 orders of magnitude</a:t>
            </a:r>
            <a:endParaRPr lang="en-GB" sz="2000" dirty="0">
              <a:solidFill>
                <a:srgbClr val="0070C0"/>
              </a:solidFill>
            </a:endParaRPr>
          </a:p>
        </p:txBody>
      </p:sp>
      <p:grpSp>
        <p:nvGrpSpPr>
          <p:cNvPr id="15" name="Group 24"/>
          <p:cNvGrpSpPr>
            <a:grpSpLocks/>
          </p:cNvGrpSpPr>
          <p:nvPr/>
        </p:nvGrpSpPr>
        <p:grpSpPr bwMode="auto">
          <a:xfrm>
            <a:off x="6591384" y="199488"/>
            <a:ext cx="3102170" cy="755706"/>
            <a:chOff x="4014" y="572"/>
            <a:chExt cx="1559" cy="254"/>
          </a:xfrm>
        </p:grpSpPr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4225" y="614"/>
              <a:ext cx="1141" cy="53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5329" y="572"/>
              <a:ext cx="24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200"/>
                <a:t>Tw</a:t>
              </a:r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4014" y="572"/>
              <a:ext cx="214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200"/>
                <a:t>Tc</a:t>
              </a:r>
            </a:p>
          </p:txBody>
        </p:sp>
        <p:graphicFrame>
          <p:nvGraphicFramePr>
            <p:cNvPr id="19" name="Object 21"/>
            <p:cNvGraphicFramePr>
              <a:graphicFrameLocks noChangeAspect="1"/>
            </p:cNvGraphicFramePr>
            <p:nvPr/>
          </p:nvGraphicFramePr>
          <p:xfrm>
            <a:off x="4517" y="615"/>
            <a:ext cx="422" cy="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8" imgW="304800" imgH="304800" progId="Designer.Drawing.7">
                    <p:embed/>
                  </p:oleObj>
                </mc:Choice>
                <mc:Fallback>
                  <p:oleObj name="Designer Drawing" r:id="rId8" imgW="304800" imgH="304800" progId="Designer.Drawing.7">
                    <p:embed/>
                    <p:pic>
                      <p:nvPicPr>
                        <p:cNvPr id="19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7" y="615"/>
                          <a:ext cx="422" cy="4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99539974"/>
                </p:ext>
              </p:extLst>
            </p:nvPr>
          </p:nvGraphicFramePr>
          <p:xfrm>
            <a:off x="4694" y="663"/>
            <a:ext cx="214" cy="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177723" imgH="368140" progId="Equation.3">
                    <p:embed/>
                  </p:oleObj>
                </mc:Choice>
                <mc:Fallback>
                  <p:oleObj name="Equation" r:id="rId10" imgW="177723" imgH="368140" progId="Equation.3">
                    <p:embed/>
                    <p:pic>
                      <p:nvPicPr>
                        <p:cNvPr id="2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94" y="663"/>
                          <a:ext cx="214" cy="1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1" name="Picture 3" descr="Thermal conducivity">
            <a:extLst>
              <a:ext uri="{FF2B5EF4-FFF2-40B4-BE49-F238E27FC236}">
                <a16:creationId xmlns:a16="http://schemas.microsoft.com/office/drawing/2014/main" id="{177849D7-6EF7-4F9F-A3C2-052849B2B4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914" y="3200400"/>
            <a:ext cx="3208703" cy="3654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838C4A4-5081-498B-AFDB-79FC979669E8}"/>
              </a:ext>
            </a:extLst>
          </p:cNvPr>
          <p:cNvCxnSpPr>
            <a:cxnSpLocks/>
          </p:cNvCxnSpPr>
          <p:nvPr/>
        </p:nvCxnSpPr>
        <p:spPr>
          <a:xfrm>
            <a:off x="7011242" y="3667125"/>
            <a:ext cx="0" cy="27908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5613803-C3C6-45A2-B008-3AEE0661638E}"/>
              </a:ext>
            </a:extLst>
          </p:cNvPr>
          <p:cNvSpPr txBox="1"/>
          <p:nvPr/>
        </p:nvSpPr>
        <p:spPr>
          <a:xfrm rot="16200000">
            <a:off x="6456957" y="5080756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70C0"/>
                </a:solidFill>
              </a:rPr>
              <a:t>6 decades</a:t>
            </a:r>
            <a:endParaRPr lang="fr-FR" sz="10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A70CF5-59B7-FE3F-646A-60524555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473040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01825" y="71209"/>
            <a:ext cx="11089460" cy="629829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/>
              <a:t>Thermal conductivity of various materials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8202C4-3BFA-4555-B384-F1ACA117F4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441" y="590590"/>
            <a:ext cx="4605759" cy="6224692"/>
          </a:xfrm>
          <a:prstGeom prst="rect">
            <a:avLst/>
          </a:prstGeom>
        </p:spPr>
      </p:pic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F33D662A-99CC-ACC7-825F-ED61668853D5}"/>
              </a:ext>
            </a:extLst>
          </p:cNvPr>
          <p:cNvSpPr txBox="1">
            <a:spLocks/>
          </p:cNvSpPr>
          <p:nvPr/>
        </p:nvSpPr>
        <p:spPr>
          <a:xfrm>
            <a:off x="6096000" y="798605"/>
            <a:ext cx="5496515" cy="59191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err="1"/>
              <a:t>Metals</a:t>
            </a:r>
            <a:r>
              <a:rPr lang="fr-CH" sz="2000" dirty="0"/>
              <a:t>: </a:t>
            </a:r>
            <a:r>
              <a:rPr lang="fr-CH" sz="2000" dirty="0" err="1"/>
              <a:t>mainly</a:t>
            </a:r>
            <a:r>
              <a:rPr lang="fr-CH" sz="2000" dirty="0"/>
              <a:t> free </a:t>
            </a:r>
            <a:r>
              <a:rPr lang="fr-CH" sz="2000" dirty="0" err="1"/>
              <a:t>electron</a:t>
            </a:r>
            <a:r>
              <a:rPr lang="fr-CH" sz="2000" dirty="0"/>
              <a:t> contribution</a:t>
            </a:r>
          </a:p>
          <a:p>
            <a:pPr marL="0" indent="0">
              <a:buNone/>
            </a:pPr>
            <a:endParaRPr lang="fr-CH" sz="2000" dirty="0"/>
          </a:p>
          <a:p>
            <a:r>
              <a:rPr lang="fr-CH" sz="2000" dirty="0" err="1"/>
              <a:t>Resistivity</a:t>
            </a:r>
            <a:r>
              <a:rPr lang="fr-CH" sz="2000" dirty="0"/>
              <a:t> </a:t>
            </a:r>
            <a:r>
              <a:rPr lang="fr-CH" sz="2000" dirty="0" err="1"/>
              <a:t>from</a:t>
            </a:r>
            <a:r>
              <a:rPr lang="fr-CH" sz="2000" dirty="0"/>
              <a:t> </a:t>
            </a:r>
            <a:r>
              <a:rPr lang="fr-CH" sz="2000" dirty="0" err="1"/>
              <a:t>electron</a:t>
            </a:r>
            <a:r>
              <a:rPr lang="fr-CH" sz="2000" dirty="0"/>
              <a:t> </a:t>
            </a:r>
            <a:r>
              <a:rPr lang="fr-CH" sz="2000" dirty="0" err="1"/>
              <a:t>scatter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phonons (</a:t>
            </a:r>
            <a:r>
              <a:rPr lang="fr-CH" sz="2000" dirty="0" err="1"/>
              <a:t>lattice</a:t>
            </a:r>
            <a:r>
              <a:rPr lang="fr-CH" sz="2000" dirty="0"/>
              <a:t> vibrations) </a:t>
            </a:r>
            <a:r>
              <a:rPr lang="el-GR" sz="2000" dirty="0"/>
              <a:t>α</a:t>
            </a:r>
            <a:r>
              <a:rPr lang="fr-CH" sz="2000" dirty="0"/>
              <a:t> T</a:t>
            </a:r>
            <a:r>
              <a:rPr lang="fr-CH" sz="2000" baseline="30000" dirty="0"/>
              <a:t>2</a:t>
            </a:r>
            <a:r>
              <a:rPr lang="fr-CH" sz="2000" dirty="0"/>
              <a:t> and </a:t>
            </a:r>
            <a:r>
              <a:rPr lang="fr-CH" sz="2000" dirty="0" err="1"/>
              <a:t>with</a:t>
            </a:r>
            <a:r>
              <a:rPr lang="fr-CH" sz="2000" dirty="0"/>
              <a:t> </a:t>
            </a:r>
            <a:r>
              <a:rPr lang="fr-CH" sz="2000" dirty="0" err="1"/>
              <a:t>impurities</a:t>
            </a:r>
            <a:r>
              <a:rPr lang="fr-CH" sz="2000" dirty="0"/>
              <a:t> </a:t>
            </a:r>
            <a:r>
              <a:rPr lang="el-GR" sz="2000" dirty="0"/>
              <a:t>α</a:t>
            </a:r>
            <a:r>
              <a:rPr lang="fr-CH" sz="2000" dirty="0"/>
              <a:t> 1/T</a:t>
            </a:r>
          </a:p>
          <a:p>
            <a:pPr marL="0" indent="0">
              <a:buNone/>
            </a:pPr>
            <a:endParaRPr lang="fr-CH" sz="2000" dirty="0"/>
          </a:p>
          <a:p>
            <a:r>
              <a:rPr lang="fr-CH" sz="2000" dirty="0" err="1"/>
              <a:t>Increasing</a:t>
            </a:r>
            <a:r>
              <a:rPr lang="fr-CH" sz="2000" dirty="0"/>
              <a:t> </a:t>
            </a:r>
            <a:r>
              <a:rPr lang="fr-CH" sz="2000" dirty="0" err="1"/>
              <a:t>effect</a:t>
            </a:r>
            <a:r>
              <a:rPr lang="fr-CH" sz="2000" dirty="0"/>
              <a:t> of </a:t>
            </a:r>
            <a:r>
              <a:rPr lang="fr-CH" sz="2000" dirty="0" err="1"/>
              <a:t>impurities</a:t>
            </a:r>
            <a:r>
              <a:rPr lang="fr-CH" sz="2000" dirty="0"/>
              <a:t> in </a:t>
            </a:r>
            <a:r>
              <a:rPr lang="fr-CH" sz="2000" dirty="0" err="1"/>
              <a:t>less</a:t>
            </a:r>
            <a:r>
              <a:rPr lang="fr-CH" sz="2000" dirty="0"/>
              <a:t> pure </a:t>
            </a:r>
            <a:r>
              <a:rPr lang="fr-CH" sz="2000" dirty="0" err="1"/>
              <a:t>metals</a:t>
            </a:r>
            <a:r>
              <a:rPr lang="fr-CH" sz="2000" dirty="0"/>
              <a:t> and </a:t>
            </a:r>
            <a:r>
              <a:rPr lang="fr-CH" sz="2000" dirty="0" err="1"/>
              <a:t>dominates</a:t>
            </a:r>
            <a:r>
              <a:rPr lang="fr-CH" sz="2000" dirty="0"/>
              <a:t> in </a:t>
            </a:r>
            <a:r>
              <a:rPr lang="fr-CH" sz="2000" dirty="0" err="1"/>
              <a:t>alloys</a:t>
            </a: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r>
              <a:rPr lang="fr-CH" sz="2000" dirty="0"/>
              <a:t>Maximum of </a:t>
            </a:r>
            <a:r>
              <a:rPr lang="fr-CH" sz="2000" dirty="0" err="1"/>
              <a:t>conductivity</a:t>
            </a:r>
            <a:r>
              <a:rPr lang="fr-CH" sz="2000" dirty="0"/>
              <a:t> </a:t>
            </a:r>
            <a:r>
              <a:rPr lang="fr-CH" sz="2000" dirty="0" err="1"/>
              <a:t>reduces</a:t>
            </a:r>
            <a:r>
              <a:rPr lang="fr-CH" sz="2000" dirty="0"/>
              <a:t> and shifts </a:t>
            </a:r>
            <a:r>
              <a:rPr lang="fr-CH" sz="2000" dirty="0" err="1"/>
              <a:t>towards</a:t>
            </a:r>
            <a:r>
              <a:rPr lang="fr-CH" sz="2000" dirty="0"/>
              <a:t> </a:t>
            </a:r>
            <a:r>
              <a:rPr lang="fr-CH" sz="2000" dirty="0" err="1"/>
              <a:t>higher</a:t>
            </a:r>
            <a:r>
              <a:rPr lang="fr-CH" sz="2000" dirty="0"/>
              <a:t> T </a:t>
            </a:r>
            <a:r>
              <a:rPr lang="fr-CH" sz="2000" dirty="0" err="1"/>
              <a:t>with</a:t>
            </a:r>
            <a:r>
              <a:rPr lang="fr-CH" sz="2000" dirty="0"/>
              <a:t> </a:t>
            </a:r>
            <a:r>
              <a:rPr lang="fr-CH" sz="2000" dirty="0" err="1"/>
              <a:t>increasing</a:t>
            </a:r>
            <a:r>
              <a:rPr lang="fr-CH" sz="2000" dirty="0"/>
              <a:t> </a:t>
            </a:r>
            <a:r>
              <a:rPr lang="fr-CH" sz="2000" dirty="0" err="1"/>
              <a:t>impurities</a:t>
            </a: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r>
              <a:rPr lang="fr-CH" sz="2000" dirty="0"/>
              <a:t>Al and </a:t>
            </a:r>
            <a:r>
              <a:rPr lang="fr-CH" sz="2000" dirty="0" err="1"/>
              <a:t>st.steel</a:t>
            </a:r>
            <a:r>
              <a:rPr lang="fr-CH" sz="2000" dirty="0"/>
              <a:t> </a:t>
            </a:r>
            <a:r>
              <a:rPr lang="fr-CH" sz="2000" dirty="0" err="1"/>
              <a:t>alloys</a:t>
            </a:r>
            <a:r>
              <a:rPr lang="fr-CH" sz="2000" dirty="0"/>
              <a:t>: </a:t>
            </a:r>
            <a:r>
              <a:rPr lang="fr-CH" sz="2000" dirty="0" err="1"/>
              <a:t>conductivity</a:t>
            </a:r>
            <a:r>
              <a:rPr lang="fr-CH" sz="2000" dirty="0"/>
              <a:t> </a:t>
            </a:r>
            <a:r>
              <a:rPr lang="el-GR" sz="2000" dirty="0"/>
              <a:t>α</a:t>
            </a:r>
            <a:r>
              <a:rPr lang="fr-CH" sz="2000" dirty="0"/>
              <a:t> T </a:t>
            </a:r>
          </a:p>
          <a:p>
            <a:pPr marL="0" indent="0">
              <a:buNone/>
            </a:pPr>
            <a:endParaRPr lang="fr-CH" sz="2000" dirty="0"/>
          </a:p>
          <a:p>
            <a:r>
              <a:rPr lang="fr-CH" sz="2000" dirty="0"/>
              <a:t>Non cristalline </a:t>
            </a:r>
            <a:r>
              <a:rPr lang="fr-CH" sz="2000" dirty="0" err="1"/>
              <a:t>materials</a:t>
            </a:r>
            <a:r>
              <a:rPr lang="fr-CH" sz="2000" dirty="0"/>
              <a:t> and </a:t>
            </a:r>
            <a:r>
              <a:rPr lang="fr-CH" sz="2000" dirty="0" err="1"/>
              <a:t>insulators</a:t>
            </a:r>
            <a:r>
              <a:rPr lang="fr-CH" sz="2000" dirty="0"/>
              <a:t> </a:t>
            </a:r>
            <a:r>
              <a:rPr lang="fr-CH" sz="2000" dirty="0" err="1"/>
              <a:t>dominated</a:t>
            </a:r>
            <a:r>
              <a:rPr lang="fr-CH" sz="2000" dirty="0"/>
              <a:t> by phonon contribution</a:t>
            </a: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1E7E9C-6642-D42A-D78F-2AE7426CE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97526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8" y="125229"/>
            <a:ext cx="11693770" cy="576263"/>
          </a:xfrm>
        </p:spPr>
        <p:txBody>
          <a:bodyPr>
            <a:noAutofit/>
          </a:bodyPr>
          <a:lstStyle/>
          <a:p>
            <a:r>
              <a:rPr lang="en-GB" sz="3200" dirty="0"/>
              <a:t>Thermal conductivity in epoxy-based composite materials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2463" y="701491"/>
            <a:ext cx="11142820" cy="538579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GB" sz="1800" kern="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FE60109-2297-47C1-9729-B003CF3F82A0}"/>
              </a:ext>
            </a:extLst>
          </p:cNvPr>
          <p:cNvSpPr txBox="1">
            <a:spLocks/>
          </p:cNvSpPr>
          <p:nvPr/>
        </p:nvSpPr>
        <p:spPr>
          <a:xfrm>
            <a:off x="109848" y="831485"/>
            <a:ext cx="5010792" cy="563898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70C0"/>
                </a:solidFill>
              </a:rPr>
              <a:t>Low conduction </a:t>
            </a:r>
            <a:r>
              <a:rPr lang="en-GB" dirty="0"/>
              <a:t>(little electron conduction), </a:t>
            </a:r>
            <a:r>
              <a:rPr lang="en-GB" dirty="0">
                <a:solidFill>
                  <a:srgbClr val="0070C0"/>
                </a:solidFill>
              </a:rPr>
              <a:t>essentially phonon driven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Anisotropic structure</a:t>
            </a:r>
            <a:r>
              <a:rPr lang="en-GB" dirty="0"/>
              <a:t>, (</a:t>
            </a:r>
            <a:r>
              <a:rPr lang="en-GB" dirty="0" err="1"/>
              <a:t>fibers</a:t>
            </a:r>
            <a:r>
              <a:rPr lang="en-GB" dirty="0"/>
              <a:t>/matrix) with constituents-specific thermal conductivity properties</a:t>
            </a:r>
          </a:p>
          <a:p>
            <a:endParaRPr lang="en-GB" dirty="0"/>
          </a:p>
          <a:p>
            <a:r>
              <a:rPr lang="en-GB" dirty="0"/>
              <a:t>Conductivity highly depends on: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Material (</a:t>
            </a:r>
            <a:r>
              <a:rPr lang="en-GB" dirty="0" err="1"/>
              <a:t>fiber</a:t>
            </a:r>
            <a:r>
              <a:rPr lang="en-GB" dirty="0"/>
              <a:t>) orientation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Ratio between fibre and matrix (</a:t>
            </a:r>
            <a:r>
              <a:rPr lang="en-GB" dirty="0" err="1"/>
              <a:t>Vf</a:t>
            </a:r>
            <a:r>
              <a:rPr lang="en-GB" dirty="0"/>
              <a:t>) 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Glass-</a:t>
            </a:r>
            <a:r>
              <a:rPr lang="en-GB" dirty="0" err="1">
                <a:solidFill>
                  <a:srgbClr val="0070C0"/>
                </a:solidFill>
              </a:rPr>
              <a:t>fiber</a:t>
            </a:r>
            <a:r>
              <a:rPr lang="en-GB" dirty="0"/>
              <a:t> is the </a:t>
            </a:r>
            <a:r>
              <a:rPr lang="en-GB" dirty="0">
                <a:solidFill>
                  <a:srgbClr val="0070C0"/>
                </a:solidFill>
              </a:rPr>
              <a:t>“conductive” </a:t>
            </a:r>
            <a:r>
              <a:rPr lang="en-GB" dirty="0"/>
              <a:t>fraction and also the “structural” constituent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Epoxy</a:t>
            </a:r>
            <a:r>
              <a:rPr lang="en-GB" dirty="0"/>
              <a:t> is the </a:t>
            </a:r>
            <a:r>
              <a:rPr lang="en-GB" dirty="0">
                <a:solidFill>
                  <a:srgbClr val="0070C0"/>
                </a:solidFill>
              </a:rPr>
              <a:t>“isolating” </a:t>
            </a:r>
            <a:r>
              <a:rPr lang="en-GB" dirty="0"/>
              <a:t>fraction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/>
              <a:t>material and is the “less structural” constituent</a:t>
            </a:r>
          </a:p>
          <a:p>
            <a:endParaRPr lang="en-GB" dirty="0"/>
          </a:p>
          <a:p>
            <a:r>
              <a:rPr lang="en-GB" dirty="0" err="1"/>
              <a:t>Vf</a:t>
            </a:r>
            <a:r>
              <a:rPr lang="en-GB" dirty="0"/>
              <a:t> typically around 40-70%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Cryogenic grade G10-CR and G11 are widely used standard laminates in various forms (plates, tubes, rods). Properties data can be found in:  </a:t>
            </a:r>
            <a:r>
              <a:rPr lang="en-GB" dirty="0">
                <a:hlinkClick r:id="rId2"/>
              </a:rPr>
              <a:t>https://trc.nist.gov/cryogenics/index.html</a:t>
            </a:r>
            <a:r>
              <a:rPr lang="en-GB" dirty="0"/>
              <a:t>    </a:t>
            </a:r>
          </a:p>
          <a:p>
            <a:endParaRPr lang="fr-FR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19E24E72-386F-48CE-B394-0B5EDAD31C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9644051"/>
              </p:ext>
            </p:extLst>
          </p:nvPr>
        </p:nvGraphicFramePr>
        <p:xfrm>
          <a:off x="8945759" y="918838"/>
          <a:ext cx="2943777" cy="2963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E7FBCB5-F9B0-4D4F-B037-806D4F6DFA3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4426531"/>
              </p:ext>
            </p:extLst>
          </p:nvPr>
        </p:nvGraphicFramePr>
        <p:xfrm>
          <a:off x="5356907" y="929405"/>
          <a:ext cx="3247161" cy="2963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78F0B53-6F68-4067-9FFE-CDA8BB40F619}"/>
              </a:ext>
            </a:extLst>
          </p:cNvPr>
          <p:cNvSpPr txBox="1"/>
          <p:nvPr/>
        </p:nvSpPr>
        <p:spPr>
          <a:xfrm>
            <a:off x="5583408" y="3980044"/>
            <a:ext cx="28112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(Data from Schwartzberg F.H., Cryogenic Material Data Handbook,</a:t>
            </a:r>
          </a:p>
          <a:p>
            <a:pPr algn="ctr"/>
            <a:r>
              <a:rPr lang="en-US" sz="1000" dirty="0"/>
              <a:t>Martin Marietta </a:t>
            </a:r>
            <a:r>
              <a:rPr lang="en-US" sz="1000" dirty="0" err="1"/>
              <a:t>Corrp</a:t>
            </a:r>
            <a:r>
              <a:rPr lang="en-US" sz="1000" dirty="0"/>
              <a:t>, </a:t>
            </a:r>
            <a:r>
              <a:rPr lang="en-US" sz="1000" dirty="0" err="1"/>
              <a:t>Denvers</a:t>
            </a:r>
            <a:r>
              <a:rPr lang="en-US" sz="1000" dirty="0"/>
              <a:t>, Co, 1970)  </a:t>
            </a:r>
            <a:endParaRPr lang="fr-FR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25BA8F-E1AD-48EB-9ED0-D27CEB127E1A}"/>
              </a:ext>
            </a:extLst>
          </p:cNvPr>
          <p:cNvSpPr txBox="1"/>
          <p:nvPr/>
        </p:nvSpPr>
        <p:spPr>
          <a:xfrm>
            <a:off x="9012020" y="3980044"/>
            <a:ext cx="28112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Longitudinal and transversal conductivity  laminate studies for LHC supports, (based on data from Schwartzberg F.H.), collaboration CERN-ESIGEC (</a:t>
            </a:r>
            <a:r>
              <a:rPr lang="en-US" sz="1000" dirty="0" err="1"/>
              <a:t>Univ.Savoie</a:t>
            </a:r>
            <a:r>
              <a:rPr lang="en-US" sz="1000" dirty="0"/>
              <a:t>), 1997   </a:t>
            </a:r>
            <a:endParaRPr lang="fr-FR" sz="1000" dirty="0"/>
          </a:p>
        </p:txBody>
      </p:sp>
      <p:pic>
        <p:nvPicPr>
          <p:cNvPr id="108546" name="Picture 2">
            <a:extLst>
              <a:ext uri="{FF2B5EF4-FFF2-40B4-BE49-F238E27FC236}">
                <a16:creationId xmlns:a16="http://schemas.microsoft.com/office/drawing/2014/main" id="{8A6F9952-C5AA-4143-906A-917A3D61F6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640" y="4907568"/>
            <a:ext cx="1872343" cy="14042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8787111-14C7-4FE2-8138-9B5EA45936ED}"/>
              </a:ext>
            </a:extLst>
          </p:cNvPr>
          <p:cNvSpPr txBox="1"/>
          <p:nvPr/>
        </p:nvSpPr>
        <p:spPr>
          <a:xfrm>
            <a:off x="4690373" y="6337705"/>
            <a:ext cx="28112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Glass-fiber dry fabric</a:t>
            </a:r>
            <a:endParaRPr lang="fr-FR" sz="1000" dirty="0"/>
          </a:p>
        </p:txBody>
      </p:sp>
      <p:pic>
        <p:nvPicPr>
          <p:cNvPr id="108548" name="Picture 4" descr="Afficher l’image source">
            <a:extLst>
              <a:ext uri="{FF2B5EF4-FFF2-40B4-BE49-F238E27FC236}">
                <a16:creationId xmlns:a16="http://schemas.microsoft.com/office/drawing/2014/main" id="{494ACE75-CC0F-45D6-A414-C5950F6C44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265" y="5084594"/>
            <a:ext cx="2346416" cy="11149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4DB82DD-2394-49BE-BBD1-665ACD9BE16D}"/>
              </a:ext>
            </a:extLst>
          </p:cNvPr>
          <p:cNvSpPr txBox="1"/>
          <p:nvPr/>
        </p:nvSpPr>
        <p:spPr>
          <a:xfrm>
            <a:off x="8208635" y="6337705"/>
            <a:ext cx="28112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Standard G10-CR plate and rods</a:t>
            </a:r>
            <a:endParaRPr lang="fr-FR" sz="1000" dirty="0"/>
          </a:p>
        </p:txBody>
      </p:sp>
      <p:pic>
        <p:nvPicPr>
          <p:cNvPr id="108550" name="Picture 6" descr="Afficher l’image source">
            <a:extLst>
              <a:ext uri="{FF2B5EF4-FFF2-40B4-BE49-F238E27FC236}">
                <a16:creationId xmlns:a16="http://schemas.microsoft.com/office/drawing/2014/main" id="{31598D9E-F5E3-4FF9-AE7B-A1045F1E2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086" y="5072017"/>
            <a:ext cx="1745074" cy="11131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AA3318-40EB-CB61-F933-1246B440E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56923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supports</a:t>
            </a:r>
            <a:endParaRPr lang="en-GB" dirty="0"/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3988698"/>
              </p:ext>
            </p:extLst>
          </p:nvPr>
        </p:nvGraphicFramePr>
        <p:xfrm>
          <a:off x="6697238" y="116016"/>
          <a:ext cx="4686617" cy="3323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athcad 6.0" r:id="rId2" imgW="4457520" imgH="3162240" progId="Mathcad">
                  <p:embed/>
                </p:oleObj>
              </mc:Choice>
              <mc:Fallback>
                <p:oleObj name="Mathcad 6.0" r:id="rId2" imgW="4457520" imgH="3162240" progId="Mathcad">
                  <p:embed/>
                  <p:pic>
                    <p:nvPicPr>
                      <p:cNvPr id="5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7238" y="116016"/>
                        <a:ext cx="4686617" cy="33239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8556299" y="3429000"/>
            <a:ext cx="2536501" cy="555116"/>
            <a:chOff x="3716" y="1822"/>
            <a:chExt cx="1845" cy="495"/>
          </a:xfrm>
        </p:grpSpPr>
        <p:sp>
          <p:nvSpPr>
            <p:cNvPr id="7" name="Line 23"/>
            <p:cNvSpPr>
              <a:spLocks noChangeShapeType="1"/>
            </p:cNvSpPr>
            <p:nvPr/>
          </p:nvSpPr>
          <p:spPr bwMode="auto">
            <a:xfrm>
              <a:off x="3716" y="1910"/>
              <a:ext cx="319" cy="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8" name="Line 24"/>
            <p:cNvSpPr>
              <a:spLocks noChangeShapeType="1"/>
            </p:cNvSpPr>
            <p:nvPr/>
          </p:nvSpPr>
          <p:spPr bwMode="auto">
            <a:xfrm>
              <a:off x="3716" y="2078"/>
              <a:ext cx="319" cy="0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9" name="Line 25"/>
            <p:cNvSpPr>
              <a:spLocks noChangeShapeType="1"/>
            </p:cNvSpPr>
            <p:nvPr/>
          </p:nvSpPr>
          <p:spPr bwMode="auto">
            <a:xfrm>
              <a:off x="3716" y="2213"/>
              <a:ext cx="319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10" name="Text Box 26"/>
            <p:cNvSpPr txBox="1">
              <a:spLocks noChangeArrowheads="1"/>
            </p:cNvSpPr>
            <p:nvPr/>
          </p:nvSpPr>
          <p:spPr bwMode="auto">
            <a:xfrm>
              <a:off x="4098" y="1822"/>
              <a:ext cx="1463" cy="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400" dirty="0">
                  <a:solidFill>
                    <a:srgbClr val="000000"/>
                  </a:solidFill>
                  <a:latin typeface="Comic Sans MS" pitchFamily="66" charset="0"/>
                </a:rPr>
                <a:t>Two intercepts, 5K &amp; 75K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 Box 27"/>
            <p:cNvSpPr txBox="1">
              <a:spLocks noChangeArrowheads="1"/>
            </p:cNvSpPr>
            <p:nvPr/>
          </p:nvSpPr>
          <p:spPr bwMode="auto">
            <a:xfrm>
              <a:off x="4156" y="1990"/>
              <a:ext cx="1127" cy="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400" dirty="0">
                  <a:solidFill>
                    <a:srgbClr val="000000"/>
                  </a:solidFill>
                  <a:latin typeface="Comic Sans MS" pitchFamily="66" charset="0"/>
                </a:rPr>
                <a:t>One intercept, 75K</a:t>
              </a:r>
            </a:p>
          </p:txBody>
        </p:sp>
        <p:sp>
          <p:nvSpPr>
            <p:cNvPr id="12" name="Text Box 28"/>
            <p:cNvSpPr txBox="1">
              <a:spLocks noChangeArrowheads="1"/>
            </p:cNvSpPr>
            <p:nvPr/>
          </p:nvSpPr>
          <p:spPr bwMode="auto">
            <a:xfrm>
              <a:off x="4133" y="2138"/>
              <a:ext cx="84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400" dirty="0">
                  <a:solidFill>
                    <a:srgbClr val="000000"/>
                  </a:solidFill>
                  <a:latin typeface="Comic Sans MS" pitchFamily="66" charset="0"/>
                </a:rPr>
                <a:t>No intercepts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13" name="Object 1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59119082"/>
              </p:ext>
            </p:extLst>
          </p:nvPr>
        </p:nvGraphicFramePr>
        <p:xfrm>
          <a:off x="7524642" y="4483515"/>
          <a:ext cx="3859213" cy="207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5156063" imgH="2765289" progId="Word.Document.8">
                  <p:embed/>
                </p:oleObj>
              </mc:Choice>
              <mc:Fallback>
                <p:oleObj name="Document" r:id="rId4" imgW="5156063" imgH="2765289" progId="Word.Document.8">
                  <p:embed/>
                  <p:pic>
                    <p:nvPicPr>
                      <p:cNvPr id="13" name="Object 1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642" y="4483515"/>
                        <a:ext cx="3859213" cy="2071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Rounded Rectangle 46"/>
          <p:cNvSpPr/>
          <p:nvPr/>
        </p:nvSpPr>
        <p:spPr>
          <a:xfrm>
            <a:off x="10566605" y="4981331"/>
            <a:ext cx="432048" cy="1076056"/>
          </a:xfrm>
          <a:prstGeom prst="roundRect">
            <a:avLst/>
          </a:prstGeom>
          <a:solidFill>
            <a:srgbClr val="FFFF00">
              <a:alpha val="3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" name="Object 94">
            <a:extLst>
              <a:ext uri="{FF2B5EF4-FFF2-40B4-BE49-F238E27FC236}">
                <a16:creationId xmlns:a16="http://schemas.microsoft.com/office/drawing/2014/main" id="{5BEAF329-14CD-719C-FA80-6DF4C6A9F2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8543432"/>
              </p:ext>
            </p:extLst>
          </p:nvPr>
        </p:nvGraphicFramePr>
        <p:xfrm>
          <a:off x="59910" y="1874387"/>
          <a:ext cx="2905787" cy="34773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6" imgW="7218551" imgH="8641309" progId="Designer.Drawing.8">
                  <p:embed/>
                </p:oleObj>
              </mc:Choice>
              <mc:Fallback>
                <p:oleObj name="Designer Drawing" r:id="rId6" imgW="7218551" imgH="8641309" progId="Designer.Drawing.8">
                  <p:embed/>
                  <p:pic>
                    <p:nvPicPr>
                      <p:cNvPr id="24" name="Object 94">
                        <a:extLst>
                          <a:ext uri="{FF2B5EF4-FFF2-40B4-BE49-F238E27FC236}">
                            <a16:creationId xmlns:a16="http://schemas.microsoft.com/office/drawing/2014/main" id="{17512CBF-08D7-2F21-8334-709CE77F372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10" y="1874387"/>
                        <a:ext cx="2905787" cy="3477356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91">
            <a:extLst>
              <a:ext uri="{FF2B5EF4-FFF2-40B4-BE49-F238E27FC236}">
                <a16:creationId xmlns:a16="http://schemas.microsoft.com/office/drawing/2014/main" id="{A31CCB4E-D9EB-3A64-3DA5-8891F405E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6891" r="10104" b="4448"/>
          <a:stretch>
            <a:fillRect/>
          </a:stretch>
        </p:blipFill>
        <p:spPr bwMode="auto">
          <a:xfrm>
            <a:off x="3368373" y="3984116"/>
            <a:ext cx="3241851" cy="2160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5" name="Text Box 100">
            <a:extLst>
              <a:ext uri="{FF2B5EF4-FFF2-40B4-BE49-F238E27FC236}">
                <a16:creationId xmlns:a16="http://schemas.microsoft.com/office/drawing/2014/main" id="{C8698B60-E7FD-11B3-7F7F-69C6B904A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996" y="5355058"/>
            <a:ext cx="256371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n-US" altLang="fr-FR" dirty="0"/>
              <a:t> </a:t>
            </a:r>
            <a:r>
              <a:rPr lang="en-US" altLang="fr-FR" sz="1200" dirty="0">
                <a:latin typeface="+mn-lt"/>
              </a:rPr>
              <a:t>Support posts measurements</a:t>
            </a:r>
          </a:p>
          <a:p>
            <a:pPr lvl="1" eaLnBrk="1" hangingPunct="1"/>
            <a:r>
              <a:rPr lang="en-US" altLang="fr-FR" sz="1200" dirty="0">
                <a:latin typeface="+mn-lt"/>
              </a:rPr>
              <a:t> </a:t>
            </a:r>
            <a:r>
              <a:rPr lang="en-US" altLang="fr-FR" sz="1200" dirty="0">
                <a:solidFill>
                  <a:schemeClr val="tx1"/>
                </a:solidFill>
                <a:latin typeface="+mn-lt"/>
              </a:rPr>
              <a:t>49 </a:t>
            </a:r>
            <a:r>
              <a:rPr lang="en-US" altLang="fr-FR" sz="12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± 10% </a:t>
            </a:r>
            <a:r>
              <a:rPr lang="en-US" altLang="fr-FR" sz="1200" dirty="0" err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mW</a:t>
            </a:r>
            <a:r>
              <a:rPr lang="en-US" altLang="fr-FR" sz="12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@ 1.9K</a:t>
            </a:r>
          </a:p>
          <a:p>
            <a:pPr lvl="1" eaLnBrk="1" hangingPunct="1"/>
            <a:r>
              <a:rPr lang="en-US" altLang="fr-FR" sz="1200" dirty="0">
                <a:solidFill>
                  <a:schemeClr val="tx1"/>
                </a:solidFill>
                <a:latin typeface="+mn-lt"/>
              </a:rPr>
              <a:t> 450 ± 10% </a:t>
            </a:r>
            <a:r>
              <a:rPr lang="en-US" altLang="fr-FR" sz="1200" dirty="0" err="1">
                <a:solidFill>
                  <a:schemeClr val="tx1"/>
                </a:solidFill>
                <a:latin typeface="+mn-lt"/>
              </a:rPr>
              <a:t>mW</a:t>
            </a:r>
            <a:r>
              <a:rPr lang="en-US" altLang="fr-FR" sz="1200" dirty="0">
                <a:solidFill>
                  <a:schemeClr val="tx1"/>
                </a:solidFill>
                <a:latin typeface="+mn-lt"/>
              </a:rPr>
              <a:t> @ 4.5-10K</a:t>
            </a:r>
          </a:p>
          <a:p>
            <a:pPr lvl="1" eaLnBrk="1" hangingPunct="1"/>
            <a:r>
              <a:rPr lang="en-US" altLang="fr-FR" sz="1200" dirty="0">
                <a:solidFill>
                  <a:schemeClr val="tx1"/>
                </a:solidFill>
                <a:latin typeface="+mn-lt"/>
              </a:rPr>
              <a:t> 7.1 ± 5% W @ 50-65K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3BA89F7-4255-D643-00E1-9836260847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91707" y="935566"/>
            <a:ext cx="3804106" cy="2356274"/>
          </a:xfrm>
          <a:prstGeom prst="rect">
            <a:avLst/>
          </a:prstGeom>
        </p:spPr>
      </p:pic>
      <p:sp>
        <p:nvSpPr>
          <p:cNvPr id="17" name="Text Box 100">
            <a:extLst>
              <a:ext uri="{FF2B5EF4-FFF2-40B4-BE49-F238E27FC236}">
                <a16:creationId xmlns:a16="http://schemas.microsoft.com/office/drawing/2014/main" id="{0D6AC720-6F32-8C6F-0687-843CA920E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8373" y="6057387"/>
            <a:ext cx="30388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1pPr>
            <a:lvl2pPr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n-US" altLang="fr-FR" dirty="0"/>
              <a:t> </a:t>
            </a:r>
            <a:r>
              <a:rPr lang="en-US" altLang="fr-FR" sz="1200" dirty="0">
                <a:latin typeface="+mn-lt"/>
              </a:rPr>
              <a:t>conductivity acceptance criteria at low T </a:t>
            </a:r>
            <a:endParaRPr lang="en-US" altLang="fr-FR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CA6DB6-9A46-5754-0F52-C9DC81334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099593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8" y="116434"/>
            <a:ext cx="10461625" cy="576263"/>
          </a:xfrm>
        </p:spPr>
        <p:txBody>
          <a:bodyPr>
            <a:noAutofit/>
          </a:bodyPr>
          <a:lstStyle/>
          <a:p>
            <a:r>
              <a:rPr lang="en-GB" dirty="0"/>
              <a:t>The conduction equation (unidirectional case) </a:t>
            </a:r>
          </a:p>
        </p:txBody>
      </p:sp>
      <p:graphicFrame>
        <p:nvGraphicFramePr>
          <p:cNvPr id="4" name="Object 5"/>
          <p:cNvGraphicFramePr>
            <a:graphicFrameLocks noChangeAspect="1"/>
          </p:cNvGraphicFramePr>
          <p:nvPr/>
        </p:nvGraphicFramePr>
        <p:xfrm>
          <a:off x="6240463" y="1700809"/>
          <a:ext cx="1223962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38080" imgH="393480" progId="Equation.3">
                  <p:embed/>
                </p:oleObj>
              </mc:Choice>
              <mc:Fallback>
                <p:oleObj name="Equation" r:id="rId2" imgW="838080" imgH="393480" progId="Equation.3">
                  <p:embed/>
                  <p:pic>
                    <p:nvPicPr>
                      <p:cNvPr id="4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0463" y="1700809"/>
                        <a:ext cx="1223962" cy="57467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1282243"/>
              </p:ext>
            </p:extLst>
          </p:nvPr>
        </p:nvGraphicFramePr>
        <p:xfrm>
          <a:off x="6197470" y="892177"/>
          <a:ext cx="4464050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289300" imgH="457200" progId="Equation.3">
                  <p:embed/>
                </p:oleObj>
              </mc:Choice>
              <mc:Fallback>
                <p:oleObj name="Equation" r:id="rId4" imgW="3289300" imgH="457200" progId="Equation.3">
                  <p:embed/>
                  <p:pic>
                    <p:nvPicPr>
                      <p:cNvPr id="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7470" y="892177"/>
                        <a:ext cx="4464050" cy="620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9"/>
          <p:cNvGraphicFramePr>
            <a:graphicFrameLocks noChangeAspect="1"/>
          </p:cNvGraphicFramePr>
          <p:nvPr/>
        </p:nvGraphicFramePr>
        <p:xfrm>
          <a:off x="6037263" y="2276476"/>
          <a:ext cx="3725862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552400" imgH="393480" progId="Equation.3">
                  <p:embed/>
                </p:oleObj>
              </mc:Choice>
              <mc:Fallback>
                <p:oleObj name="Equation" r:id="rId6" imgW="2552400" imgH="393480" progId="Equation.3">
                  <p:embed/>
                  <p:pic>
                    <p:nvPicPr>
                      <p:cNvPr id="6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7263" y="2276476"/>
                        <a:ext cx="3725862" cy="57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1"/>
          <p:cNvGraphicFramePr>
            <a:graphicFrameLocks noChangeAspect="1"/>
          </p:cNvGraphicFramePr>
          <p:nvPr/>
        </p:nvGraphicFramePr>
        <p:xfrm>
          <a:off x="6240463" y="2924176"/>
          <a:ext cx="1528762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054100" imgH="393700" progId="Equation.3">
                  <p:embed/>
                </p:oleObj>
              </mc:Choice>
              <mc:Fallback>
                <p:oleObj name="Equation" r:id="rId8" imgW="1054100" imgH="393700" progId="Equation.3">
                  <p:embed/>
                  <p:pic>
                    <p:nvPicPr>
                      <p:cNvPr id="7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0463" y="2924176"/>
                        <a:ext cx="1528762" cy="569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4602769"/>
              </p:ext>
            </p:extLst>
          </p:nvPr>
        </p:nvGraphicFramePr>
        <p:xfrm>
          <a:off x="3432175" y="3534679"/>
          <a:ext cx="4019550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854200" imgH="482600" progId="Equation.3">
                  <p:embed/>
                </p:oleObj>
              </mc:Choice>
              <mc:Fallback>
                <p:oleObj name="Equation" r:id="rId10" imgW="1854200" imgH="482600" progId="Equation.3">
                  <p:embed/>
                  <p:pic>
                    <p:nvPicPr>
                      <p:cNvPr id="8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2175" y="3534679"/>
                        <a:ext cx="4019550" cy="102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3359151" y="3544888"/>
            <a:ext cx="3457575" cy="10795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Line 19"/>
          <p:cNvSpPr>
            <a:spLocks noChangeShapeType="1"/>
          </p:cNvSpPr>
          <p:nvPr/>
        </p:nvSpPr>
        <p:spPr bwMode="auto">
          <a:xfrm flipV="1">
            <a:off x="4224338" y="4508500"/>
            <a:ext cx="0" cy="6477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Line 20"/>
          <p:cNvSpPr>
            <a:spLocks noChangeShapeType="1"/>
          </p:cNvSpPr>
          <p:nvPr/>
        </p:nvSpPr>
        <p:spPr bwMode="auto">
          <a:xfrm flipV="1">
            <a:off x="5173663" y="4494213"/>
            <a:ext cx="0" cy="6477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Line 21"/>
          <p:cNvSpPr>
            <a:spLocks noChangeShapeType="1"/>
          </p:cNvSpPr>
          <p:nvPr/>
        </p:nvSpPr>
        <p:spPr bwMode="auto">
          <a:xfrm flipV="1">
            <a:off x="6008688" y="4510088"/>
            <a:ext cx="0" cy="6477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3071814" y="4652963"/>
            <a:ext cx="1146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1200" b="1"/>
              <a:t>Longitudinal </a:t>
            </a:r>
          </a:p>
          <a:p>
            <a:pPr algn="ctr" eaLnBrk="1" hangingPunct="1"/>
            <a:r>
              <a:rPr lang="en-GB" sz="1200" b="1"/>
              <a:t>conduction</a:t>
            </a: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4982035" y="4652963"/>
            <a:ext cx="102143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1200" b="1"/>
              <a:t>Internal</a:t>
            </a:r>
          </a:p>
          <a:p>
            <a:pPr algn="ctr" eaLnBrk="1" hangingPunct="1"/>
            <a:r>
              <a:rPr lang="en-GB" sz="1200" b="1"/>
              <a:t>heat</a:t>
            </a:r>
          </a:p>
          <a:p>
            <a:pPr algn="ctr" eaLnBrk="1" hangingPunct="1"/>
            <a:r>
              <a:rPr lang="en-GB" sz="1200" b="1"/>
              <a:t>generation</a:t>
            </a:r>
            <a:r>
              <a:rPr lang="en-GB" sz="1400" b="1"/>
              <a:t> </a:t>
            </a:r>
          </a:p>
        </p:txBody>
      </p:sp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6037263" y="4740275"/>
            <a:ext cx="819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1200" b="1"/>
              <a:t>Thermal </a:t>
            </a:r>
          </a:p>
          <a:p>
            <a:pPr algn="ctr" eaLnBrk="1" hangingPunct="1"/>
            <a:r>
              <a:rPr lang="en-GB" sz="1200" b="1"/>
              <a:t>inertia</a:t>
            </a:r>
          </a:p>
        </p:txBody>
      </p:sp>
      <p:sp>
        <p:nvSpPr>
          <p:cNvPr id="16" name="AutoShape 25"/>
          <p:cNvSpPr>
            <a:spLocks/>
          </p:cNvSpPr>
          <p:nvPr/>
        </p:nvSpPr>
        <p:spPr bwMode="auto">
          <a:xfrm>
            <a:off x="5880100" y="2004220"/>
            <a:ext cx="215900" cy="1353344"/>
          </a:xfrm>
          <a:prstGeom prst="leftBrace">
            <a:avLst>
              <a:gd name="adj1" fmla="val 4724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" name="Group 31"/>
          <p:cNvGrpSpPr>
            <a:grpSpLocks/>
          </p:cNvGrpSpPr>
          <p:nvPr/>
        </p:nvGrpSpPr>
        <p:grpSpPr bwMode="auto">
          <a:xfrm>
            <a:off x="5664201" y="1254920"/>
            <a:ext cx="360363" cy="1453355"/>
            <a:chOff x="2608" y="935"/>
            <a:chExt cx="227" cy="771"/>
          </a:xfrm>
        </p:grpSpPr>
        <p:sp>
          <p:nvSpPr>
            <p:cNvPr id="18" name="Line 28"/>
            <p:cNvSpPr>
              <a:spLocks noChangeShapeType="1"/>
            </p:cNvSpPr>
            <p:nvPr/>
          </p:nvSpPr>
          <p:spPr bwMode="auto">
            <a:xfrm>
              <a:off x="2608" y="935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Line 29"/>
            <p:cNvSpPr>
              <a:spLocks noChangeShapeType="1"/>
            </p:cNvSpPr>
            <p:nvPr/>
          </p:nvSpPr>
          <p:spPr bwMode="auto">
            <a:xfrm>
              <a:off x="2608" y="935"/>
              <a:ext cx="0" cy="7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Line 30"/>
            <p:cNvSpPr>
              <a:spLocks noChangeShapeType="1"/>
            </p:cNvSpPr>
            <p:nvPr/>
          </p:nvSpPr>
          <p:spPr bwMode="auto">
            <a:xfrm>
              <a:off x="2608" y="1706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23" name="Picture 40" descr="conduction sketch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36613"/>
            <a:ext cx="3790950" cy="233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AutoShape 32"/>
          <p:cNvSpPr>
            <a:spLocks noChangeArrowheads="1"/>
          </p:cNvSpPr>
          <p:nvPr/>
        </p:nvSpPr>
        <p:spPr bwMode="auto">
          <a:xfrm>
            <a:off x="4943476" y="2681288"/>
            <a:ext cx="485775" cy="760412"/>
          </a:xfrm>
          <a:prstGeom prst="downArrow">
            <a:avLst>
              <a:gd name="adj1" fmla="val 50000"/>
              <a:gd name="adj2" fmla="val 391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752185" y="1906602"/>
            <a:ext cx="306846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(Fourier law of heat conduction) </a:t>
            </a:r>
            <a:endParaRPr lang="en-GB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64016" y="2994854"/>
            <a:ext cx="259648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(change of internal energy) </a:t>
            </a:r>
            <a:endParaRPr lang="en-GB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DACFFB-3633-2637-590D-E68F80D9A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37605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 heat deposition and steady-state</a:t>
            </a: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8696434"/>
              </p:ext>
            </p:extLst>
          </p:nvPr>
        </p:nvGraphicFramePr>
        <p:xfrm>
          <a:off x="931068" y="2011904"/>
          <a:ext cx="909638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38200" imgH="419100" progId="Equation.3">
                  <p:embed/>
                </p:oleObj>
              </mc:Choice>
              <mc:Fallback>
                <p:oleObj name="Equation" r:id="rId2" imgW="838200" imgH="419100" progId="Equation.3">
                  <p:embed/>
                  <p:pic>
                    <p:nvPicPr>
                      <p:cNvPr id="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1068" y="2011904"/>
                        <a:ext cx="909638" cy="45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3592082"/>
              </p:ext>
            </p:extLst>
          </p:nvPr>
        </p:nvGraphicFramePr>
        <p:xfrm>
          <a:off x="4079875" y="779118"/>
          <a:ext cx="2159000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69449" imgH="431613" progId="Equation.3">
                  <p:embed/>
                </p:oleObj>
              </mc:Choice>
              <mc:Fallback>
                <p:oleObj name="Equation" r:id="rId4" imgW="1269449" imgH="431613" progId="Equation.3">
                  <p:embed/>
                  <p:pic>
                    <p:nvPicPr>
                      <p:cNvPr id="5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9875" y="779118"/>
                        <a:ext cx="2159000" cy="735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69467" y="1156475"/>
            <a:ext cx="391040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800" b="1" dirty="0"/>
              <a:t> </a:t>
            </a:r>
            <a:r>
              <a:rPr lang="en-GB" sz="2800" b="1" dirty="0">
                <a:solidFill>
                  <a:srgbClr val="0066CC"/>
                </a:solidFill>
              </a:rPr>
              <a:t>If </a:t>
            </a:r>
            <a:r>
              <a:rPr lang="en-GB" sz="2800" b="1" i="1" dirty="0">
                <a:solidFill>
                  <a:srgbClr val="0066CC"/>
                </a:solidFill>
              </a:rPr>
              <a:t>k</a:t>
            </a:r>
            <a:r>
              <a:rPr lang="en-GB" sz="2800" b="1" dirty="0">
                <a:solidFill>
                  <a:srgbClr val="0066CC"/>
                </a:solidFill>
              </a:rPr>
              <a:t> constant with </a:t>
            </a:r>
            <a:r>
              <a:rPr lang="en-GB" sz="2800" b="1" i="1" dirty="0">
                <a:solidFill>
                  <a:srgbClr val="0066CC"/>
                </a:solidFill>
              </a:rPr>
              <a:t>T</a:t>
            </a:r>
            <a:r>
              <a:rPr lang="en-GB" sz="2800" b="1" dirty="0">
                <a:solidFill>
                  <a:srgbClr val="0066CC"/>
                </a:solidFill>
              </a:rPr>
              <a:t>: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7839057" y="1073169"/>
            <a:ext cx="2232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800" b="1" dirty="0">
                <a:solidFill>
                  <a:srgbClr val="0066CC"/>
                </a:solidFill>
              </a:rPr>
              <a:t> If </a:t>
            </a:r>
            <a:r>
              <a:rPr lang="en-GB" sz="2800" b="1" i="1" dirty="0">
                <a:solidFill>
                  <a:srgbClr val="0066CC"/>
                </a:solidFill>
              </a:rPr>
              <a:t>k = k(T):</a:t>
            </a:r>
          </a:p>
        </p:txBody>
      </p:sp>
      <p:graphicFrame>
        <p:nvGraphicFramePr>
          <p:cNvPr id="8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8140630"/>
              </p:ext>
            </p:extLst>
          </p:nvPr>
        </p:nvGraphicFramePr>
        <p:xfrm>
          <a:off x="9314242" y="1769808"/>
          <a:ext cx="1077913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40948" imgH="418918" progId="Equation.3">
                  <p:embed/>
                </p:oleObj>
              </mc:Choice>
              <mc:Fallback>
                <p:oleObj name="Equation" r:id="rId6" imgW="1040948" imgH="418918" progId="Equation.3">
                  <p:embed/>
                  <p:pic>
                    <p:nvPicPr>
                      <p:cNvPr id="8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14242" y="1769808"/>
                        <a:ext cx="1077913" cy="43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3357769"/>
              </p:ext>
            </p:extLst>
          </p:nvPr>
        </p:nvGraphicFramePr>
        <p:xfrm>
          <a:off x="7614028" y="2330197"/>
          <a:ext cx="1849685" cy="643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384300" imgH="482600" progId="Equation.3">
                  <p:embed/>
                </p:oleObj>
              </mc:Choice>
              <mc:Fallback>
                <p:oleObj name="Equation" r:id="rId8" imgW="1384300" imgH="482600" progId="Equation.3">
                  <p:embed/>
                  <p:pic>
                    <p:nvPicPr>
                      <p:cNvPr id="9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4028" y="2330197"/>
                        <a:ext cx="1849685" cy="6431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1215227"/>
              </p:ext>
            </p:extLst>
          </p:nvPr>
        </p:nvGraphicFramePr>
        <p:xfrm>
          <a:off x="7556879" y="3140076"/>
          <a:ext cx="1320800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167893" imgH="482391" progId="Equation.3">
                  <p:embed/>
                </p:oleObj>
              </mc:Choice>
              <mc:Fallback>
                <p:oleObj name="Equation" r:id="rId10" imgW="1167893" imgH="482391" progId="Equation.3">
                  <p:embed/>
                  <p:pic>
                    <p:nvPicPr>
                      <p:cNvPr id="1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879" y="3140076"/>
                        <a:ext cx="1320800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Oval 45"/>
          <p:cNvSpPr>
            <a:spLocks noChangeArrowheads="1"/>
          </p:cNvSpPr>
          <p:nvPr/>
        </p:nvSpPr>
        <p:spPr bwMode="auto">
          <a:xfrm>
            <a:off x="8133141" y="3084514"/>
            <a:ext cx="749300" cy="676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46"/>
          <p:cNvSpPr>
            <a:spLocks noChangeShapeType="1"/>
          </p:cNvSpPr>
          <p:nvPr/>
        </p:nvSpPr>
        <p:spPr bwMode="auto">
          <a:xfrm flipH="1" flipV="1">
            <a:off x="8909430" y="3357563"/>
            <a:ext cx="43338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Text Box 47"/>
          <p:cNvSpPr txBox="1">
            <a:spLocks noChangeArrowheads="1"/>
          </p:cNvSpPr>
          <p:nvPr/>
        </p:nvSpPr>
        <p:spPr bwMode="auto">
          <a:xfrm>
            <a:off x="9361867" y="3138488"/>
            <a:ext cx="205056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/>
              <a:t>Thermal conductivity </a:t>
            </a:r>
          </a:p>
          <a:p>
            <a:pPr eaLnBrk="1" hangingPunct="1"/>
            <a:r>
              <a:rPr lang="en-GB" sz="1400"/>
              <a:t>Integral (</a:t>
            </a:r>
            <a:r>
              <a:rPr lang="en-GB" sz="1400" b="1"/>
              <a:t>conductance</a:t>
            </a:r>
            <a:r>
              <a:rPr lang="en-GB" sz="1400"/>
              <a:t>)</a:t>
            </a:r>
          </a:p>
        </p:txBody>
      </p:sp>
      <p:sp>
        <p:nvSpPr>
          <p:cNvPr id="14" name="Text Box 54"/>
          <p:cNvSpPr txBox="1">
            <a:spLocks noChangeArrowheads="1"/>
          </p:cNvSpPr>
          <p:nvPr/>
        </p:nvSpPr>
        <p:spPr bwMode="auto">
          <a:xfrm>
            <a:off x="3090863" y="2471487"/>
            <a:ext cx="1503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dirty="0"/>
              <a:t>(Linear solution) </a:t>
            </a:r>
          </a:p>
        </p:txBody>
      </p:sp>
      <p:graphicFrame>
        <p:nvGraphicFramePr>
          <p:cNvPr id="15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9845998"/>
              </p:ext>
            </p:extLst>
          </p:nvPr>
        </p:nvGraphicFramePr>
        <p:xfrm>
          <a:off x="7607680" y="1773911"/>
          <a:ext cx="1735137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473200" imgH="431800" progId="Equation.3">
                  <p:embed/>
                </p:oleObj>
              </mc:Choice>
              <mc:Fallback>
                <p:oleObj name="Equation" r:id="rId12" imgW="1473200" imgH="431800" progId="Equation.3">
                  <p:embed/>
                  <p:pic>
                    <p:nvPicPr>
                      <p:cNvPr id="15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7680" y="1773911"/>
                        <a:ext cx="1735137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63"/>
          <p:cNvSpPr txBox="1">
            <a:spLocks noChangeArrowheads="1"/>
          </p:cNvSpPr>
          <p:nvPr/>
        </p:nvSpPr>
        <p:spPr bwMode="auto">
          <a:xfrm>
            <a:off x="7548958" y="4077617"/>
            <a:ext cx="323768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1400" dirty="0"/>
              <a:t> For metal alloys (</a:t>
            </a:r>
            <a:r>
              <a:rPr lang="en-GB" sz="1400" dirty="0" err="1"/>
              <a:t>ex.steels</a:t>
            </a:r>
            <a:r>
              <a:rPr lang="en-GB" sz="1400" dirty="0"/>
              <a:t>) at low T:  </a:t>
            </a:r>
          </a:p>
        </p:txBody>
      </p:sp>
      <p:graphicFrame>
        <p:nvGraphicFramePr>
          <p:cNvPr id="17" name="Objec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5477069"/>
              </p:ext>
            </p:extLst>
          </p:nvPr>
        </p:nvGraphicFramePr>
        <p:xfrm>
          <a:off x="7620394" y="4437980"/>
          <a:ext cx="547688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406048" imgH="393359" progId="Equation.3">
                  <p:embed/>
                </p:oleObj>
              </mc:Choice>
              <mc:Fallback>
                <p:oleObj name="Equation" r:id="rId14" imgW="406048" imgH="393359" progId="Equation.3">
                  <p:embed/>
                  <p:pic>
                    <p:nvPicPr>
                      <p:cNvPr id="17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394" y="4437980"/>
                        <a:ext cx="547688" cy="53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AutoShape 66"/>
          <p:cNvSpPr>
            <a:spLocks noChangeArrowheads="1"/>
          </p:cNvSpPr>
          <p:nvPr/>
        </p:nvSpPr>
        <p:spPr bwMode="auto">
          <a:xfrm>
            <a:off x="1578769" y="2083341"/>
            <a:ext cx="360363" cy="360362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AutoShape 67"/>
          <p:cNvSpPr>
            <a:spLocks noChangeArrowheads="1"/>
          </p:cNvSpPr>
          <p:nvPr/>
        </p:nvSpPr>
        <p:spPr bwMode="auto">
          <a:xfrm>
            <a:off x="8412557" y="4509418"/>
            <a:ext cx="360362" cy="360363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" name="Group 74"/>
          <p:cNvGrpSpPr>
            <a:grpSpLocks/>
          </p:cNvGrpSpPr>
          <p:nvPr/>
        </p:nvGrpSpPr>
        <p:grpSpPr bwMode="auto">
          <a:xfrm>
            <a:off x="2010569" y="2011904"/>
            <a:ext cx="1152525" cy="576263"/>
            <a:chOff x="884" y="1162"/>
            <a:chExt cx="726" cy="363"/>
          </a:xfrm>
        </p:grpSpPr>
        <p:graphicFrame>
          <p:nvGraphicFramePr>
            <p:cNvPr id="21" name="Object 14"/>
            <p:cNvGraphicFramePr>
              <a:graphicFrameLocks noChangeAspect="1"/>
            </p:cNvGraphicFramePr>
            <p:nvPr/>
          </p:nvGraphicFramePr>
          <p:xfrm>
            <a:off x="919" y="1207"/>
            <a:ext cx="654" cy="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6" imgW="1193800" imgH="393700" progId="Equation.3">
                    <p:embed/>
                  </p:oleObj>
                </mc:Choice>
                <mc:Fallback>
                  <p:oleObj name="Equation" r:id="rId16" imgW="1193800" imgH="393700" progId="Equation.3">
                    <p:embed/>
                    <p:pic>
                      <p:nvPicPr>
                        <p:cNvPr id="21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9" y="1207"/>
                          <a:ext cx="654" cy="2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Rectangle 69"/>
            <p:cNvSpPr>
              <a:spLocks noChangeArrowheads="1"/>
            </p:cNvSpPr>
            <p:nvPr/>
          </p:nvSpPr>
          <p:spPr bwMode="auto">
            <a:xfrm>
              <a:off x="884" y="1162"/>
              <a:ext cx="726" cy="363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" name="Group 73"/>
          <p:cNvGrpSpPr>
            <a:grpSpLocks/>
          </p:cNvGrpSpPr>
          <p:nvPr/>
        </p:nvGrpSpPr>
        <p:grpSpPr bwMode="auto">
          <a:xfrm>
            <a:off x="912813" y="2808921"/>
            <a:ext cx="2016125" cy="504825"/>
            <a:chOff x="195" y="1570"/>
            <a:chExt cx="1270" cy="318"/>
          </a:xfrm>
        </p:grpSpPr>
        <p:graphicFrame>
          <p:nvGraphicFramePr>
            <p:cNvPr id="24" name="Object 30"/>
            <p:cNvGraphicFramePr>
              <a:graphicFrameLocks noChangeAspect="1"/>
            </p:cNvGraphicFramePr>
            <p:nvPr/>
          </p:nvGraphicFramePr>
          <p:xfrm>
            <a:off x="249" y="1570"/>
            <a:ext cx="1168" cy="2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8" imgW="1790700" imgH="444500" progId="Equation.3">
                    <p:embed/>
                  </p:oleObj>
                </mc:Choice>
                <mc:Fallback>
                  <p:oleObj name="Equation" r:id="rId18" imgW="1790700" imgH="444500" progId="Equation.3">
                    <p:embed/>
                    <p:pic>
                      <p:nvPicPr>
                        <p:cNvPr id="24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" y="1570"/>
                          <a:ext cx="1168" cy="2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Rectangle 70"/>
            <p:cNvSpPr>
              <a:spLocks noChangeArrowheads="1"/>
            </p:cNvSpPr>
            <p:nvPr/>
          </p:nvSpPr>
          <p:spPr bwMode="auto">
            <a:xfrm>
              <a:off x="195" y="1570"/>
              <a:ext cx="1270" cy="318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" name="Group 75"/>
          <p:cNvGrpSpPr>
            <a:grpSpLocks/>
          </p:cNvGrpSpPr>
          <p:nvPr/>
        </p:nvGrpSpPr>
        <p:grpSpPr bwMode="auto">
          <a:xfrm>
            <a:off x="9105884" y="5451027"/>
            <a:ext cx="1512887" cy="647700"/>
            <a:chOff x="3116" y="3376"/>
            <a:chExt cx="953" cy="408"/>
          </a:xfrm>
        </p:grpSpPr>
        <p:graphicFrame>
          <p:nvGraphicFramePr>
            <p:cNvPr id="27" name="Object 68"/>
            <p:cNvGraphicFramePr>
              <a:graphicFrameLocks noChangeAspect="1"/>
            </p:cNvGraphicFramePr>
            <p:nvPr/>
          </p:nvGraphicFramePr>
          <p:xfrm>
            <a:off x="3177" y="3385"/>
            <a:ext cx="822" cy="3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0" imgW="1498600" imgH="508000" progId="Equation.3">
                    <p:embed/>
                  </p:oleObj>
                </mc:Choice>
                <mc:Fallback>
                  <p:oleObj name="Equation" r:id="rId20" imgW="1498600" imgH="508000" progId="Equation.3">
                    <p:embed/>
                    <p:pic>
                      <p:nvPicPr>
                        <p:cNvPr id="27" name="Object 6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7" y="3385"/>
                          <a:ext cx="822" cy="3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Rectangle 71"/>
            <p:cNvSpPr>
              <a:spLocks noChangeArrowheads="1"/>
            </p:cNvSpPr>
            <p:nvPr/>
          </p:nvSpPr>
          <p:spPr bwMode="auto">
            <a:xfrm>
              <a:off x="3116" y="3376"/>
              <a:ext cx="953" cy="408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9" name="Group 76"/>
          <p:cNvGrpSpPr>
            <a:grpSpLocks/>
          </p:cNvGrpSpPr>
          <p:nvPr/>
        </p:nvGrpSpPr>
        <p:grpSpPr bwMode="auto">
          <a:xfrm>
            <a:off x="9060258" y="4437980"/>
            <a:ext cx="1944687" cy="792162"/>
            <a:chOff x="4150" y="2840"/>
            <a:chExt cx="1225" cy="499"/>
          </a:xfrm>
        </p:grpSpPr>
        <p:graphicFrame>
          <p:nvGraphicFramePr>
            <p:cNvPr id="30" name="Object 65"/>
            <p:cNvGraphicFramePr>
              <a:graphicFrameLocks noChangeAspect="1"/>
            </p:cNvGraphicFramePr>
            <p:nvPr/>
          </p:nvGraphicFramePr>
          <p:xfrm>
            <a:off x="4241" y="2886"/>
            <a:ext cx="1040" cy="4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2" imgW="1459866" imgH="583947" progId="Equation.3">
                    <p:embed/>
                  </p:oleObj>
                </mc:Choice>
                <mc:Fallback>
                  <p:oleObj name="Equation" r:id="rId22" imgW="1459866" imgH="583947" progId="Equation.3">
                    <p:embed/>
                    <p:pic>
                      <p:nvPicPr>
                        <p:cNvPr id="30" name="Object 6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41" y="2886"/>
                          <a:ext cx="1040" cy="4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Rectangle 72"/>
            <p:cNvSpPr>
              <a:spLocks noChangeArrowheads="1"/>
            </p:cNvSpPr>
            <p:nvPr/>
          </p:nvSpPr>
          <p:spPr bwMode="auto">
            <a:xfrm>
              <a:off x="4150" y="2840"/>
              <a:ext cx="1225" cy="499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" name="Text Box 78"/>
          <p:cNvSpPr txBox="1">
            <a:spLocks noChangeArrowheads="1"/>
          </p:cNvSpPr>
          <p:nvPr/>
        </p:nvSpPr>
        <p:spPr bwMode="auto">
          <a:xfrm>
            <a:off x="7260033" y="5590505"/>
            <a:ext cx="175560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dirty="0"/>
              <a:t>(quadratic solution) </a:t>
            </a:r>
          </a:p>
        </p:txBody>
      </p:sp>
      <p:grpSp>
        <p:nvGrpSpPr>
          <p:cNvPr id="33" name="Group 94"/>
          <p:cNvGrpSpPr>
            <a:grpSpLocks/>
          </p:cNvGrpSpPr>
          <p:nvPr/>
        </p:nvGrpSpPr>
        <p:grpSpPr bwMode="auto">
          <a:xfrm>
            <a:off x="2855913" y="3716339"/>
            <a:ext cx="3467100" cy="2598737"/>
            <a:chOff x="657" y="2251"/>
            <a:chExt cx="2184" cy="1637"/>
          </a:xfrm>
        </p:grpSpPr>
        <p:sp>
          <p:nvSpPr>
            <p:cNvPr id="34" name="Line 79"/>
            <p:cNvSpPr>
              <a:spLocks noChangeShapeType="1"/>
            </p:cNvSpPr>
            <p:nvPr/>
          </p:nvSpPr>
          <p:spPr bwMode="auto">
            <a:xfrm flipV="1">
              <a:off x="884" y="2296"/>
              <a:ext cx="0" cy="13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Line 80"/>
            <p:cNvSpPr>
              <a:spLocks noChangeShapeType="1"/>
            </p:cNvSpPr>
            <p:nvPr/>
          </p:nvSpPr>
          <p:spPr bwMode="auto">
            <a:xfrm>
              <a:off x="884" y="3612"/>
              <a:ext cx="190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" name="Text Box 81"/>
            <p:cNvSpPr txBox="1">
              <a:spLocks noChangeArrowheads="1"/>
            </p:cNvSpPr>
            <p:nvPr/>
          </p:nvSpPr>
          <p:spPr bwMode="auto">
            <a:xfrm>
              <a:off x="703" y="2251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</a:p>
          </p:txBody>
        </p:sp>
        <p:sp>
          <p:nvSpPr>
            <p:cNvPr id="37" name="Text Box 82"/>
            <p:cNvSpPr txBox="1">
              <a:spLocks noChangeArrowheads="1"/>
            </p:cNvSpPr>
            <p:nvPr/>
          </p:nvSpPr>
          <p:spPr bwMode="auto">
            <a:xfrm>
              <a:off x="2653" y="3612"/>
              <a:ext cx="1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x</a:t>
              </a:r>
            </a:p>
          </p:txBody>
        </p:sp>
        <p:sp>
          <p:nvSpPr>
            <p:cNvPr id="38" name="Text Box 83"/>
            <p:cNvSpPr txBox="1">
              <a:spLocks noChangeArrowheads="1"/>
            </p:cNvSpPr>
            <p:nvPr/>
          </p:nvSpPr>
          <p:spPr bwMode="auto">
            <a:xfrm>
              <a:off x="657" y="2568"/>
              <a:ext cx="25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  <a:r>
                <a:rPr lang="en-GB" baseline="-25000"/>
                <a:t>0</a:t>
              </a:r>
            </a:p>
          </p:txBody>
        </p:sp>
        <p:sp>
          <p:nvSpPr>
            <p:cNvPr id="39" name="Text Box 84"/>
            <p:cNvSpPr txBox="1">
              <a:spLocks noChangeArrowheads="1"/>
            </p:cNvSpPr>
            <p:nvPr/>
          </p:nvSpPr>
          <p:spPr bwMode="auto">
            <a:xfrm>
              <a:off x="657" y="2976"/>
              <a:ext cx="25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  <a:r>
                <a:rPr lang="en-GB" baseline="-25000"/>
                <a:t>L</a:t>
              </a:r>
            </a:p>
          </p:txBody>
        </p:sp>
        <p:sp>
          <p:nvSpPr>
            <p:cNvPr id="40" name="Text Box 85"/>
            <p:cNvSpPr txBox="1">
              <a:spLocks noChangeArrowheads="1"/>
            </p:cNvSpPr>
            <p:nvPr/>
          </p:nvSpPr>
          <p:spPr bwMode="auto">
            <a:xfrm>
              <a:off x="2381" y="3657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L</a:t>
              </a:r>
            </a:p>
          </p:txBody>
        </p:sp>
        <p:sp>
          <p:nvSpPr>
            <p:cNvPr id="41" name="Line 86"/>
            <p:cNvSpPr>
              <a:spLocks noChangeShapeType="1"/>
            </p:cNvSpPr>
            <p:nvPr/>
          </p:nvSpPr>
          <p:spPr bwMode="auto">
            <a:xfrm>
              <a:off x="2472" y="3612"/>
              <a:ext cx="0" cy="4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" name="Line 87"/>
            <p:cNvSpPr>
              <a:spLocks noChangeShapeType="1"/>
            </p:cNvSpPr>
            <p:nvPr/>
          </p:nvSpPr>
          <p:spPr bwMode="auto">
            <a:xfrm>
              <a:off x="839" y="2659"/>
              <a:ext cx="45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Line 88"/>
            <p:cNvSpPr>
              <a:spLocks noChangeShapeType="1"/>
            </p:cNvSpPr>
            <p:nvPr/>
          </p:nvSpPr>
          <p:spPr bwMode="auto">
            <a:xfrm>
              <a:off x="839" y="3067"/>
              <a:ext cx="45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Line 89"/>
            <p:cNvSpPr>
              <a:spLocks noChangeShapeType="1"/>
            </p:cNvSpPr>
            <p:nvPr/>
          </p:nvSpPr>
          <p:spPr bwMode="auto">
            <a:xfrm>
              <a:off x="884" y="3067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Line 90"/>
            <p:cNvSpPr>
              <a:spLocks noChangeShapeType="1"/>
            </p:cNvSpPr>
            <p:nvPr/>
          </p:nvSpPr>
          <p:spPr bwMode="auto">
            <a:xfrm>
              <a:off x="884" y="3067"/>
              <a:ext cx="1588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Line 91"/>
            <p:cNvSpPr>
              <a:spLocks noChangeShapeType="1"/>
            </p:cNvSpPr>
            <p:nvPr/>
          </p:nvSpPr>
          <p:spPr bwMode="auto">
            <a:xfrm flipV="1">
              <a:off x="2472" y="3067"/>
              <a:ext cx="0" cy="54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Line 92"/>
            <p:cNvSpPr>
              <a:spLocks noChangeShapeType="1"/>
            </p:cNvSpPr>
            <p:nvPr/>
          </p:nvSpPr>
          <p:spPr bwMode="auto">
            <a:xfrm flipH="1" flipV="1">
              <a:off x="884" y="2659"/>
              <a:ext cx="1588" cy="408"/>
            </a:xfrm>
            <a:prstGeom prst="line">
              <a:avLst/>
            </a:prstGeom>
            <a:noFill/>
            <a:ln w="15875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Freeform 93"/>
            <p:cNvSpPr>
              <a:spLocks/>
            </p:cNvSpPr>
            <p:nvPr/>
          </p:nvSpPr>
          <p:spPr bwMode="auto">
            <a:xfrm>
              <a:off x="884" y="2659"/>
              <a:ext cx="1588" cy="408"/>
            </a:xfrm>
            <a:custGeom>
              <a:avLst/>
              <a:gdLst>
                <a:gd name="T0" fmla="*/ 0 w 1588"/>
                <a:gd name="T1" fmla="*/ 0 h 408"/>
                <a:gd name="T2" fmla="*/ 227 w 1588"/>
                <a:gd name="T3" fmla="*/ 181 h 408"/>
                <a:gd name="T4" fmla="*/ 635 w 1588"/>
                <a:gd name="T5" fmla="*/ 317 h 408"/>
                <a:gd name="T6" fmla="*/ 1588 w 1588"/>
                <a:gd name="T7" fmla="*/ 408 h 40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88" h="408">
                  <a:moveTo>
                    <a:pt x="0" y="0"/>
                  </a:moveTo>
                  <a:cubicBezTo>
                    <a:pt x="60" y="64"/>
                    <a:pt x="121" y="128"/>
                    <a:pt x="227" y="181"/>
                  </a:cubicBezTo>
                  <a:cubicBezTo>
                    <a:pt x="333" y="234"/>
                    <a:pt x="408" y="279"/>
                    <a:pt x="635" y="317"/>
                  </a:cubicBezTo>
                  <a:cubicBezTo>
                    <a:pt x="862" y="355"/>
                    <a:pt x="1429" y="393"/>
                    <a:pt x="1588" y="408"/>
                  </a:cubicBezTo>
                </a:path>
              </a:pathLst>
            </a:custGeom>
            <a:noFill/>
            <a:ln w="158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9" name="Line 95"/>
          <p:cNvSpPr>
            <a:spLocks noChangeShapeType="1"/>
          </p:cNvSpPr>
          <p:nvPr/>
        </p:nvSpPr>
        <p:spPr bwMode="auto">
          <a:xfrm>
            <a:off x="3287714" y="2794605"/>
            <a:ext cx="792161" cy="17138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0" name="Line 96"/>
          <p:cNvSpPr>
            <a:spLocks noChangeShapeType="1"/>
          </p:cNvSpPr>
          <p:nvPr/>
        </p:nvSpPr>
        <p:spPr bwMode="auto">
          <a:xfrm flipH="1" flipV="1">
            <a:off x="4367213" y="4941888"/>
            <a:ext cx="2842797" cy="712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840487-864B-49F5-AB0C-9BA12C91FA4F}"/>
              </a:ext>
            </a:extLst>
          </p:cNvPr>
          <p:cNvSpPr txBox="1"/>
          <p:nvPr/>
        </p:nvSpPr>
        <p:spPr>
          <a:xfrm>
            <a:off x="5846951" y="802295"/>
            <a:ext cx="2386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with boundary conditions:</a:t>
            </a:r>
          </a:p>
          <a:p>
            <a:pPr marL="228600" indent="-228600">
              <a:buAutoNum type="arabicParenR"/>
            </a:pPr>
            <a:r>
              <a:rPr lang="en-US" sz="1200" dirty="0"/>
              <a:t>x=0, T=T</a:t>
            </a:r>
            <a:r>
              <a:rPr lang="en-US" sz="1200" baseline="-25000" dirty="0"/>
              <a:t>0</a:t>
            </a:r>
          </a:p>
          <a:p>
            <a:pPr marL="228600" indent="-228600">
              <a:buAutoNum type="arabicParenR"/>
            </a:pPr>
            <a:r>
              <a:rPr lang="en-US" sz="1200" dirty="0"/>
              <a:t>X=L, T=T</a:t>
            </a:r>
            <a:r>
              <a:rPr lang="en-US" sz="1200" baseline="-25000" dirty="0"/>
              <a:t>L</a:t>
            </a:r>
          </a:p>
          <a:p>
            <a:endParaRPr lang="fr-FR" dirty="0"/>
          </a:p>
        </p:txBody>
      </p:sp>
      <p:grpSp>
        <p:nvGrpSpPr>
          <p:cNvPr id="51" name="Group 80">
            <a:extLst>
              <a:ext uri="{FF2B5EF4-FFF2-40B4-BE49-F238E27FC236}">
                <a16:creationId xmlns:a16="http://schemas.microsoft.com/office/drawing/2014/main" id="{02F48399-0A45-4940-924D-06E38BE1BE5B}"/>
              </a:ext>
            </a:extLst>
          </p:cNvPr>
          <p:cNvGrpSpPr>
            <a:grpSpLocks/>
          </p:cNvGrpSpPr>
          <p:nvPr/>
        </p:nvGrpSpPr>
        <p:grpSpPr bwMode="auto">
          <a:xfrm>
            <a:off x="4200113" y="1562894"/>
            <a:ext cx="2935288" cy="576263"/>
            <a:chOff x="2043" y="663"/>
            <a:chExt cx="1849" cy="363"/>
          </a:xfrm>
        </p:grpSpPr>
        <p:grpSp>
          <p:nvGrpSpPr>
            <p:cNvPr id="52" name="Group 68">
              <a:extLst>
                <a:ext uri="{FF2B5EF4-FFF2-40B4-BE49-F238E27FC236}">
                  <a16:creationId xmlns:a16="http://schemas.microsoft.com/office/drawing/2014/main" id="{79655C95-F9E0-4B97-9099-D0C24F9163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3" y="663"/>
              <a:ext cx="1849" cy="363"/>
              <a:chOff x="2043" y="663"/>
              <a:chExt cx="1849" cy="363"/>
            </a:xfrm>
          </p:grpSpPr>
          <p:sp>
            <p:nvSpPr>
              <p:cNvPr id="55" name="Rectangle 49">
                <a:extLst>
                  <a:ext uri="{FF2B5EF4-FFF2-40B4-BE49-F238E27FC236}">
                    <a16:creationId xmlns:a16="http://schemas.microsoft.com/office/drawing/2014/main" id="{E133968A-FDC4-4F6A-A36B-343935DF4E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0" y="890"/>
                <a:ext cx="1592" cy="136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Text Box 50">
                <a:extLst>
                  <a:ext uri="{FF2B5EF4-FFF2-40B4-BE49-F238E27FC236}">
                    <a16:creationId xmlns:a16="http://schemas.microsoft.com/office/drawing/2014/main" id="{25BC4213-D76F-471D-8557-8F84B5CA17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33" y="663"/>
                <a:ext cx="259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dirty="0"/>
                  <a:t>T</a:t>
                </a:r>
                <a:r>
                  <a:rPr lang="en-US" baseline="-25000" dirty="0"/>
                  <a:t>L</a:t>
                </a:r>
              </a:p>
            </p:txBody>
          </p:sp>
          <p:sp>
            <p:nvSpPr>
              <p:cNvPr id="57" name="Text Box 51">
                <a:extLst>
                  <a:ext uri="{FF2B5EF4-FFF2-40B4-BE49-F238E27FC236}">
                    <a16:creationId xmlns:a16="http://schemas.microsoft.com/office/drawing/2014/main" id="{0F8560EF-1399-4C17-8051-093F3EBD19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43" y="663"/>
                <a:ext cx="259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dirty="0"/>
                  <a:t>T</a:t>
                </a:r>
                <a:r>
                  <a:rPr lang="en-US" baseline="-25000" dirty="0"/>
                  <a:t>0</a:t>
                </a:r>
              </a:p>
            </p:txBody>
          </p:sp>
        </p:grpSp>
        <p:graphicFrame>
          <p:nvGraphicFramePr>
            <p:cNvPr id="53" name="Object 70">
              <a:extLst>
                <a:ext uri="{FF2B5EF4-FFF2-40B4-BE49-F238E27FC236}">
                  <a16:creationId xmlns:a16="http://schemas.microsoft.com/office/drawing/2014/main" id="{DA1A19E9-66EA-4F8B-BFF7-619E6E20C5A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6318492"/>
                </p:ext>
              </p:extLst>
            </p:nvPr>
          </p:nvGraphicFramePr>
          <p:xfrm>
            <a:off x="2668" y="890"/>
            <a:ext cx="505" cy="1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24" imgW="304800" imgH="304800" progId="Designer.Drawing.7">
                    <p:embed/>
                  </p:oleObj>
                </mc:Choice>
                <mc:Fallback>
                  <p:oleObj name="Designer Drawing" r:id="rId24" imgW="304800" imgH="304800" progId="Designer.Drawing.7">
                    <p:embed/>
                    <p:pic>
                      <p:nvPicPr>
                        <p:cNvPr id="11" name="Object 7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68" y="890"/>
                          <a:ext cx="505" cy="1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A35A245-A220-4728-8349-453653EEB1D6}"/>
                  </a:ext>
                </a:extLst>
              </p:cNvPr>
              <p:cNvSpPr txBox="1"/>
              <p:nvPr/>
            </p:nvSpPr>
            <p:spPr>
              <a:xfrm>
                <a:off x="5595937" y="1666875"/>
                <a:ext cx="19614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A35A245-A220-4728-8349-453653EEB1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5937" y="1666875"/>
                <a:ext cx="196143" cy="276999"/>
              </a:xfrm>
              <a:prstGeom prst="rect">
                <a:avLst/>
              </a:prstGeom>
              <a:blipFill>
                <a:blip r:embed="rId27"/>
                <a:stretch>
                  <a:fillRect l="-28125" r="-43750" b="-2608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E490E12-8A3F-4099-8049-63065748251C}"/>
              </a:ext>
            </a:extLst>
          </p:cNvPr>
          <p:cNvCxnSpPr>
            <a:cxnSpLocks/>
          </p:cNvCxnSpPr>
          <p:nvPr/>
        </p:nvCxnSpPr>
        <p:spPr>
          <a:xfrm>
            <a:off x="4503738" y="2275664"/>
            <a:ext cx="2479263" cy="875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985FC4AA-CC0A-423E-8AD0-F4F542FE0168}"/>
              </a:ext>
            </a:extLst>
          </p:cNvPr>
          <p:cNvSpPr txBox="1"/>
          <p:nvPr/>
        </p:nvSpPr>
        <p:spPr>
          <a:xfrm>
            <a:off x="5534045" y="232914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endParaRPr lang="fr-FR" dirty="0"/>
          </a:p>
        </p:txBody>
      </p:sp>
      <p:sp>
        <p:nvSpPr>
          <p:cNvPr id="54" name="Slide Number Placeholder 53">
            <a:extLst>
              <a:ext uri="{FF2B5EF4-FFF2-40B4-BE49-F238E27FC236}">
                <a16:creationId xmlns:a16="http://schemas.microsoft.com/office/drawing/2014/main" id="{A1940D90-0638-63D5-6331-955BC7748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65861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Thermal conductivity integrals (conductance) for some materials  [W/m]</a:t>
            </a:r>
            <a:endParaRPr lang="en-GB" dirty="0"/>
          </a:p>
        </p:txBody>
      </p:sp>
      <p:graphicFrame>
        <p:nvGraphicFramePr>
          <p:cNvPr id="5" name="Group 54"/>
          <p:cNvGraphicFramePr>
            <a:graphicFrameLocks noGrp="1"/>
          </p:cNvGraphicFramePr>
          <p:nvPr>
            <p:ph sz="half" idx="1"/>
          </p:nvPr>
        </p:nvGraphicFramePr>
        <p:xfrm>
          <a:off x="2506664" y="2565401"/>
          <a:ext cx="7145337" cy="3906897"/>
        </p:xfrm>
        <a:graphic>
          <a:graphicData uri="http://schemas.openxmlformats.org/drawingml/2006/table">
            <a:tbl>
              <a:tblPr/>
              <a:tblGrid>
                <a:gridCol w="3652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4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09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278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Highest 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fr-FR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Lowest</a:t>
                      </a:r>
                      <a:r>
                        <a:rPr kumimoji="0" lang="fr-FR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T =4.2 K)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 K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 K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290 K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OFHC Copper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60600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152000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DHP Copper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395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5890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46100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Aluminium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1100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2740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23300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72100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Aluminium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2024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2420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22900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Stainless steel AISI 304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16,3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349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3060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1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Typical Glass-fiber/Epoxy Composite G-10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153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6" name="Group 52"/>
          <p:cNvGrpSpPr>
            <a:grpSpLocks/>
          </p:cNvGrpSpPr>
          <p:nvPr/>
        </p:nvGrpSpPr>
        <p:grpSpPr bwMode="auto">
          <a:xfrm>
            <a:off x="377270" y="1006299"/>
            <a:ext cx="2130425" cy="1296987"/>
            <a:chOff x="177" y="590"/>
            <a:chExt cx="1342" cy="817"/>
          </a:xfrm>
        </p:grpSpPr>
        <p:graphicFrame>
          <p:nvGraphicFramePr>
            <p:cNvPr id="7" name="Object 47"/>
            <p:cNvGraphicFramePr>
              <a:graphicFrameLocks noChangeAspect="1"/>
            </p:cNvGraphicFramePr>
            <p:nvPr/>
          </p:nvGraphicFramePr>
          <p:xfrm>
            <a:off x="177" y="714"/>
            <a:ext cx="1309" cy="5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180588" imgH="482391" progId="Equation.3">
                    <p:embed/>
                  </p:oleObj>
                </mc:Choice>
                <mc:Fallback>
                  <p:oleObj name="Equation" r:id="rId2" imgW="1180588" imgH="482391" progId="Equation.3">
                    <p:embed/>
                    <p:pic>
                      <p:nvPicPr>
                        <p:cNvPr id="7" name="Object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7" y="714"/>
                          <a:ext cx="1309" cy="5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Oval 48"/>
            <p:cNvSpPr>
              <a:spLocks noChangeArrowheads="1"/>
            </p:cNvSpPr>
            <p:nvPr/>
          </p:nvSpPr>
          <p:spPr bwMode="auto">
            <a:xfrm>
              <a:off x="652" y="590"/>
              <a:ext cx="867" cy="817"/>
            </a:xfrm>
            <a:prstGeom prst="ellipse">
              <a:avLst/>
            </a:prstGeom>
            <a:noFill/>
            <a:ln w="25400">
              <a:solidFill>
                <a:srgbClr val="CC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" name="Group 80"/>
          <p:cNvGrpSpPr>
            <a:grpSpLocks/>
          </p:cNvGrpSpPr>
          <p:nvPr/>
        </p:nvGrpSpPr>
        <p:grpSpPr bwMode="auto">
          <a:xfrm>
            <a:off x="5087939" y="1052514"/>
            <a:ext cx="3013075" cy="942975"/>
            <a:chOff x="2043" y="663"/>
            <a:chExt cx="1898" cy="594"/>
          </a:xfrm>
        </p:grpSpPr>
        <p:grpSp>
          <p:nvGrpSpPr>
            <p:cNvPr id="10" name="Group 68"/>
            <p:cNvGrpSpPr>
              <a:grpSpLocks/>
            </p:cNvGrpSpPr>
            <p:nvPr/>
          </p:nvGrpSpPr>
          <p:grpSpPr bwMode="auto">
            <a:xfrm>
              <a:off x="2043" y="663"/>
              <a:ext cx="1898" cy="363"/>
              <a:chOff x="2043" y="663"/>
              <a:chExt cx="1898" cy="363"/>
            </a:xfrm>
          </p:grpSpPr>
          <p:sp>
            <p:nvSpPr>
              <p:cNvPr id="13" name="Rectangle 49"/>
              <p:cNvSpPr>
                <a:spLocks noChangeArrowheads="1"/>
              </p:cNvSpPr>
              <p:nvPr/>
            </p:nvSpPr>
            <p:spPr bwMode="auto">
              <a:xfrm>
                <a:off x="2210" y="890"/>
                <a:ext cx="1592" cy="136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Text Box 50"/>
              <p:cNvSpPr txBox="1">
                <a:spLocks noChangeArrowheads="1"/>
              </p:cNvSpPr>
              <p:nvPr/>
            </p:nvSpPr>
            <p:spPr bwMode="auto">
              <a:xfrm>
                <a:off x="3633" y="663"/>
                <a:ext cx="30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/>
                  <a:t>Tw</a:t>
                </a:r>
              </a:p>
            </p:txBody>
          </p:sp>
          <p:sp>
            <p:nvSpPr>
              <p:cNvPr id="15" name="Text Box 51"/>
              <p:cNvSpPr txBox="1">
                <a:spLocks noChangeArrowheads="1"/>
              </p:cNvSpPr>
              <p:nvPr/>
            </p:nvSpPr>
            <p:spPr bwMode="auto">
              <a:xfrm>
                <a:off x="2043" y="663"/>
                <a:ext cx="41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/>
                  <a:t>4.2K</a:t>
                </a:r>
              </a:p>
            </p:txBody>
          </p:sp>
        </p:grpSp>
        <p:graphicFrame>
          <p:nvGraphicFramePr>
            <p:cNvPr id="11" name="Object 70"/>
            <p:cNvGraphicFramePr>
              <a:graphicFrameLocks noChangeAspect="1"/>
            </p:cNvGraphicFramePr>
            <p:nvPr/>
          </p:nvGraphicFramePr>
          <p:xfrm>
            <a:off x="2744" y="890"/>
            <a:ext cx="589" cy="1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4" imgW="304800" imgH="304800" progId="Designer.Drawing.7">
                    <p:embed/>
                  </p:oleObj>
                </mc:Choice>
                <mc:Fallback>
                  <p:oleObj name="Designer Drawing" r:id="rId4" imgW="304800" imgH="304800" progId="Designer.Drawing.7">
                    <p:embed/>
                    <p:pic>
                      <p:nvPicPr>
                        <p:cNvPr id="11" name="Object 7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44" y="890"/>
                          <a:ext cx="589" cy="1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Text Box 75"/>
            <p:cNvSpPr txBox="1">
              <a:spLocks noChangeArrowheads="1"/>
            </p:cNvSpPr>
            <p:nvPr/>
          </p:nvSpPr>
          <p:spPr bwMode="auto">
            <a:xfrm>
              <a:off x="2925" y="1026"/>
              <a:ext cx="40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i="1"/>
                <a:t>Q</a:t>
              </a:r>
              <a:r>
                <a:rPr lang="en-GB" sz="1000" i="1"/>
                <a:t>c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F9D1D8-EA8A-F807-CBCA-C698C1F56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6804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5DF31-B3C1-54FD-BF21-685821F38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Relevant</a:t>
            </a:r>
            <a:r>
              <a:rPr lang="en-CH" dirty="0"/>
              <a:t> mechanical failure</a:t>
            </a:r>
            <a:r>
              <a:rPr lang="en-US" dirty="0"/>
              <a:t> mechanisms in cryostats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C51FC-1341-9C9C-9BDE-01B0152021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Helium tanks: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Rupture (rare!) or permanent deformation due to excessive mechanical stress (pressure loads)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Helium leaks in welds or material micro-crack</a:t>
            </a:r>
          </a:p>
          <a:p>
            <a:r>
              <a:rPr lang="en-US" dirty="0">
                <a:solidFill>
                  <a:srgbClr val="0070C0"/>
                </a:solidFill>
              </a:rPr>
              <a:t>Cryogenic lines/expansion joints: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Buckling of expansions joints with or without rupture/leaks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Helium leaks </a:t>
            </a:r>
            <a:r>
              <a:rPr lang="en-GB" dirty="0"/>
              <a:t>in welds or material micro-crack</a:t>
            </a:r>
            <a:r>
              <a:rPr lang="en-US" dirty="0"/>
              <a:t> </a:t>
            </a:r>
          </a:p>
          <a:p>
            <a:r>
              <a:rPr lang="en-US" dirty="0">
                <a:solidFill>
                  <a:srgbClr val="0070C0"/>
                </a:solidFill>
              </a:rPr>
              <a:t>Vacuum vessels: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Buckling under external pressure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Permanent deformations due to excessive stress concentrations</a:t>
            </a:r>
            <a:endParaRPr lang="en-CH" dirty="0"/>
          </a:p>
          <a:p>
            <a:r>
              <a:rPr lang="en-US" dirty="0">
                <a:solidFill>
                  <a:srgbClr val="0070C0"/>
                </a:solidFill>
              </a:rPr>
              <a:t>Internal supporting systems: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Failure due to excessive mechanical stress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Failure due to thermo-mechanical stress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Buckling under compressive load </a:t>
            </a:r>
          </a:p>
          <a:p>
            <a:r>
              <a:rPr lang="en-US" dirty="0">
                <a:solidFill>
                  <a:srgbClr val="0070C0"/>
                </a:solidFill>
              </a:rPr>
              <a:t>Thermal shields: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Permanent deformation due to thermo-mechanical stress (CD/WU transients)</a:t>
            </a:r>
          </a:p>
          <a:p>
            <a:r>
              <a:rPr lang="en-US" dirty="0">
                <a:solidFill>
                  <a:srgbClr val="0070C0"/>
                </a:solidFill>
              </a:rPr>
              <a:t>Alignment jacks: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Break of floor/fixations due to excessive load</a:t>
            </a:r>
            <a:r>
              <a:rPr lang="en-CH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25EDBF-7E64-060E-BC45-BDFC37C50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063122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…more conductivity integrals</a:t>
            </a:r>
            <a:endParaRPr lang="en-GB" dirty="0"/>
          </a:p>
        </p:txBody>
      </p:sp>
      <p:pic>
        <p:nvPicPr>
          <p:cNvPr id="5" name="Picture 4" descr="conductivity integrals 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004" y="732209"/>
            <a:ext cx="6965938" cy="5224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92B2DE-C2DB-7437-73FB-B835D45D3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60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879863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>
            <a:extLst>
              <a:ext uri="{FF2B5EF4-FFF2-40B4-BE49-F238E27FC236}">
                <a16:creationId xmlns:a16="http://schemas.microsoft.com/office/drawing/2014/main" id="{A40289ED-A236-0A34-F33E-8716F797B074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rmAutofit fontScale="90000"/>
          </a:bodyPr>
          <a:lstStyle/>
          <a:p>
            <a:r>
              <a:rPr lang="en-GB" altLang="fr-FR"/>
              <a:t>Electrical network analogy</a:t>
            </a:r>
          </a:p>
        </p:txBody>
      </p:sp>
      <p:graphicFrame>
        <p:nvGraphicFramePr>
          <p:cNvPr id="109599" name="Object 31">
            <a:extLst>
              <a:ext uri="{FF2B5EF4-FFF2-40B4-BE49-F238E27FC236}">
                <a16:creationId xmlns:a16="http://schemas.microsoft.com/office/drawing/2014/main" id="{83A66512-D63F-74A6-1A65-81AC431EDA5A}"/>
              </a:ext>
            </a:extLst>
          </p:cNvPr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757111105"/>
              </p:ext>
            </p:extLst>
          </p:nvPr>
        </p:nvGraphicFramePr>
        <p:xfrm>
          <a:off x="5032718" y="1925478"/>
          <a:ext cx="90170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85800" imgH="431640" progId="Equation.3">
                  <p:embed/>
                </p:oleObj>
              </mc:Choice>
              <mc:Fallback>
                <p:oleObj name="Equation" r:id="rId2" imgW="685800" imgH="431640" progId="Equation.3">
                  <p:embed/>
                  <p:pic>
                    <p:nvPicPr>
                      <p:cNvPr id="109599" name="Object 31">
                        <a:extLst>
                          <a:ext uri="{FF2B5EF4-FFF2-40B4-BE49-F238E27FC236}">
                            <a16:creationId xmlns:a16="http://schemas.microsoft.com/office/drawing/2014/main" id="{83A66512-D63F-74A6-1A65-81AC431EDA5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2718" y="1925478"/>
                        <a:ext cx="901700" cy="56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80" name="Object 12">
            <a:extLst>
              <a:ext uri="{FF2B5EF4-FFF2-40B4-BE49-F238E27FC236}">
                <a16:creationId xmlns:a16="http://schemas.microsoft.com/office/drawing/2014/main" id="{D34B0E8D-FAA0-B350-CF16-92F42842C9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2040987"/>
              </p:ext>
            </p:extLst>
          </p:nvPr>
        </p:nvGraphicFramePr>
        <p:xfrm>
          <a:off x="3272180" y="2805529"/>
          <a:ext cx="2211388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52480" imgH="482400" progId="Equation.3">
                  <p:embed/>
                </p:oleObj>
              </mc:Choice>
              <mc:Fallback>
                <p:oleObj name="Equation" r:id="rId4" imgW="1752480" imgH="482400" progId="Equation.3">
                  <p:embed/>
                  <p:pic>
                    <p:nvPicPr>
                      <p:cNvPr id="109580" name="Object 12">
                        <a:extLst>
                          <a:ext uri="{FF2B5EF4-FFF2-40B4-BE49-F238E27FC236}">
                            <a16:creationId xmlns:a16="http://schemas.microsoft.com/office/drawing/2014/main" id="{D34B0E8D-FAA0-B350-CF16-92F42842C92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2180" y="2805529"/>
                        <a:ext cx="2211388" cy="608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81" name="Object 13">
            <a:extLst>
              <a:ext uri="{FF2B5EF4-FFF2-40B4-BE49-F238E27FC236}">
                <a16:creationId xmlns:a16="http://schemas.microsoft.com/office/drawing/2014/main" id="{A262FDBC-626B-ECD6-D9A0-73C2612D46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2803580"/>
              </p:ext>
            </p:extLst>
          </p:nvPr>
        </p:nvGraphicFramePr>
        <p:xfrm>
          <a:off x="3763238" y="3921267"/>
          <a:ext cx="1152525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11000" imgH="393480" progId="Equation.3">
                  <p:embed/>
                </p:oleObj>
              </mc:Choice>
              <mc:Fallback>
                <p:oleObj name="Equation" r:id="rId6" imgW="711000" imgH="393480" progId="Equation.3">
                  <p:embed/>
                  <p:pic>
                    <p:nvPicPr>
                      <p:cNvPr id="109581" name="Object 13">
                        <a:extLst>
                          <a:ext uri="{FF2B5EF4-FFF2-40B4-BE49-F238E27FC236}">
                            <a16:creationId xmlns:a16="http://schemas.microsoft.com/office/drawing/2014/main" id="{A262FDBC-626B-ECD6-D9A0-73C2612D464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3238" y="3921267"/>
                        <a:ext cx="1152525" cy="63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83" name="Object 15">
            <a:extLst>
              <a:ext uri="{FF2B5EF4-FFF2-40B4-BE49-F238E27FC236}">
                <a16:creationId xmlns:a16="http://schemas.microsoft.com/office/drawing/2014/main" id="{5EB4FDA1-E7A2-01F6-3279-BDD7AA2EA1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0499418"/>
              </p:ext>
            </p:extLst>
          </p:nvPr>
        </p:nvGraphicFramePr>
        <p:xfrm>
          <a:off x="2850094" y="1775093"/>
          <a:ext cx="1376363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028520" imgH="596880" progId="Equation.3">
                  <p:embed/>
                </p:oleObj>
              </mc:Choice>
              <mc:Fallback>
                <p:oleObj name="Equation" r:id="rId8" imgW="1028520" imgH="596880" progId="Equation.3">
                  <p:embed/>
                  <p:pic>
                    <p:nvPicPr>
                      <p:cNvPr id="109583" name="Object 15">
                        <a:extLst>
                          <a:ext uri="{FF2B5EF4-FFF2-40B4-BE49-F238E27FC236}">
                            <a16:creationId xmlns:a16="http://schemas.microsoft.com/office/drawing/2014/main" id="{5EB4FDA1-E7A2-01F6-3279-BDD7AA2EA15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0094" y="1775093"/>
                        <a:ext cx="1376363" cy="795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589" name="Rectangle 21">
            <a:extLst>
              <a:ext uri="{FF2B5EF4-FFF2-40B4-BE49-F238E27FC236}">
                <a16:creationId xmlns:a16="http://schemas.microsoft.com/office/drawing/2014/main" id="{573B34FD-B679-C48A-8B66-9DB6D6C4FC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57" y="981075"/>
            <a:ext cx="8713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fr-FR" sz="2000" dirty="0"/>
              <a:t>The inverse of the </a:t>
            </a:r>
            <a:r>
              <a:rPr lang="en-GB" altLang="fr-FR" sz="2000" i="1" dirty="0">
                <a:solidFill>
                  <a:srgbClr val="0066CC"/>
                </a:solidFill>
              </a:rPr>
              <a:t>thermal conductance</a:t>
            </a:r>
            <a:r>
              <a:rPr lang="en-GB" altLang="fr-FR" sz="2000" dirty="0"/>
              <a:t> </a:t>
            </a:r>
            <a:r>
              <a:rPr lang="en-GB" altLang="fr-FR" sz="2000" dirty="0">
                <a:sym typeface="Wingdings" panose="05000000000000000000" pitchFamily="2" charset="2"/>
              </a:rPr>
              <a:t> </a:t>
            </a:r>
            <a:r>
              <a:rPr lang="en-GB" altLang="fr-FR" sz="2000" i="1" dirty="0">
                <a:solidFill>
                  <a:srgbClr val="0066CC"/>
                </a:solidFill>
                <a:sym typeface="Wingdings" panose="05000000000000000000" pitchFamily="2" charset="2"/>
              </a:rPr>
              <a:t>thermal resistance:</a:t>
            </a:r>
            <a:endParaRPr lang="en-GB" altLang="fr-FR" sz="2000" i="1" dirty="0">
              <a:solidFill>
                <a:srgbClr val="0066CC"/>
              </a:solidFill>
            </a:endParaRPr>
          </a:p>
        </p:txBody>
      </p:sp>
      <p:sp>
        <p:nvSpPr>
          <p:cNvPr id="109592" name="Rectangle 24">
            <a:extLst>
              <a:ext uri="{FF2B5EF4-FFF2-40B4-BE49-F238E27FC236}">
                <a16:creationId xmlns:a16="http://schemas.microsoft.com/office/drawing/2014/main" id="{CD19B4B3-B4E0-71B0-346C-DBF2BB1F5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020" y="3429000"/>
            <a:ext cx="87487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fr-FR" sz="2000" dirty="0">
                <a:solidFill>
                  <a:srgbClr val="0070C0"/>
                </a:solidFill>
              </a:rPr>
              <a:t>A</a:t>
            </a:r>
            <a:r>
              <a:rPr lang="en-GB" altLang="fr-FR" sz="2000" dirty="0">
                <a:solidFill>
                  <a:srgbClr val="0066CC"/>
                </a:solidFill>
              </a:rPr>
              <a:t>nalogy with the electrical resistance</a:t>
            </a:r>
            <a:r>
              <a:rPr lang="en-GB" altLang="fr-FR" sz="2000" dirty="0"/>
              <a:t> (replace q with I, T with V):</a:t>
            </a:r>
            <a:endParaRPr lang="en-GB" altLang="fr-FR" sz="2000" i="1" dirty="0">
              <a:solidFill>
                <a:srgbClr val="0066CC"/>
              </a:solidFill>
            </a:endParaRPr>
          </a:p>
        </p:txBody>
      </p:sp>
      <p:sp>
        <p:nvSpPr>
          <p:cNvPr id="109597" name="Text Box 29">
            <a:extLst>
              <a:ext uri="{FF2B5EF4-FFF2-40B4-BE49-F238E27FC236}">
                <a16:creationId xmlns:a16="http://schemas.microsoft.com/office/drawing/2014/main" id="{8E6849C4-BB3E-6980-E03C-619F63F2AC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542" y="1416319"/>
            <a:ext cx="37169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1400" i="1" dirty="0"/>
              <a:t>For variable k, define an average value </a:t>
            </a:r>
            <a:r>
              <a:rPr lang="en-GB" altLang="fr-FR" sz="1400" i="1" dirty="0" err="1"/>
              <a:t>k</a:t>
            </a:r>
            <a:r>
              <a:rPr lang="en-GB" altLang="fr-FR" sz="1400" i="1" baseline="-25000" dirty="0" err="1"/>
              <a:t>AV</a:t>
            </a:r>
            <a:r>
              <a:rPr lang="en-GB" altLang="fr-FR" sz="1400" i="1" dirty="0"/>
              <a:t>:  </a:t>
            </a:r>
          </a:p>
        </p:txBody>
      </p:sp>
      <p:sp>
        <p:nvSpPr>
          <p:cNvPr id="109601" name="AutoShape 33">
            <a:extLst>
              <a:ext uri="{FF2B5EF4-FFF2-40B4-BE49-F238E27FC236}">
                <a16:creationId xmlns:a16="http://schemas.microsoft.com/office/drawing/2014/main" id="{95A2C793-C19C-E860-6233-E09CE2F2ED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7945" y="2119969"/>
            <a:ext cx="328613" cy="125412"/>
          </a:xfrm>
          <a:prstGeom prst="rightArrow">
            <a:avLst>
              <a:gd name="adj1" fmla="val 50000"/>
              <a:gd name="adj2" fmla="val 6550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9602" name="Rectangle 34">
            <a:extLst>
              <a:ext uri="{FF2B5EF4-FFF2-40B4-BE49-F238E27FC236}">
                <a16:creationId xmlns:a16="http://schemas.microsoft.com/office/drawing/2014/main" id="{5DCB4B8F-52A0-3EE9-88C7-2CFA71419A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020" y="4594762"/>
            <a:ext cx="10610705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fr-FR" sz="2000" dirty="0"/>
              <a:t>We can therefore model a complex thermal conductivity problem by elementary </a:t>
            </a:r>
            <a:r>
              <a:rPr lang="en-GB" altLang="fr-FR" sz="2000" i="1" dirty="0">
                <a:solidFill>
                  <a:srgbClr val="0066CC"/>
                </a:solidFill>
              </a:rPr>
              <a:t>thermal resistances </a:t>
            </a:r>
            <a:r>
              <a:rPr lang="en-GB" altLang="fr-FR" sz="2000" b="1" i="1" dirty="0">
                <a:solidFill>
                  <a:srgbClr val="0066CC"/>
                </a:solidFill>
              </a:rPr>
              <a:t>Ri</a:t>
            </a:r>
            <a:r>
              <a:rPr lang="en-GB" altLang="fr-FR" sz="2000" dirty="0"/>
              <a:t>, and solve the network by using </a:t>
            </a:r>
            <a:r>
              <a:rPr lang="en-GB" altLang="fr-FR" sz="2000" i="1" dirty="0" err="1">
                <a:solidFill>
                  <a:srgbClr val="0066CC"/>
                </a:solidFill>
              </a:rPr>
              <a:t>Kirckhoff’s</a:t>
            </a:r>
            <a:r>
              <a:rPr lang="en-GB" altLang="fr-FR" sz="2000" i="1" dirty="0">
                <a:solidFill>
                  <a:srgbClr val="0066CC"/>
                </a:solidFill>
              </a:rPr>
              <a:t> laws</a:t>
            </a:r>
            <a:r>
              <a:rPr lang="en-GB" altLang="fr-FR" sz="2000" dirty="0"/>
              <a:t>.</a:t>
            </a:r>
            <a:endParaRPr lang="en-GB" altLang="fr-FR" sz="2000" i="1" dirty="0">
              <a:solidFill>
                <a:srgbClr val="0066CC"/>
              </a:solidFill>
            </a:endParaRPr>
          </a:p>
        </p:txBody>
      </p:sp>
      <p:graphicFrame>
        <p:nvGraphicFramePr>
          <p:cNvPr id="109607" name="Object 39">
            <a:extLst>
              <a:ext uri="{FF2B5EF4-FFF2-40B4-BE49-F238E27FC236}">
                <a16:creationId xmlns:a16="http://schemas.microsoft.com/office/drawing/2014/main" id="{E301457D-20F4-BD2F-08B4-6B2930B2D897}"/>
              </a:ext>
            </a:extLst>
          </p:cNvPr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048849038"/>
              </p:ext>
            </p:extLst>
          </p:nvPr>
        </p:nvGraphicFramePr>
        <p:xfrm>
          <a:off x="3496307" y="5516563"/>
          <a:ext cx="18923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676160" imgH="888840" progId="Equation.3">
                  <p:embed/>
                </p:oleObj>
              </mc:Choice>
              <mc:Fallback>
                <p:oleObj name="Equation" r:id="rId10" imgW="1676160" imgH="888840" progId="Equation.3">
                  <p:embed/>
                  <p:pic>
                    <p:nvPicPr>
                      <p:cNvPr id="109607" name="Object 39">
                        <a:extLst>
                          <a:ext uri="{FF2B5EF4-FFF2-40B4-BE49-F238E27FC236}">
                            <a16:creationId xmlns:a16="http://schemas.microsoft.com/office/drawing/2014/main" id="{E301457D-20F4-BD2F-08B4-6B2930B2D89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6307" y="5516563"/>
                        <a:ext cx="1892300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Thermal conduction with uniform heat deposition</a:t>
            </a: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6732273"/>
              </p:ext>
            </p:extLst>
          </p:nvPr>
        </p:nvGraphicFramePr>
        <p:xfrm>
          <a:off x="4628178" y="1590917"/>
          <a:ext cx="2663825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11300" imgH="431800" progId="Equation.3">
                  <p:embed/>
                </p:oleObj>
              </mc:Choice>
              <mc:Fallback>
                <p:oleObj name="Equation" r:id="rId2" imgW="1511300" imgH="431800" progId="Equation.3">
                  <p:embed/>
                  <p:pic>
                    <p:nvPicPr>
                      <p:cNvPr id="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8178" y="1590917"/>
                        <a:ext cx="2663825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9970562"/>
              </p:ext>
            </p:extLst>
          </p:nvPr>
        </p:nvGraphicFramePr>
        <p:xfrm>
          <a:off x="5833089" y="3265012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4151" imgH="215619" progId="Equation.3">
                  <p:embed/>
                </p:oleObj>
              </mc:Choice>
              <mc:Fallback>
                <p:oleObj name="Equation" r:id="rId4" imgW="114151" imgH="215619" progId="Equation.3">
                  <p:embed/>
                  <p:pic>
                    <p:nvPicPr>
                      <p:cNvPr id="5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3089" y="3265012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93"/>
          <p:cNvGrpSpPr>
            <a:grpSpLocks/>
          </p:cNvGrpSpPr>
          <p:nvPr/>
        </p:nvGrpSpPr>
        <p:grpSpPr bwMode="auto">
          <a:xfrm>
            <a:off x="2721590" y="733516"/>
            <a:ext cx="5808663" cy="1160462"/>
            <a:chOff x="884" y="589"/>
            <a:chExt cx="3659" cy="731"/>
          </a:xfrm>
        </p:grpSpPr>
        <p:graphicFrame>
          <p:nvGraphicFramePr>
            <p:cNvPr id="7" name="Object 32"/>
            <p:cNvGraphicFramePr>
              <a:graphicFrameLocks noChangeAspect="1"/>
            </p:cNvGraphicFramePr>
            <p:nvPr/>
          </p:nvGraphicFramePr>
          <p:xfrm>
            <a:off x="4377" y="634"/>
            <a:ext cx="166" cy="2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39639" imgH="190417" progId="Equation.3">
                    <p:embed/>
                  </p:oleObj>
                </mc:Choice>
                <mc:Fallback>
                  <p:oleObj name="Equation" r:id="rId6" imgW="139639" imgH="190417" progId="Equation.3">
                    <p:embed/>
                    <p:pic>
                      <p:nvPicPr>
                        <p:cNvPr id="7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7" y="634"/>
                          <a:ext cx="166" cy="22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56"/>
            <p:cNvGraphicFramePr>
              <a:graphicFrameLocks noChangeAspect="1"/>
            </p:cNvGraphicFramePr>
            <p:nvPr/>
          </p:nvGraphicFramePr>
          <p:xfrm>
            <a:off x="3016" y="964"/>
            <a:ext cx="204" cy="2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77646" imgH="190335" progId="Equation.3">
                    <p:embed/>
                  </p:oleObj>
                </mc:Choice>
                <mc:Fallback>
                  <p:oleObj name="Equation" r:id="rId8" imgW="177646" imgH="190335" progId="Equation.3">
                    <p:embed/>
                    <p:pic>
                      <p:nvPicPr>
                        <p:cNvPr id="8" name="Object 5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16" y="964"/>
                          <a:ext cx="204" cy="2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9" name="Group 53"/>
            <p:cNvGrpSpPr>
              <a:grpSpLocks/>
            </p:cNvGrpSpPr>
            <p:nvPr/>
          </p:nvGrpSpPr>
          <p:grpSpPr bwMode="auto">
            <a:xfrm>
              <a:off x="884" y="589"/>
              <a:ext cx="3379" cy="731"/>
              <a:chOff x="884" y="709"/>
              <a:chExt cx="3379" cy="731"/>
            </a:xfrm>
          </p:grpSpPr>
          <p:sp>
            <p:nvSpPr>
              <p:cNvPr id="11" name="Rectangle 6"/>
              <p:cNvSpPr>
                <a:spLocks noChangeArrowheads="1"/>
              </p:cNvSpPr>
              <p:nvPr/>
            </p:nvSpPr>
            <p:spPr bwMode="auto">
              <a:xfrm>
                <a:off x="1269" y="981"/>
                <a:ext cx="2994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Rectangle 7"/>
              <p:cNvSpPr>
                <a:spLocks noChangeArrowheads="1"/>
              </p:cNvSpPr>
              <p:nvPr/>
            </p:nvSpPr>
            <p:spPr bwMode="auto">
              <a:xfrm>
                <a:off x="1269" y="709"/>
                <a:ext cx="2994" cy="2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9"/>
              <p:cNvSpPr>
                <a:spLocks noChangeShapeType="1"/>
              </p:cNvSpPr>
              <p:nvPr/>
            </p:nvSpPr>
            <p:spPr bwMode="auto">
              <a:xfrm>
                <a:off x="1269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>
                <a:off x="1451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" name="Line 11"/>
              <p:cNvSpPr>
                <a:spLocks noChangeShapeType="1"/>
              </p:cNvSpPr>
              <p:nvPr/>
            </p:nvSpPr>
            <p:spPr bwMode="auto">
              <a:xfrm>
                <a:off x="1632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" name="Line 12"/>
              <p:cNvSpPr>
                <a:spLocks noChangeShapeType="1"/>
              </p:cNvSpPr>
              <p:nvPr/>
            </p:nvSpPr>
            <p:spPr bwMode="auto">
              <a:xfrm>
                <a:off x="1813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" name="Line 13"/>
              <p:cNvSpPr>
                <a:spLocks noChangeShapeType="1"/>
              </p:cNvSpPr>
              <p:nvPr/>
            </p:nvSpPr>
            <p:spPr bwMode="auto">
              <a:xfrm>
                <a:off x="1995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" name="Line 14"/>
              <p:cNvSpPr>
                <a:spLocks noChangeShapeType="1"/>
              </p:cNvSpPr>
              <p:nvPr/>
            </p:nvSpPr>
            <p:spPr bwMode="auto">
              <a:xfrm>
                <a:off x="2177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" name="Line 15"/>
              <p:cNvSpPr>
                <a:spLocks noChangeShapeType="1"/>
              </p:cNvSpPr>
              <p:nvPr/>
            </p:nvSpPr>
            <p:spPr bwMode="auto">
              <a:xfrm>
                <a:off x="2359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Line 16"/>
              <p:cNvSpPr>
                <a:spLocks noChangeShapeType="1"/>
              </p:cNvSpPr>
              <p:nvPr/>
            </p:nvSpPr>
            <p:spPr bwMode="auto">
              <a:xfrm>
                <a:off x="2540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" name="Line 17"/>
              <p:cNvSpPr>
                <a:spLocks noChangeShapeType="1"/>
              </p:cNvSpPr>
              <p:nvPr/>
            </p:nvSpPr>
            <p:spPr bwMode="auto">
              <a:xfrm>
                <a:off x="2721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" name="Line 18"/>
              <p:cNvSpPr>
                <a:spLocks noChangeShapeType="1"/>
              </p:cNvSpPr>
              <p:nvPr/>
            </p:nvSpPr>
            <p:spPr bwMode="auto">
              <a:xfrm>
                <a:off x="2903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" name="Line 19"/>
              <p:cNvSpPr>
                <a:spLocks noChangeShapeType="1"/>
              </p:cNvSpPr>
              <p:nvPr/>
            </p:nvSpPr>
            <p:spPr bwMode="auto">
              <a:xfrm>
                <a:off x="3083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" name="Line 20"/>
              <p:cNvSpPr>
                <a:spLocks noChangeShapeType="1"/>
              </p:cNvSpPr>
              <p:nvPr/>
            </p:nvSpPr>
            <p:spPr bwMode="auto">
              <a:xfrm>
                <a:off x="3265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Line 21"/>
              <p:cNvSpPr>
                <a:spLocks noChangeShapeType="1"/>
              </p:cNvSpPr>
              <p:nvPr/>
            </p:nvSpPr>
            <p:spPr bwMode="auto">
              <a:xfrm>
                <a:off x="3446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" name="Line 22"/>
              <p:cNvSpPr>
                <a:spLocks noChangeShapeType="1"/>
              </p:cNvSpPr>
              <p:nvPr/>
            </p:nvSpPr>
            <p:spPr bwMode="auto">
              <a:xfrm>
                <a:off x="3627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" name="Line 23"/>
              <p:cNvSpPr>
                <a:spLocks noChangeShapeType="1"/>
              </p:cNvSpPr>
              <p:nvPr/>
            </p:nvSpPr>
            <p:spPr bwMode="auto">
              <a:xfrm>
                <a:off x="3809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Line 24"/>
              <p:cNvSpPr>
                <a:spLocks noChangeShapeType="1"/>
              </p:cNvSpPr>
              <p:nvPr/>
            </p:nvSpPr>
            <p:spPr bwMode="auto">
              <a:xfrm>
                <a:off x="3991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9" name="Line 25"/>
              <p:cNvSpPr>
                <a:spLocks noChangeShapeType="1"/>
              </p:cNvSpPr>
              <p:nvPr/>
            </p:nvSpPr>
            <p:spPr bwMode="auto">
              <a:xfrm>
                <a:off x="4173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" name="Line 29"/>
              <p:cNvSpPr>
                <a:spLocks noChangeShapeType="1"/>
              </p:cNvSpPr>
              <p:nvPr/>
            </p:nvSpPr>
            <p:spPr bwMode="auto">
              <a:xfrm>
                <a:off x="1269" y="1117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" name="Line 30"/>
              <p:cNvSpPr>
                <a:spLocks noChangeShapeType="1"/>
              </p:cNvSpPr>
              <p:nvPr/>
            </p:nvSpPr>
            <p:spPr bwMode="auto">
              <a:xfrm>
                <a:off x="1269" y="1224"/>
                <a:ext cx="45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" name="Text Box 31"/>
              <p:cNvSpPr txBox="1">
                <a:spLocks noChangeArrowheads="1"/>
              </p:cNvSpPr>
              <p:nvPr/>
            </p:nvSpPr>
            <p:spPr bwMode="auto">
              <a:xfrm>
                <a:off x="1393" y="1175"/>
                <a:ext cx="18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/>
                  <a:t>x</a:t>
                </a:r>
              </a:p>
            </p:txBody>
          </p:sp>
          <p:sp>
            <p:nvSpPr>
              <p:cNvPr id="33" name="Text Box 45"/>
              <p:cNvSpPr txBox="1">
                <a:spLocks noChangeArrowheads="1"/>
              </p:cNvSpPr>
              <p:nvPr/>
            </p:nvSpPr>
            <p:spPr bwMode="auto">
              <a:xfrm>
                <a:off x="884" y="1207"/>
                <a:ext cx="270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/>
                  <a:t>To</a:t>
                </a:r>
              </a:p>
            </p:txBody>
          </p:sp>
          <p:sp>
            <p:nvSpPr>
              <p:cNvPr id="34" name="Line 46"/>
              <p:cNvSpPr>
                <a:spLocks noChangeShapeType="1"/>
              </p:cNvSpPr>
              <p:nvPr/>
            </p:nvSpPr>
            <p:spPr bwMode="auto">
              <a:xfrm>
                <a:off x="1271" y="845"/>
                <a:ext cx="0" cy="4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5" name="Line 47"/>
              <p:cNvSpPr>
                <a:spLocks noChangeShapeType="1"/>
              </p:cNvSpPr>
              <p:nvPr/>
            </p:nvSpPr>
            <p:spPr bwMode="auto">
              <a:xfrm flipV="1">
                <a:off x="1174" y="1253"/>
                <a:ext cx="9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" name="Line 48"/>
              <p:cNvSpPr>
                <a:spLocks noChangeShapeType="1"/>
              </p:cNvSpPr>
              <p:nvPr/>
            </p:nvSpPr>
            <p:spPr bwMode="auto">
              <a:xfrm flipV="1">
                <a:off x="1172" y="1162"/>
                <a:ext cx="9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" name="Line 49"/>
              <p:cNvSpPr>
                <a:spLocks noChangeShapeType="1"/>
              </p:cNvSpPr>
              <p:nvPr/>
            </p:nvSpPr>
            <p:spPr bwMode="auto">
              <a:xfrm flipV="1">
                <a:off x="1172" y="1071"/>
                <a:ext cx="9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" name="Line 50"/>
              <p:cNvSpPr>
                <a:spLocks noChangeShapeType="1"/>
              </p:cNvSpPr>
              <p:nvPr/>
            </p:nvSpPr>
            <p:spPr bwMode="auto">
              <a:xfrm flipV="1">
                <a:off x="1170" y="980"/>
                <a:ext cx="9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" name="Line 51"/>
              <p:cNvSpPr>
                <a:spLocks noChangeShapeType="1"/>
              </p:cNvSpPr>
              <p:nvPr/>
            </p:nvSpPr>
            <p:spPr bwMode="auto">
              <a:xfrm flipV="1">
                <a:off x="1172" y="903"/>
                <a:ext cx="9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" name="Line 52"/>
              <p:cNvSpPr>
                <a:spLocks noChangeShapeType="1"/>
              </p:cNvSpPr>
              <p:nvPr/>
            </p:nvSpPr>
            <p:spPr bwMode="auto">
              <a:xfrm flipV="1">
                <a:off x="1170" y="812"/>
                <a:ext cx="9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0" name="Line 55"/>
            <p:cNvSpPr>
              <a:spLocks noChangeShapeType="1"/>
            </p:cNvSpPr>
            <p:nvPr/>
          </p:nvSpPr>
          <p:spPr bwMode="auto">
            <a:xfrm flipH="1">
              <a:off x="2880" y="913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1" name="Text Box 54"/>
          <p:cNvSpPr txBox="1">
            <a:spLocks noChangeArrowheads="1"/>
          </p:cNvSpPr>
          <p:nvPr/>
        </p:nvSpPr>
        <p:spPr bwMode="auto">
          <a:xfrm>
            <a:off x="232824" y="2352996"/>
            <a:ext cx="8280400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dirty="0"/>
              <a:t> </a:t>
            </a:r>
            <a:r>
              <a:rPr lang="en-GB" sz="1600" dirty="0"/>
              <a:t>Beam of </a:t>
            </a:r>
            <a:r>
              <a:rPr lang="en-GB" sz="1600" dirty="0">
                <a:solidFill>
                  <a:srgbClr val="0066CC"/>
                </a:solidFill>
              </a:rPr>
              <a:t>length L</a:t>
            </a:r>
            <a:r>
              <a:rPr lang="en-GB" sz="1600" dirty="0"/>
              <a:t>,  </a:t>
            </a:r>
            <a:r>
              <a:rPr lang="en-GB" sz="1600" dirty="0">
                <a:solidFill>
                  <a:srgbClr val="0066CC"/>
                </a:solidFill>
              </a:rPr>
              <a:t>thickness t</a:t>
            </a:r>
            <a:r>
              <a:rPr lang="en-GB" sz="1600" dirty="0"/>
              <a:t>, </a:t>
            </a:r>
            <a:r>
              <a:rPr lang="en-GB" sz="1600" dirty="0">
                <a:solidFill>
                  <a:srgbClr val="0066CC"/>
                </a:solidFill>
              </a:rPr>
              <a:t>width w (= 1m)</a:t>
            </a:r>
            <a:r>
              <a:rPr lang="en-GB" sz="1600" dirty="0"/>
              <a:t>;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600" dirty="0"/>
              <a:t> beam </a:t>
            </a:r>
            <a:r>
              <a:rPr lang="en-GB" sz="1600" i="1" dirty="0">
                <a:solidFill>
                  <a:srgbClr val="0066CC"/>
                </a:solidFill>
              </a:rPr>
              <a:t>thermalized</a:t>
            </a:r>
            <a:r>
              <a:rPr lang="en-GB" sz="1600" i="1" dirty="0"/>
              <a:t> </a:t>
            </a:r>
            <a:r>
              <a:rPr lang="en-GB" sz="1600" dirty="0"/>
              <a:t>on one side at </a:t>
            </a:r>
            <a:r>
              <a:rPr lang="en-GB" sz="1600" dirty="0">
                <a:solidFill>
                  <a:srgbClr val="0066CC"/>
                </a:solidFill>
              </a:rPr>
              <a:t>To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600" dirty="0"/>
              <a:t> uniform heat deposition from one side,  </a:t>
            </a:r>
            <a:r>
              <a:rPr lang="en-GB" sz="1600" dirty="0">
                <a:solidFill>
                  <a:srgbClr val="0066CC"/>
                </a:solidFill>
              </a:rPr>
              <a:t>q  (W/m</a:t>
            </a:r>
            <a:r>
              <a:rPr lang="en-GB" sz="1600" baseline="30000" dirty="0">
                <a:solidFill>
                  <a:srgbClr val="0066CC"/>
                </a:solidFill>
              </a:rPr>
              <a:t>2</a:t>
            </a:r>
            <a:r>
              <a:rPr lang="en-GB" sz="1600" dirty="0">
                <a:solidFill>
                  <a:srgbClr val="0066CC"/>
                </a:solidFill>
              </a:rPr>
              <a:t>)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600" dirty="0"/>
              <a:t> considering </a:t>
            </a:r>
            <a:r>
              <a:rPr lang="en-GB" sz="1600" dirty="0">
                <a:solidFill>
                  <a:srgbClr val="0066CC"/>
                </a:solidFill>
              </a:rPr>
              <a:t>k constant</a:t>
            </a:r>
            <a:r>
              <a:rPr lang="en-GB" sz="1600" dirty="0"/>
              <a:t> with T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600" dirty="0"/>
              <a:t> Boundary conditions: </a:t>
            </a:r>
            <a:r>
              <a:rPr lang="en-GB" sz="1600" dirty="0">
                <a:solidFill>
                  <a:srgbClr val="0066CC"/>
                </a:solidFill>
              </a:rPr>
              <a:t>a)</a:t>
            </a:r>
            <a:r>
              <a:rPr lang="en-GB" sz="1600" dirty="0"/>
              <a:t> </a:t>
            </a:r>
            <a:r>
              <a:rPr lang="en-GB" sz="1600" dirty="0">
                <a:solidFill>
                  <a:srgbClr val="0066CC"/>
                </a:solidFill>
              </a:rPr>
              <a:t>for x= 0 </a:t>
            </a:r>
            <a:r>
              <a:rPr lang="en-GB" sz="1600" dirty="0">
                <a:solidFill>
                  <a:srgbClr val="0066CC"/>
                </a:solidFill>
                <a:sym typeface="Wingdings" pitchFamily="2" charset="2"/>
              </a:rPr>
              <a:t> </a:t>
            </a:r>
            <a:r>
              <a:rPr lang="en-GB" sz="1600" dirty="0">
                <a:solidFill>
                  <a:srgbClr val="0066CC"/>
                </a:solidFill>
              </a:rPr>
              <a:t>T=To</a:t>
            </a:r>
            <a:r>
              <a:rPr lang="en-GB" sz="1600" dirty="0"/>
              <a:t> (heat sink); </a:t>
            </a:r>
            <a:r>
              <a:rPr lang="en-GB" sz="1600" dirty="0">
                <a:solidFill>
                  <a:srgbClr val="0066CC"/>
                </a:solidFill>
              </a:rPr>
              <a:t>b) q=0 for x=L</a:t>
            </a:r>
            <a:r>
              <a:rPr lang="en-GB" sz="1600" dirty="0"/>
              <a:t> (isolated tip)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600" dirty="0"/>
              <a:t> Integrating and imposing the 2 boundary conditions: </a:t>
            </a:r>
          </a:p>
        </p:txBody>
      </p:sp>
      <p:sp>
        <p:nvSpPr>
          <p:cNvPr id="42" name="AutoShape 64"/>
          <p:cNvSpPr>
            <a:spLocks noChangeArrowheads="1"/>
          </p:cNvSpPr>
          <p:nvPr/>
        </p:nvSpPr>
        <p:spPr bwMode="auto">
          <a:xfrm>
            <a:off x="6682402" y="4957288"/>
            <a:ext cx="431800" cy="269875"/>
          </a:xfrm>
          <a:prstGeom prst="rightArrow">
            <a:avLst>
              <a:gd name="adj1" fmla="val 50000"/>
              <a:gd name="adj2" fmla="val 4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Text Box 69"/>
          <p:cNvSpPr txBox="1">
            <a:spLocks noChangeArrowheads="1"/>
          </p:cNvSpPr>
          <p:nvPr/>
        </p:nvSpPr>
        <p:spPr bwMode="auto">
          <a:xfrm>
            <a:off x="10135214" y="6174900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/>
              <a:t>x</a:t>
            </a:r>
          </a:p>
        </p:txBody>
      </p:sp>
      <p:grpSp>
        <p:nvGrpSpPr>
          <p:cNvPr id="44" name="Group 94"/>
          <p:cNvGrpSpPr>
            <a:grpSpLocks/>
          </p:cNvGrpSpPr>
          <p:nvPr/>
        </p:nvGrpSpPr>
        <p:grpSpPr bwMode="auto">
          <a:xfrm>
            <a:off x="7628553" y="4360388"/>
            <a:ext cx="2586037" cy="1846263"/>
            <a:chOff x="4059" y="3022"/>
            <a:chExt cx="1629" cy="1163"/>
          </a:xfrm>
        </p:grpSpPr>
        <p:sp>
          <p:nvSpPr>
            <p:cNvPr id="45" name="Line 66"/>
            <p:cNvSpPr>
              <a:spLocks noChangeShapeType="1"/>
            </p:cNvSpPr>
            <p:nvPr/>
          </p:nvSpPr>
          <p:spPr bwMode="auto">
            <a:xfrm flipV="1">
              <a:off x="4325" y="3052"/>
              <a:ext cx="0" cy="8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Line 67"/>
            <p:cNvSpPr>
              <a:spLocks noChangeShapeType="1"/>
            </p:cNvSpPr>
            <p:nvPr/>
          </p:nvSpPr>
          <p:spPr bwMode="auto">
            <a:xfrm>
              <a:off x="4325" y="3924"/>
              <a:ext cx="1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Text Box 68"/>
            <p:cNvSpPr txBox="1">
              <a:spLocks noChangeArrowheads="1"/>
            </p:cNvSpPr>
            <p:nvPr/>
          </p:nvSpPr>
          <p:spPr bwMode="auto">
            <a:xfrm>
              <a:off x="4164" y="3022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</a:p>
          </p:txBody>
        </p:sp>
        <p:sp>
          <p:nvSpPr>
            <p:cNvPr id="48" name="Text Box 70"/>
            <p:cNvSpPr txBox="1">
              <a:spLocks noChangeArrowheads="1"/>
            </p:cNvSpPr>
            <p:nvPr/>
          </p:nvSpPr>
          <p:spPr bwMode="auto">
            <a:xfrm>
              <a:off x="4059" y="3475"/>
              <a:ext cx="29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  <a:r>
                <a:rPr lang="en-GB" baseline="-25000"/>
                <a:t>0</a:t>
              </a:r>
            </a:p>
          </p:txBody>
        </p:sp>
        <p:sp>
          <p:nvSpPr>
            <p:cNvPr id="49" name="Text Box 71"/>
            <p:cNvSpPr txBox="1">
              <a:spLocks noChangeArrowheads="1"/>
            </p:cNvSpPr>
            <p:nvPr/>
          </p:nvSpPr>
          <p:spPr bwMode="auto">
            <a:xfrm>
              <a:off x="4059" y="3158"/>
              <a:ext cx="29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  <a:r>
                <a:rPr lang="en-GB" baseline="-25000"/>
                <a:t>L</a:t>
              </a:r>
            </a:p>
          </p:txBody>
        </p:sp>
        <p:sp>
          <p:nvSpPr>
            <p:cNvPr id="50" name="Text Box 72"/>
            <p:cNvSpPr txBox="1">
              <a:spLocks noChangeArrowheads="1"/>
            </p:cNvSpPr>
            <p:nvPr/>
          </p:nvSpPr>
          <p:spPr bwMode="auto">
            <a:xfrm>
              <a:off x="5362" y="3954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L</a:t>
              </a:r>
            </a:p>
          </p:txBody>
        </p:sp>
        <p:sp>
          <p:nvSpPr>
            <p:cNvPr id="51" name="Line 73"/>
            <p:cNvSpPr>
              <a:spLocks noChangeShapeType="1"/>
            </p:cNvSpPr>
            <p:nvPr/>
          </p:nvSpPr>
          <p:spPr bwMode="auto">
            <a:xfrm>
              <a:off x="5461" y="3924"/>
              <a:ext cx="0" cy="3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Line 74"/>
            <p:cNvSpPr>
              <a:spLocks noChangeShapeType="1"/>
            </p:cNvSpPr>
            <p:nvPr/>
          </p:nvSpPr>
          <p:spPr bwMode="auto">
            <a:xfrm>
              <a:off x="4293" y="3293"/>
              <a:ext cx="32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3" name="Line 75"/>
            <p:cNvSpPr>
              <a:spLocks noChangeShapeType="1"/>
            </p:cNvSpPr>
            <p:nvPr/>
          </p:nvSpPr>
          <p:spPr bwMode="auto">
            <a:xfrm>
              <a:off x="4292" y="3657"/>
              <a:ext cx="32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4" name="Line 76"/>
            <p:cNvSpPr>
              <a:spLocks noChangeShapeType="1"/>
            </p:cNvSpPr>
            <p:nvPr/>
          </p:nvSpPr>
          <p:spPr bwMode="auto">
            <a:xfrm>
              <a:off x="4325" y="3563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5" name="Line 77"/>
            <p:cNvSpPr>
              <a:spLocks noChangeShapeType="1"/>
            </p:cNvSpPr>
            <p:nvPr/>
          </p:nvSpPr>
          <p:spPr bwMode="auto">
            <a:xfrm>
              <a:off x="4332" y="3294"/>
              <a:ext cx="1136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Line 78"/>
            <p:cNvSpPr>
              <a:spLocks noChangeShapeType="1"/>
            </p:cNvSpPr>
            <p:nvPr/>
          </p:nvSpPr>
          <p:spPr bwMode="auto">
            <a:xfrm flipV="1">
              <a:off x="5461" y="3294"/>
              <a:ext cx="4" cy="63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7" name="Freeform 87"/>
            <p:cNvSpPr>
              <a:spLocks/>
            </p:cNvSpPr>
            <p:nvPr/>
          </p:nvSpPr>
          <p:spPr bwMode="auto">
            <a:xfrm>
              <a:off x="4332" y="3294"/>
              <a:ext cx="1133" cy="363"/>
            </a:xfrm>
            <a:custGeom>
              <a:avLst/>
              <a:gdLst>
                <a:gd name="T0" fmla="*/ 1133 w 1133"/>
                <a:gd name="T1" fmla="*/ 0 h 272"/>
                <a:gd name="T2" fmla="*/ 544 w 1133"/>
                <a:gd name="T3" fmla="*/ 60 h 272"/>
                <a:gd name="T4" fmla="*/ 0 w 1133"/>
                <a:gd name="T5" fmla="*/ 363 h 27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33" h="272">
                  <a:moveTo>
                    <a:pt x="1133" y="0"/>
                  </a:moveTo>
                  <a:cubicBezTo>
                    <a:pt x="933" y="0"/>
                    <a:pt x="733" y="0"/>
                    <a:pt x="544" y="45"/>
                  </a:cubicBezTo>
                  <a:cubicBezTo>
                    <a:pt x="355" y="90"/>
                    <a:pt x="91" y="234"/>
                    <a:pt x="0" y="272"/>
                  </a:cubicBezTo>
                </a:path>
              </a:pathLst>
            </a:custGeom>
            <a:noFill/>
            <a:ln w="25400">
              <a:solidFill>
                <a:srgbClr val="0066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aphicFrame>
        <p:nvGraphicFramePr>
          <p:cNvPr id="58" name="Object 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4756852"/>
              </p:ext>
            </p:extLst>
          </p:nvPr>
        </p:nvGraphicFramePr>
        <p:xfrm>
          <a:off x="4013946" y="5414288"/>
          <a:ext cx="2612892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689100" imgH="419100" progId="Equation.3">
                  <p:embed/>
                </p:oleObj>
              </mc:Choice>
              <mc:Fallback>
                <p:oleObj name="Equation" r:id="rId10" imgW="1689100" imgH="419100" progId="Equation.3">
                  <p:embed/>
                  <p:pic>
                    <p:nvPicPr>
                      <p:cNvPr id="58" name="Object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3946" y="5414288"/>
                        <a:ext cx="2612892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8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3462885"/>
              </p:ext>
            </p:extLst>
          </p:nvPr>
        </p:nvGraphicFramePr>
        <p:xfrm>
          <a:off x="6977925" y="6174900"/>
          <a:ext cx="3100388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159000" imgH="393700" progId="Equation.3">
                  <p:embed/>
                </p:oleObj>
              </mc:Choice>
              <mc:Fallback>
                <p:oleObj name="Equation" r:id="rId12" imgW="2159000" imgH="393700" progId="Equation.3">
                  <p:embed/>
                  <p:pic>
                    <p:nvPicPr>
                      <p:cNvPr id="59" name="Object 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7925" y="6174900"/>
                        <a:ext cx="3100388" cy="566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0" name="Group 91"/>
          <p:cNvGrpSpPr>
            <a:grpSpLocks/>
          </p:cNvGrpSpPr>
          <p:nvPr/>
        </p:nvGrpSpPr>
        <p:grpSpPr bwMode="auto">
          <a:xfrm>
            <a:off x="3962121" y="4623417"/>
            <a:ext cx="2792412" cy="720725"/>
            <a:chOff x="1383" y="3203"/>
            <a:chExt cx="1759" cy="454"/>
          </a:xfrm>
          <a:noFill/>
        </p:grpSpPr>
        <p:graphicFrame>
          <p:nvGraphicFramePr>
            <p:cNvPr id="61" name="Object 62"/>
            <p:cNvGraphicFramePr>
              <a:graphicFrameLocks noChangeAspect="1"/>
            </p:cNvGraphicFramePr>
            <p:nvPr/>
          </p:nvGraphicFramePr>
          <p:xfrm>
            <a:off x="1438" y="3232"/>
            <a:ext cx="1704" cy="3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1879600" imgH="393700" progId="Equation.3">
                    <p:embed/>
                  </p:oleObj>
                </mc:Choice>
                <mc:Fallback>
                  <p:oleObj name="Equation" r:id="rId14" imgW="1879600" imgH="393700" progId="Equation.3">
                    <p:embed/>
                    <p:pic>
                      <p:nvPicPr>
                        <p:cNvPr id="61" name="Object 6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8" y="3232"/>
                          <a:ext cx="1704" cy="35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2" name="Rectangle 90"/>
            <p:cNvSpPr>
              <a:spLocks noChangeArrowheads="1"/>
            </p:cNvSpPr>
            <p:nvPr/>
          </p:nvSpPr>
          <p:spPr bwMode="auto">
            <a:xfrm>
              <a:off x="1383" y="3203"/>
              <a:ext cx="1633" cy="454"/>
            </a:xfrm>
            <a:prstGeom prst="rect">
              <a:avLst/>
            </a:prstGeom>
            <a:grp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Object 56"/>
              <p:cNvSpPr txBox="1"/>
              <p:nvPr/>
            </p:nvSpPr>
            <p:spPr bwMode="auto">
              <a:xfrm>
                <a:off x="3962400" y="6083300"/>
                <a:ext cx="2055813" cy="700088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</a:ln>
              <a:effectLst/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p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  <m:sup/>
                          </m:sSup>
                        </m:num>
                        <m:den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2⋅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m:rPr>
                              <m:sty m:val="p"/>
                            </m:r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m:rPr>
                              <m:sty m:val="p"/>
                            </m:rPr>
                            <a:rPr lang="fr-FR" i="0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m:rPr>
                              <m:nor/>
                            </m:rPr>
                            <a:rPr lang="fr-FR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      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4" name="Object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62400" y="6083300"/>
                <a:ext cx="2055813" cy="700088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 w="9525">
                <a:solidFill>
                  <a:schemeClr val="accent1"/>
                </a:solidFill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TextBox 67"/>
          <p:cNvSpPr txBox="1"/>
          <p:nvPr/>
        </p:nvSpPr>
        <p:spPr>
          <a:xfrm>
            <a:off x="-45120" y="6023294"/>
            <a:ext cx="40945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66FF"/>
                </a:solidFill>
              </a:rPr>
              <a:t>practical interest:</a:t>
            </a:r>
          </a:p>
          <a:p>
            <a:r>
              <a:rPr lang="en-US" sz="1600" i="1" dirty="0">
                <a:solidFill>
                  <a:srgbClr val="0066FF"/>
                </a:solidFill>
              </a:rPr>
              <a:t>calculate minimum thickness to limit </a:t>
            </a:r>
            <a:r>
              <a:rPr lang="el-GR" sz="1600" i="1" dirty="0">
                <a:solidFill>
                  <a:srgbClr val="0066FF"/>
                </a:solidFill>
              </a:rPr>
              <a:t>Δ</a:t>
            </a:r>
            <a:r>
              <a:rPr lang="en-US" sz="1600" i="1" dirty="0" err="1">
                <a:solidFill>
                  <a:srgbClr val="0066FF"/>
                </a:solidFill>
              </a:rPr>
              <a:t>T</a:t>
            </a:r>
            <a:r>
              <a:rPr lang="en-US" sz="1600" i="1" baseline="-25000" dirty="0" err="1">
                <a:solidFill>
                  <a:srgbClr val="0066FF"/>
                </a:solidFill>
              </a:rPr>
              <a:t>max</a:t>
            </a:r>
            <a:endParaRPr lang="en-GB" sz="1600" i="1" baseline="-25000" dirty="0">
              <a:solidFill>
                <a:srgbClr val="0066FF"/>
              </a:solidFill>
            </a:endParaRP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BC355746-50A6-4D53-8534-ADE989C78B0B}"/>
              </a:ext>
            </a:extLst>
          </p:cNvPr>
          <p:cNvCxnSpPr>
            <a:cxnSpLocks/>
          </p:cNvCxnSpPr>
          <p:nvPr/>
        </p:nvCxnSpPr>
        <p:spPr>
          <a:xfrm>
            <a:off x="7239749" y="897028"/>
            <a:ext cx="0" cy="26374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CEF0DA3F-E4E3-4FD2-95DC-33E0439F52CB}"/>
              </a:ext>
            </a:extLst>
          </p:cNvPr>
          <p:cNvCxnSpPr>
            <a:cxnSpLocks/>
          </p:cNvCxnSpPr>
          <p:nvPr/>
        </p:nvCxnSpPr>
        <p:spPr>
          <a:xfrm flipV="1">
            <a:off x="7239749" y="1308191"/>
            <a:ext cx="0" cy="28963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334941C-335D-4FD1-BAE2-ECFDB89AF07C}"/>
              </a:ext>
            </a:extLst>
          </p:cNvPr>
          <p:cNvCxnSpPr>
            <a:cxnSpLocks/>
          </p:cNvCxnSpPr>
          <p:nvPr/>
        </p:nvCxnSpPr>
        <p:spPr>
          <a:xfrm flipV="1">
            <a:off x="7239749" y="1072695"/>
            <a:ext cx="0" cy="2682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2AE6FA76-F4DB-4B74-AA4B-B899F61950F7}"/>
              </a:ext>
            </a:extLst>
          </p:cNvPr>
          <p:cNvSpPr txBox="1"/>
          <p:nvPr/>
        </p:nvSpPr>
        <p:spPr>
          <a:xfrm>
            <a:off x="7228617" y="1292149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endParaRPr lang="fr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CDFBE9-B538-CB4D-016E-D4B73456D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67961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CBE88-CB29-4912-AB13-039E293FE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diffusivity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05C59BF-977B-49F2-A77F-F02B9BB0D48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58931" y="751337"/>
                <a:ext cx="11995768" cy="968735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fr-FR" sz="200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sz="200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d>
                        <m:d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f>
                            <m:fPr>
                              <m:ctrlPr>
                                <a:rPr lang="fr-FR" sz="2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00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fr-FR" sz="200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fr-FR" sz="200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</a:rPr>
                        <m:t>ρ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05C59BF-977B-49F2-A77F-F02B9BB0D4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8931" y="751337"/>
                <a:ext cx="11995768" cy="96873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480CDCBF-09C3-4A67-8909-7B88CC1F194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4050" y="935566"/>
                <a:ext cx="11995768" cy="440125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/>
                  <a:t>Conduction equation (no heat generation)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For small variations of k with x:</a:t>
                </a:r>
              </a:p>
              <a:p>
                <a:r>
                  <a:rPr lang="en-US" sz="2000" dirty="0"/>
                  <a:t>Solid bar cooled at one tip</a:t>
                </a:r>
              </a:p>
              <a:p>
                <a:r>
                  <a:rPr lang="en-US" sz="2000" dirty="0"/>
                  <a:t>T perturbation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b="0" i="1" dirty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sz="2000" dirty="0"/>
                  <a:t> travels towards warm end:  </a:t>
                </a:r>
              </a:p>
              <a:p>
                <a:r>
                  <a:rPr lang="en-US" sz="2000" dirty="0" err="1"/>
                  <a:t>t</a:t>
                </a:r>
                <a:r>
                  <a:rPr lang="en-US" sz="2000" baseline="-25000" dirty="0" err="1"/>
                  <a:t>c</a:t>
                </a:r>
                <a:r>
                  <a:rPr lang="en-US" sz="2000" dirty="0"/>
                  <a:t>, critical time for T perturb. to reach warm tip:</a:t>
                </a: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480CDCBF-09C3-4A67-8909-7B88CC1F19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050" y="935566"/>
                <a:ext cx="11995768" cy="4401250"/>
              </a:xfrm>
              <a:prstGeom prst="rect">
                <a:avLst/>
              </a:prstGeom>
              <a:blipFill>
                <a:blip r:embed="rId3"/>
                <a:stretch>
                  <a:fillRect l="-457" t="-12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92705BEA-7589-4819-817D-DD55B26FC2D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2383" y="1590537"/>
                <a:ext cx="11995768" cy="96873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20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sSup>
                            <m:sSupPr>
                              <m:ctrlPr>
                                <a:rPr lang="fr-FR" sz="20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2000" i="1" smtClean="0">
                              <a:latin typeface="Cambria Math" panose="02040503050406030204" pitchFamily="18" charset="0"/>
                            </a:rPr>
                            <m:t>α</m:t>
                          </m:r>
                        </m:den>
                      </m:f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92705BEA-7589-4819-817D-DD55B26FC2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383" y="1590537"/>
                <a:ext cx="11995768" cy="96873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A0300A1-371E-4789-BB0D-A97BF5AAED40}"/>
                  </a:ext>
                </a:extLst>
              </p:cNvPr>
              <p:cNvSpPr txBox="1"/>
              <p:nvPr/>
            </p:nvSpPr>
            <p:spPr>
              <a:xfrm>
                <a:off x="8581947" y="1623766"/>
                <a:ext cx="1818751" cy="636456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with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l-GR" sz="2000" i="1" smtClean="0">
                          <a:latin typeface="Cambria Math" panose="02040503050406030204" pitchFamily="18" charset="0"/>
                        </a:rPr>
                        <m:t>α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ρ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A0300A1-371E-4789-BB0D-A97BF5AAED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1947" y="1623766"/>
                <a:ext cx="1818751" cy="63645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F1B1CF4-1782-4404-819D-3F8068BA585C}"/>
              </a:ext>
            </a:extLst>
          </p:cNvPr>
          <p:cNvSpPr txBox="1"/>
          <p:nvPr/>
        </p:nvSpPr>
        <p:spPr>
          <a:xfrm>
            <a:off x="8428091" y="2429737"/>
            <a:ext cx="2796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Thermal diffusivity [m</a:t>
            </a:r>
            <a:r>
              <a:rPr lang="en-US" baseline="30000" dirty="0"/>
              <a:t>2</a:t>
            </a:r>
            <a:r>
              <a:rPr lang="en-US" dirty="0"/>
              <a:t>/s] 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AE17E5B-C5F1-4907-AAAA-4171FE3DAD4C}"/>
                  </a:ext>
                </a:extLst>
              </p:cNvPr>
              <p:cNvSpPr txBox="1"/>
              <p:nvPr/>
            </p:nvSpPr>
            <p:spPr>
              <a:xfrm>
                <a:off x="6151934" y="3064665"/>
                <a:ext cx="1426865" cy="617605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baseline="-25000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≈ </m:t>
                      </m:r>
                      <m:f>
                        <m:fPr>
                          <m:ctrlPr>
                            <a:rPr lang="en-US" sz="2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l-GR" sz="2000" i="1" dirty="0" smtClean="0">
                              <a:latin typeface="Cambria Math" panose="02040503050406030204" pitchFamily="18" charset="0"/>
                            </a:rPr>
                            <m:t>α</m:t>
                          </m:r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AE17E5B-C5F1-4907-AAAA-4171FE3DAD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1934" y="3064665"/>
                <a:ext cx="1426865" cy="61760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C06F4CF6-C100-445B-80A6-3F0CB800F3FC}"/>
                  </a:ext>
                </a:extLst>
              </p:cNvPr>
              <p:cNvSpPr txBox="1"/>
              <p:nvPr/>
            </p:nvSpPr>
            <p:spPr>
              <a:xfrm>
                <a:off x="6151934" y="2524580"/>
                <a:ext cx="1426865" cy="325667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dirty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)≈ </m:t>
                      </m:r>
                      <m:rad>
                        <m:radPr>
                          <m:degHide m:val="on"/>
                          <m:ctrlPr>
                            <a:rPr lang="el-GR" sz="2000" i="1" dirty="0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l-GR" sz="2000" i="1" dirty="0">
                              <a:latin typeface="Cambria Math" panose="02040503050406030204" pitchFamily="18" charset="0"/>
                            </a:rPr>
                            <m:t>α</m:t>
                          </m:r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rad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C06F4CF6-C100-445B-80A6-3F0CB800F3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1934" y="2524580"/>
                <a:ext cx="1426865" cy="325667"/>
              </a:xfrm>
              <a:prstGeom prst="rect">
                <a:avLst/>
              </a:prstGeom>
              <a:blipFill>
                <a:blip r:embed="rId10"/>
                <a:stretch>
                  <a:fillRect l="-1695" r="-847" b="-30357"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F12F423F-7C4F-4EF6-ABB3-880C38E6A1DD}"/>
              </a:ext>
            </a:extLst>
          </p:cNvPr>
          <p:cNvGrpSpPr/>
          <p:nvPr/>
        </p:nvGrpSpPr>
        <p:grpSpPr>
          <a:xfrm>
            <a:off x="251529" y="2825410"/>
            <a:ext cx="4857543" cy="3831457"/>
            <a:chOff x="251529" y="2825410"/>
            <a:chExt cx="4857543" cy="3831457"/>
          </a:xfrm>
        </p:grpSpPr>
        <p:sp>
          <p:nvSpPr>
            <p:cNvPr id="102" name="Arc 101">
              <a:extLst>
                <a:ext uri="{FF2B5EF4-FFF2-40B4-BE49-F238E27FC236}">
                  <a16:creationId xmlns:a16="http://schemas.microsoft.com/office/drawing/2014/main" id="{1F7E0C3F-1880-4315-B095-6BE7E4ECB316}"/>
                </a:ext>
              </a:extLst>
            </p:cNvPr>
            <p:cNvSpPr/>
            <p:nvPr/>
          </p:nvSpPr>
          <p:spPr>
            <a:xfrm rot="18877603" flipH="1" flipV="1">
              <a:off x="1904984" y="3567461"/>
              <a:ext cx="2665012" cy="1180909"/>
            </a:xfrm>
            <a:prstGeom prst="arc">
              <a:avLst>
                <a:gd name="adj1" fmla="val 15006429"/>
                <a:gd name="adj2" fmla="val 21016952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1064BDC-A812-4240-9971-8EDF54F9110C}"/>
                </a:ext>
              </a:extLst>
            </p:cNvPr>
            <p:cNvGrpSpPr/>
            <p:nvPr/>
          </p:nvGrpSpPr>
          <p:grpSpPr>
            <a:xfrm>
              <a:off x="251529" y="3468889"/>
              <a:ext cx="4857543" cy="3187978"/>
              <a:chOff x="251529" y="3468889"/>
              <a:chExt cx="4857543" cy="3187978"/>
            </a:xfrm>
          </p:grpSpPr>
          <p:sp>
            <p:nvSpPr>
              <p:cNvPr id="96" name="Arc 95">
                <a:extLst>
                  <a:ext uri="{FF2B5EF4-FFF2-40B4-BE49-F238E27FC236}">
                    <a16:creationId xmlns:a16="http://schemas.microsoft.com/office/drawing/2014/main" id="{4C83BD77-F352-4000-9918-6FC473BD6182}"/>
                  </a:ext>
                </a:extLst>
              </p:cNvPr>
              <p:cNvSpPr/>
              <p:nvPr/>
            </p:nvSpPr>
            <p:spPr>
              <a:xfrm rot="19043821" flipH="1" flipV="1">
                <a:off x="2192903" y="3554879"/>
                <a:ext cx="2665012" cy="737337"/>
              </a:xfrm>
              <a:prstGeom prst="arc">
                <a:avLst>
                  <a:gd name="adj1" fmla="val 16181178"/>
                  <a:gd name="adj2" fmla="val 21016952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237016B-55F0-40EF-89B9-0B8158F44B02}"/>
                  </a:ext>
                </a:extLst>
              </p:cNvPr>
              <p:cNvGrpSpPr/>
              <p:nvPr/>
            </p:nvGrpSpPr>
            <p:grpSpPr>
              <a:xfrm>
                <a:off x="251529" y="3468889"/>
                <a:ext cx="4857543" cy="3187978"/>
                <a:chOff x="251529" y="3468889"/>
                <a:chExt cx="4857543" cy="3187978"/>
              </a:xfrm>
            </p:grpSpPr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0D2A4701-DA35-434A-82BD-CFD11E44C4EA}"/>
                    </a:ext>
                  </a:extLst>
                </p:cNvPr>
                <p:cNvCxnSpPr/>
                <p:nvPr/>
              </p:nvCxnSpPr>
              <p:spPr>
                <a:xfrm>
                  <a:off x="860552" y="6260123"/>
                  <a:ext cx="3989195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>
                  <a:extLst>
                    <a:ext uri="{FF2B5EF4-FFF2-40B4-BE49-F238E27FC236}">
                      <a16:creationId xmlns:a16="http://schemas.microsoft.com/office/drawing/2014/main" id="{C8E449A1-7706-44C6-827D-818CC2C3ED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72276" y="3806651"/>
                  <a:ext cx="0" cy="245347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BDD1EF68-011A-4372-B416-B5E1DD479CDD}"/>
                    </a:ext>
                  </a:extLst>
                </p:cNvPr>
                <p:cNvSpPr/>
                <p:nvPr/>
              </p:nvSpPr>
              <p:spPr>
                <a:xfrm>
                  <a:off x="872276" y="5878286"/>
                  <a:ext cx="2932443" cy="3818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6F3736AB-790A-4E83-8644-B3DD2E8888B1}"/>
                    </a:ext>
                  </a:extLst>
                </p:cNvPr>
                <p:cNvSpPr txBox="1"/>
                <p:nvPr/>
              </p:nvSpPr>
              <p:spPr>
                <a:xfrm>
                  <a:off x="609841" y="3468889"/>
                  <a:ext cx="288589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/>
                    <a:t>T</a:t>
                  </a:r>
                  <a:endParaRPr lang="fr-FR" sz="1600" dirty="0"/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6C398792-03A5-4DA1-A38D-441428457757}"/>
                    </a:ext>
                  </a:extLst>
                </p:cNvPr>
                <p:cNvSpPr txBox="1"/>
                <p:nvPr/>
              </p:nvSpPr>
              <p:spPr>
                <a:xfrm>
                  <a:off x="3678235" y="6260117"/>
                  <a:ext cx="29848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L</a:t>
                  </a:r>
                  <a:endParaRPr lang="fr-FR" sz="1600" dirty="0"/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E7B83A6B-6EF2-4370-9869-08127C66A6FD}"/>
                    </a:ext>
                  </a:extLst>
                </p:cNvPr>
                <p:cNvSpPr txBox="1"/>
                <p:nvPr/>
              </p:nvSpPr>
              <p:spPr>
                <a:xfrm>
                  <a:off x="4713558" y="6267219"/>
                  <a:ext cx="288589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/>
                    <a:t>x</a:t>
                  </a:r>
                  <a:endParaRPr lang="fr-FR" sz="1600" dirty="0"/>
                </a:p>
              </p:txBody>
            </p: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6A241D05-6D62-4EEF-9BAA-0803C7CA480D}"/>
                    </a:ext>
                  </a:extLst>
                </p:cNvPr>
                <p:cNvCxnSpPr/>
                <p:nvPr/>
              </p:nvCxnSpPr>
              <p:spPr>
                <a:xfrm>
                  <a:off x="765373" y="5331534"/>
                  <a:ext cx="95179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80CFFEB1-DB47-46CF-B88B-49E32C65283F}"/>
                    </a:ext>
                  </a:extLst>
                </p:cNvPr>
                <p:cNvSpPr txBox="1"/>
                <p:nvPr/>
              </p:nvSpPr>
              <p:spPr>
                <a:xfrm>
                  <a:off x="394330" y="3817009"/>
                  <a:ext cx="37328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/>
                    <a:t>T</a:t>
                  </a:r>
                  <a:r>
                    <a:rPr lang="en-US" sz="1600" baseline="-25000" dirty="0" err="1"/>
                    <a:t>i</a:t>
                  </a:r>
                  <a:endParaRPr lang="fr-FR" sz="1600" baseline="-25000" dirty="0"/>
                </a:p>
              </p:txBody>
            </p:sp>
            <p:sp>
              <p:nvSpPr>
                <p:cNvPr id="26" name="Rectangle: Rounded Corners 25">
                  <a:extLst>
                    <a:ext uri="{FF2B5EF4-FFF2-40B4-BE49-F238E27FC236}">
                      <a16:creationId xmlns:a16="http://schemas.microsoft.com/office/drawing/2014/main" id="{7FF1472F-59E0-413C-B430-5ED72BBC59E1}"/>
                    </a:ext>
                  </a:extLst>
                </p:cNvPr>
                <p:cNvSpPr/>
                <p:nvPr/>
              </p:nvSpPr>
              <p:spPr>
                <a:xfrm>
                  <a:off x="338873" y="5506497"/>
                  <a:ext cx="528003" cy="1101747"/>
                </a:xfrm>
                <a:prstGeom prst="roundRect">
                  <a:avLst/>
                </a:prstGeom>
                <a:pattFill prst="ltVert">
                  <a:fgClr>
                    <a:schemeClr val="accent1"/>
                  </a:fgClr>
                  <a:bgClr>
                    <a:schemeClr val="bg1"/>
                  </a:bgClr>
                </a:patt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257C3489-6AE6-4F10-BCA8-E84ECAC8665D}"/>
                    </a:ext>
                  </a:extLst>
                </p:cNvPr>
                <p:cNvSpPr txBox="1"/>
                <p:nvPr/>
              </p:nvSpPr>
              <p:spPr>
                <a:xfrm>
                  <a:off x="313824" y="5893670"/>
                  <a:ext cx="528002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/>
                    <a:t>T</a:t>
                  </a:r>
                  <a:r>
                    <a:rPr lang="en-US" sz="1600" baseline="-25000" dirty="0"/>
                    <a:t>∞</a:t>
                  </a:r>
                  <a:endParaRPr lang="fr-FR" sz="1600" baseline="-25000" dirty="0"/>
                </a:p>
              </p:txBody>
            </p: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13CDC4DF-F084-465A-8801-569592ED5552}"/>
                    </a:ext>
                  </a:extLst>
                </p:cNvPr>
                <p:cNvCxnSpPr/>
                <p:nvPr/>
              </p:nvCxnSpPr>
              <p:spPr>
                <a:xfrm>
                  <a:off x="767050" y="4016877"/>
                  <a:ext cx="95179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39D0609C-1DFF-4E8A-A45C-8B92AD5FFEBF}"/>
                    </a:ext>
                  </a:extLst>
                </p:cNvPr>
                <p:cNvSpPr txBox="1"/>
                <p:nvPr/>
              </p:nvSpPr>
              <p:spPr>
                <a:xfrm>
                  <a:off x="251529" y="5034919"/>
                  <a:ext cx="848618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/>
                    <a:t>T</a:t>
                  </a:r>
                  <a:r>
                    <a:rPr lang="en-US" sz="1600" baseline="-25000" dirty="0"/>
                    <a:t>0</a:t>
                  </a:r>
                  <a:r>
                    <a:rPr lang="en-US" sz="1600" dirty="0"/>
                    <a:t>=T</a:t>
                  </a:r>
                  <a:r>
                    <a:rPr lang="en-US" sz="1600" baseline="-25000" dirty="0"/>
                    <a:t>∞</a:t>
                  </a:r>
                  <a:endParaRPr lang="fr-FR" sz="1600" baseline="-25000" dirty="0"/>
                </a:p>
              </p:txBody>
            </p:sp>
            <p:cxnSp>
              <p:nvCxnSpPr>
                <p:cNvPr id="31" name="Straight Arrow Connector 30">
                  <a:extLst>
                    <a:ext uri="{FF2B5EF4-FFF2-40B4-BE49-F238E27FC236}">
                      <a16:creationId xmlns:a16="http://schemas.microsoft.com/office/drawing/2014/main" id="{D981C87C-C73A-4C30-B5B0-4C6135F711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7260" y="6069201"/>
                  <a:ext cx="424309" cy="1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5" name="TextBox 34">
                      <a:extLst>
                        <a:ext uri="{FF2B5EF4-FFF2-40B4-BE49-F238E27FC236}">
                          <a16:creationId xmlns:a16="http://schemas.microsoft.com/office/drawing/2014/main" id="{95CD36BB-8BB2-44C4-AA03-23D89EC38CE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77840" y="5739780"/>
                      <a:ext cx="196143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̇"/>
                                <m:ctrlPr>
                                  <a:rPr lang="fr-FR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acc>
                          </m:oMath>
                        </m:oMathPara>
                      </a14:m>
                      <a:endParaRPr lang="fr-FR" dirty="0"/>
                    </a:p>
                  </p:txBody>
                </p:sp>
              </mc:Choice>
              <mc:Fallback xmlns="">
                <p:sp>
                  <p:nvSpPr>
                    <p:cNvPr id="35" name="TextBox 34">
                      <a:extLst>
                        <a:ext uri="{FF2B5EF4-FFF2-40B4-BE49-F238E27FC236}">
                          <a16:creationId xmlns:a16="http://schemas.microsoft.com/office/drawing/2014/main" id="{95CD36BB-8BB2-44C4-AA03-23D89EC38CE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77840" y="5739780"/>
                      <a:ext cx="196143" cy="276999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l="-28125" t="-2222" r="-46875" b="-2888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1896DB1E-006C-43AC-A36A-172715964386}"/>
                    </a:ext>
                  </a:extLst>
                </p:cNvPr>
                <p:cNvCxnSpPr/>
                <p:nvPr/>
              </p:nvCxnSpPr>
              <p:spPr>
                <a:xfrm flipV="1">
                  <a:off x="3797331" y="4009947"/>
                  <a:ext cx="0" cy="1872000"/>
                </a:xfrm>
                <a:prstGeom prst="line">
                  <a:avLst/>
                </a:prstGeom>
                <a:ln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3F7454D1-840F-44E5-92E1-81C041A4EE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0939" y="4016878"/>
                  <a:ext cx="296378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Arc 46">
                  <a:extLst>
                    <a:ext uri="{FF2B5EF4-FFF2-40B4-BE49-F238E27FC236}">
                      <a16:creationId xmlns:a16="http://schemas.microsoft.com/office/drawing/2014/main" id="{148B4E46-F999-481B-A683-8FDA49C43269}"/>
                    </a:ext>
                  </a:extLst>
                </p:cNvPr>
                <p:cNvSpPr/>
                <p:nvPr/>
              </p:nvSpPr>
              <p:spPr>
                <a:xfrm flipH="1">
                  <a:off x="1030049" y="4018369"/>
                  <a:ext cx="621856" cy="490910"/>
                </a:xfrm>
                <a:prstGeom prst="arc">
                  <a:avLst>
                    <a:gd name="adj1" fmla="val 16200000"/>
                    <a:gd name="adj2" fmla="val 21177177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235947E6-9390-465C-AC1C-F9DBB461DF69}"/>
                    </a:ext>
                  </a:extLst>
                </p:cNvPr>
                <p:cNvCxnSpPr>
                  <a:cxnSpLocks/>
                  <a:stCxn id="47" idx="2"/>
                </p:cNvCxnSpPr>
                <p:nvPr/>
              </p:nvCxnSpPr>
              <p:spPr>
                <a:xfrm flipH="1">
                  <a:off x="882326" y="4225850"/>
                  <a:ext cx="151466" cy="111339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Arc 55">
                  <a:extLst>
                    <a:ext uri="{FF2B5EF4-FFF2-40B4-BE49-F238E27FC236}">
                      <a16:creationId xmlns:a16="http://schemas.microsoft.com/office/drawing/2014/main" id="{E6367AC3-8853-4D7C-9F04-2915B04932A8}"/>
                    </a:ext>
                  </a:extLst>
                </p:cNvPr>
                <p:cNvSpPr/>
                <p:nvPr/>
              </p:nvSpPr>
              <p:spPr>
                <a:xfrm rot="246391" flipH="1">
                  <a:off x="1123109" y="4023192"/>
                  <a:ext cx="1216081" cy="1068141"/>
                </a:xfrm>
                <a:prstGeom prst="arc">
                  <a:avLst>
                    <a:gd name="adj1" fmla="val 16200000"/>
                    <a:gd name="adj2" fmla="val 20990014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7" name="Arc 56">
                  <a:extLst>
                    <a:ext uri="{FF2B5EF4-FFF2-40B4-BE49-F238E27FC236}">
                      <a16:creationId xmlns:a16="http://schemas.microsoft.com/office/drawing/2014/main" id="{32E87382-3C7D-43E5-BCFD-C36D4A68B433}"/>
                    </a:ext>
                  </a:extLst>
                </p:cNvPr>
                <p:cNvSpPr/>
                <p:nvPr/>
              </p:nvSpPr>
              <p:spPr>
                <a:xfrm flipH="1">
                  <a:off x="1373121" y="4018368"/>
                  <a:ext cx="1789426" cy="951815"/>
                </a:xfrm>
                <a:prstGeom prst="arc">
                  <a:avLst>
                    <a:gd name="adj1" fmla="val 16200000"/>
                    <a:gd name="adj2" fmla="val 21136691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CC18EEA9-CEBF-47F5-8FC7-62922417F649}"/>
                    </a:ext>
                  </a:extLst>
                </p:cNvPr>
                <p:cNvCxnSpPr>
                  <a:cxnSpLocks/>
                  <a:stCxn id="56" idx="2"/>
                </p:cNvCxnSpPr>
                <p:nvPr/>
              </p:nvCxnSpPr>
              <p:spPr>
                <a:xfrm flipH="1">
                  <a:off x="882326" y="4408042"/>
                  <a:ext cx="262252" cy="93026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A896531A-CB68-4DAC-8D50-4D03BF93AF6D}"/>
                    </a:ext>
                  </a:extLst>
                </p:cNvPr>
                <p:cNvCxnSpPr>
                  <a:cxnSpLocks/>
                  <a:stCxn id="57" idx="2"/>
                </p:cNvCxnSpPr>
                <p:nvPr/>
              </p:nvCxnSpPr>
              <p:spPr>
                <a:xfrm flipH="1">
                  <a:off x="886163" y="4376718"/>
                  <a:ext cx="514684" cy="94770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87F943C3-22DA-41C9-844F-2677E5EB36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307223" y="4021670"/>
                  <a:ext cx="0" cy="2360080"/>
                </a:xfrm>
                <a:prstGeom prst="line">
                  <a:avLst/>
                </a:prstGeom>
                <a:ln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1" name="TextBox 80">
                      <a:extLst>
                        <a:ext uri="{FF2B5EF4-FFF2-40B4-BE49-F238E27FC236}">
                          <a16:creationId xmlns:a16="http://schemas.microsoft.com/office/drawing/2014/main" id="{036C575A-103F-4E98-90CB-ADDAF17B9D3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30049" y="6318313"/>
                      <a:ext cx="251669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l-GR" sz="1600" b="0" i="1" dirty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1600" b="0" i="1" dirty="0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600" b="0" i="1" dirty="0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fr-FR" sz="1600" dirty="0"/>
                    </a:p>
                  </p:txBody>
                </p:sp>
              </mc:Choice>
              <mc:Fallback xmlns="">
                <p:sp>
                  <p:nvSpPr>
                    <p:cNvPr id="81" name="TextBox 80">
                      <a:extLst>
                        <a:ext uri="{FF2B5EF4-FFF2-40B4-BE49-F238E27FC236}">
                          <a16:creationId xmlns:a16="http://schemas.microsoft.com/office/drawing/2014/main" id="{036C575A-103F-4E98-90CB-ADDAF17B9D3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30049" y="6318313"/>
                      <a:ext cx="251669" cy="338554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 r="-117073" b="-1071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82" name="Arc 81">
                  <a:extLst>
                    <a:ext uri="{FF2B5EF4-FFF2-40B4-BE49-F238E27FC236}">
                      <a16:creationId xmlns:a16="http://schemas.microsoft.com/office/drawing/2014/main" id="{49DCC9BE-F86D-48BE-9621-9CA5F273BDBA}"/>
                    </a:ext>
                  </a:extLst>
                </p:cNvPr>
                <p:cNvSpPr/>
                <p:nvPr/>
              </p:nvSpPr>
              <p:spPr>
                <a:xfrm rot="20513960">
                  <a:off x="693378" y="4635640"/>
                  <a:ext cx="569904" cy="463976"/>
                </a:xfrm>
                <a:prstGeom prst="arc">
                  <a:avLst/>
                </a:prstGeom>
                <a:ln>
                  <a:prstDash val="sysDash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725EF333-9C1B-45BA-8694-B789BBADEF82}"/>
                    </a:ext>
                  </a:extLst>
                </p:cNvPr>
                <p:cNvSpPr txBox="1"/>
                <p:nvPr/>
              </p:nvSpPr>
              <p:spPr>
                <a:xfrm>
                  <a:off x="979805" y="4659365"/>
                  <a:ext cx="86939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t </a:t>
                  </a:r>
                  <a:r>
                    <a:rPr lang="en-US" sz="1200" baseline="-25000" dirty="0"/>
                    <a:t>increase</a:t>
                  </a:r>
                  <a:endParaRPr lang="fr-FR" sz="1200" baseline="-25000" dirty="0"/>
                </a:p>
              </p:txBody>
            </p:sp>
            <p:sp>
              <p:nvSpPr>
                <p:cNvPr id="87" name="Arc 86">
                  <a:extLst>
                    <a:ext uri="{FF2B5EF4-FFF2-40B4-BE49-F238E27FC236}">
                      <a16:creationId xmlns:a16="http://schemas.microsoft.com/office/drawing/2014/main" id="{97A95365-6D87-4A35-8E68-83FAE053A6D9}"/>
                    </a:ext>
                  </a:extLst>
                </p:cNvPr>
                <p:cNvSpPr/>
                <p:nvPr/>
              </p:nvSpPr>
              <p:spPr>
                <a:xfrm flipH="1">
                  <a:off x="2444060" y="4013937"/>
                  <a:ext cx="2665012" cy="951815"/>
                </a:xfrm>
                <a:prstGeom prst="arc">
                  <a:avLst>
                    <a:gd name="adj1" fmla="val 16200000"/>
                    <a:gd name="adj2" fmla="val 21016952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11C8083C-6787-4F57-881A-BD1F2E94C9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72130" y="4283773"/>
                  <a:ext cx="1704348" cy="104064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1" name="TextBox 90">
                      <a:extLst>
                        <a:ext uri="{FF2B5EF4-FFF2-40B4-BE49-F238E27FC236}">
                          <a16:creationId xmlns:a16="http://schemas.microsoft.com/office/drawing/2014/main" id="{31632D4A-7220-4BC6-B18E-25BB4A33946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941392" y="6229346"/>
                      <a:ext cx="885997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l-GR" sz="1600" b="0" i="1" dirty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d>
                              <m:dPr>
                                <m:ctrlP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600" b="0" i="1" baseline="-25000" dirty="0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</m:d>
                            <m:r>
                              <a:rPr lang="en-US" sz="1600" b="0" i="1" dirty="0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</m:oMath>
                        </m:oMathPara>
                      </a14:m>
                      <a:endParaRPr lang="fr-FR" sz="1600" dirty="0"/>
                    </a:p>
                  </p:txBody>
                </p:sp>
              </mc:Choice>
              <mc:Fallback xmlns="">
                <p:sp>
                  <p:nvSpPr>
                    <p:cNvPr id="91" name="TextBox 90">
                      <a:extLst>
                        <a:ext uri="{FF2B5EF4-FFF2-40B4-BE49-F238E27FC236}">
                          <a16:creationId xmlns:a16="http://schemas.microsoft.com/office/drawing/2014/main" id="{31632D4A-7220-4BC6-B18E-25BB4A33946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941392" y="6229346"/>
                      <a:ext cx="885997" cy="338554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5" name="TextBox 94">
                      <a:extLst>
                        <a:ext uri="{FF2B5EF4-FFF2-40B4-BE49-F238E27FC236}">
                          <a16:creationId xmlns:a16="http://schemas.microsoft.com/office/drawing/2014/main" id="{6ADFDC89-D532-4D5D-98A3-43405FB35EF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643093" y="4358385"/>
                      <a:ext cx="288590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600" b="0" i="1" baseline="-2500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oMath>
                        </m:oMathPara>
                      </a14:m>
                      <a:endParaRPr lang="fr-FR" sz="1600" dirty="0"/>
                    </a:p>
                  </p:txBody>
                </p:sp>
              </mc:Choice>
              <mc:Fallback xmlns="">
                <p:sp>
                  <p:nvSpPr>
                    <p:cNvPr id="95" name="TextBox 94">
                      <a:extLst>
                        <a:ext uri="{FF2B5EF4-FFF2-40B4-BE49-F238E27FC236}">
                          <a16:creationId xmlns:a16="http://schemas.microsoft.com/office/drawing/2014/main" id="{6ADFDC89-D532-4D5D-98A3-43405FB35EF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643093" y="4358385"/>
                      <a:ext cx="288590" cy="338554"/>
                    </a:xfrm>
                    <a:prstGeom prst="rect">
                      <a:avLst/>
                    </a:prstGeom>
                    <a:blipFill>
                      <a:blip r:embed="rId1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97" name="Straight Connector 96">
                  <a:extLst>
                    <a:ext uri="{FF2B5EF4-FFF2-40B4-BE49-F238E27FC236}">
                      <a16:creationId xmlns:a16="http://schemas.microsoft.com/office/drawing/2014/main" id="{F2360FCC-34FF-4EAA-B4E1-DA95025299A5}"/>
                    </a:ext>
                  </a:extLst>
                </p:cNvPr>
                <p:cNvCxnSpPr>
                  <a:cxnSpLocks/>
                  <a:stCxn id="96" idx="2"/>
                </p:cNvCxnSpPr>
                <p:nvPr/>
              </p:nvCxnSpPr>
              <p:spPr>
                <a:xfrm flipH="1">
                  <a:off x="898431" y="4833331"/>
                  <a:ext cx="1924336" cy="47570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>
                  <a:extLst>
                    <a:ext uri="{FF2B5EF4-FFF2-40B4-BE49-F238E27FC236}">
                      <a16:creationId xmlns:a16="http://schemas.microsoft.com/office/drawing/2014/main" id="{881FE403-D559-4619-82A8-1AFE9E499E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98431" y="5191428"/>
                  <a:ext cx="1624484" cy="12981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>
                  <a:extLst>
                    <a:ext uri="{FF2B5EF4-FFF2-40B4-BE49-F238E27FC236}">
                      <a16:creationId xmlns:a16="http://schemas.microsoft.com/office/drawing/2014/main" id="{EA172B0D-2A4A-40D6-9D82-A132418AC0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82326" y="5319644"/>
                  <a:ext cx="291500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8" name="TextBox 107">
                      <a:extLst>
                        <a:ext uri="{FF2B5EF4-FFF2-40B4-BE49-F238E27FC236}">
                          <a16:creationId xmlns:a16="http://schemas.microsoft.com/office/drawing/2014/main" id="{D1FA293D-CB0B-4DE5-9E46-1FC2C8DA37C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775241" y="5047583"/>
                      <a:ext cx="1365694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 → ∞ </m:t>
                            </m:r>
                          </m:oMath>
                        </m:oMathPara>
                      </a14:m>
                      <a:endParaRPr lang="fr-FR" sz="1600" dirty="0"/>
                    </a:p>
                  </p:txBody>
                </p:sp>
              </mc:Choice>
              <mc:Fallback xmlns="">
                <p:sp>
                  <p:nvSpPr>
                    <p:cNvPr id="108" name="TextBox 107">
                      <a:extLst>
                        <a:ext uri="{FF2B5EF4-FFF2-40B4-BE49-F238E27FC236}">
                          <a16:creationId xmlns:a16="http://schemas.microsoft.com/office/drawing/2014/main" id="{D1FA293D-CB0B-4DE5-9E46-1FC2C8DA37C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775241" y="5047583"/>
                      <a:ext cx="1365694" cy="338554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350FB450-8779-B6E8-2EA5-D9417E57CC0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040068" y="3631595"/>
            <a:ext cx="5876642" cy="3255605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5362A1-8B5F-A08C-88E5-E247774AD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63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044017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34460-2997-48B1-BD30-E619D474D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 capacity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26AB50-4D3B-4686-BF47-2BC8EDBEF9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1825" y="1038365"/>
                <a:ext cx="11995768" cy="5445939"/>
              </a:xfrm>
            </p:spPr>
            <p:txBody>
              <a:bodyPr/>
              <a:lstStyle/>
              <a:p>
                <a:r>
                  <a:rPr lang="en-GB" sz="2000" dirty="0"/>
                  <a:t>Specific heats: </a:t>
                </a:r>
                <a:endParaRPr lang="en-GB" sz="2000" b="0" dirty="0"/>
              </a:p>
              <a:p>
                <a:endParaRPr lang="en-GB" sz="1000" b="0" dirty="0"/>
              </a:p>
              <a:p>
                <a:r>
                  <a:rPr lang="en-GB" sz="2000" b="0" dirty="0"/>
                  <a:t>For (incompressible) substances: </a:t>
                </a:r>
                <a:endParaRPr lang="en-GB" sz="2000" b="0" i="1" dirty="0"/>
              </a:p>
              <a:p>
                <a:endParaRPr lang="en-GB" sz="1000" b="0" dirty="0"/>
              </a:p>
              <a:p>
                <a:r>
                  <a:rPr lang="en-GB" sz="2000" b="0" dirty="0"/>
                  <a:t>Change of </a:t>
                </a:r>
                <a:r>
                  <a:rPr lang="en-GB" sz="2000" dirty="0"/>
                  <a:t>internal energy U (or enthalpy)</a:t>
                </a:r>
                <a:r>
                  <a:rPr lang="en-GB" sz="2000" b="0" dirty="0"/>
                  <a:t>:	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1" smtClean="0">
                        <a:latin typeface="Cambria Math" panose="02040503050406030204" pitchFamily="18" charset="0"/>
                      </a:rPr>
                      <m:t>Δ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U</m:t>
                    </m:r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sz="2000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sz="2000" b="0" i="1" baseline="-2500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) 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𝑑𝑇</m:t>
                        </m:r>
                      </m:e>
                    </m:nary>
                  </m:oMath>
                </a14:m>
                <a:endParaRPr lang="en-GB" sz="2000" dirty="0"/>
              </a:p>
              <a:p>
                <a:r>
                  <a:rPr lang="en-GB" sz="2000" dirty="0"/>
                  <a:t>Cooling (or heating) power:	 </a:t>
                </a:r>
                <a:endParaRPr lang="en-GB" sz="2000" b="0" i="1" dirty="0"/>
              </a:p>
              <a:p>
                <a:pPr lvl="1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)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𝑑𝑇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GB" sz="2000" dirty="0"/>
              </a:p>
              <a:p>
                <a:pPr marL="0" indent="0">
                  <a:buNone/>
                </a:pPr>
                <a:endParaRPr lang="en-GB" sz="1000" dirty="0"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GB" sz="2000" dirty="0"/>
                  <a:t>Specific heats/unit vol. 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sz="2000" dirty="0"/>
                  <a:t>sometimes preferred 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sz="2000" dirty="0"/>
                  <a:t> 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GB" sz="2000" dirty="0"/>
                  <a:t>Below 10 K enthalpy of 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sz="2000" dirty="0"/>
                  <a:t>helium overtakes all solids  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26AB50-4D3B-4686-BF47-2BC8EDBEF9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825" y="1038365"/>
                <a:ext cx="11995768" cy="5445939"/>
              </a:xfrm>
              <a:blipFill>
                <a:blip r:embed="rId3"/>
                <a:stretch>
                  <a:fillRect l="-559" t="-10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ject 35">
            <a:extLst>
              <a:ext uri="{FF2B5EF4-FFF2-40B4-BE49-F238E27FC236}">
                <a16:creationId xmlns:a16="http://schemas.microsoft.com/office/drawing/2014/main" id="{C686016A-1F26-4E12-8041-5374D3B633B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17365" y="967713"/>
          <a:ext cx="2177470" cy="578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52480" imgH="469800" progId="Equation.3">
                  <p:embed/>
                </p:oleObj>
              </mc:Choice>
              <mc:Fallback>
                <p:oleObj name="Equation" r:id="rId4" imgW="1752480" imgH="469800" progId="Equation.3">
                  <p:embed/>
                  <p:pic>
                    <p:nvPicPr>
                      <p:cNvPr id="4" name="Object 35">
                        <a:extLst>
                          <a:ext uri="{FF2B5EF4-FFF2-40B4-BE49-F238E27FC236}">
                            <a16:creationId xmlns:a16="http://schemas.microsoft.com/office/drawing/2014/main" id="{C686016A-1F26-4E12-8041-5374D3B633B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7365" y="967713"/>
                        <a:ext cx="2177470" cy="5781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9">
            <a:extLst>
              <a:ext uri="{FF2B5EF4-FFF2-40B4-BE49-F238E27FC236}">
                <a16:creationId xmlns:a16="http://schemas.microsoft.com/office/drawing/2014/main" id="{B6174092-4670-498D-B855-E646BA300C1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65304" y="967774"/>
          <a:ext cx="2177470" cy="60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739880" imgH="482400" progId="Equation.3">
                  <p:embed/>
                </p:oleObj>
              </mc:Choice>
              <mc:Fallback>
                <p:oleObj name="Equation" r:id="rId6" imgW="1739880" imgH="482400" progId="Equation.3">
                  <p:embed/>
                  <p:pic>
                    <p:nvPicPr>
                      <p:cNvPr id="5" name="Object 49">
                        <a:extLst>
                          <a:ext uri="{FF2B5EF4-FFF2-40B4-BE49-F238E27FC236}">
                            <a16:creationId xmlns:a16="http://schemas.microsoft.com/office/drawing/2014/main" id="{B6174092-4670-498D-B855-E646BA300C1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5304" y="967774"/>
                        <a:ext cx="2177470" cy="603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0">
            <a:extLst>
              <a:ext uri="{FF2B5EF4-FFF2-40B4-BE49-F238E27FC236}">
                <a16:creationId xmlns:a16="http://schemas.microsoft.com/office/drawing/2014/main" id="{1E0DF581-C8BC-4770-A814-4EA17A97958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79721" y="1761056"/>
          <a:ext cx="2041892" cy="2559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117440" imgH="164880" progId="Equation.3">
                  <p:embed/>
                </p:oleObj>
              </mc:Choice>
              <mc:Fallback>
                <p:oleObj name="Equation" r:id="rId8" imgW="1117440" imgH="164880" progId="Equation.3">
                  <p:embed/>
                  <p:pic>
                    <p:nvPicPr>
                      <p:cNvPr id="6" name="Object 30">
                        <a:extLst>
                          <a:ext uri="{FF2B5EF4-FFF2-40B4-BE49-F238E27FC236}">
                            <a16:creationId xmlns:a16="http://schemas.microsoft.com/office/drawing/2014/main" id="{1E0DF581-C8BC-4770-A814-4EA17A97958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9721" y="1761056"/>
                        <a:ext cx="2041892" cy="2559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Group 18">
            <a:extLst>
              <a:ext uri="{FF2B5EF4-FFF2-40B4-BE49-F238E27FC236}">
                <a16:creationId xmlns:a16="http://schemas.microsoft.com/office/drawing/2014/main" id="{BC5F5A1B-C0C8-4B3B-8928-232CA57487E7}"/>
              </a:ext>
            </a:extLst>
          </p:cNvPr>
          <p:cNvGrpSpPr/>
          <p:nvPr/>
        </p:nvGrpSpPr>
        <p:grpSpPr>
          <a:xfrm>
            <a:off x="3859635" y="2938905"/>
            <a:ext cx="4103725" cy="3302544"/>
            <a:chOff x="3859635" y="2938905"/>
            <a:chExt cx="4103725" cy="330254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E58F532-D4CC-437D-B7DB-5D9F87B686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859635" y="2938905"/>
              <a:ext cx="4103725" cy="330254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B190347-8E71-42B2-967B-C57C36CB237C}"/>
                </a:ext>
              </a:extLst>
            </p:cNvPr>
            <p:cNvCxnSpPr>
              <a:cxnSpLocks/>
            </p:cNvCxnSpPr>
            <p:nvPr/>
          </p:nvCxnSpPr>
          <p:spPr>
            <a:xfrm>
              <a:off x="4853558" y="3244132"/>
              <a:ext cx="0" cy="27897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609893A-FFD2-43DF-AEE6-4479A3F5F9D0}"/>
              </a:ext>
            </a:extLst>
          </p:cNvPr>
          <p:cNvGrpSpPr/>
          <p:nvPr/>
        </p:nvGrpSpPr>
        <p:grpSpPr>
          <a:xfrm>
            <a:off x="7927596" y="1458444"/>
            <a:ext cx="4162579" cy="5409169"/>
            <a:chOff x="7927596" y="1458444"/>
            <a:chExt cx="4162579" cy="5409169"/>
          </a:xfrm>
        </p:grpSpPr>
        <p:pic>
          <p:nvPicPr>
            <p:cNvPr id="7" name="Content Placeholder 4">
              <a:extLst>
                <a:ext uri="{FF2B5EF4-FFF2-40B4-BE49-F238E27FC236}">
                  <a16:creationId xmlns:a16="http://schemas.microsoft.com/office/drawing/2014/main" id="{2EF3F0D3-1F5D-43AB-82B6-A0DA11FEAF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927596" y="1458444"/>
              <a:ext cx="4162579" cy="514103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E8A4452-CD4A-4578-94D2-F54C032CC2DA}"/>
                </a:ext>
              </a:extLst>
            </p:cNvPr>
            <p:cNvSpPr txBox="1"/>
            <p:nvPr/>
          </p:nvSpPr>
          <p:spPr>
            <a:xfrm>
              <a:off x="8831097" y="6467503"/>
              <a:ext cx="27541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(from J. </a:t>
              </a:r>
              <a:r>
                <a:rPr lang="en-US" sz="1000" dirty="0" err="1"/>
                <a:t>Ekin</a:t>
              </a:r>
              <a:r>
                <a:rPr lang="en-US" sz="1000" dirty="0"/>
                <a:t>, Experimental Techniques for Low-Temperature Measurements)</a:t>
              </a:r>
              <a:endParaRPr lang="fr-FR" sz="1000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920715C-52AF-43D6-987E-943FF844D5B0}"/>
                </a:ext>
              </a:extLst>
            </p:cNvPr>
            <p:cNvSpPr/>
            <p:nvPr/>
          </p:nvSpPr>
          <p:spPr>
            <a:xfrm>
              <a:off x="9026554" y="5805182"/>
              <a:ext cx="511729" cy="38589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CA13C01-6BBD-4BE2-AACE-68BE0F769EEC}"/>
                </a:ext>
              </a:extLst>
            </p:cNvPr>
            <p:cNvSpPr/>
            <p:nvPr/>
          </p:nvSpPr>
          <p:spPr>
            <a:xfrm>
              <a:off x="11020862" y="4533027"/>
              <a:ext cx="432404" cy="31738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5878E6F-A4B0-4EDB-8C3E-BE78D87F949F}"/>
                </a:ext>
              </a:extLst>
            </p:cNvPr>
            <p:cNvSpPr/>
            <p:nvPr/>
          </p:nvSpPr>
          <p:spPr>
            <a:xfrm>
              <a:off x="11214245" y="2334937"/>
              <a:ext cx="432404" cy="31738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7355BD5-4894-4E43-8771-D2F2796C9883}"/>
                </a:ext>
              </a:extLst>
            </p:cNvPr>
            <p:cNvSpPr/>
            <p:nvPr/>
          </p:nvSpPr>
          <p:spPr>
            <a:xfrm>
              <a:off x="8768406" y="3600058"/>
              <a:ext cx="836987" cy="31738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E5D956A-548E-432B-B84B-CF8A25B0AACF}"/>
                </a:ext>
              </a:extLst>
            </p:cNvPr>
            <p:cNvSpPr/>
            <p:nvPr/>
          </p:nvSpPr>
          <p:spPr>
            <a:xfrm>
              <a:off x="9349528" y="5419289"/>
              <a:ext cx="511729" cy="38589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A1D4C814-885A-4210-80B6-9D26C869398D}"/>
              </a:ext>
            </a:extLst>
          </p:cNvPr>
          <p:cNvSpPr/>
          <p:nvPr/>
        </p:nvSpPr>
        <p:spPr>
          <a:xfrm>
            <a:off x="853569" y="2665951"/>
            <a:ext cx="2852531" cy="57818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FEF71D3-B75F-750A-A4BF-5B0E9E6C1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64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00561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9" y="2852937"/>
            <a:ext cx="11843657" cy="576263"/>
          </a:xfrm>
        </p:spPr>
        <p:txBody>
          <a:bodyPr>
            <a:noAutofit/>
          </a:bodyPr>
          <a:lstStyle/>
          <a:p>
            <a:pPr algn="ctr"/>
            <a:r>
              <a:rPr lang="en-US" sz="4400" dirty="0"/>
              <a:t>Measuring Thermal Performance of Cryostats</a:t>
            </a:r>
            <a:endParaRPr lang="en-GB" sz="4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A0161F-AEA7-5D5E-9E1B-AF4BE53E2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68613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99FA8-5DD6-EE3C-D46E-8D6C7008A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41" y="52825"/>
            <a:ext cx="11511307" cy="610832"/>
          </a:xfrm>
        </p:spPr>
        <p:txBody>
          <a:bodyPr>
            <a:normAutofit/>
          </a:bodyPr>
          <a:lstStyle/>
          <a:p>
            <a:r>
              <a:rPr lang="en-US" dirty="0"/>
              <a:t>Measure of Heat Loads to liquid helium tanks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476637-33E4-D34F-42F3-0845610F7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082" y="750366"/>
            <a:ext cx="5994175" cy="1886966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400" dirty="0">
                <a:solidFill>
                  <a:srgbClr val="0066CC"/>
                </a:solidFill>
              </a:rPr>
              <a:t>Isothermal cooling (2-phase helium tanks)</a:t>
            </a:r>
          </a:p>
          <a:p>
            <a:pPr eaLnBrk="1" hangingPunct="1">
              <a:lnSpc>
                <a:spcPct val="90000"/>
              </a:lnSpc>
            </a:pPr>
            <a:r>
              <a:rPr lang="en-GB" sz="1800" dirty="0">
                <a:solidFill>
                  <a:srgbClr val="0066CC"/>
                </a:solidFill>
              </a:rPr>
              <a:t>He boil-off</a:t>
            </a:r>
            <a:r>
              <a:rPr lang="en-GB" sz="1800" dirty="0"/>
              <a:t> along saturation line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sz="1600" dirty="0">
                <a:sym typeface="Wingdings" pitchFamily="2" charset="2"/>
              </a:rPr>
              <a:t>Latent Heat (</a:t>
            </a:r>
            <a:r>
              <a:rPr lang="en-GB" sz="1600" dirty="0" err="1">
                <a:sym typeface="Wingdings" pitchFamily="2" charset="2"/>
              </a:rPr>
              <a:t>L</a:t>
            </a:r>
            <a:r>
              <a:rPr lang="en-GB" sz="1600" baseline="-25000" dirty="0" err="1">
                <a:sym typeface="Wingdings" pitchFamily="2" charset="2"/>
              </a:rPr>
              <a:t>v</a:t>
            </a:r>
            <a:r>
              <a:rPr lang="en-GB" sz="1600" dirty="0">
                <a:sym typeface="Wingdings" pitchFamily="2" charset="2"/>
              </a:rPr>
              <a:t>) of vaporisation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sz="1600" dirty="0">
                <a:sym typeface="Wingdings" pitchFamily="2" charset="2"/>
              </a:rPr>
              <a:t>Isothermal cooling (T constant if P constant)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600" dirty="0">
                <a:sym typeface="Wingdings" pitchFamily="2" charset="2"/>
              </a:rPr>
              <a:t>Measure p, and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sz="1600" dirty="0">
                <a:sym typeface="Wingdings" pitchFamily="2" charset="2"/>
              </a:rPr>
              <a:t>Liquid/gas volumetric corrective factor  </a:t>
            </a:r>
          </a:p>
        </p:txBody>
      </p:sp>
      <p:grpSp>
        <p:nvGrpSpPr>
          <p:cNvPr id="4" name="Group 75">
            <a:extLst>
              <a:ext uri="{FF2B5EF4-FFF2-40B4-BE49-F238E27FC236}">
                <a16:creationId xmlns:a16="http://schemas.microsoft.com/office/drawing/2014/main" id="{21F60E94-1151-5F1A-813D-55B1AA045BCF}"/>
              </a:ext>
            </a:extLst>
          </p:cNvPr>
          <p:cNvGrpSpPr>
            <a:grpSpLocks/>
          </p:cNvGrpSpPr>
          <p:nvPr/>
        </p:nvGrpSpPr>
        <p:grpSpPr bwMode="auto">
          <a:xfrm>
            <a:off x="6632620" y="656460"/>
            <a:ext cx="2302531" cy="2384986"/>
            <a:chOff x="4489" y="672"/>
            <a:chExt cx="1113" cy="1715"/>
          </a:xfrm>
        </p:grpSpPr>
        <p:graphicFrame>
          <p:nvGraphicFramePr>
            <p:cNvPr id="5" name="Object 67">
              <a:extLst>
                <a:ext uri="{FF2B5EF4-FFF2-40B4-BE49-F238E27FC236}">
                  <a16:creationId xmlns:a16="http://schemas.microsoft.com/office/drawing/2014/main" id="{997B6358-F929-18A9-A4B7-78039FB19EF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43" y="2115"/>
            <a:ext cx="113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26835" imgH="304404" progId="Equation.3">
                    <p:embed/>
                  </p:oleObj>
                </mc:Choice>
                <mc:Fallback>
                  <p:oleObj name="Equation" r:id="rId2" imgW="126835" imgH="304404" progId="Equation.3">
                    <p:embed/>
                    <p:pic>
                      <p:nvPicPr>
                        <p:cNvPr id="37953" name="Object 6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43" y="2115"/>
                          <a:ext cx="113" cy="2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" name="Group 66">
              <a:extLst>
                <a:ext uri="{FF2B5EF4-FFF2-40B4-BE49-F238E27FC236}">
                  <a16:creationId xmlns:a16="http://schemas.microsoft.com/office/drawing/2014/main" id="{827D856F-65B1-4540-42AA-94F2DCC714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9" y="672"/>
              <a:ext cx="1113" cy="1623"/>
              <a:chOff x="4361" y="1153"/>
              <a:chExt cx="874" cy="1325"/>
            </a:xfrm>
          </p:grpSpPr>
          <p:sp>
            <p:nvSpPr>
              <p:cNvPr id="8" name="Rectangle 10">
                <a:extLst>
                  <a:ext uri="{FF2B5EF4-FFF2-40B4-BE49-F238E27FC236}">
                    <a16:creationId xmlns:a16="http://schemas.microsoft.com/office/drawing/2014/main" id="{D8C87C53-673E-0A50-4BEB-E0DB0598AD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1" y="1661"/>
                <a:ext cx="589" cy="6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12">
                <a:extLst>
                  <a:ext uri="{FF2B5EF4-FFF2-40B4-BE49-F238E27FC236}">
                    <a16:creationId xmlns:a16="http://schemas.microsoft.com/office/drawing/2014/main" id="{8FD5DEE1-CB5B-5E31-E319-9E5FF8570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66" y="1833"/>
                <a:ext cx="584" cy="4"/>
              </a:xfrm>
              <a:prstGeom prst="line">
                <a:avLst/>
              </a:prstGeom>
              <a:noFill/>
              <a:ln w="76200">
                <a:solidFill>
                  <a:srgbClr val="00B0F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" name="Line 13">
                <a:extLst>
                  <a:ext uri="{FF2B5EF4-FFF2-40B4-BE49-F238E27FC236}">
                    <a16:creationId xmlns:a16="http://schemas.microsoft.com/office/drawing/2014/main" id="{40A03926-6617-68BB-6237-50CE5C7859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2" y="1888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Line 14">
                <a:extLst>
                  <a:ext uri="{FF2B5EF4-FFF2-40B4-BE49-F238E27FC236}">
                    <a16:creationId xmlns:a16="http://schemas.microsoft.com/office/drawing/2014/main" id="{E4CFD6D2-6041-9E86-AF64-8E7A42737A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58" y="1934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" name="Line 15">
                <a:extLst>
                  <a:ext uri="{FF2B5EF4-FFF2-40B4-BE49-F238E27FC236}">
                    <a16:creationId xmlns:a16="http://schemas.microsoft.com/office/drawing/2014/main" id="{D2A26B70-686F-2D5A-55BC-6FC89882F8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2" y="197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" name="Line 16">
                <a:extLst>
                  <a:ext uri="{FF2B5EF4-FFF2-40B4-BE49-F238E27FC236}">
                    <a16:creationId xmlns:a16="http://schemas.microsoft.com/office/drawing/2014/main" id="{CC90E1F2-6E0F-E6BF-2064-D2ADCCC765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94" y="1888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Line 17">
                <a:extLst>
                  <a:ext uri="{FF2B5EF4-FFF2-40B4-BE49-F238E27FC236}">
                    <a16:creationId xmlns:a16="http://schemas.microsoft.com/office/drawing/2014/main" id="{9A5D0FE2-2DD5-DA83-9126-482D78F025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68" y="2053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" name="Line 18">
                <a:extLst>
                  <a:ext uri="{FF2B5EF4-FFF2-40B4-BE49-F238E27FC236}">
                    <a16:creationId xmlns:a16="http://schemas.microsoft.com/office/drawing/2014/main" id="{7E8B2277-5CBF-5D4D-7881-D75BBDC082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04" y="2107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" name="Line 19">
                <a:extLst>
                  <a:ext uri="{FF2B5EF4-FFF2-40B4-BE49-F238E27FC236}">
                    <a16:creationId xmlns:a16="http://schemas.microsoft.com/office/drawing/2014/main" id="{25C56049-432E-928B-963C-041278088C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12" y="2160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" name="Line 20">
                <a:extLst>
                  <a:ext uri="{FF2B5EF4-FFF2-40B4-BE49-F238E27FC236}">
                    <a16:creationId xmlns:a16="http://schemas.microsoft.com/office/drawing/2014/main" id="{ED8CF2D4-DF7E-8C4A-2DAB-1322A80845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28" y="204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" name="Line 21">
                <a:extLst>
                  <a:ext uri="{FF2B5EF4-FFF2-40B4-BE49-F238E27FC236}">
                    <a16:creationId xmlns:a16="http://schemas.microsoft.com/office/drawing/2014/main" id="{504BD4F8-998C-1D59-6EA6-3CA41774A9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94" y="197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" name="Line 22">
                <a:extLst>
                  <a:ext uri="{FF2B5EF4-FFF2-40B4-BE49-F238E27FC236}">
                    <a16:creationId xmlns:a16="http://schemas.microsoft.com/office/drawing/2014/main" id="{51F72596-5A09-C93A-54CD-2D052A201A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16" y="2160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Line 23">
                <a:extLst>
                  <a:ext uri="{FF2B5EF4-FFF2-40B4-BE49-F238E27FC236}">
                    <a16:creationId xmlns:a16="http://schemas.microsoft.com/office/drawing/2014/main" id="{7B6B329A-B4B3-709E-2BDA-5C318F54A1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66" y="2235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" name="Line 24">
                <a:extLst>
                  <a:ext uri="{FF2B5EF4-FFF2-40B4-BE49-F238E27FC236}">
                    <a16:creationId xmlns:a16="http://schemas.microsoft.com/office/drawing/2014/main" id="{5E656FB5-A034-7DF8-F59E-EEEE0A2614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40" y="2231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" name="Rectangle 25">
                <a:extLst>
                  <a:ext uri="{FF2B5EF4-FFF2-40B4-BE49-F238E27FC236}">
                    <a16:creationId xmlns:a16="http://schemas.microsoft.com/office/drawing/2014/main" id="{2CA9ED5E-700F-668F-1705-04F472CCD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0" y="1434"/>
                <a:ext cx="46" cy="22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Line 26">
                <a:extLst>
                  <a:ext uri="{FF2B5EF4-FFF2-40B4-BE49-F238E27FC236}">
                    <a16:creationId xmlns:a16="http://schemas.microsoft.com/office/drawing/2014/main" id="{76F6E25E-EEB1-BC74-0BED-F871856BB8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52" y="1153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" name="Text Box 29">
                <a:extLst>
                  <a:ext uri="{FF2B5EF4-FFF2-40B4-BE49-F238E27FC236}">
                    <a16:creationId xmlns:a16="http://schemas.microsoft.com/office/drawing/2014/main" id="{3DE23CDF-1795-BB9D-21D5-04094322F77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46" y="1247"/>
                <a:ext cx="289" cy="2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dirty="0"/>
                  <a:t>vapor</a:t>
                </a:r>
              </a:p>
            </p:txBody>
          </p:sp>
          <p:sp>
            <p:nvSpPr>
              <p:cNvPr id="25" name="Line 34">
                <a:extLst>
                  <a:ext uri="{FF2B5EF4-FFF2-40B4-BE49-F238E27FC236}">
                    <a16:creationId xmlns:a16="http://schemas.microsoft.com/office/drawing/2014/main" id="{8274D0C7-8773-C4A5-8C8E-7E3A145BDA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58" y="2160"/>
                <a:ext cx="0" cy="31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" name="Line 35">
                <a:extLst>
                  <a:ext uri="{FF2B5EF4-FFF2-40B4-BE49-F238E27FC236}">
                    <a16:creationId xmlns:a16="http://schemas.microsoft.com/office/drawing/2014/main" id="{9EE4F429-B043-5125-6BBC-83AADF7E60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30" y="2160"/>
                <a:ext cx="0" cy="31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" name="Line 36">
                <a:extLst>
                  <a:ext uri="{FF2B5EF4-FFF2-40B4-BE49-F238E27FC236}">
                    <a16:creationId xmlns:a16="http://schemas.microsoft.com/office/drawing/2014/main" id="{3BFC81E3-82ED-4751-32D2-3FFFB8D2EC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58" y="2115"/>
                <a:ext cx="46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Line 37">
                <a:extLst>
                  <a:ext uri="{FF2B5EF4-FFF2-40B4-BE49-F238E27FC236}">
                    <a16:creationId xmlns:a16="http://schemas.microsoft.com/office/drawing/2014/main" id="{ABADD78E-4BD7-CED3-DD89-9B4F883E91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49" y="2115"/>
                <a:ext cx="46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9" name="Line 38">
                <a:extLst>
                  <a:ext uri="{FF2B5EF4-FFF2-40B4-BE49-F238E27FC236}">
                    <a16:creationId xmlns:a16="http://schemas.microsoft.com/office/drawing/2014/main" id="{8C3C854B-EAE7-8335-95FD-817D0FE5BB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04" y="2115"/>
                <a:ext cx="45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" name="Line 39">
                <a:extLst>
                  <a:ext uri="{FF2B5EF4-FFF2-40B4-BE49-F238E27FC236}">
                    <a16:creationId xmlns:a16="http://schemas.microsoft.com/office/drawing/2014/main" id="{2E98588B-A717-4FC0-DA14-450B8A36A9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39" y="2115"/>
                <a:ext cx="46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" name="Line 40">
                <a:extLst>
                  <a:ext uri="{FF2B5EF4-FFF2-40B4-BE49-F238E27FC236}">
                    <a16:creationId xmlns:a16="http://schemas.microsoft.com/office/drawing/2014/main" id="{C7CC66B4-43C1-6A26-2E3D-37DE54E0BA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94" y="2115"/>
                <a:ext cx="46" cy="4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" name="Line 41">
                <a:extLst>
                  <a:ext uri="{FF2B5EF4-FFF2-40B4-BE49-F238E27FC236}">
                    <a16:creationId xmlns:a16="http://schemas.microsoft.com/office/drawing/2014/main" id="{E5717547-A246-5F79-CF73-B304561877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85" y="2115"/>
                <a:ext cx="45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Oval 42">
                <a:extLst>
                  <a:ext uri="{FF2B5EF4-FFF2-40B4-BE49-F238E27FC236}">
                    <a16:creationId xmlns:a16="http://schemas.microsoft.com/office/drawing/2014/main" id="{53159D04-F417-BC12-82A4-D910692CFF1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22" y="170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Oval 43">
                <a:extLst>
                  <a:ext uri="{FF2B5EF4-FFF2-40B4-BE49-F238E27FC236}">
                    <a16:creationId xmlns:a16="http://schemas.microsoft.com/office/drawing/2014/main" id="{FF13B7E2-F802-B495-0B10-ECBE896EA0C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13" y="179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Oval 44">
                <a:extLst>
                  <a:ext uri="{FF2B5EF4-FFF2-40B4-BE49-F238E27FC236}">
                    <a16:creationId xmlns:a16="http://schemas.microsoft.com/office/drawing/2014/main" id="{2606D784-9A5B-DA6A-D020-13840DE459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603" y="1751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Oval 45">
                <a:extLst>
                  <a:ext uri="{FF2B5EF4-FFF2-40B4-BE49-F238E27FC236}">
                    <a16:creationId xmlns:a16="http://schemas.microsoft.com/office/drawing/2014/main" id="{846D2CE2-FCC9-1063-FFF1-74C0866D26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58" y="170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Oval 46">
                <a:extLst>
                  <a:ext uri="{FF2B5EF4-FFF2-40B4-BE49-F238E27FC236}">
                    <a16:creationId xmlns:a16="http://schemas.microsoft.com/office/drawing/2014/main" id="{8B6D3D1E-CCDB-21B5-B4C2-7773B40353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58" y="184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Oval 47">
                <a:extLst>
                  <a:ext uri="{FF2B5EF4-FFF2-40B4-BE49-F238E27FC236}">
                    <a16:creationId xmlns:a16="http://schemas.microsoft.com/office/drawing/2014/main" id="{4D8833D1-4AFC-C002-9818-3073DA1A05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649" y="1933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Oval 48">
                <a:extLst>
                  <a:ext uri="{FF2B5EF4-FFF2-40B4-BE49-F238E27FC236}">
                    <a16:creationId xmlns:a16="http://schemas.microsoft.com/office/drawing/2014/main" id="{4E1D37C0-3413-292F-6C50-A6A24E222C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739" y="188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Oval 49">
                <a:extLst>
                  <a:ext uri="{FF2B5EF4-FFF2-40B4-BE49-F238E27FC236}">
                    <a16:creationId xmlns:a16="http://schemas.microsoft.com/office/drawing/2014/main" id="{8E977B58-3030-BFA6-A093-501C5454E25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694" y="184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Oval 50">
                <a:extLst>
                  <a:ext uri="{FF2B5EF4-FFF2-40B4-BE49-F238E27FC236}">
                    <a16:creationId xmlns:a16="http://schemas.microsoft.com/office/drawing/2014/main" id="{5AC08559-635C-C112-1F16-37131FAD73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58" y="184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Oval 51">
                <a:extLst>
                  <a:ext uri="{FF2B5EF4-FFF2-40B4-BE49-F238E27FC236}">
                    <a16:creationId xmlns:a16="http://schemas.microsoft.com/office/drawing/2014/main" id="{557EAC01-6748-37A7-57AA-4CABAFDA3A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740" y="179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Oval 52">
                <a:extLst>
                  <a:ext uri="{FF2B5EF4-FFF2-40B4-BE49-F238E27FC236}">
                    <a16:creationId xmlns:a16="http://schemas.microsoft.com/office/drawing/2014/main" id="{7F77F854-F1F2-A4A2-3279-4929E79579B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739" y="188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Oval 53">
                <a:extLst>
                  <a:ext uri="{FF2B5EF4-FFF2-40B4-BE49-F238E27FC236}">
                    <a16:creationId xmlns:a16="http://schemas.microsoft.com/office/drawing/2014/main" id="{BECC4B3C-1832-B0B6-2FEE-D45F388D25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694" y="175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Oval 54">
                <a:extLst>
                  <a:ext uri="{FF2B5EF4-FFF2-40B4-BE49-F238E27FC236}">
                    <a16:creationId xmlns:a16="http://schemas.microsoft.com/office/drawing/2014/main" id="{CFCFC50A-12BF-E209-DDF3-B521509704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694" y="1978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Oval 55">
                <a:extLst>
                  <a:ext uri="{FF2B5EF4-FFF2-40B4-BE49-F238E27FC236}">
                    <a16:creationId xmlns:a16="http://schemas.microsoft.com/office/drawing/2014/main" id="{931327F5-541B-6AEB-67FC-23AD3931D3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649" y="2024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Oval 56">
                <a:extLst>
                  <a:ext uri="{FF2B5EF4-FFF2-40B4-BE49-F238E27FC236}">
                    <a16:creationId xmlns:a16="http://schemas.microsoft.com/office/drawing/2014/main" id="{97DEFB62-8726-7599-C891-070A1D99C3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30" y="179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Oval 57">
                <a:extLst>
                  <a:ext uri="{FF2B5EF4-FFF2-40B4-BE49-F238E27FC236}">
                    <a16:creationId xmlns:a16="http://schemas.microsoft.com/office/drawing/2014/main" id="{DEB2DD4A-F93A-4761-E182-58BC9E4A62F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30" y="1978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Oval 58">
                <a:extLst>
                  <a:ext uri="{FF2B5EF4-FFF2-40B4-BE49-F238E27FC236}">
                    <a16:creationId xmlns:a16="http://schemas.microsoft.com/office/drawing/2014/main" id="{46576508-5873-E47D-6C6D-63B474F6A2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30" y="161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Oval 59">
                <a:extLst>
                  <a:ext uri="{FF2B5EF4-FFF2-40B4-BE49-F238E27FC236}">
                    <a16:creationId xmlns:a16="http://schemas.microsoft.com/office/drawing/2014/main" id="{6880709C-6A6E-8386-2584-8E6C52A62E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58" y="1525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Oval 60">
                <a:extLst>
                  <a:ext uri="{FF2B5EF4-FFF2-40B4-BE49-F238E27FC236}">
                    <a16:creationId xmlns:a16="http://schemas.microsoft.com/office/drawing/2014/main" id="{09F1528B-15C6-D227-C7E2-5705D62B47C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76" y="170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Oval 61">
                <a:extLst>
                  <a:ext uri="{FF2B5EF4-FFF2-40B4-BE49-F238E27FC236}">
                    <a16:creationId xmlns:a16="http://schemas.microsoft.com/office/drawing/2014/main" id="{1FDEAAFC-4A16-6348-1D1A-999574571A8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785" y="175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Oval 62">
                <a:extLst>
                  <a:ext uri="{FF2B5EF4-FFF2-40B4-BE49-F238E27FC236}">
                    <a16:creationId xmlns:a16="http://schemas.microsoft.com/office/drawing/2014/main" id="{A8F730E5-B99F-BEA3-2EE8-BDC5AEDA1EE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30" y="1389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Oval 63">
                <a:extLst>
                  <a:ext uri="{FF2B5EF4-FFF2-40B4-BE49-F238E27FC236}">
                    <a16:creationId xmlns:a16="http://schemas.microsoft.com/office/drawing/2014/main" id="{FFD6FCBE-2CAC-E83C-4F76-91EA14BB52E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30" y="1480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Oval 64">
                <a:extLst>
                  <a:ext uri="{FF2B5EF4-FFF2-40B4-BE49-F238E27FC236}">
                    <a16:creationId xmlns:a16="http://schemas.microsoft.com/office/drawing/2014/main" id="{D1AE8B09-6E32-BE45-3039-C5C0ABC401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76" y="1389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Oval 65">
                <a:extLst>
                  <a:ext uri="{FF2B5EF4-FFF2-40B4-BE49-F238E27FC236}">
                    <a16:creationId xmlns:a16="http://schemas.microsoft.com/office/drawing/2014/main" id="{250C8E25-E805-AE25-8A44-B012672C9A0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76" y="1344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aphicFrame>
          <p:nvGraphicFramePr>
            <p:cNvPr id="7" name="Object 71">
              <a:extLst>
                <a:ext uri="{FF2B5EF4-FFF2-40B4-BE49-F238E27FC236}">
                  <a16:creationId xmlns:a16="http://schemas.microsoft.com/office/drawing/2014/main" id="{DFE70021-47D2-A2A1-A11D-E25BE7BAC3E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95133435"/>
                </p:ext>
              </p:extLst>
            </p:nvPr>
          </p:nvGraphicFramePr>
          <p:xfrm>
            <a:off x="5372" y="927"/>
            <a:ext cx="172" cy="2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65028" imgH="279279" progId="Equation.3">
                    <p:embed/>
                  </p:oleObj>
                </mc:Choice>
                <mc:Fallback>
                  <p:oleObj name="Equation" r:id="rId4" imgW="165028" imgH="279279" progId="Equation.3">
                    <p:embed/>
                    <p:pic>
                      <p:nvPicPr>
                        <p:cNvPr id="37955" name="Object 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72" y="927"/>
                          <a:ext cx="172" cy="2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Object 71">
                <a:extLst>
                  <a:ext uri="{FF2B5EF4-FFF2-40B4-BE49-F238E27FC236}">
                    <a16:creationId xmlns:a16="http://schemas.microsoft.com/office/drawing/2014/main" id="{63DA4A12-092C-3FC2-F22F-8D0CA00210D8}"/>
                  </a:ext>
                </a:extLst>
              </p:cNvPr>
              <p:cNvSpPr txBox="1"/>
              <p:nvPr/>
            </p:nvSpPr>
            <p:spPr bwMode="auto">
              <a:xfrm>
                <a:off x="2354745" y="1854663"/>
                <a:ext cx="536576" cy="57015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fr-FR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fr-FR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lim>
                          <m:r>
                            <a:rPr lang="fr-FR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57" name="Object 71">
                <a:extLst>
                  <a:ext uri="{FF2B5EF4-FFF2-40B4-BE49-F238E27FC236}">
                    <a16:creationId xmlns:a16="http://schemas.microsoft.com/office/drawing/2014/main" id="{63DA4A12-092C-3FC2-F22F-8D0CA00210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54745" y="1854663"/>
                <a:ext cx="536576" cy="57015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9" name="Group 58">
            <a:extLst>
              <a:ext uri="{FF2B5EF4-FFF2-40B4-BE49-F238E27FC236}">
                <a16:creationId xmlns:a16="http://schemas.microsoft.com/office/drawing/2014/main" id="{D8724F8A-1BD3-7D7E-682B-DBC4F722BAF0}"/>
              </a:ext>
            </a:extLst>
          </p:cNvPr>
          <p:cNvGrpSpPr/>
          <p:nvPr/>
        </p:nvGrpSpPr>
        <p:grpSpPr>
          <a:xfrm>
            <a:off x="9255659" y="690713"/>
            <a:ext cx="2744563" cy="2350732"/>
            <a:chOff x="9255660" y="864315"/>
            <a:chExt cx="2454718" cy="2177130"/>
          </a:xfrm>
        </p:grpSpPr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78F96759-84C2-FE60-430A-3E77DE43B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255660" y="864315"/>
              <a:ext cx="2454718" cy="1987153"/>
            </a:xfrm>
            <a:prstGeom prst="rect">
              <a:avLst/>
            </a:prstGeom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153CE4DA-6152-2EBA-D00B-A7FBEAEE55B5}"/>
                </a:ext>
              </a:extLst>
            </p:cNvPr>
            <p:cNvSpPr txBox="1"/>
            <p:nvPr/>
          </p:nvSpPr>
          <p:spPr>
            <a:xfrm>
              <a:off x="9760982" y="2795224"/>
              <a:ext cx="16936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Latent heat of vaporization</a:t>
              </a:r>
              <a:endParaRPr lang="fr-FR" sz="1000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3C0DD05-23F5-F645-F673-D0CCBBEE1DBD}"/>
              </a:ext>
            </a:extLst>
          </p:cNvPr>
          <p:cNvGrpSpPr/>
          <p:nvPr/>
        </p:nvGrpSpPr>
        <p:grpSpPr>
          <a:xfrm>
            <a:off x="9029702" y="3161263"/>
            <a:ext cx="3242017" cy="2591122"/>
            <a:chOff x="9187353" y="3161262"/>
            <a:chExt cx="2670267" cy="2248108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7357EAB5-71DD-B77A-2191-D9527411F4E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187353" y="3161262"/>
              <a:ext cx="2414463" cy="2051369"/>
            </a:xfrm>
            <a:prstGeom prst="rect">
              <a:avLst/>
            </a:prstGeom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55B0DA9-219A-EAD7-D47F-029D09C31077}"/>
                </a:ext>
              </a:extLst>
            </p:cNvPr>
            <p:cNvSpPr txBox="1"/>
            <p:nvPr/>
          </p:nvSpPr>
          <p:spPr>
            <a:xfrm>
              <a:off x="9678964" y="5163149"/>
              <a:ext cx="21786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Density of saturated liquid helium</a:t>
              </a:r>
              <a:endParaRPr lang="fr-FR" sz="10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Object 74">
                <a:extLst>
                  <a:ext uri="{FF2B5EF4-FFF2-40B4-BE49-F238E27FC236}">
                    <a16:creationId xmlns:a16="http://schemas.microsoft.com/office/drawing/2014/main" id="{8BF721F5-40FE-AB1C-C72C-EB58121D7F0E}"/>
                  </a:ext>
                </a:extLst>
              </p:cNvPr>
              <p:cNvSpPr txBox="1"/>
              <p:nvPr/>
            </p:nvSpPr>
            <p:spPr bwMode="auto">
              <a:xfrm>
                <a:off x="711013" y="2655104"/>
                <a:ext cx="4166111" cy="964403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en-GB" sz="2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lim>
                          <m: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limUpp>
                        <m:limUppPr>
                          <m:ctrlP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lim>
                          <m: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𝐿𝑣</m:t>
                      </m:r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⋅(</m:t>
                      </m:r>
                      <m:f>
                        <m:fPr>
                          <m:ctrlPr>
                            <a:rPr lang="en-GB" sz="2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en-US" sz="2800" b="0" i="1" baseline="-250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en-US" sz="2800" b="0" i="1" baseline="-250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𝑣𝑙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800" baseline="-25000" dirty="0"/>
              </a:p>
            </p:txBody>
          </p:sp>
        </mc:Choice>
        <mc:Fallback xmlns="">
          <p:sp>
            <p:nvSpPr>
              <p:cNvPr id="64" name="Object 74">
                <a:extLst>
                  <a:ext uri="{FF2B5EF4-FFF2-40B4-BE49-F238E27FC236}">
                    <a16:creationId xmlns:a16="http://schemas.microsoft.com/office/drawing/2014/main" id="{8BF721F5-40FE-AB1C-C72C-EB58121D7F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1013" y="2655104"/>
                <a:ext cx="4166111" cy="96440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Line 12">
            <a:extLst>
              <a:ext uri="{FF2B5EF4-FFF2-40B4-BE49-F238E27FC236}">
                <a16:creationId xmlns:a16="http://schemas.microsoft.com/office/drawing/2014/main" id="{2F2352CA-3E11-2C49-45F1-0C85F927DCA1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7414" y="1743592"/>
            <a:ext cx="1538454" cy="21128"/>
          </a:xfrm>
          <a:prstGeom prst="line">
            <a:avLst/>
          </a:prstGeom>
          <a:noFill/>
          <a:ln w="76200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ED359B2-B49F-8543-3239-3E2B53A814E2}"/>
              </a:ext>
            </a:extLst>
          </p:cNvPr>
          <p:cNvSpPr txBox="1"/>
          <p:nvPr/>
        </p:nvSpPr>
        <p:spPr>
          <a:xfrm>
            <a:off x="4976834" y="1112863"/>
            <a:ext cx="1875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liquid volume replaced by fraction of boil-off vapor (no filling) </a:t>
            </a:r>
            <a:endParaRPr lang="fr-FR" sz="1200" dirty="0"/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A694D82D-8359-8943-2222-1DD83131321D}"/>
              </a:ext>
            </a:extLst>
          </p:cNvPr>
          <p:cNvCxnSpPr>
            <a:cxnSpLocks/>
          </p:cNvCxnSpPr>
          <p:nvPr/>
        </p:nvCxnSpPr>
        <p:spPr>
          <a:xfrm flipV="1">
            <a:off x="6107517" y="1713514"/>
            <a:ext cx="396165" cy="76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A3BD9F81-4B32-4547-BE96-1BB17AEF04A1}"/>
              </a:ext>
            </a:extLst>
          </p:cNvPr>
          <p:cNvCxnSpPr>
            <a:cxnSpLocks/>
          </p:cNvCxnSpPr>
          <p:nvPr/>
        </p:nvCxnSpPr>
        <p:spPr>
          <a:xfrm flipV="1">
            <a:off x="1543050" y="3429000"/>
            <a:ext cx="0" cy="573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0582677D-D01B-9FFF-A9D0-F94FE1DC402F}"/>
              </a:ext>
            </a:extLst>
          </p:cNvPr>
          <p:cNvCxnSpPr>
            <a:cxnSpLocks/>
          </p:cNvCxnSpPr>
          <p:nvPr/>
        </p:nvCxnSpPr>
        <p:spPr>
          <a:xfrm flipH="1" flipV="1">
            <a:off x="2564296" y="3450543"/>
            <a:ext cx="229772" cy="445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E8171CCE-3CF9-C1BE-64AE-828D78EBD7CE}"/>
              </a:ext>
            </a:extLst>
          </p:cNvPr>
          <p:cNvCxnSpPr>
            <a:cxnSpLocks/>
          </p:cNvCxnSpPr>
          <p:nvPr/>
        </p:nvCxnSpPr>
        <p:spPr>
          <a:xfrm flipV="1">
            <a:off x="2841626" y="3558209"/>
            <a:ext cx="161797" cy="337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23586867-75A5-BA5A-C858-08ECEFADCF50}"/>
              </a:ext>
            </a:extLst>
          </p:cNvPr>
          <p:cNvSpPr txBox="1"/>
          <p:nvPr/>
        </p:nvSpPr>
        <p:spPr>
          <a:xfrm>
            <a:off x="1123686" y="400228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</a:t>
            </a:r>
            <a:endParaRPr lang="fr-FR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2168A1C-A49F-A3FF-0A40-5D784D022F88}"/>
              </a:ext>
            </a:extLst>
          </p:cNvPr>
          <p:cNvSpPr txBox="1"/>
          <p:nvPr/>
        </p:nvSpPr>
        <p:spPr>
          <a:xfrm>
            <a:off x="2284920" y="3995940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diagrams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3">
                <a:extLst>
                  <a:ext uri="{FF2B5EF4-FFF2-40B4-BE49-F238E27FC236}">
                    <a16:creationId xmlns:a16="http://schemas.microsoft.com/office/drawing/2014/main" id="{5CD89454-B7F1-2BBB-C871-D7983735242E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4909443" y="2888685"/>
                <a:ext cx="4305191" cy="223300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800" dirty="0">
                    <a:solidFill>
                      <a:srgbClr val="0066CC"/>
                    </a:solidFill>
                  </a:rPr>
                  <a:t>Example: 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GB" sz="1200" dirty="0">
                    <a:sym typeface="Wingdings" pitchFamily="2" charset="2"/>
                  </a:rPr>
                  <a:t>Mass flow measurement: 7 g/s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GB" sz="1200" dirty="0">
                    <a:sym typeface="Wingdings" pitchFamily="2" charset="2"/>
                  </a:rPr>
                  <a:t>P measured: 1.78 bar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GB" sz="1200" dirty="0">
                    <a:sym typeface="Wingdings" pitchFamily="2" charset="2"/>
                  </a:rPr>
                  <a:t>(T on saturation line (phase diagram): 4.8 K)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GB" sz="1200" dirty="0" err="1">
                    <a:sym typeface="Wingdings" pitchFamily="2" charset="2"/>
                  </a:rPr>
                  <a:t>L</a:t>
                </a:r>
                <a:r>
                  <a:rPr lang="en-GB" sz="1200" baseline="-25000" dirty="0" err="1">
                    <a:sym typeface="Wingdings" pitchFamily="2" charset="2"/>
                  </a:rPr>
                  <a:t>v</a:t>
                </a:r>
                <a:r>
                  <a:rPr lang="en-GB" sz="1200" baseline="-25000" dirty="0">
                    <a:sym typeface="Wingdings" pitchFamily="2" charset="2"/>
                  </a:rPr>
                  <a:t> </a:t>
                </a:r>
                <a:r>
                  <a:rPr lang="en-GB" sz="1200" dirty="0">
                    <a:sym typeface="Wingdings" pitchFamily="2" charset="2"/>
                  </a:rPr>
                  <a:t>= 14’116 (J/kg) (tables, or state equations)</a:t>
                </a:r>
                <a:endParaRPr lang="en-GB" sz="1200" baseline="-25000" dirty="0">
                  <a:sym typeface="Wingdings" pitchFamily="2" charset="2"/>
                </a:endParaRP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GB" sz="1200" dirty="0">
                    <a:sym typeface="Wingdings" pitchFamily="2" charset="2"/>
                  </a:rPr>
                  <a:t> </a:t>
                </a:r>
                <a:r>
                  <a:rPr lang="en-GB" sz="1600" dirty="0">
                    <a:sym typeface="Wingdings" pitchFamily="2" charset="2"/>
                  </a:rPr>
                  <a:t>𝑣</a:t>
                </a:r>
                <a:r>
                  <a:rPr lang="en-GB" sz="1600" baseline="-25000" dirty="0">
                    <a:sym typeface="Wingdings" pitchFamily="2" charset="2"/>
                  </a:rPr>
                  <a:t>𝑔</a:t>
                </a:r>
                <a:r>
                  <a:rPr lang="en-GB" sz="1200" dirty="0">
                    <a:sym typeface="Wingdings" pitchFamily="2" charset="2"/>
                  </a:rPr>
                  <a:t>  = 3.0 10-2 (m3/kg); </a:t>
                </a:r>
                <a:r>
                  <a:rPr lang="en-GB" sz="1600" dirty="0">
                    <a:sym typeface="Wingdings" pitchFamily="2" charset="2"/>
                  </a:rPr>
                  <a:t>𝑣</a:t>
                </a:r>
                <a:r>
                  <a:rPr lang="en-GB" sz="1600" baseline="-25000" dirty="0">
                    <a:sym typeface="Wingdings" pitchFamily="2" charset="2"/>
                  </a:rPr>
                  <a:t>l</a:t>
                </a:r>
                <a:r>
                  <a:rPr lang="en-GB" sz="1200" dirty="0">
                    <a:sym typeface="Wingdings" pitchFamily="2" charset="2"/>
                  </a:rPr>
                  <a:t>  = 9.3 10-3 (m3/kg); (phase diagrams) </a:t>
                </a:r>
              </a:p>
              <a:p>
                <a:pPr marL="457200" lvl="1" indent="0">
                  <a:buNone/>
                </a:pPr>
                <a:r>
                  <a:rPr lang="en-GB" sz="1200" dirty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GB" sz="12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GB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lim>
                        <m:r>
                          <a:rPr lang="en-GB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•</m:t>
                        </m:r>
                      </m:lim>
                    </m:limUpp>
                    <m:r>
                      <a:rPr lang="en-GB" sz="1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7.0 10−3</m:t>
                    </m:r>
                    <m:r>
                      <a:rPr lang="en-GB" sz="1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1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14116</m:t>
                    </m:r>
                    <m:r>
                      <a:rPr lang="en-GB" sz="1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⋅(</m:t>
                    </m:r>
                    <m:f>
                      <m:fPr>
                        <m:ctrlPr>
                          <a:rPr lang="en-GB" sz="12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3.0 10−2</m:t>
                        </m:r>
                      </m:num>
                      <m:den>
                        <m:r>
                          <a:rPr lang="en-US" sz="1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3.0 10−2 − 9.3 10−3</m:t>
                        </m:r>
                      </m:den>
                    </m:f>
                    <m:r>
                      <a:rPr lang="en-US" sz="1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200" dirty="0">
                    <a:sym typeface="Wingdings" pitchFamily="2" charset="2"/>
                  </a:rPr>
                  <a:t> = 143 W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endParaRPr lang="en-GB" sz="1200" dirty="0"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80" name="Rectangle 3">
                <a:extLst>
                  <a:ext uri="{FF2B5EF4-FFF2-40B4-BE49-F238E27FC236}">
                    <a16:creationId xmlns:a16="http://schemas.microsoft.com/office/drawing/2014/main" id="{5CD89454-B7F1-2BBB-C871-D798373524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9443" y="2888685"/>
                <a:ext cx="4305191" cy="2233001"/>
              </a:xfrm>
              <a:prstGeom prst="rect">
                <a:avLst/>
              </a:prstGeom>
              <a:blipFill>
                <a:blip r:embed="rId10"/>
                <a:stretch>
                  <a:fillRect l="-849" t="-27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Content Placeholder 2">
            <a:extLst>
              <a:ext uri="{FF2B5EF4-FFF2-40B4-BE49-F238E27FC236}">
                <a16:creationId xmlns:a16="http://schemas.microsoft.com/office/drawing/2014/main" id="{6089AA3A-331F-1564-8A42-84666B292CAB}"/>
              </a:ext>
            </a:extLst>
          </p:cNvPr>
          <p:cNvSpPr txBox="1">
            <a:spLocks/>
          </p:cNvSpPr>
          <p:nvPr/>
        </p:nvSpPr>
        <p:spPr>
          <a:xfrm>
            <a:off x="146082" y="4754385"/>
            <a:ext cx="5994175" cy="11122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rgbClr val="0066CC"/>
                </a:solidFill>
              </a:rPr>
              <a:t>He boil-off </a:t>
            </a:r>
            <a:r>
              <a:rPr lang="en-GB" sz="1800" dirty="0"/>
              <a:t>liquid level measurement:</a:t>
            </a:r>
          </a:p>
          <a:p>
            <a:pPr lvl="1"/>
            <a:r>
              <a:rPr lang="en-GB" sz="1400" dirty="0">
                <a:solidFill>
                  <a:srgbClr val="0070C0"/>
                </a:solidFill>
              </a:rPr>
              <a:t>Measure level l </a:t>
            </a:r>
            <a:r>
              <a:rPr lang="en-GB" sz="1400" dirty="0"/>
              <a:t>with SC level gauge</a:t>
            </a:r>
          </a:p>
          <a:p>
            <a:pPr lvl="1"/>
            <a:r>
              <a:rPr lang="en-GB" sz="1400" dirty="0"/>
              <a:t>Boil-off mass flow measure through reservoir </a:t>
            </a:r>
            <a:r>
              <a:rPr lang="en-GB" sz="1400" dirty="0">
                <a:solidFill>
                  <a:srgbClr val="0070C0"/>
                </a:solidFill>
              </a:rPr>
              <a:t>geometrical correlation</a:t>
            </a:r>
            <a:r>
              <a:rPr lang="en-GB" sz="1400" dirty="0"/>
              <a:t> between level and volume: f(l), and knowledge of density </a:t>
            </a:r>
            <a:r>
              <a:rPr lang="el-GR" sz="1400" dirty="0"/>
              <a:t>ρ</a:t>
            </a:r>
            <a:r>
              <a:rPr lang="en-GB" sz="1400" dirty="0"/>
              <a:t> and </a:t>
            </a:r>
            <a:r>
              <a:rPr lang="en-GB" sz="1400" dirty="0" err="1"/>
              <a:t>L</a:t>
            </a:r>
            <a:r>
              <a:rPr lang="en-GB" sz="1400" baseline="-25000" dirty="0" err="1"/>
              <a:t>v</a:t>
            </a:r>
            <a:endParaRPr lang="en-GB" sz="1400" baseline="-25000" dirty="0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CFFB975-0E68-5A77-C485-D0086629DE6D}"/>
              </a:ext>
            </a:extLst>
          </p:cNvPr>
          <p:cNvCxnSpPr>
            <a:cxnSpLocks/>
          </p:cNvCxnSpPr>
          <p:nvPr/>
        </p:nvCxnSpPr>
        <p:spPr>
          <a:xfrm flipV="1">
            <a:off x="7802390" y="4865633"/>
            <a:ext cx="0" cy="2462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75976892-DD50-B32D-A8E8-3E4F90DDF10E}"/>
              </a:ext>
            </a:extLst>
          </p:cNvPr>
          <p:cNvSpPr txBox="1"/>
          <p:nvPr/>
        </p:nvSpPr>
        <p:spPr>
          <a:xfrm>
            <a:off x="7561120" y="5025788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1.45 ! </a:t>
            </a:r>
            <a:endParaRPr lang="fr-FR" sz="1200" b="1" dirty="0">
              <a:solidFill>
                <a:srgbClr val="0070C0"/>
              </a:solidFill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59EC5D9-4902-5F06-AF46-0C04308FD10E}"/>
              </a:ext>
            </a:extLst>
          </p:cNvPr>
          <p:cNvCxnSpPr/>
          <p:nvPr/>
        </p:nvCxnSpPr>
        <p:spPr>
          <a:xfrm>
            <a:off x="6867955" y="922866"/>
            <a:ext cx="0" cy="122345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1BCE796D-F40B-DA52-665B-5ADFD2D30170}"/>
              </a:ext>
            </a:extLst>
          </p:cNvPr>
          <p:cNvSpPr txBox="1"/>
          <p:nvPr/>
        </p:nvSpPr>
        <p:spPr>
          <a:xfrm>
            <a:off x="6276161" y="662058"/>
            <a:ext cx="1251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SC level gauge</a:t>
            </a:r>
            <a:endParaRPr lang="fr-FR" sz="1200" dirty="0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2CB31B7D-80DF-8BB2-2D75-F75C9BFD0B5A}"/>
              </a:ext>
            </a:extLst>
          </p:cNvPr>
          <p:cNvCxnSpPr>
            <a:cxnSpLocks/>
          </p:cNvCxnSpPr>
          <p:nvPr/>
        </p:nvCxnSpPr>
        <p:spPr>
          <a:xfrm>
            <a:off x="6613859" y="1790193"/>
            <a:ext cx="1548000" cy="843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Object 74">
                <a:extLst>
                  <a:ext uri="{FF2B5EF4-FFF2-40B4-BE49-F238E27FC236}">
                    <a16:creationId xmlns:a16="http://schemas.microsoft.com/office/drawing/2014/main" id="{6BA5AB6F-D1DF-DCD4-E042-143CAC57C852}"/>
                  </a:ext>
                </a:extLst>
              </p:cNvPr>
              <p:cNvSpPr txBox="1"/>
              <p:nvPr/>
            </p:nvSpPr>
            <p:spPr bwMode="auto">
              <a:xfrm>
                <a:off x="920367" y="5971131"/>
                <a:ext cx="3117377" cy="783618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  <a:effectLst/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limUpp>
                      <m:limUppPr>
                        <m:ctrlPr>
                          <a:rPr lang="en-GB" sz="2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lim>
                        <m: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•</m:t>
                        </m:r>
                      </m:lim>
                    </m:limUpp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8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CH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fr-CH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𝑙</m:t>
                    </m:r>
                    <m:r>
                      <a:rPr lang="fr-CH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8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m:rPr>
                        <m:sty m:val="p"/>
                      </m:rPr>
                      <a:rPr lang="el-GR" sz="2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ρ</m:t>
                    </m:r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𝐿𝑣</m:t>
                    </m:r>
                  </m:oMath>
                </a14:m>
                <a:endParaRPr lang="en-GB" sz="2800" baseline="-25000" dirty="0"/>
              </a:p>
            </p:txBody>
          </p:sp>
        </mc:Choice>
        <mc:Fallback xmlns="">
          <p:sp>
            <p:nvSpPr>
              <p:cNvPr id="90" name="Object 74">
                <a:extLst>
                  <a:ext uri="{FF2B5EF4-FFF2-40B4-BE49-F238E27FC236}">
                    <a16:creationId xmlns:a16="http://schemas.microsoft.com/office/drawing/2014/main" id="{6BA5AB6F-D1DF-DCD4-E042-143CAC57C8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20367" y="5971131"/>
                <a:ext cx="3117377" cy="78361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Slide Number Placeholder 66">
            <a:extLst>
              <a:ext uri="{FF2B5EF4-FFF2-40B4-BE49-F238E27FC236}">
                <a16:creationId xmlns:a16="http://schemas.microsoft.com/office/drawing/2014/main" id="{11C51C2D-B45D-1C3A-02C5-74E5060FF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66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3330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78" grpId="0"/>
      <p:bldP spid="90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D5B10B2-2E85-4F39-DEE5-1D48D450C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136525"/>
            <a:ext cx="11090275" cy="798513"/>
          </a:xfrm>
        </p:spPr>
        <p:txBody>
          <a:bodyPr>
            <a:normAutofit/>
          </a:bodyPr>
          <a:lstStyle/>
          <a:p>
            <a:r>
              <a:rPr lang="en-US" dirty="0"/>
              <a:t>Measure of Heat Loads to liquid helium tanks (</a:t>
            </a:r>
            <a:r>
              <a:rPr lang="en-US" dirty="0" err="1"/>
              <a:t>cont.d</a:t>
            </a:r>
            <a:r>
              <a:rPr lang="en-US" dirty="0"/>
              <a:t>)</a:t>
            </a:r>
            <a:endParaRPr lang="fr-FR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ADD452A-0CCC-A78D-5AB0-4174729AA59A}"/>
              </a:ext>
            </a:extLst>
          </p:cNvPr>
          <p:cNvSpPr txBox="1">
            <a:spLocks/>
          </p:cNvSpPr>
          <p:nvPr/>
        </p:nvSpPr>
        <p:spPr>
          <a:xfrm>
            <a:off x="203494" y="1043845"/>
            <a:ext cx="11523756" cy="30002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600" dirty="0">
                <a:solidFill>
                  <a:srgbClr val="0066CC"/>
                </a:solidFill>
              </a:rPr>
              <a:t>Non-isothermal cooling</a:t>
            </a:r>
          </a:p>
          <a:p>
            <a:r>
              <a:rPr lang="en-GB" sz="1800" dirty="0">
                <a:solidFill>
                  <a:srgbClr val="0066CC"/>
                </a:solidFill>
              </a:rPr>
              <a:t>Calorimetry in superfluid helium (</a:t>
            </a:r>
            <a:r>
              <a:rPr lang="en-GB" sz="1800" dirty="0" err="1">
                <a:solidFill>
                  <a:srgbClr val="0066CC"/>
                </a:solidFill>
              </a:rPr>
              <a:t>LHeII</a:t>
            </a:r>
            <a:r>
              <a:rPr lang="en-GB" sz="1800" dirty="0">
                <a:solidFill>
                  <a:srgbClr val="0066CC"/>
                </a:solidFill>
              </a:rPr>
              <a:t>):</a:t>
            </a:r>
            <a:endParaRPr lang="en-GB" sz="1800" dirty="0"/>
          </a:p>
          <a:p>
            <a:pPr lvl="1"/>
            <a:r>
              <a:rPr lang="en-GB" sz="2000" dirty="0" err="1"/>
              <a:t>LHe</a:t>
            </a:r>
            <a:r>
              <a:rPr lang="en-GB" sz="2000" dirty="0"/>
              <a:t> II very high thermal conductivity </a:t>
            </a:r>
            <a:r>
              <a:rPr lang="en-GB" sz="2000" dirty="0">
                <a:sym typeface="Wingdings" panose="05000000000000000000" pitchFamily="2" charset="2"/>
              </a:rPr>
              <a:t> isothermal bath</a:t>
            </a:r>
          </a:p>
          <a:p>
            <a:pPr lvl="1"/>
            <a:r>
              <a:rPr lang="en-GB" sz="2000" dirty="0"/>
              <a:t>Measure internal energy change (closed system) in time </a:t>
            </a:r>
            <a:r>
              <a:rPr lang="el-GR" sz="2000" dirty="0"/>
              <a:t>Δ</a:t>
            </a:r>
            <a:r>
              <a:rPr lang="en-GB" sz="2000" dirty="0"/>
              <a:t>t </a:t>
            </a:r>
          </a:p>
          <a:p>
            <a:pPr lvl="1"/>
            <a:r>
              <a:rPr lang="en-GB" sz="2000" dirty="0"/>
              <a:t>Needs precise measure of helium content </a:t>
            </a:r>
          </a:p>
          <a:p>
            <a:pPr lvl="1"/>
            <a:r>
              <a:rPr lang="en-GB" sz="2000" dirty="0"/>
              <a:t>and sub-</a:t>
            </a:r>
            <a:r>
              <a:rPr lang="en-GB" sz="2000" dirty="0" err="1"/>
              <a:t>mK</a:t>
            </a:r>
            <a:r>
              <a:rPr lang="en-GB" sz="2000" dirty="0"/>
              <a:t> resolution measurement of T at T&lt; 2.17 K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595F63A-08AE-35F4-8C7E-8C3B765B68B9}"/>
              </a:ext>
            </a:extLst>
          </p:cNvPr>
          <p:cNvGrpSpPr/>
          <p:nvPr/>
        </p:nvGrpSpPr>
        <p:grpSpPr>
          <a:xfrm>
            <a:off x="8894599" y="1403622"/>
            <a:ext cx="1551570" cy="1518603"/>
            <a:chOff x="7686775" y="1513120"/>
            <a:chExt cx="1551570" cy="1518603"/>
          </a:xfrm>
        </p:grpSpPr>
        <p:grpSp>
          <p:nvGrpSpPr>
            <p:cNvPr id="7" name="Group 75">
              <a:extLst>
                <a:ext uri="{FF2B5EF4-FFF2-40B4-BE49-F238E27FC236}">
                  <a16:creationId xmlns:a16="http://schemas.microsoft.com/office/drawing/2014/main" id="{78F873A4-323D-FD79-9D3A-C8EEB4F317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86775" y="1513120"/>
              <a:ext cx="1551570" cy="1518603"/>
              <a:chOff x="4488" y="1295"/>
              <a:chExt cx="750" cy="1092"/>
            </a:xfrm>
          </p:grpSpPr>
          <p:graphicFrame>
            <p:nvGraphicFramePr>
              <p:cNvPr id="13" name="Object 67">
                <a:extLst>
                  <a:ext uri="{FF2B5EF4-FFF2-40B4-BE49-F238E27FC236}">
                    <a16:creationId xmlns:a16="http://schemas.microsoft.com/office/drawing/2014/main" id="{3E09720D-3979-9B8D-7BF7-2B859DE2C89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843" y="2115"/>
              <a:ext cx="113" cy="2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" imgW="126835" imgH="304404" progId="Equation.3">
                      <p:embed/>
                    </p:oleObj>
                  </mc:Choice>
                  <mc:Fallback>
                    <p:oleObj name="Equation" r:id="rId2" imgW="126835" imgH="304404" progId="Equation.3">
                      <p:embed/>
                      <p:pic>
                        <p:nvPicPr>
                          <p:cNvPr id="70" name="Object 67">
                            <a:extLst>
                              <a:ext uri="{FF2B5EF4-FFF2-40B4-BE49-F238E27FC236}">
                                <a16:creationId xmlns:a16="http://schemas.microsoft.com/office/drawing/2014/main" id="{407BF896-9BD7-9B2A-D737-556BF7CC4918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43" y="2115"/>
                            <a:ext cx="113" cy="27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4" name="Group 66">
                <a:extLst>
                  <a:ext uri="{FF2B5EF4-FFF2-40B4-BE49-F238E27FC236}">
                    <a16:creationId xmlns:a16="http://schemas.microsoft.com/office/drawing/2014/main" id="{59418C12-D858-C28E-5EB3-9FE351379F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88" y="1295"/>
                <a:ext cx="750" cy="1001"/>
                <a:chOff x="4361" y="1661"/>
                <a:chExt cx="589" cy="817"/>
              </a:xfrm>
            </p:grpSpPr>
            <p:sp>
              <p:nvSpPr>
                <p:cNvPr id="15" name="Rectangle 10">
                  <a:extLst>
                    <a:ext uri="{FF2B5EF4-FFF2-40B4-BE49-F238E27FC236}">
                      <a16:creationId xmlns:a16="http://schemas.microsoft.com/office/drawing/2014/main" id="{63179043-B262-68A4-4B67-0A4208BD66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1" y="1661"/>
                  <a:ext cx="589" cy="635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" name="Line 13">
                  <a:extLst>
                    <a:ext uri="{FF2B5EF4-FFF2-40B4-BE49-F238E27FC236}">
                      <a16:creationId xmlns:a16="http://schemas.microsoft.com/office/drawing/2014/main" id="{36C4BA2E-FEFF-D174-DE9D-B15CB87E913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22" y="1888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" name="Line 14">
                  <a:extLst>
                    <a:ext uri="{FF2B5EF4-FFF2-40B4-BE49-F238E27FC236}">
                      <a16:creationId xmlns:a16="http://schemas.microsoft.com/office/drawing/2014/main" id="{B36EB325-2CD4-92D9-93ED-D0048AC42C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58" y="1934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" name="Line 15">
                  <a:extLst>
                    <a:ext uri="{FF2B5EF4-FFF2-40B4-BE49-F238E27FC236}">
                      <a16:creationId xmlns:a16="http://schemas.microsoft.com/office/drawing/2014/main" id="{C8DFC6B9-C3F0-24B8-2869-9E74C40B37D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22" y="1979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" name="Line 16">
                  <a:extLst>
                    <a:ext uri="{FF2B5EF4-FFF2-40B4-BE49-F238E27FC236}">
                      <a16:creationId xmlns:a16="http://schemas.microsoft.com/office/drawing/2014/main" id="{0E4349DF-D2F3-4541-53E0-10B3291F15B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94" y="1888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" name="Line 17">
                  <a:extLst>
                    <a:ext uri="{FF2B5EF4-FFF2-40B4-BE49-F238E27FC236}">
                      <a16:creationId xmlns:a16="http://schemas.microsoft.com/office/drawing/2014/main" id="{DEB9F84C-CEF4-59D5-823C-17F976847D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68" y="2053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" name="Line 18">
                  <a:extLst>
                    <a:ext uri="{FF2B5EF4-FFF2-40B4-BE49-F238E27FC236}">
                      <a16:creationId xmlns:a16="http://schemas.microsoft.com/office/drawing/2014/main" id="{2959B4D3-6432-C895-F117-D2F6F621BA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04" y="2107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" name="Line 19">
                  <a:extLst>
                    <a:ext uri="{FF2B5EF4-FFF2-40B4-BE49-F238E27FC236}">
                      <a16:creationId xmlns:a16="http://schemas.microsoft.com/office/drawing/2014/main" id="{C6AFF239-69E4-7114-ED37-DB3DD51537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12" y="2160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" name="Line 20">
                  <a:extLst>
                    <a:ext uri="{FF2B5EF4-FFF2-40B4-BE49-F238E27FC236}">
                      <a16:creationId xmlns:a16="http://schemas.microsoft.com/office/drawing/2014/main" id="{127E60DF-92F7-6B0F-69B5-F5F80D0E9DA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28" y="2049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" name="Line 21">
                  <a:extLst>
                    <a:ext uri="{FF2B5EF4-FFF2-40B4-BE49-F238E27FC236}">
                      <a16:creationId xmlns:a16="http://schemas.microsoft.com/office/drawing/2014/main" id="{F393F16F-6EF6-1B85-D00E-23F1B23FB69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94" y="1979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" name="Line 22">
                  <a:extLst>
                    <a:ext uri="{FF2B5EF4-FFF2-40B4-BE49-F238E27FC236}">
                      <a16:creationId xmlns:a16="http://schemas.microsoft.com/office/drawing/2014/main" id="{3FDFB73F-D5A3-224D-1E2D-891E34664D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16" y="2160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" name="Line 23">
                  <a:extLst>
                    <a:ext uri="{FF2B5EF4-FFF2-40B4-BE49-F238E27FC236}">
                      <a16:creationId xmlns:a16="http://schemas.microsoft.com/office/drawing/2014/main" id="{CB1B5CBC-8426-FFD6-D702-892A5A9575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66" y="2235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7" name="Line 24">
                  <a:extLst>
                    <a:ext uri="{FF2B5EF4-FFF2-40B4-BE49-F238E27FC236}">
                      <a16:creationId xmlns:a16="http://schemas.microsoft.com/office/drawing/2014/main" id="{DFC389F6-86D1-B060-378A-61686FD45BB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40" y="2231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" name="Line 34">
                  <a:extLst>
                    <a:ext uri="{FF2B5EF4-FFF2-40B4-BE49-F238E27FC236}">
                      <a16:creationId xmlns:a16="http://schemas.microsoft.com/office/drawing/2014/main" id="{6B3C87B5-5318-A3DB-195A-ACCFF81A7C3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558" y="2160"/>
                  <a:ext cx="0" cy="318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9" name="Line 35">
                  <a:extLst>
                    <a:ext uri="{FF2B5EF4-FFF2-40B4-BE49-F238E27FC236}">
                      <a16:creationId xmlns:a16="http://schemas.microsoft.com/office/drawing/2014/main" id="{5A480FEA-32C0-FD63-7387-5DED2F3EE7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830" y="2160"/>
                  <a:ext cx="0" cy="318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0" name="Line 36">
                  <a:extLst>
                    <a:ext uri="{FF2B5EF4-FFF2-40B4-BE49-F238E27FC236}">
                      <a16:creationId xmlns:a16="http://schemas.microsoft.com/office/drawing/2014/main" id="{DC0B5AA1-3D8D-FF2A-1536-54766652E10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558" y="2115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1" name="Line 37">
                  <a:extLst>
                    <a:ext uri="{FF2B5EF4-FFF2-40B4-BE49-F238E27FC236}">
                      <a16:creationId xmlns:a16="http://schemas.microsoft.com/office/drawing/2014/main" id="{6BF0C554-8FE6-D1D4-7D88-C9E7D3E9FF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649" y="2115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2" name="Line 38">
                  <a:extLst>
                    <a:ext uri="{FF2B5EF4-FFF2-40B4-BE49-F238E27FC236}">
                      <a16:creationId xmlns:a16="http://schemas.microsoft.com/office/drawing/2014/main" id="{7F1522DD-2041-710D-977B-CF48186655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604" y="2115"/>
                  <a:ext cx="45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3" name="Line 39">
                  <a:extLst>
                    <a:ext uri="{FF2B5EF4-FFF2-40B4-BE49-F238E27FC236}">
                      <a16:creationId xmlns:a16="http://schemas.microsoft.com/office/drawing/2014/main" id="{782B1BAA-A152-7EE3-0CA2-F6FA62BB6D8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739" y="2115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4" name="Line 40">
                  <a:extLst>
                    <a:ext uri="{FF2B5EF4-FFF2-40B4-BE49-F238E27FC236}">
                      <a16:creationId xmlns:a16="http://schemas.microsoft.com/office/drawing/2014/main" id="{A3D24071-FBB0-08E3-67EA-2BDE7B6135B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94" y="2115"/>
                  <a:ext cx="46" cy="4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5" name="Line 41">
                  <a:extLst>
                    <a:ext uri="{FF2B5EF4-FFF2-40B4-BE49-F238E27FC236}">
                      <a16:creationId xmlns:a16="http://schemas.microsoft.com/office/drawing/2014/main" id="{58F0B477-01AE-003F-AF87-9EEA0B795C3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785" y="2115"/>
                  <a:ext cx="45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8" name="Line 13">
              <a:extLst>
                <a:ext uri="{FF2B5EF4-FFF2-40B4-BE49-F238E27FC236}">
                  <a16:creationId xmlns:a16="http://schemas.microsoft.com/office/drawing/2014/main" id="{51F2B983-119B-E554-FD46-9FDAAE97A4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25022" y="1637981"/>
              <a:ext cx="35835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Line 14">
              <a:extLst>
                <a:ext uri="{FF2B5EF4-FFF2-40B4-BE49-F238E27FC236}">
                  <a16:creationId xmlns:a16="http://schemas.microsoft.com/office/drawing/2014/main" id="{4BB79744-F91D-C6B2-28E0-38A98BE3B2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83381" y="1716364"/>
              <a:ext cx="35835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Line 15">
              <a:extLst>
                <a:ext uri="{FF2B5EF4-FFF2-40B4-BE49-F238E27FC236}">
                  <a16:creationId xmlns:a16="http://schemas.microsoft.com/office/drawing/2014/main" id="{4150584C-8267-D4F1-C71E-2894A97A8D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25022" y="1793043"/>
              <a:ext cx="35835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Line 16">
              <a:extLst>
                <a:ext uri="{FF2B5EF4-FFF2-40B4-BE49-F238E27FC236}">
                  <a16:creationId xmlns:a16="http://schemas.microsoft.com/office/drawing/2014/main" id="{983CAD54-C94F-2657-E601-8943F6DA05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41739" y="1637981"/>
              <a:ext cx="35835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21">
              <a:extLst>
                <a:ext uri="{FF2B5EF4-FFF2-40B4-BE49-F238E27FC236}">
                  <a16:creationId xmlns:a16="http://schemas.microsoft.com/office/drawing/2014/main" id="{4063DA08-A624-F88E-2043-F3A71E9E7E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41739" y="1793043"/>
              <a:ext cx="35835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Object 73">
                <a:extLst>
                  <a:ext uri="{FF2B5EF4-FFF2-40B4-BE49-F238E27FC236}">
                    <a16:creationId xmlns:a16="http://schemas.microsoft.com/office/drawing/2014/main" id="{AEA3F6D8-58EB-B523-EBCA-3BAAD23A0D72}"/>
                  </a:ext>
                </a:extLst>
              </p:cNvPr>
              <p:cNvSpPr txBox="1"/>
              <p:nvPr/>
            </p:nvSpPr>
            <p:spPr bwMode="auto">
              <a:xfrm>
                <a:off x="3393493" y="3971521"/>
                <a:ext cx="3942977" cy="993944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en-GB" sz="2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lim>
                          <m: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CH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  <m:r>
                            <a:rPr lang="fr-CH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CH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fr-CH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CH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fr-CH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m:rPr>
                              <m:sty m:val="p"/>
                            </m:rP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CH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fr-CH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CH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fr-CH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CH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6" name="Object 73">
                <a:extLst>
                  <a:ext uri="{FF2B5EF4-FFF2-40B4-BE49-F238E27FC236}">
                    <a16:creationId xmlns:a16="http://schemas.microsoft.com/office/drawing/2014/main" id="{AEA3F6D8-58EB-B523-EBCA-3BAAD23A0D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93493" y="3971521"/>
                <a:ext cx="3942977" cy="9939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id="{D7A6D935-E0A8-39EF-06FA-67B0C2E6C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67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541657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476637-33E4-D34F-42F3-0845610F7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855" y="755331"/>
            <a:ext cx="11523756" cy="4289279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600" dirty="0">
                <a:solidFill>
                  <a:srgbClr val="0066CC"/>
                </a:solidFill>
              </a:rPr>
              <a:t>Non-isothermal cooling</a:t>
            </a:r>
          </a:p>
          <a:p>
            <a:pPr eaLnBrk="1" hangingPunct="1">
              <a:lnSpc>
                <a:spcPct val="90000"/>
              </a:lnSpc>
            </a:pPr>
            <a:r>
              <a:rPr lang="en-GB" sz="1800" kern="0" dirty="0">
                <a:solidFill>
                  <a:srgbClr val="0066CC"/>
                </a:solidFill>
              </a:rPr>
              <a:t>Forced internal (conduit) convection</a:t>
            </a:r>
            <a:r>
              <a:rPr lang="en-GB" sz="1800" kern="0" dirty="0"/>
              <a:t> of single-phase fluid: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/>
              <a:t>Non-isothermal cooling: enthalpy change of fluid (here c</a:t>
            </a:r>
            <a:r>
              <a:rPr lang="en-GB" sz="1600" kern="0" baseline="-25000" dirty="0"/>
              <a:t>p</a:t>
            </a:r>
            <a:r>
              <a:rPr lang="en-GB" sz="1600" kern="0" dirty="0"/>
              <a:t> assumed constant)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kern="0" dirty="0"/>
              <a:t>Needs the measure of mass flow, and T at entry and exit of conduit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1800" dirty="0">
              <a:solidFill>
                <a:srgbClr val="0066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Object 73">
                <a:extLst>
                  <a:ext uri="{FF2B5EF4-FFF2-40B4-BE49-F238E27FC236}">
                    <a16:creationId xmlns:a16="http://schemas.microsoft.com/office/drawing/2014/main" id="{960496E7-9C37-651E-6D40-6FB0AAC5FF57}"/>
                  </a:ext>
                </a:extLst>
              </p:cNvPr>
              <p:cNvSpPr txBox="1"/>
              <p:nvPr/>
            </p:nvSpPr>
            <p:spPr bwMode="auto">
              <a:xfrm>
                <a:off x="2642973" y="4195787"/>
                <a:ext cx="5038114" cy="790405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  <a:effectLst/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limUpp>
                      <m:limUppPr>
                        <m:ctrlP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lim>
                        <m: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•</m:t>
                        </m:r>
                      </m:lim>
                    </m:limUpp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limUpp>
                      <m:limUppPr>
                        <m:ctrlP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lim>
                        <m: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•</m:t>
                        </m:r>
                      </m:lim>
                    </m:limUpp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𝑐𝑝</m:t>
                    </m:r>
                  </m:oMath>
                </a14:m>
                <a:r>
                  <a:rPr lang="en-GB" sz="28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</m:oMath>
                </a14:m>
                <a:r>
                  <a:rPr lang="en-GB" sz="2800" dirty="0"/>
                  <a:t> (T</a:t>
                </a:r>
                <a:r>
                  <a:rPr lang="en-GB" sz="2800" baseline="-25000" dirty="0"/>
                  <a:t>out</a:t>
                </a:r>
                <a:r>
                  <a:rPr lang="en-GB" sz="2800" dirty="0"/>
                  <a:t> – T</a:t>
                </a:r>
                <a:r>
                  <a:rPr lang="en-GB" sz="2800" baseline="-25000" dirty="0"/>
                  <a:t>in</a:t>
                </a:r>
                <a:r>
                  <a:rPr lang="en-GB" sz="2800" dirty="0"/>
                  <a:t>)</a:t>
                </a:r>
              </a:p>
            </p:txBody>
          </p:sp>
        </mc:Choice>
        <mc:Fallback xmlns="">
          <p:sp>
            <p:nvSpPr>
              <p:cNvPr id="138" name="Object 73">
                <a:extLst>
                  <a:ext uri="{FF2B5EF4-FFF2-40B4-BE49-F238E27FC236}">
                    <a16:creationId xmlns:a16="http://schemas.microsoft.com/office/drawing/2014/main" id="{960496E7-9C37-651E-6D40-6FB0AAC5FF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42973" y="4195787"/>
                <a:ext cx="5038114" cy="79040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2" name="Group 171">
            <a:extLst>
              <a:ext uri="{FF2B5EF4-FFF2-40B4-BE49-F238E27FC236}">
                <a16:creationId xmlns:a16="http://schemas.microsoft.com/office/drawing/2014/main" id="{AF5F4573-3FD8-81C2-2419-C05C341559CE}"/>
              </a:ext>
            </a:extLst>
          </p:cNvPr>
          <p:cNvGrpSpPr/>
          <p:nvPr/>
        </p:nvGrpSpPr>
        <p:grpSpPr>
          <a:xfrm>
            <a:off x="2449421" y="2501684"/>
            <a:ext cx="5443693" cy="1168283"/>
            <a:chOff x="1977895" y="5616344"/>
            <a:chExt cx="5443693" cy="1194530"/>
          </a:xfrm>
        </p:grpSpPr>
        <p:grpSp>
          <p:nvGrpSpPr>
            <p:cNvPr id="139" name="Group 109">
              <a:extLst>
                <a:ext uri="{FF2B5EF4-FFF2-40B4-BE49-F238E27FC236}">
                  <a16:creationId xmlns:a16="http://schemas.microsoft.com/office/drawing/2014/main" id="{A1FAE4EC-374D-1D6B-302D-18E02DEB07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77895" y="5616344"/>
              <a:ext cx="5443693" cy="1017352"/>
              <a:chOff x="2545" y="2976"/>
              <a:chExt cx="3242" cy="609"/>
            </a:xfrm>
          </p:grpSpPr>
          <p:grpSp>
            <p:nvGrpSpPr>
              <p:cNvPr id="140" name="Group 78">
                <a:extLst>
                  <a:ext uri="{FF2B5EF4-FFF2-40B4-BE49-F238E27FC236}">
                    <a16:creationId xmlns:a16="http://schemas.microsoft.com/office/drawing/2014/main" id="{C1D4753B-6724-E431-B154-9992219FFB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17" y="3179"/>
                <a:ext cx="2721" cy="201"/>
                <a:chOff x="1020" y="618"/>
                <a:chExt cx="3084" cy="382"/>
              </a:xfrm>
            </p:grpSpPr>
            <p:grpSp>
              <p:nvGrpSpPr>
                <p:cNvPr id="147" name="Group 79">
                  <a:extLst>
                    <a:ext uri="{FF2B5EF4-FFF2-40B4-BE49-F238E27FC236}">
                      <a16:creationId xmlns:a16="http://schemas.microsoft.com/office/drawing/2014/main" id="{9444899A-82B7-1184-A802-267793C0C0B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20" y="799"/>
                  <a:ext cx="3084" cy="201"/>
                  <a:chOff x="975" y="799"/>
                  <a:chExt cx="3084" cy="201"/>
                </a:xfrm>
              </p:grpSpPr>
              <p:sp>
                <p:nvSpPr>
                  <p:cNvPr id="165" name="Line 80">
                    <a:extLst>
                      <a:ext uri="{FF2B5EF4-FFF2-40B4-BE49-F238E27FC236}">
                        <a16:creationId xmlns:a16="http://schemas.microsoft.com/office/drawing/2014/main" id="{5D3FC281-8CB3-7F46-324B-B4CC259E63D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975" y="799"/>
                    <a:ext cx="308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66" name="Line 81">
                    <a:extLst>
                      <a:ext uri="{FF2B5EF4-FFF2-40B4-BE49-F238E27FC236}">
                        <a16:creationId xmlns:a16="http://schemas.microsoft.com/office/drawing/2014/main" id="{B789E7B8-8301-C30C-3D8E-F4EA0E50571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975" y="1000"/>
                    <a:ext cx="308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67" name="Rectangle 82">
                    <a:extLst>
                      <a:ext uri="{FF2B5EF4-FFF2-40B4-BE49-F238E27FC236}">
                        <a16:creationId xmlns:a16="http://schemas.microsoft.com/office/drawing/2014/main" id="{EDBA1CE8-20D7-385A-DC9F-CE78F7DBCE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75" y="809"/>
                    <a:ext cx="3084" cy="18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48" name="Line 83">
                  <a:extLst>
                    <a:ext uri="{FF2B5EF4-FFF2-40B4-BE49-F238E27FC236}">
                      <a16:creationId xmlns:a16="http://schemas.microsoft.com/office/drawing/2014/main" id="{A7FE3CB2-9A89-B72A-84A9-27AE3490CF9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92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9" name="Line 84">
                  <a:extLst>
                    <a:ext uri="{FF2B5EF4-FFF2-40B4-BE49-F238E27FC236}">
                      <a16:creationId xmlns:a16="http://schemas.microsoft.com/office/drawing/2014/main" id="{5CD9F6FD-876D-F6D5-E439-D639DB5964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74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0" name="Line 85">
                  <a:extLst>
                    <a:ext uri="{FF2B5EF4-FFF2-40B4-BE49-F238E27FC236}">
                      <a16:creationId xmlns:a16="http://schemas.microsoft.com/office/drawing/2014/main" id="{B604A9FB-F025-431A-509C-90162073FB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655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1" name="Line 86">
                  <a:extLst>
                    <a:ext uri="{FF2B5EF4-FFF2-40B4-BE49-F238E27FC236}">
                      <a16:creationId xmlns:a16="http://schemas.microsoft.com/office/drawing/2014/main" id="{6F8F1CDC-6FA8-0392-8D74-17994904897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37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2" name="Line 87">
                  <a:extLst>
                    <a:ext uri="{FF2B5EF4-FFF2-40B4-BE49-F238E27FC236}">
                      <a16:creationId xmlns:a16="http://schemas.microsoft.com/office/drawing/2014/main" id="{831D4CEB-714D-5EDC-5060-D665DF446F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17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3" name="Line 88">
                  <a:extLst>
                    <a:ext uri="{FF2B5EF4-FFF2-40B4-BE49-F238E27FC236}">
                      <a16:creationId xmlns:a16="http://schemas.microsoft.com/office/drawing/2014/main" id="{62A692A3-9D5B-D199-5A41-BB965745626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199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" name="Line 89">
                  <a:extLst>
                    <a:ext uri="{FF2B5EF4-FFF2-40B4-BE49-F238E27FC236}">
                      <a16:creationId xmlns:a16="http://schemas.microsoft.com/office/drawing/2014/main" id="{8C3D9E0C-135A-682A-C812-46BCB7D7A26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80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5" name="Line 90">
                  <a:extLst>
                    <a:ext uri="{FF2B5EF4-FFF2-40B4-BE49-F238E27FC236}">
                      <a16:creationId xmlns:a16="http://schemas.microsoft.com/office/drawing/2014/main" id="{7ECE7F86-94DD-69A2-C2BF-950BA80443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2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6" name="Line 91">
                  <a:extLst>
                    <a:ext uri="{FF2B5EF4-FFF2-40B4-BE49-F238E27FC236}">
                      <a16:creationId xmlns:a16="http://schemas.microsoft.com/office/drawing/2014/main" id="{DE7F09C1-B697-7365-261A-7BDA2D49C1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43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7" name="Line 92">
                  <a:extLst>
                    <a:ext uri="{FF2B5EF4-FFF2-40B4-BE49-F238E27FC236}">
                      <a16:creationId xmlns:a16="http://schemas.microsoft.com/office/drawing/2014/main" id="{55989EB2-CACE-9949-5DCF-D8C8C7F647E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925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8" name="Line 93">
                  <a:extLst>
                    <a:ext uri="{FF2B5EF4-FFF2-40B4-BE49-F238E27FC236}">
                      <a16:creationId xmlns:a16="http://schemas.microsoft.com/office/drawing/2014/main" id="{965F0F76-1CA2-81FA-C5A2-655BB33AD6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06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9" name="Line 94">
                  <a:extLst>
                    <a:ext uri="{FF2B5EF4-FFF2-40B4-BE49-F238E27FC236}">
                      <a16:creationId xmlns:a16="http://schemas.microsoft.com/office/drawing/2014/main" id="{1E8771F6-C4C2-CADE-5B0A-466AF937C8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88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0" name="Line 95">
                  <a:extLst>
                    <a:ext uri="{FF2B5EF4-FFF2-40B4-BE49-F238E27FC236}">
                      <a16:creationId xmlns:a16="http://schemas.microsoft.com/office/drawing/2014/main" id="{5303AF0E-7B6A-7981-DC22-99FE1BEF36D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68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1" name="Line 96">
                  <a:extLst>
                    <a:ext uri="{FF2B5EF4-FFF2-40B4-BE49-F238E27FC236}">
                      <a16:creationId xmlns:a16="http://schemas.microsoft.com/office/drawing/2014/main" id="{EE3654C0-4EDB-83D1-DE88-FCBAA7E7E72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650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2" name="Line 97">
                  <a:extLst>
                    <a:ext uri="{FF2B5EF4-FFF2-40B4-BE49-F238E27FC236}">
                      <a16:creationId xmlns:a16="http://schemas.microsoft.com/office/drawing/2014/main" id="{486EFF64-6482-E832-BA5F-E58973683C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31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3" name="Line 98">
                  <a:extLst>
                    <a:ext uri="{FF2B5EF4-FFF2-40B4-BE49-F238E27FC236}">
                      <a16:creationId xmlns:a16="http://schemas.microsoft.com/office/drawing/2014/main" id="{164965CD-60D6-DB6B-318B-64D2B67CD5D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013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" name="Line 99">
                  <a:extLst>
                    <a:ext uri="{FF2B5EF4-FFF2-40B4-BE49-F238E27FC236}">
                      <a16:creationId xmlns:a16="http://schemas.microsoft.com/office/drawing/2014/main" id="{5C633DC7-979B-DB09-0F5B-2EBA4587B8E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11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41" name="Text Box 103">
                <a:extLst>
                  <a:ext uri="{FF2B5EF4-FFF2-40B4-BE49-F238E27FC236}">
                    <a16:creationId xmlns:a16="http://schemas.microsoft.com/office/drawing/2014/main" id="{2FD7001B-5881-B120-06F2-DAEF319A669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78" y="3354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i="1"/>
              </a:p>
            </p:txBody>
          </p:sp>
          <p:sp>
            <p:nvSpPr>
              <p:cNvPr id="142" name="Line 104">
                <a:extLst>
                  <a:ext uri="{FF2B5EF4-FFF2-40B4-BE49-F238E27FC236}">
                    <a16:creationId xmlns:a16="http://schemas.microsoft.com/office/drawing/2014/main" id="{587A43DB-0176-4D29-41A7-4618B64B6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78" y="3328"/>
                <a:ext cx="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144" name="Object 106">
                    <a:extLst>
                      <a:ext uri="{FF2B5EF4-FFF2-40B4-BE49-F238E27FC236}">
                        <a16:creationId xmlns:a16="http://schemas.microsoft.com/office/drawing/2014/main" id="{AA191459-7A02-17EC-349C-C87418F9C9AE}"/>
                      </a:ext>
                    </a:extLst>
                  </p:cNvPr>
                  <p:cNvGraphicFramePr>
                    <a:graphicFrameLocks noChangeAspect="1"/>
                  </p:cNvGraphicFramePr>
                  <p:nvPr/>
                </p:nvGraphicFramePr>
                <p:xfrm>
                  <a:off x="3089" y="2976"/>
                  <a:ext cx="88" cy="24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3" imgW="139639" imgH="380835" progId="Equation.3">
                          <p:embed/>
                        </p:oleObj>
                      </mc:Choice>
                      <mc:Fallback>
                        <p:oleObj name="Equation" r:id="rId3" imgW="139639" imgH="380835" progId="Equation.3">
                          <p:embed/>
                          <p:pic>
                            <p:nvPicPr>
                              <p:cNvPr id="37929" name="Object 106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4">
                                <a:extLst>
                                  <a:ext uri="{28A0092B-C50C-407E-A947-70E740481C1C}">
                                    <a14:useLocalDpi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089" y="2976"/>
                                <a:ext cx="88" cy="240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144" name="Object 106">
                    <a:extLst>
                      <a:ext uri="{FF2B5EF4-FFF2-40B4-BE49-F238E27FC236}">
                        <a16:creationId xmlns:a16="http://schemas.microsoft.com/office/drawing/2014/main" id="{AA191459-7A02-17EC-349C-C87418F9C9AE}"/>
                      </a:ext>
                    </a:extLst>
                  </p:cNvPr>
                  <p:cNvGraphicFramePr>
                    <a:graphicFrameLocks noChangeAspect="1"/>
                  </p:cNvGraphicFramePr>
                  <p:nvPr/>
                </p:nvGraphicFramePr>
                <p:xfrm>
                  <a:off x="3089" y="2976"/>
                  <a:ext cx="88" cy="24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5" imgW="139639" imgH="380835" progId="Equation.3">
                          <p:embed/>
                        </p:oleObj>
                      </mc:Choice>
                      <mc:Fallback>
                        <p:oleObj name="Equation" r:id="rId5" imgW="139639" imgH="380835" progId="Equation.3">
                          <p:embed/>
                          <p:pic>
                            <p:nvPicPr>
                              <p:cNvPr id="37929" name="Object 106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6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089" y="2976"/>
                                <a:ext cx="88" cy="240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p:sp>
            <p:nvSpPr>
              <p:cNvPr id="145" name="Text Box 107">
                <a:extLst>
                  <a:ext uri="{FF2B5EF4-FFF2-40B4-BE49-F238E27FC236}">
                    <a16:creationId xmlns:a16="http://schemas.microsoft.com/office/drawing/2014/main" id="{CD09E19A-929E-4221-FD4C-E80247B6960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45" y="3203"/>
                <a:ext cx="27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i="1" dirty="0"/>
                  <a:t>T</a:t>
                </a:r>
                <a:r>
                  <a:rPr lang="en-GB" i="1" baseline="-25000" dirty="0"/>
                  <a:t>in</a:t>
                </a:r>
              </a:p>
            </p:txBody>
          </p:sp>
          <p:sp>
            <p:nvSpPr>
              <p:cNvPr id="146" name="Text Box 108">
                <a:extLst>
                  <a:ext uri="{FF2B5EF4-FFF2-40B4-BE49-F238E27FC236}">
                    <a16:creationId xmlns:a16="http://schemas.microsoft.com/office/drawing/2014/main" id="{E9943ADB-CB05-B777-5C75-192950FD57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50" y="3158"/>
                <a:ext cx="337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i="1"/>
                  <a:t>T</a:t>
                </a:r>
                <a:r>
                  <a:rPr lang="en-GB" i="1" baseline="-25000"/>
                  <a:t>out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0" name="Object 71">
                  <a:extLst>
                    <a:ext uri="{FF2B5EF4-FFF2-40B4-BE49-F238E27FC236}">
                      <a16:creationId xmlns:a16="http://schemas.microsoft.com/office/drawing/2014/main" id="{A5E9D740-9541-D056-A22C-F8961848D1F9}"/>
                    </a:ext>
                  </a:extLst>
                </p:cNvPr>
                <p:cNvSpPr txBox="1"/>
                <p:nvPr/>
              </p:nvSpPr>
              <p:spPr bwMode="auto">
                <a:xfrm>
                  <a:off x="4576701" y="6240718"/>
                  <a:ext cx="536576" cy="57015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>
                  <a:norm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limUpp>
                          <m:limUppPr>
                            <m:ctrlPr>
                              <a:rPr lang="fr-FR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lang="fr-FR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lim>
                            <m:r>
                              <a:rPr lang="fr-FR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•</m:t>
                            </m:r>
                          </m:lim>
                        </m:limUpp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170" name="Object 71">
                  <a:extLst>
                    <a:ext uri="{FF2B5EF4-FFF2-40B4-BE49-F238E27FC236}">
                      <a16:creationId xmlns:a16="http://schemas.microsoft.com/office/drawing/2014/main" id="{A5E9D740-9541-D056-A22C-F8961848D1F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576701" y="6240718"/>
                  <a:ext cx="536576" cy="57015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CCE6B73D-05BA-5954-6DC3-342931096E88}"/>
              </a:ext>
            </a:extLst>
          </p:cNvPr>
          <p:cNvSpPr txBox="1">
            <a:spLocks/>
          </p:cNvSpPr>
          <p:nvPr/>
        </p:nvSpPr>
        <p:spPr>
          <a:xfrm>
            <a:off x="230855" y="-18342"/>
            <a:ext cx="11090275" cy="798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Measure of Heat Loads to Thermal Shields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4EA6B0-AA16-946B-E735-2E6FAC1A3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68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120228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6"/>
          <p:cNvSpPr>
            <a:spLocks noGrp="1" noChangeArrowheads="1"/>
          </p:cNvSpPr>
          <p:nvPr>
            <p:ph type="title" sz="quarter"/>
          </p:nvPr>
        </p:nvSpPr>
        <p:spPr>
          <a:xfrm>
            <a:off x="46037" y="-19490"/>
            <a:ext cx="8713788" cy="5762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dirty="0"/>
              <a:t>Forced Convection heat transfer in conduits</a:t>
            </a:r>
          </a:p>
        </p:txBody>
      </p:sp>
      <p:grpSp>
        <p:nvGrpSpPr>
          <p:cNvPr id="38916" name="Group 83"/>
          <p:cNvGrpSpPr>
            <a:grpSpLocks/>
          </p:cNvGrpSpPr>
          <p:nvPr/>
        </p:nvGrpSpPr>
        <p:grpSpPr bwMode="auto">
          <a:xfrm>
            <a:off x="3143251" y="421961"/>
            <a:ext cx="4321175" cy="1099663"/>
            <a:chOff x="1020" y="446"/>
            <a:chExt cx="2722" cy="554"/>
          </a:xfrm>
        </p:grpSpPr>
        <p:grpSp>
          <p:nvGrpSpPr>
            <p:cNvPr id="38948" name="Group 64"/>
            <p:cNvGrpSpPr>
              <a:grpSpLocks/>
            </p:cNvGrpSpPr>
            <p:nvPr/>
          </p:nvGrpSpPr>
          <p:grpSpPr bwMode="auto">
            <a:xfrm>
              <a:off x="1020" y="594"/>
              <a:ext cx="2722" cy="406"/>
              <a:chOff x="1020" y="618"/>
              <a:chExt cx="3085" cy="773"/>
            </a:xfrm>
          </p:grpSpPr>
          <p:grpSp>
            <p:nvGrpSpPr>
              <p:cNvPr id="38950" name="Group 56"/>
              <p:cNvGrpSpPr>
                <a:grpSpLocks/>
              </p:cNvGrpSpPr>
              <p:nvPr/>
            </p:nvGrpSpPr>
            <p:grpSpPr bwMode="auto">
              <a:xfrm>
                <a:off x="1020" y="618"/>
                <a:ext cx="3084" cy="382"/>
                <a:chOff x="1020" y="618"/>
                <a:chExt cx="3084" cy="382"/>
              </a:xfrm>
            </p:grpSpPr>
            <p:grpSp>
              <p:nvGrpSpPr>
                <p:cNvPr id="38957" name="Group 38"/>
                <p:cNvGrpSpPr>
                  <a:grpSpLocks/>
                </p:cNvGrpSpPr>
                <p:nvPr/>
              </p:nvGrpSpPr>
              <p:grpSpPr bwMode="auto">
                <a:xfrm>
                  <a:off x="1020" y="799"/>
                  <a:ext cx="3084" cy="201"/>
                  <a:chOff x="975" y="799"/>
                  <a:chExt cx="3084" cy="201"/>
                </a:xfrm>
              </p:grpSpPr>
              <p:sp>
                <p:nvSpPr>
                  <p:cNvPr id="38975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975" y="799"/>
                    <a:ext cx="308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8976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975" y="1000"/>
                    <a:ext cx="308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8977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975" y="809"/>
                    <a:ext cx="3084" cy="18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8958" name="Line 39"/>
                <p:cNvSpPr>
                  <a:spLocks noChangeShapeType="1"/>
                </p:cNvSpPr>
                <p:nvPr/>
              </p:nvSpPr>
              <p:spPr bwMode="auto">
                <a:xfrm>
                  <a:off x="1292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59" name="Line 40"/>
                <p:cNvSpPr>
                  <a:spLocks noChangeShapeType="1"/>
                </p:cNvSpPr>
                <p:nvPr/>
              </p:nvSpPr>
              <p:spPr bwMode="auto">
                <a:xfrm>
                  <a:off x="1474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0" name="Line 41"/>
                <p:cNvSpPr>
                  <a:spLocks noChangeShapeType="1"/>
                </p:cNvSpPr>
                <p:nvPr/>
              </p:nvSpPr>
              <p:spPr bwMode="auto">
                <a:xfrm>
                  <a:off x="1655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1" name="Line 42"/>
                <p:cNvSpPr>
                  <a:spLocks noChangeShapeType="1"/>
                </p:cNvSpPr>
                <p:nvPr/>
              </p:nvSpPr>
              <p:spPr bwMode="auto">
                <a:xfrm>
                  <a:off x="1837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2" name="Line 43"/>
                <p:cNvSpPr>
                  <a:spLocks noChangeShapeType="1"/>
                </p:cNvSpPr>
                <p:nvPr/>
              </p:nvSpPr>
              <p:spPr bwMode="auto">
                <a:xfrm>
                  <a:off x="2017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3" name="Line 44"/>
                <p:cNvSpPr>
                  <a:spLocks noChangeShapeType="1"/>
                </p:cNvSpPr>
                <p:nvPr/>
              </p:nvSpPr>
              <p:spPr bwMode="auto">
                <a:xfrm>
                  <a:off x="2199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4" name="Line 45"/>
                <p:cNvSpPr>
                  <a:spLocks noChangeShapeType="1"/>
                </p:cNvSpPr>
                <p:nvPr/>
              </p:nvSpPr>
              <p:spPr bwMode="auto">
                <a:xfrm>
                  <a:off x="2380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5" name="Line 46"/>
                <p:cNvSpPr>
                  <a:spLocks noChangeShapeType="1"/>
                </p:cNvSpPr>
                <p:nvPr/>
              </p:nvSpPr>
              <p:spPr bwMode="auto">
                <a:xfrm>
                  <a:off x="2562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6" name="Line 47"/>
                <p:cNvSpPr>
                  <a:spLocks noChangeShapeType="1"/>
                </p:cNvSpPr>
                <p:nvPr/>
              </p:nvSpPr>
              <p:spPr bwMode="auto">
                <a:xfrm>
                  <a:off x="2743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7" name="Line 48"/>
                <p:cNvSpPr>
                  <a:spLocks noChangeShapeType="1"/>
                </p:cNvSpPr>
                <p:nvPr/>
              </p:nvSpPr>
              <p:spPr bwMode="auto">
                <a:xfrm>
                  <a:off x="2925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8" name="Line 49"/>
                <p:cNvSpPr>
                  <a:spLocks noChangeShapeType="1"/>
                </p:cNvSpPr>
                <p:nvPr/>
              </p:nvSpPr>
              <p:spPr bwMode="auto">
                <a:xfrm>
                  <a:off x="3106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69" name="Line 50"/>
                <p:cNvSpPr>
                  <a:spLocks noChangeShapeType="1"/>
                </p:cNvSpPr>
                <p:nvPr/>
              </p:nvSpPr>
              <p:spPr bwMode="auto">
                <a:xfrm>
                  <a:off x="3288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70" name="Line 51"/>
                <p:cNvSpPr>
                  <a:spLocks noChangeShapeType="1"/>
                </p:cNvSpPr>
                <p:nvPr/>
              </p:nvSpPr>
              <p:spPr bwMode="auto">
                <a:xfrm>
                  <a:off x="3468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71" name="Line 52"/>
                <p:cNvSpPr>
                  <a:spLocks noChangeShapeType="1"/>
                </p:cNvSpPr>
                <p:nvPr/>
              </p:nvSpPr>
              <p:spPr bwMode="auto">
                <a:xfrm>
                  <a:off x="3650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72" name="Line 53"/>
                <p:cNvSpPr>
                  <a:spLocks noChangeShapeType="1"/>
                </p:cNvSpPr>
                <p:nvPr/>
              </p:nvSpPr>
              <p:spPr bwMode="auto">
                <a:xfrm>
                  <a:off x="3831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73" name="Line 54"/>
                <p:cNvSpPr>
                  <a:spLocks noChangeShapeType="1"/>
                </p:cNvSpPr>
                <p:nvPr/>
              </p:nvSpPr>
              <p:spPr bwMode="auto">
                <a:xfrm>
                  <a:off x="4013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74" name="Line 55"/>
                <p:cNvSpPr>
                  <a:spLocks noChangeShapeType="1"/>
                </p:cNvSpPr>
                <p:nvPr/>
              </p:nvSpPr>
              <p:spPr bwMode="auto">
                <a:xfrm>
                  <a:off x="1111" y="61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38951" name="Line 57"/>
              <p:cNvSpPr>
                <a:spLocks noChangeShapeType="1"/>
              </p:cNvSpPr>
              <p:nvPr/>
            </p:nvSpPr>
            <p:spPr bwMode="auto">
              <a:xfrm>
                <a:off x="1383" y="799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952" name="Text Box 58"/>
              <p:cNvSpPr txBox="1">
                <a:spLocks noChangeArrowheads="1"/>
              </p:cNvSpPr>
              <p:nvPr/>
            </p:nvSpPr>
            <p:spPr bwMode="auto">
              <a:xfrm>
                <a:off x="1184" y="782"/>
                <a:ext cx="250" cy="4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i="1"/>
                  <a:t>D</a:t>
                </a:r>
              </a:p>
            </p:txBody>
          </p:sp>
          <p:sp>
            <p:nvSpPr>
              <p:cNvPr id="38953" name="Line 59"/>
              <p:cNvSpPr>
                <a:spLocks noChangeShapeType="1"/>
              </p:cNvSpPr>
              <p:nvPr/>
            </p:nvSpPr>
            <p:spPr bwMode="auto">
              <a:xfrm>
                <a:off x="1020" y="1125"/>
                <a:ext cx="308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954" name="Text Box 60"/>
              <p:cNvSpPr txBox="1">
                <a:spLocks noChangeArrowheads="1"/>
              </p:cNvSpPr>
              <p:nvPr/>
            </p:nvSpPr>
            <p:spPr bwMode="auto">
              <a:xfrm>
                <a:off x="2336" y="951"/>
                <a:ext cx="222" cy="4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i="1"/>
                  <a:t>L</a:t>
                </a:r>
              </a:p>
            </p:txBody>
          </p:sp>
          <p:sp>
            <p:nvSpPr>
              <p:cNvPr id="38955" name="Line 62"/>
              <p:cNvSpPr>
                <a:spLocks noChangeShapeType="1"/>
              </p:cNvSpPr>
              <p:nvPr/>
            </p:nvSpPr>
            <p:spPr bwMode="auto">
              <a:xfrm>
                <a:off x="2336" y="902"/>
                <a:ext cx="45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956" name="Text Box 63"/>
              <p:cNvSpPr txBox="1">
                <a:spLocks noChangeArrowheads="1"/>
              </p:cNvSpPr>
              <p:nvPr/>
            </p:nvSpPr>
            <p:spPr bwMode="auto">
              <a:xfrm>
                <a:off x="2789" y="799"/>
                <a:ext cx="250" cy="4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i="1"/>
                  <a:t>U</a:t>
                </a:r>
              </a:p>
            </p:txBody>
          </p:sp>
        </p:grpSp>
        <p:graphicFrame>
          <p:nvGraphicFramePr>
            <p:cNvPr id="38949" name="Object 6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0167030"/>
                </p:ext>
              </p:extLst>
            </p:nvPr>
          </p:nvGraphicFramePr>
          <p:xfrm>
            <a:off x="2109" y="446"/>
            <a:ext cx="88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39639" imgH="380835" progId="Equation.3">
                    <p:embed/>
                  </p:oleObj>
                </mc:Choice>
                <mc:Fallback>
                  <p:oleObj name="Equation" r:id="rId2" imgW="139639" imgH="380835" progId="Equation.3">
                    <p:embed/>
                    <p:pic>
                      <p:nvPicPr>
                        <p:cNvPr id="38949" name="Object 6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09" y="446"/>
                          <a:ext cx="88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8917" name="Object 20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277977743"/>
              </p:ext>
            </p:extLst>
          </p:nvPr>
        </p:nvGraphicFramePr>
        <p:xfrm>
          <a:off x="8542338" y="2349500"/>
          <a:ext cx="1873250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35100" imgH="431800" progId="Equation.3">
                  <p:embed/>
                </p:oleObj>
              </mc:Choice>
              <mc:Fallback>
                <p:oleObj name="Equation" r:id="rId4" imgW="1435100" imgH="431800" progId="Equation.3">
                  <p:embed/>
                  <p:pic>
                    <p:nvPicPr>
                      <p:cNvPr id="38917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2338" y="2349500"/>
                        <a:ext cx="1873250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8" name="Text Box 18"/>
          <p:cNvSpPr txBox="1">
            <a:spLocks noChangeArrowheads="1"/>
          </p:cNvSpPr>
          <p:nvPr/>
        </p:nvSpPr>
        <p:spPr bwMode="auto">
          <a:xfrm>
            <a:off x="173727" y="1311376"/>
            <a:ext cx="6364287" cy="85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dirty="0"/>
              <a:t> </a:t>
            </a:r>
            <a:r>
              <a:rPr lang="en-GB" sz="1600" b="1" dirty="0">
                <a:solidFill>
                  <a:srgbClr val="0066CC"/>
                </a:solidFill>
              </a:rPr>
              <a:t>Forced flow</a:t>
            </a:r>
            <a:r>
              <a:rPr lang="en-GB" sz="1600" dirty="0"/>
              <a:t> of coolant fluid in </a:t>
            </a:r>
            <a:r>
              <a:rPr lang="en-GB" sz="1600" b="1" dirty="0">
                <a:solidFill>
                  <a:srgbClr val="0066CC"/>
                </a:solidFill>
              </a:rPr>
              <a:t>round tube</a:t>
            </a:r>
            <a:r>
              <a:rPr lang="en-GB" sz="1600" dirty="0"/>
              <a:t> cooling lines</a:t>
            </a:r>
          </a:p>
          <a:p>
            <a:pPr eaLnBrk="1" hangingPunct="1">
              <a:buFontTx/>
              <a:buChar char="•"/>
            </a:pPr>
            <a:r>
              <a:rPr lang="en-GB" sz="1600" dirty="0"/>
              <a:t> Considering </a:t>
            </a:r>
            <a:r>
              <a:rPr lang="en-GB" sz="1600" i="1" dirty="0"/>
              <a:t>hydro-dynamically</a:t>
            </a:r>
            <a:r>
              <a:rPr lang="en-GB" sz="1600" dirty="0"/>
              <a:t> and </a:t>
            </a:r>
            <a:r>
              <a:rPr lang="en-GB" sz="1600" i="1" dirty="0"/>
              <a:t>thermally</a:t>
            </a:r>
            <a:r>
              <a:rPr lang="en-GB" sz="1600" dirty="0"/>
              <a:t> </a:t>
            </a:r>
            <a:r>
              <a:rPr lang="en-GB" sz="1600" b="1" dirty="0">
                <a:solidFill>
                  <a:srgbClr val="0066CC"/>
                </a:solidFill>
              </a:rPr>
              <a:t>fully developed flow</a:t>
            </a:r>
          </a:p>
          <a:p>
            <a:pPr eaLnBrk="1" hangingPunct="1">
              <a:buFontTx/>
              <a:buChar char="•"/>
            </a:pPr>
            <a:r>
              <a:rPr lang="en-GB" sz="1600" dirty="0"/>
              <a:t> </a:t>
            </a:r>
            <a:r>
              <a:rPr lang="en-GB" sz="1600" b="1" dirty="0">
                <a:solidFill>
                  <a:srgbClr val="0066CC"/>
                </a:solidFill>
              </a:rPr>
              <a:t>Uniform</a:t>
            </a:r>
            <a:r>
              <a:rPr lang="en-GB" sz="1600" dirty="0"/>
              <a:t> wall heat flux (linear T profiles)</a:t>
            </a:r>
          </a:p>
        </p:txBody>
      </p:sp>
      <p:sp>
        <p:nvSpPr>
          <p:cNvPr id="38919" name="Text Box 19"/>
          <p:cNvSpPr txBox="1">
            <a:spLocks noChangeArrowheads="1"/>
          </p:cNvSpPr>
          <p:nvPr/>
        </p:nvSpPr>
        <p:spPr bwMode="auto">
          <a:xfrm>
            <a:off x="170146" y="2381250"/>
            <a:ext cx="43037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dirty="0"/>
              <a:t> </a:t>
            </a:r>
            <a:r>
              <a:rPr lang="en-GB" sz="1600" b="1" dirty="0">
                <a:solidFill>
                  <a:srgbClr val="0066CC"/>
                </a:solidFill>
              </a:rPr>
              <a:t>Convection heat transfer</a:t>
            </a:r>
            <a:r>
              <a:rPr lang="en-GB" sz="1600" dirty="0"/>
              <a:t> from wall to fluid:</a:t>
            </a:r>
          </a:p>
        </p:txBody>
      </p:sp>
      <p:sp>
        <p:nvSpPr>
          <p:cNvPr id="38920" name="Text Box 29"/>
          <p:cNvSpPr txBox="1">
            <a:spLocks noChangeArrowheads="1"/>
          </p:cNvSpPr>
          <p:nvPr/>
        </p:nvSpPr>
        <p:spPr bwMode="auto">
          <a:xfrm>
            <a:off x="170146" y="3862388"/>
            <a:ext cx="1749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dirty="0"/>
              <a:t> </a:t>
            </a:r>
            <a:r>
              <a:rPr lang="en-GB" sz="1600" b="1" dirty="0">
                <a:solidFill>
                  <a:srgbClr val="0066CC"/>
                </a:solidFill>
              </a:rPr>
              <a:t>Reynolds No.: </a:t>
            </a:r>
          </a:p>
        </p:txBody>
      </p:sp>
      <p:graphicFrame>
        <p:nvGraphicFramePr>
          <p:cNvPr id="38921" name="Object 31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90028767"/>
              </p:ext>
            </p:extLst>
          </p:nvPr>
        </p:nvGraphicFramePr>
        <p:xfrm>
          <a:off x="5463304" y="3724740"/>
          <a:ext cx="869108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698197" imgH="393529" progId="Equation.3">
                  <p:embed/>
                </p:oleObj>
              </mc:Choice>
              <mc:Fallback>
                <p:oleObj name="Equation" r:id="rId6" imgW="698197" imgH="393529" progId="Equation.3">
                  <p:embed/>
                  <p:pic>
                    <p:nvPicPr>
                      <p:cNvPr id="38921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3304" y="3724740"/>
                        <a:ext cx="869108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2" name="Object 32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693992140"/>
              </p:ext>
            </p:extLst>
          </p:nvPr>
        </p:nvGraphicFramePr>
        <p:xfrm>
          <a:off x="8577933" y="3921125"/>
          <a:ext cx="2270125" cy="2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841500" imgH="203200" progId="Equation.3">
                  <p:embed/>
                </p:oleObj>
              </mc:Choice>
              <mc:Fallback>
                <p:oleObj name="Equation" r:id="rId8" imgW="1841500" imgH="203200" progId="Equation.3">
                  <p:embed/>
                  <p:pic>
                    <p:nvPicPr>
                      <p:cNvPr id="38922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7933" y="3921125"/>
                        <a:ext cx="2270125" cy="249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3" name="Object 66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87255615"/>
              </p:ext>
            </p:extLst>
          </p:nvPr>
        </p:nvGraphicFramePr>
        <p:xfrm>
          <a:off x="5435088" y="4237809"/>
          <a:ext cx="936625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48975" imgH="393529" progId="Equation.3">
                  <p:embed/>
                </p:oleObj>
              </mc:Choice>
              <mc:Fallback>
                <p:oleObj name="Equation" r:id="rId10" imgW="748975" imgH="393529" progId="Equation.3">
                  <p:embed/>
                  <p:pic>
                    <p:nvPicPr>
                      <p:cNvPr id="38923" name="Object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088" y="4237809"/>
                        <a:ext cx="936625" cy="490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8924" name="Object 67"/>
              <p:cNvSpPr txBox="1">
                <a:spLocks noGrp="1"/>
              </p:cNvSpPr>
              <p:nvPr>
                <p:ph sz="quarter" idx="2"/>
              </p:nvPr>
            </p:nvSpPr>
            <p:spPr bwMode="auto">
              <a:xfrm>
                <a:off x="8536810" y="4589463"/>
                <a:ext cx="2090737" cy="2952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47500" lnSpcReduction="20000"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therm</m:t>
                      </m:r>
                      <m: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  <m:r>
                        <m:rPr>
                          <m:sty m:val="p"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conductivity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8924" name="Object 67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ph sz="quarter" idx="2"/>
              </p:nvPr>
            </p:nvSpPr>
            <p:spPr bwMode="auto">
              <a:xfrm>
                <a:off x="8536810" y="4589463"/>
                <a:ext cx="2090737" cy="295275"/>
              </a:xfrm>
              <a:prstGeom prst="rect">
                <a:avLst/>
              </a:prstGeom>
              <a:blipFill>
                <a:blip r:embed="rId13"/>
                <a:stretch>
                  <a:fillRect b="-2083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925" name="Text Box 68"/>
          <p:cNvSpPr txBox="1">
            <a:spLocks noChangeArrowheads="1"/>
          </p:cNvSpPr>
          <p:nvPr/>
        </p:nvSpPr>
        <p:spPr bwMode="auto">
          <a:xfrm>
            <a:off x="226402" y="4354033"/>
            <a:ext cx="1498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1600" b="1" dirty="0"/>
              <a:t> </a:t>
            </a:r>
            <a:r>
              <a:rPr lang="en-GB" sz="1600" b="1" dirty="0">
                <a:solidFill>
                  <a:srgbClr val="0066CC"/>
                </a:solidFill>
              </a:rPr>
              <a:t>Nusselt No.: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926" name="Object 71"/>
              <p:cNvSpPr txBox="1">
                <a:spLocks noGrp="1"/>
              </p:cNvSpPr>
              <p:nvPr>
                <p:ph sz="quarter" idx="1"/>
              </p:nvPr>
            </p:nvSpPr>
            <p:spPr bwMode="auto">
              <a:xfrm>
                <a:off x="4727660" y="4982238"/>
                <a:ext cx="2487228" cy="56832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𝑁𝑢</m:t>
                      </m:r>
                      <m:r>
                        <a:rPr lang="fr-FR" sz="160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fr-FR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fr-FR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fr-FR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fr-FR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r>
                        <a:rPr lang="fr-FR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lang="fr-FR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.364</m:t>
                      </m:r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38926" name="Object 71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 bwMode="auto">
              <a:xfrm>
                <a:off x="4727660" y="4982238"/>
                <a:ext cx="2487228" cy="56832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927" name="Text Box 73"/>
          <p:cNvSpPr txBox="1">
            <a:spLocks noChangeArrowheads="1"/>
          </p:cNvSpPr>
          <p:nvPr/>
        </p:nvSpPr>
        <p:spPr bwMode="auto">
          <a:xfrm>
            <a:off x="320623" y="4885977"/>
            <a:ext cx="293061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Wingdings" panose="05000000000000000000" pitchFamily="2" charset="2"/>
              <a:buChar char="ü"/>
            </a:pPr>
            <a:r>
              <a:rPr lang="en-GB" sz="1600" dirty="0"/>
              <a:t>For </a:t>
            </a:r>
            <a:r>
              <a:rPr lang="en-GB" sz="1600" b="1" dirty="0">
                <a:solidFill>
                  <a:srgbClr val="0066CC"/>
                </a:solidFill>
              </a:rPr>
              <a:t>laminar flow</a:t>
            </a:r>
            <a:r>
              <a:rPr lang="en-GB" sz="1600" dirty="0"/>
              <a:t>: constant</a:t>
            </a:r>
          </a:p>
        </p:txBody>
      </p:sp>
      <p:graphicFrame>
        <p:nvGraphicFramePr>
          <p:cNvPr id="38928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8745618"/>
              </p:ext>
            </p:extLst>
          </p:nvPr>
        </p:nvGraphicFramePr>
        <p:xfrm>
          <a:off x="7081838" y="4851400"/>
          <a:ext cx="1295400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1028700" imgH="508000" progId="Equation.3">
                  <p:embed/>
                </p:oleObj>
              </mc:Choice>
              <mc:Fallback>
                <p:oleObj name="Equation" r:id="rId15" imgW="1028700" imgH="508000" progId="Equation.3">
                  <p:embed/>
                  <p:pic>
                    <p:nvPicPr>
                      <p:cNvPr id="38928" name="Object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1838" y="4851400"/>
                        <a:ext cx="1295400" cy="63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9" name="Text Box 76"/>
          <p:cNvSpPr txBox="1">
            <a:spLocks noChangeArrowheads="1"/>
          </p:cNvSpPr>
          <p:nvPr/>
        </p:nvSpPr>
        <p:spPr bwMode="auto">
          <a:xfrm>
            <a:off x="351104" y="5533469"/>
            <a:ext cx="382829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Wingdings" panose="05000000000000000000" pitchFamily="2" charset="2"/>
              <a:buChar char="ü"/>
            </a:pPr>
            <a:r>
              <a:rPr lang="en-GB" sz="1600" dirty="0"/>
              <a:t>For </a:t>
            </a:r>
            <a:r>
              <a:rPr lang="en-GB" sz="1600" b="1" dirty="0">
                <a:solidFill>
                  <a:srgbClr val="0066CC"/>
                </a:solidFill>
              </a:rPr>
              <a:t>turbulent flow</a:t>
            </a:r>
            <a:r>
              <a:rPr lang="en-GB" sz="1600" dirty="0"/>
              <a:t>, </a:t>
            </a:r>
            <a:r>
              <a:rPr lang="en-GB" sz="1600" dirty="0" err="1"/>
              <a:t>Nu</a:t>
            </a:r>
            <a:r>
              <a:rPr lang="en-GB" sz="1000" dirty="0" err="1"/>
              <a:t>D</a:t>
            </a:r>
            <a:r>
              <a:rPr lang="en-GB" sz="1600" dirty="0"/>
              <a:t>=f(</a:t>
            </a:r>
            <a:r>
              <a:rPr lang="en-GB" sz="1600" dirty="0" err="1"/>
              <a:t>ReD</a:t>
            </a:r>
            <a:r>
              <a:rPr lang="en-GB" sz="1600" dirty="0"/>
              <a:t>, </a:t>
            </a:r>
            <a:r>
              <a:rPr lang="en-GB" sz="1600" dirty="0" err="1"/>
              <a:t>Pr</a:t>
            </a:r>
            <a:r>
              <a:rPr lang="en-GB" sz="1600" dirty="0"/>
              <a:t>): </a:t>
            </a:r>
          </a:p>
          <a:p>
            <a:pPr eaLnBrk="1" hangingPunct="1"/>
            <a:r>
              <a:rPr lang="en-GB" sz="1600" dirty="0"/>
              <a:t>	(</a:t>
            </a:r>
            <a:r>
              <a:rPr lang="en-GB" sz="1600" dirty="0" err="1"/>
              <a:t>Dittus</a:t>
            </a:r>
            <a:r>
              <a:rPr lang="en-GB" sz="1600" dirty="0"/>
              <a:t> and Boelter formula)</a:t>
            </a:r>
          </a:p>
        </p:txBody>
      </p:sp>
      <p:graphicFrame>
        <p:nvGraphicFramePr>
          <p:cNvPr id="38930" name="Object 78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36617371"/>
              </p:ext>
            </p:extLst>
          </p:nvPr>
        </p:nvGraphicFramePr>
        <p:xfrm>
          <a:off x="9715846" y="5538444"/>
          <a:ext cx="647700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507780" imgH="393529" progId="Equation.3">
                  <p:embed/>
                </p:oleObj>
              </mc:Choice>
              <mc:Fallback>
                <p:oleObj name="Equation" r:id="rId17" imgW="507780" imgH="393529" progId="Equation.3">
                  <p:embed/>
                  <p:pic>
                    <p:nvPicPr>
                      <p:cNvPr id="38930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846" y="5538444"/>
                        <a:ext cx="647700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31" name="Object 79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151133644"/>
              </p:ext>
            </p:extLst>
          </p:nvPr>
        </p:nvGraphicFramePr>
        <p:xfrm>
          <a:off x="9715846" y="6087719"/>
          <a:ext cx="1944688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422400" imgH="203200" progId="Equation.3">
                  <p:embed/>
                </p:oleObj>
              </mc:Choice>
              <mc:Fallback>
                <p:oleObj name="Equation" r:id="rId19" imgW="1422400" imgH="203200" progId="Equation.3">
                  <p:embed/>
                  <p:pic>
                    <p:nvPicPr>
                      <p:cNvPr id="38931" name="Object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846" y="6087719"/>
                        <a:ext cx="1944688" cy="277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8932" name="Object 81"/>
              <p:cNvSpPr txBox="1"/>
              <p:nvPr/>
            </p:nvSpPr>
            <p:spPr bwMode="auto">
              <a:xfrm>
                <a:off x="4585005" y="5904450"/>
                <a:ext cx="2983262" cy="3238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𝑁𝑢</m:t>
                      </m:r>
                      <m:r>
                        <a:rPr lang="fr-FR" sz="1600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fr-FR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=0.023⋅</m:t>
                      </m:r>
                      <m:sSup>
                        <m:sSupPr>
                          <m:ctrlPr>
                            <a:rPr lang="fr-FR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unc>
                            <m:funcPr>
                              <m:ctrlPr>
                                <a:rPr lang="fr-FR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sz="16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Re</m:t>
                              </m:r>
                            </m:fName>
                            <m:e>
                              <m:r>
                                <a:rPr lang="fr-FR" sz="1600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func>
                        </m:e>
                        <m:sup>
                          <m:r>
                            <a:rPr lang="fr-FR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4/5</m:t>
                          </m:r>
                        </m:sup>
                      </m:sSup>
                      <m:func>
                        <m:funcPr>
                          <m:ctrlPr>
                            <a:rPr lang="fr-FR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fr-FR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 sz="16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Pr</m:t>
                              </m:r>
                            </m:e>
                            <m:sup>
                              <m:r>
                                <a:rPr lang="fr-FR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2/5</m:t>
                              </m:r>
                            </m:sup>
                          </m:sSup>
                        </m:fName>
                        <m:e/>
                      </m:func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38932" name="Object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85005" y="5904450"/>
                <a:ext cx="2983262" cy="323850"/>
              </a:xfrm>
              <a:prstGeom prst="rect">
                <a:avLst/>
              </a:prstGeom>
              <a:blipFill>
                <a:blip r:embed="rId21"/>
                <a:stretch>
                  <a:fillRect b="-5660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893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2564551"/>
              </p:ext>
            </p:extLst>
          </p:nvPr>
        </p:nvGraphicFramePr>
        <p:xfrm>
          <a:off x="7796883" y="5790425"/>
          <a:ext cx="1562100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1511300" imgH="635000" progId="Equation.3">
                  <p:embed/>
                </p:oleObj>
              </mc:Choice>
              <mc:Fallback>
                <p:oleObj name="Equation" r:id="rId22" imgW="1511300" imgH="635000" progId="Equation.3">
                  <p:embed/>
                  <p:pic>
                    <p:nvPicPr>
                      <p:cNvPr id="38933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96883" y="5790425"/>
                        <a:ext cx="1562100" cy="655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36" name="Text Box 86"/>
          <p:cNvSpPr txBox="1">
            <a:spLocks noChangeArrowheads="1"/>
          </p:cNvSpPr>
          <p:nvPr/>
        </p:nvSpPr>
        <p:spPr bwMode="auto">
          <a:xfrm>
            <a:off x="8504907" y="4110038"/>
            <a:ext cx="2109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200" dirty="0" err="1"/>
              <a:t>Re</a:t>
            </a:r>
            <a:r>
              <a:rPr lang="en-GB" sz="900" dirty="0" err="1"/>
              <a:t>D</a:t>
            </a:r>
            <a:r>
              <a:rPr lang="en-GB" sz="1200" dirty="0"/>
              <a:t>&gt;2000 </a:t>
            </a:r>
            <a:r>
              <a:rPr lang="en-GB" sz="1200" dirty="0">
                <a:sym typeface="Wingdings" pitchFamily="2" charset="2"/>
              </a:rPr>
              <a:t> </a:t>
            </a:r>
            <a:r>
              <a:rPr lang="en-GB" sz="1200" dirty="0"/>
              <a:t>turbulent flow, </a:t>
            </a:r>
          </a:p>
          <a:p>
            <a:pPr eaLnBrk="1" hangingPunct="1"/>
            <a:r>
              <a:rPr lang="en-GB" sz="1200" dirty="0" err="1"/>
              <a:t>Re</a:t>
            </a:r>
            <a:r>
              <a:rPr lang="en-GB" sz="900" dirty="0" err="1"/>
              <a:t>D</a:t>
            </a:r>
            <a:r>
              <a:rPr lang="en-GB" sz="1200" dirty="0"/>
              <a:t>&lt;2000 </a:t>
            </a:r>
            <a:r>
              <a:rPr lang="en-GB" sz="1200" dirty="0">
                <a:sym typeface="Wingdings" pitchFamily="2" charset="2"/>
              </a:rPr>
              <a:t> </a:t>
            </a:r>
            <a:r>
              <a:rPr lang="en-GB" sz="1200" dirty="0"/>
              <a:t>laminar flow</a:t>
            </a:r>
          </a:p>
        </p:txBody>
      </p:sp>
      <p:grpSp>
        <p:nvGrpSpPr>
          <p:cNvPr id="38937" name="Group 88"/>
          <p:cNvGrpSpPr>
            <a:grpSpLocks/>
          </p:cNvGrpSpPr>
          <p:nvPr/>
        </p:nvGrpSpPr>
        <p:grpSpPr bwMode="auto">
          <a:xfrm>
            <a:off x="4951517" y="2281239"/>
            <a:ext cx="1943100" cy="576262"/>
            <a:chOff x="1837" y="1616"/>
            <a:chExt cx="1224" cy="363"/>
          </a:xfrm>
        </p:grpSpPr>
        <p:graphicFrame>
          <p:nvGraphicFramePr>
            <p:cNvPr id="38946" name="Object 16"/>
            <p:cNvGraphicFramePr>
              <a:graphicFrameLocks noChangeAspect="1"/>
            </p:cNvGraphicFramePr>
            <p:nvPr/>
          </p:nvGraphicFramePr>
          <p:xfrm>
            <a:off x="1927" y="1616"/>
            <a:ext cx="1044" cy="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4" imgW="1320227" imgH="380835" progId="Equation.3">
                    <p:embed/>
                  </p:oleObj>
                </mc:Choice>
                <mc:Fallback>
                  <p:oleObj name="Equation" r:id="rId24" imgW="1320227" imgH="380835" progId="Equation.3">
                    <p:embed/>
                    <p:pic>
                      <p:nvPicPr>
                        <p:cNvPr id="38946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7" y="1616"/>
                          <a:ext cx="1044" cy="3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47" name="Rectangle 87"/>
            <p:cNvSpPr>
              <a:spLocks noChangeArrowheads="1"/>
            </p:cNvSpPr>
            <p:nvPr/>
          </p:nvSpPr>
          <p:spPr bwMode="auto">
            <a:xfrm>
              <a:off x="1837" y="1661"/>
              <a:ext cx="1224" cy="318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8938" name="Rectangle 90"/>
          <p:cNvSpPr>
            <a:spLocks noChangeArrowheads="1"/>
          </p:cNvSpPr>
          <p:nvPr/>
        </p:nvSpPr>
        <p:spPr bwMode="auto">
          <a:xfrm>
            <a:off x="4749905" y="4930706"/>
            <a:ext cx="1943100" cy="57626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39" name="Rectangle 91"/>
          <p:cNvSpPr>
            <a:spLocks noChangeArrowheads="1"/>
          </p:cNvSpPr>
          <p:nvPr/>
        </p:nvSpPr>
        <p:spPr bwMode="auto">
          <a:xfrm>
            <a:off x="4597374" y="5802877"/>
            <a:ext cx="2592387" cy="57626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40" name="Text Box 93"/>
          <p:cNvSpPr txBox="1">
            <a:spLocks noChangeArrowheads="1"/>
          </p:cNvSpPr>
          <p:nvPr/>
        </p:nvSpPr>
        <p:spPr bwMode="auto">
          <a:xfrm>
            <a:off x="226402" y="3168824"/>
            <a:ext cx="34877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dirty="0"/>
              <a:t> </a:t>
            </a:r>
            <a:r>
              <a:rPr lang="en-GB" sz="1600" b="1" dirty="0">
                <a:solidFill>
                  <a:srgbClr val="0066CC"/>
                </a:solidFill>
              </a:rPr>
              <a:t>Enthalpy balance</a:t>
            </a:r>
            <a:r>
              <a:rPr lang="en-GB" sz="1600" dirty="0"/>
              <a:t> along the line L:</a:t>
            </a:r>
          </a:p>
        </p:txBody>
      </p:sp>
      <p:grpSp>
        <p:nvGrpSpPr>
          <p:cNvPr id="38941" name="Group 94"/>
          <p:cNvGrpSpPr>
            <a:grpSpLocks/>
          </p:cNvGrpSpPr>
          <p:nvPr/>
        </p:nvGrpSpPr>
        <p:grpSpPr bwMode="auto">
          <a:xfrm>
            <a:off x="4951517" y="3038332"/>
            <a:ext cx="1943100" cy="576263"/>
            <a:chOff x="1837" y="1616"/>
            <a:chExt cx="1224" cy="363"/>
          </a:xfrm>
        </p:grpSpPr>
        <p:graphicFrame>
          <p:nvGraphicFramePr>
            <p:cNvPr id="38944" name="Object 95"/>
            <p:cNvGraphicFramePr>
              <a:graphicFrameLocks noChangeAspect="1"/>
            </p:cNvGraphicFramePr>
            <p:nvPr/>
          </p:nvGraphicFramePr>
          <p:xfrm>
            <a:off x="1964" y="1616"/>
            <a:ext cx="970" cy="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6" imgW="1231366" imgH="380835" progId="Equation.3">
                    <p:embed/>
                  </p:oleObj>
                </mc:Choice>
                <mc:Fallback>
                  <p:oleObj name="Equation" r:id="rId26" imgW="1231366" imgH="380835" progId="Equation.3">
                    <p:embed/>
                    <p:pic>
                      <p:nvPicPr>
                        <p:cNvPr id="38944" name="Object 9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4" y="1616"/>
                          <a:ext cx="970" cy="3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45" name="Rectangle 96"/>
            <p:cNvSpPr>
              <a:spLocks noChangeArrowheads="1"/>
            </p:cNvSpPr>
            <p:nvPr/>
          </p:nvSpPr>
          <p:spPr bwMode="auto">
            <a:xfrm>
              <a:off x="1837" y="1661"/>
              <a:ext cx="1224" cy="318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38942" name="Object 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1982169"/>
              </p:ext>
            </p:extLst>
          </p:nvPr>
        </p:nvGraphicFramePr>
        <p:xfrm>
          <a:off x="8542338" y="2957513"/>
          <a:ext cx="2416175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8" imgW="2006600" imgH="762000" progId="Equation.3">
                  <p:embed/>
                </p:oleObj>
              </mc:Choice>
              <mc:Fallback>
                <p:oleObj name="Equation" r:id="rId28" imgW="2006600" imgH="762000" progId="Equation.3">
                  <p:embed/>
                  <p:pic>
                    <p:nvPicPr>
                      <p:cNvPr id="38942" name="Object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2338" y="2957513"/>
                        <a:ext cx="2416175" cy="91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943" name="Picture 98" descr="T_profiles"/>
          <p:cNvPicPr>
            <a:picLocks noChangeAspect="1" noChangeArrowheads="1"/>
          </p:cNvPicPr>
          <p:nvPr/>
        </p:nvPicPr>
        <p:blipFill rotWithShape="1"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25"/>
          <a:stretch/>
        </p:blipFill>
        <p:spPr bwMode="auto">
          <a:xfrm>
            <a:off x="8289438" y="68827"/>
            <a:ext cx="2669733" cy="2318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85689" y="83609"/>
            <a:ext cx="8204200" cy="490537"/>
          </a:xfrm>
        </p:spPr>
        <p:txBody>
          <a:bodyPr>
            <a:normAutofit fontScale="90000"/>
          </a:bodyPr>
          <a:lstStyle/>
          <a:p>
            <a:r>
              <a:rPr lang="fr-FR" dirty="0" err="1"/>
              <a:t>Tensile</a:t>
            </a:r>
            <a:r>
              <a:rPr lang="fr-FR" dirty="0"/>
              <a:t> test </a:t>
            </a:r>
            <a:r>
              <a:rPr lang="fr-FR" dirty="0" err="1"/>
              <a:t>material</a:t>
            </a:r>
            <a:r>
              <a:rPr lang="fr-FR" dirty="0"/>
              <a:t> </a:t>
            </a:r>
            <a:r>
              <a:rPr lang="fr-FR" dirty="0" err="1"/>
              <a:t>properties</a:t>
            </a:r>
            <a:endParaRPr lang="fr-FR" dirty="0"/>
          </a:p>
        </p:txBody>
      </p:sp>
      <p:grpSp>
        <p:nvGrpSpPr>
          <p:cNvPr id="61" name="Groupe 60"/>
          <p:cNvGrpSpPr/>
          <p:nvPr/>
        </p:nvGrpSpPr>
        <p:grpSpPr>
          <a:xfrm>
            <a:off x="7752875" y="318795"/>
            <a:ext cx="2888108" cy="2240200"/>
            <a:chOff x="6228875" y="318795"/>
            <a:chExt cx="2888108" cy="2240200"/>
          </a:xfrm>
        </p:grpSpPr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8357634" y="629117"/>
              <a:ext cx="295231" cy="1532452"/>
            </a:xfrm>
            <a:custGeom>
              <a:avLst/>
              <a:gdLst>
                <a:gd name="T0" fmla="*/ 0 w 240"/>
                <a:gd name="T1" fmla="*/ 0 h 1200"/>
                <a:gd name="T2" fmla="*/ 0 w 240"/>
                <a:gd name="T3" fmla="*/ 240 h 1200"/>
                <a:gd name="T4" fmla="*/ 56 w 240"/>
                <a:gd name="T5" fmla="*/ 312 h 1200"/>
                <a:gd name="T6" fmla="*/ 56 w 240"/>
                <a:gd name="T7" fmla="*/ 864 h 1200"/>
                <a:gd name="T8" fmla="*/ 24 w 240"/>
                <a:gd name="T9" fmla="*/ 912 h 1200"/>
                <a:gd name="T10" fmla="*/ 0 w 240"/>
                <a:gd name="T11" fmla="*/ 920 h 1200"/>
                <a:gd name="T12" fmla="*/ 0 w 240"/>
                <a:gd name="T13" fmla="*/ 1104 h 1200"/>
                <a:gd name="T14" fmla="*/ 0 w 240"/>
                <a:gd name="T15" fmla="*/ 1200 h 1200"/>
                <a:gd name="T16" fmla="*/ 240 w 240"/>
                <a:gd name="T17" fmla="*/ 1200 h 12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0"/>
                <a:gd name="T28" fmla="*/ 0 h 1200"/>
                <a:gd name="T29" fmla="*/ 240 w 240"/>
                <a:gd name="T30" fmla="*/ 1200 h 12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0" h="1200">
                  <a:moveTo>
                    <a:pt x="0" y="0"/>
                  </a:moveTo>
                  <a:lnTo>
                    <a:pt x="0" y="240"/>
                  </a:lnTo>
                  <a:cubicBezTo>
                    <a:pt x="43" y="254"/>
                    <a:pt x="37" y="275"/>
                    <a:pt x="56" y="312"/>
                  </a:cubicBezTo>
                  <a:lnTo>
                    <a:pt x="56" y="864"/>
                  </a:lnTo>
                  <a:cubicBezTo>
                    <a:pt x="45" y="880"/>
                    <a:pt x="42" y="905"/>
                    <a:pt x="24" y="912"/>
                  </a:cubicBezTo>
                  <a:cubicBezTo>
                    <a:pt x="16" y="914"/>
                    <a:pt x="0" y="920"/>
                    <a:pt x="0" y="920"/>
                  </a:cubicBezTo>
                  <a:lnTo>
                    <a:pt x="0" y="1104"/>
                  </a:lnTo>
                  <a:lnTo>
                    <a:pt x="0" y="1200"/>
                  </a:lnTo>
                  <a:lnTo>
                    <a:pt x="240" y="120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 flipH="1" flipV="1">
              <a:off x="8357634" y="588252"/>
              <a:ext cx="295231" cy="1532452"/>
            </a:xfrm>
            <a:custGeom>
              <a:avLst/>
              <a:gdLst>
                <a:gd name="T0" fmla="*/ 0 w 240"/>
                <a:gd name="T1" fmla="*/ 0 h 1200"/>
                <a:gd name="T2" fmla="*/ 0 w 240"/>
                <a:gd name="T3" fmla="*/ 240 h 1200"/>
                <a:gd name="T4" fmla="*/ 56 w 240"/>
                <a:gd name="T5" fmla="*/ 312 h 1200"/>
                <a:gd name="T6" fmla="*/ 56 w 240"/>
                <a:gd name="T7" fmla="*/ 864 h 1200"/>
                <a:gd name="T8" fmla="*/ 24 w 240"/>
                <a:gd name="T9" fmla="*/ 912 h 1200"/>
                <a:gd name="T10" fmla="*/ 0 w 240"/>
                <a:gd name="T11" fmla="*/ 920 h 1200"/>
                <a:gd name="T12" fmla="*/ 0 w 240"/>
                <a:gd name="T13" fmla="*/ 1104 h 1200"/>
                <a:gd name="T14" fmla="*/ 0 w 240"/>
                <a:gd name="T15" fmla="*/ 1200 h 1200"/>
                <a:gd name="T16" fmla="*/ 240 w 240"/>
                <a:gd name="T17" fmla="*/ 1200 h 12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0"/>
                <a:gd name="T28" fmla="*/ 0 h 1200"/>
                <a:gd name="T29" fmla="*/ 240 w 240"/>
                <a:gd name="T30" fmla="*/ 1200 h 12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0" h="1200">
                  <a:moveTo>
                    <a:pt x="0" y="0"/>
                  </a:moveTo>
                  <a:lnTo>
                    <a:pt x="0" y="240"/>
                  </a:lnTo>
                  <a:cubicBezTo>
                    <a:pt x="43" y="254"/>
                    <a:pt x="37" y="275"/>
                    <a:pt x="56" y="312"/>
                  </a:cubicBezTo>
                  <a:lnTo>
                    <a:pt x="56" y="864"/>
                  </a:lnTo>
                  <a:cubicBezTo>
                    <a:pt x="45" y="880"/>
                    <a:pt x="42" y="905"/>
                    <a:pt x="24" y="912"/>
                  </a:cubicBezTo>
                  <a:cubicBezTo>
                    <a:pt x="16" y="914"/>
                    <a:pt x="0" y="920"/>
                    <a:pt x="0" y="920"/>
                  </a:cubicBezTo>
                  <a:lnTo>
                    <a:pt x="0" y="1104"/>
                  </a:lnTo>
                  <a:lnTo>
                    <a:pt x="0" y="1200"/>
                  </a:lnTo>
                  <a:lnTo>
                    <a:pt x="240" y="120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" name="Line 32"/>
            <p:cNvSpPr>
              <a:spLocks noChangeShapeType="1"/>
            </p:cNvSpPr>
            <p:nvPr/>
          </p:nvSpPr>
          <p:spPr bwMode="auto">
            <a:xfrm flipH="1" flipV="1">
              <a:off x="8357634" y="589529"/>
              <a:ext cx="0" cy="1085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" name="Line 33"/>
            <p:cNvSpPr>
              <a:spLocks noChangeShapeType="1"/>
            </p:cNvSpPr>
            <p:nvPr/>
          </p:nvSpPr>
          <p:spPr bwMode="auto">
            <a:xfrm flipV="1">
              <a:off x="8652865" y="2038973"/>
              <a:ext cx="0" cy="1225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" name="Oval 34"/>
            <p:cNvSpPr>
              <a:spLocks noChangeArrowheads="1"/>
            </p:cNvSpPr>
            <p:nvPr/>
          </p:nvSpPr>
          <p:spPr bwMode="auto">
            <a:xfrm>
              <a:off x="8446203" y="690415"/>
              <a:ext cx="118092" cy="1225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" name="Oval 35"/>
            <p:cNvSpPr>
              <a:spLocks noChangeArrowheads="1"/>
            </p:cNvSpPr>
            <p:nvPr/>
          </p:nvSpPr>
          <p:spPr bwMode="auto">
            <a:xfrm>
              <a:off x="8446203" y="1916377"/>
              <a:ext cx="118092" cy="1225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" name="Rectangle 36"/>
            <p:cNvSpPr>
              <a:spLocks noChangeArrowheads="1"/>
            </p:cNvSpPr>
            <p:nvPr/>
          </p:nvSpPr>
          <p:spPr bwMode="auto">
            <a:xfrm>
              <a:off x="8426521" y="1180800"/>
              <a:ext cx="157457" cy="33713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" name="AutoShape 37"/>
            <p:cNvSpPr>
              <a:spLocks noChangeArrowheads="1"/>
            </p:cNvSpPr>
            <p:nvPr/>
          </p:nvSpPr>
          <p:spPr bwMode="auto">
            <a:xfrm>
              <a:off x="8446203" y="383925"/>
              <a:ext cx="118092" cy="367788"/>
            </a:xfrm>
            <a:prstGeom prst="upArrow">
              <a:avLst>
                <a:gd name="adj1" fmla="val 50000"/>
                <a:gd name="adj2" fmla="val 75000"/>
              </a:avLst>
            </a:prstGeom>
            <a:solidFill>
              <a:srgbClr val="7A0E0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" name="AutoShape 38"/>
            <p:cNvSpPr>
              <a:spLocks noChangeArrowheads="1"/>
            </p:cNvSpPr>
            <p:nvPr/>
          </p:nvSpPr>
          <p:spPr bwMode="auto">
            <a:xfrm flipV="1">
              <a:off x="8446203" y="1977675"/>
              <a:ext cx="118092" cy="367788"/>
            </a:xfrm>
            <a:prstGeom prst="upArrow">
              <a:avLst>
                <a:gd name="adj1" fmla="val 50000"/>
                <a:gd name="adj2" fmla="val 75000"/>
              </a:avLst>
            </a:prstGeom>
            <a:solidFill>
              <a:srgbClr val="7A0E0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" name="Text Box 39"/>
            <p:cNvSpPr txBox="1">
              <a:spLocks noChangeArrowheads="1"/>
            </p:cNvSpPr>
            <p:nvPr/>
          </p:nvSpPr>
          <p:spPr bwMode="auto">
            <a:xfrm>
              <a:off x="8663013" y="1124737"/>
              <a:ext cx="45397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dirty="0">
                  <a:sym typeface="Symbol"/>
                </a:rPr>
                <a:t></a:t>
              </a:r>
              <a:r>
                <a:rPr lang="fr-FR" dirty="0"/>
                <a:t>L</a:t>
              </a:r>
            </a:p>
          </p:txBody>
        </p:sp>
        <p:sp>
          <p:nvSpPr>
            <p:cNvPr id="22" name="Line 40"/>
            <p:cNvSpPr>
              <a:spLocks noChangeShapeType="1"/>
            </p:cNvSpPr>
            <p:nvPr/>
          </p:nvSpPr>
          <p:spPr bwMode="auto">
            <a:xfrm>
              <a:off x="8711911" y="1180800"/>
              <a:ext cx="0" cy="3064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" name="Text Box 41"/>
            <p:cNvSpPr txBox="1">
              <a:spLocks noChangeArrowheads="1"/>
            </p:cNvSpPr>
            <p:nvPr/>
          </p:nvSpPr>
          <p:spPr bwMode="auto">
            <a:xfrm>
              <a:off x="7935700" y="318795"/>
              <a:ext cx="51809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/>
                <a:t>F/2</a:t>
              </a:r>
            </a:p>
          </p:txBody>
        </p:sp>
        <p:sp>
          <p:nvSpPr>
            <p:cNvPr id="11" name="Text Box 42"/>
            <p:cNvSpPr txBox="1">
              <a:spLocks noChangeArrowheads="1"/>
            </p:cNvSpPr>
            <p:nvPr/>
          </p:nvSpPr>
          <p:spPr bwMode="auto">
            <a:xfrm>
              <a:off x="7976294" y="2189663"/>
              <a:ext cx="51809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/>
                <a:t>F/2</a:t>
              </a:r>
            </a:p>
          </p:txBody>
        </p:sp>
        <p:sp>
          <p:nvSpPr>
            <p:cNvPr id="12" name="Rectangle 43" descr="blanc)"/>
            <p:cNvSpPr>
              <a:spLocks noChangeArrowheads="1"/>
            </p:cNvSpPr>
            <p:nvPr/>
          </p:nvSpPr>
          <p:spPr bwMode="auto">
            <a:xfrm>
              <a:off x="8427751" y="1303395"/>
              <a:ext cx="157457" cy="61298"/>
            </a:xfrm>
            <a:prstGeom prst="rect">
              <a:avLst/>
            </a:prstGeom>
            <a:pattFill prst="dk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" name="Text Box 44"/>
            <p:cNvSpPr txBox="1">
              <a:spLocks noChangeArrowheads="1"/>
            </p:cNvSpPr>
            <p:nvPr/>
          </p:nvSpPr>
          <p:spPr bwMode="auto">
            <a:xfrm>
              <a:off x="6228875" y="855529"/>
              <a:ext cx="179568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fr-FR" dirty="0"/>
                <a:t>cross section s</a:t>
              </a:r>
              <a:r>
                <a:rPr lang="fr-FR" baseline="-25000" dirty="0"/>
                <a:t>0</a:t>
              </a:r>
              <a:endParaRPr lang="fr-FR" dirty="0"/>
            </a:p>
          </p:txBody>
        </p:sp>
        <p:sp>
          <p:nvSpPr>
            <p:cNvPr id="14" name="Line 45"/>
            <p:cNvSpPr>
              <a:spLocks noChangeShapeType="1"/>
            </p:cNvSpPr>
            <p:nvPr/>
          </p:nvSpPr>
          <p:spPr bwMode="auto">
            <a:xfrm>
              <a:off x="8031637" y="1093509"/>
              <a:ext cx="376431" cy="2711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7" name="Line 8"/>
          <p:cNvSpPr>
            <a:spLocks noChangeShapeType="1"/>
          </p:cNvSpPr>
          <p:nvPr/>
        </p:nvSpPr>
        <p:spPr bwMode="auto">
          <a:xfrm>
            <a:off x="4337440" y="1001010"/>
            <a:ext cx="0" cy="466651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" name="Line 9"/>
          <p:cNvSpPr>
            <a:spLocks noChangeShapeType="1"/>
          </p:cNvSpPr>
          <p:nvPr/>
        </p:nvSpPr>
        <p:spPr bwMode="auto">
          <a:xfrm flipH="1">
            <a:off x="4337441" y="5667524"/>
            <a:ext cx="451885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" name="Line 10"/>
          <p:cNvSpPr>
            <a:spLocks noChangeShapeType="1"/>
          </p:cNvSpPr>
          <p:nvPr/>
        </p:nvSpPr>
        <p:spPr bwMode="auto">
          <a:xfrm flipV="1">
            <a:off x="4337440" y="3083560"/>
            <a:ext cx="750180" cy="2583964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" name="Text Box 14"/>
          <p:cNvSpPr txBox="1">
            <a:spLocks noChangeArrowheads="1"/>
          </p:cNvSpPr>
          <p:nvPr/>
        </p:nvSpPr>
        <p:spPr bwMode="auto">
          <a:xfrm>
            <a:off x="8721748" y="5677376"/>
            <a:ext cx="16263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b="1" dirty="0">
                <a:latin typeface="Symbol" pitchFamily="18" charset="2"/>
                <a:sym typeface="Symbol" panose="05050102010706020507" pitchFamily="18" charset="2"/>
              </a:rPr>
              <a:t> = </a:t>
            </a:r>
            <a:r>
              <a:rPr lang="el-GR" b="1" dirty="0"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Δ</a:t>
            </a:r>
            <a:r>
              <a:rPr lang="fr-FR" b="1" dirty="0"/>
              <a:t>L/L</a:t>
            </a:r>
            <a:r>
              <a:rPr lang="fr-FR" dirty="0"/>
              <a:t> (%)</a:t>
            </a: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4313087" y="716434"/>
            <a:ext cx="1990304" cy="659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b="1" dirty="0"/>
              <a:t>Stress</a:t>
            </a:r>
            <a:r>
              <a:rPr lang="fr-FR" dirty="0"/>
              <a:t> </a:t>
            </a:r>
          </a:p>
          <a:p>
            <a:r>
              <a:rPr lang="fr-FR" b="1" dirty="0">
                <a:latin typeface="Symbol" pitchFamily="18" charset="2"/>
              </a:rPr>
              <a:t>s</a:t>
            </a:r>
            <a:r>
              <a:rPr lang="fr-FR" b="1" dirty="0"/>
              <a:t>=F/s</a:t>
            </a:r>
            <a:r>
              <a:rPr lang="fr-FR" b="1" baseline="-25000" dirty="0"/>
              <a:t>0</a:t>
            </a:r>
            <a:r>
              <a:rPr lang="fr-FR" dirty="0"/>
              <a:t> (N/m²</a:t>
            </a:r>
            <a:r>
              <a:rPr lang="fr-FR" dirty="0">
                <a:sym typeface="Symbol"/>
              </a:rPr>
              <a:t>Pa</a:t>
            </a:r>
            <a:r>
              <a:rPr lang="fr-FR" dirty="0"/>
              <a:t>)</a:t>
            </a:r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8893161" y="5199663"/>
            <a:ext cx="8656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b="1" dirty="0" err="1"/>
              <a:t>Strain</a:t>
            </a:r>
            <a:endParaRPr lang="fr-FR" sz="2400" b="1" dirty="0"/>
          </a:p>
        </p:txBody>
      </p:sp>
      <p:sp>
        <p:nvSpPr>
          <p:cNvPr id="33" name="Text Box 17"/>
          <p:cNvSpPr txBox="1">
            <a:spLocks noChangeArrowheads="1"/>
          </p:cNvSpPr>
          <p:nvPr/>
        </p:nvSpPr>
        <p:spPr bwMode="auto">
          <a:xfrm>
            <a:off x="1952798" y="2627709"/>
            <a:ext cx="24210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i="1" dirty="0" err="1">
                <a:solidFill>
                  <a:srgbClr val="7030A0"/>
                </a:solidFill>
              </a:rPr>
              <a:t>Yield</a:t>
            </a:r>
            <a:r>
              <a:rPr lang="fr-FR" i="1" dirty="0">
                <a:solidFill>
                  <a:srgbClr val="7030A0"/>
                </a:solidFill>
              </a:rPr>
              <a:t> </a:t>
            </a:r>
            <a:r>
              <a:rPr lang="fr-FR" i="1" dirty="0" err="1">
                <a:solidFill>
                  <a:srgbClr val="7030A0"/>
                </a:solidFill>
              </a:rPr>
              <a:t>tensile</a:t>
            </a:r>
            <a:r>
              <a:rPr lang="fr-FR" i="1" dirty="0">
                <a:solidFill>
                  <a:srgbClr val="7030A0"/>
                </a:solidFill>
              </a:rPr>
              <a:t> </a:t>
            </a:r>
            <a:r>
              <a:rPr lang="fr-FR" i="1" dirty="0" err="1">
                <a:solidFill>
                  <a:srgbClr val="7030A0"/>
                </a:solidFill>
              </a:rPr>
              <a:t>strength</a:t>
            </a:r>
            <a:endParaRPr lang="fr-FR" i="1" dirty="0">
              <a:solidFill>
                <a:srgbClr val="7030A0"/>
              </a:solidFill>
            </a:endParaRPr>
          </a:p>
          <a:p>
            <a:r>
              <a:rPr lang="fr-FR" b="1" dirty="0">
                <a:solidFill>
                  <a:srgbClr val="8A0888"/>
                </a:solidFill>
              </a:rPr>
              <a:t>	YS</a:t>
            </a:r>
            <a:endParaRPr lang="fr-FR" baseline="-25000" dirty="0">
              <a:solidFill>
                <a:srgbClr val="8A0888"/>
              </a:solidFill>
            </a:endParaRPr>
          </a:p>
        </p:txBody>
      </p:sp>
      <p:sp>
        <p:nvSpPr>
          <p:cNvPr id="34" name="Text Box 19"/>
          <p:cNvSpPr txBox="1">
            <a:spLocks noChangeArrowheads="1"/>
          </p:cNvSpPr>
          <p:nvPr/>
        </p:nvSpPr>
        <p:spPr bwMode="auto">
          <a:xfrm>
            <a:off x="3494203" y="1328771"/>
            <a:ext cx="8107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endParaRPr lang="fr-FR" sz="2400" baseline="-25000" dirty="0">
              <a:solidFill>
                <a:srgbClr val="FF0000"/>
              </a:solidFill>
            </a:endParaRPr>
          </a:p>
        </p:txBody>
      </p:sp>
      <p:grpSp>
        <p:nvGrpSpPr>
          <p:cNvPr id="68" name="Groupe 67"/>
          <p:cNvGrpSpPr/>
          <p:nvPr/>
        </p:nvGrpSpPr>
        <p:grpSpPr>
          <a:xfrm>
            <a:off x="2000747" y="1372941"/>
            <a:ext cx="5399953" cy="830997"/>
            <a:chOff x="476746" y="1372940"/>
            <a:chExt cx="5399953" cy="830997"/>
          </a:xfrm>
        </p:grpSpPr>
        <p:sp>
          <p:nvSpPr>
            <p:cNvPr id="35" name="Line 20"/>
            <p:cNvSpPr>
              <a:spLocks noChangeShapeType="1"/>
            </p:cNvSpPr>
            <p:nvPr/>
          </p:nvSpPr>
          <p:spPr bwMode="auto">
            <a:xfrm>
              <a:off x="2818614" y="1565195"/>
              <a:ext cx="305808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Text Box 23"/>
            <p:cNvSpPr txBox="1">
              <a:spLocks noChangeArrowheads="1"/>
            </p:cNvSpPr>
            <p:nvPr/>
          </p:nvSpPr>
          <p:spPr bwMode="auto">
            <a:xfrm>
              <a:off x="476746" y="1372940"/>
              <a:ext cx="2397689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sz="1600" i="1" dirty="0" err="1">
                  <a:solidFill>
                    <a:srgbClr val="FF0000"/>
                  </a:solidFill>
                </a:rPr>
                <a:t>Ultimate</a:t>
              </a:r>
              <a:r>
                <a:rPr lang="fr-FR" sz="1600" i="1" dirty="0">
                  <a:solidFill>
                    <a:srgbClr val="FF0000"/>
                  </a:solidFill>
                </a:rPr>
                <a:t> </a:t>
              </a:r>
              <a:r>
                <a:rPr lang="fr-FR" sz="1600" i="1" dirty="0" err="1">
                  <a:solidFill>
                    <a:srgbClr val="FF0000"/>
                  </a:solidFill>
                </a:rPr>
                <a:t>tensile</a:t>
              </a:r>
              <a:r>
                <a:rPr lang="fr-FR" sz="1600" i="1" dirty="0">
                  <a:solidFill>
                    <a:srgbClr val="FF0000"/>
                  </a:solidFill>
                </a:rPr>
                <a:t> </a:t>
              </a:r>
              <a:r>
                <a:rPr lang="fr-FR" sz="1600" i="1" dirty="0" err="1">
                  <a:solidFill>
                    <a:srgbClr val="FF0000"/>
                  </a:solidFill>
                </a:rPr>
                <a:t>strength</a:t>
              </a:r>
              <a:endParaRPr lang="fr-FR" sz="1600" i="1" dirty="0">
                <a:solidFill>
                  <a:srgbClr val="FF0000"/>
                </a:solidFill>
              </a:endParaRPr>
            </a:p>
            <a:p>
              <a:r>
                <a:rPr lang="fr-FR" sz="1600" b="1" dirty="0">
                  <a:solidFill>
                    <a:srgbClr val="FF0000"/>
                  </a:solidFill>
                </a:rPr>
                <a:t>	UTS</a:t>
              </a:r>
              <a:endParaRPr lang="fr-FR" sz="1600" baseline="-25000" dirty="0">
                <a:solidFill>
                  <a:srgbClr val="FF0000"/>
                </a:solidFill>
              </a:endParaRPr>
            </a:p>
            <a:p>
              <a:endParaRPr lang="fr-FR" sz="1600" i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8" name="Forme libre 47"/>
          <p:cNvSpPr/>
          <p:nvPr/>
        </p:nvSpPr>
        <p:spPr bwMode="auto">
          <a:xfrm rot="20892769">
            <a:off x="5104627" y="1596857"/>
            <a:ext cx="3609046" cy="1276317"/>
          </a:xfrm>
          <a:custGeom>
            <a:avLst/>
            <a:gdLst>
              <a:gd name="connsiteX0" fmla="*/ 0 w 3742441"/>
              <a:gd name="connsiteY0" fmla="*/ 1399881 h 1399881"/>
              <a:gd name="connsiteX1" fmla="*/ 904973 w 3742441"/>
              <a:gd name="connsiteY1" fmla="*/ 410066 h 1399881"/>
              <a:gd name="connsiteX2" fmla="*/ 1979629 w 3742441"/>
              <a:gd name="connsiteY2" fmla="*/ 32994 h 1399881"/>
              <a:gd name="connsiteX3" fmla="*/ 2931736 w 3742441"/>
              <a:gd name="connsiteY3" fmla="*/ 212104 h 1399881"/>
              <a:gd name="connsiteX4" fmla="*/ 3742441 w 3742441"/>
              <a:gd name="connsiteY4" fmla="*/ 645737 h 139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2441" h="1399881">
                <a:moveTo>
                  <a:pt x="0" y="1399881"/>
                </a:moveTo>
                <a:cubicBezTo>
                  <a:pt x="287517" y="1018880"/>
                  <a:pt x="575035" y="637880"/>
                  <a:pt x="904973" y="410066"/>
                </a:cubicBezTo>
                <a:cubicBezTo>
                  <a:pt x="1234911" y="182252"/>
                  <a:pt x="1641835" y="65988"/>
                  <a:pt x="1979629" y="32994"/>
                </a:cubicBezTo>
                <a:cubicBezTo>
                  <a:pt x="2317423" y="0"/>
                  <a:pt x="2637934" y="109980"/>
                  <a:pt x="2931736" y="212104"/>
                </a:cubicBezTo>
                <a:cubicBezTo>
                  <a:pt x="3225538" y="314228"/>
                  <a:pt x="3483989" y="479982"/>
                  <a:pt x="3742441" y="645737"/>
                </a:cubicBezTo>
              </a:path>
            </a:pathLst>
          </a:custGeom>
          <a:noFill/>
          <a:ln w="3810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latin typeface="Arial" charset="0"/>
            </a:endParaRPr>
          </a:p>
        </p:txBody>
      </p:sp>
      <p:grpSp>
        <p:nvGrpSpPr>
          <p:cNvPr id="70" name="Groupe 69"/>
          <p:cNvGrpSpPr/>
          <p:nvPr/>
        </p:nvGrpSpPr>
        <p:grpSpPr>
          <a:xfrm>
            <a:off x="3819428" y="1555420"/>
            <a:ext cx="4836619" cy="4544830"/>
            <a:chOff x="2295427" y="1555419"/>
            <a:chExt cx="4836619" cy="4544830"/>
          </a:xfrm>
        </p:grpSpPr>
        <p:grpSp>
          <p:nvGrpSpPr>
            <p:cNvPr id="69" name="Groupe 68"/>
            <p:cNvGrpSpPr/>
            <p:nvPr/>
          </p:nvGrpSpPr>
          <p:grpSpPr>
            <a:xfrm>
              <a:off x="6193409" y="1826557"/>
              <a:ext cx="927111" cy="457866"/>
              <a:chOff x="6193409" y="1826557"/>
              <a:chExt cx="927111" cy="457866"/>
            </a:xfrm>
          </p:grpSpPr>
          <p:cxnSp>
            <p:nvCxnSpPr>
              <p:cNvPr id="39" name="Connecteur droit avec flèche 38"/>
              <p:cNvCxnSpPr/>
              <p:nvPr/>
            </p:nvCxnSpPr>
            <p:spPr bwMode="auto">
              <a:xfrm flipV="1">
                <a:off x="6610795" y="1826557"/>
                <a:ext cx="509725" cy="168943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40" name="Rectangle 39"/>
              <p:cNvSpPr/>
              <p:nvPr/>
            </p:nvSpPr>
            <p:spPr>
              <a:xfrm>
                <a:off x="6193409" y="1976646"/>
                <a:ext cx="872479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1400" dirty="0"/>
                  <a:t>Fracture</a:t>
                </a:r>
              </a:p>
            </p:txBody>
          </p:sp>
        </p:grpSp>
        <p:grpSp>
          <p:nvGrpSpPr>
            <p:cNvPr id="65" name="Groupe 64"/>
            <p:cNvGrpSpPr/>
            <p:nvPr/>
          </p:nvGrpSpPr>
          <p:grpSpPr>
            <a:xfrm>
              <a:off x="2295427" y="1555419"/>
              <a:ext cx="4836619" cy="4544830"/>
              <a:chOff x="2295427" y="1555419"/>
              <a:chExt cx="4836619" cy="4544830"/>
            </a:xfrm>
          </p:grpSpPr>
          <p:sp>
            <p:nvSpPr>
              <p:cNvPr id="36" name="Line 21"/>
              <p:cNvSpPr>
                <a:spLocks noChangeShapeType="1"/>
              </p:cNvSpPr>
              <p:nvPr/>
            </p:nvSpPr>
            <p:spPr bwMode="auto">
              <a:xfrm flipV="1">
                <a:off x="5876699" y="1555419"/>
                <a:ext cx="0" cy="409123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7" name="Line 22"/>
              <p:cNvSpPr>
                <a:spLocks noChangeShapeType="1"/>
              </p:cNvSpPr>
              <p:nvPr/>
            </p:nvSpPr>
            <p:spPr bwMode="auto">
              <a:xfrm flipV="1">
                <a:off x="3517836" y="3258066"/>
                <a:ext cx="0" cy="2403594"/>
              </a:xfrm>
              <a:prstGeom prst="line">
                <a:avLst/>
              </a:prstGeom>
              <a:noFill/>
              <a:ln w="19050">
                <a:solidFill>
                  <a:srgbClr val="8A0888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7" name="Line 21"/>
              <p:cNvSpPr>
                <a:spLocks noChangeShapeType="1"/>
              </p:cNvSpPr>
              <p:nvPr/>
            </p:nvSpPr>
            <p:spPr bwMode="auto">
              <a:xfrm flipV="1">
                <a:off x="7132046" y="1772234"/>
                <a:ext cx="0" cy="394118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64" name="Groupe 63"/>
              <p:cNvGrpSpPr/>
              <p:nvPr/>
            </p:nvGrpSpPr>
            <p:grpSpPr>
              <a:xfrm>
                <a:off x="5891753" y="4466599"/>
                <a:ext cx="1234911" cy="567310"/>
                <a:chOff x="5891753" y="4466599"/>
                <a:chExt cx="1234911" cy="567310"/>
              </a:xfrm>
            </p:grpSpPr>
            <p:sp>
              <p:nvSpPr>
                <p:cNvPr id="46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6050983" y="4466599"/>
                  <a:ext cx="880369" cy="30777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fr-FR" sz="1400" b="1" dirty="0" err="1">
                      <a:solidFill>
                        <a:srgbClr val="BF410B"/>
                      </a:solidFill>
                    </a:rPr>
                    <a:t>Necking</a:t>
                  </a:r>
                  <a:endParaRPr lang="fr-FR" sz="1400" b="1" dirty="0">
                    <a:solidFill>
                      <a:srgbClr val="BF410B"/>
                    </a:solidFill>
                  </a:endParaRPr>
                </a:p>
              </p:txBody>
            </p:sp>
            <p:cxnSp>
              <p:nvCxnSpPr>
                <p:cNvPr id="49" name="Connecteur droit avec flèche 48"/>
                <p:cNvCxnSpPr/>
                <p:nvPr/>
              </p:nvCxnSpPr>
              <p:spPr bwMode="auto">
                <a:xfrm>
                  <a:off x="5891753" y="5033909"/>
                  <a:ext cx="1234911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arrow" w="med" len="med"/>
                  <a:tailEnd type="arrow"/>
                </a:ln>
                <a:effectLst/>
              </p:spPr>
            </p:cxnSp>
          </p:grpSp>
          <p:grpSp>
            <p:nvGrpSpPr>
              <p:cNvPr id="63" name="Groupe 62"/>
              <p:cNvGrpSpPr/>
              <p:nvPr/>
            </p:nvGrpSpPr>
            <p:grpSpPr>
              <a:xfrm>
                <a:off x="3602610" y="4465028"/>
                <a:ext cx="2213728" cy="570453"/>
                <a:chOff x="3602610" y="4465028"/>
                <a:chExt cx="2213728" cy="570453"/>
              </a:xfrm>
            </p:grpSpPr>
            <p:sp>
              <p:nvSpPr>
                <p:cNvPr id="45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3813521" y="4465028"/>
                  <a:ext cx="1845377" cy="30777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fr-FR" sz="1400" b="1" dirty="0">
                      <a:solidFill>
                        <a:srgbClr val="BF410B"/>
                      </a:solidFill>
                    </a:rPr>
                    <a:t>Plastic </a:t>
                  </a:r>
                  <a:r>
                    <a:rPr lang="fr-FR" sz="1400" b="1" dirty="0" err="1">
                      <a:solidFill>
                        <a:srgbClr val="BF410B"/>
                      </a:solidFill>
                    </a:rPr>
                    <a:t>deformation</a:t>
                  </a:r>
                  <a:endParaRPr lang="fr-FR" sz="1400" b="1" dirty="0">
                    <a:solidFill>
                      <a:srgbClr val="BF410B"/>
                    </a:solidFill>
                  </a:endParaRPr>
                </a:p>
              </p:txBody>
            </p:sp>
            <p:cxnSp>
              <p:nvCxnSpPr>
                <p:cNvPr id="50" name="Connecteur droit avec flèche 49"/>
                <p:cNvCxnSpPr/>
                <p:nvPr/>
              </p:nvCxnSpPr>
              <p:spPr bwMode="auto">
                <a:xfrm>
                  <a:off x="3602610" y="5035481"/>
                  <a:ext cx="2213728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arrow" w="med" len="med"/>
                  <a:tailEnd type="arrow"/>
                </a:ln>
                <a:effectLst/>
              </p:spPr>
            </p:cxnSp>
          </p:grpSp>
          <p:grpSp>
            <p:nvGrpSpPr>
              <p:cNvPr id="62" name="Groupe 61"/>
              <p:cNvGrpSpPr/>
              <p:nvPr/>
            </p:nvGrpSpPr>
            <p:grpSpPr>
              <a:xfrm>
                <a:off x="2295427" y="5792472"/>
                <a:ext cx="2050330" cy="307777"/>
                <a:chOff x="2295427" y="5792472"/>
                <a:chExt cx="2050330" cy="307777"/>
              </a:xfrm>
            </p:grpSpPr>
            <p:sp>
              <p:nvSpPr>
                <p:cNvPr id="44" name="Rectangle 43"/>
                <p:cNvSpPr/>
                <p:nvPr/>
              </p:nvSpPr>
              <p:spPr>
                <a:xfrm>
                  <a:off x="2295427" y="5792472"/>
                  <a:ext cx="2050330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fr-FR" sz="1400" b="1" dirty="0" err="1">
                      <a:solidFill>
                        <a:srgbClr val="7030A0"/>
                      </a:solidFill>
                    </a:rPr>
                    <a:t>Elastic</a:t>
                  </a:r>
                  <a:r>
                    <a:rPr lang="fr-FR" sz="1400" b="1" dirty="0">
                      <a:solidFill>
                        <a:srgbClr val="7030A0"/>
                      </a:solidFill>
                    </a:rPr>
                    <a:t> </a:t>
                  </a:r>
                  <a:r>
                    <a:rPr lang="fr-FR" sz="1400" b="1" dirty="0" err="1">
                      <a:solidFill>
                        <a:srgbClr val="7030A0"/>
                      </a:solidFill>
                    </a:rPr>
                    <a:t>deformation</a:t>
                  </a:r>
                  <a:endParaRPr lang="fr-FR" sz="1400" b="1" dirty="0">
                    <a:solidFill>
                      <a:srgbClr val="7030A0"/>
                    </a:solidFill>
                  </a:endParaRPr>
                </a:p>
              </p:txBody>
            </p:sp>
            <p:cxnSp>
              <p:nvCxnSpPr>
                <p:cNvPr id="51" name="Connecteur droit avec flèche 50"/>
                <p:cNvCxnSpPr/>
                <p:nvPr/>
              </p:nvCxnSpPr>
              <p:spPr bwMode="auto">
                <a:xfrm>
                  <a:off x="2765196" y="5800624"/>
                  <a:ext cx="864124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7030A0"/>
                  </a:solidFill>
                  <a:prstDash val="solid"/>
                  <a:round/>
                  <a:headEnd type="arrow" w="med" len="med"/>
                  <a:tailEnd type="arrow"/>
                </a:ln>
                <a:effectLst/>
              </p:spPr>
            </p:cxnSp>
          </p:grpSp>
        </p:grpSp>
      </p:grp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1276336" y="3565571"/>
            <a:ext cx="31194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fr-FR" sz="1400" dirty="0" err="1"/>
              <a:t>Slope</a:t>
            </a:r>
            <a:r>
              <a:rPr lang="fr-FR" sz="1400" dirty="0"/>
              <a:t>: </a:t>
            </a:r>
            <a:r>
              <a:rPr lang="fr-FR" sz="1400" b="1" dirty="0"/>
              <a:t>Young </a:t>
            </a:r>
            <a:r>
              <a:rPr lang="fr-FR" sz="1400" b="1" dirty="0" err="1"/>
              <a:t>modulus</a:t>
            </a:r>
            <a:r>
              <a:rPr lang="fr-FR" sz="1400" b="1" dirty="0"/>
              <a:t> </a:t>
            </a:r>
            <a:r>
              <a:rPr lang="fr-FR" sz="1400" dirty="0"/>
              <a:t>E</a:t>
            </a:r>
          </a:p>
        </p:txBody>
      </p:sp>
      <p:sp>
        <p:nvSpPr>
          <p:cNvPr id="52" name="Légende sans bordure 2 51"/>
          <p:cNvSpPr/>
          <p:nvPr/>
        </p:nvSpPr>
        <p:spPr bwMode="auto">
          <a:xfrm flipH="1">
            <a:off x="2153700" y="3700167"/>
            <a:ext cx="1307439" cy="612648"/>
          </a:xfrm>
          <a:prstGeom prst="callout2">
            <a:avLst>
              <a:gd name="adj1" fmla="val 18751"/>
              <a:gd name="adj2" fmla="val 18471"/>
              <a:gd name="adj3" fmla="val 18750"/>
              <a:gd name="adj4" fmla="val -16667"/>
              <a:gd name="adj5" fmla="val 97113"/>
              <a:gd name="adj6" fmla="val -94090"/>
            </a:avLst>
          </a:prstGeom>
          <a:noFill/>
          <a:ln w="12700" cap="flat" cmpd="sng" algn="ctr">
            <a:solidFill>
              <a:srgbClr val="A50021"/>
            </a:solidFill>
            <a:prstDash val="solid"/>
            <a:round/>
            <a:headEnd type="none" w="med" len="med"/>
            <a:tailEnd type="oval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latin typeface="Arial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200186" y="2849886"/>
            <a:ext cx="24276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400" dirty="0">
                <a:sym typeface="Wingdings" panose="05000000000000000000" pitchFamily="2" charset="2"/>
              </a:rPr>
              <a:t></a:t>
            </a:r>
            <a:r>
              <a:rPr lang="fr-FR" sz="1400" dirty="0"/>
              <a:t> </a:t>
            </a:r>
            <a:r>
              <a:rPr lang="fr-FR" sz="1400" dirty="0" err="1"/>
              <a:t>stiffness</a:t>
            </a:r>
            <a:r>
              <a:rPr lang="fr-FR" sz="1400" dirty="0"/>
              <a:t> </a:t>
            </a:r>
            <a:r>
              <a:rPr lang="fr-FR" sz="1400" i="1" dirty="0"/>
              <a:t>k=EA/L</a:t>
            </a:r>
          </a:p>
        </p:txBody>
      </p:sp>
      <p:grpSp>
        <p:nvGrpSpPr>
          <p:cNvPr id="67" name="Groupe 66"/>
          <p:cNvGrpSpPr/>
          <p:nvPr/>
        </p:nvGrpSpPr>
        <p:grpSpPr>
          <a:xfrm>
            <a:off x="3689456" y="2906020"/>
            <a:ext cx="3289351" cy="2763261"/>
            <a:chOff x="2165455" y="2906019"/>
            <a:chExt cx="3289351" cy="2763261"/>
          </a:xfrm>
        </p:grpSpPr>
        <p:grpSp>
          <p:nvGrpSpPr>
            <p:cNvPr id="41" name="Groupe 40"/>
            <p:cNvGrpSpPr/>
            <p:nvPr/>
          </p:nvGrpSpPr>
          <p:grpSpPr>
            <a:xfrm>
              <a:off x="2988834" y="3215640"/>
              <a:ext cx="762001" cy="2453640"/>
              <a:chOff x="3953531" y="1791093"/>
              <a:chExt cx="924189" cy="3869371"/>
            </a:xfrm>
          </p:grpSpPr>
          <p:cxnSp>
            <p:nvCxnSpPr>
              <p:cNvPr id="42" name="Connecteur droit 41"/>
              <p:cNvCxnSpPr/>
              <p:nvPr/>
            </p:nvCxnSpPr>
            <p:spPr bwMode="auto">
              <a:xfrm flipH="1">
                <a:off x="3953531" y="1791093"/>
                <a:ext cx="924189" cy="3869371"/>
              </a:xfrm>
              <a:prstGeom prst="line">
                <a:avLst/>
              </a:prstGeom>
              <a:noFill/>
              <a:ln w="9525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3" name="Forme libre 42"/>
              <p:cNvSpPr>
                <a:spLocks noChangeAspect="1"/>
              </p:cNvSpPr>
              <p:nvPr/>
            </p:nvSpPr>
            <p:spPr bwMode="auto">
              <a:xfrm rot="3600000">
                <a:off x="4242563" y="4158583"/>
                <a:ext cx="116663" cy="127455"/>
              </a:xfrm>
              <a:custGeom>
                <a:avLst/>
                <a:gdLst>
                  <a:gd name="connsiteX0" fmla="*/ 0 w 342900"/>
                  <a:gd name="connsiteY0" fmla="*/ 289560 h 289560"/>
                  <a:gd name="connsiteX1" fmla="*/ 342900 w 342900"/>
                  <a:gd name="connsiteY1" fmla="*/ 289560 h 289560"/>
                  <a:gd name="connsiteX2" fmla="*/ 342900 w 342900"/>
                  <a:gd name="connsiteY2" fmla="*/ 0 h 289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2900" h="289560">
                    <a:moveTo>
                      <a:pt x="0" y="289560"/>
                    </a:moveTo>
                    <a:lnTo>
                      <a:pt x="342900" y="289560"/>
                    </a:lnTo>
                    <a:lnTo>
                      <a:pt x="342900" y="0"/>
                    </a:lnTo>
                  </a:path>
                </a:pathLst>
              </a:custGeom>
              <a:noFill/>
              <a:ln w="9525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dirty="0">
                  <a:latin typeface="Arial" charset="0"/>
                </a:endParaRPr>
              </a:p>
            </p:txBody>
          </p:sp>
        </p:grpSp>
        <p:sp>
          <p:nvSpPr>
            <p:cNvPr id="54" name="Text Box 12"/>
            <p:cNvSpPr txBox="1">
              <a:spLocks noChangeArrowheads="1"/>
            </p:cNvSpPr>
            <p:nvPr/>
          </p:nvSpPr>
          <p:spPr bwMode="auto">
            <a:xfrm>
              <a:off x="2165455" y="2906019"/>
              <a:ext cx="65874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l-GR" sz="1200" b="1" dirty="0">
                  <a:solidFill>
                    <a:srgbClr val="006600"/>
                  </a:solidFill>
                </a:rPr>
                <a:t>σ</a:t>
              </a:r>
              <a:r>
                <a:rPr lang="fr-FR" sz="1200" baseline="-25000" dirty="0">
                  <a:solidFill>
                    <a:srgbClr val="006600"/>
                  </a:solidFill>
                </a:rPr>
                <a:t>0.2</a:t>
              </a:r>
            </a:p>
          </p:txBody>
        </p:sp>
        <p:sp>
          <p:nvSpPr>
            <p:cNvPr id="55" name="Line 18"/>
            <p:cNvSpPr>
              <a:spLocks noChangeShapeType="1"/>
            </p:cNvSpPr>
            <p:nvPr/>
          </p:nvSpPr>
          <p:spPr bwMode="auto">
            <a:xfrm>
              <a:off x="2841474" y="3059070"/>
              <a:ext cx="948874" cy="0"/>
            </a:xfrm>
            <a:prstGeom prst="line">
              <a:avLst/>
            </a:prstGeom>
            <a:noFill/>
            <a:ln w="19050">
              <a:solidFill>
                <a:srgbClr val="0066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6" name="Légende sans bordure 2 55"/>
            <p:cNvSpPr/>
            <p:nvPr/>
          </p:nvSpPr>
          <p:spPr bwMode="auto">
            <a:xfrm>
              <a:off x="4540406" y="2986176"/>
              <a:ext cx="914400" cy="612648"/>
            </a:xfrm>
            <a:prstGeom prst="callout2">
              <a:avLst>
                <a:gd name="adj1" fmla="val 46448"/>
                <a:gd name="adj2" fmla="val -86"/>
                <a:gd name="adj3" fmla="val 47985"/>
                <a:gd name="adj4" fmla="val -16667"/>
                <a:gd name="adj5" fmla="val 97113"/>
                <a:gd name="adj6" fmla="val -94090"/>
              </a:avLst>
            </a:prstGeom>
            <a:noFill/>
            <a:ln w="127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dirty="0">
                  <a:solidFill>
                    <a:srgbClr val="006600"/>
                  </a:solidFill>
                  <a:latin typeface="Arial" charset="0"/>
                </a:rPr>
                <a:t>0.2% offset line</a:t>
              </a:r>
            </a:p>
          </p:txBody>
        </p:sp>
      </p:grpSp>
      <p:cxnSp>
        <p:nvCxnSpPr>
          <p:cNvPr id="57" name="Connecteur droit 56"/>
          <p:cNvCxnSpPr>
            <a:stCxn id="48" idx="4"/>
          </p:cNvCxnSpPr>
          <p:nvPr/>
        </p:nvCxnSpPr>
        <p:spPr bwMode="auto">
          <a:xfrm flipH="1">
            <a:off x="8663374" y="1818015"/>
            <a:ext cx="2152" cy="491553"/>
          </a:xfrm>
          <a:prstGeom prst="line">
            <a:avLst/>
          </a:prstGeom>
          <a:noFill/>
          <a:ln w="3810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Connecteur droit 57"/>
          <p:cNvCxnSpPr>
            <a:stCxn id="29" idx="1"/>
            <a:endCxn id="59" idx="1"/>
          </p:cNvCxnSpPr>
          <p:nvPr/>
        </p:nvCxnSpPr>
        <p:spPr bwMode="auto">
          <a:xfrm>
            <a:off x="5087620" y="3083561"/>
            <a:ext cx="86360" cy="144649"/>
          </a:xfrm>
          <a:prstGeom prst="line">
            <a:avLst/>
          </a:prstGeom>
          <a:noFill/>
          <a:ln w="38100" cap="flat" cmpd="sng" algn="ctr">
            <a:solidFill>
              <a:srgbClr val="99003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Line 18"/>
          <p:cNvSpPr>
            <a:spLocks noChangeShapeType="1"/>
          </p:cNvSpPr>
          <p:nvPr/>
        </p:nvSpPr>
        <p:spPr bwMode="auto">
          <a:xfrm>
            <a:off x="4337440" y="3228209"/>
            <a:ext cx="836540" cy="0"/>
          </a:xfrm>
          <a:prstGeom prst="line">
            <a:avLst/>
          </a:prstGeom>
          <a:noFill/>
          <a:ln w="19050">
            <a:solidFill>
              <a:srgbClr val="8A0888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cxnSp>
        <p:nvCxnSpPr>
          <p:cNvPr id="60" name="Connecteur droit 59"/>
          <p:cNvCxnSpPr>
            <a:stCxn id="59" idx="1"/>
            <a:endCxn id="48" idx="0"/>
          </p:cNvCxnSpPr>
          <p:nvPr/>
        </p:nvCxnSpPr>
        <p:spPr bwMode="auto">
          <a:xfrm>
            <a:off x="5173980" y="3228209"/>
            <a:ext cx="99060" cy="130"/>
          </a:xfrm>
          <a:prstGeom prst="line">
            <a:avLst/>
          </a:prstGeom>
          <a:noFill/>
          <a:ln w="38100" cap="flat" cmpd="sng" algn="ctr">
            <a:solidFill>
              <a:srgbClr val="99003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8ECDDB6-4B6B-0896-4823-B2EAB0CB4116}"/>
                  </a:ext>
                </a:extLst>
              </p:cNvPr>
              <p:cNvSpPr txBox="1"/>
              <p:nvPr/>
            </p:nvSpPr>
            <p:spPr>
              <a:xfrm>
                <a:off x="2772679" y="4906697"/>
                <a:ext cx="106061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 ∙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</a:rPr>
                        <m:t>ε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8ECDDB6-4B6B-0896-4823-B2EAB0CB41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679" y="4906697"/>
                <a:ext cx="1060611" cy="276999"/>
              </a:xfrm>
              <a:prstGeom prst="rect">
                <a:avLst/>
              </a:prstGeom>
              <a:blipFill>
                <a:blip r:embed="rId2"/>
                <a:stretch>
                  <a:fillRect l="-575" r="-575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12" descr="moody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623" y="2312245"/>
            <a:ext cx="5678231" cy="41696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>
          <a:xfrm>
            <a:off x="154782" y="111868"/>
            <a:ext cx="8713787" cy="5762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/>
              <a:t>Frictional pressure drop in a tube</a:t>
            </a:r>
          </a:p>
        </p:txBody>
      </p:sp>
      <p:graphicFrame>
        <p:nvGraphicFramePr>
          <p:cNvPr id="39941" name="Object 7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7175500" y="1125538"/>
          <a:ext cx="2449513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057400" imgH="457200" progId="Equation.3">
                  <p:embed/>
                </p:oleObj>
              </mc:Choice>
              <mc:Fallback>
                <p:oleObj name="Equation" r:id="rId3" imgW="2057400" imgH="457200" progId="Equation.3">
                  <p:embed/>
                  <p:pic>
                    <p:nvPicPr>
                      <p:cNvPr id="3994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5500" y="1125538"/>
                        <a:ext cx="2449513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2" name="Text Box 8"/>
          <p:cNvSpPr txBox="1">
            <a:spLocks noChangeArrowheads="1"/>
          </p:cNvSpPr>
          <p:nvPr/>
        </p:nvSpPr>
        <p:spPr bwMode="auto">
          <a:xfrm>
            <a:off x="133607" y="758825"/>
            <a:ext cx="3006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dirty="0"/>
              <a:t> </a:t>
            </a:r>
            <a:r>
              <a:rPr lang="en-GB" b="1" dirty="0">
                <a:solidFill>
                  <a:srgbClr val="0066CC"/>
                </a:solidFill>
              </a:rPr>
              <a:t>Pressure drop</a:t>
            </a:r>
            <a:r>
              <a:rPr lang="en-GB" dirty="0"/>
              <a:t> along tube</a:t>
            </a:r>
          </a:p>
        </p:txBody>
      </p:sp>
      <p:grpSp>
        <p:nvGrpSpPr>
          <p:cNvPr id="39943" name="Group 11"/>
          <p:cNvGrpSpPr>
            <a:grpSpLocks/>
          </p:cNvGrpSpPr>
          <p:nvPr/>
        </p:nvGrpSpPr>
        <p:grpSpPr bwMode="auto">
          <a:xfrm>
            <a:off x="4440239" y="1068388"/>
            <a:ext cx="2160587" cy="863600"/>
            <a:chOff x="1837" y="890"/>
            <a:chExt cx="1361" cy="544"/>
          </a:xfrm>
        </p:grpSpPr>
        <p:graphicFrame>
          <p:nvGraphicFramePr>
            <p:cNvPr id="39944" name="Object 6"/>
            <p:cNvGraphicFramePr>
              <a:graphicFrameLocks noChangeAspect="1"/>
            </p:cNvGraphicFramePr>
            <p:nvPr/>
          </p:nvGraphicFramePr>
          <p:xfrm>
            <a:off x="1882" y="935"/>
            <a:ext cx="1270" cy="4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1155700" imgH="393700" progId="Equation.3">
                    <p:embed/>
                  </p:oleObj>
                </mc:Choice>
                <mc:Fallback>
                  <p:oleObj name="Equation" r:id="rId5" imgW="1155700" imgH="393700" progId="Equation.3">
                    <p:embed/>
                    <p:pic>
                      <p:nvPicPr>
                        <p:cNvPr id="39944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82" y="935"/>
                          <a:ext cx="1270" cy="4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945" name="Rectangle 10"/>
            <p:cNvSpPr>
              <a:spLocks noChangeArrowheads="1"/>
            </p:cNvSpPr>
            <p:nvPr/>
          </p:nvSpPr>
          <p:spPr bwMode="auto">
            <a:xfrm>
              <a:off x="1837" y="890"/>
              <a:ext cx="1361" cy="544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" name="Text Box 8">
            <a:extLst>
              <a:ext uri="{FF2B5EF4-FFF2-40B4-BE49-F238E27FC236}">
                <a16:creationId xmlns:a16="http://schemas.microsoft.com/office/drawing/2014/main" id="{813D8E08-D01A-4D2C-93E2-44F4BA2DDF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2" y="1227049"/>
            <a:ext cx="312481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dirty="0"/>
              <a:t> Experimental plots or semi-empirical formulations (ex. Colebrook formulation)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17F774-47EB-4890-8ADC-DD1F6C46C5B6}"/>
              </a:ext>
            </a:extLst>
          </p:cNvPr>
          <p:cNvSpPr txBox="1"/>
          <p:nvPr/>
        </p:nvSpPr>
        <p:spPr>
          <a:xfrm>
            <a:off x="3876723" y="6481930"/>
            <a:ext cx="39973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Ref. “</a:t>
            </a:r>
            <a:r>
              <a:rPr lang="en-US" sz="1200" dirty="0"/>
              <a:t>Heat Transfer”, </a:t>
            </a:r>
            <a:r>
              <a:rPr lang="en-US" sz="1200" dirty="0" err="1"/>
              <a:t>A.Bejan</a:t>
            </a:r>
            <a:r>
              <a:rPr lang="en-US" sz="1200" dirty="0"/>
              <a:t>, John </a:t>
            </a:r>
            <a:r>
              <a:rPr lang="en-US" sz="1200" dirty="0" err="1"/>
              <a:t>Wilney</a:t>
            </a:r>
            <a:r>
              <a:rPr lang="en-US" sz="1200" dirty="0"/>
              <a:t> &amp; Sons, Inc. </a:t>
            </a:r>
            <a:endParaRPr lang="fr-FR" sz="1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CEA2E5-D142-9929-B7EB-B38A62468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70</a:t>
            </a:fld>
            <a:endParaRPr lang="en-GB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7680" y="2804160"/>
            <a:ext cx="11521439" cy="726714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dirty="0"/>
              <a:t>Feedthroughs and heat intercepts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D9F6E7-D183-5F12-A54B-AA11A82C5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71</a:t>
            </a:fld>
            <a:endParaRPr lang="en-GB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557587"/>
          </a:xfrm>
        </p:spPr>
        <p:txBody>
          <a:bodyPr>
            <a:normAutofit/>
          </a:bodyPr>
          <a:lstStyle/>
          <a:p>
            <a:r>
              <a:rPr lang="en-US" sz="2800" dirty="0"/>
              <a:t>Feedthroughs in cryostats</a:t>
            </a:r>
            <a:endParaRPr lang="en-GB" sz="2800" dirty="0"/>
          </a:p>
        </p:txBody>
      </p:sp>
      <p:grpSp>
        <p:nvGrpSpPr>
          <p:cNvPr id="5" name="Group 73"/>
          <p:cNvGrpSpPr>
            <a:grpSpLocks/>
          </p:cNvGrpSpPr>
          <p:nvPr/>
        </p:nvGrpSpPr>
        <p:grpSpPr bwMode="auto">
          <a:xfrm>
            <a:off x="1703512" y="694112"/>
            <a:ext cx="3773242" cy="2651681"/>
            <a:chOff x="448" y="592"/>
            <a:chExt cx="5454" cy="3748"/>
          </a:xfrm>
        </p:grpSpPr>
        <p:pic>
          <p:nvPicPr>
            <p:cNvPr id="6" name="Picture 50" descr="LHC_Dip_Xsect107v200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" y="592"/>
              <a:ext cx="4959" cy="3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" name="Text Box 52"/>
            <p:cNvSpPr txBox="1">
              <a:spLocks noChangeArrowheads="1"/>
            </p:cNvSpPr>
            <p:nvPr/>
          </p:nvSpPr>
          <p:spPr bwMode="auto">
            <a:xfrm>
              <a:off x="448" y="648"/>
              <a:ext cx="1219" cy="5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sz="1000" b="1" dirty="0">
                  <a:solidFill>
                    <a:srgbClr val="000000"/>
                  </a:solidFill>
                  <a:latin typeface="Book Antiqua" pitchFamily="18" charset="0"/>
                </a:rPr>
                <a:t>LHC Main dipole </a:t>
              </a:r>
            </a:p>
          </p:txBody>
        </p:sp>
        <p:sp>
          <p:nvSpPr>
            <p:cNvPr id="10" name="Text Box 56"/>
            <p:cNvSpPr txBox="1">
              <a:spLocks noChangeArrowheads="1"/>
            </p:cNvSpPr>
            <p:nvPr/>
          </p:nvSpPr>
          <p:spPr bwMode="auto">
            <a:xfrm>
              <a:off x="3082" y="3424"/>
              <a:ext cx="2820" cy="3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sz="1000" b="1" dirty="0">
                  <a:solidFill>
                    <a:srgbClr val="000000"/>
                  </a:solidFill>
                  <a:latin typeface="Book Antiqua" pitchFamily="18" charset="0"/>
                </a:rPr>
                <a:t>Magnet Support Posts (GFRE)</a:t>
              </a:r>
            </a:p>
          </p:txBody>
        </p:sp>
        <p:sp>
          <p:nvSpPr>
            <p:cNvPr id="14" name="Line 63"/>
            <p:cNvSpPr>
              <a:spLocks noChangeShapeType="1"/>
            </p:cNvSpPr>
            <p:nvPr/>
          </p:nvSpPr>
          <p:spPr bwMode="auto">
            <a:xfrm flipH="1" flipV="1">
              <a:off x="2955" y="3098"/>
              <a:ext cx="1238" cy="40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GB"/>
            </a:p>
          </p:txBody>
        </p:sp>
        <p:sp>
          <p:nvSpPr>
            <p:cNvPr id="17" name="Rectangle 70"/>
            <p:cNvSpPr>
              <a:spLocks noChangeArrowheads="1"/>
            </p:cNvSpPr>
            <p:nvPr/>
          </p:nvSpPr>
          <p:spPr bwMode="auto">
            <a:xfrm>
              <a:off x="4312" y="3818"/>
              <a:ext cx="267" cy="5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6071036" y="365540"/>
            <a:ext cx="5763913" cy="257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000" kern="0" dirty="0"/>
              <a:t>Solid conduction paths: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rgbClr val="0066FF"/>
                </a:solidFill>
              </a:rPr>
              <a:t>Supporting systems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rgbClr val="0066FF"/>
                </a:solidFill>
              </a:rPr>
              <a:t>Current leads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rgbClr val="0066FF"/>
                </a:solidFill>
              </a:rPr>
              <a:t>RF main coupler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rgbClr val="0066FF"/>
                </a:solidFill>
              </a:rPr>
              <a:t>Instrumentation feed-throughs</a:t>
            </a:r>
            <a:r>
              <a:rPr lang="en-US" sz="1800" kern="0" dirty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rgbClr val="0066FF"/>
                </a:solidFill>
              </a:rPr>
              <a:t>Beam tubes Cold-to-Warm (CWT) transitions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rgbClr val="0066FF"/>
                </a:solidFill>
              </a:rPr>
              <a:t>Necks (vertical cryostats)</a:t>
            </a:r>
            <a:r>
              <a:rPr lang="en-US" sz="1800" kern="0" dirty="0"/>
              <a:t> </a:t>
            </a:r>
            <a:endParaRPr lang="en-GB" sz="1800" kern="0" dirty="0"/>
          </a:p>
        </p:txBody>
      </p:sp>
      <p:pic>
        <p:nvPicPr>
          <p:cNvPr id="19" name="Picture 18" descr="F:\Project\HFM\Pictures\120717\General 3D cut view 2 27_07_01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196" y="3174579"/>
            <a:ext cx="1862925" cy="343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56"/>
          <p:cNvSpPr txBox="1">
            <a:spLocks noChangeArrowheads="1"/>
          </p:cNvSpPr>
          <p:nvPr/>
        </p:nvSpPr>
        <p:spPr bwMode="auto">
          <a:xfrm>
            <a:off x="1838824" y="3385328"/>
            <a:ext cx="1805158" cy="2462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</a:pPr>
            <a:r>
              <a:rPr lang="en-US" sz="1000" b="1" dirty="0">
                <a:solidFill>
                  <a:srgbClr val="000000"/>
                </a:solidFill>
                <a:latin typeface="Book Antiqua" pitchFamily="18" charset="0"/>
              </a:rPr>
              <a:t>Current leads</a:t>
            </a:r>
          </a:p>
        </p:txBody>
      </p:sp>
      <p:sp>
        <p:nvSpPr>
          <p:cNvPr id="21" name="Line 63"/>
          <p:cNvSpPr>
            <a:spLocks noChangeShapeType="1"/>
          </p:cNvSpPr>
          <p:nvPr/>
        </p:nvSpPr>
        <p:spPr bwMode="auto">
          <a:xfrm flipH="1">
            <a:off x="1652345" y="3585382"/>
            <a:ext cx="695982" cy="2476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22" name="Text Box 56"/>
          <p:cNvSpPr txBox="1">
            <a:spLocks noChangeArrowheads="1"/>
          </p:cNvSpPr>
          <p:nvPr/>
        </p:nvSpPr>
        <p:spPr bwMode="auto">
          <a:xfrm>
            <a:off x="2348328" y="4051160"/>
            <a:ext cx="517950" cy="2462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</a:pPr>
            <a:r>
              <a:rPr lang="en-US" sz="1000" b="1" dirty="0">
                <a:solidFill>
                  <a:srgbClr val="000000"/>
                </a:solidFill>
                <a:latin typeface="Book Antiqua" pitchFamily="18" charset="0"/>
              </a:rPr>
              <a:t>Neck</a:t>
            </a:r>
          </a:p>
        </p:txBody>
      </p:sp>
      <p:sp>
        <p:nvSpPr>
          <p:cNvPr id="23" name="Line 63"/>
          <p:cNvSpPr>
            <a:spLocks noChangeShapeType="1"/>
          </p:cNvSpPr>
          <p:nvPr/>
        </p:nvSpPr>
        <p:spPr bwMode="auto">
          <a:xfrm flipH="1" flipV="1">
            <a:off x="1724356" y="4248074"/>
            <a:ext cx="957105" cy="39606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pic>
        <p:nvPicPr>
          <p:cNvPr id="24" name="Picture 7" descr="IMG_087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5049" y="3524827"/>
            <a:ext cx="1945189" cy="280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 Box 56"/>
          <p:cNvSpPr txBox="1">
            <a:spLocks noChangeArrowheads="1"/>
          </p:cNvSpPr>
          <p:nvPr/>
        </p:nvSpPr>
        <p:spPr bwMode="auto">
          <a:xfrm>
            <a:off x="7716006" y="3429000"/>
            <a:ext cx="1805158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</a:pPr>
            <a:r>
              <a:rPr lang="en-US" sz="1000" b="1" dirty="0">
                <a:solidFill>
                  <a:srgbClr val="000000"/>
                </a:solidFill>
                <a:latin typeface="Book Antiqua" pitchFamily="18" charset="0"/>
              </a:rPr>
              <a:t>LHC instrumentation capillary at assembly</a:t>
            </a:r>
          </a:p>
        </p:txBody>
      </p:sp>
      <p:sp>
        <p:nvSpPr>
          <p:cNvPr id="26" name="Line 63"/>
          <p:cNvSpPr>
            <a:spLocks noChangeShapeType="1"/>
          </p:cNvSpPr>
          <p:nvPr/>
        </p:nvSpPr>
        <p:spPr bwMode="auto">
          <a:xfrm>
            <a:off x="8486936" y="3860469"/>
            <a:ext cx="1728192" cy="1591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pic>
        <p:nvPicPr>
          <p:cNvPr id="28" name="Image 8" descr="coupe axonoTSM02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673000" y="4113195"/>
            <a:ext cx="3043006" cy="23026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9" name="Text Box 56"/>
          <p:cNvSpPr txBox="1">
            <a:spLocks noChangeArrowheads="1"/>
          </p:cNvSpPr>
          <p:nvPr/>
        </p:nvSpPr>
        <p:spPr bwMode="auto">
          <a:xfrm>
            <a:off x="4673000" y="3737223"/>
            <a:ext cx="1805158" cy="2462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</a:pPr>
            <a:r>
              <a:rPr lang="en-US" sz="1000" b="1" dirty="0">
                <a:solidFill>
                  <a:srgbClr val="000000"/>
                </a:solidFill>
                <a:latin typeface="Book Antiqua" pitchFamily="18" charset="0"/>
              </a:rPr>
              <a:t>CWT SPL </a:t>
            </a:r>
            <a:r>
              <a:rPr lang="en-US" sz="1000" b="1" dirty="0" err="1">
                <a:solidFill>
                  <a:srgbClr val="000000"/>
                </a:solidFill>
                <a:latin typeface="Book Antiqua" pitchFamily="18" charset="0"/>
              </a:rPr>
              <a:t>cryomodule</a:t>
            </a:r>
            <a:endParaRPr lang="en-US" sz="1000" b="1" dirty="0">
              <a:solidFill>
                <a:srgbClr val="000000"/>
              </a:solidFill>
              <a:latin typeface="Book Antiqua" pitchFamily="18" charset="0"/>
            </a:endParaRPr>
          </a:p>
        </p:txBody>
      </p:sp>
      <p:sp>
        <p:nvSpPr>
          <p:cNvPr id="30" name="Line 63"/>
          <p:cNvSpPr>
            <a:spLocks noChangeShapeType="1"/>
          </p:cNvSpPr>
          <p:nvPr/>
        </p:nvSpPr>
        <p:spPr bwMode="auto">
          <a:xfrm>
            <a:off x="5575579" y="3990085"/>
            <a:ext cx="1052950" cy="12744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C8C56A-2539-E57B-43BE-C299EA6D2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307695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84" y="79889"/>
            <a:ext cx="10581895" cy="508000"/>
          </a:xfrm>
        </p:spPr>
        <p:txBody>
          <a:bodyPr>
            <a:noAutofit/>
          </a:bodyPr>
          <a:lstStyle/>
          <a:p>
            <a:r>
              <a:rPr lang="en-US" sz="2400" dirty="0"/>
              <a:t>Heat intercepts (heat sinking) at intermediate temperatures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90815" y="617018"/>
            <a:ext cx="2809420" cy="1899638"/>
            <a:chOff x="539552" y="1013351"/>
            <a:chExt cx="2854989" cy="2710840"/>
          </a:xfrm>
        </p:grpSpPr>
        <p:grpSp>
          <p:nvGrpSpPr>
            <p:cNvPr id="10" name="Group 9"/>
            <p:cNvGrpSpPr/>
            <p:nvPr/>
          </p:nvGrpSpPr>
          <p:grpSpPr>
            <a:xfrm>
              <a:off x="539552" y="1405696"/>
              <a:ext cx="2854989" cy="1916292"/>
              <a:chOff x="539552" y="1524000"/>
              <a:chExt cx="4038600" cy="2819400"/>
            </a:xfrm>
          </p:grpSpPr>
          <p:sp>
            <p:nvSpPr>
              <p:cNvPr id="4" name="Rounded Rectangle 3"/>
              <p:cNvSpPr/>
              <p:nvPr/>
            </p:nvSpPr>
            <p:spPr>
              <a:xfrm>
                <a:off x="2215952" y="1524000"/>
                <a:ext cx="304800" cy="2590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" name="Straight Connector 5"/>
              <p:cNvCxnSpPr/>
              <p:nvPr/>
            </p:nvCxnSpPr>
            <p:spPr>
              <a:xfrm>
                <a:off x="539552" y="4114800"/>
                <a:ext cx="3886200" cy="0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539552" y="41910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691952" y="42672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539552" y="43434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539552" y="1524000"/>
                <a:ext cx="3886200" cy="0"/>
              </a:xfrm>
              <a:prstGeom prst="line">
                <a:avLst/>
              </a:prstGeom>
              <a:ln w="3810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Down Arrow 31"/>
              <p:cNvSpPr/>
              <p:nvPr/>
            </p:nvSpPr>
            <p:spPr>
              <a:xfrm>
                <a:off x="2326298" y="3651849"/>
                <a:ext cx="114300" cy="622642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3" name="Straight Arrow Connector 32"/>
              <p:cNvCxnSpPr/>
              <p:nvPr/>
            </p:nvCxnSpPr>
            <p:spPr>
              <a:xfrm>
                <a:off x="1301552" y="1524000"/>
                <a:ext cx="0" cy="2590800"/>
              </a:xfrm>
              <a:prstGeom prst="straightConnector1">
                <a:avLst/>
              </a:prstGeom>
              <a:ln w="127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 rot="16200000">
                <a:off x="788404" y="2553939"/>
                <a:ext cx="656964" cy="5309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</a:t>
                </a:r>
                <a:endParaRPr lang="en-GB" dirty="0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1911152" y="2177717"/>
                <a:ext cx="940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>
                <a:off x="2579733" y="1872917"/>
                <a:ext cx="486678" cy="775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</a:t>
                </a:r>
                <a:endParaRPr lang="en-GB" dirty="0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541231" y="1013351"/>
              <a:ext cx="951404" cy="4392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Tw=293K</a:t>
              </a:r>
              <a:endParaRPr lang="en-GB" sz="1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619672" y="3284984"/>
              <a:ext cx="698517" cy="4392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/>
                <a:t>Tc</a:t>
              </a:r>
              <a:r>
                <a:rPr lang="en-US" sz="1400" dirty="0"/>
                <a:t>=2K</a:t>
              </a:r>
              <a:endParaRPr lang="en-GB" sz="1400" dirty="0"/>
            </a:p>
          </p:txBody>
        </p:sp>
      </p:grp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3822376"/>
              </p:ext>
            </p:extLst>
          </p:nvPr>
        </p:nvGraphicFramePr>
        <p:xfrm>
          <a:off x="6804311" y="1388378"/>
          <a:ext cx="1800200" cy="832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41120" imgH="482400" progId="Equation.3">
                  <p:embed/>
                </p:oleObj>
              </mc:Choice>
              <mc:Fallback>
                <p:oleObj name="Equation" r:id="rId2" imgW="1041120" imgH="482400" progId="Equation.3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311" y="1388378"/>
                        <a:ext cx="1800200" cy="8321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07523" y="675258"/>
            <a:ext cx="4193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>
                <a:solidFill>
                  <a:srgbClr val="0066FF"/>
                </a:solidFill>
              </a:rPr>
              <a:t>simple solid conduction</a:t>
            </a:r>
            <a:endParaRPr lang="en-GB" sz="2800" dirty="0">
              <a:solidFill>
                <a:srgbClr val="0066FF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905342" y="2666679"/>
            <a:ext cx="3788833" cy="1440341"/>
            <a:chOff x="408954" y="2649260"/>
            <a:chExt cx="3788833" cy="1440341"/>
          </a:xfrm>
        </p:grpSpPr>
        <p:grpSp>
          <p:nvGrpSpPr>
            <p:cNvPr id="30" name="Group 29"/>
            <p:cNvGrpSpPr/>
            <p:nvPr/>
          </p:nvGrpSpPr>
          <p:grpSpPr>
            <a:xfrm>
              <a:off x="408954" y="2746747"/>
              <a:ext cx="2809420" cy="1342854"/>
              <a:chOff x="539552" y="1524000"/>
              <a:chExt cx="4038600" cy="2819400"/>
            </a:xfrm>
          </p:grpSpPr>
          <p:sp>
            <p:nvSpPr>
              <p:cNvPr id="36" name="Rounded Rectangle 35"/>
              <p:cNvSpPr/>
              <p:nvPr/>
            </p:nvSpPr>
            <p:spPr>
              <a:xfrm>
                <a:off x="2215952" y="1524000"/>
                <a:ext cx="304800" cy="2590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539552" y="4114800"/>
                <a:ext cx="3886200" cy="0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539552" y="41910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691952" y="42672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539552" y="43434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539552" y="1524000"/>
                <a:ext cx="3886200" cy="0"/>
              </a:xfrm>
              <a:prstGeom prst="line">
                <a:avLst/>
              </a:prstGeom>
              <a:ln w="3810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Down Arrow 41"/>
              <p:cNvSpPr/>
              <p:nvPr/>
            </p:nvSpPr>
            <p:spPr>
              <a:xfrm>
                <a:off x="2326298" y="3651849"/>
                <a:ext cx="114300" cy="622642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3" name="Straight Arrow Connector 42"/>
              <p:cNvCxnSpPr/>
              <p:nvPr/>
            </p:nvCxnSpPr>
            <p:spPr>
              <a:xfrm>
                <a:off x="1301552" y="1524000"/>
                <a:ext cx="0" cy="2590800"/>
              </a:xfrm>
              <a:prstGeom prst="straightConnector1">
                <a:avLst/>
              </a:prstGeom>
              <a:ln w="127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 rot="16200000">
                <a:off x="788404" y="2553939"/>
                <a:ext cx="656964" cy="5309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</a:t>
                </a:r>
                <a:endParaRPr lang="en-GB" dirty="0"/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>
                <a:off x="1911152" y="2177717"/>
                <a:ext cx="940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/>
              <p:cNvSpPr txBox="1"/>
              <p:nvPr/>
            </p:nvSpPr>
            <p:spPr>
              <a:xfrm>
                <a:off x="2579733" y="1872917"/>
                <a:ext cx="486678" cy="775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</a:t>
                </a:r>
                <a:endParaRPr lang="en-GB" dirty="0"/>
              </a:p>
            </p:txBody>
          </p:sp>
        </p:grpSp>
        <p:cxnSp>
          <p:nvCxnSpPr>
            <p:cNvPr id="49" name="Straight Connector 48"/>
            <p:cNvCxnSpPr/>
            <p:nvPr/>
          </p:nvCxnSpPr>
          <p:spPr>
            <a:xfrm>
              <a:off x="968202" y="3034683"/>
              <a:ext cx="1676400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3060937" y="2843644"/>
              <a:ext cx="1136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Q @ 80K</a:t>
              </a: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2416002" y="2751708"/>
              <a:ext cx="0" cy="282975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Down Arrow 51"/>
            <p:cNvSpPr/>
            <p:nvPr/>
          </p:nvSpPr>
          <p:spPr>
            <a:xfrm rot="-5400000">
              <a:off x="2848867" y="2847668"/>
              <a:ext cx="114300" cy="395161"/>
            </a:xfrm>
            <a:prstGeom prst="downArrow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TextBox 75"/>
            <p:cNvSpPr txBox="1"/>
            <p:nvPr/>
          </p:nvSpPr>
          <p:spPr>
            <a:xfrm rot="16200000">
              <a:off x="2050747" y="2663527"/>
              <a:ext cx="397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</a:t>
              </a:r>
              <a:r>
                <a:rPr lang="en-US" baseline="-25000" dirty="0"/>
                <a:t>1</a:t>
              </a:r>
              <a:endParaRPr lang="en-GB" baseline="-250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91924" y="4720976"/>
            <a:ext cx="3788833" cy="1444890"/>
            <a:chOff x="395536" y="4703558"/>
            <a:chExt cx="3788833" cy="1444890"/>
          </a:xfrm>
        </p:grpSpPr>
        <p:grpSp>
          <p:nvGrpSpPr>
            <p:cNvPr id="54" name="Group 53"/>
            <p:cNvGrpSpPr/>
            <p:nvPr/>
          </p:nvGrpSpPr>
          <p:grpSpPr>
            <a:xfrm>
              <a:off x="395536" y="4805594"/>
              <a:ext cx="2809420" cy="1342854"/>
              <a:chOff x="539552" y="1524000"/>
              <a:chExt cx="4038600" cy="2819400"/>
            </a:xfrm>
          </p:grpSpPr>
          <p:sp>
            <p:nvSpPr>
              <p:cNvPr id="57" name="Rounded Rectangle 56"/>
              <p:cNvSpPr/>
              <p:nvPr/>
            </p:nvSpPr>
            <p:spPr>
              <a:xfrm>
                <a:off x="2215952" y="1524000"/>
                <a:ext cx="304800" cy="2590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8" name="Straight Connector 57"/>
              <p:cNvCxnSpPr/>
              <p:nvPr/>
            </p:nvCxnSpPr>
            <p:spPr>
              <a:xfrm>
                <a:off x="539552" y="4114800"/>
                <a:ext cx="3886200" cy="0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539552" y="41910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691952" y="42672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539552" y="43434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539552" y="1524000"/>
                <a:ext cx="3886200" cy="0"/>
              </a:xfrm>
              <a:prstGeom prst="line">
                <a:avLst/>
              </a:prstGeom>
              <a:ln w="3810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Down Arrow 62"/>
              <p:cNvSpPr/>
              <p:nvPr/>
            </p:nvSpPr>
            <p:spPr>
              <a:xfrm>
                <a:off x="2326298" y="3651849"/>
                <a:ext cx="114300" cy="622642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4" name="Straight Arrow Connector 63"/>
              <p:cNvCxnSpPr/>
              <p:nvPr/>
            </p:nvCxnSpPr>
            <p:spPr>
              <a:xfrm>
                <a:off x="1301552" y="1524000"/>
                <a:ext cx="0" cy="2590800"/>
              </a:xfrm>
              <a:prstGeom prst="straightConnector1">
                <a:avLst/>
              </a:prstGeom>
              <a:ln w="127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 rot="16200000">
                <a:off x="788404" y="2553939"/>
                <a:ext cx="656964" cy="5309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</a:t>
                </a:r>
                <a:endParaRPr lang="en-GB" dirty="0"/>
              </a:p>
            </p:txBody>
          </p:sp>
          <p:cxnSp>
            <p:nvCxnSpPr>
              <p:cNvPr id="66" name="Straight Connector 65"/>
              <p:cNvCxnSpPr/>
              <p:nvPr/>
            </p:nvCxnSpPr>
            <p:spPr>
              <a:xfrm>
                <a:off x="1911152" y="2177717"/>
                <a:ext cx="940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66"/>
              <p:cNvSpPr txBox="1"/>
              <p:nvPr/>
            </p:nvSpPr>
            <p:spPr>
              <a:xfrm>
                <a:off x="2579733" y="1872917"/>
                <a:ext cx="486678" cy="775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</a:t>
                </a:r>
                <a:endParaRPr lang="en-GB" dirty="0"/>
              </a:p>
            </p:txBody>
          </p:sp>
        </p:grpSp>
        <p:cxnSp>
          <p:nvCxnSpPr>
            <p:cNvPr id="68" name="Straight Connector 67"/>
            <p:cNvCxnSpPr/>
            <p:nvPr/>
          </p:nvCxnSpPr>
          <p:spPr>
            <a:xfrm>
              <a:off x="954784" y="5093530"/>
              <a:ext cx="1676400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3047519" y="4902491"/>
              <a:ext cx="1136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Q @ 80K</a:t>
              </a:r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>
              <a:off x="2402584" y="4810555"/>
              <a:ext cx="0" cy="282975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Down Arrow 70"/>
            <p:cNvSpPr/>
            <p:nvPr/>
          </p:nvSpPr>
          <p:spPr>
            <a:xfrm rot="-5400000">
              <a:off x="2835449" y="4906515"/>
              <a:ext cx="114300" cy="395161"/>
            </a:xfrm>
            <a:prstGeom prst="downArrow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971600" y="5554963"/>
              <a:ext cx="1676400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3064335" y="5363924"/>
              <a:ext cx="1007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Q @ 8K</a:t>
              </a:r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>
              <a:off x="2407838" y="5104095"/>
              <a:ext cx="3398" cy="450868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Down Arrow 74"/>
            <p:cNvSpPr/>
            <p:nvPr/>
          </p:nvSpPr>
          <p:spPr>
            <a:xfrm rot="-5400000">
              <a:off x="2852265" y="5367948"/>
              <a:ext cx="114300" cy="395161"/>
            </a:xfrm>
            <a:prstGeom prst="downArrow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TextBox 76"/>
            <p:cNvSpPr txBox="1"/>
            <p:nvPr/>
          </p:nvSpPr>
          <p:spPr>
            <a:xfrm rot="16200000">
              <a:off x="2050747" y="4717825"/>
              <a:ext cx="397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</a:t>
              </a:r>
              <a:r>
                <a:rPr lang="en-US" baseline="-25000" dirty="0"/>
                <a:t>1</a:t>
              </a:r>
              <a:endParaRPr lang="en-GB" baseline="-25000" dirty="0"/>
            </a:p>
          </p:txBody>
        </p:sp>
        <p:sp>
          <p:nvSpPr>
            <p:cNvPr id="78" name="TextBox 77"/>
            <p:cNvSpPr txBox="1"/>
            <p:nvPr/>
          </p:nvSpPr>
          <p:spPr>
            <a:xfrm rot="16200000">
              <a:off x="2050746" y="5144863"/>
              <a:ext cx="397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</a:t>
              </a:r>
              <a:r>
                <a:rPr lang="en-US" baseline="-25000" dirty="0"/>
                <a:t>2</a:t>
              </a:r>
              <a:endParaRPr lang="en-GB" baseline="-25000" dirty="0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5559359" y="2393655"/>
            <a:ext cx="6051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>
                <a:solidFill>
                  <a:srgbClr val="0066FF"/>
                </a:solidFill>
              </a:rPr>
              <a:t>1 heat intercept at optimal distance</a:t>
            </a:r>
            <a:endParaRPr lang="en-GB" sz="2800" dirty="0">
              <a:solidFill>
                <a:srgbClr val="0066FF"/>
              </a:solidFill>
            </a:endParaRP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3892366"/>
              </p:ext>
            </p:extLst>
          </p:nvPr>
        </p:nvGraphicFramePr>
        <p:xfrm>
          <a:off x="5673338" y="3111057"/>
          <a:ext cx="5293056" cy="777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276360" imgH="482400" progId="Equation.3">
                  <p:embed/>
                </p:oleObj>
              </mc:Choice>
              <mc:Fallback>
                <p:oleObj name="Equation" r:id="rId4" imgW="3276360" imgH="482400" progId="Equation.3">
                  <p:embed/>
                  <p:pic>
                    <p:nvPicPr>
                      <p:cNvPr id="26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3338" y="3111057"/>
                        <a:ext cx="5293056" cy="7773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" name="TextBox 81"/>
          <p:cNvSpPr txBox="1"/>
          <p:nvPr/>
        </p:nvSpPr>
        <p:spPr>
          <a:xfrm>
            <a:off x="5607523" y="4498733"/>
            <a:ext cx="6231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>
                <a:solidFill>
                  <a:srgbClr val="0066FF"/>
                </a:solidFill>
              </a:rPr>
              <a:t>2 heat intercepts at optimal distance</a:t>
            </a:r>
            <a:endParaRPr lang="en-GB" sz="2800" dirty="0">
              <a:solidFill>
                <a:srgbClr val="0066FF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265542" y="3957325"/>
            <a:ext cx="1011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sym typeface="Wingdings" pitchFamily="2" charset="2"/>
              </a:rPr>
              <a:t>  L</a:t>
            </a:r>
            <a:r>
              <a:rPr lang="en-US" sz="2400" baseline="-25000" dirty="0">
                <a:solidFill>
                  <a:srgbClr val="0070C0"/>
                </a:solidFill>
                <a:sym typeface="Wingdings" pitchFamily="2" charset="2"/>
              </a:rPr>
              <a:t>1</a:t>
            </a:r>
            <a:endParaRPr lang="en-GB" sz="2400" baseline="-25000" dirty="0">
              <a:solidFill>
                <a:srgbClr val="0070C0"/>
              </a:solidFill>
            </a:endParaRPr>
          </a:p>
        </p:txBody>
      </p:sp>
      <p:graphicFrame>
        <p:nvGraphicFramePr>
          <p:cNvPr id="81" name="Object 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295099"/>
              </p:ext>
            </p:extLst>
          </p:nvPr>
        </p:nvGraphicFramePr>
        <p:xfrm>
          <a:off x="4380984" y="5596452"/>
          <a:ext cx="7457732" cy="6737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054600" imgH="457200" progId="Equation.3">
                  <p:embed/>
                </p:oleObj>
              </mc:Choice>
              <mc:Fallback>
                <p:oleObj name="Equation" r:id="rId6" imgW="5054600" imgH="457200" progId="Equation.3">
                  <p:embed/>
                  <p:pic>
                    <p:nvPicPr>
                      <p:cNvPr id="81" name="Object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0984" y="5596452"/>
                        <a:ext cx="7457732" cy="6737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" name="TextBox 84"/>
          <p:cNvSpPr txBox="1"/>
          <p:nvPr/>
        </p:nvSpPr>
        <p:spPr>
          <a:xfrm>
            <a:off x="7641606" y="6342056"/>
            <a:ext cx="2295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sym typeface="Wingdings" pitchFamily="2" charset="2"/>
              </a:rPr>
              <a:t> L</a:t>
            </a:r>
            <a:r>
              <a:rPr lang="en-US" sz="2400" baseline="-25000" dirty="0">
                <a:solidFill>
                  <a:srgbClr val="0070C0"/>
                </a:solidFill>
                <a:sym typeface="Wingdings" pitchFamily="2" charset="2"/>
              </a:rPr>
              <a:t>1</a:t>
            </a:r>
            <a:r>
              <a:rPr lang="en-US" sz="2400" dirty="0">
                <a:solidFill>
                  <a:srgbClr val="0070C0"/>
                </a:solidFill>
                <a:sym typeface="Wingdings" pitchFamily="2" charset="2"/>
              </a:rPr>
              <a:t>, L</a:t>
            </a:r>
            <a:r>
              <a:rPr lang="en-US" sz="2400" baseline="-25000" dirty="0">
                <a:solidFill>
                  <a:srgbClr val="0070C0"/>
                </a:solidFill>
                <a:sym typeface="Wingdings" pitchFamily="2" charset="2"/>
              </a:rPr>
              <a:t>2</a:t>
            </a:r>
            <a:endParaRPr lang="en-GB" sz="2400" baseline="-250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8F628C-4895-5B2E-BFE2-83753A259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29968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151" y="111057"/>
            <a:ext cx="11089460" cy="661240"/>
          </a:xfrm>
        </p:spPr>
        <p:txBody>
          <a:bodyPr/>
          <a:lstStyle/>
          <a:p>
            <a:r>
              <a:rPr lang="en-US" dirty="0"/>
              <a:t>LHC supports</a:t>
            </a:r>
            <a:endParaRPr lang="en-GB" dirty="0"/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0282320"/>
              </p:ext>
            </p:extLst>
          </p:nvPr>
        </p:nvGraphicFramePr>
        <p:xfrm>
          <a:off x="6566577" y="533007"/>
          <a:ext cx="3557553" cy="2523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athcad 6.0" r:id="rId2" imgW="4457520" imgH="3162240" progId="Mathcad">
                  <p:embed/>
                </p:oleObj>
              </mc:Choice>
              <mc:Fallback>
                <p:oleObj name="Mathcad 6.0" r:id="rId2" imgW="4457520" imgH="3162240" progId="Mathcad">
                  <p:embed/>
                  <p:pic>
                    <p:nvPicPr>
                      <p:cNvPr id="5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6577" y="533007"/>
                        <a:ext cx="3557553" cy="25231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6956963" y="2965015"/>
            <a:ext cx="2928938" cy="785813"/>
            <a:chOff x="3716" y="1822"/>
            <a:chExt cx="1845" cy="495"/>
          </a:xfrm>
        </p:grpSpPr>
        <p:sp>
          <p:nvSpPr>
            <p:cNvPr id="7" name="Line 23"/>
            <p:cNvSpPr>
              <a:spLocks noChangeShapeType="1"/>
            </p:cNvSpPr>
            <p:nvPr/>
          </p:nvSpPr>
          <p:spPr bwMode="auto">
            <a:xfrm>
              <a:off x="3716" y="1910"/>
              <a:ext cx="319" cy="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8" name="Line 24"/>
            <p:cNvSpPr>
              <a:spLocks noChangeShapeType="1"/>
            </p:cNvSpPr>
            <p:nvPr/>
          </p:nvSpPr>
          <p:spPr bwMode="auto">
            <a:xfrm>
              <a:off x="3716" y="2078"/>
              <a:ext cx="319" cy="0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9" name="Line 25"/>
            <p:cNvSpPr>
              <a:spLocks noChangeShapeType="1"/>
            </p:cNvSpPr>
            <p:nvPr/>
          </p:nvSpPr>
          <p:spPr bwMode="auto">
            <a:xfrm>
              <a:off x="3716" y="2213"/>
              <a:ext cx="319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10" name="Text Box 26"/>
            <p:cNvSpPr txBox="1">
              <a:spLocks noChangeArrowheads="1"/>
            </p:cNvSpPr>
            <p:nvPr/>
          </p:nvSpPr>
          <p:spPr bwMode="auto">
            <a:xfrm>
              <a:off x="4098" y="1822"/>
              <a:ext cx="1463" cy="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400" dirty="0">
                  <a:solidFill>
                    <a:srgbClr val="000000"/>
                  </a:solidFill>
                  <a:latin typeface="Comic Sans MS" pitchFamily="66" charset="0"/>
                </a:rPr>
                <a:t>Two intercepts, 5K &amp; 75K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 Box 27"/>
            <p:cNvSpPr txBox="1">
              <a:spLocks noChangeArrowheads="1"/>
            </p:cNvSpPr>
            <p:nvPr/>
          </p:nvSpPr>
          <p:spPr bwMode="auto">
            <a:xfrm>
              <a:off x="4156" y="1990"/>
              <a:ext cx="1127" cy="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400" dirty="0">
                  <a:solidFill>
                    <a:srgbClr val="000000"/>
                  </a:solidFill>
                  <a:latin typeface="Comic Sans MS" pitchFamily="66" charset="0"/>
                </a:rPr>
                <a:t>One intercept, 75K</a:t>
              </a:r>
            </a:p>
          </p:txBody>
        </p:sp>
        <p:sp>
          <p:nvSpPr>
            <p:cNvPr id="12" name="Text Box 28"/>
            <p:cNvSpPr txBox="1">
              <a:spLocks noChangeArrowheads="1"/>
            </p:cNvSpPr>
            <p:nvPr/>
          </p:nvSpPr>
          <p:spPr bwMode="auto">
            <a:xfrm>
              <a:off x="4133" y="2138"/>
              <a:ext cx="84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400" dirty="0">
                  <a:solidFill>
                    <a:srgbClr val="000000"/>
                  </a:solidFill>
                  <a:latin typeface="Comic Sans MS" pitchFamily="66" charset="0"/>
                </a:rPr>
                <a:t>No intercepts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13" name="Object 1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614478493"/>
              </p:ext>
            </p:extLst>
          </p:nvPr>
        </p:nvGraphicFramePr>
        <p:xfrm>
          <a:off x="6833304" y="4243729"/>
          <a:ext cx="3859213" cy="207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5156063" imgH="2765289" progId="Word.Document.8">
                  <p:embed/>
                </p:oleObj>
              </mc:Choice>
              <mc:Fallback>
                <p:oleObj name="Document" r:id="rId4" imgW="5156063" imgH="2765289" progId="Word.Document.8">
                  <p:embed/>
                  <p:pic>
                    <p:nvPicPr>
                      <p:cNvPr id="13" name="Object 1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3304" y="4243729"/>
                        <a:ext cx="3859213" cy="2071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" name="Group 25"/>
          <p:cNvGrpSpPr>
            <a:grpSpLocks/>
          </p:cNvGrpSpPr>
          <p:nvPr/>
        </p:nvGrpSpPr>
        <p:grpSpPr bwMode="auto">
          <a:xfrm>
            <a:off x="477014" y="836712"/>
            <a:ext cx="6552362" cy="3881154"/>
            <a:chOff x="1647" y="527"/>
            <a:chExt cx="3582" cy="2292"/>
          </a:xfrm>
        </p:grpSpPr>
        <p:graphicFrame>
          <p:nvGraphicFramePr>
            <p:cNvPr id="35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65817574"/>
                </p:ext>
              </p:extLst>
            </p:nvPr>
          </p:nvGraphicFramePr>
          <p:xfrm>
            <a:off x="1647" y="527"/>
            <a:ext cx="3323" cy="21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hoto Editor Photo" r:id="rId6" imgW="12193702" imgH="9142857" progId="MSPhotoEd.3">
                    <p:embed/>
                  </p:oleObj>
                </mc:Choice>
                <mc:Fallback>
                  <p:oleObj name="Photo Editor Photo" r:id="rId6" imgW="12193702" imgH="9142857" progId="MSPhotoEd.3">
                    <p:embed/>
                    <p:pic>
                      <p:nvPicPr>
                        <p:cNvPr id="35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b="22003"/>
                        <a:stretch>
                          <a:fillRect/>
                        </a:stretch>
                      </p:blipFill>
                      <p:spPr bwMode="auto">
                        <a:xfrm>
                          <a:off x="1647" y="527"/>
                          <a:ext cx="3323" cy="21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Line 11"/>
            <p:cNvSpPr>
              <a:spLocks noChangeShapeType="1"/>
            </p:cNvSpPr>
            <p:nvPr/>
          </p:nvSpPr>
          <p:spPr bwMode="auto">
            <a:xfrm flipH="1" flipV="1">
              <a:off x="3951" y="1990"/>
              <a:ext cx="502" cy="2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7" name="Text Box 12"/>
            <p:cNvSpPr txBox="1">
              <a:spLocks noChangeArrowheads="1"/>
            </p:cNvSpPr>
            <p:nvPr/>
          </p:nvSpPr>
          <p:spPr bwMode="auto">
            <a:xfrm>
              <a:off x="3648" y="804"/>
              <a:ext cx="1328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</a:rPr>
                <a:t>5-10 K heat intercept</a:t>
              </a:r>
              <a:endParaRPr lang="en-GB" sz="1400" b="1" i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38" name="Line 13"/>
            <p:cNvSpPr>
              <a:spLocks noChangeShapeType="1"/>
            </p:cNvSpPr>
            <p:nvPr/>
          </p:nvSpPr>
          <p:spPr bwMode="auto">
            <a:xfrm flipH="1">
              <a:off x="4122" y="957"/>
              <a:ext cx="434" cy="39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9" name="Text Box 14"/>
            <p:cNvSpPr txBox="1">
              <a:spLocks noChangeArrowheads="1"/>
            </p:cNvSpPr>
            <p:nvPr/>
          </p:nvSpPr>
          <p:spPr bwMode="auto">
            <a:xfrm>
              <a:off x="1667" y="2258"/>
              <a:ext cx="1146" cy="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GFRE composite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column</a:t>
              </a:r>
              <a:endParaRPr lang="en-GB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0" name="Line 15"/>
            <p:cNvSpPr>
              <a:spLocks noChangeShapeType="1"/>
            </p:cNvSpPr>
            <p:nvPr/>
          </p:nvSpPr>
          <p:spPr bwMode="auto">
            <a:xfrm flipV="1">
              <a:off x="2311" y="1954"/>
              <a:ext cx="615" cy="32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" name="Text Box 16"/>
            <p:cNvSpPr txBox="1">
              <a:spLocks noChangeArrowheads="1"/>
            </p:cNvSpPr>
            <p:nvPr/>
          </p:nvSpPr>
          <p:spPr bwMode="auto">
            <a:xfrm>
              <a:off x="3791" y="2424"/>
              <a:ext cx="1430" cy="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Vacuum vessel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Interface flange: 293 K</a:t>
              </a:r>
              <a:endParaRPr lang="en-GB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2" name="Text Box 17"/>
            <p:cNvSpPr txBox="1">
              <a:spLocks noChangeArrowheads="1"/>
            </p:cNvSpPr>
            <p:nvPr/>
          </p:nvSpPr>
          <p:spPr bwMode="auto">
            <a:xfrm>
              <a:off x="1844" y="565"/>
              <a:ext cx="1947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</a:rPr>
                <a:t>Cold mass interface flange: 2 K</a:t>
              </a:r>
              <a:endParaRPr lang="en-GB" sz="1400" b="1" i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43" name="Line 18"/>
            <p:cNvSpPr>
              <a:spLocks noChangeShapeType="1"/>
            </p:cNvSpPr>
            <p:nvPr/>
          </p:nvSpPr>
          <p:spPr bwMode="auto">
            <a:xfrm flipH="1" flipV="1">
              <a:off x="2948" y="2539"/>
              <a:ext cx="815" cy="7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Line 19"/>
            <p:cNvSpPr>
              <a:spLocks noChangeShapeType="1"/>
            </p:cNvSpPr>
            <p:nvPr/>
          </p:nvSpPr>
          <p:spPr bwMode="auto">
            <a:xfrm>
              <a:off x="2448" y="744"/>
              <a:ext cx="342" cy="177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Text Box 20"/>
            <p:cNvSpPr txBox="1">
              <a:spLocks noChangeArrowheads="1"/>
            </p:cNvSpPr>
            <p:nvPr/>
          </p:nvSpPr>
          <p:spPr bwMode="auto">
            <a:xfrm>
              <a:off x="3833" y="2131"/>
              <a:ext cx="1396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50-65 K heat intercept</a:t>
              </a:r>
              <a:endParaRPr lang="en-GB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65151" y="4558863"/>
            <a:ext cx="61298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600" b="1" dirty="0"/>
              <a:t>4-mm thickness</a:t>
            </a:r>
            <a:r>
              <a:rPr lang="en-US" sz="1600" dirty="0"/>
              <a:t>, glass-fiber epoxy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/>
              <a:t>Manufactured by </a:t>
            </a:r>
            <a:r>
              <a:rPr lang="en-US" sz="1600" b="1" dirty="0"/>
              <a:t>Resin Transfer </a:t>
            </a:r>
            <a:r>
              <a:rPr lang="en-US" sz="1600" b="1" dirty="0" err="1"/>
              <a:t>Moulding</a:t>
            </a:r>
            <a:r>
              <a:rPr lang="en-US" sz="1600" b="1" dirty="0"/>
              <a:t> (RTM):</a:t>
            </a:r>
          </a:p>
          <a:p>
            <a:pPr marL="742950" lvl="1" indent="-285750">
              <a:buFontTx/>
              <a:buChar char="–"/>
            </a:pPr>
            <a:r>
              <a:rPr lang="en-US" sz="1400" dirty="0"/>
              <a:t>Suited to a large-scale industrial production (4’700 units)</a:t>
            </a:r>
          </a:p>
          <a:p>
            <a:pPr marL="742950" lvl="1" indent="-285750">
              <a:buFontTx/>
              <a:buChar char="–"/>
            </a:pPr>
            <a:r>
              <a:rPr lang="en-US" sz="1400" dirty="0"/>
              <a:t>High reproducibility in thermo-mechanical properties  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9908106" y="4717866"/>
            <a:ext cx="432048" cy="1076056"/>
          </a:xfrm>
          <a:prstGeom prst="roundRect">
            <a:avLst/>
          </a:prstGeom>
          <a:solidFill>
            <a:srgbClr val="FFFF00">
              <a:alpha val="3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52F014-B8A1-4A07-A39B-E2C463EE14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43403" y="1032338"/>
            <a:ext cx="2148597" cy="1757943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125D762E-9630-494A-8CE1-8A749739A5DD}"/>
              </a:ext>
            </a:extLst>
          </p:cNvPr>
          <p:cNvSpPr/>
          <p:nvPr/>
        </p:nvSpPr>
        <p:spPr>
          <a:xfrm>
            <a:off x="9957145" y="2906847"/>
            <a:ext cx="24018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Minimizing using efficiency  factors:</a:t>
            </a:r>
          </a:p>
          <a:p>
            <a:r>
              <a:rPr lang="en-GB" sz="1200" dirty="0"/>
              <a:t>C</a:t>
            </a:r>
            <a:r>
              <a:rPr lang="en-GB" sz="1200" baseline="-25000" dirty="0"/>
              <a:t>1 </a:t>
            </a:r>
            <a:r>
              <a:rPr lang="en-GB" sz="1200" dirty="0"/>
              <a:t>= 16 w/w @ 75 K</a:t>
            </a:r>
          </a:p>
          <a:p>
            <a:r>
              <a:rPr lang="en-GB" sz="1200" dirty="0"/>
              <a:t>C</a:t>
            </a:r>
            <a:r>
              <a:rPr lang="en-GB" sz="1200" baseline="-25000" dirty="0"/>
              <a:t>2 </a:t>
            </a:r>
            <a:r>
              <a:rPr lang="en-GB" sz="1200" dirty="0"/>
              <a:t>= 210 w/w @ 5 K</a:t>
            </a:r>
          </a:p>
          <a:p>
            <a:r>
              <a:rPr lang="en-GB" sz="1200" dirty="0"/>
              <a:t>C</a:t>
            </a:r>
            <a:r>
              <a:rPr lang="en-GB" sz="1200" baseline="-25000" dirty="0"/>
              <a:t>3 </a:t>
            </a:r>
            <a:r>
              <a:rPr lang="en-GB" sz="1200" dirty="0"/>
              <a:t>= 990 w/w @ 1.9 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DCBEF3-A5E5-FB70-8A5E-B92CF604A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439166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534" y="-20489"/>
            <a:ext cx="11089460" cy="799041"/>
          </a:xfrm>
        </p:spPr>
        <p:txBody>
          <a:bodyPr/>
          <a:lstStyle/>
          <a:p>
            <a:r>
              <a:rPr lang="en-US" dirty="0" err="1"/>
              <a:t>Vapour</a:t>
            </a:r>
            <a:r>
              <a:rPr lang="en-US" dirty="0"/>
              <a:t> cooling in solid conduction</a:t>
            </a:r>
            <a:endParaRPr lang="en-GB" dirty="0"/>
          </a:p>
        </p:txBody>
      </p:sp>
      <p:grpSp>
        <p:nvGrpSpPr>
          <p:cNvPr id="34" name="Group 33"/>
          <p:cNvGrpSpPr/>
          <p:nvPr/>
        </p:nvGrpSpPr>
        <p:grpSpPr>
          <a:xfrm>
            <a:off x="898292" y="847078"/>
            <a:ext cx="3384376" cy="3002457"/>
            <a:chOff x="323528" y="847077"/>
            <a:chExt cx="3384376" cy="3002457"/>
          </a:xfrm>
        </p:grpSpPr>
        <p:grpSp>
          <p:nvGrpSpPr>
            <p:cNvPr id="32" name="Group 31"/>
            <p:cNvGrpSpPr/>
            <p:nvPr/>
          </p:nvGrpSpPr>
          <p:grpSpPr>
            <a:xfrm>
              <a:off x="323528" y="847077"/>
              <a:ext cx="3384376" cy="3002457"/>
              <a:chOff x="539552" y="1154668"/>
              <a:chExt cx="4038600" cy="3591457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2215952" y="1524000"/>
                <a:ext cx="304800" cy="2590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539552" y="4114800"/>
                <a:ext cx="3886200" cy="0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539552" y="41910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691952" y="42672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539552" y="43434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V="1">
                <a:off x="1758752" y="3352800"/>
                <a:ext cx="0" cy="762000"/>
              </a:xfrm>
              <a:prstGeom prst="straightConnector1">
                <a:avLst/>
              </a:prstGeom>
              <a:ln w="158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1301552" y="3352800"/>
                <a:ext cx="14478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1240032" y="3015734"/>
                <a:ext cx="995843" cy="44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x, T(x)</a:t>
                </a:r>
                <a:endParaRPr lang="en-GB" dirty="0"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539552" y="1524000"/>
                <a:ext cx="3886200" cy="0"/>
              </a:xfrm>
              <a:prstGeom prst="line">
                <a:avLst/>
              </a:prstGeom>
              <a:ln w="3810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2463168" y="4304340"/>
                <a:ext cx="932717" cy="44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  @ </a:t>
                </a:r>
                <a:r>
                  <a:rPr lang="en-US" dirty="0" err="1"/>
                  <a:t>T</a:t>
                </a:r>
                <a:r>
                  <a:rPr lang="en-US" baseline="-25000" dirty="0" err="1"/>
                  <a:t>l</a:t>
                </a:r>
                <a:endParaRPr lang="en-US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738591" y="1154668"/>
                <a:ext cx="572409" cy="44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Tw</a:t>
                </a:r>
              </a:p>
            </p:txBody>
          </p:sp>
          <p:sp>
            <p:nvSpPr>
              <p:cNvPr id="17" name="Down Arrow 16"/>
              <p:cNvSpPr/>
              <p:nvPr/>
            </p:nvSpPr>
            <p:spPr>
              <a:xfrm>
                <a:off x="2306816" y="1523999"/>
                <a:ext cx="114301" cy="622642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" name="Down Arrow 18"/>
              <p:cNvSpPr/>
              <p:nvPr/>
            </p:nvSpPr>
            <p:spPr>
              <a:xfrm rot="10800000">
                <a:off x="2025448" y="1339332"/>
                <a:ext cx="114301" cy="2775468"/>
              </a:xfrm>
              <a:prstGeom prst="downArrow">
                <a:avLst/>
              </a:prstGeom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1245807" y="3810000"/>
                <a:ext cx="14478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1301552" y="1524000"/>
                <a:ext cx="0" cy="2590800"/>
              </a:xfrm>
              <a:prstGeom prst="straightConnector1">
                <a:avLst/>
              </a:prstGeom>
              <a:ln w="127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 rot="16200000">
                <a:off x="900827" y="2605902"/>
                <a:ext cx="374290" cy="4407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</a:t>
                </a:r>
                <a:endParaRPr lang="en-GB" dirty="0"/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>
                <a:off x="1911152" y="2177717"/>
                <a:ext cx="940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2579734" y="1872917"/>
                <a:ext cx="403999" cy="44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</a:t>
                </a:r>
                <a:endParaRPr lang="en-GB" dirty="0"/>
              </a:p>
            </p:txBody>
          </p:sp>
        </p:grpSp>
        <p:sp>
          <p:nvSpPr>
            <p:cNvPr id="33" name="Down Arrow 32"/>
            <p:cNvSpPr/>
            <p:nvPr/>
          </p:nvSpPr>
          <p:spPr>
            <a:xfrm>
              <a:off x="1839422" y="3169006"/>
              <a:ext cx="55005" cy="382219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256546" y="4761657"/>
            <a:ext cx="958277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Times" pitchFamily="18" charset="0"/>
              </a:rPr>
              <a:t>Large enthalpy in He </a:t>
            </a:r>
            <a:r>
              <a:rPr lang="en-US" altLang="en-US" dirty="0" err="1">
                <a:latin typeface="Times" pitchFamily="18" charset="0"/>
              </a:rPr>
              <a:t>vapours</a:t>
            </a:r>
            <a:r>
              <a:rPr lang="en-US" altLang="en-US" dirty="0">
                <a:latin typeface="Times" pitchFamily="18" charset="0"/>
              </a:rPr>
              <a:t> (1550 kJ/kg from 4.2K to 300K) </a:t>
            </a:r>
            <a:r>
              <a:rPr lang="en-US" altLang="en-US" dirty="0">
                <a:latin typeface="Times" pitchFamily="18" charset="0"/>
                <a:sym typeface="Wingdings" pitchFamily="2" charset="2"/>
              </a:rPr>
              <a:t></a:t>
            </a:r>
            <a:r>
              <a:rPr lang="en-US" altLang="en-US" dirty="0">
                <a:latin typeface="Times" pitchFamily="18" charset="0"/>
              </a:rPr>
              <a:t> usable cooling capacity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Object 35"/>
              <p:cNvSpPr txBox="1"/>
              <p:nvPr/>
            </p:nvSpPr>
            <p:spPr bwMode="auto">
              <a:xfrm>
                <a:off x="5653538" y="1211691"/>
                <a:ext cx="4053278" cy="64633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)⋅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limUpp>
                        <m:limUpp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li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limUpp>
                        <m:limUpp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li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𝐶𝑝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𝑇𝑙</m:t>
                          </m:r>
                        </m:e>
                      </m:d>
                      <m:r>
                        <m:rPr>
                          <m:nor/>
                        </m:rP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    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6" name="Object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53538" y="1211691"/>
                <a:ext cx="4053278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4676503" y="1910953"/>
            <a:ext cx="708877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n-US" altLang="en-US" dirty="0">
                <a:latin typeface="Times" pitchFamily="18" charset="0"/>
              </a:rPr>
              <a:t>If    , which is the residual heat to the bath, is equivalent to the evaporation (i.e. </a:t>
            </a:r>
            <a:r>
              <a:rPr lang="en-US" altLang="en-US" dirty="0">
                <a:solidFill>
                  <a:srgbClr val="0070C0"/>
                </a:solidFill>
                <a:latin typeface="Times" pitchFamily="18" charset="0"/>
              </a:rPr>
              <a:t>self-sustained</a:t>
            </a:r>
            <a:r>
              <a:rPr lang="en-US" altLang="en-US" dirty="0">
                <a:latin typeface="Times" pitchFamily="18" charset="0"/>
              </a:rPr>
              <a:t>):  </a:t>
            </a:r>
          </a:p>
        </p:txBody>
      </p:sp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4718892"/>
              </p:ext>
            </p:extLst>
          </p:nvPr>
        </p:nvGraphicFramePr>
        <p:xfrm>
          <a:off x="5268033" y="1681061"/>
          <a:ext cx="239258" cy="5782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2280" imgH="368280" progId="Equation.3">
                  <p:embed/>
                </p:oleObj>
              </mc:Choice>
              <mc:Fallback>
                <p:oleObj name="Equation" r:id="rId4" imgW="152280" imgH="368280" progId="Equation.3">
                  <p:embed/>
                  <p:pic>
                    <p:nvPicPr>
                      <p:cNvPr id="38" name="Object 3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68033" y="1681061"/>
                        <a:ext cx="239258" cy="5782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/>
        </p:nvGraphicFramePr>
        <p:xfrm>
          <a:off x="5807969" y="2451422"/>
          <a:ext cx="4535487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387520" imgH="368280" progId="Equation.3">
                  <p:embed/>
                </p:oleObj>
              </mc:Choice>
              <mc:Fallback>
                <p:oleObj name="Equation" r:id="rId6" imgW="2387520" imgH="368280" progId="Equation.3">
                  <p:embed/>
                  <p:pic>
                    <p:nvPicPr>
                      <p:cNvPr id="39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7969" y="2451422"/>
                        <a:ext cx="4535487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4581178"/>
              </p:ext>
            </p:extLst>
          </p:nvPr>
        </p:nvGraphicFramePr>
        <p:xfrm>
          <a:off x="2441689" y="3262300"/>
          <a:ext cx="239712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52280" imgH="368280" progId="Equation.3">
                  <p:embed/>
                </p:oleObj>
              </mc:Choice>
              <mc:Fallback>
                <p:oleObj name="Equation" r:id="rId8" imgW="152280" imgH="368280" progId="Equation.3">
                  <p:embed/>
                  <p:pic>
                    <p:nvPicPr>
                      <p:cNvPr id="4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1689" y="3262300"/>
                        <a:ext cx="239712" cy="57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8712393"/>
              </p:ext>
            </p:extLst>
          </p:nvPr>
        </p:nvGraphicFramePr>
        <p:xfrm>
          <a:off x="1801339" y="599868"/>
          <a:ext cx="237302" cy="40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64880" imgH="279360" progId="Equation.3">
                  <p:embed/>
                </p:oleObj>
              </mc:Choice>
              <mc:Fallback>
                <p:oleObj name="Equation" r:id="rId10" imgW="164880" imgH="279360" progId="Equation.3">
                  <p:embed/>
                  <p:pic>
                    <p:nvPicPr>
                      <p:cNvPr id="41" name="Object 40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801339" y="599868"/>
                        <a:ext cx="237302" cy="40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4755900" y="555376"/>
            <a:ext cx="58992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n-US" altLang="en-US" dirty="0">
                <a:latin typeface="Times" pitchFamily="18" charset="0"/>
              </a:rPr>
              <a:t>Vapor cooled wall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en-US" dirty="0">
                <a:latin typeface="Times" pitchFamily="18" charset="0"/>
              </a:rPr>
              <a:t>Assuming perfect exchange (</a:t>
            </a:r>
            <a:r>
              <a:rPr lang="en-US" altLang="en-US" dirty="0" err="1">
                <a:latin typeface="Times" pitchFamily="18" charset="0"/>
              </a:rPr>
              <a:t>T</a:t>
            </a:r>
            <a:r>
              <a:rPr lang="en-US" altLang="en-US" baseline="-25000" dirty="0" err="1">
                <a:latin typeface="Times" pitchFamily="18" charset="0"/>
              </a:rPr>
              <a:t>vapor</a:t>
            </a:r>
            <a:r>
              <a:rPr lang="en-US" altLang="en-US" dirty="0">
                <a:latin typeface="Times" pitchFamily="18" charset="0"/>
              </a:rPr>
              <a:t> = </a:t>
            </a:r>
            <a:r>
              <a:rPr lang="en-US" altLang="en-US" dirty="0" err="1">
                <a:latin typeface="Times" pitchFamily="18" charset="0"/>
              </a:rPr>
              <a:t>T</a:t>
            </a:r>
            <a:r>
              <a:rPr lang="en-US" altLang="en-US" baseline="-25000" dirty="0" err="1">
                <a:latin typeface="Times" pitchFamily="18" charset="0"/>
              </a:rPr>
              <a:t>wall</a:t>
            </a:r>
            <a:r>
              <a:rPr lang="en-US" altLang="en-US" dirty="0">
                <a:latin typeface="Times" pitchFamily="18" charset="0"/>
              </a:rPr>
              <a:t>)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6192078" y="3140968"/>
            <a:ext cx="4368419" cy="1570678"/>
            <a:chOff x="4499992" y="3659932"/>
            <a:chExt cx="4368419" cy="1570678"/>
          </a:xfrm>
        </p:grpSpPr>
        <p:graphicFrame>
          <p:nvGraphicFramePr>
            <p:cNvPr id="43" name="Object 42"/>
            <p:cNvGraphicFramePr>
              <a:graphicFrameLocks noChangeAspect="1"/>
            </p:cNvGraphicFramePr>
            <p:nvPr/>
          </p:nvGraphicFramePr>
          <p:xfrm>
            <a:off x="4625479" y="3659932"/>
            <a:ext cx="3690937" cy="1065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2" imgW="2197080" imgH="647640" progId="Equation.3">
                    <p:embed/>
                  </p:oleObj>
                </mc:Choice>
                <mc:Fallback>
                  <p:oleObj name="Equation" r:id="rId12" imgW="2197080" imgH="647640" progId="Equation.3">
                    <p:embed/>
                    <p:pic>
                      <p:nvPicPr>
                        <p:cNvPr id="43" name="Object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25479" y="3659932"/>
                          <a:ext cx="3690937" cy="10652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Rounded Rectangle 43"/>
            <p:cNvSpPr/>
            <p:nvPr/>
          </p:nvSpPr>
          <p:spPr>
            <a:xfrm>
              <a:off x="5796136" y="4077072"/>
              <a:ext cx="1584176" cy="619073"/>
            </a:xfrm>
            <a:prstGeom prst="roundRect">
              <a:avLst/>
            </a:prstGeom>
            <a:noFill/>
            <a:ln w="9525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499992" y="3664868"/>
              <a:ext cx="3384376" cy="1132284"/>
            </a:xfrm>
            <a:prstGeom prst="rect">
              <a:avLst/>
            </a:prstGeom>
            <a:noFill/>
            <a:ln w="19050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92212" y="4953611"/>
              <a:ext cx="2976199" cy="276999"/>
            </a:xfrm>
            <a:prstGeom prst="rect">
              <a:avLst/>
            </a:prstGeom>
            <a:noFill/>
            <a:ln>
              <a:solidFill>
                <a:srgbClr val="0066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66FF"/>
                  </a:solidFill>
                </a:rPr>
                <a:t>attenuation factor (w.r.t. solid conduction)</a:t>
              </a:r>
              <a:endParaRPr lang="en-GB" sz="1200" dirty="0">
                <a:solidFill>
                  <a:srgbClr val="0066FF"/>
                </a:solidFill>
              </a:endParaRPr>
            </a:p>
          </p:txBody>
        </p:sp>
        <p:cxnSp>
          <p:nvCxnSpPr>
            <p:cNvPr id="50" name="Straight Connector 49"/>
            <p:cNvCxnSpPr>
              <a:endCxn id="44" idx="2"/>
            </p:cNvCxnSpPr>
            <p:nvPr/>
          </p:nvCxnSpPr>
          <p:spPr>
            <a:xfrm flipH="1" flipV="1">
              <a:off x="6588224" y="4696145"/>
              <a:ext cx="557600" cy="257466"/>
            </a:xfrm>
            <a:prstGeom prst="line">
              <a:avLst/>
            </a:prstGeom>
            <a:ln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3144059" y="5188748"/>
            <a:ext cx="5903881" cy="1404376"/>
            <a:chOff x="612335" y="4780486"/>
            <a:chExt cx="5903881" cy="1404376"/>
          </a:xfrm>
        </p:grpSpPr>
        <p:pic>
          <p:nvPicPr>
            <p:cNvPr id="145447" name="Picture 39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335" y="5012060"/>
              <a:ext cx="5759865" cy="1172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" name="Text Box 4"/>
            <p:cNvSpPr txBox="1">
              <a:spLocks noChangeArrowheads="1"/>
            </p:cNvSpPr>
            <p:nvPr/>
          </p:nvSpPr>
          <p:spPr bwMode="auto">
            <a:xfrm>
              <a:off x="755576" y="4780486"/>
              <a:ext cx="576064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sz="1200" dirty="0">
                  <a:latin typeface="Times" pitchFamily="18" charset="0"/>
                </a:rPr>
                <a:t>Reduced heat conduction in self-sustained helium cooling for selected technical materials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45497D93-AF1A-4F39-81E2-B2145EE63635}"/>
              </a:ext>
            </a:extLst>
          </p:cNvPr>
          <p:cNvSpPr txBox="1"/>
          <p:nvPr/>
        </p:nvSpPr>
        <p:spPr>
          <a:xfrm>
            <a:off x="3976262" y="6578477"/>
            <a:ext cx="30620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(ref. G. Vandoni, Heat Transfer, CAS, </a:t>
            </a:r>
            <a:r>
              <a:rPr lang="en-US" sz="1000" dirty="0" err="1"/>
              <a:t>Erice</a:t>
            </a:r>
            <a:r>
              <a:rPr lang="en-US" sz="1000" dirty="0"/>
              <a:t> 2003)  </a:t>
            </a:r>
            <a:endParaRPr lang="fr-FR" sz="1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3099A3-07B9-57D6-726B-52264061C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638755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C10B2-DA9C-7994-3785-730900A64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32919"/>
            <a:ext cx="11089460" cy="799041"/>
          </a:xfrm>
        </p:spPr>
        <p:txBody>
          <a:bodyPr/>
          <a:lstStyle/>
          <a:p>
            <a:r>
              <a:rPr lang="en-US" dirty="0"/>
              <a:t>SPL cryomodule: actively cooled RF main couplers </a:t>
            </a:r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E5CEB3-8357-6B02-A751-07094CC77B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9095" y="831960"/>
            <a:ext cx="3719898" cy="5686469"/>
          </a:xfrm>
          <a:prstGeom prst="rect">
            <a:avLst/>
          </a:prstGeom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3E70199A-ED55-B27D-D347-0AC17AA849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781" y="774945"/>
            <a:ext cx="7778314" cy="331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90000"/>
              </a:lnSpc>
              <a:buNone/>
            </a:pPr>
            <a:r>
              <a:rPr lang="en-US" sz="1400" kern="0" dirty="0"/>
              <a:t>Vapor cooled RF coupler (double-walled tube). Effective cooling with gas regulation: 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kern="0" dirty="0">
                <a:solidFill>
                  <a:srgbClr val="0066FF"/>
                </a:solidFill>
              </a:rPr>
              <a:t>Conduction heat loads (RF off)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kern="0" dirty="0">
                <a:solidFill>
                  <a:srgbClr val="0066FF"/>
                </a:solidFill>
              </a:rPr>
              <a:t>Conduction + RF EM resistive heating (RF on)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1400" kern="0" dirty="0">
              <a:solidFill>
                <a:srgbClr val="0066FF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1400" kern="0" dirty="0"/>
              <a:t>Double-walled tube: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kern="0" dirty="0">
                <a:solidFill>
                  <a:srgbClr val="0066FF"/>
                </a:solidFill>
              </a:rPr>
              <a:t>~</a:t>
            </a:r>
            <a:r>
              <a:rPr lang="el-GR" sz="1400" kern="0" dirty="0">
                <a:solidFill>
                  <a:srgbClr val="0066FF"/>
                </a:solidFill>
              </a:rPr>
              <a:t>Φ</a:t>
            </a:r>
            <a:r>
              <a:rPr lang="en-US" sz="1400" kern="0" dirty="0">
                <a:solidFill>
                  <a:srgbClr val="0066FF"/>
                </a:solidFill>
              </a:rPr>
              <a:t> 100 mm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kern="0" dirty="0">
                <a:solidFill>
                  <a:srgbClr val="0066FF"/>
                </a:solidFill>
              </a:rPr>
              <a:t>Inner wall: </a:t>
            </a:r>
            <a:r>
              <a:rPr lang="en-US" sz="1400" kern="0" dirty="0" err="1">
                <a:solidFill>
                  <a:srgbClr val="0066FF"/>
                </a:solidFill>
              </a:rPr>
              <a:t>st.steel</a:t>
            </a:r>
            <a:r>
              <a:rPr lang="en-US" sz="1400" kern="0" dirty="0">
                <a:solidFill>
                  <a:srgbClr val="0066FF"/>
                </a:solidFill>
              </a:rPr>
              <a:t>, 1.5-mm thick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kern="0" dirty="0">
                <a:solidFill>
                  <a:srgbClr val="0066FF"/>
                </a:solidFill>
              </a:rPr>
              <a:t>External wall: </a:t>
            </a:r>
            <a:r>
              <a:rPr lang="en-US" sz="1400" kern="0" dirty="0" err="1">
                <a:solidFill>
                  <a:srgbClr val="0066FF"/>
                </a:solidFill>
              </a:rPr>
              <a:t>st.steel</a:t>
            </a:r>
            <a:r>
              <a:rPr lang="en-US" sz="1400" kern="0" dirty="0">
                <a:solidFill>
                  <a:srgbClr val="0066FF"/>
                </a:solidFill>
              </a:rPr>
              <a:t>, 2-mm thick</a:t>
            </a:r>
          </a:p>
          <a:p>
            <a:pPr eaLnBrk="1" hangingPunct="1">
              <a:lnSpc>
                <a:spcPct val="90000"/>
              </a:lnSpc>
            </a:pPr>
            <a:endParaRPr lang="en-GB" sz="1800" kern="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0E58166-EE98-99DB-A6E4-641761C5A449}"/>
              </a:ext>
            </a:extLst>
          </p:cNvPr>
          <p:cNvGrpSpPr/>
          <p:nvPr/>
        </p:nvGrpSpPr>
        <p:grpSpPr>
          <a:xfrm>
            <a:off x="1540100" y="2680869"/>
            <a:ext cx="5748606" cy="4053306"/>
            <a:chOff x="101825" y="2804694"/>
            <a:chExt cx="5748606" cy="405330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5A4A894-9F1A-33A9-51A1-6686D52221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825" y="2804694"/>
              <a:ext cx="5748606" cy="4053306"/>
            </a:xfrm>
            <a:prstGeom prst="rect">
              <a:avLst/>
            </a:prstGeom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AA42A7B-8476-36E4-7FD8-6B86DEBC5FBF}"/>
                </a:ext>
              </a:extLst>
            </p:cNvPr>
            <p:cNvCxnSpPr/>
            <p:nvPr/>
          </p:nvCxnSpPr>
          <p:spPr>
            <a:xfrm flipV="1">
              <a:off x="2366010" y="2967990"/>
              <a:ext cx="0" cy="338328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4ACF50C-42B4-9BFA-49B7-26EC01557C71}"/>
                </a:ext>
              </a:extLst>
            </p:cNvPr>
            <p:cNvSpPr txBox="1"/>
            <p:nvPr/>
          </p:nvSpPr>
          <p:spPr>
            <a:xfrm>
              <a:off x="2102957" y="6266081"/>
              <a:ext cx="5261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260</a:t>
              </a:r>
              <a:endParaRPr lang="fr-FR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1E91F2-5D30-CEA7-C31A-92C05588D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798496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7680" y="2804160"/>
            <a:ext cx="11521439" cy="726714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dirty="0"/>
              <a:t>Notions of Cryogenic Safety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6CC18A-F68E-B883-70F7-6C031D432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448837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546607"/>
          </a:xfrm>
        </p:spPr>
        <p:txBody>
          <a:bodyPr>
            <a:normAutofit fontScale="90000"/>
          </a:bodyPr>
          <a:lstStyle/>
          <a:p>
            <a:r>
              <a:rPr lang="en-GB" dirty="0"/>
              <a:t>Cryostats and safety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101" y="3262390"/>
            <a:ext cx="11809602" cy="3357694"/>
          </a:xfrm>
        </p:spPr>
        <p:txBody>
          <a:bodyPr>
            <a:normAutofit fontScale="92500"/>
          </a:bodyPr>
          <a:lstStyle/>
          <a:p>
            <a:r>
              <a:rPr lang="en-US" sz="1800" dirty="0"/>
              <a:t>Cryostats include </a:t>
            </a:r>
            <a:r>
              <a:rPr lang="en-US" sz="1800" dirty="0">
                <a:solidFill>
                  <a:srgbClr val="0066FF"/>
                </a:solidFill>
              </a:rPr>
              <a:t>inventory of cryogenic fluids</a:t>
            </a:r>
            <a:r>
              <a:rPr lang="en-US" sz="1800" dirty="0"/>
              <a:t>,</a:t>
            </a:r>
            <a:r>
              <a:rPr lang="en-US" sz="1800" dirty="0">
                <a:sym typeface="Wingdings" pitchFamily="2" charset="2"/>
              </a:rPr>
              <a:t> </a:t>
            </a:r>
            <a:r>
              <a:rPr lang="en-US" sz="1800" i="1" dirty="0">
                <a:sym typeface="Wingdings" pitchFamily="2" charset="2"/>
              </a:rPr>
              <a:t>potentially</a:t>
            </a:r>
            <a:r>
              <a:rPr lang="en-US" sz="1800" dirty="0">
                <a:sym typeface="Wingdings" pitchFamily="2" charset="2"/>
              </a:rPr>
              <a:t> unstable </a:t>
            </a:r>
            <a:r>
              <a:rPr lang="en-US" sz="1800" dirty="0">
                <a:solidFill>
                  <a:srgbClr val="0066FF"/>
                </a:solidFill>
                <a:sym typeface="Wingdings" pitchFamily="2" charset="2"/>
              </a:rPr>
              <a:t>stored energy</a:t>
            </a:r>
            <a:r>
              <a:rPr lang="en-US" sz="1800" dirty="0">
                <a:sym typeface="Wingdings" pitchFamily="2" charset="2"/>
              </a:rPr>
              <a:t>, and sometimes large electro-magnetic </a:t>
            </a:r>
            <a:r>
              <a:rPr lang="en-US" sz="1800" dirty="0">
                <a:solidFill>
                  <a:srgbClr val="0066FF"/>
                </a:solidFill>
                <a:sym typeface="Wingdings" pitchFamily="2" charset="2"/>
              </a:rPr>
              <a:t>stored energy </a:t>
            </a:r>
            <a:r>
              <a:rPr lang="en-US" sz="1800" dirty="0">
                <a:sym typeface="Wingdings" pitchFamily="2" charset="2"/>
              </a:rPr>
              <a:t>in superconducting devices  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Managing </a:t>
            </a:r>
            <a:r>
              <a:rPr lang="en-GB" sz="1800" dirty="0">
                <a:solidFill>
                  <a:srgbClr val="0066FF"/>
                </a:solidFill>
              </a:rPr>
              <a:t>safety in cryostat </a:t>
            </a:r>
            <a:r>
              <a:rPr lang="en-GB" sz="1800" dirty="0"/>
              <a:t>covers multiple aspects:  </a:t>
            </a:r>
            <a:r>
              <a:rPr lang="en-GB" sz="1800" dirty="0">
                <a:solidFill>
                  <a:srgbClr val="0066FF"/>
                </a:solidFill>
              </a:rPr>
              <a:t>safety of personnel </a:t>
            </a:r>
            <a:r>
              <a:rPr lang="en-GB" sz="1800" dirty="0"/>
              <a:t>and </a:t>
            </a:r>
            <a:r>
              <a:rPr lang="en-GB" sz="1800" dirty="0">
                <a:solidFill>
                  <a:srgbClr val="0066FF"/>
                </a:solidFill>
              </a:rPr>
              <a:t>equipment</a:t>
            </a:r>
            <a:r>
              <a:rPr lang="en-GB" sz="1800" dirty="0"/>
              <a:t> </a:t>
            </a:r>
          </a:p>
          <a:p>
            <a:pPr lvl="1"/>
            <a:r>
              <a:rPr lang="en-GB" sz="1800" dirty="0">
                <a:solidFill>
                  <a:srgbClr val="0066FF"/>
                </a:solidFill>
              </a:rPr>
              <a:t>Risk assessment:  cryostat </a:t>
            </a:r>
            <a:r>
              <a:rPr lang="en-GB" sz="1800" dirty="0"/>
              <a:t>as part of a </a:t>
            </a:r>
            <a:r>
              <a:rPr lang="en-GB" sz="1800" dirty="0">
                <a:solidFill>
                  <a:srgbClr val="0066FF"/>
                </a:solidFill>
              </a:rPr>
              <a:t>cryogenic system </a:t>
            </a:r>
            <a:r>
              <a:rPr lang="en-GB" sz="1800" dirty="0">
                <a:solidFill>
                  <a:srgbClr val="000000"/>
                </a:solidFill>
              </a:rPr>
              <a:t>in an </a:t>
            </a:r>
            <a:r>
              <a:rPr lang="en-GB" sz="1800" dirty="0">
                <a:solidFill>
                  <a:srgbClr val="0066FF"/>
                </a:solidFill>
              </a:rPr>
              <a:t>environment</a:t>
            </a:r>
            <a:endParaRPr lang="en-GB" sz="1800" dirty="0"/>
          </a:p>
          <a:p>
            <a:pPr lvl="1"/>
            <a:r>
              <a:rPr lang="en-GB" sz="1800" dirty="0">
                <a:solidFill>
                  <a:srgbClr val="0066FF"/>
                </a:solidFill>
              </a:rPr>
              <a:t>Safety hazard from relief of cryogens </a:t>
            </a:r>
            <a:r>
              <a:rPr lang="en-GB" sz="1800" dirty="0"/>
              <a:t>to the environment: ODH, burns, escape paths, safety training, use of personnel protection equipment, risk to adjacent equipment, etc. </a:t>
            </a:r>
          </a:p>
          <a:p>
            <a:pPr marL="342900" lvl="1" indent="0">
              <a:buNone/>
            </a:pPr>
            <a:endParaRPr lang="en-GB" sz="2600" dirty="0">
              <a:solidFill>
                <a:srgbClr val="FF6600"/>
              </a:solidFill>
              <a:sym typeface="Wingdings"/>
            </a:endParaRPr>
          </a:p>
          <a:p>
            <a:pPr marL="342900" lvl="1" indent="0">
              <a:buNone/>
            </a:pPr>
            <a:r>
              <a:rPr lang="en-GB" sz="2600" dirty="0">
                <a:solidFill>
                  <a:srgbClr val="FF6600"/>
                </a:solidFill>
                <a:sym typeface="Wingdings"/>
              </a:rPr>
              <a:t></a:t>
            </a:r>
            <a:r>
              <a:rPr lang="en-GB" sz="2600" dirty="0">
                <a:sym typeface="Wingdings"/>
              </a:rPr>
              <a:t> </a:t>
            </a:r>
            <a:r>
              <a:rPr lang="en-GB" sz="2600" i="1" dirty="0">
                <a:solidFill>
                  <a:srgbClr val="0066FF"/>
                </a:solidFill>
              </a:rPr>
              <a:t>Understanding pressure hazards </a:t>
            </a:r>
            <a:r>
              <a:rPr lang="en-GB" sz="2600" i="1" dirty="0"/>
              <a:t>and making the correct </a:t>
            </a:r>
            <a:r>
              <a:rPr lang="en-GB" sz="2600" i="1" dirty="0">
                <a:solidFill>
                  <a:srgbClr val="0066FF"/>
                </a:solidFill>
              </a:rPr>
              <a:t>choice of the pressure relief devices </a:t>
            </a:r>
            <a:r>
              <a:rPr lang="en-GB" sz="2600" i="1" dirty="0"/>
              <a:t>to protect from overpressure of the cryostat envelopes</a:t>
            </a:r>
            <a:endParaRPr lang="en-GB" sz="2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9696" y="764704"/>
            <a:ext cx="5393122" cy="2099832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8832304" y="764705"/>
            <a:ext cx="1804144" cy="1802657"/>
            <a:chOff x="7308304" y="764704"/>
            <a:chExt cx="1804144" cy="1802657"/>
          </a:xfrm>
        </p:grpSpPr>
        <p:pic>
          <p:nvPicPr>
            <p:cNvPr id="6" name="Content Placeholder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9606" y="764704"/>
              <a:ext cx="882842" cy="773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Content Placeholder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8304" y="764704"/>
              <a:ext cx="898453" cy="792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8344" y="1700808"/>
              <a:ext cx="1008112" cy="866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Group 4"/>
          <p:cNvGrpSpPr/>
          <p:nvPr/>
        </p:nvGrpSpPr>
        <p:grpSpPr>
          <a:xfrm>
            <a:off x="1703513" y="836713"/>
            <a:ext cx="1574611" cy="1470983"/>
            <a:chOff x="179512" y="836712"/>
            <a:chExt cx="1574611" cy="1470983"/>
          </a:xfrm>
        </p:grpSpPr>
        <p:pic>
          <p:nvPicPr>
            <p:cNvPr id="9" name="Picture 1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836712"/>
              <a:ext cx="680581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836712"/>
              <a:ext cx="638507" cy="638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628800"/>
              <a:ext cx="648072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1628800"/>
              <a:ext cx="678895" cy="6788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365992-709A-6AE8-BE4E-60546B9D2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30450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25" y="136526"/>
            <a:ext cx="11089460" cy="619502"/>
          </a:xfrm>
        </p:spPr>
        <p:txBody>
          <a:bodyPr/>
          <a:lstStyle/>
          <a:p>
            <a:r>
              <a:rPr lang="en-GB" dirty="0"/>
              <a:t>Liquid helium (and nitrogen) stored energies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054" y="3576000"/>
            <a:ext cx="11637707" cy="275288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1800" b="1" dirty="0">
                <a:solidFill>
                  <a:srgbClr val="0066FF"/>
                </a:solidFill>
              </a:rPr>
              <a:t>One LHC dipole: </a:t>
            </a:r>
            <a:r>
              <a:rPr lang="en-GB" sz="1800" b="1" dirty="0"/>
              <a:t> </a:t>
            </a:r>
          </a:p>
          <a:p>
            <a:r>
              <a:rPr lang="en-GB" sz="1800" dirty="0">
                <a:solidFill>
                  <a:srgbClr val="0066FF"/>
                </a:solidFill>
              </a:rPr>
              <a:t>Magnetic stored energy: ~7 MJ </a:t>
            </a:r>
          </a:p>
          <a:p>
            <a:r>
              <a:rPr lang="en-GB" sz="1800" dirty="0">
                <a:solidFill>
                  <a:srgbClr val="0066FF"/>
                </a:solidFill>
              </a:rPr>
              <a:t>Helium content: 375 </a:t>
            </a:r>
            <a:r>
              <a:rPr lang="en-GB" sz="1800" dirty="0" err="1">
                <a:solidFill>
                  <a:srgbClr val="0066FF"/>
                </a:solidFill>
              </a:rPr>
              <a:t>liters</a:t>
            </a:r>
            <a:endParaRPr lang="en-GB" sz="1800" dirty="0">
              <a:solidFill>
                <a:srgbClr val="0066FF"/>
              </a:solidFill>
            </a:endParaRPr>
          </a:p>
          <a:p>
            <a:r>
              <a:rPr lang="en-GB" sz="1800" dirty="0">
                <a:solidFill>
                  <a:srgbClr val="0066FF"/>
                </a:solidFill>
              </a:rPr>
              <a:t>Total stored energy </a:t>
            </a:r>
            <a:r>
              <a:rPr lang="en-GB" sz="1800" dirty="0"/>
              <a:t>(in liquid): </a:t>
            </a:r>
            <a:r>
              <a:rPr lang="en-GB" sz="1800" dirty="0">
                <a:solidFill>
                  <a:srgbClr val="0066FF"/>
                </a:solidFill>
              </a:rPr>
              <a:t>74 MJ </a:t>
            </a:r>
            <a:r>
              <a:rPr lang="en-GB" sz="1800" dirty="0"/>
              <a:t>(x10 times stored magnetic energy!)</a:t>
            </a:r>
          </a:p>
          <a:p>
            <a:r>
              <a:rPr lang="en-GB" sz="1800" dirty="0"/>
              <a:t>Total magnet </a:t>
            </a:r>
            <a:r>
              <a:rPr lang="en-GB" sz="1800" dirty="0">
                <a:solidFill>
                  <a:srgbClr val="0066FF"/>
                </a:solidFill>
              </a:rPr>
              <a:t>cold surface</a:t>
            </a:r>
            <a:r>
              <a:rPr lang="en-GB" sz="1800" dirty="0"/>
              <a:t>: </a:t>
            </a:r>
            <a:r>
              <a:rPr lang="en-GB" sz="1800" dirty="0">
                <a:solidFill>
                  <a:srgbClr val="0066FF"/>
                </a:solidFill>
              </a:rPr>
              <a:t>~4 m</a:t>
            </a:r>
            <a:r>
              <a:rPr lang="en-GB" sz="1800" baseline="30000" dirty="0">
                <a:solidFill>
                  <a:srgbClr val="0066FF"/>
                </a:solidFill>
              </a:rPr>
              <a:t>2</a:t>
            </a:r>
            <a:r>
              <a:rPr lang="en-GB" sz="1800" dirty="0">
                <a:solidFill>
                  <a:srgbClr val="0066FF"/>
                </a:solidFill>
              </a:rPr>
              <a:t> </a:t>
            </a:r>
          </a:p>
          <a:p>
            <a:r>
              <a:rPr lang="en-GB" sz="1800" dirty="0">
                <a:solidFill>
                  <a:srgbClr val="0066FF"/>
                </a:solidFill>
              </a:rPr>
              <a:t>Latent heat per unit volume</a:t>
            </a:r>
            <a:r>
              <a:rPr lang="en-GB" sz="1800" dirty="0">
                <a:solidFill>
                  <a:srgbClr val="000000"/>
                </a:solidFill>
              </a:rPr>
              <a:t>:</a:t>
            </a:r>
            <a:r>
              <a:rPr lang="en-US" sz="1800" dirty="0">
                <a:solidFill>
                  <a:srgbClr val="000000"/>
                </a:solidFill>
              </a:rPr>
              <a:t> He x60 lower than </a:t>
            </a:r>
            <a:r>
              <a:rPr lang="en-GB" sz="1800" dirty="0">
                <a:solidFill>
                  <a:srgbClr val="000000"/>
                </a:solidFill>
              </a:rPr>
              <a:t>N</a:t>
            </a:r>
            <a:r>
              <a:rPr lang="en-GB" sz="1800" baseline="-25000" dirty="0">
                <a:solidFill>
                  <a:srgbClr val="000000"/>
                </a:solidFill>
              </a:rPr>
              <a:t>2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  <a:r>
              <a:rPr lang="en-US" sz="1800" dirty="0">
                <a:solidFill>
                  <a:srgbClr val="000000"/>
                </a:solidFill>
                <a:sym typeface="Wingdings"/>
              </a:rPr>
              <a:t> </a:t>
            </a:r>
            <a:r>
              <a:rPr lang="en-US" sz="1800" i="1" dirty="0">
                <a:solidFill>
                  <a:srgbClr val="000000"/>
                </a:solidFill>
                <a:sym typeface="Wingdings"/>
              </a:rPr>
              <a:t>(roughly</a:t>
            </a:r>
            <a:r>
              <a:rPr lang="en-US" sz="1800" dirty="0">
                <a:solidFill>
                  <a:srgbClr val="000000"/>
                </a:solidFill>
                <a:sym typeface="Wingdings"/>
              </a:rPr>
              <a:t>) venting a cryostat with </a:t>
            </a:r>
            <a:r>
              <a:rPr lang="en-US" sz="2400" dirty="0">
                <a:solidFill>
                  <a:srgbClr val="0070C0"/>
                </a:solidFill>
                <a:sym typeface="Wingdings"/>
              </a:rPr>
              <a:t>~</a:t>
            </a:r>
            <a:r>
              <a:rPr lang="en-US" sz="1800" dirty="0">
                <a:solidFill>
                  <a:srgbClr val="0066FF"/>
                </a:solidFill>
                <a:sym typeface="Wingdings"/>
              </a:rPr>
              <a:t>6 liter air (~</a:t>
            </a:r>
            <a:r>
              <a:rPr lang="en-GB" sz="1800" dirty="0">
                <a:solidFill>
                  <a:srgbClr val="0066FF"/>
                </a:solidFill>
              </a:rPr>
              <a:t>N</a:t>
            </a:r>
            <a:r>
              <a:rPr lang="en-GB" sz="1800" baseline="-25000" dirty="0">
                <a:solidFill>
                  <a:srgbClr val="0066FF"/>
                </a:solidFill>
              </a:rPr>
              <a:t>2</a:t>
            </a:r>
            <a:r>
              <a:rPr lang="en-US" sz="1800" dirty="0">
                <a:solidFill>
                  <a:srgbClr val="0066FF"/>
                </a:solidFill>
                <a:sym typeface="Wingdings"/>
              </a:rPr>
              <a:t>) </a:t>
            </a:r>
            <a:r>
              <a:rPr lang="en-GB" sz="1800" dirty="0">
                <a:solidFill>
                  <a:srgbClr val="0066FF"/>
                </a:solidFill>
                <a:sym typeface="Wingdings"/>
              </a:rPr>
              <a:t>boils off He in 1 dipole</a:t>
            </a:r>
            <a:endParaRPr lang="en-GB" sz="1800" dirty="0">
              <a:solidFill>
                <a:srgbClr val="0066FF"/>
              </a:solidFill>
            </a:endParaRPr>
          </a:p>
          <a:p>
            <a:r>
              <a:rPr lang="en-GB" sz="1800" dirty="0">
                <a:solidFill>
                  <a:srgbClr val="0066FF"/>
                </a:solidFill>
              </a:rPr>
              <a:t>Air condensation power </a:t>
            </a:r>
            <a:r>
              <a:rPr lang="en-GB" sz="1800" dirty="0"/>
              <a:t>on cold surface with MLI: </a:t>
            </a:r>
            <a:r>
              <a:rPr lang="en-GB" sz="1800" dirty="0">
                <a:solidFill>
                  <a:srgbClr val="0066FF"/>
                </a:solidFill>
              </a:rPr>
              <a:t>6 kW/m</a:t>
            </a:r>
            <a:r>
              <a:rPr lang="en-GB" sz="1800" baseline="30000" dirty="0">
                <a:solidFill>
                  <a:srgbClr val="0066FF"/>
                </a:solidFill>
              </a:rPr>
              <a:t>2</a:t>
            </a:r>
            <a:r>
              <a:rPr lang="en-GB" sz="1800" dirty="0">
                <a:solidFill>
                  <a:srgbClr val="0066FF"/>
                </a:solidFill>
              </a:rPr>
              <a:t> </a:t>
            </a:r>
            <a:r>
              <a:rPr lang="en-GB" sz="1800" dirty="0"/>
              <a:t>(40 kW/m</a:t>
            </a:r>
            <a:r>
              <a:rPr lang="en-GB" sz="1800" baseline="30000" dirty="0"/>
              <a:t>2</a:t>
            </a:r>
            <a:r>
              <a:rPr lang="en-GB" sz="1800" dirty="0"/>
              <a:t> on bare surface !)</a:t>
            </a:r>
          </a:p>
          <a:p>
            <a:r>
              <a:rPr lang="en-GB" sz="1800" dirty="0"/>
              <a:t>Vacuum insulation breach: peak power deposition:  </a:t>
            </a:r>
            <a:r>
              <a:rPr lang="en-GB" sz="1800" dirty="0">
                <a:solidFill>
                  <a:srgbClr val="0066FF"/>
                </a:solidFill>
              </a:rPr>
              <a:t>24 kW </a:t>
            </a:r>
            <a:r>
              <a:rPr lang="en-GB" sz="1800" dirty="0">
                <a:solidFill>
                  <a:srgbClr val="0066FF"/>
                </a:solidFill>
                <a:sym typeface="Wingdings" panose="05000000000000000000" pitchFamily="2" charset="2"/>
              </a:rPr>
              <a:t> </a:t>
            </a:r>
            <a:r>
              <a:rPr lang="en-GB" sz="1800" dirty="0">
                <a:solidFill>
                  <a:srgbClr val="0070C0"/>
                </a:solidFill>
              </a:rPr>
              <a:t>~40 s to boil-off liquid</a:t>
            </a:r>
            <a:r>
              <a:rPr lang="en-GB" sz="1800" dirty="0"/>
              <a:t>, ~50 min. to deplete liquid stored energy, </a:t>
            </a:r>
          </a:p>
          <a:p>
            <a:pPr marL="0" indent="0">
              <a:buNone/>
            </a:pPr>
            <a:endParaRPr lang="en-GB" sz="800" dirty="0">
              <a:solidFill>
                <a:srgbClr val="0066FF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25719"/>
              </p:ext>
            </p:extLst>
          </p:nvPr>
        </p:nvGraphicFramePr>
        <p:xfrm>
          <a:off x="1138653" y="774116"/>
          <a:ext cx="7955306" cy="26746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19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1297">
                  <a:extLst>
                    <a:ext uri="{9D8B030D-6E8A-4147-A177-3AD203B41FA5}">
                      <a16:colId xmlns:a16="http://schemas.microsoft.com/office/drawing/2014/main" val="620121963"/>
                    </a:ext>
                  </a:extLst>
                </a:gridCol>
                <a:gridCol w="12058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9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26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Property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aseline="30000" dirty="0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He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N</a:t>
                      </a:r>
                      <a:r>
                        <a:rPr lang="en-GB" sz="1600" baseline="-25000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0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GB" sz="1200" b="0" kern="1200" baseline="-250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boil</a:t>
                      </a:r>
                      <a:r>
                        <a:rPr lang="en-GB" sz="1200" b="0" kern="1200" baseline="-250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(at 1’013 mbar)</a:t>
                      </a:r>
                      <a:endParaRPr lang="en-GB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[K]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4.2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77.3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4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Liquid density (at </a:t>
                      </a: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GB" sz="1200" b="0" kern="1200" baseline="-250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boil</a:t>
                      </a:r>
                      <a:r>
                        <a:rPr lang="en-GB" sz="1200" b="0" kern="1200" baseline="-250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GB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[kg/m</a:t>
                      </a:r>
                      <a:r>
                        <a:rPr lang="en-GB" sz="1600" b="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]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125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804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4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Density ratio </a:t>
                      </a:r>
                      <a:r>
                        <a:rPr lang="en-GB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ρ</a:t>
                      </a:r>
                      <a:r>
                        <a:rPr lang="en-GB" sz="1200" b="0" baseline="-2500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liquid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GB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ρ</a:t>
                      </a:r>
                      <a:r>
                        <a:rPr lang="en-GB" sz="1200" b="0" baseline="-2500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gas</a:t>
                      </a:r>
                      <a:r>
                        <a:rPr lang="en-GB" sz="1200" b="0" baseline="-250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(gas at boiling temperature and 1’013 mbar)</a:t>
                      </a:r>
                      <a:endParaRPr lang="en-GB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7.4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175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4110714"/>
                  </a:ext>
                </a:extLst>
              </a:tr>
              <a:tr h="2924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Gas/liquid volume ratio (gas at 273 K, 1’013 mbar) </a:t>
                      </a:r>
                      <a:endParaRPr lang="en-GB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702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652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7187451"/>
                  </a:ext>
                </a:extLst>
              </a:tr>
              <a:tr h="2924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Latent heat of evaporation (at </a:t>
                      </a: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GB" sz="1200" b="0" kern="1200" baseline="-250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boil</a:t>
                      </a:r>
                      <a:r>
                        <a:rPr lang="en-GB" sz="1200" b="0" kern="1200" baseline="-250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., 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and 1’013 mbar)</a:t>
                      </a:r>
                      <a:endParaRPr lang="en-GB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[kJ/kg]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21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199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5499231"/>
                  </a:ext>
                </a:extLst>
              </a:tr>
              <a:tr h="2197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Latent heat of evaporation per unit vol. (at </a:t>
                      </a: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GB" sz="1200" b="0" kern="1200" baseline="-250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boil</a:t>
                      </a:r>
                      <a:r>
                        <a:rPr lang="en-GB" sz="1200" b="0" kern="1200" baseline="-250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., 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1’013 mbar)</a:t>
                      </a:r>
                      <a:endParaRPr lang="en-GB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[kJ/l] 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2.6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</a:rPr>
                        <a:t>160</a:t>
                      </a:r>
                      <a:endParaRPr lang="en-GB" sz="16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9841034"/>
                  </a:ext>
                </a:extLst>
              </a:tr>
              <a:tr h="2197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Enthalpy change from </a:t>
                      </a:r>
                      <a:r>
                        <a:rPr lang="en-GB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GB" sz="1200" b="0" baseline="-250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boil</a:t>
                      </a:r>
                      <a:r>
                        <a:rPr lang="en-GB" sz="1200" b="0" baseline="-250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GB" sz="1200" b="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 300 K per unit vol. (at 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1’013 mbar</a:t>
                      </a:r>
                      <a:r>
                        <a:rPr lang="en-GB" sz="1200" b="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[kJ/l]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6814536"/>
                  </a:ext>
                </a:extLst>
              </a:tr>
              <a:tr h="2197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liquefaction energy in 1 </a:t>
                      </a:r>
                      <a:r>
                        <a:rPr lang="en-GB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liter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of liquid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[kJ/l]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196.6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8393015"/>
                  </a:ext>
                </a:extLst>
              </a:tr>
              <a:tr h="2197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Expansion work (isobar at 1’013 mbar, reversible) for 1 </a:t>
                      </a:r>
                      <a:r>
                        <a:rPr lang="en-GB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liter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of liquid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[kJ/l]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1537236"/>
                  </a:ext>
                </a:extLst>
              </a:tr>
            </a:tbl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8BAA60-0AB1-AA70-4FE4-7B8D9E6BF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79</a:t>
            </a:fld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7777955-E94C-7223-FD16-63D11704B73A}"/>
              </a:ext>
            </a:extLst>
          </p:cNvPr>
          <p:cNvGrpSpPr/>
          <p:nvPr/>
        </p:nvGrpSpPr>
        <p:grpSpPr>
          <a:xfrm>
            <a:off x="8681478" y="3576000"/>
            <a:ext cx="3233283" cy="1362772"/>
            <a:chOff x="3347864" y="5311053"/>
            <a:chExt cx="2453343" cy="100608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0E570A6-CBA9-899E-98D7-109EF8411C27}"/>
                </a:ext>
              </a:extLst>
            </p:cNvPr>
            <p:cNvGrpSpPr/>
            <p:nvPr/>
          </p:nvGrpSpPr>
          <p:grpSpPr>
            <a:xfrm>
              <a:off x="3520832" y="5311053"/>
              <a:ext cx="2280375" cy="998270"/>
              <a:chOff x="539552" y="3752862"/>
              <a:chExt cx="4454660" cy="1652925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D5A2EF3-9A57-176B-5799-82C8130CA541}"/>
                  </a:ext>
                </a:extLst>
              </p:cNvPr>
              <p:cNvSpPr/>
              <p:nvPr/>
            </p:nvSpPr>
            <p:spPr>
              <a:xfrm>
                <a:off x="539552" y="3752862"/>
                <a:ext cx="3888433" cy="16529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 dirty="0"/>
              </a:p>
            </p:txBody>
          </p:sp>
          <p:sp>
            <p:nvSpPr>
              <p:cNvPr id="18" name="Rounded Rectangle 39">
                <a:extLst>
                  <a:ext uri="{FF2B5EF4-FFF2-40B4-BE49-F238E27FC236}">
                    <a16:creationId xmlns:a16="http://schemas.microsoft.com/office/drawing/2014/main" id="{2A55205B-4837-5CD6-8E03-262620813C75}"/>
                  </a:ext>
                </a:extLst>
              </p:cNvPr>
              <p:cNvSpPr/>
              <p:nvPr/>
            </p:nvSpPr>
            <p:spPr>
              <a:xfrm>
                <a:off x="827584" y="4188833"/>
                <a:ext cx="3312368" cy="711657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/>
              </a:p>
            </p:txBody>
          </p:sp>
          <p:sp>
            <p:nvSpPr>
              <p:cNvPr id="19" name="Freeform 40">
                <a:extLst>
                  <a:ext uri="{FF2B5EF4-FFF2-40B4-BE49-F238E27FC236}">
                    <a16:creationId xmlns:a16="http://schemas.microsoft.com/office/drawing/2014/main" id="{F41C35DC-05ED-4139-CBCC-23596A3916C5}"/>
                  </a:ext>
                </a:extLst>
              </p:cNvPr>
              <p:cNvSpPr/>
              <p:nvPr/>
            </p:nvSpPr>
            <p:spPr>
              <a:xfrm>
                <a:off x="812791" y="4188833"/>
                <a:ext cx="3320248" cy="80108"/>
              </a:xfrm>
              <a:custGeom>
                <a:avLst/>
                <a:gdLst>
                  <a:gd name="connsiteX0" fmla="*/ 0 w 3320248"/>
                  <a:gd name="connsiteY0" fmla="*/ 35613 h 80108"/>
                  <a:gd name="connsiteX1" fmla="*/ 346229 w 3320248"/>
                  <a:gd name="connsiteY1" fmla="*/ 17857 h 80108"/>
                  <a:gd name="connsiteX2" fmla="*/ 807868 w 3320248"/>
                  <a:gd name="connsiteY2" fmla="*/ 62246 h 80108"/>
                  <a:gd name="connsiteX3" fmla="*/ 1225118 w 3320248"/>
                  <a:gd name="connsiteY3" fmla="*/ 17857 h 80108"/>
                  <a:gd name="connsiteX4" fmla="*/ 1731145 w 3320248"/>
                  <a:gd name="connsiteY4" fmla="*/ 62246 h 80108"/>
                  <a:gd name="connsiteX5" fmla="*/ 2166151 w 3320248"/>
                  <a:gd name="connsiteY5" fmla="*/ 102 h 80108"/>
                  <a:gd name="connsiteX6" fmla="*/ 2734322 w 3320248"/>
                  <a:gd name="connsiteY6" fmla="*/ 80001 h 80108"/>
                  <a:gd name="connsiteX7" fmla="*/ 3151572 w 3320248"/>
                  <a:gd name="connsiteY7" fmla="*/ 17857 h 80108"/>
                  <a:gd name="connsiteX8" fmla="*/ 3320248 w 3320248"/>
                  <a:gd name="connsiteY8" fmla="*/ 44490 h 80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20248" h="80108">
                    <a:moveTo>
                      <a:pt x="0" y="35613"/>
                    </a:moveTo>
                    <a:cubicBezTo>
                      <a:pt x="105792" y="24515"/>
                      <a:pt x="211584" y="13418"/>
                      <a:pt x="346229" y="17857"/>
                    </a:cubicBezTo>
                    <a:cubicBezTo>
                      <a:pt x="480874" y="22296"/>
                      <a:pt x="661387" y="62246"/>
                      <a:pt x="807868" y="62246"/>
                    </a:cubicBezTo>
                    <a:cubicBezTo>
                      <a:pt x="954349" y="62246"/>
                      <a:pt x="1071239" y="17857"/>
                      <a:pt x="1225118" y="17857"/>
                    </a:cubicBezTo>
                    <a:cubicBezTo>
                      <a:pt x="1378997" y="17857"/>
                      <a:pt x="1574306" y="65205"/>
                      <a:pt x="1731145" y="62246"/>
                    </a:cubicBezTo>
                    <a:cubicBezTo>
                      <a:pt x="1887984" y="59287"/>
                      <a:pt x="1998955" y="-2857"/>
                      <a:pt x="2166151" y="102"/>
                    </a:cubicBezTo>
                    <a:cubicBezTo>
                      <a:pt x="2333347" y="3061"/>
                      <a:pt x="2570085" y="77042"/>
                      <a:pt x="2734322" y="80001"/>
                    </a:cubicBezTo>
                    <a:cubicBezTo>
                      <a:pt x="2898559" y="82960"/>
                      <a:pt x="3053918" y="23775"/>
                      <a:pt x="3151572" y="17857"/>
                    </a:cubicBezTo>
                    <a:cubicBezTo>
                      <a:pt x="3249226" y="11938"/>
                      <a:pt x="3284737" y="28214"/>
                      <a:pt x="3320248" y="4449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/>
              </a:p>
            </p:txBody>
          </p:sp>
          <p:sp>
            <p:nvSpPr>
              <p:cNvPr id="20" name="Rounded Rectangle 41">
                <a:extLst>
                  <a:ext uri="{FF2B5EF4-FFF2-40B4-BE49-F238E27FC236}">
                    <a16:creationId xmlns:a16="http://schemas.microsoft.com/office/drawing/2014/main" id="{EA2CC6F5-B09B-49DE-D87A-5A21AA87D1CC}"/>
                  </a:ext>
                </a:extLst>
              </p:cNvPr>
              <p:cNvSpPr/>
              <p:nvPr/>
            </p:nvSpPr>
            <p:spPr>
              <a:xfrm>
                <a:off x="827584" y="4108402"/>
                <a:ext cx="3312368" cy="792088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547EFF-9B81-6A5A-1A3D-329CE04F1157}"/>
                  </a:ext>
                </a:extLst>
              </p:cNvPr>
              <p:cNvSpPr txBox="1"/>
              <p:nvPr/>
            </p:nvSpPr>
            <p:spPr>
              <a:xfrm>
                <a:off x="3071906" y="5004668"/>
                <a:ext cx="1228137" cy="3762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Vacuum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B4358B8-2DE0-EC2C-C427-F8B77A665539}"/>
                  </a:ext>
                </a:extLst>
              </p:cNvPr>
              <p:cNvSpPr txBox="1"/>
              <p:nvPr/>
            </p:nvSpPr>
            <p:spPr>
              <a:xfrm>
                <a:off x="4394969" y="5005736"/>
                <a:ext cx="599243" cy="3762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Air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DF49591-FA30-79EF-8C84-7CF645D9027A}"/>
                  </a:ext>
                </a:extLst>
              </p:cNvPr>
              <p:cNvSpPr txBox="1"/>
              <p:nvPr/>
            </p:nvSpPr>
            <p:spPr>
              <a:xfrm>
                <a:off x="1855292" y="4490995"/>
                <a:ext cx="2162690" cy="3762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Cryogenics fluid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2A836D0-A83E-C5FE-E301-2F28BBDAD87A}"/>
                </a:ext>
              </a:extLst>
            </p:cNvPr>
            <p:cNvGrpSpPr/>
            <p:nvPr/>
          </p:nvGrpSpPr>
          <p:grpSpPr>
            <a:xfrm>
              <a:off x="3347864" y="5877272"/>
              <a:ext cx="846505" cy="439867"/>
              <a:chOff x="4427984" y="4129742"/>
              <a:chExt cx="1422569" cy="531213"/>
            </a:xfrm>
          </p:grpSpPr>
          <p:sp>
            <p:nvSpPr>
              <p:cNvPr id="10" name="Cloud 9">
                <a:extLst>
                  <a:ext uri="{FF2B5EF4-FFF2-40B4-BE49-F238E27FC236}">
                    <a16:creationId xmlns:a16="http://schemas.microsoft.com/office/drawing/2014/main" id="{B5651674-6205-6286-4865-FFD4813AFE95}"/>
                  </a:ext>
                </a:extLst>
              </p:cNvPr>
              <p:cNvSpPr/>
              <p:nvPr/>
            </p:nvSpPr>
            <p:spPr>
              <a:xfrm>
                <a:off x="4427984" y="4372183"/>
                <a:ext cx="560435" cy="232237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616F75B1-A159-2EAE-2025-CBCF2F8757D5}"/>
                  </a:ext>
                </a:extLst>
              </p:cNvPr>
              <p:cNvGrpSpPr/>
              <p:nvPr/>
            </p:nvGrpSpPr>
            <p:grpSpPr>
              <a:xfrm>
                <a:off x="5096371" y="4129742"/>
                <a:ext cx="754182" cy="531213"/>
                <a:chOff x="6652260" y="5775960"/>
                <a:chExt cx="662940" cy="586740"/>
              </a:xfrm>
            </p:grpSpPr>
            <p:sp>
              <p:nvSpPr>
                <p:cNvPr id="12" name="Freeform 60">
                  <a:extLst>
                    <a:ext uri="{FF2B5EF4-FFF2-40B4-BE49-F238E27FC236}">
                      <a16:creationId xmlns:a16="http://schemas.microsoft.com/office/drawing/2014/main" id="{32B27C41-F66A-C856-C095-17E34E7DE246}"/>
                    </a:ext>
                  </a:extLst>
                </p:cNvPr>
                <p:cNvSpPr/>
                <p:nvPr/>
              </p:nvSpPr>
              <p:spPr>
                <a:xfrm>
                  <a:off x="6652260" y="5775960"/>
                  <a:ext cx="601980" cy="327660"/>
                </a:xfrm>
                <a:custGeom>
                  <a:avLst/>
                  <a:gdLst>
                    <a:gd name="connsiteX0" fmla="*/ 0 w 601980"/>
                    <a:gd name="connsiteY0" fmla="*/ 327660 h 327660"/>
                    <a:gd name="connsiteX1" fmla="*/ 373380 w 601980"/>
                    <a:gd name="connsiteY1" fmla="*/ 182880 h 327660"/>
                    <a:gd name="connsiteX2" fmla="*/ 601980 w 601980"/>
                    <a:gd name="connsiteY2" fmla="*/ 0 h 32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01980" h="327660">
                      <a:moveTo>
                        <a:pt x="0" y="327660"/>
                      </a:moveTo>
                      <a:cubicBezTo>
                        <a:pt x="136525" y="282575"/>
                        <a:pt x="273050" y="237490"/>
                        <a:pt x="373380" y="182880"/>
                      </a:cubicBezTo>
                      <a:cubicBezTo>
                        <a:pt x="473710" y="128270"/>
                        <a:pt x="537845" y="64135"/>
                        <a:pt x="601980" y="0"/>
                      </a:cubicBezTo>
                    </a:path>
                  </a:pathLst>
                </a:custGeom>
                <a:noFill/>
                <a:ln>
                  <a:solidFill>
                    <a:srgbClr val="00B050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Freeform 61">
                  <a:extLst>
                    <a:ext uri="{FF2B5EF4-FFF2-40B4-BE49-F238E27FC236}">
                      <a16:creationId xmlns:a16="http://schemas.microsoft.com/office/drawing/2014/main" id="{B7208821-74DB-E28F-F0FE-EBEF0E05D9BD}"/>
                    </a:ext>
                  </a:extLst>
                </p:cNvPr>
                <p:cNvSpPr/>
                <p:nvPr/>
              </p:nvSpPr>
              <p:spPr>
                <a:xfrm>
                  <a:off x="6659880" y="6103620"/>
                  <a:ext cx="618066" cy="30480"/>
                </a:xfrm>
                <a:custGeom>
                  <a:avLst/>
                  <a:gdLst>
                    <a:gd name="connsiteX0" fmla="*/ 0 w 618066"/>
                    <a:gd name="connsiteY0" fmla="*/ 30480 h 30480"/>
                    <a:gd name="connsiteX1" fmla="*/ 533400 w 618066"/>
                    <a:gd name="connsiteY1" fmla="*/ 15240 h 30480"/>
                    <a:gd name="connsiteX2" fmla="*/ 609600 w 618066"/>
                    <a:gd name="connsiteY2" fmla="*/ 0 h 3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18066" h="30480">
                      <a:moveTo>
                        <a:pt x="0" y="30480"/>
                      </a:moveTo>
                      <a:lnTo>
                        <a:pt x="533400" y="15240"/>
                      </a:lnTo>
                      <a:cubicBezTo>
                        <a:pt x="635000" y="10160"/>
                        <a:pt x="622300" y="5080"/>
                        <a:pt x="609600" y="0"/>
                      </a:cubicBezTo>
                    </a:path>
                  </a:pathLst>
                </a:custGeom>
                <a:noFill/>
                <a:ln>
                  <a:solidFill>
                    <a:srgbClr val="00B050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Freeform 62">
                  <a:extLst>
                    <a:ext uri="{FF2B5EF4-FFF2-40B4-BE49-F238E27FC236}">
                      <a16:creationId xmlns:a16="http://schemas.microsoft.com/office/drawing/2014/main" id="{82F3A282-7F1B-F5AB-D078-D1CB2C806A07}"/>
                    </a:ext>
                  </a:extLst>
                </p:cNvPr>
                <p:cNvSpPr/>
                <p:nvPr/>
              </p:nvSpPr>
              <p:spPr>
                <a:xfrm>
                  <a:off x="6652260" y="6202680"/>
                  <a:ext cx="662940" cy="160020"/>
                </a:xfrm>
                <a:custGeom>
                  <a:avLst/>
                  <a:gdLst>
                    <a:gd name="connsiteX0" fmla="*/ 0 w 662940"/>
                    <a:gd name="connsiteY0" fmla="*/ 0 h 160020"/>
                    <a:gd name="connsiteX1" fmla="*/ 472440 w 662940"/>
                    <a:gd name="connsiteY1" fmla="*/ 53340 h 160020"/>
                    <a:gd name="connsiteX2" fmla="*/ 662940 w 662940"/>
                    <a:gd name="connsiteY2" fmla="*/ 160020 h 16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2940" h="160020">
                      <a:moveTo>
                        <a:pt x="0" y="0"/>
                      </a:moveTo>
                      <a:cubicBezTo>
                        <a:pt x="180975" y="13335"/>
                        <a:pt x="361950" y="26670"/>
                        <a:pt x="472440" y="53340"/>
                      </a:cubicBezTo>
                      <a:cubicBezTo>
                        <a:pt x="582930" y="80010"/>
                        <a:pt x="622935" y="120015"/>
                        <a:pt x="662940" y="160020"/>
                      </a:cubicBezTo>
                    </a:path>
                  </a:pathLst>
                </a:custGeom>
                <a:noFill/>
                <a:ln>
                  <a:solidFill>
                    <a:srgbClr val="00B050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932E6E2-4AE8-6AF2-6136-E505E42439F5}"/>
              </a:ext>
            </a:extLst>
          </p:cNvPr>
          <p:cNvSpPr txBox="1"/>
          <p:nvPr/>
        </p:nvSpPr>
        <p:spPr>
          <a:xfrm>
            <a:off x="0" y="6219623"/>
            <a:ext cx="1209017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900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fr-CH" sz="1900" b="1" dirty="0">
                <a:solidFill>
                  <a:srgbClr val="0070C0"/>
                </a:solidFill>
                <a:sym typeface="Wingdings" panose="05000000000000000000" pitchFamily="2" charset="2"/>
              </a:rPr>
              <a:t>Large </a:t>
            </a:r>
            <a:r>
              <a:rPr lang="fr-CH" sz="19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volumetric</a:t>
            </a:r>
            <a:r>
              <a:rPr lang="fr-CH" sz="1900" b="1" dirty="0">
                <a:solidFill>
                  <a:srgbClr val="0070C0"/>
                </a:solidFill>
                <a:sym typeface="Wingdings" panose="05000000000000000000" pitchFamily="2" charset="2"/>
              </a:rPr>
              <a:t> inventories </a:t>
            </a:r>
            <a:r>
              <a:rPr lang="fr-CH" sz="1900" dirty="0">
                <a:solidFill>
                  <a:srgbClr val="0070C0"/>
                </a:solidFill>
                <a:sym typeface="Wingdings" panose="05000000000000000000" pitchFamily="2" charset="2"/>
              </a:rPr>
              <a:t>and </a:t>
            </a:r>
            <a:r>
              <a:rPr lang="fr-CH" sz="1900" dirty="0" err="1">
                <a:solidFill>
                  <a:srgbClr val="0070C0"/>
                </a:solidFill>
                <a:sym typeface="Wingdings" panose="05000000000000000000" pitchFamily="2" charset="2"/>
              </a:rPr>
              <a:t>energies</a:t>
            </a:r>
            <a:r>
              <a:rPr lang="fr-CH" sz="19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fr-CH" sz="19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released</a:t>
            </a:r>
            <a:r>
              <a:rPr lang="fr-CH" sz="1900" b="1" dirty="0">
                <a:solidFill>
                  <a:srgbClr val="0070C0"/>
                </a:solidFill>
                <a:sym typeface="Wingdings" panose="05000000000000000000" pitchFamily="2" charset="2"/>
              </a:rPr>
              <a:t> in </a:t>
            </a:r>
            <a:r>
              <a:rPr lang="fr-CH" sz="19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reduced</a:t>
            </a:r>
            <a:r>
              <a:rPr lang="fr-CH" sz="1900" b="1" dirty="0">
                <a:solidFill>
                  <a:srgbClr val="0070C0"/>
                </a:solidFill>
                <a:sym typeface="Wingdings" panose="05000000000000000000" pitchFamily="2" charset="2"/>
              </a:rPr>
              <a:t> time </a:t>
            </a:r>
            <a:r>
              <a:rPr lang="fr-CH" sz="1900" dirty="0">
                <a:solidFill>
                  <a:srgbClr val="0070C0"/>
                </a:solidFill>
                <a:sym typeface="Wingdings" panose="05000000000000000000" pitchFamily="2" charset="2"/>
              </a:rPr>
              <a:t>!  </a:t>
            </a:r>
            <a:r>
              <a:rPr lang="fr-CH" sz="1900" b="1" dirty="0">
                <a:solidFill>
                  <a:srgbClr val="0070C0"/>
                </a:solidFill>
                <a:sym typeface="Wingdings" panose="05000000000000000000" pitchFamily="2" charset="2"/>
              </a:rPr>
              <a:t>pressure relief </a:t>
            </a:r>
            <a:r>
              <a:rPr lang="fr-CH" sz="19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devices</a:t>
            </a:r>
            <a:r>
              <a:rPr lang="fr-CH" sz="1900" b="1" dirty="0">
                <a:solidFill>
                  <a:srgbClr val="0070C0"/>
                </a:solidFill>
                <a:sym typeface="Wingdings" panose="05000000000000000000" pitchFamily="2" charset="2"/>
              </a:rPr>
              <a:t> !   </a:t>
            </a:r>
            <a:endParaRPr lang="en-GB" sz="19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874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981200" y="58739"/>
            <a:ext cx="8204200" cy="490537"/>
          </a:xfrm>
        </p:spPr>
        <p:txBody>
          <a:bodyPr>
            <a:normAutofit fontScale="90000"/>
          </a:bodyPr>
          <a:lstStyle/>
          <a:p>
            <a:r>
              <a:rPr lang="fr-FR" dirty="0"/>
              <a:t>Ductile vs. </a:t>
            </a:r>
            <a:r>
              <a:rPr lang="fr-FR" dirty="0" err="1"/>
              <a:t>brittle</a:t>
            </a:r>
            <a:endParaRPr lang="fr-FR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2525786" y="1053258"/>
            <a:ext cx="4840664" cy="765404"/>
          </a:xfrm>
          <a:prstGeom prst="rect">
            <a:avLst/>
          </a:prstGeom>
        </p:spPr>
        <p:txBody>
          <a:bodyPr numCol="1"/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defRPr/>
            </a:pPr>
            <a:r>
              <a:rPr lang="en-GB" sz="2000" kern="0" dirty="0"/>
              <a:t>Ductile behaviour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30000"/>
              <a:defRPr/>
            </a:pPr>
            <a:r>
              <a:rPr lang="en-GB" sz="1400" kern="0" dirty="0"/>
              <a:t>	(think about lead, gold...)</a:t>
            </a: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2447842" y="1796845"/>
            <a:ext cx="0" cy="324762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 flipH="1">
            <a:off x="2447843" y="5044472"/>
            <a:ext cx="304469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 flipV="1">
            <a:off x="2447843" y="3346848"/>
            <a:ext cx="546485" cy="1697624"/>
          </a:xfrm>
          <a:prstGeom prst="line">
            <a:avLst/>
          </a:prstGeom>
          <a:noFill/>
          <a:ln w="38100">
            <a:solidFill>
              <a:srgbClr val="9900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2431435" y="1762812"/>
            <a:ext cx="13410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b="1" dirty="0"/>
              <a:t>Stress</a:t>
            </a:r>
            <a:endParaRPr lang="fr-FR" dirty="0"/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5517383" y="4718867"/>
            <a:ext cx="12196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b="1" dirty="0" err="1"/>
              <a:t>Strain</a:t>
            </a:r>
            <a:endParaRPr lang="fr-FR" sz="2400" b="1" dirty="0"/>
          </a:p>
        </p:txBody>
      </p:sp>
      <p:sp>
        <p:nvSpPr>
          <p:cNvPr id="17" name="Forme libre 16"/>
          <p:cNvSpPr/>
          <p:nvPr/>
        </p:nvSpPr>
        <p:spPr bwMode="auto">
          <a:xfrm>
            <a:off x="2994584" y="2713348"/>
            <a:ext cx="2941163" cy="642594"/>
          </a:xfrm>
          <a:custGeom>
            <a:avLst/>
            <a:gdLst>
              <a:gd name="connsiteX0" fmla="*/ 0 w 2941163"/>
              <a:gd name="connsiteY0" fmla="*/ 642594 h 642594"/>
              <a:gd name="connsiteX1" fmla="*/ 358218 w 2941163"/>
              <a:gd name="connsiteY1" fmla="*/ 293802 h 642594"/>
              <a:gd name="connsiteX2" fmla="*/ 1008668 w 2941163"/>
              <a:gd name="connsiteY2" fmla="*/ 48705 h 642594"/>
              <a:gd name="connsiteX3" fmla="*/ 1875934 w 2941163"/>
              <a:gd name="connsiteY3" fmla="*/ 29851 h 642594"/>
              <a:gd name="connsiteX4" fmla="*/ 2498103 w 2941163"/>
              <a:gd name="connsiteY4" fmla="*/ 227814 h 642594"/>
              <a:gd name="connsiteX5" fmla="*/ 2941163 w 2941163"/>
              <a:gd name="connsiteY5" fmla="*/ 501192 h 64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41163" h="642594">
                <a:moveTo>
                  <a:pt x="0" y="642594"/>
                </a:moveTo>
                <a:cubicBezTo>
                  <a:pt x="95053" y="517689"/>
                  <a:pt x="190107" y="392784"/>
                  <a:pt x="358218" y="293802"/>
                </a:cubicBezTo>
                <a:cubicBezTo>
                  <a:pt x="526329" y="194820"/>
                  <a:pt x="755715" y="92697"/>
                  <a:pt x="1008668" y="48705"/>
                </a:cubicBezTo>
                <a:cubicBezTo>
                  <a:pt x="1261621" y="4713"/>
                  <a:pt x="1627695" y="0"/>
                  <a:pt x="1875934" y="29851"/>
                </a:cubicBezTo>
                <a:cubicBezTo>
                  <a:pt x="2124173" y="59702"/>
                  <a:pt x="2320565" y="149257"/>
                  <a:pt x="2498103" y="227814"/>
                </a:cubicBezTo>
                <a:cubicBezTo>
                  <a:pt x="2675641" y="306371"/>
                  <a:pt x="2808402" y="403781"/>
                  <a:pt x="2941163" y="501192"/>
                </a:cubicBezTo>
              </a:path>
            </a:pathLst>
          </a:custGeom>
          <a:noFill/>
          <a:ln w="38100" cap="flat" cmpd="sng" algn="ctr">
            <a:solidFill>
              <a:srgbClr val="9900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latin typeface="Arial" charset="0"/>
            </a:endParaRPr>
          </a:p>
        </p:txBody>
      </p:sp>
      <p:grpSp>
        <p:nvGrpSpPr>
          <p:cNvPr id="20" name="Groupe 19"/>
          <p:cNvGrpSpPr/>
          <p:nvPr/>
        </p:nvGrpSpPr>
        <p:grpSpPr>
          <a:xfrm>
            <a:off x="6858424" y="1811516"/>
            <a:ext cx="3809577" cy="3325387"/>
            <a:chOff x="5334422" y="1811515"/>
            <a:chExt cx="3809577" cy="3325387"/>
          </a:xfrm>
        </p:grpSpPr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5349231" y="1845547"/>
              <a:ext cx="0" cy="32476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 flipH="1">
              <a:off x="5349231" y="5093175"/>
              <a:ext cx="274792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 flipV="1">
              <a:off x="5349231" y="3395551"/>
              <a:ext cx="493217" cy="1697624"/>
            </a:xfrm>
            <a:prstGeom prst="line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5334422" y="1811515"/>
              <a:ext cx="121030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b="1" dirty="0"/>
                <a:t>Stress</a:t>
              </a:r>
              <a:endParaRPr lang="fr-FR" dirty="0"/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8119571" y="4767570"/>
              <a:ext cx="102442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b="1" dirty="0" err="1"/>
                <a:t>Strain</a:t>
              </a:r>
              <a:endParaRPr lang="fr-FR" sz="2400" b="1" dirty="0"/>
            </a:p>
          </p:txBody>
        </p:sp>
        <p:sp>
          <p:nvSpPr>
            <p:cNvPr id="18" name="Forme libre 17"/>
            <p:cNvSpPr/>
            <p:nvPr/>
          </p:nvSpPr>
          <p:spPr bwMode="auto">
            <a:xfrm>
              <a:off x="5847950" y="2620652"/>
              <a:ext cx="480767" cy="772997"/>
            </a:xfrm>
            <a:custGeom>
              <a:avLst/>
              <a:gdLst>
                <a:gd name="connsiteX0" fmla="*/ 0 w 480767"/>
                <a:gd name="connsiteY0" fmla="*/ 772997 h 772997"/>
                <a:gd name="connsiteX1" fmla="*/ 226243 w 480767"/>
                <a:gd name="connsiteY1" fmla="*/ 169682 h 772997"/>
                <a:gd name="connsiteX2" fmla="*/ 480767 w 480767"/>
                <a:gd name="connsiteY2" fmla="*/ 0 h 772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0767" h="772997">
                  <a:moveTo>
                    <a:pt x="0" y="772997"/>
                  </a:moveTo>
                  <a:cubicBezTo>
                    <a:pt x="73057" y="535756"/>
                    <a:pt x="146115" y="298515"/>
                    <a:pt x="226243" y="169682"/>
                  </a:cubicBezTo>
                  <a:cubicBezTo>
                    <a:pt x="306371" y="40849"/>
                    <a:pt x="393569" y="20424"/>
                    <a:pt x="480767" y="0"/>
                  </a:cubicBezTo>
                </a:path>
              </a:pathLst>
            </a:custGeom>
            <a:noFill/>
            <a:ln w="38100" cap="flat" cmpd="sng" algn="ctr">
              <a:solidFill>
                <a:srgbClr val="9900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latin typeface="Arial" charset="0"/>
              </a:endParaRPr>
            </a:p>
          </p:txBody>
        </p:sp>
      </p:grpSp>
      <p:sp>
        <p:nvSpPr>
          <p:cNvPr id="19" name="Espace réservé du contenu 2"/>
          <p:cNvSpPr txBox="1">
            <a:spLocks/>
          </p:cNvSpPr>
          <p:nvPr/>
        </p:nvSpPr>
        <p:spPr bwMode="auto">
          <a:xfrm>
            <a:off x="6588779" y="694600"/>
            <a:ext cx="3316827" cy="72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defRPr/>
            </a:pPr>
            <a:endParaRPr lang="en-GB" sz="2000" kern="0" dirty="0"/>
          </a:p>
          <a:p>
            <a:pPr marL="363538" lvl="1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30000"/>
              <a:defRPr/>
            </a:pPr>
            <a:r>
              <a:rPr lang="en-GB" sz="2000" kern="0" dirty="0"/>
              <a:t>Brittle behaviour</a:t>
            </a:r>
          </a:p>
          <a:p>
            <a:pPr marL="623888" lvl="1" indent="-260350" fontAlgn="base">
              <a:spcAft>
                <a:spcPct val="0"/>
              </a:spcAft>
              <a:buClr>
                <a:schemeClr val="accent2"/>
              </a:buClr>
              <a:buSzPct val="130000"/>
              <a:defRPr/>
            </a:pPr>
            <a:r>
              <a:rPr lang="en-GB" sz="2000" kern="0" dirty="0"/>
              <a:t>	</a:t>
            </a:r>
            <a:r>
              <a:rPr lang="en-GB" sz="1400" kern="0" dirty="0"/>
              <a:t>(think about glass)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623241"/>
          </a:xfrm>
        </p:spPr>
        <p:txBody>
          <a:bodyPr/>
          <a:lstStyle/>
          <a:p>
            <a:r>
              <a:rPr lang="en-GB" dirty="0"/>
              <a:t>Pressure hazards in cryostats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703" y="1154853"/>
            <a:ext cx="10889656" cy="3718638"/>
          </a:xfrm>
        </p:spPr>
        <p:txBody>
          <a:bodyPr/>
          <a:lstStyle/>
          <a:p>
            <a:r>
              <a:rPr lang="en-US" sz="1600" dirty="0">
                <a:sym typeface="Wingdings" pitchFamily="2" charset="2"/>
              </a:rPr>
              <a:t>Potential </a:t>
            </a:r>
            <a:r>
              <a:rPr lang="en-US" sz="1600" dirty="0">
                <a:solidFill>
                  <a:srgbClr val="0066CC"/>
                </a:solidFill>
                <a:sym typeface="Wingdings" pitchFamily="2" charset="2"/>
              </a:rPr>
              <a:t>pressure hazards:</a:t>
            </a:r>
          </a:p>
          <a:p>
            <a:pPr lvl="1"/>
            <a:r>
              <a:rPr lang="en-US" sz="1400" dirty="0">
                <a:sym typeface="Wingdings" pitchFamily="2" charset="2"/>
              </a:rPr>
              <a:t>Compressors connected to </a:t>
            </a:r>
            <a:r>
              <a:rPr lang="en-US" sz="1400" dirty="0" err="1">
                <a:sym typeface="Wingdings" pitchFamily="2" charset="2"/>
              </a:rPr>
              <a:t>cryo</a:t>
            </a:r>
            <a:r>
              <a:rPr lang="en-US" sz="1400" dirty="0">
                <a:sym typeface="Wingdings" pitchFamily="2" charset="2"/>
              </a:rPr>
              <a:t> lines</a:t>
            </a:r>
          </a:p>
          <a:p>
            <a:pPr lvl="1"/>
            <a:r>
              <a:rPr lang="en-US" sz="1400" dirty="0">
                <a:sym typeface="Wingdings" pitchFamily="2" charset="2"/>
              </a:rPr>
              <a:t>Heating of “trapped” volumes (typically in a circuit between valves) during warm-ups</a:t>
            </a:r>
          </a:p>
          <a:p>
            <a:pPr lvl="1"/>
            <a:r>
              <a:rPr lang="en-US" sz="1400" dirty="0">
                <a:sym typeface="Wingdings" pitchFamily="2" charset="2"/>
              </a:rPr>
              <a:t>Helium leak to insulation vacuum, with consequent increased conduction/convection heat loads to cryogenic liquid vessels</a:t>
            </a:r>
          </a:p>
          <a:p>
            <a:pPr lvl="1"/>
            <a:r>
              <a:rPr lang="en-US" sz="1400" dirty="0" err="1">
                <a:sym typeface="Wingdings" pitchFamily="2" charset="2"/>
              </a:rPr>
              <a:t>Cryo</a:t>
            </a:r>
            <a:r>
              <a:rPr lang="en-US" sz="1400" dirty="0">
                <a:sym typeface="Wingdings" pitchFamily="2" charset="2"/>
              </a:rPr>
              <a:t>-condensed air leaks on cold surfaces and consequent pressure increase and increased conduct/convection heat loads during warm-ups</a:t>
            </a:r>
          </a:p>
          <a:p>
            <a:pPr lvl="1"/>
            <a:r>
              <a:rPr lang="en-US" sz="1400" dirty="0">
                <a:sym typeface="Wingdings" pitchFamily="2" charset="2"/>
              </a:rPr>
              <a:t>…</a:t>
            </a:r>
          </a:p>
          <a:p>
            <a:pPr lvl="1"/>
            <a:r>
              <a:rPr lang="en-US" sz="1400" dirty="0">
                <a:solidFill>
                  <a:srgbClr val="0066FF"/>
                </a:solidFill>
                <a:sym typeface="Wingdings" pitchFamily="2" charset="2"/>
              </a:rPr>
              <a:t>A) Heating/vaporization of cryogens </a:t>
            </a:r>
            <a:r>
              <a:rPr lang="en-US" sz="1400" dirty="0">
                <a:sym typeface="Wingdings" pitchFamily="2" charset="2"/>
              </a:rPr>
              <a:t>from sudden </a:t>
            </a:r>
            <a:r>
              <a:rPr lang="en-US" sz="1400" dirty="0">
                <a:solidFill>
                  <a:srgbClr val="0066FF"/>
                </a:solidFill>
                <a:sym typeface="Wingdings" pitchFamily="2" charset="2"/>
              </a:rPr>
              <a:t>release of stored energy in SC device </a:t>
            </a:r>
            <a:r>
              <a:rPr lang="en-US" sz="1400" dirty="0">
                <a:sym typeface="Wingdings" pitchFamily="2" charset="2"/>
              </a:rPr>
              <a:t>(e.g. quench or arcing in a SC magnet circuit)</a:t>
            </a:r>
          </a:p>
          <a:p>
            <a:pPr lvl="1"/>
            <a:r>
              <a:rPr lang="en-US" sz="1400" dirty="0">
                <a:solidFill>
                  <a:srgbClr val="0066FF"/>
                </a:solidFill>
                <a:sym typeface="Wingdings" pitchFamily="2" charset="2"/>
              </a:rPr>
              <a:t>B) Accidental release of cryogenic fluid </a:t>
            </a:r>
            <a:r>
              <a:rPr lang="en-US" sz="1400" dirty="0">
                <a:sym typeface="Wingdings" pitchFamily="2" charset="2"/>
              </a:rPr>
              <a:t>to higher T surfaces (thermal shield and vacuum vessel), and consequent pressure increase and increased of conduction/convection heat loads to cold surfaces</a:t>
            </a:r>
          </a:p>
          <a:p>
            <a:pPr lvl="1"/>
            <a:r>
              <a:rPr lang="en-US" sz="1400" dirty="0">
                <a:solidFill>
                  <a:srgbClr val="0066FF"/>
                </a:solidFill>
                <a:sym typeface="Wingdings" pitchFamily="2" charset="2"/>
              </a:rPr>
              <a:t>C) Accidental air venting of insulation vacuum</a:t>
            </a:r>
            <a:r>
              <a:rPr lang="en-US" sz="1400" dirty="0">
                <a:sym typeface="Wingdings" pitchFamily="2" charset="2"/>
              </a:rPr>
              <a:t> with sudden condensation on cold surfaces, helium boil-off and pressure build-up</a:t>
            </a:r>
          </a:p>
          <a:p>
            <a:pPr marL="685800" lvl="2" indent="0">
              <a:buNone/>
            </a:pPr>
            <a:endParaRPr lang="en-US" sz="1050" dirty="0">
              <a:sym typeface="Wingdings" pitchFamily="2" charset="2"/>
            </a:endParaRPr>
          </a:p>
        </p:txBody>
      </p:sp>
      <p:sp>
        <p:nvSpPr>
          <p:cNvPr id="5" name="Left Brace 4"/>
          <p:cNvSpPr/>
          <p:nvPr/>
        </p:nvSpPr>
        <p:spPr>
          <a:xfrm>
            <a:off x="803114" y="3013617"/>
            <a:ext cx="144314" cy="104584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16200000">
            <a:off x="-727502" y="3469551"/>
            <a:ext cx="23391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Usually the most critical</a:t>
            </a:r>
          </a:p>
        </p:txBody>
      </p:sp>
      <p:grpSp>
        <p:nvGrpSpPr>
          <p:cNvPr id="124" name="Group 123"/>
          <p:cNvGrpSpPr/>
          <p:nvPr/>
        </p:nvGrpSpPr>
        <p:grpSpPr>
          <a:xfrm>
            <a:off x="7785030" y="4219721"/>
            <a:ext cx="2448272" cy="1929189"/>
            <a:chOff x="3347864" y="4743146"/>
            <a:chExt cx="2448272" cy="1929189"/>
          </a:xfrm>
        </p:grpSpPr>
        <p:grpSp>
          <p:nvGrpSpPr>
            <p:cNvPr id="36" name="Group 35"/>
            <p:cNvGrpSpPr/>
            <p:nvPr/>
          </p:nvGrpSpPr>
          <p:grpSpPr>
            <a:xfrm>
              <a:off x="3520832" y="4743146"/>
              <a:ext cx="2275304" cy="1566174"/>
              <a:chOff x="6719938" y="5052991"/>
              <a:chExt cx="2400146" cy="1400346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6719938" y="5052991"/>
                <a:ext cx="2400146" cy="1400346"/>
                <a:chOff x="539552" y="2812531"/>
                <a:chExt cx="4444754" cy="2593256"/>
              </a:xfrm>
            </p:grpSpPr>
            <p:sp>
              <p:nvSpPr>
                <p:cNvPr id="39" name="Rectangle 38"/>
                <p:cNvSpPr/>
                <p:nvPr/>
              </p:nvSpPr>
              <p:spPr>
                <a:xfrm>
                  <a:off x="539552" y="3460330"/>
                  <a:ext cx="3888432" cy="194545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 dirty="0"/>
                </a:p>
              </p:txBody>
            </p:sp>
            <p:sp>
              <p:nvSpPr>
                <p:cNvPr id="40" name="Rounded Rectangle 39"/>
                <p:cNvSpPr/>
                <p:nvPr/>
              </p:nvSpPr>
              <p:spPr>
                <a:xfrm>
                  <a:off x="827584" y="4504446"/>
                  <a:ext cx="3312368" cy="396044"/>
                </a:xfrm>
                <a:prstGeom prst="round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/>
                </a:p>
              </p:txBody>
            </p:sp>
            <p:sp>
              <p:nvSpPr>
                <p:cNvPr id="41" name="Freeform 40"/>
                <p:cNvSpPr/>
                <p:nvPr/>
              </p:nvSpPr>
              <p:spPr>
                <a:xfrm>
                  <a:off x="812791" y="4465132"/>
                  <a:ext cx="3320248" cy="80108"/>
                </a:xfrm>
                <a:custGeom>
                  <a:avLst/>
                  <a:gdLst>
                    <a:gd name="connsiteX0" fmla="*/ 0 w 3320248"/>
                    <a:gd name="connsiteY0" fmla="*/ 35613 h 80108"/>
                    <a:gd name="connsiteX1" fmla="*/ 346229 w 3320248"/>
                    <a:gd name="connsiteY1" fmla="*/ 17857 h 80108"/>
                    <a:gd name="connsiteX2" fmla="*/ 807868 w 3320248"/>
                    <a:gd name="connsiteY2" fmla="*/ 62246 h 80108"/>
                    <a:gd name="connsiteX3" fmla="*/ 1225118 w 3320248"/>
                    <a:gd name="connsiteY3" fmla="*/ 17857 h 80108"/>
                    <a:gd name="connsiteX4" fmla="*/ 1731145 w 3320248"/>
                    <a:gd name="connsiteY4" fmla="*/ 62246 h 80108"/>
                    <a:gd name="connsiteX5" fmla="*/ 2166151 w 3320248"/>
                    <a:gd name="connsiteY5" fmla="*/ 102 h 80108"/>
                    <a:gd name="connsiteX6" fmla="*/ 2734322 w 3320248"/>
                    <a:gd name="connsiteY6" fmla="*/ 80001 h 80108"/>
                    <a:gd name="connsiteX7" fmla="*/ 3151572 w 3320248"/>
                    <a:gd name="connsiteY7" fmla="*/ 17857 h 80108"/>
                    <a:gd name="connsiteX8" fmla="*/ 3320248 w 3320248"/>
                    <a:gd name="connsiteY8" fmla="*/ 44490 h 80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320248" h="80108">
                      <a:moveTo>
                        <a:pt x="0" y="35613"/>
                      </a:moveTo>
                      <a:cubicBezTo>
                        <a:pt x="105792" y="24515"/>
                        <a:pt x="211584" y="13418"/>
                        <a:pt x="346229" y="17857"/>
                      </a:cubicBezTo>
                      <a:cubicBezTo>
                        <a:pt x="480874" y="22296"/>
                        <a:pt x="661387" y="62246"/>
                        <a:pt x="807868" y="62246"/>
                      </a:cubicBezTo>
                      <a:cubicBezTo>
                        <a:pt x="954349" y="62246"/>
                        <a:pt x="1071239" y="17857"/>
                        <a:pt x="1225118" y="17857"/>
                      </a:cubicBezTo>
                      <a:cubicBezTo>
                        <a:pt x="1378997" y="17857"/>
                        <a:pt x="1574306" y="65205"/>
                        <a:pt x="1731145" y="62246"/>
                      </a:cubicBezTo>
                      <a:cubicBezTo>
                        <a:pt x="1887984" y="59287"/>
                        <a:pt x="1998955" y="-2857"/>
                        <a:pt x="2166151" y="102"/>
                      </a:cubicBezTo>
                      <a:cubicBezTo>
                        <a:pt x="2333347" y="3061"/>
                        <a:pt x="2570085" y="77042"/>
                        <a:pt x="2734322" y="80001"/>
                      </a:cubicBezTo>
                      <a:cubicBezTo>
                        <a:pt x="2898559" y="82960"/>
                        <a:pt x="3053918" y="23775"/>
                        <a:pt x="3151572" y="17857"/>
                      </a:cubicBezTo>
                      <a:cubicBezTo>
                        <a:pt x="3249226" y="11938"/>
                        <a:pt x="3284737" y="28214"/>
                        <a:pt x="3320248" y="4449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/>
                </a:p>
              </p:txBody>
            </p:sp>
            <p:sp>
              <p:nvSpPr>
                <p:cNvPr id="42" name="Rounded Rectangle 41"/>
                <p:cNvSpPr/>
                <p:nvPr/>
              </p:nvSpPr>
              <p:spPr>
                <a:xfrm>
                  <a:off x="827584" y="4108402"/>
                  <a:ext cx="3312368" cy="792088"/>
                </a:xfrm>
                <a:prstGeom prst="round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/>
                </a:p>
              </p:txBody>
            </p:sp>
            <p:grpSp>
              <p:nvGrpSpPr>
                <p:cNvPr id="43" name="Group 42"/>
                <p:cNvGrpSpPr/>
                <p:nvPr/>
              </p:nvGrpSpPr>
              <p:grpSpPr>
                <a:xfrm>
                  <a:off x="3707904" y="2812531"/>
                  <a:ext cx="576064" cy="647799"/>
                  <a:chOff x="6588224" y="2493169"/>
                  <a:chExt cx="576064" cy="647799"/>
                </a:xfrm>
              </p:grpSpPr>
              <p:grpSp>
                <p:nvGrpSpPr>
                  <p:cNvPr id="52" name="Group 51"/>
                  <p:cNvGrpSpPr/>
                  <p:nvPr/>
                </p:nvGrpSpPr>
                <p:grpSpPr>
                  <a:xfrm>
                    <a:off x="6588224" y="2493169"/>
                    <a:ext cx="576064" cy="441669"/>
                    <a:chOff x="4716016" y="2123235"/>
                    <a:chExt cx="576064" cy="441669"/>
                  </a:xfrm>
                </p:grpSpPr>
                <p:sp>
                  <p:nvSpPr>
                    <p:cNvPr id="54" name="Isosceles Triangle 53"/>
                    <p:cNvSpPr/>
                    <p:nvPr/>
                  </p:nvSpPr>
                  <p:spPr>
                    <a:xfrm>
                      <a:off x="4716016" y="2348880"/>
                      <a:ext cx="288032" cy="216024"/>
                    </a:xfrm>
                    <a:prstGeom prst="triangle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750"/>
                    </a:p>
                  </p:txBody>
                </p:sp>
                <p:sp>
                  <p:nvSpPr>
                    <p:cNvPr id="55" name="Isosceles Triangle 54"/>
                    <p:cNvSpPr/>
                    <p:nvPr/>
                  </p:nvSpPr>
                  <p:spPr>
                    <a:xfrm rot="10800000">
                      <a:off x="4716016" y="2123235"/>
                      <a:ext cx="288032" cy="216024"/>
                    </a:xfrm>
                    <a:prstGeom prst="triangle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750"/>
                    </a:p>
                  </p:txBody>
                </p:sp>
                <p:cxnSp>
                  <p:nvCxnSpPr>
                    <p:cNvPr id="56" name="Straight Connector 55"/>
                    <p:cNvCxnSpPr>
                      <a:stCxn id="54" idx="0"/>
                    </p:cNvCxnSpPr>
                    <p:nvPr/>
                  </p:nvCxnSpPr>
                  <p:spPr>
                    <a:xfrm>
                      <a:off x="4860032" y="2348880"/>
                      <a:ext cx="233834" cy="0"/>
                    </a:xfrm>
                    <a:prstGeom prst="line">
                      <a:avLst/>
                    </a:prstGeom>
                    <a:ln w="19050">
                      <a:solidFill>
                        <a:schemeClr val="accent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7" name="Freeform 56"/>
                    <p:cNvSpPr/>
                    <p:nvPr/>
                  </p:nvSpPr>
                  <p:spPr>
                    <a:xfrm>
                      <a:off x="5093866" y="2216944"/>
                      <a:ext cx="198214" cy="276225"/>
                    </a:xfrm>
                    <a:custGeom>
                      <a:avLst/>
                      <a:gdLst>
                        <a:gd name="connsiteX0" fmla="*/ 0 w 126206"/>
                        <a:gd name="connsiteY0" fmla="*/ 130969 h 276225"/>
                        <a:gd name="connsiteX1" fmla="*/ 26193 w 126206"/>
                        <a:gd name="connsiteY1" fmla="*/ 266700 h 276225"/>
                        <a:gd name="connsiteX2" fmla="*/ 45243 w 126206"/>
                        <a:gd name="connsiteY2" fmla="*/ 0 h 276225"/>
                        <a:gd name="connsiteX3" fmla="*/ 71437 w 126206"/>
                        <a:gd name="connsiteY3" fmla="*/ 266700 h 276225"/>
                        <a:gd name="connsiteX4" fmla="*/ 80962 w 126206"/>
                        <a:gd name="connsiteY4" fmla="*/ 0 h 276225"/>
                        <a:gd name="connsiteX5" fmla="*/ 107156 w 126206"/>
                        <a:gd name="connsiteY5" fmla="*/ 276225 h 276225"/>
                        <a:gd name="connsiteX6" fmla="*/ 126206 w 126206"/>
                        <a:gd name="connsiteY6" fmla="*/ 119062 h 276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6206" h="276225">
                          <a:moveTo>
                            <a:pt x="0" y="130969"/>
                          </a:moveTo>
                          <a:lnTo>
                            <a:pt x="26193" y="266700"/>
                          </a:lnTo>
                          <a:lnTo>
                            <a:pt x="45243" y="0"/>
                          </a:lnTo>
                          <a:lnTo>
                            <a:pt x="71437" y="266700"/>
                          </a:lnTo>
                          <a:lnTo>
                            <a:pt x="80962" y="0"/>
                          </a:lnTo>
                          <a:lnTo>
                            <a:pt x="107156" y="276225"/>
                          </a:lnTo>
                          <a:lnTo>
                            <a:pt x="126206" y="119062"/>
                          </a:lnTo>
                        </a:path>
                      </a:pathLst>
                    </a:custGeom>
                    <a:noFill/>
                    <a:ln w="1905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750"/>
                    </a:p>
                  </p:txBody>
                </p:sp>
              </p:grpSp>
              <p:cxnSp>
                <p:nvCxnSpPr>
                  <p:cNvPr id="53" name="Straight Connector 52"/>
                  <p:cNvCxnSpPr>
                    <a:stCxn id="54" idx="3"/>
                  </p:cNvCxnSpPr>
                  <p:nvPr/>
                </p:nvCxnSpPr>
                <p:spPr>
                  <a:xfrm>
                    <a:off x="6732240" y="2934838"/>
                    <a:ext cx="0" cy="206130"/>
                  </a:xfrm>
                  <a:prstGeom prst="line">
                    <a:avLst/>
                  </a:prstGeom>
                  <a:ln w="28575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4" name="TextBox 43"/>
                <p:cNvSpPr txBox="1"/>
                <p:nvPr/>
              </p:nvSpPr>
              <p:spPr>
                <a:xfrm>
                  <a:off x="3410792" y="5005736"/>
                  <a:ext cx="1046525" cy="3439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50" dirty="0"/>
                    <a:t>Vacuum</a:t>
                  </a: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4394969" y="5005736"/>
                  <a:ext cx="589337" cy="3439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50" dirty="0"/>
                    <a:t>Air</a:t>
                  </a: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2312504" y="4499834"/>
                  <a:ext cx="1688466" cy="3439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50" dirty="0"/>
                    <a:t>Cryogenics fluid</a:t>
                  </a:r>
                </a:p>
              </p:txBody>
            </p:sp>
            <p:grpSp>
              <p:nvGrpSpPr>
                <p:cNvPr id="47" name="Group 46"/>
                <p:cNvGrpSpPr/>
                <p:nvPr/>
              </p:nvGrpSpPr>
              <p:grpSpPr>
                <a:xfrm rot="10800000">
                  <a:off x="1115616" y="2879101"/>
                  <a:ext cx="576064" cy="441668"/>
                  <a:chOff x="4716016" y="4351028"/>
                  <a:chExt cx="576064" cy="441668"/>
                </a:xfrm>
              </p:grpSpPr>
              <p:sp>
                <p:nvSpPr>
                  <p:cNvPr id="48" name="Isosceles Triangle 47"/>
                  <p:cNvSpPr/>
                  <p:nvPr/>
                </p:nvSpPr>
                <p:spPr>
                  <a:xfrm>
                    <a:off x="4716016" y="4576673"/>
                    <a:ext cx="288032" cy="216023"/>
                  </a:xfrm>
                  <a:prstGeom prst="triangl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sp>
                <p:nvSpPr>
                  <p:cNvPr id="49" name="Isosceles Triangle 48"/>
                  <p:cNvSpPr/>
                  <p:nvPr/>
                </p:nvSpPr>
                <p:spPr>
                  <a:xfrm rot="10800000">
                    <a:off x="4716016" y="4351028"/>
                    <a:ext cx="288032" cy="216024"/>
                  </a:xfrm>
                  <a:prstGeom prst="triangl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cxnSp>
                <p:nvCxnSpPr>
                  <p:cNvPr id="50" name="Straight Connector 49"/>
                  <p:cNvCxnSpPr>
                    <a:stCxn id="48" idx="0"/>
                  </p:cNvCxnSpPr>
                  <p:nvPr/>
                </p:nvCxnSpPr>
                <p:spPr>
                  <a:xfrm>
                    <a:off x="4860033" y="4576673"/>
                    <a:ext cx="233834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1" name="Freeform 50"/>
                  <p:cNvSpPr/>
                  <p:nvPr/>
                </p:nvSpPr>
                <p:spPr>
                  <a:xfrm>
                    <a:off x="5093866" y="4444737"/>
                    <a:ext cx="198214" cy="276225"/>
                  </a:xfrm>
                  <a:custGeom>
                    <a:avLst/>
                    <a:gdLst>
                      <a:gd name="connsiteX0" fmla="*/ 0 w 126206"/>
                      <a:gd name="connsiteY0" fmla="*/ 130969 h 276225"/>
                      <a:gd name="connsiteX1" fmla="*/ 26193 w 126206"/>
                      <a:gd name="connsiteY1" fmla="*/ 266700 h 276225"/>
                      <a:gd name="connsiteX2" fmla="*/ 45243 w 126206"/>
                      <a:gd name="connsiteY2" fmla="*/ 0 h 276225"/>
                      <a:gd name="connsiteX3" fmla="*/ 71437 w 126206"/>
                      <a:gd name="connsiteY3" fmla="*/ 266700 h 276225"/>
                      <a:gd name="connsiteX4" fmla="*/ 80962 w 126206"/>
                      <a:gd name="connsiteY4" fmla="*/ 0 h 276225"/>
                      <a:gd name="connsiteX5" fmla="*/ 107156 w 126206"/>
                      <a:gd name="connsiteY5" fmla="*/ 276225 h 276225"/>
                      <a:gd name="connsiteX6" fmla="*/ 126206 w 126206"/>
                      <a:gd name="connsiteY6" fmla="*/ 119062 h 276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6206" h="276225">
                        <a:moveTo>
                          <a:pt x="0" y="130969"/>
                        </a:moveTo>
                        <a:lnTo>
                          <a:pt x="26193" y="266700"/>
                        </a:lnTo>
                        <a:lnTo>
                          <a:pt x="45243" y="0"/>
                        </a:lnTo>
                        <a:lnTo>
                          <a:pt x="71437" y="266700"/>
                        </a:lnTo>
                        <a:lnTo>
                          <a:pt x="80962" y="0"/>
                        </a:lnTo>
                        <a:lnTo>
                          <a:pt x="107156" y="276225"/>
                        </a:lnTo>
                        <a:lnTo>
                          <a:pt x="126206" y="119062"/>
                        </a:lnTo>
                      </a:path>
                    </a:pathLst>
                  </a:custGeom>
                  <a:noFill/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</p:grpSp>
          </p:grpSp>
          <p:cxnSp>
            <p:nvCxnSpPr>
              <p:cNvPr id="38" name="Straight Connector 37"/>
              <p:cNvCxnSpPr>
                <a:endCxn id="49" idx="3"/>
              </p:cNvCxnSpPr>
              <p:nvPr/>
            </p:nvCxnSpPr>
            <p:spPr>
              <a:xfrm flipV="1">
                <a:off x="7264314" y="5327437"/>
                <a:ext cx="0" cy="42532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/>
            <p:cNvGrpSpPr/>
            <p:nvPr/>
          </p:nvGrpSpPr>
          <p:grpSpPr>
            <a:xfrm>
              <a:off x="3347864" y="5877272"/>
              <a:ext cx="846505" cy="439867"/>
              <a:chOff x="4427984" y="4129742"/>
              <a:chExt cx="1422569" cy="531213"/>
            </a:xfrm>
          </p:grpSpPr>
          <p:sp>
            <p:nvSpPr>
              <p:cNvPr id="59" name="Cloud 58"/>
              <p:cNvSpPr/>
              <p:nvPr/>
            </p:nvSpPr>
            <p:spPr>
              <a:xfrm>
                <a:off x="4427984" y="4372183"/>
                <a:ext cx="560435" cy="232237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0" name="Group 59"/>
              <p:cNvGrpSpPr/>
              <p:nvPr/>
            </p:nvGrpSpPr>
            <p:grpSpPr>
              <a:xfrm>
                <a:off x="5096371" y="4129742"/>
                <a:ext cx="754182" cy="531213"/>
                <a:chOff x="6652260" y="5775960"/>
                <a:chExt cx="662940" cy="586740"/>
              </a:xfrm>
            </p:grpSpPr>
            <p:sp>
              <p:nvSpPr>
                <p:cNvPr id="61" name="Freeform 60"/>
                <p:cNvSpPr/>
                <p:nvPr/>
              </p:nvSpPr>
              <p:spPr>
                <a:xfrm>
                  <a:off x="6652260" y="5775960"/>
                  <a:ext cx="601980" cy="327660"/>
                </a:xfrm>
                <a:custGeom>
                  <a:avLst/>
                  <a:gdLst>
                    <a:gd name="connsiteX0" fmla="*/ 0 w 601980"/>
                    <a:gd name="connsiteY0" fmla="*/ 327660 h 327660"/>
                    <a:gd name="connsiteX1" fmla="*/ 373380 w 601980"/>
                    <a:gd name="connsiteY1" fmla="*/ 182880 h 327660"/>
                    <a:gd name="connsiteX2" fmla="*/ 601980 w 601980"/>
                    <a:gd name="connsiteY2" fmla="*/ 0 h 32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01980" h="327660">
                      <a:moveTo>
                        <a:pt x="0" y="327660"/>
                      </a:moveTo>
                      <a:cubicBezTo>
                        <a:pt x="136525" y="282575"/>
                        <a:pt x="273050" y="237490"/>
                        <a:pt x="373380" y="182880"/>
                      </a:cubicBezTo>
                      <a:cubicBezTo>
                        <a:pt x="473710" y="128270"/>
                        <a:pt x="537845" y="64135"/>
                        <a:pt x="601980" y="0"/>
                      </a:cubicBezTo>
                    </a:path>
                  </a:pathLst>
                </a:custGeom>
                <a:noFill/>
                <a:ln>
                  <a:solidFill>
                    <a:srgbClr val="00B050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Freeform 61"/>
                <p:cNvSpPr/>
                <p:nvPr/>
              </p:nvSpPr>
              <p:spPr>
                <a:xfrm>
                  <a:off x="6659880" y="6103620"/>
                  <a:ext cx="618066" cy="30480"/>
                </a:xfrm>
                <a:custGeom>
                  <a:avLst/>
                  <a:gdLst>
                    <a:gd name="connsiteX0" fmla="*/ 0 w 618066"/>
                    <a:gd name="connsiteY0" fmla="*/ 30480 h 30480"/>
                    <a:gd name="connsiteX1" fmla="*/ 533400 w 618066"/>
                    <a:gd name="connsiteY1" fmla="*/ 15240 h 30480"/>
                    <a:gd name="connsiteX2" fmla="*/ 609600 w 618066"/>
                    <a:gd name="connsiteY2" fmla="*/ 0 h 3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18066" h="30480">
                      <a:moveTo>
                        <a:pt x="0" y="30480"/>
                      </a:moveTo>
                      <a:lnTo>
                        <a:pt x="533400" y="15240"/>
                      </a:lnTo>
                      <a:cubicBezTo>
                        <a:pt x="635000" y="10160"/>
                        <a:pt x="622300" y="5080"/>
                        <a:pt x="609600" y="0"/>
                      </a:cubicBezTo>
                    </a:path>
                  </a:pathLst>
                </a:custGeom>
                <a:noFill/>
                <a:ln>
                  <a:solidFill>
                    <a:srgbClr val="00B050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Freeform 62"/>
                <p:cNvSpPr/>
                <p:nvPr/>
              </p:nvSpPr>
              <p:spPr>
                <a:xfrm>
                  <a:off x="6652260" y="6202680"/>
                  <a:ext cx="662940" cy="160020"/>
                </a:xfrm>
                <a:custGeom>
                  <a:avLst/>
                  <a:gdLst>
                    <a:gd name="connsiteX0" fmla="*/ 0 w 662940"/>
                    <a:gd name="connsiteY0" fmla="*/ 0 h 160020"/>
                    <a:gd name="connsiteX1" fmla="*/ 472440 w 662940"/>
                    <a:gd name="connsiteY1" fmla="*/ 53340 h 160020"/>
                    <a:gd name="connsiteX2" fmla="*/ 662940 w 662940"/>
                    <a:gd name="connsiteY2" fmla="*/ 160020 h 16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2940" h="160020">
                      <a:moveTo>
                        <a:pt x="0" y="0"/>
                      </a:moveTo>
                      <a:cubicBezTo>
                        <a:pt x="180975" y="13335"/>
                        <a:pt x="361950" y="26670"/>
                        <a:pt x="472440" y="53340"/>
                      </a:cubicBezTo>
                      <a:cubicBezTo>
                        <a:pt x="582930" y="80010"/>
                        <a:pt x="622935" y="120015"/>
                        <a:pt x="662940" y="160020"/>
                      </a:cubicBezTo>
                    </a:path>
                  </a:pathLst>
                </a:custGeom>
                <a:noFill/>
                <a:ln>
                  <a:solidFill>
                    <a:srgbClr val="00B050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99" name="TextBox 98"/>
            <p:cNvSpPr txBox="1"/>
            <p:nvPr/>
          </p:nvSpPr>
          <p:spPr>
            <a:xfrm>
              <a:off x="3815724" y="6303003"/>
              <a:ext cx="1569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66FF"/>
                  </a:solidFill>
                </a:rPr>
                <a:t>C) Air venting</a:t>
              </a: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4680787" y="4214899"/>
            <a:ext cx="2800767" cy="1956464"/>
            <a:chOff x="6118499" y="4743146"/>
            <a:chExt cx="2800767" cy="1956464"/>
          </a:xfrm>
        </p:grpSpPr>
        <p:grpSp>
          <p:nvGrpSpPr>
            <p:cNvPr id="14" name="Group 13"/>
            <p:cNvGrpSpPr/>
            <p:nvPr/>
          </p:nvGrpSpPr>
          <p:grpSpPr>
            <a:xfrm>
              <a:off x="6304878" y="4743146"/>
              <a:ext cx="2371578" cy="1566174"/>
              <a:chOff x="6732240" y="2780928"/>
              <a:chExt cx="2385344" cy="1400346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6732240" y="3130736"/>
                <a:ext cx="2099735" cy="105053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 dirty="0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6887776" y="3694554"/>
                <a:ext cx="1788663" cy="213862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6879788" y="3673325"/>
                <a:ext cx="1792918" cy="43258"/>
              </a:xfrm>
              <a:custGeom>
                <a:avLst/>
                <a:gdLst>
                  <a:gd name="connsiteX0" fmla="*/ 0 w 3320248"/>
                  <a:gd name="connsiteY0" fmla="*/ 35613 h 80108"/>
                  <a:gd name="connsiteX1" fmla="*/ 346229 w 3320248"/>
                  <a:gd name="connsiteY1" fmla="*/ 17857 h 80108"/>
                  <a:gd name="connsiteX2" fmla="*/ 807868 w 3320248"/>
                  <a:gd name="connsiteY2" fmla="*/ 62246 h 80108"/>
                  <a:gd name="connsiteX3" fmla="*/ 1225118 w 3320248"/>
                  <a:gd name="connsiteY3" fmla="*/ 17857 h 80108"/>
                  <a:gd name="connsiteX4" fmla="*/ 1731145 w 3320248"/>
                  <a:gd name="connsiteY4" fmla="*/ 62246 h 80108"/>
                  <a:gd name="connsiteX5" fmla="*/ 2166151 w 3320248"/>
                  <a:gd name="connsiteY5" fmla="*/ 102 h 80108"/>
                  <a:gd name="connsiteX6" fmla="*/ 2734322 w 3320248"/>
                  <a:gd name="connsiteY6" fmla="*/ 80001 h 80108"/>
                  <a:gd name="connsiteX7" fmla="*/ 3151572 w 3320248"/>
                  <a:gd name="connsiteY7" fmla="*/ 17857 h 80108"/>
                  <a:gd name="connsiteX8" fmla="*/ 3320248 w 3320248"/>
                  <a:gd name="connsiteY8" fmla="*/ 44490 h 80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20248" h="80108">
                    <a:moveTo>
                      <a:pt x="0" y="35613"/>
                    </a:moveTo>
                    <a:cubicBezTo>
                      <a:pt x="105792" y="24515"/>
                      <a:pt x="211584" y="13418"/>
                      <a:pt x="346229" y="17857"/>
                    </a:cubicBezTo>
                    <a:cubicBezTo>
                      <a:pt x="480874" y="22296"/>
                      <a:pt x="661387" y="62246"/>
                      <a:pt x="807868" y="62246"/>
                    </a:cubicBezTo>
                    <a:cubicBezTo>
                      <a:pt x="954349" y="62246"/>
                      <a:pt x="1071239" y="17857"/>
                      <a:pt x="1225118" y="17857"/>
                    </a:cubicBezTo>
                    <a:cubicBezTo>
                      <a:pt x="1378997" y="17857"/>
                      <a:pt x="1574306" y="65205"/>
                      <a:pt x="1731145" y="62246"/>
                    </a:cubicBezTo>
                    <a:cubicBezTo>
                      <a:pt x="1887984" y="59287"/>
                      <a:pt x="1998955" y="-2857"/>
                      <a:pt x="2166151" y="102"/>
                    </a:cubicBezTo>
                    <a:cubicBezTo>
                      <a:pt x="2333347" y="3061"/>
                      <a:pt x="2570085" y="77042"/>
                      <a:pt x="2734322" y="80001"/>
                    </a:cubicBezTo>
                    <a:cubicBezTo>
                      <a:pt x="2898559" y="82960"/>
                      <a:pt x="3053918" y="23775"/>
                      <a:pt x="3151572" y="17857"/>
                    </a:cubicBezTo>
                    <a:cubicBezTo>
                      <a:pt x="3249226" y="11938"/>
                      <a:pt x="3284737" y="28214"/>
                      <a:pt x="3320248" y="4449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/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6887776" y="3480692"/>
                <a:ext cx="1788663" cy="427724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50"/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8443135" y="2780928"/>
                <a:ext cx="311072" cy="349807"/>
                <a:chOff x="6588224" y="2493169"/>
                <a:chExt cx="576064" cy="647797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6588224" y="2493169"/>
                  <a:ext cx="576064" cy="441669"/>
                  <a:chOff x="4716016" y="2123235"/>
                  <a:chExt cx="576064" cy="441669"/>
                </a:xfrm>
              </p:grpSpPr>
              <p:sp>
                <p:nvSpPr>
                  <p:cNvPr id="32" name="Isosceles Triangle 31"/>
                  <p:cNvSpPr/>
                  <p:nvPr/>
                </p:nvSpPr>
                <p:spPr>
                  <a:xfrm>
                    <a:off x="4716016" y="2348880"/>
                    <a:ext cx="288032" cy="216024"/>
                  </a:xfrm>
                  <a:prstGeom prst="triangl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sp>
                <p:nvSpPr>
                  <p:cNvPr id="33" name="Isosceles Triangle 32"/>
                  <p:cNvSpPr/>
                  <p:nvPr/>
                </p:nvSpPr>
                <p:spPr>
                  <a:xfrm rot="10800000">
                    <a:off x="4716016" y="2123235"/>
                    <a:ext cx="288032" cy="216024"/>
                  </a:xfrm>
                  <a:prstGeom prst="triangl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cxnSp>
                <p:nvCxnSpPr>
                  <p:cNvPr id="34" name="Straight Connector 33"/>
                  <p:cNvCxnSpPr>
                    <a:stCxn id="32" idx="0"/>
                  </p:cNvCxnSpPr>
                  <p:nvPr/>
                </p:nvCxnSpPr>
                <p:spPr>
                  <a:xfrm>
                    <a:off x="4860032" y="2348880"/>
                    <a:ext cx="233834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" name="Freeform 34"/>
                  <p:cNvSpPr/>
                  <p:nvPr/>
                </p:nvSpPr>
                <p:spPr>
                  <a:xfrm>
                    <a:off x="5093866" y="2216944"/>
                    <a:ext cx="198214" cy="276225"/>
                  </a:xfrm>
                  <a:custGeom>
                    <a:avLst/>
                    <a:gdLst>
                      <a:gd name="connsiteX0" fmla="*/ 0 w 126206"/>
                      <a:gd name="connsiteY0" fmla="*/ 130969 h 276225"/>
                      <a:gd name="connsiteX1" fmla="*/ 26193 w 126206"/>
                      <a:gd name="connsiteY1" fmla="*/ 266700 h 276225"/>
                      <a:gd name="connsiteX2" fmla="*/ 45243 w 126206"/>
                      <a:gd name="connsiteY2" fmla="*/ 0 h 276225"/>
                      <a:gd name="connsiteX3" fmla="*/ 71437 w 126206"/>
                      <a:gd name="connsiteY3" fmla="*/ 266700 h 276225"/>
                      <a:gd name="connsiteX4" fmla="*/ 80962 w 126206"/>
                      <a:gd name="connsiteY4" fmla="*/ 0 h 276225"/>
                      <a:gd name="connsiteX5" fmla="*/ 107156 w 126206"/>
                      <a:gd name="connsiteY5" fmla="*/ 276225 h 276225"/>
                      <a:gd name="connsiteX6" fmla="*/ 126206 w 126206"/>
                      <a:gd name="connsiteY6" fmla="*/ 119062 h 276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6206" h="276225">
                        <a:moveTo>
                          <a:pt x="0" y="130969"/>
                        </a:moveTo>
                        <a:lnTo>
                          <a:pt x="26193" y="266700"/>
                        </a:lnTo>
                        <a:lnTo>
                          <a:pt x="45243" y="0"/>
                        </a:lnTo>
                        <a:lnTo>
                          <a:pt x="71437" y="266700"/>
                        </a:lnTo>
                        <a:lnTo>
                          <a:pt x="80962" y="0"/>
                        </a:lnTo>
                        <a:lnTo>
                          <a:pt x="107156" y="276225"/>
                        </a:lnTo>
                        <a:lnTo>
                          <a:pt x="126206" y="119062"/>
                        </a:lnTo>
                      </a:path>
                    </a:pathLst>
                  </a:custGeom>
                  <a:noFill/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</p:grpSp>
            <p:cxnSp>
              <p:nvCxnSpPr>
                <p:cNvPr id="31" name="Straight Connector 30"/>
                <p:cNvCxnSpPr>
                  <a:stCxn id="32" idx="3"/>
                </p:cNvCxnSpPr>
                <p:nvPr/>
              </p:nvCxnSpPr>
              <p:spPr>
                <a:xfrm>
                  <a:off x="6732240" y="2934837"/>
                  <a:ext cx="0" cy="206129"/>
                </a:xfrm>
                <a:prstGeom prst="lin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TextBox 19"/>
              <p:cNvSpPr txBox="1"/>
              <p:nvPr/>
            </p:nvSpPr>
            <p:spPr>
              <a:xfrm>
                <a:off x="8282696" y="3965249"/>
                <a:ext cx="538834" cy="185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dirty="0"/>
                  <a:t>Vacuum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8814147" y="3965249"/>
                <a:ext cx="303437" cy="185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dirty="0"/>
                  <a:t>Air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689627" y="3692064"/>
                <a:ext cx="869356" cy="185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50" dirty="0"/>
                  <a:t>Cryogenics fluid</a:t>
                </a:r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7043312" y="2816875"/>
                <a:ext cx="311072" cy="663819"/>
                <a:chOff x="7043312" y="2816875"/>
                <a:chExt cx="311072" cy="663819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 rot="10800000">
                  <a:off x="7043312" y="2816875"/>
                  <a:ext cx="311072" cy="238499"/>
                  <a:chOff x="4716016" y="4351028"/>
                  <a:chExt cx="576064" cy="441668"/>
                </a:xfrm>
              </p:grpSpPr>
              <p:sp>
                <p:nvSpPr>
                  <p:cNvPr id="26" name="Isosceles Triangle 25"/>
                  <p:cNvSpPr/>
                  <p:nvPr/>
                </p:nvSpPr>
                <p:spPr>
                  <a:xfrm>
                    <a:off x="4716016" y="4576673"/>
                    <a:ext cx="288032" cy="216023"/>
                  </a:xfrm>
                  <a:prstGeom prst="triangle">
                    <a:avLst/>
                  </a:prstGeom>
                  <a:noFill/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sp>
                <p:nvSpPr>
                  <p:cNvPr id="27" name="Isosceles Triangle 26"/>
                  <p:cNvSpPr/>
                  <p:nvPr/>
                </p:nvSpPr>
                <p:spPr>
                  <a:xfrm rot="10800000">
                    <a:off x="4716016" y="4351028"/>
                    <a:ext cx="288032" cy="216024"/>
                  </a:xfrm>
                  <a:prstGeom prst="triangle">
                    <a:avLst/>
                  </a:prstGeom>
                  <a:noFill/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cxnSp>
                <p:nvCxnSpPr>
                  <p:cNvPr id="28" name="Straight Connector 27"/>
                  <p:cNvCxnSpPr>
                    <a:stCxn id="26" idx="0"/>
                  </p:cNvCxnSpPr>
                  <p:nvPr/>
                </p:nvCxnSpPr>
                <p:spPr>
                  <a:xfrm>
                    <a:off x="4860033" y="4576673"/>
                    <a:ext cx="233834" cy="0"/>
                  </a:xfrm>
                  <a:prstGeom prst="line">
                    <a:avLst/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" name="Freeform 28"/>
                  <p:cNvSpPr/>
                  <p:nvPr/>
                </p:nvSpPr>
                <p:spPr>
                  <a:xfrm>
                    <a:off x="5093866" y="4444737"/>
                    <a:ext cx="198214" cy="276225"/>
                  </a:xfrm>
                  <a:custGeom>
                    <a:avLst/>
                    <a:gdLst>
                      <a:gd name="connsiteX0" fmla="*/ 0 w 126206"/>
                      <a:gd name="connsiteY0" fmla="*/ 130969 h 276225"/>
                      <a:gd name="connsiteX1" fmla="*/ 26193 w 126206"/>
                      <a:gd name="connsiteY1" fmla="*/ 266700 h 276225"/>
                      <a:gd name="connsiteX2" fmla="*/ 45243 w 126206"/>
                      <a:gd name="connsiteY2" fmla="*/ 0 h 276225"/>
                      <a:gd name="connsiteX3" fmla="*/ 71437 w 126206"/>
                      <a:gd name="connsiteY3" fmla="*/ 266700 h 276225"/>
                      <a:gd name="connsiteX4" fmla="*/ 80962 w 126206"/>
                      <a:gd name="connsiteY4" fmla="*/ 0 h 276225"/>
                      <a:gd name="connsiteX5" fmla="*/ 107156 w 126206"/>
                      <a:gd name="connsiteY5" fmla="*/ 276225 h 276225"/>
                      <a:gd name="connsiteX6" fmla="*/ 126206 w 126206"/>
                      <a:gd name="connsiteY6" fmla="*/ 119062 h 276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6206" h="276225">
                        <a:moveTo>
                          <a:pt x="0" y="130969"/>
                        </a:moveTo>
                        <a:lnTo>
                          <a:pt x="26193" y="266700"/>
                        </a:lnTo>
                        <a:lnTo>
                          <a:pt x="45243" y="0"/>
                        </a:lnTo>
                        <a:lnTo>
                          <a:pt x="71437" y="266700"/>
                        </a:lnTo>
                        <a:lnTo>
                          <a:pt x="80962" y="0"/>
                        </a:lnTo>
                        <a:lnTo>
                          <a:pt x="107156" y="276225"/>
                        </a:lnTo>
                        <a:lnTo>
                          <a:pt x="126206" y="119062"/>
                        </a:lnTo>
                      </a:path>
                    </a:pathLst>
                  </a:custGeom>
                  <a:noFill/>
                  <a:ln w="190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</p:grpSp>
            <p:cxnSp>
              <p:nvCxnSpPr>
                <p:cNvPr id="25" name="Straight Connector 24"/>
                <p:cNvCxnSpPr>
                  <a:endCxn id="27" idx="3"/>
                </p:cNvCxnSpPr>
                <p:nvPr/>
              </p:nvCxnSpPr>
              <p:spPr>
                <a:xfrm flipV="1">
                  <a:off x="7276616" y="3055374"/>
                  <a:ext cx="0" cy="425320"/>
                </a:xfrm>
                <a:prstGeom prst="line">
                  <a:avLst/>
                </a:prstGeom>
                <a:ln w="28575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4" name="Group 63"/>
            <p:cNvGrpSpPr/>
            <p:nvPr/>
          </p:nvGrpSpPr>
          <p:grpSpPr>
            <a:xfrm rot="5400000">
              <a:off x="6835898" y="5810062"/>
              <a:ext cx="406075" cy="592441"/>
              <a:chOff x="4427984" y="4129742"/>
              <a:chExt cx="1422569" cy="531213"/>
            </a:xfrm>
          </p:grpSpPr>
          <p:sp>
            <p:nvSpPr>
              <p:cNvPr id="65" name="Cloud 64"/>
              <p:cNvSpPr/>
              <p:nvPr/>
            </p:nvSpPr>
            <p:spPr>
              <a:xfrm>
                <a:off x="4427984" y="4372183"/>
                <a:ext cx="560435" cy="232237"/>
              </a:xfrm>
              <a:prstGeom prst="cloud">
                <a:avLst/>
              </a:prstGeom>
              <a:solidFill>
                <a:srgbClr val="0066FF"/>
              </a:solidFill>
              <a:ln>
                <a:solidFill>
                  <a:srgbClr val="00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5096371" y="4129742"/>
                <a:ext cx="754182" cy="531213"/>
                <a:chOff x="6652260" y="5775960"/>
                <a:chExt cx="662940" cy="586740"/>
              </a:xfrm>
            </p:grpSpPr>
            <p:sp>
              <p:nvSpPr>
                <p:cNvPr id="67" name="Freeform 66"/>
                <p:cNvSpPr/>
                <p:nvPr/>
              </p:nvSpPr>
              <p:spPr>
                <a:xfrm>
                  <a:off x="6652260" y="5775960"/>
                  <a:ext cx="601980" cy="327660"/>
                </a:xfrm>
                <a:custGeom>
                  <a:avLst/>
                  <a:gdLst>
                    <a:gd name="connsiteX0" fmla="*/ 0 w 601980"/>
                    <a:gd name="connsiteY0" fmla="*/ 327660 h 327660"/>
                    <a:gd name="connsiteX1" fmla="*/ 373380 w 601980"/>
                    <a:gd name="connsiteY1" fmla="*/ 182880 h 327660"/>
                    <a:gd name="connsiteX2" fmla="*/ 601980 w 601980"/>
                    <a:gd name="connsiteY2" fmla="*/ 0 h 32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01980" h="327660">
                      <a:moveTo>
                        <a:pt x="0" y="327660"/>
                      </a:moveTo>
                      <a:cubicBezTo>
                        <a:pt x="136525" y="282575"/>
                        <a:pt x="273050" y="237490"/>
                        <a:pt x="373380" y="182880"/>
                      </a:cubicBezTo>
                      <a:cubicBezTo>
                        <a:pt x="473710" y="128270"/>
                        <a:pt x="537845" y="64135"/>
                        <a:pt x="601980" y="0"/>
                      </a:cubicBezTo>
                    </a:path>
                  </a:pathLst>
                </a:custGeom>
                <a:noFill/>
                <a:ln>
                  <a:solidFill>
                    <a:srgbClr val="0066FF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" name="Freeform 67"/>
                <p:cNvSpPr/>
                <p:nvPr/>
              </p:nvSpPr>
              <p:spPr>
                <a:xfrm>
                  <a:off x="6659880" y="6103620"/>
                  <a:ext cx="618066" cy="30480"/>
                </a:xfrm>
                <a:custGeom>
                  <a:avLst/>
                  <a:gdLst>
                    <a:gd name="connsiteX0" fmla="*/ 0 w 618066"/>
                    <a:gd name="connsiteY0" fmla="*/ 30480 h 30480"/>
                    <a:gd name="connsiteX1" fmla="*/ 533400 w 618066"/>
                    <a:gd name="connsiteY1" fmla="*/ 15240 h 30480"/>
                    <a:gd name="connsiteX2" fmla="*/ 609600 w 618066"/>
                    <a:gd name="connsiteY2" fmla="*/ 0 h 3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18066" h="30480">
                      <a:moveTo>
                        <a:pt x="0" y="30480"/>
                      </a:moveTo>
                      <a:lnTo>
                        <a:pt x="533400" y="15240"/>
                      </a:lnTo>
                      <a:cubicBezTo>
                        <a:pt x="635000" y="10160"/>
                        <a:pt x="622300" y="5080"/>
                        <a:pt x="609600" y="0"/>
                      </a:cubicBezTo>
                    </a:path>
                  </a:pathLst>
                </a:custGeom>
                <a:noFill/>
                <a:ln>
                  <a:solidFill>
                    <a:srgbClr val="0066FF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9" name="Freeform 68"/>
                <p:cNvSpPr/>
                <p:nvPr/>
              </p:nvSpPr>
              <p:spPr>
                <a:xfrm>
                  <a:off x="6652260" y="6202680"/>
                  <a:ext cx="662940" cy="160020"/>
                </a:xfrm>
                <a:custGeom>
                  <a:avLst/>
                  <a:gdLst>
                    <a:gd name="connsiteX0" fmla="*/ 0 w 662940"/>
                    <a:gd name="connsiteY0" fmla="*/ 0 h 160020"/>
                    <a:gd name="connsiteX1" fmla="*/ 472440 w 662940"/>
                    <a:gd name="connsiteY1" fmla="*/ 53340 h 160020"/>
                    <a:gd name="connsiteX2" fmla="*/ 662940 w 662940"/>
                    <a:gd name="connsiteY2" fmla="*/ 160020 h 16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2940" h="160020">
                      <a:moveTo>
                        <a:pt x="0" y="0"/>
                      </a:moveTo>
                      <a:cubicBezTo>
                        <a:pt x="180975" y="13335"/>
                        <a:pt x="361950" y="26670"/>
                        <a:pt x="472440" y="53340"/>
                      </a:cubicBezTo>
                      <a:cubicBezTo>
                        <a:pt x="582930" y="80010"/>
                        <a:pt x="622935" y="120015"/>
                        <a:pt x="662940" y="160020"/>
                      </a:cubicBezTo>
                    </a:path>
                  </a:pathLst>
                </a:custGeom>
                <a:noFill/>
                <a:ln>
                  <a:solidFill>
                    <a:srgbClr val="0066FF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00" name="TextBox 99"/>
            <p:cNvSpPr txBox="1"/>
            <p:nvPr/>
          </p:nvSpPr>
          <p:spPr>
            <a:xfrm>
              <a:off x="6118499" y="6330278"/>
              <a:ext cx="28007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66FF"/>
                  </a:solidFill>
                </a:rPr>
                <a:t>B) Rupture of helium tank</a:t>
              </a: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1865241" y="4214899"/>
            <a:ext cx="2366210" cy="1945013"/>
            <a:chOff x="664670" y="4743146"/>
            <a:chExt cx="2366210" cy="1945013"/>
          </a:xfrm>
        </p:grpSpPr>
        <p:grpSp>
          <p:nvGrpSpPr>
            <p:cNvPr id="76" name="Group 75"/>
            <p:cNvGrpSpPr/>
            <p:nvPr/>
          </p:nvGrpSpPr>
          <p:grpSpPr>
            <a:xfrm>
              <a:off x="755576" y="4743146"/>
              <a:ext cx="2275304" cy="1566174"/>
              <a:chOff x="6719938" y="5052991"/>
              <a:chExt cx="2400146" cy="1400346"/>
            </a:xfrm>
          </p:grpSpPr>
          <p:grpSp>
            <p:nvGrpSpPr>
              <p:cNvPr id="77" name="Group 76"/>
              <p:cNvGrpSpPr/>
              <p:nvPr/>
            </p:nvGrpSpPr>
            <p:grpSpPr>
              <a:xfrm>
                <a:off x="6719938" y="5052991"/>
                <a:ext cx="2400146" cy="1400346"/>
                <a:chOff x="539552" y="2812531"/>
                <a:chExt cx="4444754" cy="2593256"/>
              </a:xfrm>
            </p:grpSpPr>
            <p:sp>
              <p:nvSpPr>
                <p:cNvPr id="79" name="Rectangle 78"/>
                <p:cNvSpPr/>
                <p:nvPr/>
              </p:nvSpPr>
              <p:spPr>
                <a:xfrm>
                  <a:off x="539552" y="3460330"/>
                  <a:ext cx="3888432" cy="194545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 dirty="0"/>
                </a:p>
              </p:txBody>
            </p:sp>
            <p:sp>
              <p:nvSpPr>
                <p:cNvPr id="80" name="Rounded Rectangle 79"/>
                <p:cNvSpPr/>
                <p:nvPr/>
              </p:nvSpPr>
              <p:spPr>
                <a:xfrm>
                  <a:off x="827584" y="4504446"/>
                  <a:ext cx="3312368" cy="396044"/>
                </a:xfrm>
                <a:prstGeom prst="round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/>
                </a:p>
              </p:txBody>
            </p:sp>
            <p:sp>
              <p:nvSpPr>
                <p:cNvPr id="81" name="Freeform 80"/>
                <p:cNvSpPr/>
                <p:nvPr/>
              </p:nvSpPr>
              <p:spPr>
                <a:xfrm>
                  <a:off x="812791" y="4465132"/>
                  <a:ext cx="3320248" cy="80108"/>
                </a:xfrm>
                <a:custGeom>
                  <a:avLst/>
                  <a:gdLst>
                    <a:gd name="connsiteX0" fmla="*/ 0 w 3320248"/>
                    <a:gd name="connsiteY0" fmla="*/ 35613 h 80108"/>
                    <a:gd name="connsiteX1" fmla="*/ 346229 w 3320248"/>
                    <a:gd name="connsiteY1" fmla="*/ 17857 h 80108"/>
                    <a:gd name="connsiteX2" fmla="*/ 807868 w 3320248"/>
                    <a:gd name="connsiteY2" fmla="*/ 62246 h 80108"/>
                    <a:gd name="connsiteX3" fmla="*/ 1225118 w 3320248"/>
                    <a:gd name="connsiteY3" fmla="*/ 17857 h 80108"/>
                    <a:gd name="connsiteX4" fmla="*/ 1731145 w 3320248"/>
                    <a:gd name="connsiteY4" fmla="*/ 62246 h 80108"/>
                    <a:gd name="connsiteX5" fmla="*/ 2166151 w 3320248"/>
                    <a:gd name="connsiteY5" fmla="*/ 102 h 80108"/>
                    <a:gd name="connsiteX6" fmla="*/ 2734322 w 3320248"/>
                    <a:gd name="connsiteY6" fmla="*/ 80001 h 80108"/>
                    <a:gd name="connsiteX7" fmla="*/ 3151572 w 3320248"/>
                    <a:gd name="connsiteY7" fmla="*/ 17857 h 80108"/>
                    <a:gd name="connsiteX8" fmla="*/ 3320248 w 3320248"/>
                    <a:gd name="connsiteY8" fmla="*/ 44490 h 80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320248" h="80108">
                      <a:moveTo>
                        <a:pt x="0" y="35613"/>
                      </a:moveTo>
                      <a:cubicBezTo>
                        <a:pt x="105792" y="24515"/>
                        <a:pt x="211584" y="13418"/>
                        <a:pt x="346229" y="17857"/>
                      </a:cubicBezTo>
                      <a:cubicBezTo>
                        <a:pt x="480874" y="22296"/>
                        <a:pt x="661387" y="62246"/>
                        <a:pt x="807868" y="62246"/>
                      </a:cubicBezTo>
                      <a:cubicBezTo>
                        <a:pt x="954349" y="62246"/>
                        <a:pt x="1071239" y="17857"/>
                        <a:pt x="1225118" y="17857"/>
                      </a:cubicBezTo>
                      <a:cubicBezTo>
                        <a:pt x="1378997" y="17857"/>
                        <a:pt x="1574306" y="65205"/>
                        <a:pt x="1731145" y="62246"/>
                      </a:cubicBezTo>
                      <a:cubicBezTo>
                        <a:pt x="1887984" y="59287"/>
                        <a:pt x="1998955" y="-2857"/>
                        <a:pt x="2166151" y="102"/>
                      </a:cubicBezTo>
                      <a:cubicBezTo>
                        <a:pt x="2333347" y="3061"/>
                        <a:pt x="2570085" y="77042"/>
                        <a:pt x="2734322" y="80001"/>
                      </a:cubicBezTo>
                      <a:cubicBezTo>
                        <a:pt x="2898559" y="82960"/>
                        <a:pt x="3053918" y="23775"/>
                        <a:pt x="3151572" y="17857"/>
                      </a:cubicBezTo>
                      <a:cubicBezTo>
                        <a:pt x="3249226" y="11938"/>
                        <a:pt x="3284737" y="28214"/>
                        <a:pt x="3320248" y="4449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/>
                </a:p>
              </p:txBody>
            </p:sp>
            <p:sp>
              <p:nvSpPr>
                <p:cNvPr id="82" name="Rounded Rectangle 81"/>
                <p:cNvSpPr/>
                <p:nvPr/>
              </p:nvSpPr>
              <p:spPr>
                <a:xfrm>
                  <a:off x="827584" y="4108402"/>
                  <a:ext cx="3312368" cy="792088"/>
                </a:xfrm>
                <a:prstGeom prst="round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750"/>
                </a:p>
              </p:txBody>
            </p:sp>
            <p:grpSp>
              <p:nvGrpSpPr>
                <p:cNvPr id="83" name="Group 82"/>
                <p:cNvGrpSpPr/>
                <p:nvPr/>
              </p:nvGrpSpPr>
              <p:grpSpPr>
                <a:xfrm>
                  <a:off x="3707904" y="2812531"/>
                  <a:ext cx="576064" cy="647799"/>
                  <a:chOff x="6588224" y="2493169"/>
                  <a:chExt cx="576064" cy="647799"/>
                </a:xfrm>
              </p:grpSpPr>
              <p:grpSp>
                <p:nvGrpSpPr>
                  <p:cNvPr id="92" name="Group 91"/>
                  <p:cNvGrpSpPr/>
                  <p:nvPr/>
                </p:nvGrpSpPr>
                <p:grpSpPr>
                  <a:xfrm>
                    <a:off x="6588224" y="2493169"/>
                    <a:ext cx="576064" cy="441669"/>
                    <a:chOff x="4716016" y="2123235"/>
                    <a:chExt cx="576064" cy="441669"/>
                  </a:xfrm>
                </p:grpSpPr>
                <p:sp>
                  <p:nvSpPr>
                    <p:cNvPr id="94" name="Isosceles Triangle 93"/>
                    <p:cNvSpPr/>
                    <p:nvPr/>
                  </p:nvSpPr>
                  <p:spPr>
                    <a:xfrm>
                      <a:off x="4716016" y="2348880"/>
                      <a:ext cx="288032" cy="216024"/>
                    </a:xfrm>
                    <a:prstGeom prst="triangle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750"/>
                    </a:p>
                  </p:txBody>
                </p:sp>
                <p:sp>
                  <p:nvSpPr>
                    <p:cNvPr id="95" name="Isosceles Triangle 94"/>
                    <p:cNvSpPr/>
                    <p:nvPr/>
                  </p:nvSpPr>
                  <p:spPr>
                    <a:xfrm rot="10800000">
                      <a:off x="4716016" y="2123235"/>
                      <a:ext cx="288032" cy="216024"/>
                    </a:xfrm>
                    <a:prstGeom prst="triangle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750"/>
                    </a:p>
                  </p:txBody>
                </p:sp>
                <p:cxnSp>
                  <p:nvCxnSpPr>
                    <p:cNvPr id="96" name="Straight Connector 95"/>
                    <p:cNvCxnSpPr>
                      <a:stCxn id="94" idx="0"/>
                    </p:cNvCxnSpPr>
                    <p:nvPr/>
                  </p:nvCxnSpPr>
                  <p:spPr>
                    <a:xfrm>
                      <a:off x="4860032" y="2348880"/>
                      <a:ext cx="233834" cy="0"/>
                    </a:xfrm>
                    <a:prstGeom prst="line">
                      <a:avLst/>
                    </a:prstGeom>
                    <a:ln w="19050">
                      <a:solidFill>
                        <a:schemeClr val="accent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7" name="Freeform 96"/>
                    <p:cNvSpPr/>
                    <p:nvPr/>
                  </p:nvSpPr>
                  <p:spPr>
                    <a:xfrm>
                      <a:off x="5093866" y="2216944"/>
                      <a:ext cx="198214" cy="276225"/>
                    </a:xfrm>
                    <a:custGeom>
                      <a:avLst/>
                      <a:gdLst>
                        <a:gd name="connsiteX0" fmla="*/ 0 w 126206"/>
                        <a:gd name="connsiteY0" fmla="*/ 130969 h 276225"/>
                        <a:gd name="connsiteX1" fmla="*/ 26193 w 126206"/>
                        <a:gd name="connsiteY1" fmla="*/ 266700 h 276225"/>
                        <a:gd name="connsiteX2" fmla="*/ 45243 w 126206"/>
                        <a:gd name="connsiteY2" fmla="*/ 0 h 276225"/>
                        <a:gd name="connsiteX3" fmla="*/ 71437 w 126206"/>
                        <a:gd name="connsiteY3" fmla="*/ 266700 h 276225"/>
                        <a:gd name="connsiteX4" fmla="*/ 80962 w 126206"/>
                        <a:gd name="connsiteY4" fmla="*/ 0 h 276225"/>
                        <a:gd name="connsiteX5" fmla="*/ 107156 w 126206"/>
                        <a:gd name="connsiteY5" fmla="*/ 276225 h 276225"/>
                        <a:gd name="connsiteX6" fmla="*/ 126206 w 126206"/>
                        <a:gd name="connsiteY6" fmla="*/ 119062 h 276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6206" h="276225">
                          <a:moveTo>
                            <a:pt x="0" y="130969"/>
                          </a:moveTo>
                          <a:lnTo>
                            <a:pt x="26193" y="266700"/>
                          </a:lnTo>
                          <a:lnTo>
                            <a:pt x="45243" y="0"/>
                          </a:lnTo>
                          <a:lnTo>
                            <a:pt x="71437" y="266700"/>
                          </a:lnTo>
                          <a:lnTo>
                            <a:pt x="80962" y="0"/>
                          </a:lnTo>
                          <a:lnTo>
                            <a:pt x="107156" y="276225"/>
                          </a:lnTo>
                          <a:lnTo>
                            <a:pt x="126206" y="119062"/>
                          </a:lnTo>
                        </a:path>
                      </a:pathLst>
                    </a:custGeom>
                    <a:noFill/>
                    <a:ln w="1905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750"/>
                    </a:p>
                  </p:txBody>
                </p:sp>
              </p:grpSp>
              <p:cxnSp>
                <p:nvCxnSpPr>
                  <p:cNvPr id="93" name="Straight Connector 92"/>
                  <p:cNvCxnSpPr>
                    <a:stCxn id="94" idx="3"/>
                  </p:cNvCxnSpPr>
                  <p:nvPr/>
                </p:nvCxnSpPr>
                <p:spPr>
                  <a:xfrm>
                    <a:off x="6732240" y="2934838"/>
                    <a:ext cx="0" cy="206130"/>
                  </a:xfrm>
                  <a:prstGeom prst="line">
                    <a:avLst/>
                  </a:prstGeom>
                  <a:ln w="28575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4" name="TextBox 83"/>
                <p:cNvSpPr txBox="1"/>
                <p:nvPr/>
              </p:nvSpPr>
              <p:spPr>
                <a:xfrm>
                  <a:off x="3410792" y="5005736"/>
                  <a:ext cx="1046525" cy="3439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50" dirty="0"/>
                    <a:t>Vacuum</a:t>
                  </a: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4394969" y="5005736"/>
                  <a:ext cx="589337" cy="3439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50" dirty="0"/>
                    <a:t>Air</a:t>
                  </a: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820884" y="4499834"/>
                  <a:ext cx="1688466" cy="3439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50" dirty="0"/>
                    <a:t>Cryogenics fluid</a:t>
                  </a:r>
                </a:p>
              </p:txBody>
            </p:sp>
            <p:grpSp>
              <p:nvGrpSpPr>
                <p:cNvPr id="87" name="Group 86"/>
                <p:cNvGrpSpPr/>
                <p:nvPr/>
              </p:nvGrpSpPr>
              <p:grpSpPr>
                <a:xfrm rot="10800000">
                  <a:off x="1115616" y="2879101"/>
                  <a:ext cx="576064" cy="441668"/>
                  <a:chOff x="4716016" y="4351028"/>
                  <a:chExt cx="576064" cy="441668"/>
                </a:xfrm>
              </p:grpSpPr>
              <p:sp>
                <p:nvSpPr>
                  <p:cNvPr id="88" name="Isosceles Triangle 87"/>
                  <p:cNvSpPr/>
                  <p:nvPr/>
                </p:nvSpPr>
                <p:spPr>
                  <a:xfrm>
                    <a:off x="4716016" y="4576673"/>
                    <a:ext cx="288032" cy="216023"/>
                  </a:xfrm>
                  <a:prstGeom prst="triangl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sp>
                <p:nvSpPr>
                  <p:cNvPr id="89" name="Isosceles Triangle 88"/>
                  <p:cNvSpPr/>
                  <p:nvPr/>
                </p:nvSpPr>
                <p:spPr>
                  <a:xfrm rot="10800000">
                    <a:off x="4716016" y="4351028"/>
                    <a:ext cx="288032" cy="216024"/>
                  </a:xfrm>
                  <a:prstGeom prst="triangl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  <p:cxnSp>
                <p:nvCxnSpPr>
                  <p:cNvPr id="90" name="Straight Connector 89"/>
                  <p:cNvCxnSpPr>
                    <a:stCxn id="88" idx="0"/>
                  </p:cNvCxnSpPr>
                  <p:nvPr/>
                </p:nvCxnSpPr>
                <p:spPr>
                  <a:xfrm>
                    <a:off x="4860033" y="4576673"/>
                    <a:ext cx="233834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Freeform 90"/>
                  <p:cNvSpPr/>
                  <p:nvPr/>
                </p:nvSpPr>
                <p:spPr>
                  <a:xfrm>
                    <a:off x="5093866" y="4444737"/>
                    <a:ext cx="198214" cy="276225"/>
                  </a:xfrm>
                  <a:custGeom>
                    <a:avLst/>
                    <a:gdLst>
                      <a:gd name="connsiteX0" fmla="*/ 0 w 126206"/>
                      <a:gd name="connsiteY0" fmla="*/ 130969 h 276225"/>
                      <a:gd name="connsiteX1" fmla="*/ 26193 w 126206"/>
                      <a:gd name="connsiteY1" fmla="*/ 266700 h 276225"/>
                      <a:gd name="connsiteX2" fmla="*/ 45243 w 126206"/>
                      <a:gd name="connsiteY2" fmla="*/ 0 h 276225"/>
                      <a:gd name="connsiteX3" fmla="*/ 71437 w 126206"/>
                      <a:gd name="connsiteY3" fmla="*/ 266700 h 276225"/>
                      <a:gd name="connsiteX4" fmla="*/ 80962 w 126206"/>
                      <a:gd name="connsiteY4" fmla="*/ 0 h 276225"/>
                      <a:gd name="connsiteX5" fmla="*/ 107156 w 126206"/>
                      <a:gd name="connsiteY5" fmla="*/ 276225 h 276225"/>
                      <a:gd name="connsiteX6" fmla="*/ 126206 w 126206"/>
                      <a:gd name="connsiteY6" fmla="*/ 119062 h 276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6206" h="276225">
                        <a:moveTo>
                          <a:pt x="0" y="130969"/>
                        </a:moveTo>
                        <a:lnTo>
                          <a:pt x="26193" y="266700"/>
                        </a:lnTo>
                        <a:lnTo>
                          <a:pt x="45243" y="0"/>
                        </a:lnTo>
                        <a:lnTo>
                          <a:pt x="71437" y="266700"/>
                        </a:lnTo>
                        <a:lnTo>
                          <a:pt x="80962" y="0"/>
                        </a:lnTo>
                        <a:lnTo>
                          <a:pt x="107156" y="276225"/>
                        </a:lnTo>
                        <a:lnTo>
                          <a:pt x="126206" y="119062"/>
                        </a:lnTo>
                      </a:path>
                    </a:pathLst>
                  </a:custGeom>
                  <a:noFill/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50"/>
                  </a:p>
                </p:txBody>
              </p:sp>
            </p:grpSp>
          </p:grpSp>
          <p:cxnSp>
            <p:nvCxnSpPr>
              <p:cNvPr id="78" name="Straight Connector 77"/>
              <p:cNvCxnSpPr>
                <a:endCxn id="89" idx="3"/>
              </p:cNvCxnSpPr>
              <p:nvPr/>
            </p:nvCxnSpPr>
            <p:spPr>
              <a:xfrm flipV="1">
                <a:off x="7264314" y="5327437"/>
                <a:ext cx="0" cy="42532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8" name="TextBox 97"/>
            <p:cNvSpPr txBox="1"/>
            <p:nvPr/>
          </p:nvSpPr>
          <p:spPr>
            <a:xfrm>
              <a:off x="664670" y="6318827"/>
              <a:ext cx="23391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66FF"/>
                  </a:solidFill>
                </a:rPr>
                <a:t>A) Quench (or el.arc)</a:t>
              </a:r>
            </a:p>
          </p:txBody>
        </p:sp>
        <p:sp>
          <p:nvSpPr>
            <p:cNvPr id="101" name="Lightning Bolt 100"/>
            <p:cNvSpPr/>
            <p:nvPr/>
          </p:nvSpPr>
          <p:spPr>
            <a:xfrm>
              <a:off x="1907704" y="5877272"/>
              <a:ext cx="509545" cy="503403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2" name="Group 101"/>
            <p:cNvGrpSpPr/>
            <p:nvPr/>
          </p:nvGrpSpPr>
          <p:grpSpPr>
            <a:xfrm rot="5400000">
              <a:off x="2288919" y="5784089"/>
              <a:ext cx="406075" cy="592441"/>
              <a:chOff x="4427984" y="4129742"/>
              <a:chExt cx="1422569" cy="531213"/>
            </a:xfrm>
          </p:grpSpPr>
          <p:sp>
            <p:nvSpPr>
              <p:cNvPr id="103" name="Cloud 102"/>
              <p:cNvSpPr/>
              <p:nvPr/>
            </p:nvSpPr>
            <p:spPr>
              <a:xfrm>
                <a:off x="4427984" y="4372183"/>
                <a:ext cx="560435" cy="232237"/>
              </a:xfrm>
              <a:prstGeom prst="cloud">
                <a:avLst/>
              </a:prstGeom>
              <a:solidFill>
                <a:srgbClr val="0066FF"/>
              </a:solidFill>
              <a:ln>
                <a:solidFill>
                  <a:srgbClr val="00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4" name="Group 103"/>
              <p:cNvGrpSpPr/>
              <p:nvPr/>
            </p:nvGrpSpPr>
            <p:grpSpPr>
              <a:xfrm>
                <a:off x="5096371" y="4129742"/>
                <a:ext cx="754182" cy="531213"/>
                <a:chOff x="6652260" y="5775960"/>
                <a:chExt cx="662940" cy="586740"/>
              </a:xfrm>
            </p:grpSpPr>
            <p:sp>
              <p:nvSpPr>
                <p:cNvPr id="105" name="Freeform 104"/>
                <p:cNvSpPr/>
                <p:nvPr/>
              </p:nvSpPr>
              <p:spPr>
                <a:xfrm>
                  <a:off x="6652260" y="5775960"/>
                  <a:ext cx="601980" cy="327660"/>
                </a:xfrm>
                <a:custGeom>
                  <a:avLst/>
                  <a:gdLst>
                    <a:gd name="connsiteX0" fmla="*/ 0 w 601980"/>
                    <a:gd name="connsiteY0" fmla="*/ 327660 h 327660"/>
                    <a:gd name="connsiteX1" fmla="*/ 373380 w 601980"/>
                    <a:gd name="connsiteY1" fmla="*/ 182880 h 327660"/>
                    <a:gd name="connsiteX2" fmla="*/ 601980 w 601980"/>
                    <a:gd name="connsiteY2" fmla="*/ 0 h 32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01980" h="327660">
                      <a:moveTo>
                        <a:pt x="0" y="327660"/>
                      </a:moveTo>
                      <a:cubicBezTo>
                        <a:pt x="136525" y="282575"/>
                        <a:pt x="273050" y="237490"/>
                        <a:pt x="373380" y="182880"/>
                      </a:cubicBezTo>
                      <a:cubicBezTo>
                        <a:pt x="473710" y="128270"/>
                        <a:pt x="537845" y="64135"/>
                        <a:pt x="601980" y="0"/>
                      </a:cubicBezTo>
                    </a:path>
                  </a:pathLst>
                </a:custGeom>
                <a:noFill/>
                <a:ln>
                  <a:solidFill>
                    <a:srgbClr val="0066FF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6" name="Freeform 105"/>
                <p:cNvSpPr/>
                <p:nvPr/>
              </p:nvSpPr>
              <p:spPr>
                <a:xfrm>
                  <a:off x="6659880" y="6103620"/>
                  <a:ext cx="618066" cy="30480"/>
                </a:xfrm>
                <a:custGeom>
                  <a:avLst/>
                  <a:gdLst>
                    <a:gd name="connsiteX0" fmla="*/ 0 w 618066"/>
                    <a:gd name="connsiteY0" fmla="*/ 30480 h 30480"/>
                    <a:gd name="connsiteX1" fmla="*/ 533400 w 618066"/>
                    <a:gd name="connsiteY1" fmla="*/ 15240 h 30480"/>
                    <a:gd name="connsiteX2" fmla="*/ 609600 w 618066"/>
                    <a:gd name="connsiteY2" fmla="*/ 0 h 3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18066" h="30480">
                      <a:moveTo>
                        <a:pt x="0" y="30480"/>
                      </a:moveTo>
                      <a:lnTo>
                        <a:pt x="533400" y="15240"/>
                      </a:lnTo>
                      <a:cubicBezTo>
                        <a:pt x="635000" y="10160"/>
                        <a:pt x="622300" y="5080"/>
                        <a:pt x="609600" y="0"/>
                      </a:cubicBezTo>
                    </a:path>
                  </a:pathLst>
                </a:custGeom>
                <a:noFill/>
                <a:ln>
                  <a:solidFill>
                    <a:srgbClr val="0066FF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7" name="Freeform 106"/>
                <p:cNvSpPr/>
                <p:nvPr/>
              </p:nvSpPr>
              <p:spPr>
                <a:xfrm>
                  <a:off x="6652260" y="6202680"/>
                  <a:ext cx="662940" cy="160020"/>
                </a:xfrm>
                <a:custGeom>
                  <a:avLst/>
                  <a:gdLst>
                    <a:gd name="connsiteX0" fmla="*/ 0 w 662940"/>
                    <a:gd name="connsiteY0" fmla="*/ 0 h 160020"/>
                    <a:gd name="connsiteX1" fmla="*/ 472440 w 662940"/>
                    <a:gd name="connsiteY1" fmla="*/ 53340 h 160020"/>
                    <a:gd name="connsiteX2" fmla="*/ 662940 w 662940"/>
                    <a:gd name="connsiteY2" fmla="*/ 160020 h 16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2940" h="160020">
                      <a:moveTo>
                        <a:pt x="0" y="0"/>
                      </a:moveTo>
                      <a:cubicBezTo>
                        <a:pt x="180975" y="13335"/>
                        <a:pt x="361950" y="26670"/>
                        <a:pt x="472440" y="53340"/>
                      </a:cubicBezTo>
                      <a:cubicBezTo>
                        <a:pt x="582930" y="80010"/>
                        <a:pt x="622935" y="120015"/>
                        <a:pt x="662940" y="160020"/>
                      </a:cubicBezTo>
                    </a:path>
                  </a:pathLst>
                </a:custGeom>
                <a:noFill/>
                <a:ln>
                  <a:solidFill>
                    <a:srgbClr val="0066FF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08" name="Rectangle 107"/>
            <p:cNvSpPr/>
            <p:nvPr/>
          </p:nvSpPr>
          <p:spPr>
            <a:xfrm>
              <a:off x="1835696" y="5661248"/>
              <a:ext cx="360040" cy="288032"/>
            </a:xfrm>
            <a:prstGeom prst="rect">
              <a:avLst/>
            </a:prstGeom>
            <a:solidFill>
              <a:srgbClr val="FF8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cxnSp>
          <p:nvCxnSpPr>
            <p:cNvPr id="110" name="Straight Connector 109"/>
            <p:cNvCxnSpPr/>
            <p:nvPr/>
          </p:nvCxnSpPr>
          <p:spPr>
            <a:xfrm>
              <a:off x="1835696" y="5661248"/>
              <a:ext cx="360040" cy="288032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V="1">
              <a:off x="1835696" y="5661248"/>
              <a:ext cx="360040" cy="288032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62E5AE-B413-FC08-4E02-E8C2BDF68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80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F5C3B5-15E8-1AF4-2AF8-2080C3E9F7FA}"/>
              </a:ext>
            </a:extLst>
          </p:cNvPr>
          <p:cNvSpPr txBox="1"/>
          <p:nvPr/>
        </p:nvSpPr>
        <p:spPr>
          <a:xfrm>
            <a:off x="3011903" y="6361724"/>
            <a:ext cx="6637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>
                <a:solidFill>
                  <a:srgbClr val="0066FF"/>
                </a:solidFill>
              </a:rPr>
              <a:t>(</a:t>
            </a:r>
            <a:r>
              <a:rPr lang="fr-CH" sz="2000" dirty="0" err="1">
                <a:solidFill>
                  <a:srgbClr val="0066FF"/>
                </a:solidFill>
              </a:rPr>
              <a:t>Snowball</a:t>
            </a:r>
            <a:r>
              <a:rPr lang="fr-CH" sz="2000" dirty="0">
                <a:solidFill>
                  <a:srgbClr val="0066FF"/>
                </a:solidFill>
              </a:rPr>
              <a:t> </a:t>
            </a:r>
            <a:r>
              <a:rPr lang="fr-CH" sz="2000" dirty="0" err="1">
                <a:solidFill>
                  <a:srgbClr val="0066FF"/>
                </a:solidFill>
              </a:rPr>
              <a:t>effect</a:t>
            </a:r>
            <a:r>
              <a:rPr lang="fr-CH" sz="2000" dirty="0">
                <a:solidFill>
                  <a:srgbClr val="0066FF"/>
                </a:solidFill>
              </a:rPr>
              <a:t> A) + B) + C) </a:t>
            </a:r>
            <a:r>
              <a:rPr lang="fr-CH" sz="2000" dirty="0">
                <a:solidFill>
                  <a:srgbClr val="0066FF"/>
                </a:solidFill>
                <a:sym typeface="Wingdings" panose="05000000000000000000" pitchFamily="2" charset="2"/>
              </a:rPr>
              <a:t> LHC </a:t>
            </a:r>
            <a:r>
              <a:rPr lang="fr-CH" sz="2000" dirty="0" err="1">
                <a:solidFill>
                  <a:srgbClr val="0066FF"/>
                </a:solidFill>
                <a:sym typeface="Wingdings" panose="05000000000000000000" pitchFamily="2" charset="2"/>
              </a:rPr>
              <a:t>event</a:t>
            </a:r>
            <a:r>
              <a:rPr lang="fr-CH" sz="2000" dirty="0">
                <a:solidFill>
                  <a:srgbClr val="0066FF"/>
                </a:solidFill>
                <a:sym typeface="Wingdings" panose="05000000000000000000" pitchFamily="2" charset="2"/>
              </a:rPr>
              <a:t> of Sept.2008)</a:t>
            </a:r>
            <a:endParaRPr lang="en-GB" sz="2000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74828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QBQ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718" y="548681"/>
            <a:ext cx="3365156" cy="2523866"/>
          </a:xfrm>
          <a:prstGeom prst="rect">
            <a:avLst/>
          </a:prstGeom>
          <a:noFill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03123" y="1"/>
            <a:ext cx="10795819" cy="548680"/>
          </a:xfrm>
          <a:prstGeom prst="rect">
            <a:avLst/>
          </a:prstGeom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kern="0" dirty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How things can go wrong…LHC 19</a:t>
            </a:r>
            <a:r>
              <a:rPr lang="en-US" sz="2400" kern="0" baseline="30000" dirty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th</a:t>
            </a:r>
            <a:r>
              <a:rPr lang="en-US" sz="2400" kern="0" dirty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sept. 2008</a:t>
            </a:r>
          </a:p>
        </p:txBody>
      </p:sp>
      <p:pic>
        <p:nvPicPr>
          <p:cNvPr id="5" name="Picture 4" descr="PR17_08a_fu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0109" y="3205623"/>
            <a:ext cx="5478564" cy="3652376"/>
          </a:xfrm>
          <a:prstGeom prst="rect">
            <a:avLst/>
          </a:prstGeom>
        </p:spPr>
      </p:pic>
      <p:pic>
        <p:nvPicPr>
          <p:cNvPr id="6" name="Picture 5" descr="PR17_08b_ful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60643" y="3205623"/>
            <a:ext cx="4087806" cy="345400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79985" y="2742144"/>
            <a:ext cx="24482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defRPr/>
            </a:pPr>
            <a:r>
              <a:rPr lang="en-US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…5 MW arc in an interconnect</a:t>
            </a:r>
          </a:p>
        </p:txBody>
      </p:sp>
      <p:sp>
        <p:nvSpPr>
          <p:cNvPr id="10" name="Rectangle 9"/>
          <p:cNvSpPr/>
          <p:nvPr/>
        </p:nvSpPr>
        <p:spPr>
          <a:xfrm>
            <a:off x="830100" y="6341820"/>
            <a:ext cx="46434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defRPr/>
            </a:pPr>
            <a:r>
              <a:rPr lang="fr-FR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…~50 t of </a:t>
            </a:r>
            <a:r>
              <a:rPr lang="fr-FR" sz="1200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longitudinal;pressure</a:t>
            </a:r>
            <a:r>
              <a:rPr lang="fr-FR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force, ~50 </a:t>
            </a:r>
            <a:r>
              <a:rPr lang="fr-FR" sz="1200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magnets</a:t>
            </a:r>
            <a:r>
              <a:rPr lang="fr-FR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sz="1200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displaced</a:t>
            </a:r>
            <a:r>
              <a:rPr lang="fr-FR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…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60643" y="6304413"/>
            <a:ext cx="37147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defRPr/>
            </a:pPr>
            <a:r>
              <a:rPr lang="en-US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…uprooting of jacks</a:t>
            </a:r>
          </a:p>
        </p:txBody>
      </p:sp>
      <p:pic>
        <p:nvPicPr>
          <p:cNvPr id="87042" name="Picture 2" descr="G:\Workspaces\c\cryostats\LHC Cryostats\sector 3-4 incident\photos sect 3-4\IMG_0288 retouche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506" y="553587"/>
            <a:ext cx="3365156" cy="252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215009" y="2610882"/>
            <a:ext cx="29682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defRPr/>
            </a:pPr>
            <a:r>
              <a:rPr lang="fr-FR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~2 t  of </a:t>
            </a:r>
            <a:r>
              <a:rPr lang="fr-FR" sz="1200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helium</a:t>
            </a:r>
            <a:r>
              <a:rPr lang="fr-FR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first 2 minutes, </a:t>
            </a:r>
            <a:r>
              <a:rPr lang="fr-FR" sz="1200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estimated</a:t>
            </a:r>
            <a:r>
              <a:rPr lang="fr-FR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He </a:t>
            </a:r>
            <a:r>
              <a:rPr lang="fr-FR" sz="1200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peak</a:t>
            </a:r>
            <a:r>
              <a:rPr lang="fr-FR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mass flow of 20 kg/s</a:t>
            </a:r>
          </a:p>
        </p:txBody>
      </p:sp>
      <p:pic>
        <p:nvPicPr>
          <p:cNvPr id="87044" name="Picture 4" descr="G:\Workspaces\c\cryostats\LHC Cryostats\sector 3-4 incident\photos sect 3-4\IMG_0291 retouched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115" y="548681"/>
            <a:ext cx="3247729" cy="250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7183294" y="548681"/>
            <a:ext cx="336515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defRPr/>
            </a:pPr>
            <a:r>
              <a:rPr lang="en-US" sz="1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vacuum relief device clogged with MLI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5531CB81-F447-E282-E688-CC918B6AF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6975" y="6546390"/>
            <a:ext cx="2743200" cy="276111"/>
          </a:xfrm>
        </p:spPr>
        <p:txBody>
          <a:bodyPr/>
          <a:lstStyle/>
          <a:p>
            <a:fld id="{5B537A4F-EC5C-4FC5-A559-5650B6FA4CF3}" type="slidenum">
              <a:rPr lang="en-GB" smtClean="0"/>
              <a:t>81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AB4AF4-7122-77B6-1198-F773D7C1EFF3}"/>
              </a:ext>
            </a:extLst>
          </p:cNvPr>
          <p:cNvSpPr txBox="1"/>
          <p:nvPr/>
        </p:nvSpPr>
        <p:spPr>
          <a:xfrm rot="16200000">
            <a:off x="9449993" y="3209977"/>
            <a:ext cx="4724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0066FF"/>
                </a:solidFill>
              </a:rPr>
              <a:t>Report of the Task Force on the incident of 19 September 2008 </a:t>
            </a:r>
          </a:p>
          <a:p>
            <a:pPr algn="ctr"/>
            <a:r>
              <a:rPr lang="en-GB" sz="1200" dirty="0">
                <a:solidFill>
                  <a:srgbClr val="0066FF"/>
                </a:solidFill>
              </a:rPr>
              <a:t>at the LHC, CERN EDMS 992622 </a:t>
            </a:r>
          </a:p>
        </p:txBody>
      </p:sp>
    </p:spTree>
    <p:extLst>
      <p:ext uri="{BB962C8B-B14F-4D97-AF65-F5344CB8AC3E}">
        <p14:creationId xmlns:p14="http://schemas.microsoft.com/office/powerpoint/2010/main" val="205825640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25" y="136526"/>
            <a:ext cx="11089460" cy="463070"/>
          </a:xfrm>
        </p:spPr>
        <p:txBody>
          <a:bodyPr>
            <a:noAutofit/>
          </a:bodyPr>
          <a:lstStyle/>
          <a:p>
            <a:r>
              <a:rPr lang="en-GB" dirty="0"/>
              <a:t>General approach for sizing of safety devices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465" y="766054"/>
            <a:ext cx="11089460" cy="333333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0066FF"/>
                </a:solidFill>
              </a:rPr>
              <a:t>Risk analysis &amp; mitigation:</a:t>
            </a:r>
          </a:p>
          <a:p>
            <a:r>
              <a:rPr lang="en-GB" sz="1800" dirty="0"/>
              <a:t>Make a thorough </a:t>
            </a:r>
            <a:r>
              <a:rPr lang="en-GB" sz="1800" dirty="0">
                <a:solidFill>
                  <a:srgbClr val="0066FF"/>
                </a:solidFill>
              </a:rPr>
              <a:t>risk analysis </a:t>
            </a:r>
            <a:r>
              <a:rPr lang="en-GB" sz="1800" dirty="0"/>
              <a:t>and evaluate </a:t>
            </a:r>
            <a:r>
              <a:rPr lang="en-GB" sz="1800" dirty="0">
                <a:solidFill>
                  <a:srgbClr val="0066FF"/>
                </a:solidFill>
              </a:rPr>
              <a:t>risk hazards</a:t>
            </a:r>
          </a:p>
          <a:p>
            <a:r>
              <a:rPr lang="en-GB" sz="1800" dirty="0"/>
              <a:t>Identify </a:t>
            </a:r>
            <a:r>
              <a:rPr lang="en-GB" sz="1800" dirty="0">
                <a:solidFill>
                  <a:srgbClr val="0066FF"/>
                </a:solidFill>
              </a:rPr>
              <a:t>mitigation measures</a:t>
            </a:r>
            <a:r>
              <a:rPr lang="en-GB" sz="1800" dirty="0"/>
              <a:t> (e.g. protections of exposed bellows and flanged connections)</a:t>
            </a:r>
          </a:p>
          <a:p>
            <a:r>
              <a:rPr lang="en-GB" sz="1800" dirty="0"/>
              <a:t>Identify </a:t>
            </a:r>
            <a:r>
              <a:rPr lang="en-GB" sz="1800" dirty="0">
                <a:solidFill>
                  <a:srgbClr val="0066FF"/>
                </a:solidFill>
              </a:rPr>
              <a:t>severity</a:t>
            </a:r>
            <a:r>
              <a:rPr lang="en-GB" sz="1800" dirty="0"/>
              <a:t> of consequences and appreciate </a:t>
            </a:r>
            <a:r>
              <a:rPr lang="en-GB" sz="1800" dirty="0">
                <a:solidFill>
                  <a:srgbClr val="0066FF"/>
                </a:solidFill>
              </a:rPr>
              <a:t>probability</a:t>
            </a:r>
            <a:r>
              <a:rPr lang="en-GB" sz="1800" dirty="0"/>
              <a:t> of the event </a:t>
            </a:r>
          </a:p>
          <a:p>
            <a:r>
              <a:rPr lang="en-GB" sz="1800" dirty="0"/>
              <a:t>Define the </a:t>
            </a:r>
            <a:r>
              <a:rPr lang="en-GB" sz="1800" dirty="0">
                <a:solidFill>
                  <a:srgbClr val="0066FF"/>
                </a:solidFill>
              </a:rPr>
              <a:t>maximum credible incident(s) (MCIs)</a:t>
            </a:r>
            <a:r>
              <a:rPr lang="en-GB" sz="1800" dirty="0"/>
              <a:t> and design the safety relief system accordingly</a:t>
            </a:r>
          </a:p>
          <a:p>
            <a:r>
              <a:rPr lang="en-GB" sz="1800" dirty="0"/>
              <a:t>The safety relief system must be designed to </a:t>
            </a:r>
            <a:r>
              <a:rPr lang="en-GB" sz="1800" dirty="0">
                <a:solidFill>
                  <a:srgbClr val="0066FF"/>
                </a:solidFill>
              </a:rPr>
              <a:t>keep pressure rise within </a:t>
            </a:r>
            <a:r>
              <a:rPr lang="en-GB" sz="1800" dirty="0"/>
              <a:t>the limits  of the </a:t>
            </a:r>
            <a:r>
              <a:rPr lang="en-GB" sz="1800" dirty="0">
                <a:solidFill>
                  <a:srgbClr val="0066FF"/>
                </a:solidFill>
              </a:rPr>
              <a:t>Maximum Allowable Working Pressure </a:t>
            </a:r>
            <a:r>
              <a:rPr lang="en-GB" sz="1800" dirty="0"/>
              <a:t>(MAWP)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2600" b="1" dirty="0">
                <a:solidFill>
                  <a:srgbClr val="0066FF"/>
                </a:solidFill>
              </a:rPr>
              <a:t>Design steps for the MCI: </a:t>
            </a:r>
          </a:p>
          <a:p>
            <a:r>
              <a:rPr lang="en-GB" sz="1800" dirty="0"/>
              <a:t>Estimate the </a:t>
            </a:r>
            <a:r>
              <a:rPr lang="en-GB" sz="1800" dirty="0">
                <a:solidFill>
                  <a:srgbClr val="0066FF"/>
                </a:solidFill>
              </a:rPr>
              <a:t>heat flux to helium </a:t>
            </a:r>
            <a:r>
              <a:rPr lang="en-GB" sz="1800" dirty="0"/>
              <a:t>and its </a:t>
            </a:r>
            <a:r>
              <a:rPr lang="en-GB" sz="1800" dirty="0">
                <a:solidFill>
                  <a:srgbClr val="0066FF"/>
                </a:solidFill>
              </a:rPr>
              <a:t>conversion to mass flow rates </a:t>
            </a:r>
            <a:r>
              <a:rPr lang="en-GB" sz="1800" dirty="0"/>
              <a:t>to be discharged</a:t>
            </a:r>
          </a:p>
          <a:p>
            <a:r>
              <a:rPr lang="en-GB" sz="1800" dirty="0">
                <a:solidFill>
                  <a:srgbClr val="0066FF"/>
                </a:solidFill>
              </a:rPr>
              <a:t>Choose the type of safety device </a:t>
            </a:r>
            <a:r>
              <a:rPr lang="en-GB" sz="1800" dirty="0"/>
              <a:t>(burst disks, valves, plates) and </a:t>
            </a:r>
            <a:r>
              <a:rPr lang="en-GB" sz="1800" dirty="0">
                <a:solidFill>
                  <a:srgbClr val="0066FF"/>
                </a:solidFill>
              </a:rPr>
              <a:t>size the safety device (orifice area and set pressure). </a:t>
            </a:r>
            <a:r>
              <a:rPr lang="en-GB" sz="1800" dirty="0"/>
              <a:t>Make use of standards and safety device manufacturers datasheet</a:t>
            </a:r>
          </a:p>
          <a:p>
            <a:r>
              <a:rPr lang="en-GB" sz="1800" dirty="0">
                <a:solidFill>
                  <a:srgbClr val="0066FF"/>
                </a:solidFill>
              </a:rPr>
              <a:t>Check the sizing of piping </a:t>
            </a:r>
            <a:r>
              <a:rPr lang="en-GB" sz="1800" dirty="0"/>
              <a:t>(generally designed for normal operation) </a:t>
            </a:r>
            <a:r>
              <a:rPr lang="en-GB" sz="1800" dirty="0">
                <a:solidFill>
                  <a:srgbClr val="0066FF"/>
                </a:solidFill>
              </a:rPr>
              <a:t>to the relief device </a:t>
            </a:r>
            <a:r>
              <a:rPr lang="en-GB" sz="1800" dirty="0"/>
              <a:t>and increase if  necessary (pressure drop limited to a few % of total discharge </a:t>
            </a:r>
            <a:r>
              <a:rPr lang="el-GR" sz="1800" dirty="0"/>
              <a:t>Δ</a:t>
            </a:r>
            <a:r>
              <a:rPr lang="fr-CH" sz="1800" dirty="0"/>
              <a:t>p</a:t>
            </a:r>
            <a:r>
              <a:rPr lang="en-GB" sz="1800" dirty="0"/>
              <a:t>)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519294F3-BBF6-F812-2ED1-7A199BDCB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6975" y="6546390"/>
            <a:ext cx="2743200" cy="276111"/>
          </a:xfrm>
        </p:spPr>
        <p:txBody>
          <a:bodyPr/>
          <a:lstStyle/>
          <a:p>
            <a:fld id="{5B537A4F-EC5C-4FC5-A559-5650B6FA4CF3}" type="slidenum">
              <a:rPr lang="en-GB" smtClean="0"/>
              <a:t>82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61941A-9D37-24B4-CFB8-038CEFB0B1AA}"/>
              </a:ext>
            </a:extLst>
          </p:cNvPr>
          <p:cNvSpPr txBox="1"/>
          <p:nvPr/>
        </p:nvSpPr>
        <p:spPr>
          <a:xfrm>
            <a:off x="344128" y="5769862"/>
            <a:ext cx="11746047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500" kern="0" dirty="0">
                <a:solidFill>
                  <a:srgbClr val="0066FF"/>
                </a:solidFill>
                <a:sym typeface="Wingdings" panose="05000000000000000000" pitchFamily="2" charset="2"/>
              </a:rPr>
              <a:t> Methodology explained in a </a:t>
            </a:r>
            <a:r>
              <a:rPr lang="en-GB" sz="2500" b="1" kern="0" dirty="0">
                <a:solidFill>
                  <a:srgbClr val="0066FF"/>
                </a:solidFill>
                <a:sym typeface="Wingdings" panose="05000000000000000000" pitchFamily="2" charset="2"/>
              </a:rPr>
              <a:t>new standard EN 17527 just issued </a:t>
            </a:r>
            <a:r>
              <a:rPr lang="en-GB" sz="2500" kern="0" dirty="0">
                <a:sym typeface="Wingdings" panose="05000000000000000000" pitchFamily="2" charset="2"/>
              </a:rPr>
              <a:t>devoted to </a:t>
            </a:r>
            <a:r>
              <a:rPr lang="en-GB" sz="2500" i="1" kern="0" dirty="0">
                <a:solidFill>
                  <a:srgbClr val="0066FF"/>
                </a:solidFill>
                <a:sym typeface="Wingdings" panose="05000000000000000000" pitchFamily="2" charset="2"/>
              </a:rPr>
              <a:t>Helium cryostats - Protection against excessive pressure</a:t>
            </a:r>
            <a:endParaRPr lang="fr-FR" sz="2500" i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29AB858-7FE2-37A1-5C0A-D6492F11D7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6855" y="4195860"/>
            <a:ext cx="2724150" cy="14001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59A01AA-795B-3F33-7956-67DBEB0047C5}"/>
                  </a:ext>
                </a:extLst>
              </p:cNvPr>
              <p:cNvSpPr txBox="1"/>
              <p:nvPr/>
            </p:nvSpPr>
            <p:spPr>
              <a:xfrm>
                <a:off x="8672111" y="4358202"/>
                <a:ext cx="1349728" cy="6122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fr-CH" b="0" i="1" baseline="-25000" smtClean="0">
                          <a:latin typeface="Cambria Math" panose="02040503050406030204" pitchFamily="18" charset="0"/>
                        </a:rPr>
                        <m:t>𝑡h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</m:acc>
                        </m:num>
                        <m:den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ρ</m:t>
                          </m:r>
                          <m:r>
                            <a:rPr lang="fr-CH" i="1" baseline="-25000">
                              <a:latin typeface="Cambria Math" panose="02040503050406030204" pitchFamily="18" charset="0"/>
                            </a:rPr>
                            <m:t>𝑡h</m:t>
                          </m:r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𝑣𝑡h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59A01AA-795B-3F33-7956-67DBEB0047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2111" y="4358202"/>
                <a:ext cx="1349728" cy="6122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6AA9397-D5B0-38BF-4389-59187434B3DB}"/>
                  </a:ext>
                </a:extLst>
              </p:cNvPr>
              <p:cNvSpPr txBox="1"/>
              <p:nvPr/>
            </p:nvSpPr>
            <p:spPr>
              <a:xfrm>
                <a:off x="7625915" y="5152138"/>
                <a:ext cx="451565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 smtClean="0">
                          <a:latin typeface="Cambria Math" panose="02040503050406030204" pitchFamily="18" charset="0"/>
                        </a:rPr>
                        <m:t>ρ</m:t>
                      </m:r>
                      <m:r>
                        <a:rPr lang="fr-CH" sz="1400" i="1" baseline="-25000">
                          <a:latin typeface="Cambria Math" panose="02040503050406030204" pitchFamily="18" charset="0"/>
                        </a:rPr>
                        <m:t>𝑡h</m:t>
                      </m:r>
                      <m:r>
                        <a:rPr lang="fr-CH" sz="1400" b="0" i="1" baseline="-2500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i="1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fr-CH" sz="1400" i="1" baseline="-25000">
                          <a:latin typeface="Cambria Math" panose="02040503050406030204" pitchFamily="18" charset="0"/>
                        </a:rPr>
                        <m:t>𝑡h</m:t>
                      </m:r>
                      <m:r>
                        <a:rPr lang="fr-CH" sz="1400" b="0" i="1" baseline="-25000" smtClean="0">
                          <a:latin typeface="Cambria Math" panose="02040503050406030204" pitchFamily="18" charset="0"/>
                        </a:rPr>
                        <m:t> , </m:t>
                      </m:r>
                      <m:r>
                        <a:rPr lang="fr-CH" sz="1400" i="1">
                          <a:latin typeface="Cambria Math" panose="02040503050406030204" pitchFamily="18" charset="0"/>
                        </a:rPr>
                        <m:t>𝑑𝑒𝑛𝑠𝑖𝑡𝑦</m:t>
                      </m:r>
                      <m:r>
                        <a:rPr lang="fr-CH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i="1">
                          <a:latin typeface="Cambria Math" panose="02040503050406030204" pitchFamily="18" charset="0"/>
                        </a:rPr>
                        <m:t>𝑎𝑛𝑑</m:t>
                      </m:r>
                      <m:r>
                        <a:rPr lang="fr-CH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i="1">
                          <a:latin typeface="Cambria Math" panose="02040503050406030204" pitchFamily="18" charset="0"/>
                        </a:rPr>
                        <m:t>𝑣𝑒𝑙𝑜𝑐𝑖𝑡𝑦</m:t>
                      </m:r>
                      <m:r>
                        <a:rPr lang="fr-CH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b="0" i="1" smtClean="0">
                          <a:latin typeface="Cambria Math" panose="02040503050406030204" pitchFamily="18" charset="0"/>
                        </a:rPr>
                        <m:t>𝑔𝑖𝑣𝑖𝑛𝑔</m:t>
                      </m:r>
                      <m:r>
                        <a:rPr lang="fr-CH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b="0" i="1" smtClean="0">
                          <a:latin typeface="Cambria Math" panose="02040503050406030204" pitchFamily="18" charset="0"/>
                        </a:rPr>
                        <m:t>𝑡h𝑒</m:t>
                      </m:r>
                      <m:r>
                        <a:rPr lang="fr-CH" sz="1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CH" sz="1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r>
                        <a:rPr lang="fr-CH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i="1">
                          <a:latin typeface="Cambria Math" panose="02040503050406030204" pitchFamily="18" charset="0"/>
                        </a:rPr>
                        <m:t>𝑖𝑛</m:t>
                      </m:r>
                      <m:r>
                        <a:rPr lang="fr-CH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i="1">
                          <a:latin typeface="Cambria Math" panose="02040503050406030204" pitchFamily="18" charset="0"/>
                        </a:rPr>
                        <m:t>𝑡h𝑒</m:t>
                      </m:r>
                      <m:r>
                        <a:rPr lang="fr-CH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i="1">
                          <a:latin typeface="Cambria Math" panose="02040503050406030204" pitchFamily="18" charset="0"/>
                        </a:rPr>
                        <m:t>𝑡h𝑟𝑜𝑎𝑡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6AA9397-D5B0-38BF-4389-59187434B3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5915" y="5152138"/>
                <a:ext cx="4515650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8D671FC-8A23-F7B8-2AA0-E011AD3F2267}"/>
                  </a:ext>
                </a:extLst>
              </p:cNvPr>
              <p:cNvSpPr txBox="1"/>
              <p:nvPr/>
            </p:nvSpPr>
            <p:spPr>
              <a:xfrm>
                <a:off x="1710179" y="4383122"/>
                <a:ext cx="1777428" cy="4756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</m:oMath>
                </a14:m>
                <a:r>
                  <a:rPr lang="en-GB" sz="2400" dirty="0"/>
                  <a:t> </a:t>
                </a:r>
                <a:r>
                  <a:rPr lang="en-GB" sz="2400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acc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8D671FC-8A23-F7B8-2AA0-E011AD3F22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0179" y="4383122"/>
                <a:ext cx="1777428" cy="475643"/>
              </a:xfrm>
              <a:prstGeom prst="rect">
                <a:avLst/>
              </a:prstGeom>
              <a:blipFill>
                <a:blip r:embed="rId5"/>
                <a:stretch>
                  <a:fillRect t="-6410" b="-294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541DA39E-2666-99D9-ADA4-6F1455E11585}"/>
              </a:ext>
            </a:extLst>
          </p:cNvPr>
          <p:cNvSpPr txBox="1"/>
          <p:nvPr/>
        </p:nvSpPr>
        <p:spPr>
          <a:xfrm>
            <a:off x="50435" y="4858765"/>
            <a:ext cx="5096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Heat</a:t>
            </a:r>
            <a:r>
              <a:rPr lang="fr-CH" dirty="0"/>
              <a:t> flux (W) </a:t>
            </a:r>
            <a:r>
              <a:rPr lang="fr-CH" dirty="0">
                <a:sym typeface="Wingdings" panose="05000000000000000000" pitchFamily="2" charset="2"/>
              </a:rPr>
              <a:t> </a:t>
            </a:r>
            <a:r>
              <a:rPr lang="fr-CH" dirty="0" err="1">
                <a:sym typeface="Wingdings" panose="05000000000000000000" pitchFamily="2" charset="2"/>
              </a:rPr>
              <a:t>Relieving</a:t>
            </a:r>
            <a:r>
              <a:rPr lang="fr-CH" dirty="0">
                <a:sym typeface="Wingdings" panose="05000000000000000000" pitchFamily="2" charset="2"/>
              </a:rPr>
              <a:t> mass flow rate (kg/s)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754619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A5318-4796-2434-7A62-2C0661666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836746" cy="799041"/>
          </a:xfrm>
        </p:spPr>
        <p:txBody>
          <a:bodyPr>
            <a:noAutofit/>
          </a:bodyPr>
          <a:lstStyle/>
          <a:p>
            <a:r>
              <a:rPr lang="fr-FR" sz="3000" dirty="0"/>
              <a:t>EN 17527 </a:t>
            </a:r>
            <a:r>
              <a:rPr lang="fr-FR" sz="3000" dirty="0" err="1"/>
              <a:t>Helium</a:t>
            </a:r>
            <a:r>
              <a:rPr lang="fr-FR" sz="3000" dirty="0"/>
              <a:t> cryostats - Protection </a:t>
            </a:r>
            <a:r>
              <a:rPr lang="fr-FR" sz="3000" dirty="0" err="1"/>
              <a:t>against</a:t>
            </a:r>
            <a:r>
              <a:rPr lang="fr-FR" sz="3000" dirty="0"/>
              <a:t> excessive pressure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53D813-483C-82F6-7B75-5B54A554C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063" y="1089060"/>
            <a:ext cx="3195263" cy="501378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sz="3800" dirty="0">
                <a:solidFill>
                  <a:srgbClr val="0070C0"/>
                </a:solidFill>
              </a:rPr>
              <a:t>Scope </a:t>
            </a:r>
            <a:r>
              <a:rPr lang="fr-FR" sz="3800" dirty="0" err="1">
                <a:solidFill>
                  <a:srgbClr val="0070C0"/>
                </a:solidFill>
              </a:rPr>
              <a:t>includes</a:t>
            </a:r>
            <a:r>
              <a:rPr lang="fr-FR" sz="3800" dirty="0">
                <a:solidFill>
                  <a:srgbClr val="0070C0"/>
                </a:solidFill>
              </a:rPr>
              <a:t>:</a:t>
            </a:r>
          </a:p>
          <a:p>
            <a:pPr marL="0" indent="0">
              <a:buNone/>
            </a:pPr>
            <a:endParaRPr lang="fr-FR" sz="13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 SC magnet cryostats</a:t>
            </a:r>
          </a:p>
          <a:p>
            <a:pPr marL="0" indent="0">
              <a:buNone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 SRF </a:t>
            </a:r>
            <a:r>
              <a:rPr lang="fr-FR" dirty="0" err="1"/>
              <a:t>cavity</a:t>
            </a:r>
            <a:r>
              <a:rPr lang="fr-FR" dirty="0"/>
              <a:t> </a:t>
            </a:r>
            <a:r>
              <a:rPr lang="fr-FR" dirty="0" err="1"/>
              <a:t>cryomodules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Ultra-</a:t>
            </a:r>
            <a:r>
              <a:rPr lang="fr-FR" dirty="0" err="1"/>
              <a:t>low</a:t>
            </a:r>
            <a:r>
              <a:rPr lang="fr-FR" dirty="0"/>
              <a:t> T </a:t>
            </a:r>
            <a:r>
              <a:rPr lang="fr-FR" dirty="0" err="1"/>
              <a:t>refrigerator</a:t>
            </a:r>
            <a:r>
              <a:rPr lang="fr-FR" dirty="0"/>
              <a:t> </a:t>
            </a:r>
            <a:r>
              <a:rPr lang="fr-FR" dirty="0" err="1"/>
              <a:t>systems</a:t>
            </a:r>
            <a:r>
              <a:rPr lang="fr-FR" dirty="0"/>
              <a:t> </a:t>
            </a:r>
          </a:p>
          <a:p>
            <a:pPr marL="0" indent="0">
              <a:buNone/>
            </a:pPr>
            <a:r>
              <a:rPr lang="fr-FR" dirty="0"/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 err="1"/>
              <a:t>Coldboxes</a:t>
            </a:r>
            <a:r>
              <a:rPr lang="fr-FR" dirty="0"/>
              <a:t> of </a:t>
            </a:r>
            <a:r>
              <a:rPr lang="fr-FR" dirty="0" err="1"/>
              <a:t>helium</a:t>
            </a:r>
            <a:r>
              <a:rPr lang="fr-FR" dirty="0"/>
              <a:t> </a:t>
            </a:r>
            <a:r>
              <a:rPr lang="fr-FR" dirty="0" err="1"/>
              <a:t>refrigerators</a:t>
            </a:r>
            <a:r>
              <a:rPr lang="fr-FR" dirty="0"/>
              <a:t> and </a:t>
            </a:r>
            <a:r>
              <a:rPr lang="fr-FR" dirty="0" err="1"/>
              <a:t>liquefiers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 </a:t>
            </a:r>
            <a:r>
              <a:rPr lang="fr-FR" dirty="0" err="1"/>
              <a:t>Helium</a:t>
            </a:r>
            <a:r>
              <a:rPr lang="fr-FR" dirty="0"/>
              <a:t> distribution </a:t>
            </a:r>
            <a:r>
              <a:rPr lang="fr-FR" dirty="0" err="1"/>
              <a:t>systems</a:t>
            </a:r>
            <a:r>
              <a:rPr lang="fr-FR" dirty="0"/>
              <a:t> </a:t>
            </a:r>
            <a:r>
              <a:rPr lang="fr-FR" dirty="0" err="1"/>
              <a:t>including</a:t>
            </a:r>
            <a:r>
              <a:rPr lang="fr-FR" dirty="0"/>
              <a:t> valve boxes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1E0D76-3DF6-7EF1-2ACE-361C33EB13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38" y="1389580"/>
            <a:ext cx="4204343" cy="407884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952F18D-254B-F0F2-04A4-0CE28303F958}"/>
              </a:ext>
            </a:extLst>
          </p:cNvPr>
          <p:cNvSpPr txBox="1">
            <a:spLocks/>
          </p:cNvSpPr>
          <p:nvPr/>
        </p:nvSpPr>
        <p:spPr>
          <a:xfrm>
            <a:off x="8783108" y="1089060"/>
            <a:ext cx="2837379" cy="520899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800" dirty="0" err="1">
                <a:solidFill>
                  <a:srgbClr val="0070C0"/>
                </a:solidFill>
              </a:rPr>
              <a:t>Overall</a:t>
            </a:r>
            <a:r>
              <a:rPr lang="fr-FR" sz="3800" dirty="0">
                <a:solidFill>
                  <a:srgbClr val="0070C0"/>
                </a:solidFill>
              </a:rPr>
              <a:t> concept: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3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 </a:t>
            </a:r>
            <a:r>
              <a:rPr lang="fr-FR" dirty="0" err="1"/>
              <a:t>Standardization</a:t>
            </a:r>
            <a:r>
              <a:rPr lang="fr-FR" dirty="0"/>
              <a:t> of the </a:t>
            </a:r>
            <a:r>
              <a:rPr lang="fr-FR" dirty="0" err="1"/>
              <a:t>approach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 err="1"/>
              <a:t>Specification</a:t>
            </a:r>
            <a:r>
              <a:rPr lang="fr-FR" dirty="0"/>
              <a:t> of </a:t>
            </a:r>
            <a:r>
              <a:rPr lang="fr-FR" dirty="0" err="1"/>
              <a:t>procedures</a:t>
            </a:r>
            <a:r>
              <a:rPr lang="fr-FR" dirty="0"/>
              <a:t> and minimum </a:t>
            </a:r>
            <a:r>
              <a:rPr lang="fr-FR" dirty="0" err="1"/>
              <a:t>requirements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 Risk </a:t>
            </a:r>
            <a:r>
              <a:rPr lang="fr-FR" dirty="0" err="1"/>
              <a:t>assessment</a:t>
            </a:r>
            <a:r>
              <a:rPr lang="fr-FR" dirty="0"/>
              <a:t>, </a:t>
            </a:r>
            <a:r>
              <a:rPr lang="fr-FR" dirty="0" err="1"/>
              <a:t>definition</a:t>
            </a:r>
            <a:r>
              <a:rPr lang="fr-FR" dirty="0"/>
              <a:t> of scenarios</a:t>
            </a:r>
          </a:p>
          <a:p>
            <a:pPr marL="0" indent="0">
              <a:buNone/>
            </a:pPr>
            <a:r>
              <a:rPr lang="fr-FR" dirty="0"/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Protection concepts (single-stage, </a:t>
            </a:r>
            <a:r>
              <a:rPr lang="fr-FR" dirty="0" err="1"/>
              <a:t>multi-stage</a:t>
            </a:r>
            <a:r>
              <a:rPr lang="fr-FR" dirty="0"/>
              <a:t>)</a:t>
            </a:r>
          </a:p>
          <a:p>
            <a:pPr>
              <a:buFont typeface="Wingdings" panose="05000000000000000000" pitchFamily="2" charset="2"/>
              <a:buChar char="ü"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 err="1"/>
              <a:t>Dimensioning</a:t>
            </a:r>
            <a:r>
              <a:rPr lang="fr-FR" dirty="0"/>
              <a:t> </a:t>
            </a:r>
            <a:r>
              <a:rPr lang="fr-FR" dirty="0" err="1"/>
              <a:t>rules</a:t>
            </a:r>
            <a:r>
              <a:rPr lang="fr-FR" dirty="0"/>
              <a:t> of pressure relief </a:t>
            </a:r>
            <a:r>
              <a:rPr lang="fr-FR" dirty="0" err="1"/>
              <a:t>devices</a:t>
            </a:r>
            <a:r>
              <a:rPr lang="fr-FR" dirty="0"/>
              <a:t> (HEM Model)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6EBABF-3A88-625E-9CBC-D876F2F1A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83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186643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Safety devices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898" y="1292172"/>
            <a:ext cx="5960723" cy="175925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Safety valves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Burst discs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Pressure relief plate</a:t>
            </a:r>
          </a:p>
          <a:p>
            <a:endParaRPr lang="en-GB" dirty="0"/>
          </a:p>
        </p:txBody>
      </p:sp>
      <p:pic>
        <p:nvPicPr>
          <p:cNvPr id="2050" name="Picture 2" descr="http://www.rembe-safety-control.de/typo3temp/pics/919340cdb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909" y="3051426"/>
            <a:ext cx="2667000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341757" y="6291540"/>
            <a:ext cx="3531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GB" sz="1400" u="sng" dirty="0"/>
              <a:t>A few suppliers</a:t>
            </a:r>
          </a:p>
          <a:p>
            <a:pPr lvl="1"/>
            <a:r>
              <a:rPr lang="en-GB" sz="1400" dirty="0" err="1"/>
              <a:t>Herose</a:t>
            </a:r>
            <a:r>
              <a:rPr lang="en-GB" sz="1400" dirty="0"/>
              <a:t>, </a:t>
            </a:r>
            <a:r>
              <a:rPr lang="en-GB" sz="1400" dirty="0" err="1"/>
              <a:t>Rembe</a:t>
            </a:r>
            <a:r>
              <a:rPr lang="en-GB" sz="1400" dirty="0"/>
              <a:t>, </a:t>
            </a:r>
            <a:r>
              <a:rPr lang="en-GB" sz="1400" dirty="0" err="1"/>
              <a:t>Ramseyer</a:t>
            </a:r>
            <a:r>
              <a:rPr lang="en-GB" sz="1400" dirty="0"/>
              <a:t>, </a:t>
            </a:r>
            <a:r>
              <a:rPr lang="en-GB" sz="1400" dirty="0" err="1"/>
              <a:t>Leser</a:t>
            </a:r>
            <a:r>
              <a:rPr lang="en-GB" sz="1400" dirty="0"/>
              <a:t>…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6" b="4045"/>
          <a:stretch/>
        </p:blipFill>
        <p:spPr bwMode="auto">
          <a:xfrm>
            <a:off x="4630173" y="1856862"/>
            <a:ext cx="1914465" cy="4434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C:\Users\yleclerc\WorkspaceYL\pictures\LHC\P112080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49511" y="3521467"/>
            <a:ext cx="3381072" cy="253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5B0420-76EF-DA3C-3C67-51EA1A164C09}"/>
              </a:ext>
            </a:extLst>
          </p:cNvPr>
          <p:cNvSpPr txBox="1"/>
          <p:nvPr/>
        </p:nvSpPr>
        <p:spPr>
          <a:xfrm>
            <a:off x="4627209" y="582987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/>
              <a:t>1.</a:t>
            </a: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60E07E-516E-5DB3-0F4B-EBD969654514}"/>
              </a:ext>
            </a:extLst>
          </p:cNvPr>
          <p:cNvSpPr txBox="1"/>
          <p:nvPr/>
        </p:nvSpPr>
        <p:spPr>
          <a:xfrm flipH="1">
            <a:off x="3150925" y="5465853"/>
            <a:ext cx="465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/>
              <a:t>2.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5DB6A9-AC7F-30AE-393C-57E8359A611A}"/>
              </a:ext>
            </a:extLst>
          </p:cNvPr>
          <p:cNvSpPr txBox="1"/>
          <p:nvPr/>
        </p:nvSpPr>
        <p:spPr>
          <a:xfrm flipH="1">
            <a:off x="9107258" y="5504199"/>
            <a:ext cx="465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/>
              <a:t>3.</a:t>
            </a:r>
            <a:endParaRPr lang="en-GB" sz="24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C12B1FE-0A3E-36AC-1A19-D0AA2A15F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84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859600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704E6-3203-7B01-9972-69F67AD5D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E6A5016-EFA1-C264-E293-2FCA068333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170436"/>
              </p:ext>
            </p:extLst>
          </p:nvPr>
        </p:nvGraphicFramePr>
        <p:xfrm>
          <a:off x="1" y="0"/>
          <a:ext cx="12192000" cy="6901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val="864584081"/>
                    </a:ext>
                  </a:extLst>
                </a:gridCol>
              </a:tblGrid>
              <a:tr h="367301">
                <a:tc>
                  <a:txBody>
                    <a:bodyPr/>
                    <a:lstStyle/>
                    <a:p>
                      <a:r>
                        <a:rPr lang="en-US" dirty="0"/>
                        <a:t>EN Standards for Safety Relief Devices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867384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764-7:2002 Pressure equipment. Part 7: Safety systems for unfired pressure equipment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469519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ISO 4126-1:2013 / Safety devices for protection against excessive pressure - Part 1: Safety valves (ISO 4126-1:2013) 12/08/2016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886883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ISO 4126-2:2013 / Safety devices for protection against excessive pressure - Part 2: Bursting disc safety devices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6946300"/>
                  </a:ext>
                </a:extLst>
              </a:tr>
              <a:tr h="4591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ISO 4126-3:2006 / Safety devices for protection against excessive pressure - Part 3: Safety valves and bursting disc safety devices in combination (ISO 4126-3:2006) 12/08/2016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7106295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ISO 4126-4:2013 / Safety devices for protection against excessive pressure - Part 4: Pilot-operated safety valves (ISO 4126-4:2013) 12/08/2016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804784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ISO 4126-5:2013 / Safety devices for protection against excessive pressure - Part 5: Controlled safety pressure relief systems (CSPRS) (ISO 4126-5:2013) 12/08/2016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875194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ISO 4126-7:2013 / Safety devices for protection against excessive pressure - Part 7: Common data (ISO 4126-7:2013) 12/08/2016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033158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13648-1:2008 / Cryogenic vessels - Safety devices for protection against excessive pressure - Part 1: Safety valves for cryogenic service 12/08/2016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5622277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13648-2:2002 / Cryogenic vessels - Safety devices for protection against excessive pressure - Part 2: Bursting disc safety devices for cryogenic service 12/08/2016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1849560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ISO 21013-3:2016 Cryogenic vessels -- Pressure-relief accessories for cryogenic service -- Part 3: Sizing and capacity determination</a:t>
                      </a:r>
                      <a:endParaRPr lang="fr-FR" sz="1200" b="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6966985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ISO 4126-6:2013 / Safety devices for protection against excessive pressure - Part 6: Application, selection and installation of bursting disc safety devices</a:t>
                      </a:r>
                      <a:endParaRPr lang="fr-FR" sz="12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0912110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ISO 4126-10:2013 / Safety devices for protection against excessive pressure - Part 10: Sizing of safety valves for gas/liquid two-phase flow </a:t>
                      </a:r>
                      <a:endParaRPr lang="fr-FR" sz="12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122151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13648-3:2002 Cryogenic vessels. Safety devices for protection against excessive pressure. Determination of required discharge. Capacity and sizing </a:t>
                      </a:r>
                      <a:endParaRPr lang="fr-FR" sz="12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0545595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ISO 21013-1:2008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Cryogenic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vessels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-- Pressure-relief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accessories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cryogenic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service -- Part 1: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Reclosable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pressure-relief valves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922808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(ISO/AWI 21013-1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Cryogenic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vessels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-- Pressure-relief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accessories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cryogenic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service -- Part 1: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Reclosable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pressure-relief valves [Under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development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4436500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ISO 21013-2:2007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Cryogenic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vessels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-- Pressure-relief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accessories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cryogenic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service -- Part 2: Non-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reclosable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pressure-relief 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devices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+ ISO 21013-2:2007/</a:t>
                      </a:r>
                      <a:r>
                        <a:rPr lang="fr-FR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Amd</a:t>
                      </a:r>
                      <a:r>
                        <a:rPr lang="fr-FR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1:2018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525383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ISO 21013-4:2012 Cryogenic vessels -- Pilot operated pressure relief devices -- Part 4: Pressure-relief accessories for cryogenic service + ISO 21013-4:2012/</a:t>
                      </a:r>
                      <a:r>
                        <a:rPr lang="en-GB" sz="1200" i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Amd</a:t>
                      </a:r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1:2019</a:t>
                      </a:r>
                      <a:endParaRPr lang="fr-FR" sz="12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3614546"/>
                  </a:ext>
                </a:extLst>
              </a:tr>
              <a:tr h="357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kern="1200" dirty="0">
                          <a:solidFill>
                            <a:srgbClr val="00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17527 </a:t>
                      </a:r>
                      <a:r>
                        <a:rPr lang="fr-FR" sz="1200" i="1" kern="1200" dirty="0" err="1">
                          <a:solidFill>
                            <a:srgbClr val="00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Helium</a:t>
                      </a:r>
                      <a:r>
                        <a:rPr lang="fr-FR" sz="1200" i="1" kern="1200" dirty="0">
                          <a:solidFill>
                            <a:srgbClr val="00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cryostats - Protection </a:t>
                      </a:r>
                      <a:r>
                        <a:rPr lang="fr-FR" sz="1200" i="1" kern="1200" dirty="0" err="1">
                          <a:solidFill>
                            <a:srgbClr val="00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against</a:t>
                      </a:r>
                      <a:r>
                        <a:rPr lang="fr-FR" sz="1200" i="1" kern="1200" dirty="0">
                          <a:solidFill>
                            <a:srgbClr val="00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excessive pressure </a:t>
                      </a:r>
                      <a:r>
                        <a:rPr lang="fr-FR" sz="1200" i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(May 2022)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50981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ED7195-56B3-B791-2EF6-071797DF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85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993794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138" y="-5995"/>
            <a:ext cx="2918748" cy="35732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34498" r="11411"/>
          <a:stretch/>
        </p:blipFill>
        <p:spPr>
          <a:xfrm>
            <a:off x="7054888" y="-13492"/>
            <a:ext cx="3581653" cy="35023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85" y="4467"/>
            <a:ext cx="2892976" cy="4050168"/>
          </a:xfrm>
          <a:prstGeom prst="rect">
            <a:avLst/>
          </a:prstGeom>
        </p:spPr>
      </p:pic>
      <p:pic>
        <p:nvPicPr>
          <p:cNvPr id="5" name="Picture 4" descr="cid:image004.png@01D17BBA.FF5E5200"/>
          <p:cNvPicPr>
            <a:picLocks noChangeAspect="1"/>
          </p:cNvPicPr>
          <p:nvPr/>
        </p:nvPicPr>
        <p:blipFill>
          <a:blip r:embed="rId5" r:link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529" y="3055617"/>
            <a:ext cx="1910411" cy="3088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id:image001.png@01D17BBA.76AC1E60"/>
          <p:cNvPicPr>
            <a:picLocks noChangeAspect="1"/>
          </p:cNvPicPr>
          <p:nvPr/>
        </p:nvPicPr>
        <p:blipFill rotWithShape="1">
          <a:blip r:embed="rId7" r:link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9" t="-247" r="8615"/>
          <a:stretch>
            <a:fillRect/>
          </a:stretch>
        </p:blipFill>
        <p:spPr bwMode="auto">
          <a:xfrm>
            <a:off x="5692711" y="3055617"/>
            <a:ext cx="1838157" cy="32124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70639" y="3480071"/>
            <a:ext cx="1744216" cy="3100829"/>
          </a:xfrm>
          <a:prstGeom prst="rect">
            <a:avLst/>
          </a:prstGeom>
        </p:spPr>
      </p:pic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1561875" y="6101666"/>
            <a:ext cx="6881949" cy="763909"/>
            <a:chOff x="-324544" y="2952066"/>
            <a:chExt cx="10879634" cy="11520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4553653" y="-1216849"/>
              <a:ext cx="1152000" cy="948982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-469685" y="3178231"/>
              <a:ext cx="1008000" cy="717718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9690298" y="3176298"/>
              <a:ext cx="1008000" cy="721585"/>
            </a:xfrm>
            <a:prstGeom prst="rect">
              <a:avLst/>
            </a:prstGeom>
          </p:spPr>
        </p:pic>
      </p:grpSp>
      <p:pic>
        <p:nvPicPr>
          <p:cNvPr id="15" name="Picture 14" descr="cid:image004.jpg@01D18C25.F9351820"/>
          <p:cNvPicPr/>
          <p:nvPr/>
        </p:nvPicPr>
        <p:blipFill>
          <a:blip r:embed="rId13" r:link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610" y="4065420"/>
            <a:ext cx="2880750" cy="1927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39" b="21539"/>
          <a:stretch/>
        </p:blipFill>
        <p:spPr>
          <a:xfrm>
            <a:off x="8443824" y="3402966"/>
            <a:ext cx="2224177" cy="34380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5595" y="3076450"/>
            <a:ext cx="8713788" cy="576263"/>
          </a:xfrm>
          <a:solidFill>
            <a:srgbClr val="FFFF00">
              <a:alpha val="88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i="1" dirty="0"/>
              <a:t>Thank you for your attention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E473AC-9FDA-C4E0-63B9-019F4D94F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86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855410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408BB-CBD8-4054-8182-2E2A913C6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6"/>
            <a:ext cx="11089460" cy="618484"/>
          </a:xfrm>
        </p:spPr>
        <p:txBody>
          <a:bodyPr/>
          <a:lstStyle/>
          <a:p>
            <a:r>
              <a:rPr lang="en-GB" dirty="0"/>
              <a:t>References and selected bibliography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67414-9C51-4432-BFC0-06F8C7C06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16" y="755010"/>
            <a:ext cx="11995768" cy="5445939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GB" sz="1400" dirty="0" err="1"/>
              <a:t>A.Bejan</a:t>
            </a:r>
            <a:r>
              <a:rPr lang="en-GB" sz="1400" dirty="0"/>
              <a:t>, </a:t>
            </a:r>
            <a:r>
              <a:rPr lang="en-GB" sz="1400" i="1" dirty="0"/>
              <a:t>Heat Transfer,</a:t>
            </a:r>
            <a:r>
              <a:rPr lang="en-GB" sz="1400" dirty="0"/>
              <a:t> </a:t>
            </a:r>
            <a:r>
              <a:rPr lang="en-GB" sz="1400" dirty="0" err="1"/>
              <a:t>J.Wiley</a:t>
            </a:r>
            <a:r>
              <a:rPr lang="en-GB" sz="1400" dirty="0"/>
              <a:t> &amp; Sons, Inc</a:t>
            </a:r>
          </a:p>
          <a:p>
            <a:pPr eaLnBrk="1" hangingPunct="1"/>
            <a:r>
              <a:rPr lang="en-GB" sz="1400" dirty="0"/>
              <a:t>CRYOGENIE, SES APPLICATIONS EN SUPRACONDUCTIVITE, IIF/IIR 1995, </a:t>
            </a:r>
            <a:r>
              <a:rPr lang="en-GB" sz="1400" i="1" dirty="0"/>
              <a:t>Techniques de </a:t>
            </a:r>
            <a:r>
              <a:rPr lang="en-GB" sz="1400" i="1" dirty="0" err="1"/>
              <a:t>l’ingenieur</a:t>
            </a:r>
            <a:r>
              <a:rPr lang="en-GB" sz="1400" i="1" dirty="0"/>
              <a:t>.</a:t>
            </a:r>
          </a:p>
          <a:p>
            <a:pPr eaLnBrk="1" hangingPunct="1"/>
            <a:r>
              <a:rPr lang="en-US" sz="1400" dirty="0"/>
              <a:t>Superconducting Magnets, </a:t>
            </a:r>
            <a:r>
              <a:rPr lang="en-US" sz="1400" dirty="0" err="1"/>
              <a:t>M.Wilson</a:t>
            </a:r>
            <a:r>
              <a:rPr lang="en-US" sz="1400" dirty="0"/>
              <a:t>, Oxford Science Publications</a:t>
            </a:r>
            <a:endParaRPr lang="en-GB" sz="1400" dirty="0"/>
          </a:p>
          <a:p>
            <a:pPr eaLnBrk="1" hangingPunct="1"/>
            <a:r>
              <a:rPr lang="en-GB" sz="1400" dirty="0" err="1"/>
              <a:t>R.R.Conte</a:t>
            </a:r>
            <a:r>
              <a:rPr lang="en-GB" sz="1400" dirty="0"/>
              <a:t>, </a:t>
            </a:r>
            <a:r>
              <a:rPr lang="en-US" sz="1400" dirty="0">
                <a:cs typeface="Arial" charset="0"/>
              </a:rPr>
              <a:t>É</a:t>
            </a:r>
            <a:r>
              <a:rPr lang="en-GB" sz="1400" dirty="0"/>
              <a:t>l</a:t>
            </a:r>
            <a:r>
              <a:rPr lang="en-US" sz="1400" dirty="0">
                <a:cs typeface="Arial" charset="0"/>
              </a:rPr>
              <a:t>é</a:t>
            </a:r>
            <a:r>
              <a:rPr lang="en-GB" sz="1400" dirty="0" err="1"/>
              <a:t>ments</a:t>
            </a:r>
            <a:r>
              <a:rPr lang="en-GB" sz="1400" dirty="0"/>
              <a:t> de </a:t>
            </a:r>
            <a:r>
              <a:rPr lang="en-GB" sz="1400" dirty="0" err="1"/>
              <a:t>Cryog</a:t>
            </a:r>
            <a:r>
              <a:rPr lang="en-US" sz="1400" dirty="0">
                <a:cs typeface="Arial" charset="0"/>
              </a:rPr>
              <a:t>é</a:t>
            </a:r>
            <a:r>
              <a:rPr lang="en-GB" sz="1400" dirty="0" err="1"/>
              <a:t>nie</a:t>
            </a:r>
            <a:r>
              <a:rPr lang="en-GB" sz="1400" dirty="0"/>
              <a:t>, Masson &amp; Cie, </a:t>
            </a:r>
            <a:r>
              <a:rPr lang="en-US" sz="1400" dirty="0">
                <a:cs typeface="Arial" charset="0"/>
              </a:rPr>
              <a:t>É</a:t>
            </a:r>
            <a:r>
              <a:rPr lang="en-GB" sz="1400" dirty="0" err="1"/>
              <a:t>diteurs</a:t>
            </a:r>
            <a:r>
              <a:rPr lang="en-GB" sz="1400" dirty="0"/>
              <a:t>.</a:t>
            </a:r>
          </a:p>
          <a:p>
            <a:r>
              <a:rPr lang="en-GB" sz="1400" i="1" dirty="0"/>
              <a:t>Steven </a:t>
            </a:r>
            <a:r>
              <a:rPr lang="en-GB" sz="1400" i="1" dirty="0" err="1"/>
              <a:t>W.Van</a:t>
            </a:r>
            <a:r>
              <a:rPr lang="en-GB" sz="1400" i="1" dirty="0"/>
              <a:t> </a:t>
            </a:r>
            <a:r>
              <a:rPr lang="en-GB" sz="1400" i="1" dirty="0" err="1"/>
              <a:t>Sciver</a:t>
            </a:r>
            <a:r>
              <a:rPr lang="en-GB" sz="1400" i="1" dirty="0"/>
              <a:t>, Helium Cryogenics (Second Edition), The International Cryogenics Monograph Series, Springer.</a:t>
            </a:r>
            <a:r>
              <a:rPr lang="en-GB" sz="1400" dirty="0"/>
              <a:t> 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K. Mendelssohn, </a:t>
            </a:r>
            <a:r>
              <a:rPr lang="fr-CH" sz="1400" i="1" dirty="0"/>
              <a:t>The </a:t>
            </a:r>
            <a:r>
              <a:rPr lang="fr-CH" sz="1400" i="1" dirty="0" err="1"/>
              <a:t>quest</a:t>
            </a:r>
            <a:r>
              <a:rPr lang="fr-CH" sz="1400" i="1" dirty="0"/>
              <a:t> for </a:t>
            </a:r>
            <a:r>
              <a:rPr lang="fr-CH" sz="1400" i="1" dirty="0" err="1"/>
              <a:t>absolute</a:t>
            </a:r>
            <a:r>
              <a:rPr lang="fr-CH" sz="1400" i="1" dirty="0"/>
              <a:t> </a:t>
            </a:r>
            <a:r>
              <a:rPr lang="fr-CH" sz="1400" i="1" dirty="0" err="1"/>
              <a:t>zero</a:t>
            </a:r>
            <a:r>
              <a:rPr lang="fr-CH" sz="1400" dirty="0"/>
              <a:t>, McGraw Hill (1966)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R.B. Scott, </a:t>
            </a:r>
            <a:r>
              <a:rPr lang="fr-CH" sz="1400" i="1" dirty="0" err="1"/>
              <a:t>Cryogenic</a:t>
            </a:r>
            <a:r>
              <a:rPr lang="fr-CH" sz="1400" i="1" dirty="0"/>
              <a:t> engineering</a:t>
            </a:r>
            <a:r>
              <a:rPr lang="fr-CH" sz="1400" dirty="0"/>
              <a:t>, Van Nostrand, Princeton (1959)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G.G. </a:t>
            </a:r>
            <a:r>
              <a:rPr lang="fr-CH" sz="1400" dirty="0" err="1"/>
              <a:t>Haselden</a:t>
            </a:r>
            <a:r>
              <a:rPr lang="fr-CH" sz="1400" dirty="0"/>
              <a:t>, </a:t>
            </a:r>
            <a:r>
              <a:rPr lang="fr-CH" sz="1400" i="1" dirty="0" err="1"/>
              <a:t>Cryogenic</a:t>
            </a:r>
            <a:r>
              <a:rPr lang="fr-CH" sz="1400" i="1" dirty="0"/>
              <a:t> </a:t>
            </a:r>
            <a:r>
              <a:rPr lang="fr-CH" sz="1400" i="1" dirty="0" err="1"/>
              <a:t>fundamentals</a:t>
            </a:r>
            <a:r>
              <a:rPr lang="fr-CH" sz="1400" dirty="0"/>
              <a:t>, Academic </a:t>
            </a:r>
            <a:r>
              <a:rPr lang="fr-CH" sz="1400" dirty="0" err="1"/>
              <a:t>Press</a:t>
            </a:r>
            <a:r>
              <a:rPr lang="fr-CH" sz="1400" dirty="0"/>
              <a:t>, London (1971)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R.A. Barron, </a:t>
            </a:r>
            <a:r>
              <a:rPr lang="fr-CH" sz="1400" i="1" dirty="0" err="1"/>
              <a:t>Cryogenic</a:t>
            </a:r>
            <a:r>
              <a:rPr lang="fr-CH" sz="1400" i="1" dirty="0"/>
              <a:t> </a:t>
            </a:r>
            <a:r>
              <a:rPr lang="fr-CH" sz="1400" i="1" dirty="0" err="1"/>
              <a:t>systems</a:t>
            </a:r>
            <a:r>
              <a:rPr lang="fr-CH" sz="1400" dirty="0"/>
              <a:t>, Oxford </a:t>
            </a:r>
            <a:r>
              <a:rPr lang="fr-CH" sz="1400" dirty="0" err="1"/>
              <a:t>University</a:t>
            </a:r>
            <a:r>
              <a:rPr lang="fr-CH" sz="1400" dirty="0"/>
              <a:t> </a:t>
            </a:r>
            <a:r>
              <a:rPr lang="fr-CH" sz="1400" dirty="0" err="1"/>
              <a:t>Press</a:t>
            </a:r>
            <a:r>
              <a:rPr lang="fr-CH" sz="1400" dirty="0"/>
              <a:t>, New York (1985)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B.A. Hands, </a:t>
            </a:r>
            <a:r>
              <a:rPr lang="fr-CH" sz="1400" i="1" dirty="0" err="1"/>
              <a:t>Cryogenic</a:t>
            </a:r>
            <a:r>
              <a:rPr lang="fr-CH" sz="1400" i="1" dirty="0"/>
              <a:t> engineering</a:t>
            </a:r>
            <a:r>
              <a:rPr lang="fr-CH" sz="1400" dirty="0"/>
              <a:t>, Academic </a:t>
            </a:r>
            <a:r>
              <a:rPr lang="fr-CH" sz="1400" dirty="0" err="1"/>
              <a:t>Press</a:t>
            </a:r>
            <a:r>
              <a:rPr lang="fr-CH" sz="1400" dirty="0"/>
              <a:t>, London (1986)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S.W. van </a:t>
            </a:r>
            <a:r>
              <a:rPr lang="fr-CH" sz="1400" dirty="0" err="1"/>
              <a:t>Sciver</a:t>
            </a:r>
            <a:r>
              <a:rPr lang="fr-CH" sz="1400" dirty="0"/>
              <a:t>, </a:t>
            </a:r>
            <a:r>
              <a:rPr lang="fr-CH" sz="1400" i="1" dirty="0" err="1"/>
              <a:t>Helium</a:t>
            </a:r>
            <a:r>
              <a:rPr lang="fr-CH" sz="1400" i="1" dirty="0"/>
              <a:t> </a:t>
            </a:r>
            <a:r>
              <a:rPr lang="fr-CH" sz="1400" i="1" dirty="0" err="1"/>
              <a:t>cryogenics</a:t>
            </a:r>
            <a:r>
              <a:rPr lang="fr-CH" sz="1400" dirty="0"/>
              <a:t>, Plenum </a:t>
            </a:r>
            <a:r>
              <a:rPr lang="fr-CH" sz="1400" dirty="0" err="1"/>
              <a:t>Press</a:t>
            </a:r>
            <a:r>
              <a:rPr lang="fr-CH" sz="1400" dirty="0"/>
              <a:t>, New York (1986)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K.D. </a:t>
            </a:r>
            <a:r>
              <a:rPr lang="fr-CH" sz="1400" dirty="0" err="1"/>
              <a:t>Timmerhaus</a:t>
            </a:r>
            <a:r>
              <a:rPr lang="fr-CH" sz="1400" dirty="0"/>
              <a:t> &amp; T.M. Flynn, </a:t>
            </a:r>
            <a:r>
              <a:rPr lang="fr-CH" sz="1400" i="1" dirty="0" err="1"/>
              <a:t>Cryogenic</a:t>
            </a:r>
            <a:r>
              <a:rPr lang="fr-CH" sz="1400" i="1" dirty="0"/>
              <a:t> process engineering</a:t>
            </a:r>
            <a:r>
              <a:rPr lang="fr-CH" sz="1400" dirty="0"/>
              <a:t>, Plenum </a:t>
            </a:r>
            <a:r>
              <a:rPr lang="fr-CH" sz="1400" dirty="0" err="1"/>
              <a:t>Press</a:t>
            </a:r>
            <a:r>
              <a:rPr lang="fr-CH" sz="1400" dirty="0"/>
              <a:t>, New York (1989)</a:t>
            </a:r>
          </a:p>
          <a:p>
            <a:pPr>
              <a:lnSpc>
                <a:spcPct val="90000"/>
              </a:lnSpc>
            </a:pPr>
            <a:r>
              <a:rPr lang="fr-CH" sz="1400" dirty="0" err="1"/>
              <a:t>Proceedings</a:t>
            </a:r>
            <a:r>
              <a:rPr lang="fr-CH" sz="1400" dirty="0"/>
              <a:t> of </a:t>
            </a:r>
            <a:r>
              <a:rPr lang="fr-CH" sz="1400" i="1" dirty="0"/>
              <a:t>CAS </a:t>
            </a:r>
            <a:r>
              <a:rPr lang="fr-CH" sz="1400" i="1" dirty="0" err="1"/>
              <a:t>School</a:t>
            </a:r>
            <a:r>
              <a:rPr lang="fr-CH" sz="1400" i="1" dirty="0"/>
              <a:t> on </a:t>
            </a:r>
            <a:r>
              <a:rPr lang="fr-CH" sz="1400" i="1" dirty="0" err="1"/>
              <a:t>Superconductivity</a:t>
            </a:r>
            <a:r>
              <a:rPr lang="fr-CH" sz="1400" i="1" dirty="0"/>
              <a:t> and </a:t>
            </a:r>
            <a:r>
              <a:rPr lang="fr-CH" sz="1400" i="1" dirty="0" err="1"/>
              <a:t>Cryogenics</a:t>
            </a:r>
            <a:r>
              <a:rPr lang="fr-CH" sz="1400" i="1" dirty="0"/>
              <a:t> for </a:t>
            </a:r>
            <a:r>
              <a:rPr lang="fr-CH" sz="1400" i="1" dirty="0" err="1"/>
              <a:t>Particle</a:t>
            </a:r>
            <a:r>
              <a:rPr lang="fr-CH" sz="1400" i="1" dirty="0"/>
              <a:t> </a:t>
            </a:r>
            <a:r>
              <a:rPr lang="fr-CH" sz="1400" i="1" dirty="0" err="1"/>
              <a:t>Accelerators</a:t>
            </a:r>
            <a:r>
              <a:rPr lang="fr-CH" sz="1400" i="1" dirty="0"/>
              <a:t> and Detectors</a:t>
            </a:r>
            <a:r>
              <a:rPr lang="fr-CH" sz="1400" dirty="0"/>
              <a:t>, Erice (2002)</a:t>
            </a:r>
          </a:p>
          <a:p>
            <a:pPr lvl="1">
              <a:lnSpc>
                <a:spcPct val="90000"/>
              </a:lnSpc>
            </a:pPr>
            <a:r>
              <a:rPr lang="fr-CH" sz="1400" dirty="0"/>
              <a:t>G. Vandoni, </a:t>
            </a:r>
            <a:r>
              <a:rPr lang="fr-CH" sz="1400" i="1" dirty="0" err="1"/>
              <a:t>Heat</a:t>
            </a:r>
            <a:r>
              <a:rPr lang="fr-CH" sz="1400" i="1" dirty="0"/>
              <a:t> </a:t>
            </a:r>
            <a:r>
              <a:rPr lang="fr-CH" sz="1400" i="1" dirty="0" err="1"/>
              <a:t>transfer</a:t>
            </a:r>
            <a:endParaRPr lang="fr-CH" sz="1400" dirty="0"/>
          </a:p>
          <a:p>
            <a:r>
              <a:rPr lang="fr-CH" sz="1400" dirty="0" err="1"/>
              <a:t>Proceedings</a:t>
            </a:r>
            <a:r>
              <a:rPr lang="fr-CH" sz="1400" dirty="0"/>
              <a:t> of </a:t>
            </a:r>
            <a:r>
              <a:rPr lang="fr-CH" sz="1400" i="1" dirty="0"/>
              <a:t>CAS </a:t>
            </a:r>
            <a:r>
              <a:rPr lang="fr-CH" sz="1400" i="1" dirty="0" err="1"/>
              <a:t>School</a:t>
            </a:r>
            <a:r>
              <a:rPr lang="fr-CH" sz="1400" i="1" dirty="0"/>
              <a:t> on </a:t>
            </a:r>
            <a:r>
              <a:rPr lang="fr-CH" sz="1400" i="1" dirty="0" err="1"/>
              <a:t>Superconductivity</a:t>
            </a:r>
            <a:r>
              <a:rPr lang="fr-CH" sz="1400" dirty="0"/>
              <a:t>, Erice (2013)</a:t>
            </a:r>
          </a:p>
          <a:p>
            <a:pPr lvl="1">
              <a:lnSpc>
                <a:spcPct val="90000"/>
              </a:lnSpc>
            </a:pPr>
            <a:r>
              <a:rPr lang="fr-CH" sz="1400" dirty="0"/>
              <a:t>B. </a:t>
            </a:r>
            <a:r>
              <a:rPr lang="fr-CH" sz="1400" dirty="0" err="1"/>
              <a:t>Boudoy</a:t>
            </a:r>
            <a:r>
              <a:rPr lang="fr-CH" sz="1400" dirty="0"/>
              <a:t>, </a:t>
            </a:r>
            <a:r>
              <a:rPr lang="en-GB" sz="1400" dirty="0"/>
              <a:t>Heat transfer and cooling techniques at low temperature</a:t>
            </a:r>
            <a:endParaRPr lang="fr-CH" sz="1400" dirty="0"/>
          </a:p>
          <a:p>
            <a:r>
              <a:rPr lang="en-GB" sz="1400" dirty="0" err="1"/>
              <a:t>J.Ekin</a:t>
            </a:r>
            <a:r>
              <a:rPr lang="en-GB" sz="1400" dirty="0"/>
              <a:t>, Experimental Techniques for Low-Temperature Measurements: Cryostat Design, Material Properties and Superconductor Critical-Current Testing</a:t>
            </a:r>
          </a:p>
          <a:p>
            <a:r>
              <a:rPr lang="en-GB" sz="1400" dirty="0"/>
              <a:t>CRYOCOMP® is a database code of the state and thermal properties for technical materials.</a:t>
            </a:r>
          </a:p>
          <a:p>
            <a:r>
              <a:rPr lang="en-GB" sz="1400" dirty="0"/>
              <a:t>NIST Cryogenic Materials database: </a:t>
            </a:r>
            <a:r>
              <a:rPr lang="en-GB" sz="1400" dirty="0">
                <a:hlinkClick r:id="rId2"/>
              </a:rPr>
              <a:t>http://www.cryogenics.nist.gov/MPropsMAY/material%20properties.htm</a:t>
            </a:r>
            <a:r>
              <a:rPr lang="en-GB" sz="1400" dirty="0"/>
              <a:t> </a:t>
            </a:r>
            <a:endParaRPr lang="fr-FR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90F3BB-C900-DBD5-6A7F-6712FD309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87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770151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2F5C9-5434-6A0B-5B66-91070B18C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Acknowledgments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6A80C3-741E-AE89-343F-E562B9667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/>
              <a:t>The content of the training </a:t>
            </a:r>
            <a:r>
              <a:rPr lang="fr-CH" dirty="0" err="1"/>
              <a:t>includes</a:t>
            </a:r>
            <a:r>
              <a:rPr lang="fr-CH" dirty="0"/>
              <a:t> contributions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many</a:t>
            </a:r>
            <a:r>
              <a:rPr lang="fr-CH" dirty="0"/>
              <a:t> </a:t>
            </a:r>
            <a:r>
              <a:rPr lang="fr-CH" dirty="0" err="1"/>
              <a:t>colleagues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CERN and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external</a:t>
            </a:r>
            <a:r>
              <a:rPr lang="fr-CH" dirty="0"/>
              <a:t> institutes. I </a:t>
            </a:r>
            <a:r>
              <a:rPr lang="fr-CH" dirty="0" err="1"/>
              <a:t>wish</a:t>
            </a:r>
            <a:r>
              <a:rPr lang="fr-CH" dirty="0"/>
              <a:t> to </a:t>
            </a:r>
            <a:r>
              <a:rPr lang="fr-CH" dirty="0" err="1"/>
              <a:t>thanks</a:t>
            </a:r>
            <a:r>
              <a:rPr lang="fr-CH" dirty="0"/>
              <a:t> </a:t>
            </a:r>
            <a:r>
              <a:rPr lang="fr-CH" dirty="0" err="1"/>
              <a:t>them</a:t>
            </a:r>
            <a:r>
              <a:rPr lang="fr-CH" dirty="0"/>
              <a:t> for </a:t>
            </a:r>
            <a:r>
              <a:rPr lang="fr-CH" dirty="0" err="1"/>
              <a:t>their</a:t>
            </a:r>
            <a:r>
              <a:rPr lang="fr-CH" dirty="0"/>
              <a:t> </a:t>
            </a:r>
            <a:r>
              <a:rPr lang="fr-CH" dirty="0" err="1"/>
              <a:t>precious</a:t>
            </a:r>
            <a:r>
              <a:rPr lang="fr-CH" dirty="0"/>
              <a:t> contributions. 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D6A168-7774-8758-0C87-A843D2451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88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235533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139F5-F1E3-DF6D-1289-31928B298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270" y="2629959"/>
            <a:ext cx="11089460" cy="799041"/>
          </a:xfrm>
        </p:spPr>
        <p:txBody>
          <a:bodyPr>
            <a:normAutofit fontScale="90000"/>
          </a:bodyPr>
          <a:lstStyle/>
          <a:p>
            <a:r>
              <a:rPr lang="en-US" dirty="0"/>
              <a:t>Annex: </a:t>
            </a:r>
            <a:br>
              <a:rPr lang="en-US" dirty="0"/>
            </a:br>
            <a:r>
              <a:rPr lang="en-US" dirty="0"/>
              <a:t>numerical calculations exercises </a:t>
            </a:r>
            <a:endParaRPr lang="fr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1DBDF4-D09C-32F3-C95D-1279F8FDC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89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531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1171" y="163480"/>
            <a:ext cx="8204200" cy="490537"/>
          </a:xfrm>
        </p:spPr>
        <p:txBody>
          <a:bodyPr>
            <a:normAutofit fontScale="90000"/>
          </a:bodyPr>
          <a:lstStyle/>
          <a:p>
            <a:r>
              <a:rPr lang="en-GB" dirty="0"/>
              <a:t>Low temperature effect of tensile properties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99913" y="5036815"/>
            <a:ext cx="10995375" cy="1231931"/>
          </a:xfrm>
          <a:prstGeom prst="rect">
            <a:avLst/>
          </a:prstGeom>
        </p:spPr>
        <p:txBody>
          <a:bodyPr/>
          <a:lstStyle/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2000" kern="0" dirty="0"/>
              <a:t>Ductile materials tend to become brittle (fragile) at cryogenic temperatures</a:t>
            </a:r>
          </a:p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2000" kern="0" dirty="0"/>
              <a:t>Increase of the yield and ultimate strength </a:t>
            </a:r>
          </a:p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2000" kern="0" dirty="0"/>
              <a:t>Young modulus also (marginally) increases.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30000"/>
              <a:defRPr/>
            </a:pPr>
            <a:endParaRPr lang="en-GB" sz="2000" kern="0" dirty="0"/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30000"/>
              <a:buFontTx/>
              <a:buChar char="•"/>
              <a:defRPr/>
            </a:pPr>
            <a:endParaRPr lang="en-GB" sz="2000" kern="0" dirty="0"/>
          </a:p>
        </p:txBody>
      </p:sp>
      <p:grpSp>
        <p:nvGrpSpPr>
          <p:cNvPr id="7" name="Groupe 6"/>
          <p:cNvGrpSpPr/>
          <p:nvPr/>
        </p:nvGrpSpPr>
        <p:grpSpPr>
          <a:xfrm>
            <a:off x="2218074" y="2342787"/>
            <a:ext cx="1591926" cy="2279599"/>
            <a:chOff x="694074" y="2067612"/>
            <a:chExt cx="1591926" cy="2279599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723234" y="2148957"/>
              <a:ext cx="0" cy="194530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GB" sz="1400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 flipH="1">
              <a:off x="723234" y="4094261"/>
              <a:ext cx="11688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GB" sz="1400"/>
            </a:p>
          </p:txBody>
        </p:sp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694074" y="2067612"/>
              <a:ext cx="57084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400" b="1" dirty="0"/>
                <a:t>F/S</a:t>
              </a:r>
              <a:r>
                <a:rPr lang="en-GB" sz="1400" b="1" baseline="-25000" dirty="0"/>
                <a:t>0</a:t>
              </a:r>
              <a:endParaRPr lang="en-GB" sz="1400" baseline="-25000" dirty="0"/>
            </a:p>
          </p:txBody>
        </p:sp>
        <p:sp>
          <p:nvSpPr>
            <p:cNvPr id="11" name="Text Box 16"/>
            <p:cNvSpPr txBox="1">
              <a:spLocks noChangeArrowheads="1"/>
            </p:cNvSpPr>
            <p:nvPr/>
          </p:nvSpPr>
          <p:spPr bwMode="auto">
            <a:xfrm>
              <a:off x="1749208" y="4039434"/>
              <a:ext cx="53679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400" b="1"/>
                <a:t>A%</a:t>
              </a:r>
            </a:p>
          </p:txBody>
        </p:sp>
        <p:grpSp>
          <p:nvGrpSpPr>
            <p:cNvPr id="12" name="Groupe 96"/>
            <p:cNvGrpSpPr/>
            <p:nvPr/>
          </p:nvGrpSpPr>
          <p:grpSpPr>
            <a:xfrm>
              <a:off x="725561" y="2773680"/>
              <a:ext cx="1148959" cy="1325880"/>
              <a:chOff x="725561" y="2773680"/>
              <a:chExt cx="1148959" cy="1325880"/>
            </a:xfrm>
          </p:grpSpPr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 flipV="1">
                <a:off x="725561" y="3088628"/>
                <a:ext cx="195650" cy="1010932"/>
              </a:xfrm>
              <a:prstGeom prst="line">
                <a:avLst/>
              </a:prstGeom>
              <a:noFill/>
              <a:ln w="2540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Forme libre 13"/>
              <p:cNvSpPr/>
              <p:nvPr/>
            </p:nvSpPr>
            <p:spPr bwMode="auto">
              <a:xfrm>
                <a:off x="1001847" y="2773680"/>
                <a:ext cx="872673" cy="362177"/>
              </a:xfrm>
              <a:custGeom>
                <a:avLst/>
                <a:gdLst>
                  <a:gd name="connsiteX0" fmla="*/ 0 w 3742441"/>
                  <a:gd name="connsiteY0" fmla="*/ 1399881 h 1399881"/>
                  <a:gd name="connsiteX1" fmla="*/ 904973 w 3742441"/>
                  <a:gd name="connsiteY1" fmla="*/ 410066 h 1399881"/>
                  <a:gd name="connsiteX2" fmla="*/ 1979629 w 3742441"/>
                  <a:gd name="connsiteY2" fmla="*/ 32994 h 1399881"/>
                  <a:gd name="connsiteX3" fmla="*/ 2931736 w 3742441"/>
                  <a:gd name="connsiteY3" fmla="*/ 212104 h 1399881"/>
                  <a:gd name="connsiteX4" fmla="*/ 3742441 w 3742441"/>
                  <a:gd name="connsiteY4" fmla="*/ 645737 h 1399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2441" h="1399881">
                    <a:moveTo>
                      <a:pt x="0" y="1399881"/>
                    </a:moveTo>
                    <a:cubicBezTo>
                      <a:pt x="287517" y="1018880"/>
                      <a:pt x="575035" y="637880"/>
                      <a:pt x="904973" y="410066"/>
                    </a:cubicBezTo>
                    <a:cubicBezTo>
                      <a:pt x="1234911" y="182252"/>
                      <a:pt x="1641835" y="65988"/>
                      <a:pt x="1979629" y="32994"/>
                    </a:cubicBezTo>
                    <a:cubicBezTo>
                      <a:pt x="2317423" y="0"/>
                      <a:pt x="2637934" y="109980"/>
                      <a:pt x="2931736" y="212104"/>
                    </a:cubicBezTo>
                    <a:cubicBezTo>
                      <a:pt x="3225538" y="314228"/>
                      <a:pt x="3483989" y="479982"/>
                      <a:pt x="3742441" y="645737"/>
                    </a:cubicBezTo>
                  </a:path>
                </a:pathLst>
              </a:custGeom>
              <a:noFill/>
              <a:ln w="25400" cap="flat" cmpd="sng" algn="ctr">
                <a:solidFill>
                  <a:srgbClr val="A5002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latin typeface="Arial" charset="0"/>
                </a:endParaRPr>
              </a:p>
            </p:txBody>
          </p:sp>
          <p:cxnSp>
            <p:nvCxnSpPr>
              <p:cNvPr id="15" name="Connecteur droit 14"/>
              <p:cNvCxnSpPr>
                <a:stCxn id="13" idx="1"/>
              </p:cNvCxnSpPr>
              <p:nvPr/>
            </p:nvCxnSpPr>
            <p:spPr bwMode="auto">
              <a:xfrm>
                <a:off x="921211" y="3088628"/>
                <a:ext cx="54149" cy="96532"/>
              </a:xfrm>
              <a:prstGeom prst="line">
                <a:avLst/>
              </a:prstGeom>
              <a:noFill/>
              <a:ln w="25400" cap="flat" cmpd="sng" algn="ctr">
                <a:solidFill>
                  <a:srgbClr val="9900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" name="Connecteur droit 15"/>
              <p:cNvCxnSpPr>
                <a:endCxn id="14" idx="0"/>
              </p:cNvCxnSpPr>
              <p:nvPr/>
            </p:nvCxnSpPr>
            <p:spPr bwMode="auto">
              <a:xfrm flipV="1">
                <a:off x="965200" y="3135857"/>
                <a:ext cx="36647" cy="44224"/>
              </a:xfrm>
              <a:prstGeom prst="line">
                <a:avLst/>
              </a:prstGeom>
              <a:noFill/>
              <a:ln w="25400" cap="flat" cmpd="sng" algn="ctr">
                <a:solidFill>
                  <a:srgbClr val="9900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73" name="Groupe 72"/>
          <p:cNvGrpSpPr/>
          <p:nvPr/>
        </p:nvGrpSpPr>
        <p:grpSpPr>
          <a:xfrm>
            <a:off x="6991242" y="2335167"/>
            <a:ext cx="3481686" cy="2189683"/>
            <a:chOff x="5467242" y="2325006"/>
            <a:chExt cx="3481686" cy="2189683"/>
          </a:xfrm>
        </p:grpSpPr>
        <p:sp>
          <p:nvSpPr>
            <p:cNvPr id="36" name="Line 8"/>
            <p:cNvSpPr>
              <a:spLocks noChangeShapeType="1"/>
            </p:cNvSpPr>
            <p:nvPr/>
          </p:nvSpPr>
          <p:spPr bwMode="auto">
            <a:xfrm>
              <a:off x="5502498" y="2413971"/>
              <a:ext cx="0" cy="194530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GB" sz="1400"/>
            </a:p>
          </p:txBody>
        </p:sp>
        <p:sp>
          <p:nvSpPr>
            <p:cNvPr id="37" name="Line 9"/>
            <p:cNvSpPr>
              <a:spLocks noChangeShapeType="1"/>
            </p:cNvSpPr>
            <p:nvPr/>
          </p:nvSpPr>
          <p:spPr bwMode="auto">
            <a:xfrm flipH="1">
              <a:off x="5510784" y="4359275"/>
              <a:ext cx="32004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GB" sz="1400"/>
            </a:p>
          </p:txBody>
        </p:sp>
        <p:sp>
          <p:nvSpPr>
            <p:cNvPr id="38" name="Text Box 15"/>
            <p:cNvSpPr txBox="1">
              <a:spLocks noChangeArrowheads="1"/>
            </p:cNvSpPr>
            <p:nvPr/>
          </p:nvSpPr>
          <p:spPr bwMode="auto">
            <a:xfrm>
              <a:off x="5467242" y="2325006"/>
              <a:ext cx="57084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400" b="1"/>
                <a:t>F/S</a:t>
              </a:r>
              <a:r>
                <a:rPr lang="en-GB" sz="1400" b="1" baseline="-25000"/>
                <a:t>0</a:t>
              </a:r>
              <a:endParaRPr lang="en-GB" sz="1400" baseline="-25000"/>
            </a:p>
          </p:txBody>
        </p:sp>
        <p:sp>
          <p:nvSpPr>
            <p:cNvPr id="39" name="Text Box 16"/>
            <p:cNvSpPr txBox="1">
              <a:spLocks noChangeArrowheads="1"/>
            </p:cNvSpPr>
            <p:nvPr/>
          </p:nvSpPr>
          <p:spPr bwMode="auto">
            <a:xfrm>
              <a:off x="8637688" y="4206912"/>
              <a:ext cx="31124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400" b="1" dirty="0"/>
                <a:t>T</a:t>
              </a:r>
            </a:p>
          </p:txBody>
        </p:sp>
      </p:grpSp>
      <p:grpSp>
        <p:nvGrpSpPr>
          <p:cNvPr id="45" name="Groupe 44"/>
          <p:cNvGrpSpPr/>
          <p:nvPr/>
        </p:nvGrpSpPr>
        <p:grpSpPr>
          <a:xfrm>
            <a:off x="7332590" y="2624734"/>
            <a:ext cx="2364488" cy="866080"/>
            <a:chOff x="4771642" y="2958846"/>
            <a:chExt cx="2364488" cy="866080"/>
          </a:xfrm>
        </p:grpSpPr>
        <p:sp>
          <p:nvSpPr>
            <p:cNvPr id="46" name="Line 10"/>
            <p:cNvSpPr>
              <a:spLocks noChangeShapeType="1"/>
            </p:cNvSpPr>
            <p:nvPr/>
          </p:nvSpPr>
          <p:spPr bwMode="auto">
            <a:xfrm flipH="1" flipV="1">
              <a:off x="4771642" y="2958846"/>
              <a:ext cx="905257" cy="359664"/>
            </a:xfrm>
            <a:prstGeom prst="line">
              <a:avLst/>
            </a:prstGeom>
            <a:noFill/>
            <a:ln w="25400">
              <a:solidFill>
                <a:srgbClr val="00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7" name="Forme libre 46"/>
            <p:cNvSpPr/>
            <p:nvPr/>
          </p:nvSpPr>
          <p:spPr bwMode="auto">
            <a:xfrm>
              <a:off x="5673090" y="3310890"/>
              <a:ext cx="1463040" cy="514036"/>
            </a:xfrm>
            <a:custGeom>
              <a:avLst/>
              <a:gdLst>
                <a:gd name="connsiteX0" fmla="*/ 0 w 1463040"/>
                <a:gd name="connsiteY0" fmla="*/ 0 h 655320"/>
                <a:gd name="connsiteX1" fmla="*/ 160020 w 1463040"/>
                <a:gd name="connsiteY1" fmla="*/ 160020 h 655320"/>
                <a:gd name="connsiteX2" fmla="*/ 396240 w 1463040"/>
                <a:gd name="connsiteY2" fmla="*/ 358140 h 655320"/>
                <a:gd name="connsiteX3" fmla="*/ 685800 w 1463040"/>
                <a:gd name="connsiteY3" fmla="*/ 502920 h 655320"/>
                <a:gd name="connsiteX4" fmla="*/ 914400 w 1463040"/>
                <a:gd name="connsiteY4" fmla="*/ 563880 h 655320"/>
                <a:gd name="connsiteX5" fmla="*/ 1211580 w 1463040"/>
                <a:gd name="connsiteY5" fmla="*/ 594360 h 655320"/>
                <a:gd name="connsiteX6" fmla="*/ 1463040 w 1463040"/>
                <a:gd name="connsiteY6" fmla="*/ 655320 h 65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3040" h="655320">
                  <a:moveTo>
                    <a:pt x="0" y="0"/>
                  </a:moveTo>
                  <a:cubicBezTo>
                    <a:pt x="46990" y="50165"/>
                    <a:pt x="93980" y="100330"/>
                    <a:pt x="160020" y="160020"/>
                  </a:cubicBezTo>
                  <a:cubicBezTo>
                    <a:pt x="226060" y="219710"/>
                    <a:pt x="308610" y="300990"/>
                    <a:pt x="396240" y="358140"/>
                  </a:cubicBezTo>
                  <a:cubicBezTo>
                    <a:pt x="483870" y="415290"/>
                    <a:pt x="599440" y="468630"/>
                    <a:pt x="685800" y="502920"/>
                  </a:cubicBezTo>
                  <a:cubicBezTo>
                    <a:pt x="772160" y="537210"/>
                    <a:pt x="826770" y="548640"/>
                    <a:pt x="914400" y="563880"/>
                  </a:cubicBezTo>
                  <a:cubicBezTo>
                    <a:pt x="1002030" y="579120"/>
                    <a:pt x="1120140" y="579120"/>
                    <a:pt x="1211580" y="594360"/>
                  </a:cubicBezTo>
                  <a:cubicBezTo>
                    <a:pt x="1303020" y="609600"/>
                    <a:pt x="1383030" y="632460"/>
                    <a:pt x="1463040" y="655320"/>
                  </a:cubicBezTo>
                </a:path>
              </a:pathLst>
            </a:custGeom>
            <a:noFill/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  <p:sp>
          <p:nvSpPr>
            <p:cNvPr id="48" name="Forme libre 47"/>
            <p:cNvSpPr/>
            <p:nvPr/>
          </p:nvSpPr>
          <p:spPr bwMode="auto">
            <a:xfrm>
              <a:off x="5684520" y="3241040"/>
              <a:ext cx="1424940" cy="203200"/>
            </a:xfrm>
            <a:custGeom>
              <a:avLst/>
              <a:gdLst>
                <a:gd name="connsiteX0" fmla="*/ 0 w 1424940"/>
                <a:gd name="connsiteY0" fmla="*/ 81280 h 203200"/>
                <a:gd name="connsiteX1" fmla="*/ 350520 w 1424940"/>
                <a:gd name="connsiteY1" fmla="*/ 12700 h 203200"/>
                <a:gd name="connsiteX2" fmla="*/ 518160 w 1424940"/>
                <a:gd name="connsiteY2" fmla="*/ 5080 h 203200"/>
                <a:gd name="connsiteX3" fmla="*/ 792480 w 1424940"/>
                <a:gd name="connsiteY3" fmla="*/ 35560 h 203200"/>
                <a:gd name="connsiteX4" fmla="*/ 1120140 w 1424940"/>
                <a:gd name="connsiteY4" fmla="*/ 127000 h 203200"/>
                <a:gd name="connsiteX5" fmla="*/ 1424940 w 1424940"/>
                <a:gd name="connsiteY5" fmla="*/ 2032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4940" h="203200">
                  <a:moveTo>
                    <a:pt x="0" y="81280"/>
                  </a:moveTo>
                  <a:cubicBezTo>
                    <a:pt x="132080" y="53340"/>
                    <a:pt x="264160" y="25400"/>
                    <a:pt x="350520" y="12700"/>
                  </a:cubicBezTo>
                  <a:cubicBezTo>
                    <a:pt x="436880" y="0"/>
                    <a:pt x="444500" y="1270"/>
                    <a:pt x="518160" y="5080"/>
                  </a:cubicBezTo>
                  <a:cubicBezTo>
                    <a:pt x="591820" y="8890"/>
                    <a:pt x="692150" y="15240"/>
                    <a:pt x="792480" y="35560"/>
                  </a:cubicBezTo>
                  <a:cubicBezTo>
                    <a:pt x="892810" y="55880"/>
                    <a:pt x="1014730" y="99060"/>
                    <a:pt x="1120140" y="127000"/>
                  </a:cubicBezTo>
                  <a:cubicBezTo>
                    <a:pt x="1225550" y="154940"/>
                    <a:pt x="1325245" y="179070"/>
                    <a:pt x="1424940" y="203200"/>
                  </a:cubicBezTo>
                </a:path>
              </a:pathLst>
            </a:custGeom>
            <a:noFill/>
            <a:ln w="25400" cap="flat" cmpd="sng" algn="ctr">
              <a:solidFill>
                <a:srgbClr val="FF33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</p:grpSp>
      <p:grpSp>
        <p:nvGrpSpPr>
          <p:cNvPr id="78" name="Groupe 77"/>
          <p:cNvGrpSpPr/>
          <p:nvPr/>
        </p:nvGrpSpPr>
        <p:grpSpPr>
          <a:xfrm>
            <a:off x="5693664" y="2765898"/>
            <a:ext cx="2132077" cy="72000"/>
            <a:chOff x="4169663" y="2755738"/>
            <a:chExt cx="2132077" cy="72000"/>
          </a:xfrm>
        </p:grpSpPr>
        <p:cxnSp>
          <p:nvCxnSpPr>
            <p:cNvPr id="29" name="Connecteur droit 28"/>
            <p:cNvCxnSpPr>
              <a:stCxn id="35" idx="1"/>
            </p:cNvCxnSpPr>
            <p:nvPr/>
          </p:nvCxnSpPr>
          <p:spPr bwMode="auto">
            <a:xfrm>
              <a:off x="4169663" y="2811110"/>
              <a:ext cx="2132077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" name="Ellipse 53"/>
            <p:cNvSpPr>
              <a:spLocks noChangeAspect="1"/>
            </p:cNvSpPr>
            <p:nvPr/>
          </p:nvSpPr>
          <p:spPr bwMode="auto">
            <a:xfrm>
              <a:off x="6222746" y="2755738"/>
              <a:ext cx="72000" cy="72000"/>
            </a:xfrm>
            <a:prstGeom prst="ellipse">
              <a:avLst/>
            </a:prstGeom>
            <a:solidFill>
              <a:srgbClr val="00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</p:grpSp>
      <p:grpSp>
        <p:nvGrpSpPr>
          <p:cNvPr id="76" name="Groupe 75"/>
          <p:cNvGrpSpPr/>
          <p:nvPr/>
        </p:nvGrpSpPr>
        <p:grpSpPr>
          <a:xfrm>
            <a:off x="4094904" y="2878674"/>
            <a:ext cx="4668725" cy="422520"/>
            <a:chOff x="2570903" y="2868514"/>
            <a:chExt cx="4668725" cy="422520"/>
          </a:xfrm>
        </p:grpSpPr>
        <p:cxnSp>
          <p:nvCxnSpPr>
            <p:cNvPr id="28" name="Connecteur droit 27"/>
            <p:cNvCxnSpPr>
              <a:endCxn id="48" idx="2"/>
            </p:cNvCxnSpPr>
            <p:nvPr/>
          </p:nvCxnSpPr>
          <p:spPr bwMode="auto">
            <a:xfrm>
              <a:off x="3037840" y="2906791"/>
              <a:ext cx="4201788" cy="5217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Connecteur droit 41"/>
            <p:cNvCxnSpPr/>
            <p:nvPr/>
          </p:nvCxnSpPr>
          <p:spPr bwMode="auto">
            <a:xfrm flipV="1">
              <a:off x="2570903" y="3252625"/>
              <a:ext cx="4535375" cy="7966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" name="Ellipse 52"/>
            <p:cNvSpPr>
              <a:spLocks noChangeAspect="1"/>
            </p:cNvSpPr>
            <p:nvPr/>
          </p:nvSpPr>
          <p:spPr bwMode="auto">
            <a:xfrm>
              <a:off x="7082282" y="3219034"/>
              <a:ext cx="72000" cy="72000"/>
            </a:xfrm>
            <a:prstGeom prst="ellipse">
              <a:avLst/>
            </a:prstGeom>
            <a:solidFill>
              <a:srgbClr val="00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  <p:sp>
          <p:nvSpPr>
            <p:cNvPr id="55" name="Ellipse 54"/>
            <p:cNvSpPr>
              <a:spLocks noChangeAspect="1"/>
            </p:cNvSpPr>
            <p:nvPr/>
          </p:nvSpPr>
          <p:spPr bwMode="auto">
            <a:xfrm>
              <a:off x="7078472" y="2868514"/>
              <a:ext cx="72000" cy="72000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</p:grpSp>
      <p:grpSp>
        <p:nvGrpSpPr>
          <p:cNvPr id="74" name="Groupe 73"/>
          <p:cNvGrpSpPr/>
          <p:nvPr/>
        </p:nvGrpSpPr>
        <p:grpSpPr>
          <a:xfrm>
            <a:off x="2467610" y="3000594"/>
            <a:ext cx="6965950" cy="483480"/>
            <a:chOff x="943610" y="2990434"/>
            <a:chExt cx="6965950" cy="483480"/>
          </a:xfrm>
        </p:grpSpPr>
        <p:cxnSp>
          <p:nvCxnSpPr>
            <p:cNvPr id="26" name="Connecteur droit 25"/>
            <p:cNvCxnSpPr>
              <a:stCxn id="14" idx="2"/>
            </p:cNvCxnSpPr>
            <p:nvPr/>
          </p:nvCxnSpPr>
          <p:spPr bwMode="auto">
            <a:xfrm flipV="1">
              <a:off x="1463463" y="3040516"/>
              <a:ext cx="6446097" cy="16874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Connecteur droit 26"/>
            <p:cNvCxnSpPr/>
            <p:nvPr/>
          </p:nvCxnSpPr>
          <p:spPr bwMode="auto">
            <a:xfrm flipV="1">
              <a:off x="981879" y="3425455"/>
              <a:ext cx="6881961" cy="18016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0" name="Ellipse 39"/>
            <p:cNvSpPr>
              <a:spLocks noChangeAspect="1"/>
            </p:cNvSpPr>
            <p:nvPr/>
          </p:nvSpPr>
          <p:spPr bwMode="auto">
            <a:xfrm>
              <a:off x="943610" y="3401914"/>
              <a:ext cx="72000" cy="72000"/>
            </a:xfrm>
            <a:prstGeom prst="ellipse">
              <a:avLst/>
            </a:prstGeom>
            <a:solidFill>
              <a:srgbClr val="00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  <p:sp>
          <p:nvSpPr>
            <p:cNvPr id="44" name="Ellipse 43"/>
            <p:cNvSpPr>
              <a:spLocks noChangeAspect="1"/>
            </p:cNvSpPr>
            <p:nvPr/>
          </p:nvSpPr>
          <p:spPr bwMode="auto">
            <a:xfrm>
              <a:off x="1463040" y="3015834"/>
              <a:ext cx="72000" cy="72000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  <p:sp>
          <p:nvSpPr>
            <p:cNvPr id="52" name="Ellipse 51"/>
            <p:cNvSpPr>
              <a:spLocks noChangeAspect="1"/>
            </p:cNvSpPr>
            <p:nvPr/>
          </p:nvSpPr>
          <p:spPr bwMode="auto">
            <a:xfrm>
              <a:off x="7801610" y="3383626"/>
              <a:ext cx="72000" cy="72000"/>
            </a:xfrm>
            <a:prstGeom prst="ellipse">
              <a:avLst/>
            </a:prstGeom>
            <a:solidFill>
              <a:srgbClr val="00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  <p:sp>
          <p:nvSpPr>
            <p:cNvPr id="56" name="Ellipse 55"/>
            <p:cNvSpPr>
              <a:spLocks noChangeAspect="1"/>
            </p:cNvSpPr>
            <p:nvPr/>
          </p:nvSpPr>
          <p:spPr bwMode="auto">
            <a:xfrm>
              <a:off x="7803896" y="2990434"/>
              <a:ext cx="72000" cy="72000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</p:grpSp>
      <p:grpSp>
        <p:nvGrpSpPr>
          <p:cNvPr id="79" name="Groupe 78"/>
          <p:cNvGrpSpPr/>
          <p:nvPr/>
        </p:nvGrpSpPr>
        <p:grpSpPr>
          <a:xfrm>
            <a:off x="9174875" y="3056408"/>
            <a:ext cx="410690" cy="1678253"/>
            <a:chOff x="7650875" y="3046247"/>
            <a:chExt cx="410690" cy="1678253"/>
          </a:xfrm>
        </p:grpSpPr>
        <p:cxnSp>
          <p:nvCxnSpPr>
            <p:cNvPr id="51" name="Connecteur droit 50"/>
            <p:cNvCxnSpPr/>
            <p:nvPr/>
          </p:nvCxnSpPr>
          <p:spPr bwMode="auto">
            <a:xfrm>
              <a:off x="7838823" y="3046247"/>
              <a:ext cx="0" cy="1318327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7" name="Rectangle 56"/>
            <p:cNvSpPr/>
            <p:nvPr/>
          </p:nvSpPr>
          <p:spPr>
            <a:xfrm>
              <a:off x="7650875" y="4355168"/>
              <a:ext cx="4106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T</a:t>
              </a:r>
              <a:r>
                <a:rPr lang="en-GB" b="1" baseline="-25000" dirty="0">
                  <a:solidFill>
                    <a:srgbClr val="FF0000"/>
                  </a:solidFill>
                </a:rPr>
                <a:t>1</a:t>
              </a:r>
            </a:p>
          </p:txBody>
        </p:sp>
      </p:grpSp>
      <p:grpSp>
        <p:nvGrpSpPr>
          <p:cNvPr id="80" name="Groupe 79"/>
          <p:cNvGrpSpPr/>
          <p:nvPr/>
        </p:nvGrpSpPr>
        <p:grpSpPr>
          <a:xfrm>
            <a:off x="8443355" y="2919248"/>
            <a:ext cx="410690" cy="1815413"/>
            <a:chOff x="6919355" y="2909087"/>
            <a:chExt cx="410690" cy="1815413"/>
          </a:xfrm>
        </p:grpSpPr>
        <p:cxnSp>
          <p:nvCxnSpPr>
            <p:cNvPr id="50" name="Connecteur droit 49"/>
            <p:cNvCxnSpPr/>
            <p:nvPr/>
          </p:nvCxnSpPr>
          <p:spPr bwMode="auto">
            <a:xfrm>
              <a:off x="7114923" y="2909087"/>
              <a:ext cx="0" cy="1440247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8" name="Rectangle 57"/>
            <p:cNvSpPr/>
            <p:nvPr/>
          </p:nvSpPr>
          <p:spPr>
            <a:xfrm>
              <a:off x="6919355" y="4355168"/>
              <a:ext cx="4106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FF6600"/>
                  </a:solidFill>
                </a:rPr>
                <a:t>T</a:t>
              </a:r>
              <a:r>
                <a:rPr lang="en-GB" b="1" baseline="-25000" dirty="0">
                  <a:solidFill>
                    <a:srgbClr val="FF6600"/>
                  </a:solidFill>
                </a:rPr>
                <a:t>2</a:t>
              </a:r>
              <a:endParaRPr lang="en-GB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81" name="Groupe 80"/>
          <p:cNvGrpSpPr/>
          <p:nvPr/>
        </p:nvGrpSpPr>
        <p:grpSpPr>
          <a:xfrm>
            <a:off x="7574675" y="2789708"/>
            <a:ext cx="410690" cy="1952573"/>
            <a:chOff x="6050675" y="2779547"/>
            <a:chExt cx="410690" cy="1952573"/>
          </a:xfrm>
        </p:grpSpPr>
        <p:cxnSp>
          <p:nvCxnSpPr>
            <p:cNvPr id="49" name="Connecteur droit 48"/>
            <p:cNvCxnSpPr/>
            <p:nvPr/>
          </p:nvCxnSpPr>
          <p:spPr bwMode="auto">
            <a:xfrm>
              <a:off x="6253863" y="2779547"/>
              <a:ext cx="0" cy="1592647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9" name="Rectangle 58"/>
            <p:cNvSpPr/>
            <p:nvPr/>
          </p:nvSpPr>
          <p:spPr>
            <a:xfrm>
              <a:off x="6050675" y="4362788"/>
              <a:ext cx="4106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chemeClr val="accent2"/>
                  </a:solidFill>
                </a:rPr>
                <a:t>T</a:t>
              </a:r>
              <a:r>
                <a:rPr lang="en-GB" b="1" baseline="-25000" dirty="0">
                  <a:solidFill>
                    <a:schemeClr val="accent2"/>
                  </a:solidFill>
                </a:rPr>
                <a:t>3</a:t>
              </a:r>
              <a:endParaRPr lang="en-GB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60" name="Légende sans bordure 2 59"/>
          <p:cNvSpPr/>
          <p:nvPr/>
        </p:nvSpPr>
        <p:spPr bwMode="auto">
          <a:xfrm>
            <a:off x="8380900" y="2092411"/>
            <a:ext cx="1438688" cy="612648"/>
          </a:xfrm>
          <a:prstGeom prst="callout2">
            <a:avLst>
              <a:gd name="adj1" fmla="val 46448"/>
              <a:gd name="adj2" fmla="val -86"/>
              <a:gd name="adj3" fmla="val 47985"/>
              <a:gd name="adj4" fmla="val -16667"/>
              <a:gd name="adj5" fmla="val 100190"/>
              <a:gd name="adj6" fmla="val -58052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latin typeface="Arial" charset="0"/>
              </a:rPr>
              <a:t>Fragile fracture</a:t>
            </a:r>
          </a:p>
        </p:txBody>
      </p:sp>
      <p:grpSp>
        <p:nvGrpSpPr>
          <p:cNvPr id="61" name="Groupe 60"/>
          <p:cNvGrpSpPr/>
          <p:nvPr/>
        </p:nvGrpSpPr>
        <p:grpSpPr>
          <a:xfrm>
            <a:off x="2831144" y="1824116"/>
            <a:ext cx="427479" cy="427479"/>
            <a:chOff x="1368103" y="5088090"/>
            <a:chExt cx="427479" cy="427479"/>
          </a:xfrm>
        </p:grpSpPr>
        <p:sp>
          <p:nvSpPr>
            <p:cNvPr id="62" name="Rectangle à coins arrondis 61"/>
            <p:cNvSpPr>
              <a:spLocks noChangeAspect="1"/>
            </p:cNvSpPr>
            <p:nvPr/>
          </p:nvSpPr>
          <p:spPr bwMode="auto">
            <a:xfrm>
              <a:off x="1368103" y="5088090"/>
              <a:ext cx="427479" cy="427479"/>
            </a:xfrm>
            <a:prstGeom prst="roundRect">
              <a:avLst>
                <a:gd name="adj" fmla="val 31484"/>
              </a:avLst>
            </a:prstGeom>
            <a:solidFill>
              <a:srgbClr val="6F8EA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76200" prstMaterial="clear">
              <a:bevelT/>
              <a:extrusionClr>
                <a:schemeClr val="accent2">
                  <a:lumMod val="75000"/>
                </a:schemeClr>
              </a:extrusionClr>
              <a:contourClr>
                <a:schemeClr val="accent2"/>
              </a:contourClr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1376497" y="5117163"/>
              <a:ext cx="4106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T</a:t>
              </a:r>
              <a:r>
                <a:rPr lang="en-GB" b="1" baseline="-25000" dirty="0">
                  <a:solidFill>
                    <a:srgbClr val="FF0000"/>
                  </a:solidFill>
                </a:rPr>
                <a:t>1</a:t>
              </a:r>
            </a:p>
          </p:txBody>
        </p:sp>
      </p:grpSp>
      <p:grpSp>
        <p:nvGrpSpPr>
          <p:cNvPr id="75" name="Groupe 74"/>
          <p:cNvGrpSpPr/>
          <p:nvPr/>
        </p:nvGrpSpPr>
        <p:grpSpPr>
          <a:xfrm>
            <a:off x="3602548" y="1824115"/>
            <a:ext cx="1825940" cy="2798270"/>
            <a:chOff x="2078548" y="1813955"/>
            <a:chExt cx="1825940" cy="2798270"/>
          </a:xfrm>
        </p:grpSpPr>
        <p:grpSp>
          <p:nvGrpSpPr>
            <p:cNvPr id="17" name="Groupe 16"/>
            <p:cNvGrpSpPr/>
            <p:nvPr/>
          </p:nvGrpSpPr>
          <p:grpSpPr>
            <a:xfrm>
              <a:off x="2301894" y="2332626"/>
              <a:ext cx="1602594" cy="2279599"/>
              <a:chOff x="2469534" y="2067612"/>
              <a:chExt cx="1602594" cy="2279599"/>
            </a:xfrm>
          </p:grpSpPr>
          <p:sp>
            <p:nvSpPr>
              <p:cNvPr id="18" name="Text Box 16"/>
              <p:cNvSpPr txBox="1">
                <a:spLocks noChangeArrowheads="1"/>
              </p:cNvSpPr>
              <p:nvPr/>
            </p:nvSpPr>
            <p:spPr bwMode="auto">
              <a:xfrm>
                <a:off x="3535336" y="4039434"/>
                <a:ext cx="536792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GB" sz="1400" b="1"/>
                  <a:t>A%</a:t>
                </a:r>
              </a:p>
            </p:txBody>
          </p:sp>
          <p:sp>
            <p:nvSpPr>
              <p:cNvPr id="19" name="Line 8"/>
              <p:cNvSpPr>
                <a:spLocks noChangeShapeType="1"/>
              </p:cNvSpPr>
              <p:nvPr/>
            </p:nvSpPr>
            <p:spPr bwMode="auto">
              <a:xfrm>
                <a:off x="2491074" y="2148957"/>
                <a:ext cx="0" cy="194530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en-GB" sz="1400"/>
              </a:p>
            </p:txBody>
          </p:sp>
          <p:sp>
            <p:nvSpPr>
              <p:cNvPr id="20" name="Line 9"/>
              <p:cNvSpPr>
                <a:spLocks noChangeShapeType="1"/>
              </p:cNvSpPr>
              <p:nvPr/>
            </p:nvSpPr>
            <p:spPr bwMode="auto">
              <a:xfrm flipH="1">
                <a:off x="2491074" y="4094261"/>
                <a:ext cx="116883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en-GB" sz="1400"/>
              </a:p>
            </p:txBody>
          </p:sp>
          <p:sp>
            <p:nvSpPr>
              <p:cNvPr id="21" name="Text Box 15"/>
              <p:cNvSpPr txBox="1">
                <a:spLocks noChangeArrowheads="1"/>
              </p:cNvSpPr>
              <p:nvPr/>
            </p:nvSpPr>
            <p:spPr bwMode="auto">
              <a:xfrm>
                <a:off x="2469534" y="2067612"/>
                <a:ext cx="57084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GB" sz="1400" b="1"/>
                  <a:t>F/S</a:t>
                </a:r>
                <a:r>
                  <a:rPr lang="en-GB" sz="1400" b="1" baseline="-25000"/>
                  <a:t>0</a:t>
                </a:r>
                <a:endParaRPr lang="en-GB" sz="1400" baseline="-25000"/>
              </a:p>
            </p:txBody>
          </p:sp>
          <p:grpSp>
            <p:nvGrpSpPr>
              <p:cNvPr id="22" name="Groupe 118"/>
              <p:cNvGrpSpPr/>
              <p:nvPr/>
            </p:nvGrpSpPr>
            <p:grpSpPr>
              <a:xfrm>
                <a:off x="2493401" y="2627374"/>
                <a:ext cx="864479" cy="1472186"/>
                <a:chOff x="2493401" y="2918894"/>
                <a:chExt cx="864479" cy="1180665"/>
              </a:xfrm>
            </p:grpSpPr>
            <p:sp>
              <p:nvSpPr>
                <p:cNvPr id="23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2493401" y="3170672"/>
                  <a:ext cx="179771" cy="928887"/>
                </a:xfrm>
                <a:prstGeom prst="line">
                  <a:avLst/>
                </a:prstGeom>
                <a:noFill/>
                <a:ln w="25400">
                  <a:solidFill>
                    <a:srgbClr val="990033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cxnSp>
              <p:nvCxnSpPr>
                <p:cNvPr id="24" name="Connecteur droit 23"/>
                <p:cNvCxnSpPr>
                  <a:stCxn id="23" idx="1"/>
                </p:cNvCxnSpPr>
                <p:nvPr/>
              </p:nvCxnSpPr>
              <p:spPr bwMode="auto">
                <a:xfrm>
                  <a:off x="2673172" y="3170671"/>
                  <a:ext cx="64948" cy="44815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9900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25" name="Forme libre 24"/>
                <p:cNvSpPr/>
                <p:nvPr/>
              </p:nvSpPr>
              <p:spPr bwMode="auto">
                <a:xfrm>
                  <a:off x="2722880" y="2918894"/>
                  <a:ext cx="635000" cy="292518"/>
                </a:xfrm>
                <a:custGeom>
                  <a:avLst/>
                  <a:gdLst>
                    <a:gd name="connsiteX0" fmla="*/ 0 w 619760"/>
                    <a:gd name="connsiteY0" fmla="*/ 334433 h 334433"/>
                    <a:gd name="connsiteX1" fmla="*/ 111760 w 619760"/>
                    <a:gd name="connsiteY1" fmla="*/ 171873 h 334433"/>
                    <a:gd name="connsiteX2" fmla="*/ 269240 w 619760"/>
                    <a:gd name="connsiteY2" fmla="*/ 44873 h 334433"/>
                    <a:gd name="connsiteX3" fmla="*/ 467360 w 619760"/>
                    <a:gd name="connsiteY3" fmla="*/ 4233 h 334433"/>
                    <a:gd name="connsiteX4" fmla="*/ 619760 w 619760"/>
                    <a:gd name="connsiteY4" fmla="*/ 19473 h 334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760" h="334433">
                      <a:moveTo>
                        <a:pt x="0" y="334433"/>
                      </a:moveTo>
                      <a:cubicBezTo>
                        <a:pt x="33443" y="277283"/>
                        <a:pt x="66887" y="220133"/>
                        <a:pt x="111760" y="171873"/>
                      </a:cubicBezTo>
                      <a:cubicBezTo>
                        <a:pt x="156633" y="123613"/>
                        <a:pt x="209973" y="72813"/>
                        <a:pt x="269240" y="44873"/>
                      </a:cubicBezTo>
                      <a:cubicBezTo>
                        <a:pt x="328507" y="16933"/>
                        <a:pt x="408940" y="8466"/>
                        <a:pt x="467360" y="4233"/>
                      </a:cubicBezTo>
                      <a:cubicBezTo>
                        <a:pt x="525780" y="0"/>
                        <a:pt x="572770" y="9736"/>
                        <a:pt x="619760" y="19473"/>
                      </a:cubicBezTo>
                    </a:path>
                  </a:pathLst>
                </a:custGeom>
                <a:noFill/>
                <a:ln w="25400" cap="flat" cmpd="sng" algn="ctr">
                  <a:solidFill>
                    <a:srgbClr val="99003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latin typeface="Arial" charset="0"/>
                  </a:endParaRPr>
                </a:p>
              </p:txBody>
            </p:sp>
          </p:grpSp>
        </p:grpSp>
        <p:sp>
          <p:nvSpPr>
            <p:cNvPr id="41" name="Ellipse 40"/>
            <p:cNvSpPr>
              <a:spLocks noChangeAspect="1"/>
            </p:cNvSpPr>
            <p:nvPr/>
          </p:nvSpPr>
          <p:spPr bwMode="auto">
            <a:xfrm>
              <a:off x="3012440" y="2868514"/>
              <a:ext cx="72000" cy="72000"/>
            </a:xfrm>
            <a:prstGeom prst="ellipse">
              <a:avLst/>
            </a:prstGeom>
            <a:solidFill>
              <a:srgbClr val="FF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  <p:sp>
          <p:nvSpPr>
            <p:cNvPr id="43" name="Ellipse 42"/>
            <p:cNvSpPr>
              <a:spLocks noChangeAspect="1"/>
            </p:cNvSpPr>
            <p:nvPr/>
          </p:nvSpPr>
          <p:spPr bwMode="auto">
            <a:xfrm>
              <a:off x="2534920" y="3219034"/>
              <a:ext cx="72000" cy="72000"/>
            </a:xfrm>
            <a:prstGeom prst="ellipse">
              <a:avLst/>
            </a:prstGeom>
            <a:solidFill>
              <a:srgbClr val="00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latin typeface="Arial" charset="0"/>
              </a:endParaRPr>
            </a:p>
          </p:txBody>
        </p:sp>
        <p:grpSp>
          <p:nvGrpSpPr>
            <p:cNvPr id="67" name="Groupe 66"/>
            <p:cNvGrpSpPr/>
            <p:nvPr/>
          </p:nvGrpSpPr>
          <p:grpSpPr>
            <a:xfrm>
              <a:off x="2741792" y="1813955"/>
              <a:ext cx="427479" cy="427479"/>
              <a:chOff x="3886513" y="5326714"/>
              <a:chExt cx="427479" cy="427479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3894907" y="5355787"/>
                <a:ext cx="4106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b="1">
                    <a:solidFill>
                      <a:srgbClr val="FF6600"/>
                    </a:solidFill>
                  </a:rPr>
                  <a:t>T</a:t>
                </a:r>
                <a:r>
                  <a:rPr lang="en-GB" b="1" baseline="-25000">
                    <a:solidFill>
                      <a:srgbClr val="FF6600"/>
                    </a:solidFill>
                  </a:rPr>
                  <a:t>2</a:t>
                </a:r>
                <a:endParaRPr lang="en-GB">
                  <a:solidFill>
                    <a:srgbClr val="FF6600"/>
                  </a:solidFill>
                </a:endParaRPr>
              </a:p>
            </p:txBody>
          </p:sp>
          <p:sp>
            <p:nvSpPr>
              <p:cNvPr id="69" name="Rectangle à coins arrondis 68"/>
              <p:cNvSpPr>
                <a:spLocks noChangeAspect="1"/>
              </p:cNvSpPr>
              <p:nvPr/>
            </p:nvSpPr>
            <p:spPr bwMode="auto">
              <a:xfrm>
                <a:off x="3886513" y="5326714"/>
                <a:ext cx="427479" cy="427479"/>
              </a:xfrm>
              <a:prstGeom prst="roundRect">
                <a:avLst>
                  <a:gd name="adj" fmla="val 31484"/>
                </a:avLst>
              </a:prstGeom>
              <a:solidFill>
                <a:srgbClr val="6F8EA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 extrusionH="76200" prstMaterial="clear">
                <a:bevelT/>
                <a:extrusionClr>
                  <a:schemeClr val="accent2">
                    <a:lumMod val="75000"/>
                  </a:schemeClr>
                </a:extrusionClr>
                <a:contourClr>
                  <a:schemeClr val="accent2"/>
                </a:contourClr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latin typeface="Arial" charset="0"/>
                </a:endParaRPr>
              </a:p>
            </p:txBody>
          </p:sp>
        </p:grpSp>
        <p:sp>
          <p:nvSpPr>
            <p:cNvPr id="70" name="Rectangle 69"/>
            <p:cNvSpPr/>
            <p:nvPr/>
          </p:nvSpPr>
          <p:spPr>
            <a:xfrm>
              <a:off x="2078548" y="1843028"/>
              <a:ext cx="3193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/>
                <a:t>&gt;</a:t>
              </a:r>
            </a:p>
          </p:txBody>
        </p:sp>
      </p:grpSp>
      <p:grpSp>
        <p:nvGrpSpPr>
          <p:cNvPr id="77" name="Groupe 76"/>
          <p:cNvGrpSpPr/>
          <p:nvPr/>
        </p:nvGrpSpPr>
        <p:grpSpPr>
          <a:xfrm>
            <a:off x="5037198" y="1824115"/>
            <a:ext cx="2015875" cy="2798270"/>
            <a:chOff x="3513197" y="1813955"/>
            <a:chExt cx="2015875" cy="2798270"/>
          </a:xfrm>
        </p:grpSpPr>
        <p:grpSp>
          <p:nvGrpSpPr>
            <p:cNvPr id="72" name="Groupe 71"/>
            <p:cNvGrpSpPr/>
            <p:nvPr/>
          </p:nvGrpSpPr>
          <p:grpSpPr>
            <a:xfrm>
              <a:off x="3912762" y="1813955"/>
              <a:ext cx="1616310" cy="2798270"/>
              <a:chOff x="3912762" y="1813955"/>
              <a:chExt cx="1616310" cy="2798270"/>
            </a:xfrm>
          </p:grpSpPr>
          <p:sp>
            <p:nvSpPr>
              <p:cNvPr id="31" name="Text Box 16"/>
              <p:cNvSpPr txBox="1">
                <a:spLocks noChangeArrowheads="1"/>
              </p:cNvSpPr>
              <p:nvPr/>
            </p:nvSpPr>
            <p:spPr bwMode="auto">
              <a:xfrm>
                <a:off x="4992280" y="4304448"/>
                <a:ext cx="536792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GB" sz="1400" b="1"/>
                  <a:t>A%</a:t>
                </a:r>
              </a:p>
            </p:txBody>
          </p:sp>
          <p:sp>
            <p:nvSpPr>
              <p:cNvPr id="32" name="Line 8"/>
              <p:cNvSpPr>
                <a:spLocks noChangeShapeType="1"/>
              </p:cNvSpPr>
              <p:nvPr/>
            </p:nvSpPr>
            <p:spPr bwMode="auto">
              <a:xfrm>
                <a:off x="3941922" y="2413971"/>
                <a:ext cx="0" cy="194530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en-GB" sz="1400"/>
              </a:p>
            </p:txBody>
          </p:sp>
          <p:sp>
            <p:nvSpPr>
              <p:cNvPr id="33" name="Line 9"/>
              <p:cNvSpPr>
                <a:spLocks noChangeShapeType="1"/>
              </p:cNvSpPr>
              <p:nvPr/>
            </p:nvSpPr>
            <p:spPr bwMode="auto">
              <a:xfrm flipH="1">
                <a:off x="3941922" y="4359275"/>
                <a:ext cx="116883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en-GB" sz="1400"/>
              </a:p>
            </p:txBody>
          </p:sp>
          <p:sp>
            <p:nvSpPr>
              <p:cNvPr id="34" name="Text Box 15"/>
              <p:cNvSpPr txBox="1">
                <a:spLocks noChangeArrowheads="1"/>
              </p:cNvSpPr>
              <p:nvPr/>
            </p:nvSpPr>
            <p:spPr bwMode="auto">
              <a:xfrm>
                <a:off x="3912762" y="2332626"/>
                <a:ext cx="57084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GB" sz="1400" b="1"/>
                  <a:t>F/S</a:t>
                </a:r>
                <a:r>
                  <a:rPr lang="en-GB" sz="1400" b="1" baseline="-25000"/>
                  <a:t>0</a:t>
                </a:r>
                <a:endParaRPr lang="en-GB" sz="1400" baseline="-25000"/>
              </a:p>
            </p:txBody>
          </p:sp>
          <p:sp>
            <p:nvSpPr>
              <p:cNvPr id="35" name="Line 10"/>
              <p:cNvSpPr>
                <a:spLocks noChangeShapeType="1"/>
              </p:cNvSpPr>
              <p:nvPr/>
            </p:nvSpPr>
            <p:spPr bwMode="auto">
              <a:xfrm flipV="1">
                <a:off x="3944248" y="2800950"/>
                <a:ext cx="225415" cy="1563625"/>
              </a:xfrm>
              <a:prstGeom prst="line">
                <a:avLst/>
              </a:prstGeom>
              <a:noFill/>
              <a:ln w="2540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64" name="Groupe 63"/>
              <p:cNvGrpSpPr/>
              <p:nvPr/>
            </p:nvGrpSpPr>
            <p:grpSpPr>
              <a:xfrm>
                <a:off x="4176440" y="1813955"/>
                <a:ext cx="427479" cy="427479"/>
                <a:chOff x="2028700" y="5255730"/>
                <a:chExt cx="427479" cy="427479"/>
              </a:xfrm>
            </p:grpSpPr>
            <p:sp>
              <p:nvSpPr>
                <p:cNvPr id="65" name="Rectangle 64"/>
                <p:cNvSpPr/>
                <p:nvPr/>
              </p:nvSpPr>
              <p:spPr>
                <a:xfrm>
                  <a:off x="2037094" y="5284803"/>
                  <a:ext cx="4106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b="1">
                      <a:solidFill>
                        <a:schemeClr val="accent2"/>
                      </a:solidFill>
                    </a:rPr>
                    <a:t>T</a:t>
                  </a:r>
                  <a:r>
                    <a:rPr lang="en-GB" b="1" baseline="-25000">
                      <a:solidFill>
                        <a:schemeClr val="accent2"/>
                      </a:solidFill>
                    </a:rPr>
                    <a:t>3</a:t>
                  </a:r>
                  <a:endParaRPr lang="en-GB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66" name="Rectangle à coins arrondis 65"/>
                <p:cNvSpPr>
                  <a:spLocks noChangeAspect="1"/>
                </p:cNvSpPr>
                <p:nvPr/>
              </p:nvSpPr>
              <p:spPr bwMode="auto">
                <a:xfrm>
                  <a:off x="2028700" y="5255730"/>
                  <a:ext cx="427479" cy="427479"/>
                </a:xfrm>
                <a:prstGeom prst="roundRect">
                  <a:avLst>
                    <a:gd name="adj" fmla="val 31484"/>
                  </a:avLst>
                </a:prstGeom>
                <a:solidFill>
                  <a:srgbClr val="6F8EA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/>
                  <a:lightRig rig="threePt" dir="t"/>
                </a:scene3d>
                <a:sp3d extrusionH="76200" prstMaterial="clear">
                  <a:bevelT/>
                  <a:extrusionClr>
                    <a:schemeClr val="accent2">
                      <a:lumMod val="75000"/>
                    </a:schemeClr>
                  </a:extrusionClr>
                  <a:contourClr>
                    <a:schemeClr val="accent2"/>
                  </a:contourClr>
                </a:sp3d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>
                    <a:latin typeface="Arial" charset="0"/>
                  </a:endParaRPr>
                </a:p>
              </p:txBody>
            </p:sp>
          </p:grpSp>
        </p:grpSp>
        <p:sp>
          <p:nvSpPr>
            <p:cNvPr id="71" name="Rectangle 70"/>
            <p:cNvSpPr/>
            <p:nvPr/>
          </p:nvSpPr>
          <p:spPr>
            <a:xfrm>
              <a:off x="3513197" y="1843028"/>
              <a:ext cx="3193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/>
                <a:t>&gt;</a:t>
              </a:r>
            </a:p>
          </p:txBody>
        </p:sp>
      </p:grpSp>
      <p:sp>
        <p:nvSpPr>
          <p:cNvPr id="82" name="Rectangle 81"/>
          <p:cNvSpPr/>
          <p:nvPr/>
        </p:nvSpPr>
        <p:spPr>
          <a:xfrm>
            <a:off x="2684195" y="258393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FF3399"/>
                </a:solidFill>
              </a:rPr>
              <a:t>UTS</a:t>
            </a:r>
            <a:endParaRPr lang="fr-FR" dirty="0">
              <a:solidFill>
                <a:srgbClr val="FF3399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2507139" y="3579614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006600"/>
                </a:solidFill>
              </a:rPr>
              <a:t>YS</a:t>
            </a:r>
            <a:endParaRPr lang="fr-FR" dirty="0">
              <a:solidFill>
                <a:srgbClr val="006600"/>
              </a:solidFill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E4F32-8763-4462-8D41-E0441DB22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4" y="136525"/>
            <a:ext cx="11323151" cy="79904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Exercise:</a:t>
            </a:r>
            <a:r>
              <a:rPr lang="en-US" dirty="0">
                <a:solidFill>
                  <a:srgbClr val="00B050"/>
                </a:solidFill>
              </a:rPr>
              <a:t> calculate a thermal shield thickness in an LHC-type cryostat  </a:t>
            </a:r>
            <a:endParaRPr lang="fr-FR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B49E57-4740-4EE3-8D8C-00F81188F42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1196" y="2748097"/>
                <a:ext cx="9772283" cy="2696446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800" dirty="0"/>
                  <a:t>Symmetry: point opposite of cooling line is an isolated tip  </a:t>
                </a:r>
              </a:p>
              <a:p>
                <a:r>
                  <a:rPr lang="en-GB" sz="1800" dirty="0">
                    <a:sym typeface="Wingdings" panose="05000000000000000000" pitchFamily="2" charset="2"/>
                  </a:rPr>
                  <a:t>Take ½ shield: </a:t>
                </a:r>
                <a:r>
                  <a:rPr lang="en-GB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 =</a:t>
                </a:r>
                <a:r>
                  <a:rPr lang="en-US" sz="1800" b="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en-GB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1800" i="1" baseline="-25000"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1 </m:t>
                        </m:r>
                        <m:r>
                          <a:rPr lang="en-US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GB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sz="1800" dirty="0"/>
                  <a:t>= ½ 2.35 m = 1.17 m</a:t>
                </a:r>
                <a:endParaRPr lang="en-GB" sz="1800" baseline="30000" dirty="0"/>
              </a:p>
              <a:p>
                <a:r>
                  <a:rPr lang="en-GB" sz="1800" dirty="0"/>
                  <a:t>Uniform heat deposition: 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18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en-GB" sz="1800" baseline="-250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shield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1800" b="0" i="1" baseline="-25000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2.55 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2.35 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2000" b="0" i="1" baseline="3000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1.08 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 b="0" i="0" baseline="30000" dirty="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GB" sz="2000" baseline="30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GB" sz="1800" dirty="0"/>
                  <a:t>Let’s set the maximum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8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sz="18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m:rPr>
                        <m:sty m:val="p"/>
                      </m:rPr>
                      <a:rPr lang="fr-FR" sz="1800" i="0" baseline="-25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max</m:t>
                    </m:r>
                  </m:oMath>
                </a14:m>
                <a:r>
                  <a:rPr lang="en-US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en-US" sz="1800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5 K</a:t>
                </a:r>
                <a:r>
                  <a:rPr lang="en-US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</a:p>
              <a:p>
                <a:r>
                  <a:rPr lang="en-GB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Take k aluminium (Al6061) at ~80 K:  </a:t>
                </a:r>
                <a:r>
                  <a:rPr lang="en-GB" sz="1800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85 W/(K m)</a:t>
                </a:r>
              </a:p>
              <a:p>
                <a:pPr marL="0" indent="0">
                  <a:buNone/>
                </a:pPr>
                <a:r>
                  <a:rPr lang="en-GB" sz="1800" dirty="0">
                    <a:latin typeface="Cambria Math" panose="02040503050406030204" pitchFamily="18" charset="0"/>
                    <a:ea typeface="Cambria Math" panose="02040503050406030204" pitchFamily="18" charset="0"/>
                    <a:sym typeface="Wingdings" panose="05000000000000000000" pitchFamily="2" charset="2"/>
                  </a:rPr>
                  <a:t> </a:t>
                </a:r>
                <a:r>
                  <a:rPr lang="en-GB" sz="18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Wingdings" panose="05000000000000000000" pitchFamily="2" charset="2"/>
                  </a:rPr>
                  <a:t>t = 1.7 mm</a:t>
                </a:r>
                <a:endParaRPr lang="en-GB" sz="18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B49E57-4740-4EE3-8D8C-00F81188F4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196" y="2748097"/>
                <a:ext cx="9772283" cy="2696446"/>
              </a:xfrm>
              <a:prstGeom prst="rect">
                <a:avLst/>
              </a:prstGeom>
              <a:blipFill>
                <a:blip r:embed="rId2"/>
                <a:stretch>
                  <a:fillRect l="-499" t="-22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5AAF1AB6-8EB6-4577-93E8-B1E5164B777A}"/>
              </a:ext>
            </a:extLst>
          </p:cNvPr>
          <p:cNvGrpSpPr>
            <a:grpSpLocks noChangeAspect="1"/>
          </p:cNvGrpSpPr>
          <p:nvPr/>
        </p:nvGrpSpPr>
        <p:grpSpPr>
          <a:xfrm>
            <a:off x="7939043" y="753081"/>
            <a:ext cx="3824277" cy="3620312"/>
            <a:chOff x="9039491" y="724063"/>
            <a:chExt cx="2723829" cy="2578556"/>
          </a:xfrm>
        </p:grpSpPr>
        <p:sp>
          <p:nvSpPr>
            <p:cNvPr id="49" name="Arc 48">
              <a:extLst>
                <a:ext uri="{FF2B5EF4-FFF2-40B4-BE49-F238E27FC236}">
                  <a16:creationId xmlns:a16="http://schemas.microsoft.com/office/drawing/2014/main" id="{2102E666-BAF1-4F57-B224-D7FA1B14C58B}"/>
                </a:ext>
              </a:extLst>
            </p:cNvPr>
            <p:cNvSpPr/>
            <p:nvPr/>
          </p:nvSpPr>
          <p:spPr>
            <a:xfrm rot="13561952">
              <a:off x="9424192" y="646373"/>
              <a:ext cx="2101338" cy="2310588"/>
            </a:xfrm>
            <a:prstGeom prst="arc">
              <a:avLst>
                <a:gd name="adj1" fmla="val 16200000"/>
                <a:gd name="adj2" fmla="val 5796946"/>
              </a:avLst>
            </a:prstGeom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62F5164-D48E-4261-913A-CCB8E09E51F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039491" y="724063"/>
              <a:ext cx="2723829" cy="2578556"/>
              <a:chOff x="9039491" y="724063"/>
              <a:chExt cx="2723829" cy="2578556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630AD895-1951-427D-B179-1077D8682F3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576390" y="952655"/>
                <a:ext cx="2037454" cy="1984270"/>
                <a:chOff x="8556974" y="1032311"/>
                <a:chExt cx="2957192" cy="2880000"/>
              </a:xfrm>
            </p:grpSpPr>
            <p:grpSp>
              <p:nvGrpSpPr>
                <p:cNvPr id="5" name="Group 9">
                  <a:extLst>
                    <a:ext uri="{FF2B5EF4-FFF2-40B4-BE49-F238E27FC236}">
                      <a16:creationId xmlns:a16="http://schemas.microsoft.com/office/drawing/2014/main" id="{F4E449C0-7689-4844-856A-1A5BFF8157C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8556974" y="1032311"/>
                  <a:ext cx="2957192" cy="2880000"/>
                  <a:chOff x="3896" y="546"/>
                  <a:chExt cx="1379" cy="1343"/>
                </a:xfrm>
              </p:grpSpPr>
              <p:sp>
                <p:nvSpPr>
                  <p:cNvPr id="7" name="Oval 6">
                    <a:extLst>
                      <a:ext uri="{FF2B5EF4-FFF2-40B4-BE49-F238E27FC236}">
                        <a16:creationId xmlns:a16="http://schemas.microsoft.com/office/drawing/2014/main" id="{03495357-A673-4653-9630-1F002AE165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68" y="892"/>
                    <a:ext cx="647" cy="633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33CCCC"/>
                      </a:gs>
                      <a:gs pos="100000">
                        <a:srgbClr val="33CCCC">
                          <a:gamma/>
                          <a:shade val="76471"/>
                          <a:invGamma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" name="Oval 7">
                    <a:extLst>
                      <a:ext uri="{FF2B5EF4-FFF2-40B4-BE49-F238E27FC236}">
                        <a16:creationId xmlns:a16="http://schemas.microsoft.com/office/drawing/2014/main" id="{D09B2C14-84B9-4E2E-B811-F80CD17301C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96" y="546"/>
                    <a:ext cx="1379" cy="1343"/>
                  </a:xfrm>
                  <a:prstGeom prst="ellipse">
                    <a:avLst/>
                  </a:prstGeom>
                  <a:noFill/>
                  <a:ln w="22225">
                    <a:solidFill>
                      <a:schemeClr val="hlink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" name="Oval 8">
                    <a:extLst>
                      <a:ext uri="{FF2B5EF4-FFF2-40B4-BE49-F238E27FC236}">
                        <a16:creationId xmlns:a16="http://schemas.microsoft.com/office/drawing/2014/main" id="{DA70AFB5-DA2F-4E52-9337-52FE939B258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50" y="690"/>
                    <a:ext cx="1071" cy="1043"/>
                  </a:xfrm>
                  <a:prstGeom prst="ellipse">
                    <a:avLst/>
                  </a:prstGeom>
                  <a:noFill/>
                  <a:ln w="22225">
                    <a:solidFill>
                      <a:srgbClr val="00B050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6" name="Oval 5">
                  <a:extLst>
                    <a:ext uri="{FF2B5EF4-FFF2-40B4-BE49-F238E27FC236}">
                      <a16:creationId xmlns:a16="http://schemas.microsoft.com/office/drawing/2014/main" id="{A60949DA-408C-451F-9676-B69B224A9D1D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8827864" y="1291379"/>
                  <a:ext cx="2402811" cy="2340000"/>
                </a:xfrm>
                <a:prstGeom prst="ellipse">
                  <a:avLst/>
                </a:prstGeom>
                <a:noFill/>
                <a:ln w="50800">
                  <a:solidFill>
                    <a:srgbClr val="00B0F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0" name="Text Box 29">
                <a:extLst>
                  <a:ext uri="{FF2B5EF4-FFF2-40B4-BE49-F238E27FC236}">
                    <a16:creationId xmlns:a16="http://schemas.microsoft.com/office/drawing/2014/main" id="{0842D976-EB26-4122-A7C0-DE1E7243CD5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262046" y="2364988"/>
                <a:ext cx="1084015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dirty="0"/>
                  <a:t>A</a:t>
                </a:r>
                <a:r>
                  <a:rPr lang="en-GB" sz="1200" dirty="0"/>
                  <a:t>s, </a:t>
                </a:r>
                <a:r>
                  <a:rPr lang="en-GB" dirty="0"/>
                  <a:t>T</a:t>
                </a:r>
                <a:r>
                  <a:rPr lang="en-GB" sz="1200" dirty="0"/>
                  <a:t>s</a:t>
                </a:r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</a:t>
                </a:r>
                <a:r>
                  <a:rPr kumimoji="0" lang="en-GB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ɛ</a:t>
                </a:r>
                <a:r>
                  <a:rPr kumimoji="0" lang="en-GB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s</a:t>
                </a:r>
                <a:r>
                  <a:rPr lang="en-GB" sz="1200" dirty="0"/>
                  <a:t>  </a:t>
                </a:r>
              </a:p>
            </p:txBody>
          </p:sp>
          <p:sp>
            <p:nvSpPr>
              <p:cNvPr id="12" name="Text Box 18">
                <a:extLst>
                  <a:ext uri="{FF2B5EF4-FFF2-40B4-BE49-F238E27FC236}">
                    <a16:creationId xmlns:a16="http://schemas.microsoft.com/office/drawing/2014/main" id="{6590534B-CA9C-446F-B10B-C7520A2471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41290" y="2902509"/>
                <a:ext cx="1127873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dirty="0"/>
                  <a:t>A</a:t>
                </a:r>
                <a:r>
                  <a:rPr lang="en-GB" sz="1200" dirty="0"/>
                  <a:t>e,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T</a:t>
                </a:r>
                <a:r>
                  <a:rPr kumimoji="0" lang="en-GB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e</a:t>
                </a:r>
                <a:r>
                  <a:rPr lang="en-GB" sz="1200" dirty="0"/>
                  <a:t> , </a:t>
                </a:r>
                <a:r>
                  <a:rPr lang="en-GB" sz="2000" dirty="0" err="1"/>
                  <a:t>ɛ</a:t>
                </a:r>
                <a:r>
                  <a:rPr lang="en-GB" sz="1200" dirty="0" err="1"/>
                  <a:t>e</a:t>
                </a:r>
                <a:r>
                  <a:rPr lang="en-GB" sz="1200" dirty="0"/>
                  <a:t> </a:t>
                </a: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0BA7051F-31A4-4094-8647-B8B5C668142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945480" y="2229849"/>
                <a:ext cx="200501" cy="200501"/>
              </a:xfrm>
              <a:prstGeom prst="ellips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CE353D52-AE81-4829-9D95-6C536E3EA1A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869641" y="2469035"/>
                <a:ext cx="146030" cy="67092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E80691E-6451-43F1-B4F0-BF3AE2D56A24}"/>
                  </a:ext>
                </a:extLst>
              </p:cNvPr>
              <p:cNvSpPr txBox="1"/>
              <p:nvPr/>
            </p:nvSpPr>
            <p:spPr>
              <a:xfrm>
                <a:off x="9420295" y="2928276"/>
                <a:ext cx="76725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 err="1">
                    <a:sym typeface="Wingdings" panose="05000000000000000000" pitchFamily="2" charset="2"/>
                  </a:rPr>
                  <a:t>q</a:t>
                </a:r>
                <a:r>
                  <a:rPr lang="en-GB" sz="1800" baseline="-25000" dirty="0" err="1">
                    <a:sym typeface="Wingdings" panose="05000000000000000000" pitchFamily="2" charset="2"/>
                  </a:rPr>
                  <a:t>shield</a:t>
                </a:r>
                <a:endParaRPr lang="fr-FR" dirty="0"/>
              </a:p>
            </p:txBody>
          </p:sp>
          <p:sp>
            <p:nvSpPr>
              <p:cNvPr id="24" name="Line 12">
                <a:extLst>
                  <a:ext uri="{FF2B5EF4-FFF2-40B4-BE49-F238E27FC236}">
                    <a16:creationId xmlns:a16="http://schemas.microsoft.com/office/drawing/2014/main" id="{BE0E558C-1841-44C8-8D4D-9F005E1CB0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279887" y="1189922"/>
                <a:ext cx="224146" cy="2053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Line 13">
                <a:extLst>
                  <a:ext uri="{FF2B5EF4-FFF2-40B4-BE49-F238E27FC236}">
                    <a16:creationId xmlns:a16="http://schemas.microsoft.com/office/drawing/2014/main" id="{8A92550E-B4CA-4DDB-BD8B-204E798FDC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541892" y="2268667"/>
                <a:ext cx="262031" cy="1031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" name="Line 14">
                <a:extLst>
                  <a:ext uri="{FF2B5EF4-FFF2-40B4-BE49-F238E27FC236}">
                    <a16:creationId xmlns:a16="http://schemas.microsoft.com/office/drawing/2014/main" id="{A74AABBF-AC25-4464-B7CA-6749758807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458667" y="2060576"/>
                <a:ext cx="264835" cy="272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" name="Line 15">
                <a:extLst>
                  <a:ext uri="{FF2B5EF4-FFF2-40B4-BE49-F238E27FC236}">
                    <a16:creationId xmlns:a16="http://schemas.microsoft.com/office/drawing/2014/main" id="{568027C5-50F3-4E94-8490-924F39C6AD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65468" y="1789937"/>
                <a:ext cx="262031" cy="272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Line 16">
                <a:extLst>
                  <a:ext uri="{FF2B5EF4-FFF2-40B4-BE49-F238E27FC236}">
                    <a16:creationId xmlns:a16="http://schemas.microsoft.com/office/drawing/2014/main" id="{150CDC0B-DE0A-41E3-B486-4F4632C17B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76390" y="1463867"/>
                <a:ext cx="235813" cy="10120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9" name="Line 17">
                <a:extLst>
                  <a:ext uri="{FF2B5EF4-FFF2-40B4-BE49-F238E27FC236}">
                    <a16:creationId xmlns:a16="http://schemas.microsoft.com/office/drawing/2014/main" id="{DECF0C6F-620B-4940-9A16-9DDC670743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86252" y="1161839"/>
                <a:ext cx="176236" cy="1969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" name="Line 18">
                <a:extLst>
                  <a:ext uri="{FF2B5EF4-FFF2-40B4-BE49-F238E27FC236}">
                    <a16:creationId xmlns:a16="http://schemas.microsoft.com/office/drawing/2014/main" id="{4B61B477-5A74-4965-AE05-08300747DD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065299" y="998028"/>
                <a:ext cx="180093" cy="2358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" name="Line 18">
                <a:extLst>
                  <a:ext uri="{FF2B5EF4-FFF2-40B4-BE49-F238E27FC236}">
                    <a16:creationId xmlns:a16="http://schemas.microsoft.com/office/drawing/2014/main" id="{F0CEEA4B-6AD5-4596-99FE-D664397DCC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809587" y="896262"/>
                <a:ext cx="82579" cy="2499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" name="Line 18">
                <a:extLst>
                  <a:ext uri="{FF2B5EF4-FFF2-40B4-BE49-F238E27FC236}">
                    <a16:creationId xmlns:a16="http://schemas.microsoft.com/office/drawing/2014/main" id="{BF5E0355-D9BB-4659-81F0-44C43F8462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484271" y="853989"/>
                <a:ext cx="10962" cy="2685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Line 18">
                <a:extLst>
                  <a:ext uri="{FF2B5EF4-FFF2-40B4-BE49-F238E27FC236}">
                    <a16:creationId xmlns:a16="http://schemas.microsoft.com/office/drawing/2014/main" id="{20D5BA2C-3CF4-4C8C-8789-0CB0992230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09119" y="969831"/>
                <a:ext cx="91538" cy="21450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E4CCD848-8638-4257-B3DB-0DA171B874BB}"/>
                  </a:ext>
                </a:extLst>
              </p:cNvPr>
              <p:cNvGrpSpPr/>
              <p:nvPr/>
            </p:nvGrpSpPr>
            <p:grpSpPr>
              <a:xfrm rot="10642344">
                <a:off x="9717954" y="1506109"/>
                <a:ext cx="2045366" cy="1517849"/>
                <a:chOff x="7336994" y="3908615"/>
                <a:chExt cx="2045366" cy="1517849"/>
              </a:xfrm>
            </p:grpSpPr>
            <p:sp>
              <p:nvSpPr>
                <p:cNvPr id="34" name="Line 12">
                  <a:extLst>
                    <a:ext uri="{FF2B5EF4-FFF2-40B4-BE49-F238E27FC236}">
                      <a16:creationId xmlns:a16="http://schemas.microsoft.com/office/drawing/2014/main" id="{FEA689B4-38A0-4ABD-AD84-CB3336FDB04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158214" y="4244548"/>
                  <a:ext cx="224146" cy="20531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5" name="Line 13">
                  <a:extLst>
                    <a:ext uri="{FF2B5EF4-FFF2-40B4-BE49-F238E27FC236}">
                      <a16:creationId xmlns:a16="http://schemas.microsoft.com/office/drawing/2014/main" id="{60DA0EE8-CD70-43E4-9E97-44C9AF62AFB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7420219" y="5323293"/>
                  <a:ext cx="262031" cy="1031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6" name="Line 14">
                  <a:extLst>
                    <a:ext uri="{FF2B5EF4-FFF2-40B4-BE49-F238E27FC236}">
                      <a16:creationId xmlns:a16="http://schemas.microsoft.com/office/drawing/2014/main" id="{B9C6043D-715F-48C2-B334-27306CC04E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7336994" y="5115202"/>
                  <a:ext cx="264835" cy="27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" name="Line 15">
                  <a:extLst>
                    <a:ext uri="{FF2B5EF4-FFF2-40B4-BE49-F238E27FC236}">
                      <a16:creationId xmlns:a16="http://schemas.microsoft.com/office/drawing/2014/main" id="{BB89772E-26DD-4045-80F3-22F4FF26CB4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343795" y="4844563"/>
                  <a:ext cx="262031" cy="27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" name="Line 16">
                  <a:extLst>
                    <a:ext uri="{FF2B5EF4-FFF2-40B4-BE49-F238E27FC236}">
                      <a16:creationId xmlns:a16="http://schemas.microsoft.com/office/drawing/2014/main" id="{C7453139-652B-4E4F-AC37-C097EDAC65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4717" y="4518493"/>
                  <a:ext cx="235813" cy="10120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9" name="Line 17">
                  <a:extLst>
                    <a:ext uri="{FF2B5EF4-FFF2-40B4-BE49-F238E27FC236}">
                      <a16:creationId xmlns:a16="http://schemas.microsoft.com/office/drawing/2014/main" id="{BE32087F-E94E-4BE6-9EA0-76B07EC54D3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64579" y="4216465"/>
                  <a:ext cx="176236" cy="19691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0" name="Line 18">
                  <a:extLst>
                    <a:ext uri="{FF2B5EF4-FFF2-40B4-BE49-F238E27FC236}">
                      <a16:creationId xmlns:a16="http://schemas.microsoft.com/office/drawing/2014/main" id="{7DC93FB0-50F5-4F83-B45C-388AB28B75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8943626" y="4052654"/>
                  <a:ext cx="180093" cy="2358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1" name="Line 18">
                  <a:extLst>
                    <a:ext uri="{FF2B5EF4-FFF2-40B4-BE49-F238E27FC236}">
                      <a16:creationId xmlns:a16="http://schemas.microsoft.com/office/drawing/2014/main" id="{C292F5F6-D292-496E-ACE4-58E157FFE7A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8687914" y="3950888"/>
                  <a:ext cx="82579" cy="24990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" name="Line 18">
                  <a:extLst>
                    <a:ext uri="{FF2B5EF4-FFF2-40B4-BE49-F238E27FC236}">
                      <a16:creationId xmlns:a16="http://schemas.microsoft.com/office/drawing/2014/main" id="{A1417C1E-4894-48C7-8525-4EDEDF9566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362598" y="3908615"/>
                  <a:ext cx="10962" cy="26857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3" name="Line 18">
                  <a:extLst>
                    <a:ext uri="{FF2B5EF4-FFF2-40B4-BE49-F238E27FC236}">
                      <a16:creationId xmlns:a16="http://schemas.microsoft.com/office/drawing/2014/main" id="{A69AD8B0-F50B-47FF-8FAF-B6C760AEEC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987446" y="4024457"/>
                  <a:ext cx="91538" cy="21450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38EA7DAC-3CE2-4600-AC11-941868179778}"/>
                  </a:ext>
                </a:extLst>
              </p:cNvPr>
              <p:cNvCxnSpPr/>
              <p:nvPr/>
            </p:nvCxnSpPr>
            <p:spPr>
              <a:xfrm flipV="1">
                <a:off x="9594651" y="1165176"/>
                <a:ext cx="1848585" cy="154783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FC556B18-F040-4945-A83D-985728C96CA4}"/>
                      </a:ext>
                    </a:extLst>
                  </p:cNvPr>
                  <p:cNvSpPr txBox="1"/>
                  <p:nvPr/>
                </p:nvSpPr>
                <p:spPr>
                  <a:xfrm rot="19196518">
                    <a:off x="9039491" y="724063"/>
                    <a:ext cx="105830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L,</a:t>
                    </a:r>
                    <a:r>
                      <a:rPr lang="fr-FR" dirty="0">
                        <a:solidFill>
                          <a:srgbClr val="000000"/>
                        </a:solidFill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m:rPr>
                            <m:sty m:val="p"/>
                          </m:rPr>
                          <a:rPr lang="fr-FR" i="0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oMath>
                    </a14:m>
                    <a:r>
                      <a:rPr lang="en-US" dirty="0"/>
                      <a:t> </a:t>
                    </a:r>
                    <a:endParaRPr lang="fr-FR" dirty="0"/>
                  </a:p>
                </p:txBody>
              </p:sp>
            </mc:Choice>
            <mc:Fallback xmlns=""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FC556B18-F040-4945-A83D-985728C96CA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9196518">
                    <a:off x="9039491" y="724063"/>
                    <a:ext cx="1058303" cy="369332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5202" b="-10063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E66A0F92-D4C9-4C58-98F7-22B87EBDD2E3}"/>
                  </a:ext>
                </a:extLst>
              </p:cNvPr>
              <p:cNvSpPr/>
              <p:nvPr/>
            </p:nvSpPr>
            <p:spPr>
              <a:xfrm>
                <a:off x="9535886" y="2586446"/>
                <a:ext cx="121920" cy="34834"/>
              </a:xfrm>
              <a:custGeom>
                <a:avLst/>
                <a:gdLst>
                  <a:gd name="connsiteX0" fmla="*/ 121920 w 121920"/>
                  <a:gd name="connsiteY0" fmla="*/ 34834 h 34834"/>
                  <a:gd name="connsiteX1" fmla="*/ 17417 w 121920"/>
                  <a:gd name="connsiteY1" fmla="*/ 8708 h 34834"/>
                  <a:gd name="connsiteX2" fmla="*/ 0 w 121920"/>
                  <a:gd name="connsiteY2" fmla="*/ 0 h 3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1920" h="34834">
                    <a:moveTo>
                      <a:pt x="121920" y="34834"/>
                    </a:moveTo>
                    <a:cubicBezTo>
                      <a:pt x="90889" y="27938"/>
                      <a:pt x="49619" y="21589"/>
                      <a:pt x="17417" y="8708"/>
                    </a:cubicBezTo>
                    <a:cubicBezTo>
                      <a:pt x="11390" y="6297"/>
                      <a:pt x="5806" y="2903"/>
                      <a:pt x="0" y="0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2C89B933-4CED-46C6-97CB-CF93AA361471}"/>
                  </a:ext>
                </a:extLst>
              </p:cNvPr>
              <p:cNvSpPr/>
              <p:nvPr/>
            </p:nvSpPr>
            <p:spPr>
              <a:xfrm>
                <a:off x="9657806" y="2499360"/>
                <a:ext cx="0" cy="95794"/>
              </a:xfrm>
              <a:custGeom>
                <a:avLst/>
                <a:gdLst>
                  <a:gd name="connsiteX0" fmla="*/ 0 w 0"/>
                  <a:gd name="connsiteY0" fmla="*/ 95794 h 95794"/>
                  <a:gd name="connsiteX1" fmla="*/ 0 w 0"/>
                  <a:gd name="connsiteY1" fmla="*/ 0 h 95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794">
                    <a:moveTo>
                      <a:pt x="0" y="95794"/>
                    </a:moveTo>
                    <a:lnTo>
                      <a:pt x="0" y="0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35E7F451-78A8-4489-87A2-B96DBC79153F}"/>
                  </a:ext>
                </a:extLst>
              </p:cNvPr>
              <p:cNvSpPr/>
              <p:nvPr/>
            </p:nvSpPr>
            <p:spPr>
              <a:xfrm>
                <a:off x="11390811" y="957943"/>
                <a:ext cx="8710" cy="156754"/>
              </a:xfrm>
              <a:custGeom>
                <a:avLst/>
                <a:gdLst>
                  <a:gd name="connsiteX0" fmla="*/ 0 w 8710"/>
                  <a:gd name="connsiteY0" fmla="*/ 156754 h 156754"/>
                  <a:gd name="connsiteX1" fmla="*/ 8709 w 8710"/>
                  <a:gd name="connsiteY1" fmla="*/ 0 h 156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710" h="156754">
                    <a:moveTo>
                      <a:pt x="0" y="156754"/>
                    </a:moveTo>
                    <a:cubicBezTo>
                      <a:pt x="9071" y="11623"/>
                      <a:pt x="8709" y="63953"/>
                      <a:pt x="8709" y="0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9DEE2B70-694E-487E-8EA2-C42A3EC053D4}"/>
                  </a:ext>
                </a:extLst>
              </p:cNvPr>
              <p:cNvSpPr/>
              <p:nvPr/>
            </p:nvSpPr>
            <p:spPr>
              <a:xfrm>
                <a:off x="11242766" y="1062443"/>
                <a:ext cx="139337" cy="52252"/>
              </a:xfrm>
              <a:custGeom>
                <a:avLst/>
                <a:gdLst>
                  <a:gd name="connsiteX0" fmla="*/ 139337 w 139337"/>
                  <a:gd name="connsiteY0" fmla="*/ 52252 h 52252"/>
                  <a:gd name="connsiteX1" fmla="*/ 69668 w 139337"/>
                  <a:gd name="connsiteY1" fmla="*/ 26126 h 52252"/>
                  <a:gd name="connsiteX2" fmla="*/ 8708 w 139337"/>
                  <a:gd name="connsiteY2" fmla="*/ 8709 h 52252"/>
                  <a:gd name="connsiteX3" fmla="*/ 0 w 139337"/>
                  <a:gd name="connsiteY3" fmla="*/ 0 h 52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337" h="52252">
                    <a:moveTo>
                      <a:pt x="139337" y="52252"/>
                    </a:moveTo>
                    <a:cubicBezTo>
                      <a:pt x="116313" y="43042"/>
                      <a:pt x="93571" y="32955"/>
                      <a:pt x="69668" y="26126"/>
                    </a:cubicBezTo>
                    <a:cubicBezTo>
                      <a:pt x="56656" y="22408"/>
                      <a:pt x="22621" y="15666"/>
                      <a:pt x="8708" y="8709"/>
                    </a:cubicBezTo>
                    <a:cubicBezTo>
                      <a:pt x="5036" y="6873"/>
                      <a:pt x="2903" y="2903"/>
                      <a:pt x="0" y="0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9" name="Line 18">
                <a:extLst>
                  <a:ext uri="{FF2B5EF4-FFF2-40B4-BE49-F238E27FC236}">
                    <a16:creationId xmlns:a16="http://schemas.microsoft.com/office/drawing/2014/main" id="{F2982650-70CB-40D0-ADA6-5F37EB1687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0892164" y="1278956"/>
                <a:ext cx="180093" cy="971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0" name="Line 18">
                <a:extLst>
                  <a:ext uri="{FF2B5EF4-FFF2-40B4-BE49-F238E27FC236}">
                    <a16:creationId xmlns:a16="http://schemas.microsoft.com/office/drawing/2014/main" id="{C144BD6A-DA58-4F83-86D5-20F59370C4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0607530" y="1221782"/>
                <a:ext cx="250407" cy="383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1" name="Line 18">
                <a:extLst>
                  <a:ext uri="{FF2B5EF4-FFF2-40B4-BE49-F238E27FC236}">
                    <a16:creationId xmlns:a16="http://schemas.microsoft.com/office/drawing/2014/main" id="{FEB1BC97-6B92-4C4F-AD7C-4654DE39B5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229703" y="1221783"/>
                <a:ext cx="316188" cy="742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2" name="Line 18">
                <a:extLst>
                  <a:ext uri="{FF2B5EF4-FFF2-40B4-BE49-F238E27FC236}">
                    <a16:creationId xmlns:a16="http://schemas.microsoft.com/office/drawing/2014/main" id="{DA7E6AE6-8FA2-4605-B5E9-BA7F8526C2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958851" y="1333151"/>
                <a:ext cx="224147" cy="2834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3" name="Line 18">
                <a:extLst>
                  <a:ext uri="{FF2B5EF4-FFF2-40B4-BE49-F238E27FC236}">
                    <a16:creationId xmlns:a16="http://schemas.microsoft.com/office/drawing/2014/main" id="{DD0AB9ED-AD9B-429F-8803-5841A29A3F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910141" y="1682442"/>
                <a:ext cx="20554" cy="4214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" name="Line 18">
                <a:extLst>
                  <a:ext uri="{FF2B5EF4-FFF2-40B4-BE49-F238E27FC236}">
                    <a16:creationId xmlns:a16="http://schemas.microsoft.com/office/drawing/2014/main" id="{4B4AC5A6-C3D8-4CC8-A5D9-D28858BDED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29566" y="1413214"/>
                <a:ext cx="104564" cy="1698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" name="Line 18">
                <a:extLst>
                  <a:ext uri="{FF2B5EF4-FFF2-40B4-BE49-F238E27FC236}">
                    <a16:creationId xmlns:a16="http://schemas.microsoft.com/office/drawing/2014/main" id="{3033CBB8-CA9D-4247-84FA-BBF68FA093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279886" y="1616632"/>
                <a:ext cx="61101" cy="2496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3" name="Line 18">
                <a:extLst>
                  <a:ext uri="{FF2B5EF4-FFF2-40B4-BE49-F238E27FC236}">
                    <a16:creationId xmlns:a16="http://schemas.microsoft.com/office/drawing/2014/main" id="{946ED6F8-C4B2-44EA-AAC1-D8462A0A29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263448" y="1991421"/>
                <a:ext cx="77540" cy="3037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4" name="Line 18">
                <a:extLst>
                  <a:ext uri="{FF2B5EF4-FFF2-40B4-BE49-F238E27FC236}">
                    <a16:creationId xmlns:a16="http://schemas.microsoft.com/office/drawing/2014/main" id="{1CA9449F-1B4C-4079-BA58-6742F18AE6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911422" y="2337623"/>
                <a:ext cx="288250" cy="226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5" name="Line 18">
                <a:extLst>
                  <a:ext uri="{FF2B5EF4-FFF2-40B4-BE49-F238E27FC236}">
                    <a16:creationId xmlns:a16="http://schemas.microsoft.com/office/drawing/2014/main" id="{5FE90C31-0621-4F35-937D-0FD6FA485E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0143616" y="2513456"/>
                <a:ext cx="551539" cy="11797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FCF84ED2-2DF7-49B4-8969-77A3A948F9AC}"/>
                  </a:ext>
                </a:extLst>
              </p:cNvPr>
              <p:cNvSpPr txBox="1"/>
              <p:nvPr/>
            </p:nvSpPr>
            <p:spPr>
              <a:xfrm>
                <a:off x="10267485" y="1160752"/>
                <a:ext cx="767255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 dirty="0" err="1">
                    <a:sym typeface="Wingdings" panose="05000000000000000000" pitchFamily="2" charset="2"/>
                  </a:rPr>
                  <a:t>q</a:t>
                </a:r>
                <a:r>
                  <a:rPr lang="en-GB" sz="1400" baseline="-25000" dirty="0" err="1">
                    <a:sym typeface="Wingdings" panose="05000000000000000000" pitchFamily="2" charset="2"/>
                  </a:rPr>
                  <a:t>x</a:t>
                </a:r>
                <a:r>
                  <a:rPr lang="en-GB" sz="1400" dirty="0">
                    <a:sym typeface="Wingdings" panose="05000000000000000000" pitchFamily="2" charset="2"/>
                  </a:rPr>
                  <a:t>(x)</a:t>
                </a:r>
                <a:endParaRPr lang="fr-FR" sz="1400" dirty="0"/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4125D2A3-FA34-4C73-BD71-42FB93899E2F}"/>
                  </a:ext>
                </a:extLst>
              </p:cNvPr>
              <p:cNvSpPr txBox="1"/>
              <p:nvPr/>
            </p:nvSpPr>
            <p:spPr>
              <a:xfrm>
                <a:off x="10111605" y="773469"/>
                <a:ext cx="767255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 dirty="0">
                    <a:sym typeface="Wingdings" panose="05000000000000000000" pitchFamily="2" charset="2"/>
                  </a:rPr>
                  <a:t>q</a:t>
                </a:r>
                <a:endParaRPr lang="fr-FR" sz="1400" dirty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Object 56">
                <a:extLst>
                  <a:ext uri="{FF2B5EF4-FFF2-40B4-BE49-F238E27FC236}">
                    <a16:creationId xmlns:a16="http://schemas.microsoft.com/office/drawing/2014/main" id="{297054F8-3344-4948-8D64-9F098633E2F2}"/>
                  </a:ext>
                </a:extLst>
              </p:cNvPr>
              <p:cNvSpPr txBox="1"/>
              <p:nvPr/>
            </p:nvSpPr>
            <p:spPr bwMode="auto">
              <a:xfrm>
                <a:off x="4023362" y="1412497"/>
                <a:ext cx="2534194" cy="943451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fr-FR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p>
                            <m:sSupPr>
                              <m:ctrlPr>
                                <a:rPr lang="fr-FR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fr-FR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p>
                                  <m:r>
                                    <a:rPr lang="fr-FR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  <m:sup/>
                          </m:sSup>
                        </m:num>
                        <m:den>
                          <m:r>
                            <a:rPr lang="fr-FR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2⋅</m:t>
                          </m:r>
                          <m:r>
                            <a:rPr lang="fr-FR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fr-FR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m:rPr>
                              <m:sty m:val="p"/>
                            </m:rPr>
                            <a:rPr lang="fr-FR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m:rPr>
                              <m:sty m:val="p"/>
                            </m:rPr>
                            <a:rPr lang="fr-FR" sz="2000" i="0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m:rPr>
                              <m:nor/>
                            </m:rPr>
                            <a:rPr lang="fr-FR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      </m:t>
                          </m:r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78" name="Object 56">
                <a:extLst>
                  <a:ext uri="{FF2B5EF4-FFF2-40B4-BE49-F238E27FC236}">
                    <a16:creationId xmlns:a16="http://schemas.microsoft.com/office/drawing/2014/main" id="{297054F8-3344-4948-8D64-9F098633E2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23362" y="1412497"/>
                <a:ext cx="2534194" cy="94345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9525">
                <a:solidFill>
                  <a:schemeClr val="accent1"/>
                </a:solidFill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4632F5C-A6E7-C5EC-EE76-F779D55F9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21972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4397A-44EB-4288-8169-38B001E65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Exercise:</a:t>
            </a:r>
            <a:r>
              <a:rPr lang="en-US" dirty="0">
                <a:solidFill>
                  <a:srgbClr val="00B050"/>
                </a:solidFill>
              </a:rPr>
              <a:t> calculate helium heat transfer in a thermal shield in an LHC-type cryostat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74327-ABD0-4905-A398-FB3D5B8A3F3C}"/>
              </a:ext>
            </a:extLst>
          </p:cNvPr>
          <p:cNvSpPr txBox="1">
            <a:spLocks/>
          </p:cNvSpPr>
          <p:nvPr/>
        </p:nvSpPr>
        <p:spPr>
          <a:xfrm>
            <a:off x="197038" y="1023001"/>
            <a:ext cx="9772283" cy="169407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Non-isothermal cooling along an L=3 km long thermal shielding line</a:t>
            </a:r>
          </a:p>
          <a:p>
            <a:r>
              <a:rPr lang="en-GB" sz="1800" dirty="0">
                <a:ea typeface="Cambria Math" panose="02040503050406030204" pitchFamily="18" charset="0"/>
              </a:rPr>
              <a:t>Cooling line: D=80 mm, roughness aluminium drawn tube (ɛ = 0.05 mm)</a:t>
            </a:r>
          </a:p>
          <a:p>
            <a:r>
              <a:rPr lang="en-GB" sz="1800" dirty="0">
                <a:ea typeface="Cambria Math" panose="02040503050406030204" pitchFamily="18" charset="0"/>
              </a:rPr>
              <a:t>T</a:t>
            </a:r>
            <a:r>
              <a:rPr lang="en-GB" sz="1800" baseline="-25000" dirty="0">
                <a:ea typeface="Cambria Math" panose="02040503050406030204" pitchFamily="18" charset="0"/>
              </a:rPr>
              <a:t>in</a:t>
            </a:r>
            <a:r>
              <a:rPr lang="en-GB" sz="1800" dirty="0">
                <a:ea typeface="Cambria Math" panose="02040503050406030204" pitchFamily="18" charset="0"/>
              </a:rPr>
              <a:t> = 60 K, T</a:t>
            </a:r>
            <a:r>
              <a:rPr lang="en-GB" sz="1800" baseline="-25000" dirty="0">
                <a:ea typeface="Cambria Math" panose="02040503050406030204" pitchFamily="18" charset="0"/>
              </a:rPr>
              <a:t>out</a:t>
            </a:r>
            <a:r>
              <a:rPr lang="en-GB" sz="1800" dirty="0">
                <a:ea typeface="Cambria Math" panose="02040503050406030204" pitchFamily="18" charset="0"/>
              </a:rPr>
              <a:t> &lt; 75 K</a:t>
            </a:r>
          </a:p>
          <a:p>
            <a:r>
              <a:rPr lang="en-GB" sz="1800" dirty="0">
                <a:ea typeface="Cambria Math" panose="02040503050406030204" pitchFamily="18" charset="0"/>
              </a:rPr>
              <a:t>p</a:t>
            </a:r>
            <a:r>
              <a:rPr lang="en-GB" sz="1800" baseline="-25000" dirty="0">
                <a:ea typeface="Cambria Math" panose="02040503050406030204" pitchFamily="18" charset="0"/>
              </a:rPr>
              <a:t>in </a:t>
            </a:r>
            <a:r>
              <a:rPr lang="en-GB" sz="1800" dirty="0">
                <a:ea typeface="Cambria Math" panose="02040503050406030204" pitchFamily="18" charset="0"/>
              </a:rPr>
              <a:t>= 5 bar</a:t>
            </a:r>
            <a:endParaRPr lang="en-GB" sz="1800" baseline="-25000" dirty="0">
              <a:ea typeface="Cambria Math" panose="02040503050406030204" pitchFamily="18" charset="0"/>
            </a:endParaRPr>
          </a:p>
          <a:p>
            <a:r>
              <a:rPr lang="en-GB" sz="1800" dirty="0">
                <a:solidFill>
                  <a:srgbClr val="0070C0"/>
                </a:solidFill>
                <a:ea typeface="Cambria Math" panose="02040503050406030204" pitchFamily="18" charset="0"/>
              </a:rPr>
              <a:t>Calculate mass flow, heat exchange parameters, and pressure drop</a:t>
            </a:r>
          </a:p>
          <a:p>
            <a:pPr marL="0" indent="0">
              <a:buNone/>
            </a:pPr>
            <a:endParaRPr lang="en-GB" sz="1800" dirty="0"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D3CEF94E-F4B8-40ED-9E1E-C1EA60741E6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97038" y="3100221"/>
                <a:ext cx="11871231" cy="3621254"/>
              </a:xfrm>
              <a:prstGeom prst="rect">
                <a:avLst/>
              </a:prstGeom>
            </p:spPr>
            <p:txBody>
              <a:bodyPr>
                <a:normAutofit fontScale="85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>
                    <a:solidFill>
                      <a:srgbClr val="0070C0"/>
                    </a:solidFill>
                  </a:rPr>
                  <a:t>Assumptions:</a:t>
                </a:r>
                <a:r>
                  <a:rPr lang="en-US" sz="1800" dirty="0"/>
                  <a:t> T</a:t>
                </a:r>
                <a:r>
                  <a:rPr lang="en-US" sz="1800" baseline="-25000" dirty="0"/>
                  <a:t>m</a:t>
                </a:r>
                <a:r>
                  <a:rPr lang="en-US" sz="1800" dirty="0"/>
                  <a:t>(x) = ½(</a:t>
                </a:r>
                <a:r>
                  <a:rPr lang="en-US" sz="1800" dirty="0" err="1"/>
                  <a:t>T</a:t>
                </a:r>
                <a:r>
                  <a:rPr lang="en-US" sz="1800" baseline="-25000" dirty="0" err="1"/>
                  <a:t>out</a:t>
                </a:r>
                <a:r>
                  <a:rPr lang="en-US" sz="1800" dirty="0" err="1"/>
                  <a:t>+T</a:t>
                </a:r>
                <a:r>
                  <a:rPr lang="en-US" sz="1800" baseline="-25000" dirty="0" err="1"/>
                  <a:t>in</a:t>
                </a:r>
                <a:r>
                  <a:rPr lang="en-US" sz="1800" dirty="0"/>
                  <a:t>) = const. ; </a:t>
                </a:r>
                <a:r>
                  <a:rPr lang="el-GR" sz="1800" dirty="0"/>
                  <a:t>Δ</a:t>
                </a:r>
                <a:r>
                  <a:rPr lang="en-US" sz="1800" dirty="0"/>
                  <a:t>T</a:t>
                </a:r>
                <a:r>
                  <a:rPr lang="en-US" sz="1800" baseline="-25000" dirty="0"/>
                  <a:t>in</a:t>
                </a:r>
                <a:r>
                  <a:rPr lang="en-US" sz="1800" dirty="0"/>
                  <a:t> = </a:t>
                </a:r>
                <a:r>
                  <a:rPr lang="el-GR" sz="1800" dirty="0"/>
                  <a:t>Δ</a:t>
                </a:r>
                <a:r>
                  <a:rPr lang="en-US" sz="1800" dirty="0"/>
                  <a:t>T</a:t>
                </a:r>
                <a:r>
                  <a:rPr lang="en-US" sz="1800" baseline="-25000" dirty="0"/>
                  <a:t>out </a:t>
                </a:r>
                <a:r>
                  <a:rPr lang="en-US" sz="1800" dirty="0"/>
                  <a:t>(wall with uniform heat flux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sz="1800" dirty="0"/>
                  <a:t>)</a:t>
                </a:r>
              </a:p>
              <a:p>
                <a:r>
                  <a:rPr lang="en-GB" sz="1800" dirty="0">
                    <a:ea typeface="Cambria Math" panose="02040503050406030204" pitchFamily="18" charset="0"/>
                  </a:rPr>
                  <a:t>Take T</a:t>
                </a:r>
                <a:r>
                  <a:rPr lang="en-GB" sz="1800" baseline="-25000" dirty="0">
                    <a:ea typeface="Cambria Math" panose="02040503050406030204" pitchFamily="18" charset="0"/>
                  </a:rPr>
                  <a:t>out </a:t>
                </a:r>
                <a:r>
                  <a:rPr lang="en-GB" sz="1800" dirty="0">
                    <a:ea typeface="Cambria Math" panose="02040503050406030204" pitchFamily="18" charset="0"/>
                  </a:rPr>
                  <a:t>= 75 K</a:t>
                </a:r>
              </a:p>
              <a:p>
                <a:r>
                  <a:rPr lang="en-US" sz="1800" dirty="0"/>
                  <a:t>T</a:t>
                </a:r>
                <a:r>
                  <a:rPr lang="en-US" sz="1800" baseline="-25000" dirty="0"/>
                  <a:t>m </a:t>
                </a:r>
                <a:r>
                  <a:rPr lang="en-GB" sz="1800" dirty="0">
                    <a:ea typeface="Cambria Math" panose="02040503050406030204" pitchFamily="18" charset="0"/>
                  </a:rPr>
                  <a:t>= ½ (75 K + 60 K) = 67.5 K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GB" sz="1800" dirty="0">
                    <a:ea typeface="Cambria Math" panose="02040503050406030204" pitchFamily="18" charset="0"/>
                  </a:rPr>
                  <a:t> = </a:t>
                </a:r>
                <a:r>
                  <a:rPr lang="en-GB" sz="1800" dirty="0" err="1">
                    <a:sym typeface="Wingdings" panose="05000000000000000000" pitchFamily="2" charset="2"/>
                  </a:rPr>
                  <a:t>q</a:t>
                </a:r>
                <a:r>
                  <a:rPr lang="en-GB" sz="1800" baseline="-25000" dirty="0" err="1">
                    <a:sym typeface="Wingdings" panose="05000000000000000000" pitchFamily="2" charset="2"/>
                  </a:rPr>
                  <a:t>shield</a:t>
                </a:r>
                <a:r>
                  <a:rPr lang="en-GB" sz="1800" dirty="0">
                    <a:ea typeface="Cambria Math" panose="02040503050406030204" pitchFamily="18" charset="0"/>
                  </a:rPr>
                  <a:t> ∙ L = 2.55 W/m ∙ 3000 m =  7’650 W   (see previous calculation of thermal shield heat load)</a:t>
                </a:r>
              </a:p>
              <a:p>
                <a:r>
                  <a:rPr lang="en-GB" sz="1800" dirty="0">
                    <a:ea typeface="Cambria Math" panose="02040503050406030204" pitchFamily="18" charset="0"/>
                  </a:rPr>
                  <a:t>From enthalpy balance (with T</a:t>
                </a:r>
                <a:r>
                  <a:rPr lang="en-GB" sz="1800" baseline="-25000" dirty="0">
                    <a:ea typeface="Cambria Math" panose="02040503050406030204" pitchFamily="18" charset="0"/>
                  </a:rPr>
                  <a:t>in</a:t>
                </a:r>
                <a:r>
                  <a:rPr lang="en-GB" sz="1800" dirty="0">
                    <a:ea typeface="Cambria Math" panose="02040503050406030204" pitchFamily="18" charset="0"/>
                  </a:rPr>
                  <a:t> = 60 K, T</a:t>
                </a:r>
                <a:r>
                  <a:rPr lang="en-GB" sz="1800" baseline="-25000" dirty="0">
                    <a:ea typeface="Cambria Math" panose="02040503050406030204" pitchFamily="18" charset="0"/>
                  </a:rPr>
                  <a:t>out</a:t>
                </a:r>
                <a:r>
                  <a:rPr lang="en-GB" sz="1800" dirty="0">
                    <a:ea typeface="Cambria Math" panose="02040503050406030204" pitchFamily="18" charset="0"/>
                  </a:rPr>
                  <a:t> = 75 K, and C</a:t>
                </a:r>
                <a:r>
                  <a:rPr lang="en-GB" sz="1800" baseline="-25000" dirty="0">
                    <a:ea typeface="Cambria Math" panose="02040503050406030204" pitchFamily="18" charset="0"/>
                  </a:rPr>
                  <a:t>p</a:t>
                </a:r>
                <a:r>
                  <a:rPr lang="en-GB" sz="1800" dirty="0">
                    <a:ea typeface="Cambria Math" panose="02040503050406030204" pitchFamily="18" charset="0"/>
                  </a:rPr>
                  <a:t>(67.5 K) = 5300 J/kg/K) </a:t>
                </a:r>
                <a:r>
                  <a:rPr lang="en-GB" sz="1800" dirty="0">
                    <a:ea typeface="Cambria Math" panose="02040503050406030204" pitchFamily="18" charset="0"/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GB" sz="1800" dirty="0"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  <m:r>
                          <a:rPr lang="en-US" sz="1800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(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𝑇𝑜𝑢𝑡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𝑇𝑖𝑛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GB" sz="1800" dirty="0">
                    <a:ea typeface="Cambria Math" panose="02040503050406030204" pitchFamily="18" charset="0"/>
                  </a:rPr>
                  <a:t> = 0.096 kg/s</a:t>
                </a:r>
              </a:p>
              <a:p>
                <a:r>
                  <a:rPr lang="en-GB" sz="1800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Calculate flow properties and thermal convection </a:t>
                </a:r>
                <a:r>
                  <a:rPr lang="en-GB" sz="1800" dirty="0">
                    <a:ea typeface="Cambria Math" panose="02040503050406030204" pitchFamily="18" charset="0"/>
                  </a:rPr>
                  <a:t>heat exchange (use </a:t>
                </a:r>
                <a:r>
                  <a:rPr lang="en-GB" sz="1800" i="1" dirty="0">
                    <a:ea typeface="Cambria Math" panose="02040503050406030204" pitchFamily="18" charset="0"/>
                  </a:rPr>
                  <a:t>Cryostat Toolbox</a:t>
                </a:r>
                <a:r>
                  <a:rPr lang="en-GB" sz="1800" dirty="0">
                    <a:ea typeface="Cambria Math" panose="02040503050406030204" pitchFamily="18" charset="0"/>
                  </a:rPr>
                  <a:t>): </a:t>
                </a:r>
              </a:p>
              <a:p>
                <a:pPr lvl="1"/>
                <a:r>
                  <a:rPr lang="en-GB" sz="16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Re = 1.9 10+5 , turbulent OK !</a:t>
                </a:r>
              </a:p>
              <a:p>
                <a:pPr lvl="1"/>
                <a:r>
                  <a:rPr lang="en-GB" sz="16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V = 5.4 m/s</a:t>
                </a:r>
              </a:p>
              <a:p>
                <a:pPr lvl="1"/>
                <a:r>
                  <a:rPr lang="en-GB" sz="1600" dirty="0" err="1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Pr</a:t>
                </a:r>
                <a:r>
                  <a:rPr lang="en-GB" sz="16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= 7.03 </a:t>
                </a:r>
              </a:p>
              <a:p>
                <a:pPr lvl="1"/>
                <a:r>
                  <a:rPr lang="en-GB" sz="16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Nu = 345</a:t>
                </a:r>
              </a:p>
              <a:p>
                <a:pPr lvl="1"/>
                <a:r>
                  <a:rPr lang="en-GB" sz="16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h = 247 (W/m</a:t>
                </a:r>
                <a:r>
                  <a:rPr lang="en-GB" sz="1600" baseline="300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2</a:t>
                </a:r>
                <a:r>
                  <a:rPr lang="en-GB" sz="16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/K)</a:t>
                </a:r>
              </a:p>
              <a:p>
                <a:pPr lvl="1"/>
                <a:r>
                  <a:rPr lang="el-GR" sz="1600" dirty="0">
                    <a:solidFill>
                      <a:srgbClr val="FF0000"/>
                    </a:solidFill>
                  </a:rPr>
                  <a:t>Δ</a:t>
                </a:r>
                <a:r>
                  <a:rPr lang="en-US" sz="1600" dirty="0">
                    <a:solidFill>
                      <a:srgbClr val="FF0000"/>
                    </a:solidFill>
                  </a:rPr>
                  <a:t>T</a:t>
                </a:r>
                <a:r>
                  <a:rPr lang="en-US" sz="1600" baseline="-25000" dirty="0">
                    <a:solidFill>
                      <a:srgbClr val="FF0000"/>
                    </a:solidFill>
                  </a:rPr>
                  <a:t>in</a:t>
                </a:r>
                <a:r>
                  <a:rPr lang="en-US" sz="1600" dirty="0">
                    <a:solidFill>
                      <a:srgbClr val="FF0000"/>
                    </a:solidFill>
                  </a:rPr>
                  <a:t> = </a:t>
                </a:r>
                <a:r>
                  <a:rPr lang="el-GR" sz="1600" dirty="0">
                    <a:solidFill>
                      <a:srgbClr val="FF0000"/>
                    </a:solidFill>
                  </a:rPr>
                  <a:t>Δ</a:t>
                </a:r>
                <a:r>
                  <a:rPr lang="en-US" sz="1600" dirty="0">
                    <a:solidFill>
                      <a:srgbClr val="FF0000"/>
                    </a:solidFill>
                  </a:rPr>
                  <a:t>T</a:t>
                </a:r>
                <a:r>
                  <a:rPr lang="en-US" sz="1600" baseline="-25000" dirty="0">
                    <a:solidFill>
                      <a:srgbClr val="FF0000"/>
                    </a:solidFill>
                  </a:rPr>
                  <a:t>out </a:t>
                </a:r>
                <a:r>
                  <a:rPr lang="en-US" sz="1600" dirty="0">
                    <a:solidFill>
                      <a:srgbClr val="FF0000"/>
                    </a:solidFill>
                  </a:rPr>
                  <a:t>= 0.04 K (T</a:t>
                </a:r>
                <a:r>
                  <a:rPr lang="en-US" sz="1600" baseline="-25000" dirty="0">
                    <a:solidFill>
                      <a:srgbClr val="FF0000"/>
                    </a:solidFill>
                  </a:rPr>
                  <a:t>w</a:t>
                </a:r>
                <a:r>
                  <a:rPr lang="en-US" sz="1600" dirty="0">
                    <a:solidFill>
                      <a:srgbClr val="FF0000"/>
                    </a:solidFill>
                  </a:rPr>
                  <a:t> ≈ T</a:t>
                </a:r>
                <a:r>
                  <a:rPr lang="en-US" sz="1600" baseline="-25000" dirty="0">
                    <a:solidFill>
                      <a:srgbClr val="FF0000"/>
                    </a:solidFill>
                  </a:rPr>
                  <a:t>m</a:t>
                </a:r>
                <a:r>
                  <a:rPr lang="en-US" sz="1600" dirty="0">
                    <a:solidFill>
                      <a:srgbClr val="FF0000"/>
                    </a:solidFill>
                  </a:rPr>
                  <a:t>)</a:t>
                </a:r>
              </a:p>
              <a:p>
                <a:r>
                  <a:rPr lang="en-US" sz="1800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Calculate pressure drop </a:t>
                </a:r>
                <a:r>
                  <a:rPr lang="en-US" sz="1800" dirty="0">
                    <a:ea typeface="Cambria Math" panose="02040503050406030204" pitchFamily="18" charset="0"/>
                  </a:rPr>
                  <a:t>(</a:t>
                </a:r>
                <a:r>
                  <a:rPr lang="en-GB" sz="1800" dirty="0">
                    <a:ea typeface="Cambria Math" panose="02040503050406030204" pitchFamily="18" charset="0"/>
                  </a:rPr>
                  <a:t>use </a:t>
                </a:r>
                <a:r>
                  <a:rPr lang="en-GB" sz="1800" i="1" dirty="0">
                    <a:ea typeface="Cambria Math" panose="02040503050406030204" pitchFamily="18" charset="0"/>
                  </a:rPr>
                  <a:t>Cryostat Toolbox</a:t>
                </a:r>
                <a:r>
                  <a:rPr lang="en-US" sz="1800" dirty="0">
                    <a:ea typeface="Cambria Math" panose="02040503050406030204" pitchFamily="18" charset="0"/>
                  </a:rPr>
                  <a:t>): </a:t>
                </a:r>
              </a:p>
              <a:p>
                <a:pPr lvl="1"/>
                <a:r>
                  <a:rPr lang="el-GR" sz="16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Δ</a:t>
                </a:r>
                <a:r>
                  <a:rPr lang="en-US" sz="16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p = 380 mbar (~8%)</a:t>
                </a:r>
              </a:p>
              <a:p>
                <a:endParaRPr lang="en-GB" sz="140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sz="18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D3CEF94E-F4B8-40ED-9E1E-C1EA60741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038" y="3100221"/>
                <a:ext cx="11871231" cy="3621254"/>
              </a:xfrm>
              <a:prstGeom prst="rect">
                <a:avLst/>
              </a:prstGeom>
              <a:blipFill>
                <a:blip r:embed="rId2"/>
                <a:stretch>
                  <a:fillRect l="-154" t="-2189" b="-16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98" descr="T_profiles">
            <a:extLst>
              <a:ext uri="{FF2B5EF4-FFF2-40B4-BE49-F238E27FC236}">
                <a16:creationId xmlns:a16="http://schemas.microsoft.com/office/drawing/2014/main" id="{FB6AD641-9CFB-445F-AB6F-A6B8CF9ED0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25"/>
          <a:stretch/>
        </p:blipFill>
        <p:spPr bwMode="auto">
          <a:xfrm>
            <a:off x="8699864" y="536045"/>
            <a:ext cx="2868908" cy="2491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D678C-5273-7AFC-3A1F-5C0103B9D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87240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209800" y="2130426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kern="0" dirty="0"/>
              <a:t>Radiation calculation exercises for </a:t>
            </a:r>
          </a:p>
          <a:p>
            <a:pPr eaLnBrk="1" hangingPunct="1"/>
            <a:r>
              <a:rPr lang="en-GB" kern="0" dirty="0"/>
              <a:t>an LHC-like cryostat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1CE1487-DAD6-E5DB-BEE1-09579A422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9216D6-079F-A84E-DE2A-6F71B31BE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51221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4963" y="773113"/>
            <a:ext cx="8893175" cy="5184775"/>
          </a:xfrm>
        </p:spPr>
        <p:txBody>
          <a:bodyPr>
            <a:normAutofit/>
          </a:bodyPr>
          <a:lstStyle/>
          <a:p>
            <a:r>
              <a:rPr lang="en-GB" sz="1600" dirty="0"/>
              <a:t>Thermal radiation HL for a </a:t>
            </a:r>
            <a:r>
              <a:rPr lang="en-GB" sz="1600" dirty="0">
                <a:solidFill>
                  <a:srgbClr val="0066CC"/>
                </a:solidFill>
              </a:rPr>
              <a:t>1-m cryostat unit length</a:t>
            </a:r>
          </a:p>
          <a:p>
            <a:r>
              <a:rPr lang="en-GB" sz="1600" dirty="0"/>
              <a:t>Vacuum vessel diameter: </a:t>
            </a:r>
            <a:r>
              <a:rPr lang="en-GB" sz="1600" dirty="0">
                <a:solidFill>
                  <a:srgbClr val="0066CC"/>
                </a:solidFill>
              </a:rPr>
              <a:t>1m </a:t>
            </a:r>
            <a:r>
              <a:rPr lang="en-GB" sz="1600" dirty="0"/>
              <a:t>(A</a:t>
            </a:r>
            <a:r>
              <a:rPr lang="en-GB" sz="1600" baseline="-25000" dirty="0"/>
              <a:t>2</a:t>
            </a:r>
            <a:r>
              <a:rPr lang="en-GB" sz="1600" dirty="0"/>
              <a:t>= </a:t>
            </a:r>
            <a:r>
              <a:rPr lang="el-GR" sz="1600" dirty="0">
                <a:cs typeface="Arial" charset="0"/>
              </a:rPr>
              <a:t>π</a:t>
            </a:r>
            <a:r>
              <a:rPr lang="en-US" sz="1600" dirty="0">
                <a:cs typeface="Arial" charset="0"/>
              </a:rPr>
              <a:t> x 1= </a:t>
            </a:r>
            <a:r>
              <a:rPr lang="en-GB" sz="1600" dirty="0"/>
              <a:t>3.14 m</a:t>
            </a:r>
            <a:r>
              <a:rPr lang="en-GB" sz="1600" baseline="30000" dirty="0"/>
              <a:t>2</a:t>
            </a:r>
            <a:r>
              <a:rPr lang="en-GB" sz="1600" dirty="0"/>
              <a:t>)</a:t>
            </a:r>
          </a:p>
          <a:p>
            <a:r>
              <a:rPr lang="en-GB" sz="1600" dirty="0"/>
              <a:t>Cold mass diameter: </a:t>
            </a:r>
            <a:r>
              <a:rPr lang="en-GB" sz="1600" dirty="0">
                <a:solidFill>
                  <a:srgbClr val="0066CC"/>
                </a:solidFill>
              </a:rPr>
              <a:t>0.5 m </a:t>
            </a:r>
            <a:r>
              <a:rPr lang="en-GB" sz="1600" dirty="0"/>
              <a:t>(A</a:t>
            </a:r>
            <a:r>
              <a:rPr lang="en-GB" sz="1600" baseline="-25000" dirty="0"/>
              <a:t>1</a:t>
            </a:r>
            <a:r>
              <a:rPr lang="en-GB" sz="1600" dirty="0"/>
              <a:t>= </a:t>
            </a:r>
            <a:r>
              <a:rPr lang="el-GR" sz="1600" dirty="0">
                <a:cs typeface="Arial" charset="0"/>
              </a:rPr>
              <a:t>π</a:t>
            </a:r>
            <a:r>
              <a:rPr lang="en-US" sz="1600" dirty="0">
                <a:cs typeface="Arial" charset="0"/>
              </a:rPr>
              <a:t> x 0.5 = </a:t>
            </a:r>
            <a:r>
              <a:rPr lang="en-GB" sz="1600" dirty="0"/>
              <a:t>1.57 m</a:t>
            </a:r>
            <a:r>
              <a:rPr lang="en-GB" sz="1600" baseline="30000" dirty="0"/>
              <a:t>2</a:t>
            </a:r>
            <a:r>
              <a:rPr lang="en-GB" sz="1600" dirty="0"/>
              <a:t>)</a:t>
            </a:r>
          </a:p>
          <a:p>
            <a:r>
              <a:rPr lang="en-GB" sz="1600" dirty="0"/>
              <a:t>T</a:t>
            </a:r>
            <a:r>
              <a:rPr lang="en-GB" sz="1600" baseline="-25000" dirty="0"/>
              <a:t>1</a:t>
            </a:r>
            <a:r>
              <a:rPr lang="en-GB" sz="1600" dirty="0"/>
              <a:t> cold mass: </a:t>
            </a:r>
            <a:r>
              <a:rPr lang="en-GB" sz="1600" dirty="0">
                <a:solidFill>
                  <a:srgbClr val="0066CC"/>
                </a:solidFill>
              </a:rPr>
              <a:t>2 K</a:t>
            </a:r>
          </a:p>
          <a:p>
            <a:r>
              <a:rPr lang="en-GB" sz="1600" dirty="0"/>
              <a:t>T</a:t>
            </a:r>
            <a:r>
              <a:rPr lang="en-GB" sz="1600" baseline="-25000" dirty="0"/>
              <a:t>2</a:t>
            </a:r>
            <a:r>
              <a:rPr lang="en-GB" sz="1600" dirty="0"/>
              <a:t> </a:t>
            </a:r>
            <a:r>
              <a:rPr lang="en-GB" sz="1600" dirty="0" err="1"/>
              <a:t>vac.vessel</a:t>
            </a:r>
            <a:r>
              <a:rPr lang="en-GB" sz="1600" dirty="0"/>
              <a:t>: </a:t>
            </a:r>
            <a:r>
              <a:rPr lang="en-GB" sz="1600" dirty="0">
                <a:solidFill>
                  <a:srgbClr val="0066CC"/>
                </a:solidFill>
              </a:rPr>
              <a:t>293 K</a:t>
            </a:r>
          </a:p>
          <a:p>
            <a:r>
              <a:rPr lang="en-GB" sz="1600" dirty="0"/>
              <a:t>Ɛ</a:t>
            </a:r>
            <a:r>
              <a:rPr lang="en-GB" sz="1050" dirty="0"/>
              <a:t>1 </a:t>
            </a:r>
            <a:r>
              <a:rPr lang="en-GB" sz="1600" dirty="0"/>
              <a:t>= </a:t>
            </a:r>
            <a:r>
              <a:rPr lang="en-GB" sz="1600" dirty="0">
                <a:solidFill>
                  <a:srgbClr val="0070C0"/>
                </a:solidFill>
              </a:rPr>
              <a:t>0.12</a:t>
            </a:r>
            <a:r>
              <a:rPr lang="en-GB" sz="1600" dirty="0"/>
              <a:t> (</a:t>
            </a:r>
            <a:r>
              <a:rPr lang="en-GB" sz="1600" dirty="0" err="1"/>
              <a:t>st.steel</a:t>
            </a:r>
            <a:r>
              <a:rPr lang="en-GB" sz="1600" dirty="0"/>
              <a:t>, </a:t>
            </a:r>
            <a:r>
              <a:rPr lang="en-GB" sz="1600" dirty="0" err="1"/>
              <a:t>mec.polished</a:t>
            </a:r>
            <a:r>
              <a:rPr lang="en-GB" sz="1600" dirty="0"/>
              <a:t>, 2 K)</a:t>
            </a:r>
          </a:p>
          <a:p>
            <a:r>
              <a:rPr lang="en-GB" sz="1600" dirty="0"/>
              <a:t>Ɛ</a:t>
            </a:r>
            <a:r>
              <a:rPr lang="en-GB" sz="1050" dirty="0"/>
              <a:t>2 </a:t>
            </a:r>
            <a:r>
              <a:rPr lang="en-GB" sz="1600" dirty="0"/>
              <a:t>= </a:t>
            </a:r>
            <a:r>
              <a:rPr lang="en-GB" sz="1600" dirty="0">
                <a:solidFill>
                  <a:srgbClr val="0070C0"/>
                </a:solidFill>
              </a:rPr>
              <a:t>0.2</a:t>
            </a:r>
            <a:r>
              <a:rPr lang="en-GB" sz="1600" dirty="0"/>
              <a:t> (low </a:t>
            </a:r>
            <a:r>
              <a:rPr lang="en-GB" sz="1600" dirty="0" err="1"/>
              <a:t>carbon.steel</a:t>
            </a:r>
            <a:r>
              <a:rPr lang="en-GB" sz="1600" dirty="0"/>
              <a:t>, </a:t>
            </a:r>
            <a:r>
              <a:rPr lang="en-GB" sz="1600" dirty="0" err="1"/>
              <a:t>mec.polished</a:t>
            </a:r>
            <a:r>
              <a:rPr lang="en-GB" sz="1600" dirty="0"/>
              <a:t>, 293 K)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q</a:t>
            </a:r>
            <a:r>
              <a:rPr lang="en-GB" sz="1600" baseline="-25000" dirty="0">
                <a:sym typeface="Wingdings" panose="05000000000000000000" pitchFamily="2" charset="2"/>
              </a:rPr>
              <a:t>1-2 </a:t>
            </a:r>
            <a:r>
              <a:rPr lang="en-GB" sz="1600" dirty="0">
                <a:sym typeface="Wingdings" panose="05000000000000000000" pitchFamily="2" charset="2"/>
              </a:rPr>
              <a:t>= </a:t>
            </a:r>
            <a:r>
              <a:rPr lang="en-GB" sz="1600" dirty="0">
                <a:solidFill>
                  <a:srgbClr val="FF0000"/>
                </a:solidFill>
                <a:sym typeface="Wingdings" panose="05000000000000000000" pitchFamily="2" charset="2"/>
              </a:rPr>
              <a:t>63.5 W (41.6 W/m</a:t>
            </a:r>
            <a:r>
              <a:rPr lang="en-GB" sz="1600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n-GB" sz="1600" dirty="0">
                <a:solidFill>
                  <a:srgbClr val="FF0000"/>
                </a:solidFill>
                <a:sym typeface="Wingdings" panose="05000000000000000000" pitchFamily="2" charset="2"/>
              </a:rPr>
              <a:t>) </a:t>
            </a:r>
          </a:p>
          <a:p>
            <a:pPr marL="0" indent="0">
              <a:buNone/>
            </a:pPr>
            <a:r>
              <a:rPr lang="en-GB" sz="1600" dirty="0">
                <a:sym typeface="Wingdings" panose="05000000000000000000" pitchFamily="2" charset="2"/>
              </a:rPr>
              <a:t> </a:t>
            </a:r>
          </a:p>
          <a:p>
            <a:r>
              <a:rPr lang="en-GB" sz="1600" dirty="0"/>
              <a:t>Sensitivity </a:t>
            </a:r>
            <a:r>
              <a:rPr lang="en-GB" sz="1600" dirty="0" err="1"/>
              <a:t>wrt</a:t>
            </a:r>
            <a:r>
              <a:rPr lang="en-GB" sz="1600" dirty="0"/>
              <a:t> Ɛ uncertainties: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200" dirty="0"/>
              <a:t>Ɛ</a:t>
            </a:r>
            <a:r>
              <a:rPr lang="en-GB" sz="900" dirty="0"/>
              <a:t>1 </a:t>
            </a:r>
            <a:r>
              <a:rPr lang="en-GB" sz="1200" dirty="0"/>
              <a:t>=  </a:t>
            </a:r>
            <a:r>
              <a:rPr lang="en-GB" sz="1200" dirty="0">
                <a:solidFill>
                  <a:srgbClr val="FF0000"/>
                </a:solidFill>
              </a:rPr>
              <a:t>0.18 (+50%)</a:t>
            </a:r>
            <a:r>
              <a:rPr lang="en-GB" sz="1200" dirty="0"/>
              <a:t>, Ɛ2 = 0.20  		</a:t>
            </a:r>
            <a:r>
              <a:rPr lang="en-GB" sz="1200" dirty="0">
                <a:sym typeface="Wingdings" panose="05000000000000000000" pitchFamily="2" charset="2"/>
              </a:rPr>
              <a:t> q</a:t>
            </a:r>
            <a:r>
              <a:rPr lang="en-GB" sz="1200" baseline="-25000" dirty="0">
                <a:sym typeface="Wingdings" panose="05000000000000000000" pitchFamily="2" charset="2"/>
              </a:rPr>
              <a:t>1-2 </a:t>
            </a:r>
            <a:r>
              <a:rPr lang="en-GB" sz="1200" dirty="0">
                <a:sym typeface="Wingdings" panose="05000000000000000000" pitchFamily="2" charset="2"/>
              </a:rPr>
              <a:t>= 87 W </a:t>
            </a:r>
            <a:r>
              <a:rPr lang="en-GB" sz="1200" dirty="0">
                <a:solidFill>
                  <a:srgbClr val="FF0000"/>
                </a:solidFill>
                <a:sym typeface="Wingdings" panose="05000000000000000000" pitchFamily="2" charset="2"/>
              </a:rPr>
              <a:t>(+37%)</a:t>
            </a:r>
            <a:endParaRPr lang="en-GB" sz="1200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200" dirty="0"/>
              <a:t>Ɛ</a:t>
            </a:r>
            <a:r>
              <a:rPr lang="en-GB" sz="900" dirty="0"/>
              <a:t>1 </a:t>
            </a:r>
            <a:r>
              <a:rPr lang="en-GB" sz="1200" dirty="0"/>
              <a:t>=  0.12, </a:t>
            </a:r>
            <a:r>
              <a:rPr lang="en-GB" sz="1200" dirty="0">
                <a:solidFill>
                  <a:srgbClr val="FF0000"/>
                </a:solidFill>
              </a:rPr>
              <a:t>Ɛ</a:t>
            </a:r>
            <a:r>
              <a:rPr lang="en-GB" sz="900" dirty="0">
                <a:solidFill>
                  <a:srgbClr val="FF0000"/>
                </a:solidFill>
              </a:rPr>
              <a:t>2 </a:t>
            </a:r>
            <a:r>
              <a:rPr lang="en-GB" sz="1200" dirty="0">
                <a:solidFill>
                  <a:srgbClr val="FF0000"/>
                </a:solidFill>
              </a:rPr>
              <a:t>= 0.30 (+50%) </a:t>
            </a:r>
            <a:r>
              <a:rPr lang="en-GB" sz="1200" dirty="0"/>
              <a:t>		</a:t>
            </a:r>
            <a:r>
              <a:rPr lang="en-GB" sz="1200" dirty="0">
                <a:sym typeface="Wingdings" panose="05000000000000000000" pitchFamily="2" charset="2"/>
              </a:rPr>
              <a:t> q</a:t>
            </a:r>
            <a:r>
              <a:rPr lang="en-GB" sz="1200" baseline="-25000" dirty="0">
                <a:sym typeface="Wingdings" panose="05000000000000000000" pitchFamily="2" charset="2"/>
              </a:rPr>
              <a:t>1-2 </a:t>
            </a:r>
            <a:r>
              <a:rPr lang="en-GB" sz="1200" dirty="0">
                <a:sym typeface="Wingdings" panose="05000000000000000000" pitchFamily="2" charset="2"/>
              </a:rPr>
              <a:t>= 69 W </a:t>
            </a:r>
            <a:r>
              <a:rPr lang="en-GB" sz="1200" dirty="0">
                <a:solidFill>
                  <a:srgbClr val="FF0000"/>
                </a:solidFill>
                <a:sym typeface="Wingdings" panose="05000000000000000000" pitchFamily="2" charset="2"/>
              </a:rPr>
              <a:t>(+9%)</a:t>
            </a:r>
            <a:endParaRPr lang="en-GB" sz="1200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200" dirty="0"/>
              <a:t>Ɛ</a:t>
            </a:r>
            <a:r>
              <a:rPr lang="en-GB" sz="900" dirty="0"/>
              <a:t>1 </a:t>
            </a:r>
            <a:r>
              <a:rPr lang="en-GB" sz="1200" dirty="0"/>
              <a:t>=  0.18 (+50%), Ɛ</a:t>
            </a:r>
            <a:r>
              <a:rPr lang="en-GB" sz="900" dirty="0"/>
              <a:t>2 </a:t>
            </a:r>
            <a:r>
              <a:rPr lang="en-GB" sz="1200" dirty="0"/>
              <a:t>= 0.30 (+50%)	 </a:t>
            </a:r>
            <a:r>
              <a:rPr lang="en-GB" sz="1200" dirty="0">
                <a:sym typeface="Wingdings" panose="05000000000000000000" pitchFamily="2" charset="2"/>
              </a:rPr>
              <a:t> q</a:t>
            </a:r>
            <a:r>
              <a:rPr lang="en-GB" sz="1200" baseline="-25000" dirty="0">
                <a:sym typeface="Wingdings" panose="05000000000000000000" pitchFamily="2" charset="2"/>
              </a:rPr>
              <a:t>1-2 </a:t>
            </a:r>
            <a:r>
              <a:rPr lang="en-GB" sz="1200" dirty="0">
                <a:sym typeface="Wingdings" panose="05000000000000000000" pitchFamily="2" charset="2"/>
              </a:rPr>
              <a:t>= 98 W (+54%)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200" dirty="0">
                <a:sym typeface="Wingdings" panose="05000000000000000000" pitchFamily="2" charset="2"/>
              </a:rPr>
              <a:t>Note: assuming black bodies (Ɛ</a:t>
            </a:r>
            <a:r>
              <a:rPr lang="en-GB" sz="1200" baseline="-25000" dirty="0">
                <a:sym typeface="Wingdings" panose="05000000000000000000" pitchFamily="2" charset="2"/>
              </a:rPr>
              <a:t>1</a:t>
            </a:r>
            <a:r>
              <a:rPr lang="en-GB" sz="1200" dirty="0">
                <a:sym typeface="Wingdings" panose="05000000000000000000" pitchFamily="2" charset="2"/>
              </a:rPr>
              <a:t> = Ɛ</a:t>
            </a:r>
            <a:r>
              <a:rPr lang="en-GB" sz="1200" baseline="-25000" dirty="0">
                <a:sym typeface="Wingdings" panose="05000000000000000000" pitchFamily="2" charset="2"/>
              </a:rPr>
              <a:t>2</a:t>
            </a:r>
            <a:r>
              <a:rPr lang="en-GB" sz="1200" dirty="0">
                <a:sym typeface="Wingdings" panose="05000000000000000000" pitchFamily="2" charset="2"/>
              </a:rPr>
              <a:t> = 1)	  q</a:t>
            </a:r>
            <a:r>
              <a:rPr lang="en-GB" sz="1200" baseline="-25000" dirty="0">
                <a:sym typeface="Wingdings" panose="05000000000000000000" pitchFamily="2" charset="2"/>
              </a:rPr>
              <a:t>1-2 </a:t>
            </a:r>
            <a:r>
              <a:rPr lang="en-GB" sz="1200" dirty="0">
                <a:sym typeface="Wingdings" panose="05000000000000000000" pitchFamily="2" charset="2"/>
              </a:rPr>
              <a:t>= 656 W ! (x10!)</a:t>
            </a:r>
          </a:p>
          <a:p>
            <a:pPr marL="0" indent="0"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0070C0"/>
                </a:solidFill>
                <a:sym typeface="Wingdings" panose="05000000000000000000" pitchFamily="2" charset="2"/>
              </a:rPr>
              <a:t> Influence of </a:t>
            </a:r>
            <a:r>
              <a:rPr lang="en-GB" sz="2400" dirty="0">
                <a:solidFill>
                  <a:srgbClr val="0070C0"/>
                </a:solidFill>
              </a:rPr>
              <a:t>Ɛ</a:t>
            </a:r>
            <a:r>
              <a:rPr lang="en-GB" sz="2400" baseline="-25000" dirty="0">
                <a:solidFill>
                  <a:srgbClr val="0070C0"/>
                </a:solidFill>
              </a:rPr>
              <a:t>1 </a:t>
            </a:r>
            <a:r>
              <a:rPr lang="en-GB" sz="2400" dirty="0">
                <a:solidFill>
                  <a:srgbClr val="0070C0"/>
                </a:solidFill>
              </a:rPr>
              <a:t>is 4 times more important than Ɛ</a:t>
            </a:r>
            <a:r>
              <a:rPr lang="en-GB" sz="2400" baseline="-25000" dirty="0">
                <a:solidFill>
                  <a:srgbClr val="0070C0"/>
                </a:solidFill>
              </a:rPr>
              <a:t>2</a:t>
            </a:r>
            <a:r>
              <a:rPr lang="en-GB" sz="2400" dirty="0">
                <a:solidFill>
                  <a:srgbClr val="0070C0"/>
                </a:solidFill>
              </a:rPr>
              <a:t>  </a:t>
            </a:r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40A7231-3D4D-4EAB-B1AB-FDC2BB1B9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44450"/>
            <a:ext cx="11617325" cy="57626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Exercise:</a:t>
            </a:r>
            <a:r>
              <a:rPr lang="en-US" dirty="0">
                <a:solidFill>
                  <a:srgbClr val="00B050"/>
                </a:solidFill>
              </a:rPr>
              <a:t> Radiation in LHC-like cryostat</a:t>
            </a:r>
            <a:endParaRPr lang="fr-FR" dirty="0">
              <a:solidFill>
                <a:srgbClr val="00B050"/>
              </a:solidFill>
            </a:endParaRPr>
          </a:p>
        </p:txBody>
      </p:sp>
      <p:grpSp>
        <p:nvGrpSpPr>
          <p:cNvPr id="14" name="Group 31">
            <a:extLst>
              <a:ext uri="{FF2B5EF4-FFF2-40B4-BE49-F238E27FC236}">
                <a16:creationId xmlns:a16="http://schemas.microsoft.com/office/drawing/2014/main" id="{9AD826B2-E871-40F0-92B1-5DCC5BA9A29E}"/>
              </a:ext>
            </a:extLst>
          </p:cNvPr>
          <p:cNvGrpSpPr>
            <a:grpSpLocks/>
          </p:cNvGrpSpPr>
          <p:nvPr/>
        </p:nvGrpSpPr>
        <p:grpSpPr bwMode="auto">
          <a:xfrm>
            <a:off x="8607813" y="152009"/>
            <a:ext cx="2698748" cy="1766887"/>
            <a:chOff x="3696" y="2931"/>
            <a:chExt cx="1700" cy="1113"/>
          </a:xfrm>
        </p:grpSpPr>
        <p:sp>
          <p:nvSpPr>
            <p:cNvPr id="15" name="Oval 21">
              <a:extLst>
                <a:ext uri="{FF2B5EF4-FFF2-40B4-BE49-F238E27FC236}">
                  <a16:creationId xmlns:a16="http://schemas.microsoft.com/office/drawing/2014/main" id="{E52220E0-FAAC-4990-A252-44F0A4FFF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8" y="3221"/>
              <a:ext cx="575" cy="576"/>
            </a:xfrm>
            <a:prstGeom prst="ellipse">
              <a:avLst/>
            </a:prstGeom>
            <a:gradFill rotWithShape="0">
              <a:gsLst>
                <a:gs pos="0">
                  <a:srgbClr val="33CCCC"/>
                </a:gs>
                <a:gs pos="100000">
                  <a:srgbClr val="279C9C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8">
              <a:extLst>
                <a:ext uri="{FF2B5EF4-FFF2-40B4-BE49-F238E27FC236}">
                  <a16:creationId xmlns:a16="http://schemas.microsoft.com/office/drawing/2014/main" id="{4DB9A1A9-792E-4222-9B92-F5F1CF93E3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5" y="3385"/>
              <a:ext cx="47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dirty="0"/>
                <a:t>A</a:t>
              </a:r>
              <a:r>
                <a:rPr lang="en-GB" sz="1200" dirty="0"/>
                <a:t>1, </a:t>
              </a:r>
              <a:r>
                <a:rPr lang="en-GB" sz="2000" dirty="0"/>
                <a:t>ɛ</a:t>
              </a:r>
              <a:r>
                <a:rPr lang="en-GB" sz="1200" dirty="0"/>
                <a:t>1 </a:t>
              </a:r>
            </a:p>
          </p:txBody>
        </p:sp>
        <p:sp>
          <p:nvSpPr>
            <p:cNvPr id="17" name="Oval 22">
              <a:extLst>
                <a:ext uri="{FF2B5EF4-FFF2-40B4-BE49-F238E27FC236}">
                  <a16:creationId xmlns:a16="http://schemas.microsoft.com/office/drawing/2014/main" id="{3038058B-FBB3-45A2-BA8F-BA00B5F4A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1" y="3027"/>
              <a:ext cx="958" cy="960"/>
            </a:xfrm>
            <a:prstGeom prst="ellipse">
              <a:avLst/>
            </a:prstGeom>
            <a:noFill/>
            <a:ln w="22225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8" name="Object 23">
              <a:extLst>
                <a:ext uri="{FF2B5EF4-FFF2-40B4-BE49-F238E27FC236}">
                  <a16:creationId xmlns:a16="http://schemas.microsoft.com/office/drawing/2014/main" id="{3D3FD7D0-399D-448A-B180-32D8B56DA26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696" y="3459"/>
            <a:ext cx="343" cy="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2" imgW="304800" imgH="304800" progId="Designer.Drawing.7">
                    <p:embed/>
                  </p:oleObj>
                </mc:Choice>
                <mc:Fallback>
                  <p:oleObj name="Designer Drawing" r:id="rId2" imgW="304800" imgH="304800" progId="Designer.Drawing.7">
                    <p:embed/>
                    <p:pic>
                      <p:nvPicPr>
                        <p:cNvPr id="18" name="Object 23">
                          <a:extLst>
                            <a:ext uri="{FF2B5EF4-FFF2-40B4-BE49-F238E27FC236}">
                              <a16:creationId xmlns:a16="http://schemas.microsoft.com/office/drawing/2014/main" id="{3D3FD7D0-399D-448A-B180-32D8B56DA26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6" y="3459"/>
                          <a:ext cx="343" cy="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24">
              <a:extLst>
                <a:ext uri="{FF2B5EF4-FFF2-40B4-BE49-F238E27FC236}">
                  <a16:creationId xmlns:a16="http://schemas.microsoft.com/office/drawing/2014/main" id="{4889ACD0-9F2C-4288-A7DF-54C50043619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09" y="3507"/>
            <a:ext cx="345" cy="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4" imgW="304800" imgH="304800" progId="Designer.Drawing.7">
                    <p:embed/>
                  </p:oleObj>
                </mc:Choice>
                <mc:Fallback>
                  <p:oleObj name="Designer Drawing" r:id="rId4" imgW="304800" imgH="304800" progId="Designer.Drawing.7">
                    <p:embed/>
                    <p:pic>
                      <p:nvPicPr>
                        <p:cNvPr id="19" name="Object 24">
                          <a:extLst>
                            <a:ext uri="{FF2B5EF4-FFF2-40B4-BE49-F238E27FC236}">
                              <a16:creationId xmlns:a16="http://schemas.microsoft.com/office/drawing/2014/main" id="{4889ACD0-9F2C-4288-A7DF-54C50043619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09" y="3507"/>
                          <a:ext cx="345" cy="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25">
              <a:extLst>
                <a:ext uri="{FF2B5EF4-FFF2-40B4-BE49-F238E27FC236}">
                  <a16:creationId xmlns:a16="http://schemas.microsoft.com/office/drawing/2014/main" id="{04C1E0D7-9A78-42D0-AF74-5AC473DDD79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222" y="2931"/>
            <a:ext cx="69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6" imgW="304800" imgH="304800" progId="Designer.Drawing.7">
                    <p:embed/>
                  </p:oleObj>
                </mc:Choice>
                <mc:Fallback>
                  <p:oleObj name="Designer Drawing" r:id="rId6" imgW="304800" imgH="304800" progId="Designer.Drawing.7">
                    <p:embed/>
                    <p:pic>
                      <p:nvPicPr>
                        <p:cNvPr id="20" name="Object 25">
                          <a:extLst>
                            <a:ext uri="{FF2B5EF4-FFF2-40B4-BE49-F238E27FC236}">
                              <a16:creationId xmlns:a16="http://schemas.microsoft.com/office/drawing/2014/main" id="{04C1E0D7-9A78-42D0-AF74-5AC473DDD79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22" y="2931"/>
                          <a:ext cx="69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ject 26">
              <a:extLst>
                <a:ext uri="{FF2B5EF4-FFF2-40B4-BE49-F238E27FC236}">
                  <a16:creationId xmlns:a16="http://schemas.microsoft.com/office/drawing/2014/main" id="{BD138A26-55D3-418B-B4B8-9B427191DCE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222" y="3699"/>
            <a:ext cx="69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8" imgW="304800" imgH="304800" progId="Designer.Drawing.7">
                    <p:embed/>
                  </p:oleObj>
                </mc:Choice>
                <mc:Fallback>
                  <p:oleObj name="Designer Drawing" r:id="rId8" imgW="304800" imgH="304800" progId="Designer.Drawing.7">
                    <p:embed/>
                    <p:pic>
                      <p:nvPicPr>
                        <p:cNvPr id="21" name="Object 26">
                          <a:extLst>
                            <a:ext uri="{FF2B5EF4-FFF2-40B4-BE49-F238E27FC236}">
                              <a16:creationId xmlns:a16="http://schemas.microsoft.com/office/drawing/2014/main" id="{BD138A26-55D3-418B-B4B8-9B427191DCE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22" y="3699"/>
                          <a:ext cx="69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Text Box 29">
              <a:extLst>
                <a:ext uri="{FF2B5EF4-FFF2-40B4-BE49-F238E27FC236}">
                  <a16:creationId xmlns:a16="http://schemas.microsoft.com/office/drawing/2014/main" id="{44831A93-C6C8-41E8-9DFB-21416C2131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76" y="3385"/>
              <a:ext cx="520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dirty="0"/>
                <a:t>A</a:t>
              </a:r>
              <a:r>
                <a:rPr lang="en-GB" sz="1200" dirty="0"/>
                <a:t>2,</a:t>
              </a:r>
              <a:r>
                <a: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ɛ</a:t>
              </a:r>
              <a:r>
                <a:rPr lang="en-GB" sz="1200" dirty="0">
                  <a:solidFill>
                    <a:prstClr val="black"/>
                  </a:solidFill>
                  <a:latin typeface="Arial" panose="020B0604020202020204"/>
                </a:rPr>
                <a:t>2</a:t>
              </a:r>
              <a:r>
                <a:rPr lang="en-GB" sz="1200" dirty="0"/>
                <a:t> 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Object 14">
                <a:extLst>
                  <a:ext uri="{FF2B5EF4-FFF2-40B4-BE49-F238E27FC236}">
                    <a16:creationId xmlns:a16="http://schemas.microsoft.com/office/drawing/2014/main" id="{960EBA11-A82B-49FC-A08D-AF5238DE1999}"/>
                  </a:ext>
                </a:extLst>
              </p:cNvPr>
              <p:cNvSpPr txBox="1"/>
              <p:nvPr/>
            </p:nvSpPr>
            <p:spPr bwMode="auto">
              <a:xfrm>
                <a:off x="5266919" y="1776842"/>
                <a:ext cx="2592388" cy="105886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fr-FR" i="1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baseline="-250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baseline="-250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baseline="-250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f>
                            <m:f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  <m:r>
                                    <a:rPr lang="fr-FR" i="1" baseline="-25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4" name="Object 14">
                <a:extLst>
                  <a:ext uri="{FF2B5EF4-FFF2-40B4-BE49-F238E27FC236}">
                    <a16:creationId xmlns:a16="http://schemas.microsoft.com/office/drawing/2014/main" id="{960EBA11-A82B-49FC-A08D-AF5238DE19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66919" y="1776842"/>
                <a:ext cx="2592388" cy="105886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6350">
                <a:solidFill>
                  <a:schemeClr val="tx1"/>
                </a:solidFill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59EF837A-A4BD-46C5-B86F-25CE78B5EA6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01606" y="2500540"/>
            <a:ext cx="3204958" cy="21455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41618A-1DAC-4654-821B-94B46CFD36C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60342" y="4552566"/>
            <a:ext cx="3146219" cy="218810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49ED1EA-0445-4513-897B-FCACB268ECA3}"/>
              </a:ext>
            </a:extLst>
          </p:cNvPr>
          <p:cNvCxnSpPr>
            <a:cxnSpLocks/>
          </p:cNvCxnSpPr>
          <p:nvPr/>
        </p:nvCxnSpPr>
        <p:spPr>
          <a:xfrm>
            <a:off x="10051961" y="3380704"/>
            <a:ext cx="0" cy="6407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A703748-1382-4F7F-9573-ACAE0D6DDA64}"/>
              </a:ext>
            </a:extLst>
          </p:cNvPr>
          <p:cNvCxnSpPr>
            <a:cxnSpLocks/>
          </p:cNvCxnSpPr>
          <p:nvPr/>
        </p:nvCxnSpPr>
        <p:spPr>
          <a:xfrm>
            <a:off x="10590727" y="3327042"/>
            <a:ext cx="0" cy="6943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AED261E-E96B-43DE-B98E-95B1FD811EDF}"/>
              </a:ext>
            </a:extLst>
          </p:cNvPr>
          <p:cNvCxnSpPr>
            <a:cxnSpLocks/>
          </p:cNvCxnSpPr>
          <p:nvPr/>
        </p:nvCxnSpPr>
        <p:spPr>
          <a:xfrm flipH="1">
            <a:off x="8943341" y="3326925"/>
            <a:ext cx="1656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931517F-D8CE-4A58-BA31-E164A084F8CF}"/>
              </a:ext>
            </a:extLst>
          </p:cNvPr>
          <p:cNvCxnSpPr>
            <a:cxnSpLocks/>
          </p:cNvCxnSpPr>
          <p:nvPr/>
        </p:nvCxnSpPr>
        <p:spPr>
          <a:xfrm flipH="1">
            <a:off x="8960512" y="3380704"/>
            <a:ext cx="10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41D5D5F-ED9A-478B-91A5-475D01DCA208}"/>
              </a:ext>
            </a:extLst>
          </p:cNvPr>
          <p:cNvCxnSpPr>
            <a:cxnSpLocks/>
          </p:cNvCxnSpPr>
          <p:nvPr/>
        </p:nvCxnSpPr>
        <p:spPr>
          <a:xfrm flipH="1">
            <a:off x="10055212" y="4027752"/>
            <a:ext cx="540000" cy="0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4229835-98CD-405A-B0FF-9E188B91446A}"/>
              </a:ext>
            </a:extLst>
          </p:cNvPr>
          <p:cNvCxnSpPr>
            <a:cxnSpLocks/>
          </p:cNvCxnSpPr>
          <p:nvPr/>
        </p:nvCxnSpPr>
        <p:spPr>
          <a:xfrm flipH="1">
            <a:off x="9673139" y="6118422"/>
            <a:ext cx="396000" cy="0"/>
          </a:xfrm>
          <a:prstGeom prst="line">
            <a:avLst/>
          </a:prstGeom>
          <a:ln w="127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B45A0DD-367D-4DEB-BEEC-C4B4DBD59EBA}"/>
              </a:ext>
            </a:extLst>
          </p:cNvPr>
          <p:cNvCxnSpPr>
            <a:cxnSpLocks/>
          </p:cNvCxnSpPr>
          <p:nvPr/>
        </p:nvCxnSpPr>
        <p:spPr>
          <a:xfrm>
            <a:off x="9631251" y="5464936"/>
            <a:ext cx="0" cy="64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3530E27-1821-4C3F-B84C-59BF829E2201}"/>
              </a:ext>
            </a:extLst>
          </p:cNvPr>
          <p:cNvCxnSpPr>
            <a:cxnSpLocks/>
          </p:cNvCxnSpPr>
          <p:nvPr/>
        </p:nvCxnSpPr>
        <p:spPr>
          <a:xfrm>
            <a:off x="10066990" y="5153698"/>
            <a:ext cx="0" cy="97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1C64E85-A16B-4F83-A511-EE12E17F409B}"/>
              </a:ext>
            </a:extLst>
          </p:cNvPr>
          <p:cNvCxnSpPr>
            <a:cxnSpLocks/>
          </p:cNvCxnSpPr>
          <p:nvPr/>
        </p:nvCxnSpPr>
        <p:spPr>
          <a:xfrm flipH="1">
            <a:off x="8986268" y="5153698"/>
            <a:ext cx="10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42AC8F3-FB3B-4AFB-AADF-FE2354747A6D}"/>
              </a:ext>
            </a:extLst>
          </p:cNvPr>
          <p:cNvCxnSpPr>
            <a:cxnSpLocks/>
          </p:cNvCxnSpPr>
          <p:nvPr/>
        </p:nvCxnSpPr>
        <p:spPr>
          <a:xfrm flipH="1">
            <a:off x="8997001" y="5471375"/>
            <a:ext cx="64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8DC2987-8D10-4B1A-8666-56DD508700E8}"/>
              </a:ext>
            </a:extLst>
          </p:cNvPr>
          <p:cNvCxnSpPr>
            <a:cxnSpLocks/>
          </p:cNvCxnSpPr>
          <p:nvPr/>
        </p:nvCxnSpPr>
        <p:spPr>
          <a:xfrm>
            <a:off x="8992707" y="5152037"/>
            <a:ext cx="0" cy="324000"/>
          </a:xfrm>
          <a:prstGeom prst="line">
            <a:avLst/>
          </a:prstGeom>
          <a:ln w="127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93E27F5-0849-430E-90CB-050472E66A69}"/>
              </a:ext>
            </a:extLst>
          </p:cNvPr>
          <p:cNvCxnSpPr>
            <a:cxnSpLocks/>
          </p:cNvCxnSpPr>
          <p:nvPr/>
        </p:nvCxnSpPr>
        <p:spPr>
          <a:xfrm>
            <a:off x="8964809" y="3317279"/>
            <a:ext cx="0" cy="72000"/>
          </a:xfrm>
          <a:prstGeom prst="line">
            <a:avLst/>
          </a:prstGeom>
          <a:ln w="127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16647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9960A-7560-4A04-B6C2-63908BB3A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Exercise: </a:t>
            </a:r>
            <a:r>
              <a:rPr lang="en-US" sz="3200" dirty="0">
                <a:solidFill>
                  <a:srgbClr val="00B050"/>
                </a:solidFill>
              </a:rPr>
              <a:t>Radiation in LHC-like cryostat (</a:t>
            </a:r>
            <a:r>
              <a:rPr lang="en-US" sz="3200" dirty="0" err="1">
                <a:solidFill>
                  <a:srgbClr val="00B050"/>
                </a:solidFill>
              </a:rPr>
              <a:t>cont.d</a:t>
            </a:r>
            <a:r>
              <a:rPr lang="en-US" sz="3200" dirty="0">
                <a:solidFill>
                  <a:srgbClr val="00B050"/>
                </a:solidFill>
              </a:rPr>
              <a:t>)</a:t>
            </a:r>
            <a:endParaRPr lang="fr-FR" sz="3200" dirty="0">
              <a:solidFill>
                <a:srgbClr val="00B050"/>
              </a:solidFill>
            </a:endParaRPr>
          </a:p>
        </p:txBody>
      </p:sp>
      <p:grpSp>
        <p:nvGrpSpPr>
          <p:cNvPr id="4" name="Group 31">
            <a:extLst>
              <a:ext uri="{FF2B5EF4-FFF2-40B4-BE49-F238E27FC236}">
                <a16:creationId xmlns:a16="http://schemas.microsoft.com/office/drawing/2014/main" id="{305413B2-6BA9-4A78-838B-20DF267EBC98}"/>
              </a:ext>
            </a:extLst>
          </p:cNvPr>
          <p:cNvGrpSpPr>
            <a:grpSpLocks/>
          </p:cNvGrpSpPr>
          <p:nvPr/>
        </p:nvGrpSpPr>
        <p:grpSpPr bwMode="auto">
          <a:xfrm>
            <a:off x="9132822" y="252546"/>
            <a:ext cx="2425700" cy="1766887"/>
            <a:chOff x="3696" y="2931"/>
            <a:chExt cx="1528" cy="1113"/>
          </a:xfrm>
        </p:grpSpPr>
        <p:sp>
          <p:nvSpPr>
            <p:cNvPr id="5" name="Oval 21">
              <a:extLst>
                <a:ext uri="{FF2B5EF4-FFF2-40B4-BE49-F238E27FC236}">
                  <a16:creationId xmlns:a16="http://schemas.microsoft.com/office/drawing/2014/main" id="{8A3A8B9A-8ABB-455C-A431-6794D1A06B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8" y="3221"/>
              <a:ext cx="575" cy="576"/>
            </a:xfrm>
            <a:prstGeom prst="ellipse">
              <a:avLst/>
            </a:prstGeom>
            <a:gradFill rotWithShape="0">
              <a:gsLst>
                <a:gs pos="0">
                  <a:srgbClr val="33CCCC"/>
                </a:gs>
                <a:gs pos="100000">
                  <a:srgbClr val="279C9C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Text Box 18">
              <a:extLst>
                <a:ext uri="{FF2B5EF4-FFF2-40B4-BE49-F238E27FC236}">
                  <a16:creationId xmlns:a16="http://schemas.microsoft.com/office/drawing/2014/main" id="{43E0E2DA-3E03-40C6-A142-CDAB45EC19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6" y="3372"/>
              <a:ext cx="285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2000" dirty="0"/>
                <a:t>D</a:t>
              </a:r>
              <a:r>
                <a:rPr lang="en-GB" sz="2000" baseline="-25000" dirty="0"/>
                <a:t>i</a:t>
              </a:r>
              <a:r>
                <a:rPr lang="en-GB" sz="1200" dirty="0"/>
                <a:t> </a:t>
              </a:r>
            </a:p>
          </p:txBody>
        </p:sp>
        <p:sp>
          <p:nvSpPr>
            <p:cNvPr id="7" name="Oval 22">
              <a:extLst>
                <a:ext uri="{FF2B5EF4-FFF2-40B4-BE49-F238E27FC236}">
                  <a16:creationId xmlns:a16="http://schemas.microsoft.com/office/drawing/2014/main" id="{6C363EE0-B58C-4174-AD40-48B289AAE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1" y="3027"/>
              <a:ext cx="958" cy="960"/>
            </a:xfrm>
            <a:prstGeom prst="ellipse">
              <a:avLst/>
            </a:prstGeom>
            <a:noFill/>
            <a:ln w="22225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8" name="Object 23">
              <a:extLst>
                <a:ext uri="{FF2B5EF4-FFF2-40B4-BE49-F238E27FC236}">
                  <a16:creationId xmlns:a16="http://schemas.microsoft.com/office/drawing/2014/main" id="{58BF4CE3-32DD-4725-8720-F2B6B7E6E9F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696" y="3459"/>
            <a:ext cx="343" cy="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2" imgW="304800" imgH="304800" progId="Designer.Drawing.7">
                    <p:embed/>
                  </p:oleObj>
                </mc:Choice>
                <mc:Fallback>
                  <p:oleObj name="Designer Drawing" r:id="rId2" imgW="304800" imgH="304800" progId="Designer.Drawing.7">
                    <p:embed/>
                    <p:pic>
                      <p:nvPicPr>
                        <p:cNvPr id="8" name="Object 23">
                          <a:extLst>
                            <a:ext uri="{FF2B5EF4-FFF2-40B4-BE49-F238E27FC236}">
                              <a16:creationId xmlns:a16="http://schemas.microsoft.com/office/drawing/2014/main" id="{58BF4CE3-32DD-4725-8720-F2B6B7E6E9F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6" y="3459"/>
                          <a:ext cx="343" cy="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24">
              <a:extLst>
                <a:ext uri="{FF2B5EF4-FFF2-40B4-BE49-F238E27FC236}">
                  <a16:creationId xmlns:a16="http://schemas.microsoft.com/office/drawing/2014/main" id="{C01E82EB-912A-4C72-89EE-A3A622EB7F4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09" y="3507"/>
            <a:ext cx="345" cy="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4" imgW="304800" imgH="304800" progId="Designer.Drawing.7">
                    <p:embed/>
                  </p:oleObj>
                </mc:Choice>
                <mc:Fallback>
                  <p:oleObj name="Designer Drawing" r:id="rId4" imgW="304800" imgH="304800" progId="Designer.Drawing.7">
                    <p:embed/>
                    <p:pic>
                      <p:nvPicPr>
                        <p:cNvPr id="9" name="Object 24">
                          <a:extLst>
                            <a:ext uri="{FF2B5EF4-FFF2-40B4-BE49-F238E27FC236}">
                              <a16:creationId xmlns:a16="http://schemas.microsoft.com/office/drawing/2014/main" id="{C01E82EB-912A-4C72-89EE-A3A622EB7F4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09" y="3507"/>
                          <a:ext cx="345" cy="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25">
              <a:extLst>
                <a:ext uri="{FF2B5EF4-FFF2-40B4-BE49-F238E27FC236}">
                  <a16:creationId xmlns:a16="http://schemas.microsoft.com/office/drawing/2014/main" id="{22C3E760-96C4-4A1F-BADC-20D8D22AF22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222" y="2931"/>
            <a:ext cx="69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6" imgW="304800" imgH="304800" progId="Designer.Drawing.7">
                    <p:embed/>
                  </p:oleObj>
                </mc:Choice>
                <mc:Fallback>
                  <p:oleObj name="Designer Drawing" r:id="rId6" imgW="304800" imgH="304800" progId="Designer.Drawing.7">
                    <p:embed/>
                    <p:pic>
                      <p:nvPicPr>
                        <p:cNvPr id="10" name="Object 25">
                          <a:extLst>
                            <a:ext uri="{FF2B5EF4-FFF2-40B4-BE49-F238E27FC236}">
                              <a16:creationId xmlns:a16="http://schemas.microsoft.com/office/drawing/2014/main" id="{22C3E760-96C4-4A1F-BADC-20D8D22AF22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22" y="2931"/>
                          <a:ext cx="69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26">
              <a:extLst>
                <a:ext uri="{FF2B5EF4-FFF2-40B4-BE49-F238E27FC236}">
                  <a16:creationId xmlns:a16="http://schemas.microsoft.com/office/drawing/2014/main" id="{39A1A688-C7C6-4021-82C8-4D0A8C2E4F4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222" y="3699"/>
            <a:ext cx="69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8" imgW="304800" imgH="304800" progId="Designer.Drawing.7">
                    <p:embed/>
                  </p:oleObj>
                </mc:Choice>
                <mc:Fallback>
                  <p:oleObj name="Designer Drawing" r:id="rId8" imgW="304800" imgH="304800" progId="Designer.Drawing.7">
                    <p:embed/>
                    <p:pic>
                      <p:nvPicPr>
                        <p:cNvPr id="11" name="Object 26">
                          <a:extLst>
                            <a:ext uri="{FF2B5EF4-FFF2-40B4-BE49-F238E27FC236}">
                              <a16:creationId xmlns:a16="http://schemas.microsoft.com/office/drawing/2014/main" id="{39A1A688-C7C6-4021-82C8-4D0A8C2E4F4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22" y="3699"/>
                          <a:ext cx="69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Text Box 29">
              <a:extLst>
                <a:ext uri="{FF2B5EF4-FFF2-40B4-BE49-F238E27FC236}">
                  <a16:creationId xmlns:a16="http://schemas.microsoft.com/office/drawing/2014/main" id="{06F194DD-EA1E-403E-8CEB-ABBB78CA91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76" y="3385"/>
              <a:ext cx="34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2000" dirty="0"/>
                <a:t>D</a:t>
              </a:r>
              <a:r>
                <a:rPr lang="en-GB" sz="2000" baseline="-25000" dirty="0"/>
                <a:t>e</a:t>
              </a:r>
              <a:r>
                <a:rPr lang="en-GB" sz="1200" dirty="0"/>
                <a:t>  </a:t>
              </a:r>
            </a:p>
          </p:txBody>
        </p:sp>
      </p:grp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C5F0E970-D689-4D7C-9546-781FA4DF599A}"/>
              </a:ext>
            </a:extLst>
          </p:cNvPr>
          <p:cNvSpPr txBox="1">
            <a:spLocks/>
          </p:cNvSpPr>
          <p:nvPr/>
        </p:nvSpPr>
        <p:spPr>
          <a:xfrm>
            <a:off x="5091362" y="2256615"/>
            <a:ext cx="6996364" cy="60103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ym typeface="Wingdings" panose="05000000000000000000" pitchFamily="2" charset="2"/>
              </a:rPr>
              <a:t>Sensitivity with </a:t>
            </a:r>
            <a:r>
              <a:rPr lang="en-GB" dirty="0" err="1">
                <a:sym typeface="Wingdings" panose="05000000000000000000" pitchFamily="2" charset="2"/>
              </a:rPr>
              <a:t>vac.vessel</a:t>
            </a:r>
            <a:r>
              <a:rPr lang="en-GB" dirty="0">
                <a:sym typeface="Wingdings" panose="05000000000000000000" pitchFamily="2" charset="2"/>
              </a:rPr>
              <a:t> diam. (</a:t>
            </a:r>
            <a:r>
              <a:rPr lang="en-GB" dirty="0"/>
              <a:t>D</a:t>
            </a:r>
            <a:r>
              <a:rPr lang="en-GB" baseline="-25000" dirty="0"/>
              <a:t>e</a:t>
            </a:r>
            <a:r>
              <a:rPr lang="en-GB" dirty="0"/>
              <a:t>): </a:t>
            </a:r>
            <a:r>
              <a:rPr lang="en-GB" dirty="0">
                <a:solidFill>
                  <a:srgbClr val="0070C0"/>
                </a:solidFill>
              </a:rPr>
              <a:t>~12 W/m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936F3C8-A61D-4315-A07F-F3B26F51936B}"/>
              </a:ext>
            </a:extLst>
          </p:cNvPr>
          <p:cNvGrpSpPr/>
          <p:nvPr/>
        </p:nvGrpSpPr>
        <p:grpSpPr>
          <a:xfrm>
            <a:off x="234922" y="770106"/>
            <a:ext cx="4856440" cy="6020048"/>
            <a:chOff x="4046536" y="779731"/>
            <a:chExt cx="4856440" cy="6020048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A9C4EC7-DCB7-4C5B-9E84-8A4B81C1862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046536" y="3758750"/>
              <a:ext cx="4856440" cy="3041029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F6C11C3-5405-4833-BE21-2D197E37CDFE}"/>
                </a:ext>
              </a:extLst>
            </p:cNvPr>
            <p:cNvCxnSpPr>
              <a:cxnSpLocks/>
            </p:cNvCxnSpPr>
            <p:nvPr/>
          </p:nvCxnSpPr>
          <p:spPr>
            <a:xfrm>
              <a:off x="6779372" y="1812041"/>
              <a:ext cx="0" cy="15548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EB90C43-3C66-4669-82AE-A073A900BC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89634" y="1812041"/>
              <a:ext cx="19058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EB43D74-3151-4CB7-A567-B67EF3F6B4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38449" y="1788928"/>
              <a:ext cx="79375" cy="793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575A70B-9324-405C-A99B-C481EB3B37A2}"/>
                </a:ext>
              </a:extLst>
            </p:cNvPr>
            <p:cNvCxnSpPr>
              <a:cxnSpLocks/>
            </p:cNvCxnSpPr>
            <p:nvPr/>
          </p:nvCxnSpPr>
          <p:spPr>
            <a:xfrm>
              <a:off x="6777766" y="5043638"/>
              <a:ext cx="0" cy="13247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6D6E5D3-1CDD-47AD-BA2B-7C17DBE940F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36843" y="4973293"/>
              <a:ext cx="79375" cy="793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2A99398-D943-44FD-BF50-CCC52AC76B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71916" y="5022305"/>
              <a:ext cx="19058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A84A3F4-273A-443C-ADCE-D301B57E6AC4}"/>
                </a:ext>
              </a:extLst>
            </p:cNvPr>
            <p:cNvSpPr txBox="1"/>
            <p:nvPr/>
          </p:nvSpPr>
          <p:spPr>
            <a:xfrm>
              <a:off x="6142853" y="1354511"/>
              <a:ext cx="13051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(D</a:t>
              </a:r>
              <a:r>
                <a:rPr lang="en-US" sz="1100" baseline="-25000" dirty="0"/>
                <a:t>i</a:t>
              </a:r>
              <a:r>
                <a:rPr lang="en-US" sz="1100" dirty="0"/>
                <a:t>=0.5m, D</a:t>
              </a:r>
              <a:r>
                <a:rPr lang="en-US" sz="1100" baseline="-25000" dirty="0"/>
                <a:t>e</a:t>
              </a:r>
              <a:r>
                <a:rPr lang="en-US" sz="1100" dirty="0"/>
                <a:t>=1m)</a:t>
              </a:r>
              <a:endParaRPr lang="fr-FR" sz="1100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DBD9A4C-6C79-4746-AF7A-33AD6018207F}"/>
                </a:ext>
              </a:extLst>
            </p:cNvPr>
            <p:cNvSpPr txBox="1"/>
            <p:nvPr/>
          </p:nvSpPr>
          <p:spPr>
            <a:xfrm>
              <a:off x="6194127" y="4535774"/>
              <a:ext cx="13051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(D</a:t>
              </a:r>
              <a:r>
                <a:rPr lang="en-US" sz="1100" baseline="-25000" dirty="0"/>
                <a:t>i</a:t>
              </a:r>
              <a:r>
                <a:rPr lang="en-US" sz="1100" dirty="0"/>
                <a:t>=0.5m, D</a:t>
              </a:r>
              <a:r>
                <a:rPr lang="en-US" sz="1100" baseline="-25000" dirty="0"/>
                <a:t>e</a:t>
              </a:r>
              <a:r>
                <a:rPr lang="en-US" sz="1100" dirty="0"/>
                <a:t>=1m)</a:t>
              </a:r>
              <a:endParaRPr lang="fr-FR" sz="1100" dirty="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F0DD6BF1-8063-4B60-9A40-7CB9554614C9}"/>
                </a:ext>
              </a:extLst>
            </p:cNvPr>
            <p:cNvGrpSpPr/>
            <p:nvPr/>
          </p:nvGrpSpPr>
          <p:grpSpPr>
            <a:xfrm>
              <a:off x="4112961" y="779731"/>
              <a:ext cx="4723591" cy="2979019"/>
              <a:chOff x="4112961" y="779731"/>
              <a:chExt cx="4723591" cy="2979019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3670CBE0-7EA2-47FF-973E-98AEB65A61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112961" y="779731"/>
                <a:ext cx="4723591" cy="2979019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C842C30-46A7-4405-B84F-8A48BC4572DB}"/>
                  </a:ext>
                </a:extLst>
              </p:cNvPr>
              <p:cNvSpPr txBox="1"/>
              <p:nvPr/>
            </p:nvSpPr>
            <p:spPr>
              <a:xfrm>
                <a:off x="6805062" y="3516193"/>
                <a:ext cx="33695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(m)</a:t>
                </a:r>
                <a:endParaRPr lang="fr-FR" sz="800" dirty="0"/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087410F-FFF4-42AC-8088-9F0E512A17CF}"/>
                </a:ext>
              </a:extLst>
            </p:cNvPr>
            <p:cNvSpPr txBox="1"/>
            <p:nvPr/>
          </p:nvSpPr>
          <p:spPr>
            <a:xfrm>
              <a:off x="6829922" y="6548613"/>
              <a:ext cx="33695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(m)</a:t>
              </a:r>
              <a:endParaRPr lang="fr-FR" sz="800" dirty="0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8A2B98B-6DB7-4085-8243-021BCA71CB96}"/>
                </a:ext>
              </a:extLst>
            </p:cNvPr>
            <p:cNvCxnSpPr>
              <a:cxnSpLocks/>
            </p:cNvCxnSpPr>
            <p:nvPr/>
          </p:nvCxnSpPr>
          <p:spPr>
            <a:xfrm>
              <a:off x="6776161" y="1812041"/>
              <a:ext cx="0" cy="15548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EE44D71-5E1E-4A5B-96DF-1E4F648EFF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45675" y="1404134"/>
              <a:ext cx="2355673" cy="88060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B87EFA52-47DF-4DCA-80ED-3C1098F85E8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65672" y="4540718"/>
              <a:ext cx="2342341" cy="98202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441B4F7A-E5CA-4E9B-B6BD-96A9AAEB3935}"/>
                </a:ext>
              </a:extLst>
            </p:cNvPr>
            <p:cNvCxnSpPr/>
            <p:nvPr/>
          </p:nvCxnSpPr>
          <p:spPr>
            <a:xfrm flipH="1" flipV="1">
              <a:off x="6829922" y="1868303"/>
              <a:ext cx="336952" cy="41644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BB25522D-2095-4DA9-B027-8FB81DA51FAA}"/>
                </a:ext>
              </a:extLst>
            </p:cNvPr>
            <p:cNvCxnSpPr/>
            <p:nvPr/>
          </p:nvCxnSpPr>
          <p:spPr>
            <a:xfrm flipH="1" flipV="1">
              <a:off x="6878029" y="5060058"/>
              <a:ext cx="336952" cy="41644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33D2EF81-5331-41EA-8B92-F11E72E07AD6}"/>
                    </a:ext>
                  </a:extLst>
                </p:cNvPr>
                <p:cNvSpPr txBox="1"/>
                <p:nvPr/>
              </p:nvSpPr>
              <p:spPr>
                <a:xfrm>
                  <a:off x="6851690" y="2319145"/>
                  <a:ext cx="1396601" cy="27033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fr-FR" sz="1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20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1−2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𝐷𝑒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fr-FR" sz="120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sz="1200" b="0" i="1" baseline="-2500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</m:oMath>
                  </a14:m>
                  <a:r>
                    <a:rPr lang="fr-FR" sz="1200" dirty="0"/>
                    <a:t> = </a:t>
                  </a:r>
                  <a:r>
                    <a:rPr lang="fr-FR" sz="1200" b="1" dirty="0">
                      <a:solidFill>
                        <a:srgbClr val="0070C0"/>
                      </a:solidFill>
                    </a:rPr>
                    <a:t>12.3 W/m</a:t>
                  </a:r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33D2EF81-5331-41EA-8B92-F11E72E07A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51690" y="2319145"/>
                  <a:ext cx="1396601" cy="270330"/>
                </a:xfrm>
                <a:prstGeom prst="rect">
                  <a:avLst/>
                </a:prstGeom>
                <a:blipFill>
                  <a:blip r:embed="rId13"/>
                  <a:stretch>
                    <a:fillRect l="-3057" t="-4545" r="-5240" b="-1818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130F94DA-084F-4BB8-8BF2-1374F6BCE095}"/>
                    </a:ext>
                  </a:extLst>
                </p:cNvPr>
                <p:cNvSpPr txBox="1"/>
                <p:nvPr/>
              </p:nvSpPr>
              <p:spPr>
                <a:xfrm>
                  <a:off x="6976527" y="5522739"/>
                  <a:ext cx="1378201" cy="27033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fr-FR" sz="1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20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1−2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𝐷𝑖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fr-FR" sz="120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𝐷𝑖</m:t>
                          </m:r>
                        </m:den>
                      </m:f>
                    </m:oMath>
                  </a14:m>
                  <a:r>
                    <a:rPr lang="fr-FR" sz="1200" dirty="0"/>
                    <a:t> = </a:t>
                  </a:r>
                  <a:r>
                    <a:rPr lang="fr-FR" sz="1200" b="1" dirty="0">
                      <a:solidFill>
                        <a:srgbClr val="0070C0"/>
                      </a:solidFill>
                    </a:rPr>
                    <a:t>102 W/m</a:t>
                  </a:r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130F94DA-084F-4BB8-8BF2-1374F6BCE0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6527" y="5522739"/>
                  <a:ext cx="1378201" cy="270330"/>
                </a:xfrm>
                <a:prstGeom prst="rect">
                  <a:avLst/>
                </a:prstGeom>
                <a:blipFill>
                  <a:blip r:embed="rId14"/>
                  <a:stretch>
                    <a:fillRect l="-2655" t="-4444" r="-2655" b="-155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CEE2CCA2-EAAA-48BA-89ED-EA069AF4B1F7}"/>
              </a:ext>
            </a:extLst>
          </p:cNvPr>
          <p:cNvSpPr txBox="1"/>
          <p:nvPr/>
        </p:nvSpPr>
        <p:spPr>
          <a:xfrm>
            <a:off x="5132285" y="5958659"/>
            <a:ext cx="751773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000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GB" sz="2000" u="sng" dirty="0">
                <a:solidFill>
                  <a:srgbClr val="0070C0"/>
                </a:solidFill>
              </a:rPr>
              <a:t>D</a:t>
            </a:r>
            <a:r>
              <a:rPr lang="en-GB" sz="2000" u="sng" baseline="-25000" dirty="0">
                <a:solidFill>
                  <a:srgbClr val="0070C0"/>
                </a:solidFill>
              </a:rPr>
              <a:t>i </a:t>
            </a:r>
            <a:r>
              <a:rPr lang="en-GB" sz="2000" u="sng" dirty="0">
                <a:solidFill>
                  <a:srgbClr val="0070C0"/>
                </a:solidFill>
              </a:rPr>
              <a:t>x 8 times </a:t>
            </a:r>
            <a:r>
              <a:rPr lang="en-GB" sz="2000" dirty="0">
                <a:solidFill>
                  <a:srgbClr val="0070C0"/>
                </a:solidFill>
              </a:rPr>
              <a:t>more sensitive than D</a:t>
            </a:r>
            <a:r>
              <a:rPr lang="en-GB" sz="2000" baseline="-25000" dirty="0">
                <a:solidFill>
                  <a:srgbClr val="0070C0"/>
                </a:solidFill>
              </a:rPr>
              <a:t>e  </a:t>
            </a:r>
            <a:r>
              <a:rPr lang="en-GB" sz="2000" dirty="0">
                <a:solidFill>
                  <a:srgbClr val="0070C0"/>
                </a:solidFill>
              </a:rPr>
              <a:t>(for similar D ratios)</a:t>
            </a:r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2851D7E5-3B05-4920-A514-9BFFEB45828E}"/>
              </a:ext>
            </a:extLst>
          </p:cNvPr>
          <p:cNvSpPr txBox="1">
            <a:spLocks/>
          </p:cNvSpPr>
          <p:nvPr/>
        </p:nvSpPr>
        <p:spPr>
          <a:xfrm>
            <a:off x="5091361" y="3837785"/>
            <a:ext cx="7100639" cy="6010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ym typeface="Wingdings" panose="05000000000000000000" pitchFamily="2" charset="2"/>
              </a:rPr>
              <a:t>Sensitivity with inner vessel diam.</a:t>
            </a:r>
            <a:r>
              <a:rPr lang="en-GB" sz="2400" dirty="0"/>
              <a:t> </a:t>
            </a:r>
            <a:r>
              <a:rPr lang="en-GB" sz="2400" dirty="0">
                <a:sym typeface="Wingdings" panose="05000000000000000000" pitchFamily="2" charset="2"/>
              </a:rPr>
              <a:t>(</a:t>
            </a:r>
            <a:r>
              <a:rPr lang="en-GB" sz="2400" dirty="0"/>
              <a:t>D</a:t>
            </a:r>
            <a:r>
              <a:rPr lang="en-GB" sz="2400" baseline="-25000" dirty="0"/>
              <a:t>i</a:t>
            </a:r>
            <a:r>
              <a:rPr lang="en-GB" sz="2400" dirty="0"/>
              <a:t>): </a:t>
            </a:r>
            <a:r>
              <a:rPr lang="en-GB" sz="2400" dirty="0">
                <a:solidFill>
                  <a:srgbClr val="0070C0"/>
                </a:solidFill>
              </a:rPr>
              <a:t>~ 100 W/m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Object 14">
                <a:extLst>
                  <a:ext uri="{FF2B5EF4-FFF2-40B4-BE49-F238E27FC236}">
                    <a16:creationId xmlns:a16="http://schemas.microsoft.com/office/drawing/2014/main" id="{378CFB3A-D83D-479E-A84D-384C091AE6BA}"/>
                  </a:ext>
                </a:extLst>
              </p:cNvPr>
              <p:cNvSpPr txBox="1"/>
              <p:nvPr/>
            </p:nvSpPr>
            <p:spPr bwMode="auto">
              <a:xfrm>
                <a:off x="5365174" y="973271"/>
                <a:ext cx="2592388" cy="105886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fr-FR" i="1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baseline="-250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baseline="-250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baseline="-250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f>
                            <m:f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  <m:r>
                                    <a:rPr lang="fr-FR" i="1" baseline="-25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9" name="Object 14">
                <a:extLst>
                  <a:ext uri="{FF2B5EF4-FFF2-40B4-BE49-F238E27FC236}">
                    <a16:creationId xmlns:a16="http://schemas.microsoft.com/office/drawing/2014/main" id="{378CFB3A-D83D-479E-A84D-384C091AE6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65174" y="973271"/>
                <a:ext cx="2592388" cy="1058863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 w="6350">
                <a:solidFill>
                  <a:schemeClr val="tx1"/>
                </a:solidFill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65B0B2-9139-78B0-2C33-F2ABA9F08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2594723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9453C-C195-4F6B-B5D1-9085627F0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B050"/>
                </a:solidFill>
              </a:rPr>
              <a:t>Exercise:</a:t>
            </a:r>
            <a:r>
              <a:rPr lang="en-US" sz="3600" dirty="0">
                <a:solidFill>
                  <a:srgbClr val="00B050"/>
                </a:solidFill>
              </a:rPr>
              <a:t> Radiation in LHC-like cryostat (</a:t>
            </a:r>
            <a:r>
              <a:rPr lang="en-US" sz="3600" dirty="0" err="1">
                <a:solidFill>
                  <a:srgbClr val="00B050"/>
                </a:solidFill>
              </a:rPr>
              <a:t>cont.d</a:t>
            </a:r>
            <a:r>
              <a:rPr lang="en-US" sz="3600" dirty="0">
                <a:solidFill>
                  <a:srgbClr val="00B050"/>
                </a:solidFill>
              </a:rPr>
              <a:t>)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13700-B107-4B1A-826D-96886A0D34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25" y="830010"/>
            <a:ext cx="3717616" cy="5008970"/>
          </a:xfrm>
        </p:spPr>
        <p:txBody>
          <a:bodyPr/>
          <a:lstStyle/>
          <a:p>
            <a:r>
              <a:rPr lang="en-GB" dirty="0"/>
              <a:t>Floating Al shield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4BD41975-B6FB-4A45-B00E-820DAECD484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12356" y="1251487"/>
          <a:ext cx="4467225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288960" imgH="672840" progId="Equation.3">
                  <p:embed/>
                </p:oleObj>
              </mc:Choice>
              <mc:Fallback>
                <p:oleObj name="Equation" r:id="rId2" imgW="3288960" imgH="672840" progId="Equation.3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4BD41975-B6FB-4A45-B00E-820DAECD484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2356" y="1251487"/>
                        <a:ext cx="4467225" cy="91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Group 18">
            <a:extLst>
              <a:ext uri="{FF2B5EF4-FFF2-40B4-BE49-F238E27FC236}">
                <a16:creationId xmlns:a16="http://schemas.microsoft.com/office/drawing/2014/main" id="{EEB5AADA-CB92-4313-8123-CBBDC994AE7B}"/>
              </a:ext>
            </a:extLst>
          </p:cNvPr>
          <p:cNvGrpSpPr/>
          <p:nvPr/>
        </p:nvGrpSpPr>
        <p:grpSpPr>
          <a:xfrm>
            <a:off x="9502635" y="935566"/>
            <a:ext cx="2805499" cy="1928311"/>
            <a:chOff x="9502635" y="935566"/>
            <a:chExt cx="2805499" cy="192831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2839F8A-7DF5-4BA8-A796-1A28E81AD969}"/>
                </a:ext>
              </a:extLst>
            </p:cNvPr>
            <p:cNvGrpSpPr/>
            <p:nvPr/>
          </p:nvGrpSpPr>
          <p:grpSpPr>
            <a:xfrm>
              <a:off x="9502635" y="935566"/>
              <a:ext cx="2805499" cy="1928311"/>
              <a:chOff x="9502635" y="935566"/>
              <a:chExt cx="2805499" cy="1928311"/>
            </a:xfrm>
          </p:grpSpPr>
          <p:grpSp>
            <p:nvGrpSpPr>
              <p:cNvPr id="4" name="Group 9">
                <a:extLst>
                  <a:ext uri="{FF2B5EF4-FFF2-40B4-BE49-F238E27FC236}">
                    <a16:creationId xmlns:a16="http://schemas.microsoft.com/office/drawing/2014/main" id="{631BEC93-5B4D-46DB-8BBE-A75EC0F76BFB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9502635" y="935566"/>
                <a:ext cx="1980000" cy="1928311"/>
                <a:chOff x="3896" y="546"/>
                <a:chExt cx="1379" cy="1343"/>
              </a:xfrm>
            </p:grpSpPr>
            <p:sp>
              <p:nvSpPr>
                <p:cNvPr id="5" name="Oval 4">
                  <a:extLst>
                    <a:ext uri="{FF2B5EF4-FFF2-40B4-BE49-F238E27FC236}">
                      <a16:creationId xmlns:a16="http://schemas.microsoft.com/office/drawing/2014/main" id="{7B0C0767-2136-46D9-9087-A51555AE53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68" y="892"/>
                  <a:ext cx="647" cy="63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33CCCC"/>
                    </a:gs>
                    <a:gs pos="100000">
                      <a:srgbClr val="33CCCC">
                        <a:gamma/>
                        <a:shade val="76471"/>
                        <a:invGamma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" name="Oval 5">
                  <a:extLst>
                    <a:ext uri="{FF2B5EF4-FFF2-40B4-BE49-F238E27FC236}">
                      <a16:creationId xmlns:a16="http://schemas.microsoft.com/office/drawing/2014/main" id="{24ADB062-5CCE-4498-B49A-BB2F1D0056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96" y="546"/>
                  <a:ext cx="1379" cy="1343"/>
                </a:xfrm>
                <a:prstGeom prst="ellipse">
                  <a:avLst/>
                </a:prstGeom>
                <a:noFill/>
                <a:ln w="22225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F3DAB783-11E8-4ED2-A627-FB98EE0D13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50" y="690"/>
                  <a:ext cx="1071" cy="1043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5" name="Text Box 29">
                <a:extLst>
                  <a:ext uri="{FF2B5EF4-FFF2-40B4-BE49-F238E27FC236}">
                    <a16:creationId xmlns:a16="http://schemas.microsoft.com/office/drawing/2014/main" id="{00EEADB6-CA81-4DF1-A260-7D8E8951878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482635" y="1654158"/>
                <a:ext cx="825499" cy="400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dirty="0"/>
                  <a:t>A</a:t>
                </a:r>
                <a:r>
                  <a:rPr lang="en-GB" sz="1200" dirty="0"/>
                  <a:t>2,</a:t>
                </a:r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ɛ</a:t>
                </a:r>
                <a:r>
                  <a:rPr lang="en-GB" sz="1200" dirty="0">
                    <a:solidFill>
                      <a:prstClr val="black"/>
                    </a:solidFill>
                    <a:latin typeface="Arial" panose="020B0604020202020204"/>
                  </a:rPr>
                  <a:t>2</a:t>
                </a:r>
                <a:r>
                  <a:rPr lang="en-GB" sz="1200" dirty="0"/>
                  <a:t>  </a:t>
                </a:r>
              </a:p>
            </p:txBody>
          </p:sp>
        </p:grpSp>
        <p:sp>
          <p:nvSpPr>
            <p:cNvPr id="14" name="Text Box 18">
              <a:extLst>
                <a:ext uri="{FF2B5EF4-FFF2-40B4-BE49-F238E27FC236}">
                  <a16:creationId xmlns:a16="http://schemas.microsoft.com/office/drawing/2014/main" id="{0E442CAC-5185-448F-9464-054DF38DA1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35321" y="1621163"/>
              <a:ext cx="755649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dirty="0"/>
                <a:t>A</a:t>
              </a:r>
              <a:r>
                <a:rPr lang="en-GB" sz="1200" dirty="0"/>
                <a:t>1, </a:t>
              </a:r>
              <a:r>
                <a:rPr lang="en-GB" sz="2000" dirty="0"/>
                <a:t>ɛ</a:t>
              </a:r>
              <a:r>
                <a:rPr lang="en-GB" sz="1200" dirty="0"/>
                <a:t>1 </a:t>
              </a:r>
            </a:p>
          </p:txBody>
        </p:sp>
      </p:grpSp>
      <p:sp>
        <p:nvSpPr>
          <p:cNvPr id="16" name="Text Box 29">
            <a:extLst>
              <a:ext uri="{FF2B5EF4-FFF2-40B4-BE49-F238E27FC236}">
                <a16:creationId xmlns:a16="http://schemas.microsoft.com/office/drawing/2014/main" id="{81A39F08-5296-4C13-A462-041C34432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83908" y="1076095"/>
            <a:ext cx="80983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A</a:t>
            </a:r>
            <a:r>
              <a:rPr lang="en-GB" sz="1200" dirty="0"/>
              <a:t>s,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ɛ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</a:t>
            </a:r>
            <a:r>
              <a:rPr lang="en-GB" sz="1200" dirty="0"/>
              <a:t>  </a:t>
            </a:r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id="{CAC4FD2A-EDB1-47DB-8E80-6ED811EEDFEA}"/>
              </a:ext>
            </a:extLst>
          </p:cNvPr>
          <p:cNvSpPr txBox="1">
            <a:spLocks noChangeArrowheads="1"/>
          </p:cNvSpPr>
          <p:nvPr/>
        </p:nvSpPr>
        <p:spPr>
          <a:xfrm>
            <a:off x="190583" y="2194797"/>
            <a:ext cx="11899592" cy="452667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/>
              <a:t>Floating Al shield:</a:t>
            </a:r>
          </a:p>
          <a:p>
            <a:r>
              <a:rPr lang="en-GB" sz="1600" dirty="0"/>
              <a:t>Thermal shield diameter: </a:t>
            </a:r>
            <a:r>
              <a:rPr lang="en-GB" sz="1600" dirty="0">
                <a:solidFill>
                  <a:srgbClr val="0066CC"/>
                </a:solidFill>
              </a:rPr>
              <a:t>0.75 m </a:t>
            </a:r>
            <a:r>
              <a:rPr lang="en-GB" sz="1600" dirty="0"/>
              <a:t>(A</a:t>
            </a:r>
            <a:r>
              <a:rPr lang="en-GB" sz="1600" baseline="-25000" dirty="0"/>
              <a:t>s</a:t>
            </a:r>
            <a:r>
              <a:rPr lang="en-GB" sz="1600" dirty="0"/>
              <a:t>= </a:t>
            </a:r>
            <a:r>
              <a:rPr lang="el-GR" sz="1600" dirty="0">
                <a:cs typeface="Arial" charset="0"/>
              </a:rPr>
              <a:t>π</a:t>
            </a:r>
            <a:r>
              <a:rPr lang="en-US" sz="1600" dirty="0">
                <a:cs typeface="Arial" charset="0"/>
              </a:rPr>
              <a:t> x 0.75 = </a:t>
            </a:r>
            <a:r>
              <a:rPr lang="en-GB" sz="1600" dirty="0">
                <a:cs typeface="Arial" charset="0"/>
              </a:rPr>
              <a:t>2.35</a:t>
            </a:r>
            <a:r>
              <a:rPr lang="en-GB" sz="1600" dirty="0"/>
              <a:t> m</a:t>
            </a:r>
            <a:r>
              <a:rPr lang="en-GB" sz="1600" baseline="30000" dirty="0"/>
              <a:t>2</a:t>
            </a:r>
            <a:r>
              <a:rPr lang="en-GB" sz="1600" dirty="0"/>
              <a:t>)</a:t>
            </a:r>
          </a:p>
          <a:p>
            <a:r>
              <a:rPr lang="en-GB" sz="1600" dirty="0"/>
              <a:t>F</a:t>
            </a:r>
            <a:r>
              <a:rPr lang="en-GB" sz="1600" baseline="-25000" dirty="0"/>
              <a:t>1s</a:t>
            </a:r>
            <a:r>
              <a:rPr lang="en-GB" sz="1600" dirty="0"/>
              <a:t>= 1; F</a:t>
            </a:r>
            <a:r>
              <a:rPr lang="en-GB" sz="1600" baseline="-25000" dirty="0"/>
              <a:t>2s</a:t>
            </a:r>
            <a:r>
              <a:rPr lang="en-GB" sz="1600" dirty="0"/>
              <a:t>= 1 </a:t>
            </a:r>
          </a:p>
          <a:p>
            <a:r>
              <a:rPr lang="en-GB" sz="1600" dirty="0"/>
              <a:t>T</a:t>
            </a:r>
            <a:r>
              <a:rPr lang="en-GB" sz="1600" baseline="-25000" dirty="0"/>
              <a:t>s</a:t>
            </a:r>
            <a:r>
              <a:rPr lang="en-GB" sz="1600" dirty="0"/>
              <a:t> = 80 K (first guess)</a:t>
            </a:r>
            <a:endParaRPr lang="en-GB" sz="1600" dirty="0">
              <a:solidFill>
                <a:srgbClr val="0066CC"/>
              </a:solidFill>
            </a:endParaRPr>
          </a:p>
          <a:p>
            <a:r>
              <a:rPr lang="en-GB" sz="1600" dirty="0"/>
              <a:t>Ɛ</a:t>
            </a:r>
            <a:r>
              <a:rPr lang="en-GB" sz="1050" dirty="0"/>
              <a:t>s,1 </a:t>
            </a:r>
            <a:r>
              <a:rPr lang="en-GB" sz="1600" dirty="0"/>
              <a:t>=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Ɛ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s,2</a:t>
            </a:r>
            <a:r>
              <a:rPr lang="en-GB" sz="1600" dirty="0"/>
              <a:t> = </a:t>
            </a:r>
            <a:r>
              <a:rPr lang="en-GB" sz="1600" dirty="0">
                <a:solidFill>
                  <a:srgbClr val="0070C0"/>
                </a:solidFill>
              </a:rPr>
              <a:t>0.1</a:t>
            </a:r>
            <a:r>
              <a:rPr lang="en-GB" sz="1600" dirty="0"/>
              <a:t> (</a:t>
            </a:r>
            <a:r>
              <a:rPr lang="en-GB" sz="1600" dirty="0" err="1"/>
              <a:t>Aluminum</a:t>
            </a:r>
            <a:r>
              <a:rPr lang="en-GB" sz="1600" dirty="0"/>
              <a:t>, </a:t>
            </a:r>
            <a:r>
              <a:rPr lang="en-GB" sz="1600" dirty="0" err="1"/>
              <a:t>mec.polished</a:t>
            </a:r>
            <a:r>
              <a:rPr lang="en-GB" sz="1600" dirty="0"/>
              <a:t>, 80 K)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q</a:t>
            </a:r>
            <a:r>
              <a:rPr lang="en-GB" sz="1600" baseline="-25000" dirty="0">
                <a:sym typeface="Wingdings" panose="05000000000000000000" pitchFamily="2" charset="2"/>
              </a:rPr>
              <a:t>1-2 </a:t>
            </a:r>
            <a:r>
              <a:rPr lang="en-GB" sz="1600" dirty="0">
                <a:sym typeface="Wingdings" panose="05000000000000000000" pitchFamily="2" charset="2"/>
              </a:rPr>
              <a:t>= q</a:t>
            </a:r>
            <a:r>
              <a:rPr lang="en-GB" sz="1600" baseline="-25000" dirty="0">
                <a:sym typeface="Wingdings" panose="05000000000000000000" pitchFamily="2" charset="2"/>
              </a:rPr>
              <a:t>1-s</a:t>
            </a:r>
            <a:r>
              <a:rPr lang="en-GB" sz="1600" dirty="0">
                <a:sym typeface="Wingdings" panose="05000000000000000000" pitchFamily="2" charset="2"/>
              </a:rPr>
              <a:t> = q</a:t>
            </a:r>
            <a:r>
              <a:rPr lang="en-GB" sz="1600" baseline="-25000" dirty="0">
                <a:sym typeface="Wingdings" panose="05000000000000000000" pitchFamily="2" charset="2"/>
              </a:rPr>
              <a:t>s-2 </a:t>
            </a:r>
            <a:r>
              <a:rPr lang="en-GB" sz="1600" dirty="0">
                <a:sym typeface="Wingdings" panose="05000000000000000000" pitchFamily="2" charset="2"/>
              </a:rPr>
              <a:t>= 28.5 W </a:t>
            </a:r>
          </a:p>
          <a:p>
            <a:r>
              <a:rPr lang="en-GB" sz="1600" dirty="0">
                <a:sym typeface="Wingdings" panose="05000000000000000000" pitchFamily="2" charset="2"/>
              </a:rPr>
              <a:t>Calculate Ts by </a:t>
            </a:r>
            <a:r>
              <a:rPr lang="en-GB" sz="1600" i="1" dirty="0">
                <a:sym typeface="Wingdings" panose="05000000000000000000" pitchFamily="2" charset="2"/>
              </a:rPr>
              <a:t>trial and error </a:t>
            </a:r>
            <a:r>
              <a:rPr lang="en-GB" sz="1600" dirty="0">
                <a:sym typeface="Wingdings" panose="05000000000000000000" pitchFamily="2" charset="2"/>
              </a:rPr>
              <a:t>to obtain power balance q</a:t>
            </a:r>
            <a:r>
              <a:rPr lang="en-GB" sz="1600" baseline="-25000" dirty="0">
                <a:sym typeface="Wingdings" panose="05000000000000000000" pitchFamily="2" charset="2"/>
              </a:rPr>
              <a:t>1-s</a:t>
            </a:r>
            <a:r>
              <a:rPr lang="en-GB" sz="1600" dirty="0">
                <a:sym typeface="Wingdings" panose="05000000000000000000" pitchFamily="2" charset="2"/>
              </a:rPr>
              <a:t> = q</a:t>
            </a:r>
            <a:r>
              <a:rPr lang="en-GB" sz="1600" baseline="-25000" dirty="0">
                <a:sym typeface="Wingdings" panose="05000000000000000000" pitchFamily="2" charset="2"/>
              </a:rPr>
              <a:t>s-2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T</a:t>
            </a:r>
            <a:r>
              <a:rPr lang="en-GB" sz="1600" baseline="-25000" dirty="0">
                <a:sym typeface="Wingdings" panose="05000000000000000000" pitchFamily="2" charset="2"/>
              </a:rPr>
              <a:t>s</a:t>
            </a:r>
            <a:r>
              <a:rPr lang="en-GB" sz="1600" dirty="0">
                <a:sym typeface="Wingdings" panose="05000000000000000000" pitchFamily="2" charset="2"/>
              </a:rPr>
              <a:t> = </a:t>
            </a:r>
            <a:r>
              <a:rPr lang="en-GB" sz="1600" dirty="0">
                <a:solidFill>
                  <a:srgbClr val="FF0000"/>
                </a:solidFill>
                <a:sym typeface="Wingdings" panose="05000000000000000000" pitchFamily="2" charset="2"/>
              </a:rPr>
              <a:t>260 K </a:t>
            </a:r>
            <a:r>
              <a:rPr lang="en-GB" sz="1600" dirty="0">
                <a:sym typeface="Wingdings" panose="05000000000000000000" pitchFamily="2" charset="2"/>
              </a:rPr>
              <a:t> increase </a:t>
            </a:r>
            <a:r>
              <a:rPr lang="en-GB" sz="1600" dirty="0"/>
              <a:t>Ɛ</a:t>
            </a:r>
            <a:r>
              <a:rPr lang="en-GB" sz="1050" dirty="0"/>
              <a:t>s,1 </a:t>
            </a:r>
            <a:r>
              <a:rPr lang="en-GB" sz="1600" dirty="0"/>
              <a:t>=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Ɛ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s,2</a:t>
            </a:r>
            <a:r>
              <a:rPr lang="en-GB" sz="1600" dirty="0"/>
              <a:t> (0.15?) and recalculate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q</a:t>
            </a:r>
            <a:r>
              <a:rPr lang="en-GB" sz="1600" baseline="-25000" dirty="0">
                <a:sym typeface="Wingdings" panose="05000000000000000000" pitchFamily="2" charset="2"/>
              </a:rPr>
              <a:t>1-2 </a:t>
            </a:r>
            <a:r>
              <a:rPr lang="en-GB" sz="1600" dirty="0">
                <a:sym typeface="Wingdings" panose="05000000000000000000" pitchFamily="2" charset="2"/>
              </a:rPr>
              <a:t>= q</a:t>
            </a:r>
            <a:r>
              <a:rPr lang="en-GB" sz="1600" baseline="-25000" dirty="0">
                <a:sym typeface="Wingdings" panose="05000000000000000000" pitchFamily="2" charset="2"/>
              </a:rPr>
              <a:t>1-s</a:t>
            </a:r>
            <a:r>
              <a:rPr lang="en-GB" sz="1600" dirty="0">
                <a:sym typeface="Wingdings" panose="05000000000000000000" pitchFamily="2" charset="2"/>
              </a:rPr>
              <a:t> = q</a:t>
            </a:r>
            <a:r>
              <a:rPr lang="en-GB" sz="1600" baseline="-25000" dirty="0">
                <a:sym typeface="Wingdings" panose="05000000000000000000" pitchFamily="2" charset="2"/>
              </a:rPr>
              <a:t>s-2 </a:t>
            </a:r>
            <a:r>
              <a:rPr lang="en-GB" sz="1600" dirty="0">
                <a:solidFill>
                  <a:srgbClr val="FF0000"/>
                </a:solidFill>
                <a:sym typeface="Wingdings" panose="05000000000000000000" pitchFamily="2" charset="2"/>
              </a:rPr>
              <a:t>= 35.4 W </a:t>
            </a:r>
            <a:r>
              <a:rPr lang="en-GB" sz="1600" dirty="0">
                <a:sym typeface="Wingdings" panose="05000000000000000000" pitchFamily="2" charset="2"/>
              </a:rPr>
              <a:t>(to be compared to 63.5 W without shield)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 q</a:t>
            </a:r>
            <a:r>
              <a:rPr lang="en-GB" sz="1600" baseline="-25000" dirty="0">
                <a:sym typeface="Wingdings" panose="05000000000000000000" pitchFamily="2" charset="2"/>
              </a:rPr>
              <a:t>1-s </a:t>
            </a:r>
            <a:r>
              <a:rPr lang="en-GB" sz="1600" dirty="0">
                <a:sym typeface="Wingdings" panose="05000000000000000000" pitchFamily="2" charset="2"/>
              </a:rPr>
              <a:t>= 35.4 W (22.5 W/m</a:t>
            </a:r>
            <a:r>
              <a:rPr lang="en-GB" sz="1600" baseline="30000" dirty="0">
                <a:sym typeface="Wingdings" panose="05000000000000000000" pitchFamily="2" charset="2"/>
              </a:rPr>
              <a:t>2</a:t>
            </a:r>
            <a:r>
              <a:rPr lang="en-GB" sz="1600" dirty="0">
                <a:sym typeface="Wingdings" panose="05000000000000000000" pitchFamily="2" charset="2"/>
              </a:rPr>
              <a:t>), q</a:t>
            </a:r>
            <a:r>
              <a:rPr lang="en-GB" sz="1600" baseline="-25000" dirty="0">
                <a:sym typeface="Wingdings" panose="05000000000000000000" pitchFamily="2" charset="2"/>
              </a:rPr>
              <a:t>s-2 </a:t>
            </a:r>
            <a:r>
              <a:rPr lang="en-GB" sz="1600" dirty="0">
                <a:sym typeface="Wingdings" panose="05000000000000000000" pitchFamily="2" charset="2"/>
              </a:rPr>
              <a:t>= 35.4 W (15 W/m</a:t>
            </a:r>
            <a:r>
              <a:rPr lang="en-GB" sz="1600" baseline="30000" dirty="0">
                <a:sym typeface="Wingdings" panose="05000000000000000000" pitchFamily="2" charset="2"/>
              </a:rPr>
              <a:t>2</a:t>
            </a:r>
            <a:r>
              <a:rPr lang="en-GB" sz="1600" dirty="0">
                <a:sym typeface="Wingdings" panose="05000000000000000000" pitchFamily="2" charset="2"/>
              </a:rPr>
              <a:t>)</a:t>
            </a:r>
            <a:endParaRPr lang="en-GB" sz="32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32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3200" dirty="0">
                <a:solidFill>
                  <a:srgbClr val="0070C0"/>
                </a:solidFill>
                <a:sym typeface="Wingdings" panose="05000000000000000000" pitchFamily="2" charset="2"/>
              </a:rPr>
              <a:t> 1 floating thermal shield reduces to </a:t>
            </a:r>
            <a:r>
              <a:rPr lang="en-GB" sz="3200" u="sng" dirty="0">
                <a:solidFill>
                  <a:srgbClr val="0070C0"/>
                </a:solidFill>
                <a:sym typeface="Wingdings" panose="05000000000000000000" pitchFamily="2" charset="2"/>
              </a:rPr>
              <a:t>almost ½ the radiation </a:t>
            </a:r>
            <a:r>
              <a:rPr lang="en-GB" sz="3200" dirty="0">
                <a:solidFill>
                  <a:srgbClr val="0070C0"/>
                </a:solidFill>
                <a:sym typeface="Wingdings" panose="05000000000000000000" pitchFamily="2" charset="2"/>
              </a:rPr>
              <a:t>to the low T (close to flat plates approximation for this geometry)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6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110749D-2247-495B-5726-A7B7E8A03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738432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1C2CF64-173E-4808-BABA-90EFC77A9415}"/>
              </a:ext>
            </a:extLst>
          </p:cNvPr>
          <p:cNvGrpSpPr>
            <a:grpSpLocks noChangeAspect="1"/>
          </p:cNvGrpSpPr>
          <p:nvPr/>
        </p:nvGrpSpPr>
        <p:grpSpPr>
          <a:xfrm>
            <a:off x="9576390" y="952655"/>
            <a:ext cx="2037454" cy="1984270"/>
            <a:chOff x="8556974" y="1032311"/>
            <a:chExt cx="2957192" cy="2880000"/>
          </a:xfrm>
        </p:grpSpPr>
        <p:grpSp>
          <p:nvGrpSpPr>
            <p:cNvPr id="28" name="Group 9">
              <a:extLst>
                <a:ext uri="{FF2B5EF4-FFF2-40B4-BE49-F238E27FC236}">
                  <a16:creationId xmlns:a16="http://schemas.microsoft.com/office/drawing/2014/main" id="{AB5D4E03-E26F-42A4-BB03-764C5641621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556974" y="1032311"/>
              <a:ext cx="2957192" cy="2880000"/>
              <a:chOff x="3896" y="546"/>
              <a:chExt cx="1379" cy="1343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60D38317-99F1-471C-BD88-CB0B653F11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8" y="892"/>
                <a:ext cx="647" cy="633"/>
              </a:xfrm>
              <a:prstGeom prst="ellipse">
                <a:avLst/>
              </a:prstGeom>
              <a:gradFill rotWithShape="0">
                <a:gsLst>
                  <a:gs pos="0">
                    <a:srgbClr val="33CCCC"/>
                  </a:gs>
                  <a:gs pos="100000">
                    <a:srgbClr val="33CCCC">
                      <a:gamma/>
                      <a:shade val="76471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4420F3A4-7A3A-4512-A654-D02DB5AC7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6" y="546"/>
                <a:ext cx="1379" cy="1343"/>
              </a:xfrm>
              <a:prstGeom prst="ellipse">
                <a:avLst/>
              </a:prstGeom>
              <a:noFill/>
              <a:ln w="22225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36F03F82-D3C2-44E1-B350-37DDC80C4E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0" y="690"/>
                <a:ext cx="1071" cy="1043"/>
              </a:xfrm>
              <a:prstGeom prst="ellipse">
                <a:avLst/>
              </a:prstGeom>
              <a:noFill/>
              <a:ln w="22225">
                <a:solidFill>
                  <a:srgbClr val="00B05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F1DD216-EF60-4FB7-BADE-7C3C4BC73E5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827864" y="1291379"/>
              <a:ext cx="2402811" cy="2340000"/>
            </a:xfrm>
            <a:prstGeom prst="ellipse">
              <a:avLst/>
            </a:prstGeom>
            <a:noFill/>
            <a:ln w="50800">
              <a:solidFill>
                <a:srgbClr val="00B0F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FF9453C-C195-4F6B-B5D1-9085627F0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B050"/>
                </a:solidFill>
              </a:rPr>
              <a:t>Exercise: </a:t>
            </a:r>
            <a:r>
              <a:rPr lang="en-US" sz="3600" dirty="0">
                <a:solidFill>
                  <a:srgbClr val="00B050"/>
                </a:solidFill>
              </a:rPr>
              <a:t>Radiation in LHC-like cryostat (</a:t>
            </a:r>
            <a:r>
              <a:rPr lang="en-US" sz="3600" dirty="0" err="1">
                <a:solidFill>
                  <a:srgbClr val="00B050"/>
                </a:solidFill>
              </a:rPr>
              <a:t>cont.d</a:t>
            </a:r>
            <a:r>
              <a:rPr lang="en-US" sz="3600" dirty="0">
                <a:solidFill>
                  <a:srgbClr val="00B050"/>
                </a:solidFill>
              </a:rPr>
              <a:t>)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13700-B107-4B1A-826D-96886A0D34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23" y="825577"/>
            <a:ext cx="9772283" cy="638290"/>
          </a:xfrm>
        </p:spPr>
        <p:txBody>
          <a:bodyPr>
            <a:normAutofit fontScale="92500" lnSpcReduction="10000"/>
          </a:bodyPr>
          <a:lstStyle/>
          <a:p>
            <a:r>
              <a:rPr lang="en-GB" sz="1800" dirty="0"/>
              <a:t>MLI with N reflectors, </a:t>
            </a:r>
            <a:r>
              <a:rPr lang="en-GB" sz="1800" u="sng" dirty="0"/>
              <a:t>floating shields </a:t>
            </a:r>
          </a:p>
          <a:p>
            <a:r>
              <a:rPr lang="en-GB" sz="1800" dirty="0"/>
              <a:t>Radiation between shield and </a:t>
            </a:r>
            <a:r>
              <a:rPr lang="en-GB" sz="1800" dirty="0" err="1"/>
              <a:t>vac.vessel</a:t>
            </a:r>
            <a:r>
              <a:rPr lang="en-GB" sz="1800" dirty="0"/>
              <a:t> (flat plat approximation):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3">
                <a:extLst>
                  <a:ext uri="{FF2B5EF4-FFF2-40B4-BE49-F238E27FC236}">
                    <a16:creationId xmlns:a16="http://schemas.microsoft.com/office/drawing/2014/main" id="{CAC4FD2A-EDB1-47DB-8E80-6ED811EEDFEA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292408" y="2112238"/>
                <a:ext cx="11899592" cy="191838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/>
                  <a:t>N = 30 </a:t>
                </a:r>
              </a:p>
              <a:p>
                <a:r>
                  <a:rPr lang="en-GB" sz="1600" dirty="0"/>
                  <a:t>T</a:t>
                </a:r>
                <a:r>
                  <a:rPr lang="en-GB" sz="1600" baseline="-25000" dirty="0"/>
                  <a:t>s</a:t>
                </a:r>
                <a:r>
                  <a:rPr lang="en-GB" sz="1600" dirty="0"/>
                  <a:t> = 80 K (first guess)</a:t>
                </a:r>
                <a:endParaRPr lang="en-GB" sz="1600" dirty="0">
                  <a:solidFill>
                    <a:srgbClr val="0066CC"/>
                  </a:solidFill>
                </a:endParaRPr>
              </a:p>
              <a:p>
                <a:r>
                  <a:rPr lang="en-GB" sz="1600" dirty="0" err="1"/>
                  <a:t>Ɛ</a:t>
                </a:r>
                <a:r>
                  <a:rPr lang="en-GB" sz="1050" dirty="0" err="1"/>
                  <a:t>e</a:t>
                </a:r>
                <a:r>
                  <a:rPr lang="en-GB" sz="1050" dirty="0"/>
                  <a:t> </a:t>
                </a:r>
                <a:r>
                  <a:rPr lang="en-GB" sz="1600" dirty="0"/>
                  <a:t> = 0.2 (low </a:t>
                </a:r>
                <a:r>
                  <a:rPr lang="en-GB" sz="1600" dirty="0" err="1"/>
                  <a:t>carbon.steel</a:t>
                </a:r>
                <a:r>
                  <a:rPr lang="en-GB" sz="1600" dirty="0"/>
                  <a:t>, </a:t>
                </a:r>
                <a:r>
                  <a:rPr lang="en-GB" sz="1600" dirty="0" err="1"/>
                  <a:t>mec.polished</a:t>
                </a:r>
                <a:r>
                  <a:rPr lang="en-GB" sz="1600" dirty="0"/>
                  <a:t>, 293 K)</a:t>
                </a:r>
              </a:p>
              <a:p>
                <a:r>
                  <a:rPr lang="en-GB" sz="1600" dirty="0" err="1"/>
                  <a:t>Ɛ</a:t>
                </a:r>
                <a:r>
                  <a:rPr lang="en-GB" sz="1050" dirty="0" err="1"/>
                  <a:t>s</a:t>
                </a:r>
                <a:r>
                  <a:rPr lang="en-GB" sz="1050" dirty="0"/>
                  <a:t> </a:t>
                </a:r>
                <a:r>
                  <a:rPr lang="en-GB" sz="1600" dirty="0"/>
                  <a:t> = </a:t>
                </a:r>
                <a:r>
                  <a:rPr lang="en-GB" sz="1600" dirty="0">
                    <a:solidFill>
                      <a:srgbClr val="0070C0"/>
                    </a:solidFill>
                  </a:rPr>
                  <a:t>0.08</a:t>
                </a:r>
                <a:r>
                  <a:rPr lang="en-GB" sz="1600" dirty="0"/>
                  <a:t> (Aluminium reflector, electrolytical deposition, 80 K)</a:t>
                </a:r>
              </a:p>
              <a:p>
                <a:r>
                  <a:rPr lang="en-GB" sz="1600" dirty="0" err="1">
                    <a:solidFill>
                      <a:prstClr val="black"/>
                    </a:solidFill>
                  </a:rPr>
                  <a:t>Ɛ</a:t>
                </a:r>
                <a:r>
                  <a:rPr lang="en-GB" sz="1600" baseline="-25000" dirty="0" err="1">
                    <a:solidFill>
                      <a:prstClr val="black"/>
                    </a:solidFill>
                  </a:rPr>
                  <a:t>av</a:t>
                </a:r>
                <a:r>
                  <a:rPr lang="en-GB" sz="1600" dirty="0">
                    <a:solidFill>
                      <a:prstClr val="black"/>
                    </a:solidFill>
                  </a:rPr>
                  <a:t> = ½ (</a:t>
                </a:r>
                <a:r>
                  <a:rPr lang="en-GB" sz="1600" dirty="0" err="1"/>
                  <a:t>Ɛ</a:t>
                </a:r>
                <a:r>
                  <a:rPr lang="en-GB" sz="1050" dirty="0" err="1"/>
                  <a:t>s</a:t>
                </a:r>
                <a:r>
                  <a:rPr lang="en-GB" sz="1600" dirty="0">
                    <a:solidFill>
                      <a:prstClr val="black"/>
                    </a:solidFill>
                  </a:rPr>
                  <a:t>+</a:t>
                </a:r>
                <a:r>
                  <a:rPr lang="en-GB" sz="1600" dirty="0"/>
                  <a:t> </a:t>
                </a:r>
                <a:r>
                  <a:rPr lang="en-GB" sz="1600" dirty="0" err="1"/>
                  <a:t>Ɛ</a:t>
                </a:r>
                <a:r>
                  <a:rPr lang="en-GB" sz="1050" dirty="0" err="1"/>
                  <a:t>e</a:t>
                </a:r>
                <a:r>
                  <a:rPr lang="en-GB" sz="1600" dirty="0"/>
                  <a:t>) (average emissivity)</a:t>
                </a:r>
              </a:p>
              <a:p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600" b="0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𝑎𝑣</m:t>
                    </m:r>
                  </m:oMath>
                </a14:m>
                <a:r>
                  <a:rPr lang="en-GB" sz="1600" dirty="0"/>
                  <a:t> = </a:t>
                </a:r>
                <a:r>
                  <a:rPr lang="en-GB" sz="1600" dirty="0">
                    <a:solidFill>
                      <a:prstClr val="black"/>
                    </a:solidFill>
                  </a:rPr>
                  <a:t>½ (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600" b="0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1600" i="1" baseline="-250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+</a:t>
                </a:r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sty m:val="p"/>
                      </m:rPr>
                      <a:rPr lang="en-US" sz="1600" b="0" i="0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</m:t>
                    </m:r>
                  </m:oMath>
                </a14:m>
                <a:r>
                  <a:rPr lang="en-GB" sz="1600" dirty="0"/>
                  <a:t>) (average area)</a:t>
                </a:r>
              </a:p>
              <a:p>
                <a:pPr>
                  <a:buFont typeface="Wingdings" panose="05000000000000000000" pitchFamily="2" charset="2"/>
                  <a:buChar char="à"/>
                </a:pPr>
                <a:r>
                  <a:rPr lang="en-GB" sz="1600" dirty="0" err="1">
                    <a:sym typeface="Wingdings" panose="05000000000000000000" pitchFamily="2" charset="2"/>
                  </a:rPr>
                  <a:t>q</a:t>
                </a:r>
                <a:r>
                  <a:rPr lang="en-GB" sz="1600" baseline="-25000" dirty="0" err="1">
                    <a:sym typeface="Wingdings" panose="05000000000000000000" pitchFamily="2" charset="2"/>
                  </a:rPr>
                  <a:t>s</a:t>
                </a:r>
                <a:r>
                  <a:rPr lang="en-GB" sz="1600" baseline="-25000" dirty="0">
                    <a:sym typeface="Wingdings" panose="05000000000000000000" pitchFamily="2" charset="2"/>
                  </a:rPr>
                  <a:t>-e </a:t>
                </a:r>
                <a:r>
                  <a:rPr lang="en-GB" sz="1600" dirty="0">
                    <a:sym typeface="Wingdings" panose="05000000000000000000" pitchFamily="2" charset="2"/>
                  </a:rPr>
                  <a:t>= </a:t>
                </a:r>
                <a:r>
                  <a:rPr lang="en-GB" sz="16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2.7 W (0.14 W/m</a:t>
                </a:r>
                <a:r>
                  <a:rPr lang="en-GB" sz="1600" baseline="300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2</a:t>
                </a:r>
                <a:r>
                  <a:rPr lang="en-GB" sz="16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)  </a:t>
                </a:r>
                <a:r>
                  <a:rPr lang="en-GB" sz="1600" dirty="0">
                    <a:sym typeface="Wingdings" panose="05000000000000000000" pitchFamily="2" charset="2"/>
                  </a:rPr>
                  <a:t>(with</a:t>
                </a:r>
                <a:r>
                  <a:rPr lang="en-GB" sz="1600" dirty="0"/>
                  <a:t> T</a:t>
                </a:r>
                <a:r>
                  <a:rPr lang="en-GB" sz="1600" baseline="-25000" dirty="0"/>
                  <a:t>s</a:t>
                </a:r>
                <a:r>
                  <a:rPr lang="en-GB" sz="1600" dirty="0"/>
                  <a:t> = 80 K </a:t>
                </a:r>
                <a:r>
                  <a:rPr lang="en-GB" sz="1600" dirty="0">
                    <a:sym typeface="Wingdings" panose="05000000000000000000" pitchFamily="2" charset="2"/>
                  </a:rPr>
                  <a:t>)</a:t>
                </a:r>
                <a:endParaRPr lang="en-GB" sz="1600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7" name="Rectangle 3">
                <a:extLst>
                  <a:ext uri="{FF2B5EF4-FFF2-40B4-BE49-F238E27FC236}">
                    <a16:creationId xmlns:a16="http://schemas.microsoft.com/office/drawing/2014/main" id="{CAC4FD2A-EDB1-47DB-8E80-6ED811EEDF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408" y="2112238"/>
                <a:ext cx="11899592" cy="1918389"/>
              </a:xfrm>
              <a:prstGeom prst="rect">
                <a:avLst/>
              </a:prstGeom>
              <a:blipFill>
                <a:blip r:embed="rId2"/>
                <a:stretch>
                  <a:fillRect l="-102" t="-3492" b="-254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 Box 29">
            <a:extLst>
              <a:ext uri="{FF2B5EF4-FFF2-40B4-BE49-F238E27FC236}">
                <a16:creationId xmlns:a16="http://schemas.microsoft.com/office/drawing/2014/main" id="{5FD2075D-E04B-4346-B682-79508EDD39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49842" y="2340593"/>
            <a:ext cx="108401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A</a:t>
            </a:r>
            <a:r>
              <a:rPr lang="en-GB" sz="1200" dirty="0"/>
              <a:t>s, </a:t>
            </a:r>
            <a:r>
              <a:rPr lang="en-GB" dirty="0"/>
              <a:t>T</a:t>
            </a:r>
            <a:r>
              <a:rPr lang="en-GB" sz="1200" dirty="0"/>
              <a:t>s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ɛ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</a:t>
            </a:r>
            <a:r>
              <a:rPr lang="en-GB" sz="1200" dirty="0"/>
              <a:t>  </a:t>
            </a:r>
          </a:p>
        </p:txBody>
      </p:sp>
      <p:sp>
        <p:nvSpPr>
          <p:cNvPr id="33" name="Text Box 18">
            <a:extLst>
              <a:ext uri="{FF2B5EF4-FFF2-40B4-BE49-F238E27FC236}">
                <a16:creationId xmlns:a16="http://schemas.microsoft.com/office/drawing/2014/main" id="{44ADE3F0-28CC-4650-8F35-DE0205188B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2343" y="1719715"/>
            <a:ext cx="97398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A</a:t>
            </a:r>
            <a:r>
              <a:rPr lang="en-GB" sz="1200" dirty="0"/>
              <a:t>i,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</a:t>
            </a:r>
            <a:r>
              <a:rPr lang="en-GB" sz="1200" dirty="0"/>
              <a:t> , </a:t>
            </a:r>
            <a:r>
              <a:rPr lang="en-GB" sz="2000" dirty="0" err="1"/>
              <a:t>ɛ</a:t>
            </a:r>
            <a:r>
              <a:rPr lang="en-GB" sz="1200" dirty="0" err="1"/>
              <a:t>i</a:t>
            </a:r>
            <a:r>
              <a:rPr lang="en-GB" sz="1200" dirty="0"/>
              <a:t> </a:t>
            </a:r>
          </a:p>
        </p:txBody>
      </p:sp>
      <p:sp>
        <p:nvSpPr>
          <p:cNvPr id="35" name="Text Box 18">
            <a:extLst>
              <a:ext uri="{FF2B5EF4-FFF2-40B4-BE49-F238E27FC236}">
                <a16:creationId xmlns:a16="http://schemas.microsoft.com/office/drawing/2014/main" id="{E025F4AA-4CE5-4D50-B4A7-4E2C25352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26614" y="2805829"/>
            <a:ext cx="112787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A</a:t>
            </a:r>
            <a:r>
              <a:rPr lang="en-GB" sz="1200" dirty="0"/>
              <a:t>e,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  <a:r>
              <a:rPr lang="en-GB" sz="1200" dirty="0"/>
              <a:t> , </a:t>
            </a:r>
            <a:r>
              <a:rPr lang="en-GB" sz="2000" dirty="0" err="1"/>
              <a:t>ɛ</a:t>
            </a:r>
            <a:r>
              <a:rPr lang="en-GB" sz="1200" dirty="0" err="1"/>
              <a:t>e</a:t>
            </a:r>
            <a:r>
              <a:rPr lang="en-GB" sz="12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Object 14">
                <a:extLst>
                  <a:ext uri="{FF2B5EF4-FFF2-40B4-BE49-F238E27FC236}">
                    <a16:creationId xmlns:a16="http://schemas.microsoft.com/office/drawing/2014/main" id="{2A01D19A-9739-4276-9A00-0441DEDA2777}"/>
                  </a:ext>
                </a:extLst>
              </p:cNvPr>
              <p:cNvSpPr txBox="1"/>
              <p:nvPr/>
            </p:nvSpPr>
            <p:spPr>
              <a:xfrm>
                <a:off x="3660183" y="1583937"/>
                <a:ext cx="2357848" cy="936625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𝐴𝑎𝑣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+1)(</m:t>
                          </m:r>
                          <m:f>
                            <m:f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en-US" b="0" i="1" baseline="-250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𝑎𝑣</m:t>
                              </m:r>
                            </m:den>
                          </m:f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−1)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6" name="Object 14">
                <a:extLst>
                  <a:ext uri="{FF2B5EF4-FFF2-40B4-BE49-F238E27FC236}">
                    <a16:creationId xmlns:a16="http://schemas.microsoft.com/office/drawing/2014/main" id="{2A01D19A-9739-4276-9A00-0441DEDA27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0183" y="1583937"/>
                <a:ext cx="2357848" cy="93662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28E27926-23D0-4ADD-ADD8-7D0D7A3C9A65}"/>
              </a:ext>
            </a:extLst>
          </p:cNvPr>
          <p:cNvSpPr txBox="1">
            <a:spLocks/>
          </p:cNvSpPr>
          <p:nvPr/>
        </p:nvSpPr>
        <p:spPr>
          <a:xfrm>
            <a:off x="292408" y="4235726"/>
            <a:ext cx="8995971" cy="221569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Radiation between shield (80 K) and helium vessel (formula between enclosed cylinders):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800" dirty="0">
                <a:sym typeface="Wingdings" panose="05000000000000000000" pitchFamily="2" charset="2"/>
              </a:rPr>
              <a:t>q</a:t>
            </a:r>
            <a:r>
              <a:rPr lang="en-GB" sz="1800" baseline="-25000" dirty="0">
                <a:sym typeface="Wingdings" panose="05000000000000000000" pitchFamily="2" charset="2"/>
              </a:rPr>
              <a:t>i-s</a:t>
            </a:r>
            <a:r>
              <a:rPr lang="en-GB" sz="1800" dirty="0">
                <a:sym typeface="Wingdings" panose="05000000000000000000" pitchFamily="2" charset="2"/>
              </a:rPr>
              <a:t> = </a:t>
            </a:r>
            <a:r>
              <a:rPr lang="en-GB" sz="1800" dirty="0">
                <a:solidFill>
                  <a:srgbClr val="FF0000"/>
                </a:solidFill>
                <a:sym typeface="Wingdings" panose="05000000000000000000" pitchFamily="2" charset="2"/>
              </a:rPr>
              <a:t>0.23 W (0.012 W/m</a:t>
            </a:r>
            <a:r>
              <a:rPr lang="en-GB" sz="1800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n-GB" sz="1800" dirty="0">
                <a:solidFill>
                  <a:srgbClr val="FF0000"/>
                </a:solidFill>
                <a:sym typeface="Wingdings" panose="05000000000000000000" pitchFamily="2" charset="2"/>
              </a:rPr>
              <a:t>) </a:t>
            </a:r>
            <a:r>
              <a:rPr lang="en-GB" sz="1800" dirty="0">
                <a:sym typeface="Wingdings" panose="05000000000000000000" pitchFamily="2" charset="2"/>
              </a:rPr>
              <a:t>(with</a:t>
            </a:r>
            <a:r>
              <a:rPr lang="en-GB" sz="1800" dirty="0"/>
              <a:t> T</a:t>
            </a:r>
            <a:r>
              <a:rPr lang="en-GB" sz="1800" baseline="-25000" dirty="0"/>
              <a:t>s</a:t>
            </a:r>
            <a:r>
              <a:rPr lang="en-GB" sz="1800" dirty="0"/>
              <a:t> = 80 K </a:t>
            </a:r>
            <a:r>
              <a:rPr lang="en-GB" sz="1800" dirty="0">
                <a:sym typeface="Wingdings" panose="05000000000000000000" pitchFamily="2" charset="2"/>
              </a:rPr>
              <a:t>)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>
                <a:sym typeface="Wingdings" panose="05000000000000000000" pitchFamily="2" charset="2"/>
              </a:rPr>
              <a:t>Calculate T</a:t>
            </a:r>
            <a:r>
              <a:rPr lang="en-GB" sz="1800" baseline="-25000" dirty="0">
                <a:sym typeface="Wingdings" panose="05000000000000000000" pitchFamily="2" charset="2"/>
              </a:rPr>
              <a:t>s</a:t>
            </a:r>
            <a:r>
              <a:rPr lang="en-GB" sz="1800" dirty="0">
                <a:sym typeface="Wingdings" panose="05000000000000000000" pitchFamily="2" charset="2"/>
              </a:rPr>
              <a:t> by </a:t>
            </a:r>
            <a:r>
              <a:rPr lang="en-GB" sz="1800" i="1" dirty="0">
                <a:sym typeface="Wingdings" panose="05000000000000000000" pitchFamily="2" charset="2"/>
              </a:rPr>
              <a:t>trial and error </a:t>
            </a:r>
            <a:r>
              <a:rPr lang="en-GB" sz="1800" dirty="0">
                <a:sym typeface="Wingdings" panose="05000000000000000000" pitchFamily="2" charset="2"/>
              </a:rPr>
              <a:t>(and tune </a:t>
            </a:r>
            <a:r>
              <a:rPr lang="en-GB" sz="1800" dirty="0" err="1"/>
              <a:t>Ɛ</a:t>
            </a:r>
            <a:r>
              <a:rPr lang="en-GB" sz="1100" dirty="0" err="1"/>
              <a:t>s</a:t>
            </a:r>
            <a:r>
              <a:rPr lang="en-GB" sz="1800" dirty="0">
                <a:sym typeface="Wingdings" panose="05000000000000000000" pitchFamily="2" charset="2"/>
              </a:rPr>
              <a:t>) to obtain power balance </a:t>
            </a:r>
            <a:r>
              <a:rPr lang="en-GB" sz="1800" dirty="0" err="1">
                <a:sym typeface="Wingdings" panose="05000000000000000000" pitchFamily="2" charset="2"/>
              </a:rPr>
              <a:t>q</a:t>
            </a:r>
            <a:r>
              <a:rPr lang="en-GB" sz="1800" baseline="-25000" dirty="0" err="1">
                <a:sym typeface="Wingdings" panose="05000000000000000000" pitchFamily="2" charset="2"/>
              </a:rPr>
              <a:t>s</a:t>
            </a:r>
            <a:r>
              <a:rPr lang="en-GB" sz="1800" baseline="-25000" dirty="0">
                <a:sym typeface="Wingdings" panose="05000000000000000000" pitchFamily="2" charset="2"/>
              </a:rPr>
              <a:t>-e</a:t>
            </a:r>
            <a:r>
              <a:rPr lang="en-GB" sz="1800" dirty="0">
                <a:sym typeface="Wingdings" panose="05000000000000000000" pitchFamily="2" charset="2"/>
              </a:rPr>
              <a:t> = q</a:t>
            </a:r>
            <a:r>
              <a:rPr lang="en-GB" sz="1800" baseline="-25000" dirty="0">
                <a:sym typeface="Wingdings" panose="05000000000000000000" pitchFamily="2" charset="2"/>
              </a:rPr>
              <a:t>i-s </a:t>
            </a:r>
            <a:r>
              <a:rPr lang="en-GB" sz="1800" dirty="0">
                <a:sym typeface="Wingdings" panose="05000000000000000000" pitchFamily="2" charset="2"/>
              </a:rPr>
              <a:t>(floating shield condition)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800" dirty="0">
                <a:sym typeface="Wingdings" panose="05000000000000000000" pitchFamily="2" charset="2"/>
              </a:rPr>
              <a:t>T</a:t>
            </a:r>
            <a:r>
              <a:rPr lang="en-GB" sz="1800" baseline="-25000" dirty="0">
                <a:sym typeface="Wingdings" panose="05000000000000000000" pitchFamily="2" charset="2"/>
              </a:rPr>
              <a:t>s </a:t>
            </a:r>
            <a:r>
              <a:rPr lang="en-GB" sz="1800" dirty="0">
                <a:sym typeface="Wingdings" panose="05000000000000000000" pitchFamily="2" charset="2"/>
              </a:rPr>
              <a:t>= </a:t>
            </a:r>
            <a:r>
              <a:rPr lang="en-GB" sz="1800" dirty="0">
                <a:solidFill>
                  <a:srgbClr val="FF0000"/>
                </a:solidFill>
                <a:sym typeface="Wingdings" panose="05000000000000000000" pitchFamily="2" charset="2"/>
              </a:rPr>
              <a:t>143 K</a:t>
            </a:r>
            <a:r>
              <a:rPr lang="en-GB" sz="1800" dirty="0">
                <a:sym typeface="Wingdings" panose="05000000000000000000" pitchFamily="2" charset="2"/>
              </a:rPr>
              <a:t>, </a:t>
            </a:r>
            <a:r>
              <a:rPr lang="en-GB" sz="18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Ɛ</a:t>
            </a:r>
            <a:r>
              <a:rPr kumimoji="0" lang="en-GB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=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0.1</a:t>
            </a:r>
            <a:endParaRPr lang="en-GB" sz="18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1800" dirty="0" err="1">
                <a:sym typeface="Wingdings" panose="05000000000000000000" pitchFamily="2" charset="2"/>
              </a:rPr>
              <a:t>q</a:t>
            </a:r>
            <a:r>
              <a:rPr lang="en-GB" sz="1800" baseline="-25000" dirty="0" err="1">
                <a:sym typeface="Wingdings" panose="05000000000000000000" pitchFamily="2" charset="2"/>
              </a:rPr>
              <a:t>s</a:t>
            </a:r>
            <a:r>
              <a:rPr lang="en-GB" sz="1800" baseline="-25000" dirty="0">
                <a:sym typeface="Wingdings" panose="05000000000000000000" pitchFamily="2" charset="2"/>
              </a:rPr>
              <a:t>-e </a:t>
            </a:r>
            <a:r>
              <a:rPr lang="en-GB" sz="1800" dirty="0">
                <a:sym typeface="Wingdings" panose="05000000000000000000" pitchFamily="2" charset="2"/>
              </a:rPr>
              <a:t>= q</a:t>
            </a:r>
            <a:r>
              <a:rPr lang="en-GB" sz="1800" baseline="-25000" dirty="0">
                <a:sym typeface="Wingdings" panose="05000000000000000000" pitchFamily="2" charset="2"/>
              </a:rPr>
              <a:t>i-s</a:t>
            </a:r>
            <a:r>
              <a:rPr lang="en-GB" sz="1800" dirty="0">
                <a:sym typeface="Wingdings" panose="05000000000000000000" pitchFamily="2" charset="2"/>
              </a:rPr>
              <a:t>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800" dirty="0" err="1">
                <a:sym typeface="Wingdings" panose="05000000000000000000" pitchFamily="2" charset="2"/>
              </a:rPr>
              <a:t>q</a:t>
            </a:r>
            <a:r>
              <a:rPr lang="en-GB" sz="1800" baseline="-25000" dirty="0" err="1">
                <a:sym typeface="Wingdings" panose="05000000000000000000" pitchFamily="2" charset="2"/>
              </a:rPr>
              <a:t>s</a:t>
            </a:r>
            <a:r>
              <a:rPr lang="en-GB" sz="1800" baseline="-25000" dirty="0">
                <a:sym typeface="Wingdings" panose="05000000000000000000" pitchFamily="2" charset="2"/>
              </a:rPr>
              <a:t>-e </a:t>
            </a:r>
            <a:r>
              <a:rPr lang="en-GB" sz="1800" dirty="0">
                <a:sym typeface="Wingdings" panose="05000000000000000000" pitchFamily="2" charset="2"/>
              </a:rPr>
              <a:t>=</a:t>
            </a:r>
            <a:r>
              <a:rPr lang="en-GB" sz="1800" dirty="0">
                <a:solidFill>
                  <a:srgbClr val="FF0000"/>
                </a:solidFill>
                <a:sym typeface="Wingdings" panose="05000000000000000000" pitchFamily="2" charset="2"/>
              </a:rPr>
              <a:t> 2.6 W (1.65 W/m</a:t>
            </a:r>
            <a:r>
              <a:rPr lang="en-GB" sz="1800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n-GB" sz="1800" dirty="0">
                <a:solidFill>
                  <a:srgbClr val="FF0000"/>
                </a:solidFill>
                <a:sym typeface="Wingdings" panose="05000000000000000000" pitchFamily="2" charset="2"/>
              </a:rPr>
              <a:t>)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800" dirty="0">
                <a:sym typeface="Wingdings" panose="05000000000000000000" pitchFamily="2" charset="2"/>
              </a:rPr>
              <a:t>q</a:t>
            </a:r>
            <a:r>
              <a:rPr lang="en-GB" sz="1800" baseline="-25000" dirty="0">
                <a:sym typeface="Wingdings" panose="05000000000000000000" pitchFamily="2" charset="2"/>
              </a:rPr>
              <a:t>i-s</a:t>
            </a:r>
            <a:r>
              <a:rPr lang="en-GB" sz="1800" dirty="0">
                <a:sym typeface="Wingdings" panose="05000000000000000000" pitchFamily="2" charset="2"/>
              </a:rPr>
              <a:t> = </a:t>
            </a:r>
            <a:r>
              <a:rPr lang="en-GB" sz="1800" dirty="0">
                <a:solidFill>
                  <a:srgbClr val="FF0000"/>
                </a:solidFill>
                <a:sym typeface="Wingdings" panose="05000000000000000000" pitchFamily="2" charset="2"/>
              </a:rPr>
              <a:t>2.6 W (0.96 W/m</a:t>
            </a:r>
            <a:r>
              <a:rPr lang="en-GB" sz="1800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n-GB" sz="1800" dirty="0">
                <a:solidFill>
                  <a:srgbClr val="FF0000"/>
                </a:solidFill>
                <a:sym typeface="Wingdings" panose="05000000000000000000" pitchFamily="2" charset="2"/>
              </a:rPr>
              <a:t>) 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BE667F7E-FE98-4F61-8C72-55612118FE33}"/>
              </a:ext>
            </a:extLst>
          </p:cNvPr>
          <p:cNvSpPr txBox="1">
            <a:spLocks noChangeArrowheads="1"/>
          </p:cNvSpPr>
          <p:nvPr/>
        </p:nvSpPr>
        <p:spPr>
          <a:xfrm>
            <a:off x="2903621" y="5540692"/>
            <a:ext cx="9288379" cy="10845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dirty="0">
                <a:solidFill>
                  <a:srgbClr val="0070C0"/>
                </a:solidFill>
                <a:sym typeface="Wingdings" panose="05000000000000000000" pitchFamily="2" charset="2"/>
              </a:rPr>
              <a:t> MLI (30 layers) reduce the HL to the thermal shield (and cold surface) by a factor x25 </a:t>
            </a:r>
            <a:r>
              <a:rPr lang="en-GB" sz="3200" dirty="0" err="1">
                <a:solidFill>
                  <a:srgbClr val="0070C0"/>
                </a:solidFill>
                <a:sym typeface="Wingdings" panose="05000000000000000000" pitchFamily="2" charset="2"/>
              </a:rPr>
              <a:t>wrt</a:t>
            </a:r>
            <a:r>
              <a:rPr lang="en-GB" sz="3200" dirty="0">
                <a:solidFill>
                  <a:srgbClr val="0070C0"/>
                </a:solidFill>
                <a:sym typeface="Wingdings" panose="05000000000000000000" pitchFamily="2" charset="2"/>
              </a:rPr>
              <a:t> no shield  </a:t>
            </a:r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FEA013-234F-0B93-2808-DD50F9CBC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408062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1C2CF64-173E-4808-BABA-90EFC77A9415}"/>
              </a:ext>
            </a:extLst>
          </p:cNvPr>
          <p:cNvGrpSpPr>
            <a:grpSpLocks noChangeAspect="1"/>
          </p:cNvGrpSpPr>
          <p:nvPr/>
        </p:nvGrpSpPr>
        <p:grpSpPr>
          <a:xfrm>
            <a:off x="9576390" y="952655"/>
            <a:ext cx="2037454" cy="1984270"/>
            <a:chOff x="8556974" y="1032311"/>
            <a:chExt cx="2957192" cy="2880000"/>
          </a:xfrm>
        </p:grpSpPr>
        <p:grpSp>
          <p:nvGrpSpPr>
            <p:cNvPr id="28" name="Group 9">
              <a:extLst>
                <a:ext uri="{FF2B5EF4-FFF2-40B4-BE49-F238E27FC236}">
                  <a16:creationId xmlns:a16="http://schemas.microsoft.com/office/drawing/2014/main" id="{AB5D4E03-E26F-42A4-BB03-764C5641621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556974" y="1032311"/>
              <a:ext cx="2957192" cy="2880000"/>
              <a:chOff x="3896" y="546"/>
              <a:chExt cx="1379" cy="1343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60D38317-99F1-471C-BD88-CB0B653F11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8" y="892"/>
                <a:ext cx="647" cy="633"/>
              </a:xfrm>
              <a:prstGeom prst="ellipse">
                <a:avLst/>
              </a:prstGeom>
              <a:gradFill rotWithShape="0">
                <a:gsLst>
                  <a:gs pos="0">
                    <a:srgbClr val="33CCCC"/>
                  </a:gs>
                  <a:gs pos="100000">
                    <a:srgbClr val="33CCCC">
                      <a:gamma/>
                      <a:shade val="76471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4420F3A4-7A3A-4512-A654-D02DB5AC7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6" y="546"/>
                <a:ext cx="1379" cy="1343"/>
              </a:xfrm>
              <a:prstGeom prst="ellipse">
                <a:avLst/>
              </a:prstGeom>
              <a:noFill/>
              <a:ln w="22225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36F03F82-D3C2-44E1-B350-37DDC80C4E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0" y="690"/>
                <a:ext cx="1071" cy="1043"/>
              </a:xfrm>
              <a:prstGeom prst="ellipse">
                <a:avLst/>
              </a:prstGeom>
              <a:noFill/>
              <a:ln w="22225">
                <a:solidFill>
                  <a:srgbClr val="00B05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F1DD216-EF60-4FB7-BADE-7C3C4BC73E5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827864" y="1291379"/>
              <a:ext cx="2402811" cy="2340000"/>
            </a:xfrm>
            <a:prstGeom prst="ellipse">
              <a:avLst/>
            </a:prstGeom>
            <a:noFill/>
            <a:ln w="50800">
              <a:solidFill>
                <a:srgbClr val="00B0F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FF9453C-C195-4F6B-B5D1-9085627F0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B050"/>
                </a:solidFill>
              </a:rPr>
              <a:t>Exercise: </a:t>
            </a:r>
            <a:r>
              <a:rPr lang="en-US" sz="3600" dirty="0">
                <a:solidFill>
                  <a:srgbClr val="00B050"/>
                </a:solidFill>
              </a:rPr>
              <a:t>Radiation in LHC-like cryostat (</a:t>
            </a:r>
            <a:r>
              <a:rPr lang="en-US" sz="3600" dirty="0" err="1">
                <a:solidFill>
                  <a:srgbClr val="00B050"/>
                </a:solidFill>
              </a:rPr>
              <a:t>cont.d</a:t>
            </a:r>
            <a:r>
              <a:rPr lang="en-US" sz="3600" dirty="0">
                <a:solidFill>
                  <a:srgbClr val="00B050"/>
                </a:solidFill>
              </a:rPr>
              <a:t>)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13700-B107-4B1A-826D-96886A0D34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23" y="825577"/>
            <a:ext cx="9772283" cy="638290"/>
          </a:xfrm>
        </p:spPr>
        <p:txBody>
          <a:bodyPr>
            <a:normAutofit fontScale="92500" lnSpcReduction="10000"/>
          </a:bodyPr>
          <a:lstStyle/>
          <a:p>
            <a:r>
              <a:rPr lang="en-GB" sz="1800" dirty="0"/>
              <a:t>MLI with N reflectors, </a:t>
            </a:r>
            <a:r>
              <a:rPr lang="en-GB" sz="1800" u="sng" dirty="0"/>
              <a:t>actively cooled shield </a:t>
            </a:r>
          </a:p>
          <a:p>
            <a:r>
              <a:rPr lang="en-GB" sz="1800" dirty="0"/>
              <a:t>Radiation between shield and </a:t>
            </a:r>
            <a:r>
              <a:rPr lang="en-GB" sz="1800" dirty="0" err="1"/>
              <a:t>vac.vessel</a:t>
            </a:r>
            <a:r>
              <a:rPr lang="en-GB" sz="1800" dirty="0"/>
              <a:t> (flat plat approximation):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3">
                <a:extLst>
                  <a:ext uri="{FF2B5EF4-FFF2-40B4-BE49-F238E27FC236}">
                    <a16:creationId xmlns:a16="http://schemas.microsoft.com/office/drawing/2014/main" id="{CAC4FD2A-EDB1-47DB-8E80-6ED811EEDFEA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292408" y="2034123"/>
                <a:ext cx="11899592" cy="191838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/>
                  <a:t>N = 30 </a:t>
                </a:r>
              </a:p>
              <a:p>
                <a:r>
                  <a:rPr lang="en-GB" sz="1600" dirty="0"/>
                  <a:t>T</a:t>
                </a:r>
                <a:r>
                  <a:rPr lang="en-GB" sz="1600" baseline="-25000" dirty="0"/>
                  <a:t>s</a:t>
                </a:r>
                <a:r>
                  <a:rPr lang="en-GB" sz="1600" dirty="0"/>
                  <a:t> = 80 K (now an input)</a:t>
                </a:r>
                <a:endParaRPr lang="en-GB" sz="1600" dirty="0">
                  <a:solidFill>
                    <a:srgbClr val="0066CC"/>
                  </a:solidFill>
                </a:endParaRPr>
              </a:p>
              <a:p>
                <a:r>
                  <a:rPr lang="en-GB" sz="1600" dirty="0" err="1"/>
                  <a:t>Ɛ</a:t>
                </a:r>
                <a:r>
                  <a:rPr lang="en-GB" sz="1050" dirty="0" err="1"/>
                  <a:t>s</a:t>
                </a:r>
                <a:r>
                  <a:rPr lang="en-GB" sz="1050" dirty="0"/>
                  <a:t> </a:t>
                </a:r>
                <a:r>
                  <a:rPr lang="en-GB" sz="1600" dirty="0"/>
                  <a:t> = 0.08 (Aluminium reflector, electrolytical deposition, 80 K)</a:t>
                </a:r>
              </a:p>
              <a:p>
                <a:r>
                  <a:rPr lang="en-GB" sz="1600" dirty="0" err="1">
                    <a:solidFill>
                      <a:prstClr val="black"/>
                    </a:solidFill>
                  </a:rPr>
                  <a:t>Ɛ</a:t>
                </a:r>
                <a:r>
                  <a:rPr lang="en-GB" sz="1600" baseline="-25000" dirty="0" err="1">
                    <a:solidFill>
                      <a:prstClr val="black"/>
                    </a:solidFill>
                  </a:rPr>
                  <a:t>av</a:t>
                </a:r>
                <a:r>
                  <a:rPr lang="en-GB" sz="1600" dirty="0">
                    <a:solidFill>
                      <a:prstClr val="black"/>
                    </a:solidFill>
                  </a:rPr>
                  <a:t> = ½ (</a:t>
                </a:r>
                <a:r>
                  <a:rPr lang="en-GB" sz="1600" dirty="0" err="1"/>
                  <a:t>Ɛ</a:t>
                </a:r>
                <a:r>
                  <a:rPr lang="en-GB" sz="1050" dirty="0" err="1"/>
                  <a:t>s</a:t>
                </a:r>
                <a:r>
                  <a:rPr lang="en-GB" sz="1600" dirty="0">
                    <a:solidFill>
                      <a:prstClr val="black"/>
                    </a:solidFill>
                  </a:rPr>
                  <a:t>+</a:t>
                </a:r>
                <a:r>
                  <a:rPr lang="en-GB" sz="1600" dirty="0"/>
                  <a:t> </a:t>
                </a:r>
                <a:r>
                  <a:rPr lang="en-GB" sz="1600" dirty="0" err="1"/>
                  <a:t>Ɛ</a:t>
                </a:r>
                <a:r>
                  <a:rPr lang="en-GB" sz="1050" dirty="0" err="1"/>
                  <a:t>e</a:t>
                </a:r>
                <a:r>
                  <a:rPr lang="en-GB" sz="1600" dirty="0"/>
                  <a:t>) (average emissivity)</a:t>
                </a:r>
              </a:p>
              <a:p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600" b="0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𝑎𝑣</m:t>
                    </m:r>
                  </m:oMath>
                </a14:m>
                <a:r>
                  <a:rPr lang="en-GB" sz="1600" dirty="0"/>
                  <a:t> = </a:t>
                </a:r>
                <a:r>
                  <a:rPr lang="en-GB" sz="1600" dirty="0">
                    <a:solidFill>
                      <a:prstClr val="black"/>
                    </a:solidFill>
                  </a:rPr>
                  <a:t>½ (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600" b="0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1600" i="1" baseline="-250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+</a:t>
                </a:r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sty m:val="p"/>
                      </m:rPr>
                      <a:rPr lang="en-US" sz="1600" b="0" i="0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</m:t>
                    </m:r>
                  </m:oMath>
                </a14:m>
                <a:r>
                  <a:rPr lang="en-GB" sz="1600" dirty="0"/>
                  <a:t>) (average area)</a:t>
                </a:r>
              </a:p>
              <a:p>
                <a:pPr>
                  <a:buFont typeface="Wingdings" panose="05000000000000000000" pitchFamily="2" charset="2"/>
                  <a:buChar char="à"/>
                </a:pPr>
                <a:r>
                  <a:rPr lang="en-GB" sz="1600" dirty="0" err="1">
                    <a:sym typeface="Wingdings" panose="05000000000000000000" pitchFamily="2" charset="2"/>
                  </a:rPr>
                  <a:t>q</a:t>
                </a:r>
                <a:r>
                  <a:rPr lang="en-GB" sz="1600" baseline="-25000" dirty="0" err="1">
                    <a:sym typeface="Wingdings" panose="05000000000000000000" pitchFamily="2" charset="2"/>
                  </a:rPr>
                  <a:t>s</a:t>
                </a:r>
                <a:r>
                  <a:rPr lang="en-GB" sz="1600" baseline="-25000" dirty="0">
                    <a:sym typeface="Wingdings" panose="05000000000000000000" pitchFamily="2" charset="2"/>
                  </a:rPr>
                  <a:t>-e </a:t>
                </a:r>
                <a:r>
                  <a:rPr lang="en-GB" sz="1600" dirty="0">
                    <a:sym typeface="Wingdings" panose="05000000000000000000" pitchFamily="2" charset="2"/>
                  </a:rPr>
                  <a:t>= </a:t>
                </a:r>
                <a:r>
                  <a:rPr lang="en-GB" sz="16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2.78 W (1.0 W/m</a:t>
                </a:r>
                <a:r>
                  <a:rPr lang="en-GB" sz="1600" baseline="300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2</a:t>
                </a:r>
                <a:r>
                  <a:rPr lang="en-GB" sz="16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) </a:t>
                </a:r>
              </a:p>
            </p:txBody>
          </p:sp>
        </mc:Choice>
        <mc:Fallback xmlns="">
          <p:sp>
            <p:nvSpPr>
              <p:cNvPr id="17" name="Rectangle 3">
                <a:extLst>
                  <a:ext uri="{FF2B5EF4-FFF2-40B4-BE49-F238E27FC236}">
                    <a16:creationId xmlns:a16="http://schemas.microsoft.com/office/drawing/2014/main" id="{CAC4FD2A-EDB1-47DB-8E80-6ED811EEDF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408" y="2034123"/>
                <a:ext cx="11899592" cy="1918389"/>
              </a:xfrm>
              <a:prstGeom prst="rect">
                <a:avLst/>
              </a:prstGeom>
              <a:blipFill>
                <a:blip r:embed="rId3"/>
                <a:stretch>
                  <a:fillRect l="-154" t="-318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 Box 29">
            <a:extLst>
              <a:ext uri="{FF2B5EF4-FFF2-40B4-BE49-F238E27FC236}">
                <a16:creationId xmlns:a16="http://schemas.microsoft.com/office/drawing/2014/main" id="{5FD2075D-E04B-4346-B682-79508EDD39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49842" y="2340593"/>
            <a:ext cx="108401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A</a:t>
            </a:r>
            <a:r>
              <a:rPr lang="en-GB" sz="1200" dirty="0"/>
              <a:t>s, </a:t>
            </a:r>
            <a:r>
              <a:rPr lang="en-GB" dirty="0"/>
              <a:t>T</a:t>
            </a:r>
            <a:r>
              <a:rPr lang="en-GB" sz="1200" dirty="0"/>
              <a:t>s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ɛ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</a:t>
            </a:r>
            <a:r>
              <a:rPr lang="en-GB" sz="1200" dirty="0"/>
              <a:t>  </a:t>
            </a:r>
          </a:p>
        </p:txBody>
      </p:sp>
      <p:sp>
        <p:nvSpPr>
          <p:cNvPr id="33" name="Text Box 18">
            <a:extLst>
              <a:ext uri="{FF2B5EF4-FFF2-40B4-BE49-F238E27FC236}">
                <a16:creationId xmlns:a16="http://schemas.microsoft.com/office/drawing/2014/main" id="{44ADE3F0-28CC-4650-8F35-DE0205188B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51833" y="1614615"/>
            <a:ext cx="97398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A</a:t>
            </a:r>
            <a:r>
              <a:rPr lang="en-GB" sz="1200" dirty="0"/>
              <a:t>i,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</a:t>
            </a:r>
            <a:r>
              <a:rPr lang="en-GB" sz="1200" dirty="0"/>
              <a:t> , </a:t>
            </a:r>
            <a:r>
              <a:rPr lang="en-GB" sz="2000" dirty="0" err="1"/>
              <a:t>ɛ</a:t>
            </a:r>
            <a:r>
              <a:rPr lang="en-GB" sz="1200" dirty="0" err="1"/>
              <a:t>i</a:t>
            </a:r>
            <a:r>
              <a:rPr lang="en-GB" sz="1200" dirty="0"/>
              <a:t> </a:t>
            </a:r>
          </a:p>
        </p:txBody>
      </p:sp>
      <p:sp>
        <p:nvSpPr>
          <p:cNvPr id="35" name="Text Box 18">
            <a:extLst>
              <a:ext uri="{FF2B5EF4-FFF2-40B4-BE49-F238E27FC236}">
                <a16:creationId xmlns:a16="http://schemas.microsoft.com/office/drawing/2014/main" id="{E025F4AA-4CE5-4D50-B4A7-4E2C25352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26614" y="2805829"/>
            <a:ext cx="112787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A</a:t>
            </a:r>
            <a:r>
              <a:rPr lang="en-GB" sz="1200" dirty="0"/>
              <a:t>e,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  <a:r>
              <a:rPr lang="en-GB" sz="1200" dirty="0"/>
              <a:t> , </a:t>
            </a:r>
            <a:r>
              <a:rPr lang="en-GB" sz="2000" dirty="0" err="1"/>
              <a:t>ɛ</a:t>
            </a:r>
            <a:r>
              <a:rPr lang="en-GB" sz="1200" dirty="0" err="1"/>
              <a:t>e</a:t>
            </a:r>
            <a:r>
              <a:rPr lang="en-GB" sz="12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Object 14">
                <a:extLst>
                  <a:ext uri="{FF2B5EF4-FFF2-40B4-BE49-F238E27FC236}">
                    <a16:creationId xmlns:a16="http://schemas.microsoft.com/office/drawing/2014/main" id="{2A01D19A-9739-4276-9A00-0441DEDA2777}"/>
                  </a:ext>
                </a:extLst>
              </p:cNvPr>
              <p:cNvSpPr txBox="1"/>
              <p:nvPr/>
            </p:nvSpPr>
            <p:spPr>
              <a:xfrm>
                <a:off x="3660183" y="1583937"/>
                <a:ext cx="2357848" cy="936625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𝐴𝑎𝑣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+1)(</m:t>
                          </m:r>
                          <m:f>
                            <m:f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en-US" b="0" i="1" baseline="-250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𝑎𝑣</m:t>
                              </m:r>
                            </m:den>
                          </m:f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−1)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6" name="Object 14">
                <a:extLst>
                  <a:ext uri="{FF2B5EF4-FFF2-40B4-BE49-F238E27FC236}">
                    <a16:creationId xmlns:a16="http://schemas.microsoft.com/office/drawing/2014/main" id="{2A01D19A-9739-4276-9A00-0441DEDA27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0183" y="1583937"/>
                <a:ext cx="2357848" cy="9366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28E27926-23D0-4ADD-ADD8-7D0D7A3C9A65}"/>
              </a:ext>
            </a:extLst>
          </p:cNvPr>
          <p:cNvSpPr txBox="1">
            <a:spLocks/>
          </p:cNvSpPr>
          <p:nvPr/>
        </p:nvSpPr>
        <p:spPr>
          <a:xfrm>
            <a:off x="222360" y="4128140"/>
            <a:ext cx="11747277" cy="16593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Radiation between shield (80 K) and helium vessel (2 K) (formula between enclosed cylinders):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800" dirty="0">
                <a:sym typeface="Wingdings" panose="05000000000000000000" pitchFamily="2" charset="2"/>
              </a:rPr>
              <a:t>q</a:t>
            </a:r>
            <a:r>
              <a:rPr lang="en-GB" sz="1800" baseline="-25000" dirty="0">
                <a:sym typeface="Wingdings" panose="05000000000000000000" pitchFamily="2" charset="2"/>
              </a:rPr>
              <a:t>i-s</a:t>
            </a:r>
            <a:r>
              <a:rPr lang="en-GB" sz="1800" dirty="0">
                <a:sym typeface="Wingdings" panose="05000000000000000000" pitchFamily="2" charset="2"/>
              </a:rPr>
              <a:t>* =</a:t>
            </a:r>
            <a:r>
              <a:rPr lang="en-GB" sz="1800" dirty="0">
                <a:solidFill>
                  <a:srgbClr val="FF0000"/>
                </a:solidFill>
                <a:sym typeface="Wingdings" panose="05000000000000000000" pitchFamily="2" charset="2"/>
              </a:rPr>
              <a:t> 0.23 W (0.14 W/m</a:t>
            </a:r>
            <a:r>
              <a:rPr lang="en-GB" sz="1800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n-GB" sz="1800" dirty="0">
                <a:solidFill>
                  <a:srgbClr val="FF0000"/>
                </a:solidFill>
                <a:sym typeface="Wingdings" panose="05000000000000000000" pitchFamily="2" charset="2"/>
              </a:rPr>
              <a:t>) </a:t>
            </a:r>
            <a:r>
              <a:rPr lang="en-GB" sz="1800" dirty="0">
                <a:solidFill>
                  <a:srgbClr val="0070C0"/>
                </a:solidFill>
                <a:sym typeface="Wingdings" panose="05000000000000000000" pitchFamily="2" charset="2"/>
              </a:rPr>
              <a:t>(x10 times less than with floating shield !)</a:t>
            </a:r>
          </a:p>
          <a:p>
            <a:r>
              <a:rPr lang="en-GB" sz="1800" dirty="0">
                <a:sym typeface="Wingdings" panose="05000000000000000000" pitchFamily="2" charset="2"/>
              </a:rPr>
              <a:t>Radiation heat extraction from thermal shield (not to be forgotten!): </a:t>
            </a:r>
            <a:endParaRPr lang="en-GB" sz="18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GB" sz="1800" dirty="0">
                <a:sym typeface="Wingdings" panose="05000000000000000000" pitchFamily="2" charset="2"/>
              </a:rPr>
              <a:t> </a:t>
            </a:r>
            <a:r>
              <a:rPr lang="en-GB" sz="1800" dirty="0" err="1">
                <a:sym typeface="Wingdings" panose="05000000000000000000" pitchFamily="2" charset="2"/>
              </a:rPr>
              <a:t>q</a:t>
            </a:r>
            <a:r>
              <a:rPr lang="en-GB" sz="1800" baseline="-25000" dirty="0" err="1">
                <a:sym typeface="Wingdings" panose="05000000000000000000" pitchFamily="2" charset="2"/>
              </a:rPr>
              <a:t>shield</a:t>
            </a:r>
            <a:r>
              <a:rPr lang="en-GB" sz="1800" dirty="0">
                <a:sym typeface="Wingdings" panose="05000000000000000000" pitchFamily="2" charset="2"/>
              </a:rPr>
              <a:t> = </a:t>
            </a:r>
            <a:r>
              <a:rPr lang="en-GB" sz="1800" dirty="0" err="1">
                <a:sym typeface="Wingdings" panose="05000000000000000000" pitchFamily="2" charset="2"/>
              </a:rPr>
              <a:t>q</a:t>
            </a:r>
            <a:r>
              <a:rPr lang="en-GB" sz="1800" baseline="-25000" dirty="0" err="1">
                <a:sym typeface="Wingdings" panose="05000000000000000000" pitchFamily="2" charset="2"/>
              </a:rPr>
              <a:t>s</a:t>
            </a:r>
            <a:r>
              <a:rPr lang="en-GB" sz="1800" baseline="-25000" dirty="0">
                <a:sym typeface="Wingdings" panose="05000000000000000000" pitchFamily="2" charset="2"/>
              </a:rPr>
              <a:t>-e </a:t>
            </a:r>
            <a:r>
              <a:rPr lang="en-GB" sz="1800" dirty="0">
                <a:sym typeface="Wingdings" panose="05000000000000000000" pitchFamily="2" charset="2"/>
              </a:rPr>
              <a:t>- q</a:t>
            </a:r>
            <a:r>
              <a:rPr lang="en-GB" sz="1800" baseline="-25000" dirty="0">
                <a:sym typeface="Wingdings" panose="05000000000000000000" pitchFamily="2" charset="2"/>
              </a:rPr>
              <a:t>i-s </a:t>
            </a:r>
            <a:r>
              <a:rPr lang="en-GB" sz="1800" dirty="0">
                <a:sym typeface="Wingdings" panose="05000000000000000000" pitchFamily="2" charset="2"/>
              </a:rPr>
              <a:t>= </a:t>
            </a:r>
            <a:r>
              <a:rPr lang="en-GB" sz="1800" dirty="0">
                <a:solidFill>
                  <a:srgbClr val="FF0000"/>
                </a:solidFill>
                <a:sym typeface="Wingdings" panose="05000000000000000000" pitchFamily="2" charset="2"/>
              </a:rPr>
              <a:t>2.55 W </a:t>
            </a:r>
            <a:endParaRPr lang="en-GB" sz="18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83E1D77-E9B8-4E98-8377-9A2C0FA14528}"/>
              </a:ext>
            </a:extLst>
          </p:cNvPr>
          <p:cNvSpPr>
            <a:spLocks noChangeAspect="1"/>
          </p:cNvSpPr>
          <p:nvPr/>
        </p:nvSpPr>
        <p:spPr>
          <a:xfrm>
            <a:off x="9945480" y="2229849"/>
            <a:ext cx="200501" cy="20050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7E6DB10-70CA-43F2-8A92-6E2B9F4E75E9}"/>
              </a:ext>
            </a:extLst>
          </p:cNvPr>
          <p:cNvCxnSpPr/>
          <p:nvPr/>
        </p:nvCxnSpPr>
        <p:spPr>
          <a:xfrm flipH="1">
            <a:off x="9343697" y="2399119"/>
            <a:ext cx="601783" cy="307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95084FB-9DAE-4F66-87A2-0E8F72CB8A99}"/>
              </a:ext>
            </a:extLst>
          </p:cNvPr>
          <p:cNvSpPr txBox="1"/>
          <p:nvPr/>
        </p:nvSpPr>
        <p:spPr>
          <a:xfrm>
            <a:off x="8891302" y="2623986"/>
            <a:ext cx="7672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 err="1">
                <a:sym typeface="Wingdings" panose="05000000000000000000" pitchFamily="2" charset="2"/>
              </a:rPr>
              <a:t>q</a:t>
            </a:r>
            <a:r>
              <a:rPr lang="en-GB" sz="1800" baseline="-25000" dirty="0" err="1">
                <a:sym typeface="Wingdings" panose="05000000000000000000" pitchFamily="2" charset="2"/>
              </a:rPr>
              <a:t>shield</a:t>
            </a:r>
            <a:endParaRPr lang="fr-FR" dirty="0"/>
          </a:p>
        </p:txBody>
      </p:sp>
      <p:graphicFrame>
        <p:nvGraphicFramePr>
          <p:cNvPr id="21" name="Object 23">
            <a:extLst>
              <a:ext uri="{FF2B5EF4-FFF2-40B4-BE49-F238E27FC236}">
                <a16:creationId xmlns:a16="http://schemas.microsoft.com/office/drawing/2014/main" id="{CC522D42-CFCD-4557-A4C0-7429495D7E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805483" y="1921063"/>
          <a:ext cx="544513" cy="109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5" imgW="304800" imgH="304800" progId="Designer.Drawing.7">
                  <p:embed/>
                </p:oleObj>
              </mc:Choice>
              <mc:Fallback>
                <p:oleObj name="Designer Drawing" r:id="rId5" imgW="304800" imgH="304800" progId="Designer.Drawing.7">
                  <p:embed/>
                  <p:pic>
                    <p:nvPicPr>
                      <p:cNvPr id="21" name="Object 23">
                        <a:extLst>
                          <a:ext uri="{FF2B5EF4-FFF2-40B4-BE49-F238E27FC236}">
                            <a16:creationId xmlns:a16="http://schemas.microsoft.com/office/drawing/2014/main" id="{CC522D42-CFCD-4557-A4C0-7429495D7E8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05483" y="1921063"/>
                        <a:ext cx="544513" cy="109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3">
            <a:extLst>
              <a:ext uri="{FF2B5EF4-FFF2-40B4-BE49-F238E27FC236}">
                <a16:creationId xmlns:a16="http://schemas.microsoft.com/office/drawing/2014/main" id="{FB1EE326-14BD-47C5-AE4B-D7360602613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185372" y="1942082"/>
          <a:ext cx="544513" cy="109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7" imgW="304800" imgH="304800" progId="Designer.Drawing.7">
                  <p:embed/>
                </p:oleObj>
              </mc:Choice>
              <mc:Fallback>
                <p:oleObj name="Designer Drawing" r:id="rId7" imgW="304800" imgH="304800" progId="Designer.Drawing.7">
                  <p:embed/>
                  <p:pic>
                    <p:nvPicPr>
                      <p:cNvPr id="22" name="Object 23">
                        <a:extLst>
                          <a:ext uri="{FF2B5EF4-FFF2-40B4-BE49-F238E27FC236}">
                            <a16:creationId xmlns:a16="http://schemas.microsoft.com/office/drawing/2014/main" id="{FB1EE326-14BD-47C5-AE4B-D7360602613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85372" y="1942082"/>
                        <a:ext cx="544513" cy="109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4998E8AC-8DCA-43F4-8FC0-EDB0E1376DB8}"/>
              </a:ext>
            </a:extLst>
          </p:cNvPr>
          <p:cNvSpPr txBox="1"/>
          <p:nvPr/>
        </p:nvSpPr>
        <p:spPr>
          <a:xfrm>
            <a:off x="9108226" y="1599466"/>
            <a:ext cx="6752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 err="1">
                <a:sym typeface="Wingdings" panose="05000000000000000000" pitchFamily="2" charset="2"/>
              </a:rPr>
              <a:t>q</a:t>
            </a:r>
            <a:r>
              <a:rPr lang="en-GB" sz="1800" baseline="-25000" dirty="0" err="1">
                <a:sym typeface="Wingdings" panose="05000000000000000000" pitchFamily="2" charset="2"/>
              </a:rPr>
              <a:t>s</a:t>
            </a:r>
            <a:r>
              <a:rPr lang="en-GB" sz="1800" baseline="-25000" dirty="0">
                <a:sym typeface="Wingdings" panose="05000000000000000000" pitchFamily="2" charset="2"/>
              </a:rPr>
              <a:t>-e</a:t>
            </a:r>
            <a:endParaRPr lang="fr-F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3710D3C-D02B-402B-BEA4-CC871041AD64}"/>
              </a:ext>
            </a:extLst>
          </p:cNvPr>
          <p:cNvSpPr txBox="1"/>
          <p:nvPr/>
        </p:nvSpPr>
        <p:spPr>
          <a:xfrm>
            <a:off x="9783471" y="1599466"/>
            <a:ext cx="483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ym typeface="Wingdings" panose="05000000000000000000" pitchFamily="2" charset="2"/>
              </a:rPr>
              <a:t>q</a:t>
            </a:r>
            <a:r>
              <a:rPr lang="en-GB" sz="1800" baseline="-25000" dirty="0">
                <a:sym typeface="Wingdings" panose="05000000000000000000" pitchFamily="2" charset="2"/>
              </a:rPr>
              <a:t>i-s</a:t>
            </a:r>
            <a:r>
              <a:rPr lang="en-GB" sz="1800" dirty="0">
                <a:sym typeface="Wingdings" panose="05000000000000000000" pitchFamily="2" charset="2"/>
              </a:rPr>
              <a:t> </a:t>
            </a:r>
            <a:endParaRPr lang="fr-FR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A92EE55-4892-4617-823B-732C42C22BEC}"/>
              </a:ext>
            </a:extLst>
          </p:cNvPr>
          <p:cNvSpPr txBox="1"/>
          <p:nvPr/>
        </p:nvSpPr>
        <p:spPr>
          <a:xfrm>
            <a:off x="222360" y="5657591"/>
            <a:ext cx="1196963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2400" u="sng" dirty="0">
                <a:solidFill>
                  <a:srgbClr val="0070C0"/>
                </a:solidFill>
                <a:sym typeface="Wingdings" panose="05000000000000000000" pitchFamily="2" charset="2"/>
              </a:rPr>
              <a:t>Actively cooled shield with MLI </a:t>
            </a:r>
            <a:r>
              <a:rPr lang="en-GB" sz="2400" dirty="0">
                <a:solidFill>
                  <a:srgbClr val="0070C0"/>
                </a:solidFill>
                <a:sym typeface="Wingdings" panose="05000000000000000000" pitchFamily="2" charset="2"/>
              </a:rPr>
              <a:t>dramatically reduces radiation to the low T: this </a:t>
            </a:r>
            <a:r>
              <a:rPr lang="en-GB" sz="2400" u="sng" dirty="0">
                <a:solidFill>
                  <a:srgbClr val="0070C0"/>
                </a:solidFill>
                <a:sym typeface="Wingdings" panose="05000000000000000000" pitchFamily="2" charset="2"/>
              </a:rPr>
              <a:t>is a standard practice in cryostats!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9CD2C33-4A2A-442D-BFC8-3F4969090D14}"/>
              </a:ext>
            </a:extLst>
          </p:cNvPr>
          <p:cNvSpPr txBox="1"/>
          <p:nvPr/>
        </p:nvSpPr>
        <p:spPr>
          <a:xfrm>
            <a:off x="111180" y="6542129"/>
            <a:ext cx="1196963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ym typeface="Wingdings" panose="05000000000000000000" pitchFamily="2" charset="2"/>
              </a:rPr>
              <a:t>(*) can be further reduced to 0.18 W (0.11 W/m</a:t>
            </a:r>
            <a:r>
              <a:rPr lang="en-GB" sz="1100" baseline="30000" dirty="0">
                <a:sym typeface="Wingdings" panose="05000000000000000000" pitchFamily="2" charset="2"/>
              </a:rPr>
              <a:t>2</a:t>
            </a:r>
            <a:r>
              <a:rPr lang="en-GB" sz="1100" dirty="0">
                <a:sym typeface="Wingdings" panose="05000000000000000000" pitchFamily="2" charset="2"/>
              </a:rPr>
              <a:t> ) with </a:t>
            </a:r>
            <a:r>
              <a:rPr lang="en-GB" sz="1100" dirty="0" err="1"/>
              <a:t>Ɛi</a:t>
            </a:r>
            <a:r>
              <a:rPr lang="en-GB" sz="1100" dirty="0">
                <a:sym typeface="Wingdings" panose="05000000000000000000" pitchFamily="2" charset="2"/>
              </a:rPr>
              <a:t> = 0.08 (for example 1 or more MLI layers on cold mass)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F46E69-8FF8-2302-3C6D-2660A2DB4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18271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68302-E5B6-4F15-B087-482450CA7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Exercise: </a:t>
            </a:r>
            <a:r>
              <a:rPr lang="en-US" dirty="0">
                <a:solidFill>
                  <a:srgbClr val="00B050"/>
                </a:solidFill>
              </a:rPr>
              <a:t>Residual gas conduction </a:t>
            </a:r>
            <a:r>
              <a:rPr lang="en-US" sz="3600" dirty="0">
                <a:solidFill>
                  <a:srgbClr val="00B050"/>
                </a:solidFill>
              </a:rPr>
              <a:t>in LHC-like cryostat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474E4C-3514-4FAF-A7F7-D42871140CFA}"/>
              </a:ext>
            </a:extLst>
          </p:cNvPr>
          <p:cNvSpPr txBox="1">
            <a:spLocks/>
          </p:cNvSpPr>
          <p:nvPr/>
        </p:nvSpPr>
        <p:spPr>
          <a:xfrm>
            <a:off x="208688" y="898320"/>
            <a:ext cx="7525612" cy="283202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Typical dimension (space between surfaces): </a:t>
            </a:r>
            <a:r>
              <a:rPr lang="en-GB" sz="1800" dirty="0">
                <a:solidFill>
                  <a:srgbClr val="0070C0"/>
                </a:solidFill>
              </a:rPr>
              <a:t>d = 0.25 m</a:t>
            </a:r>
          </a:p>
          <a:p>
            <a:r>
              <a:rPr lang="en-GB" sz="1800" b="1" dirty="0">
                <a:solidFill>
                  <a:srgbClr val="0070C0"/>
                </a:solidFill>
              </a:rPr>
              <a:t>Good insulation vacuum: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200" u="sng" dirty="0">
                <a:solidFill>
                  <a:srgbClr val="0070C0"/>
                </a:solidFill>
              </a:rPr>
              <a:t>p = 10</a:t>
            </a:r>
            <a:r>
              <a:rPr lang="en-GB" sz="2200" u="sng" baseline="30000" dirty="0">
                <a:solidFill>
                  <a:srgbClr val="0070C0"/>
                </a:solidFill>
              </a:rPr>
              <a:t>-6</a:t>
            </a:r>
            <a:r>
              <a:rPr lang="en-GB" sz="2200" u="sng" dirty="0">
                <a:solidFill>
                  <a:srgbClr val="0070C0"/>
                </a:solidFill>
              </a:rPr>
              <a:t> mbar </a:t>
            </a:r>
            <a:r>
              <a:rPr lang="en-GB" sz="2200" dirty="0"/>
              <a:t>(10</a:t>
            </a:r>
            <a:r>
              <a:rPr lang="en-GB" sz="2200" baseline="30000" dirty="0"/>
              <a:t>-4</a:t>
            </a:r>
            <a:r>
              <a:rPr lang="en-GB" sz="2200" dirty="0"/>
              <a:t> Pa) </a:t>
            </a:r>
            <a:r>
              <a:rPr lang="en-GB" sz="2200" u="sng" dirty="0"/>
              <a:t>(“standard” good vacuum </a:t>
            </a:r>
            <a:r>
              <a:rPr lang="en-GB" sz="2200" dirty="0"/>
              <a:t>in cryostats)</a:t>
            </a:r>
          </a:p>
          <a:p>
            <a:r>
              <a:rPr lang="en-GB" sz="1800" dirty="0"/>
              <a:t>Calculate </a:t>
            </a:r>
            <a:r>
              <a:rPr lang="el-GR" sz="1800" i="1" dirty="0">
                <a:cs typeface="Arial" charset="0"/>
              </a:rPr>
              <a:t>λ</a:t>
            </a:r>
            <a:r>
              <a:rPr lang="en-US" sz="1800" baseline="-25000" dirty="0">
                <a:cs typeface="Arial" charset="0"/>
              </a:rPr>
              <a:t>molecule</a:t>
            </a:r>
            <a:r>
              <a:rPr lang="en-US" sz="1800" dirty="0">
                <a:cs typeface="Arial" charset="0"/>
              </a:rPr>
              <a:t> (between shield and inner vessel):  </a:t>
            </a:r>
            <a:endParaRPr lang="en-GB" sz="18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l-GR" sz="1400" i="1" dirty="0">
                <a:solidFill>
                  <a:srgbClr val="FF0000"/>
                </a:solidFill>
                <a:cs typeface="Arial" charset="0"/>
              </a:rPr>
              <a:t>λ</a:t>
            </a:r>
            <a:r>
              <a:rPr lang="en-US" sz="1400" baseline="-25000" dirty="0">
                <a:solidFill>
                  <a:srgbClr val="FF0000"/>
                </a:solidFill>
                <a:cs typeface="Arial" charset="0"/>
              </a:rPr>
              <a:t>molecule</a:t>
            </a:r>
            <a:r>
              <a:rPr lang="en-US" sz="1400" dirty="0">
                <a:solidFill>
                  <a:srgbClr val="FF0000"/>
                </a:solidFill>
                <a:cs typeface="Arial" charset="0"/>
              </a:rPr>
              <a:t> = 20 m </a:t>
            </a:r>
            <a:r>
              <a:rPr lang="en-US" sz="1400" dirty="0">
                <a:cs typeface="Arial" charset="0"/>
              </a:rPr>
              <a:t>(~ x100 d) </a:t>
            </a:r>
            <a:r>
              <a:rPr lang="en-US" sz="1400" dirty="0">
                <a:solidFill>
                  <a:srgbClr val="0070C0"/>
                </a:solidFill>
                <a:cs typeface="Arial" charset="0"/>
                <a:sym typeface="Wingdings" panose="05000000000000000000" pitchFamily="2" charset="2"/>
              </a:rPr>
              <a:t> molecular regime</a:t>
            </a:r>
          </a:p>
          <a:p>
            <a:r>
              <a:rPr lang="en-US" sz="1800" dirty="0">
                <a:cs typeface="Arial" charset="0"/>
                <a:sym typeface="Wingdings" panose="05000000000000000000" pitchFamily="2" charset="2"/>
              </a:rPr>
              <a:t>Calculate </a:t>
            </a:r>
            <a:r>
              <a:rPr lang="en-US" sz="1800" dirty="0">
                <a:solidFill>
                  <a:srgbClr val="0070C0"/>
                </a:solidFill>
                <a:cs typeface="Arial" charset="0"/>
                <a:sym typeface="Wingdings" panose="05000000000000000000" pitchFamily="2" charset="2"/>
              </a:rPr>
              <a:t>residual gas conduction with Kennard’s law: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200" u="sng" dirty="0" err="1">
                <a:solidFill>
                  <a:srgbClr val="FF0000"/>
                </a:solidFill>
                <a:cs typeface="Arial" charset="0"/>
                <a:sym typeface="Wingdings" panose="05000000000000000000" pitchFamily="2" charset="2"/>
              </a:rPr>
              <a:t>Q</a:t>
            </a:r>
            <a:r>
              <a:rPr lang="en-US" sz="2200" u="sng" baseline="-25000" dirty="0" err="1">
                <a:solidFill>
                  <a:srgbClr val="FF0000"/>
                </a:solidFill>
                <a:cs typeface="Arial" charset="0"/>
                <a:sym typeface="Wingdings" panose="05000000000000000000" pitchFamily="2" charset="2"/>
              </a:rPr>
              <a:t>res</a:t>
            </a:r>
            <a:r>
              <a:rPr lang="en-US" sz="2200" u="sng" baseline="-25000" dirty="0">
                <a:solidFill>
                  <a:srgbClr val="FF0000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en-US" sz="2200" u="sng" dirty="0">
                <a:solidFill>
                  <a:srgbClr val="FF0000"/>
                </a:solidFill>
                <a:cs typeface="Arial" charset="0"/>
                <a:sym typeface="Wingdings" panose="05000000000000000000" pitchFamily="2" charset="2"/>
              </a:rPr>
              <a:t>= 0.034 W (</a:t>
            </a:r>
            <a:r>
              <a:rPr lang="en-GB" sz="2200" u="sng" dirty="0">
                <a:solidFill>
                  <a:srgbClr val="FF0000"/>
                </a:solidFill>
                <a:cs typeface="Arial" charset="0"/>
                <a:sym typeface="Wingdings" panose="05000000000000000000" pitchFamily="2" charset="2"/>
              </a:rPr>
              <a:t>0.02</a:t>
            </a:r>
            <a:r>
              <a:rPr lang="en-GB" sz="2200" u="sng" dirty="0">
                <a:solidFill>
                  <a:srgbClr val="FF0000"/>
                </a:solidFill>
                <a:sym typeface="Wingdings" panose="05000000000000000000" pitchFamily="2" charset="2"/>
              </a:rPr>
              <a:t> W/m</a:t>
            </a:r>
            <a:r>
              <a:rPr lang="en-GB" sz="2200" u="sng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n-GB" sz="2200" u="sng" dirty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  <a:r>
              <a:rPr lang="en-US" sz="2200" u="sng" dirty="0">
                <a:solidFill>
                  <a:srgbClr val="FF0000"/>
                </a:solidFill>
                <a:cs typeface="Arial" charset="0"/>
                <a:sym typeface="Wingdings" panose="05000000000000000000" pitchFamily="2" charset="2"/>
              </a:rPr>
              <a:t> </a:t>
            </a:r>
            <a:endParaRPr lang="en-US" sz="2200" u="sng" dirty="0">
              <a:cs typeface="Arial" charset="0"/>
              <a:sym typeface="Wingdings" panose="05000000000000000000" pitchFamily="2" charset="2"/>
            </a:endParaRPr>
          </a:p>
          <a:p>
            <a:r>
              <a:rPr lang="en-US" sz="1800" dirty="0">
                <a:cs typeface="Arial" charset="0"/>
                <a:sym typeface="Wingdings" panose="05000000000000000000" pitchFamily="2" charset="2"/>
              </a:rPr>
              <a:t> Negligeable additional contribution </a:t>
            </a:r>
            <a:r>
              <a:rPr lang="en-US" sz="1800" dirty="0" err="1">
                <a:cs typeface="Arial" charset="0"/>
                <a:sym typeface="Wingdings" panose="05000000000000000000" pitchFamily="2" charset="2"/>
              </a:rPr>
              <a:t>wrt</a:t>
            </a:r>
            <a:r>
              <a:rPr lang="en-US" sz="1800" dirty="0">
                <a:cs typeface="Arial" charset="0"/>
                <a:sym typeface="Wingdings" panose="05000000000000000000" pitchFamily="2" charset="2"/>
              </a:rPr>
              <a:t> previously computed  radiation:</a:t>
            </a:r>
            <a:endParaRPr lang="en-US" sz="1800" dirty="0">
              <a:solidFill>
                <a:srgbClr val="FF0000"/>
              </a:solidFill>
              <a:cs typeface="Arial" charset="0"/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FF0000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en-GB" sz="1400" dirty="0">
                <a:solidFill>
                  <a:srgbClr val="FF0000"/>
                </a:solidFill>
                <a:sym typeface="Wingdings" panose="05000000000000000000" pitchFamily="2" charset="2"/>
              </a:rPr>
              <a:t>q</a:t>
            </a:r>
            <a:r>
              <a:rPr lang="en-GB" sz="1400" baseline="-25000" dirty="0">
                <a:solidFill>
                  <a:srgbClr val="FF0000"/>
                </a:solidFill>
                <a:sym typeface="Wingdings" panose="05000000000000000000" pitchFamily="2" charset="2"/>
              </a:rPr>
              <a:t>i-s</a:t>
            </a:r>
            <a:r>
              <a:rPr lang="en-GB" sz="1400" dirty="0">
                <a:solidFill>
                  <a:srgbClr val="FF0000"/>
                </a:solidFill>
                <a:sym typeface="Wingdings" panose="05000000000000000000" pitchFamily="2" charset="2"/>
              </a:rPr>
              <a:t> = 0.23 W (0.14 W/m</a:t>
            </a:r>
            <a:r>
              <a:rPr lang="en-GB" sz="1400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n-GB" sz="1400" dirty="0">
                <a:solidFill>
                  <a:srgbClr val="FF0000"/>
                </a:solidFill>
                <a:sym typeface="Wingdings" panose="05000000000000000000" pitchFamily="2" charset="2"/>
              </a:rPr>
              <a:t>) </a:t>
            </a:r>
            <a:endParaRPr lang="en-GB" sz="1400" baseline="-250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9484F27-97D7-4127-A461-308875C94891}"/>
              </a:ext>
            </a:extLst>
          </p:cNvPr>
          <p:cNvGrpSpPr>
            <a:grpSpLocks noChangeAspect="1"/>
          </p:cNvGrpSpPr>
          <p:nvPr/>
        </p:nvGrpSpPr>
        <p:grpSpPr>
          <a:xfrm>
            <a:off x="9576390" y="952655"/>
            <a:ext cx="2037454" cy="1984270"/>
            <a:chOff x="8556974" y="1032311"/>
            <a:chExt cx="2957192" cy="2880000"/>
          </a:xfrm>
        </p:grpSpPr>
        <p:grpSp>
          <p:nvGrpSpPr>
            <p:cNvPr id="5" name="Group 9">
              <a:extLst>
                <a:ext uri="{FF2B5EF4-FFF2-40B4-BE49-F238E27FC236}">
                  <a16:creationId xmlns:a16="http://schemas.microsoft.com/office/drawing/2014/main" id="{D3AAE262-7CBF-42C9-8CC5-5414F598E90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556974" y="1032311"/>
              <a:ext cx="2957192" cy="2880000"/>
              <a:chOff x="3896" y="546"/>
              <a:chExt cx="1379" cy="1343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FE917E55-F0FE-4749-BB17-5092056103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8" y="892"/>
                <a:ext cx="647" cy="633"/>
              </a:xfrm>
              <a:prstGeom prst="ellipse">
                <a:avLst/>
              </a:prstGeom>
              <a:gradFill rotWithShape="0">
                <a:gsLst>
                  <a:gs pos="0">
                    <a:srgbClr val="33CCCC"/>
                  </a:gs>
                  <a:gs pos="100000">
                    <a:srgbClr val="33CCCC">
                      <a:gamma/>
                      <a:shade val="76471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A686B3DE-CBFF-4610-A6C1-2015247F82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6" y="546"/>
                <a:ext cx="1379" cy="1343"/>
              </a:xfrm>
              <a:prstGeom prst="ellipse">
                <a:avLst/>
              </a:prstGeom>
              <a:noFill/>
              <a:ln w="22225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C3B743B7-4F98-478A-8E00-E9C868CB64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0" y="690"/>
                <a:ext cx="1071" cy="1043"/>
              </a:xfrm>
              <a:prstGeom prst="ellipse">
                <a:avLst/>
              </a:prstGeom>
              <a:noFill/>
              <a:ln w="22225">
                <a:solidFill>
                  <a:srgbClr val="00B05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F652765-4509-4B0B-99E7-E311B43284B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827864" y="1291379"/>
              <a:ext cx="2402811" cy="2340000"/>
            </a:xfrm>
            <a:prstGeom prst="ellipse">
              <a:avLst/>
            </a:prstGeom>
            <a:noFill/>
            <a:ln w="50800">
              <a:solidFill>
                <a:srgbClr val="00B0F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" name="Text Box 29">
            <a:extLst>
              <a:ext uri="{FF2B5EF4-FFF2-40B4-BE49-F238E27FC236}">
                <a16:creationId xmlns:a16="http://schemas.microsoft.com/office/drawing/2014/main" id="{EEB8D547-1A10-4590-B373-92893E529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49842" y="2340593"/>
            <a:ext cx="108401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A</a:t>
            </a:r>
            <a:r>
              <a:rPr lang="en-GB" sz="1200" dirty="0"/>
              <a:t>s, </a:t>
            </a:r>
            <a:r>
              <a:rPr lang="en-GB" dirty="0"/>
              <a:t>T</a:t>
            </a:r>
            <a:r>
              <a:rPr lang="en-GB" sz="1200" dirty="0"/>
              <a:t>s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ɛ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</a:t>
            </a:r>
            <a:r>
              <a:rPr lang="en-GB" sz="1200" dirty="0"/>
              <a:t>  </a:t>
            </a:r>
          </a:p>
        </p:txBody>
      </p:sp>
      <p:sp>
        <p:nvSpPr>
          <p:cNvPr id="11" name="Text Box 18">
            <a:extLst>
              <a:ext uri="{FF2B5EF4-FFF2-40B4-BE49-F238E27FC236}">
                <a16:creationId xmlns:a16="http://schemas.microsoft.com/office/drawing/2014/main" id="{2BFE5AB2-993C-40B6-985A-20144FC5C5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51833" y="1614615"/>
            <a:ext cx="97398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A</a:t>
            </a:r>
            <a:r>
              <a:rPr lang="en-GB" sz="1200" dirty="0"/>
              <a:t>i,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</a:t>
            </a:r>
            <a:r>
              <a:rPr lang="en-GB" sz="1200" dirty="0"/>
              <a:t> , </a:t>
            </a:r>
            <a:r>
              <a:rPr lang="en-GB" sz="2000" dirty="0" err="1"/>
              <a:t>ɛ</a:t>
            </a:r>
            <a:r>
              <a:rPr lang="en-GB" sz="1200" dirty="0" err="1"/>
              <a:t>i</a:t>
            </a:r>
            <a:r>
              <a:rPr lang="en-GB" sz="1200" dirty="0"/>
              <a:t> </a:t>
            </a:r>
          </a:p>
        </p:txBody>
      </p:sp>
      <p:sp>
        <p:nvSpPr>
          <p:cNvPr id="12" name="Text Box 18">
            <a:extLst>
              <a:ext uri="{FF2B5EF4-FFF2-40B4-BE49-F238E27FC236}">
                <a16:creationId xmlns:a16="http://schemas.microsoft.com/office/drawing/2014/main" id="{725ACC95-6870-4E29-946B-9874546A7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26614" y="2805829"/>
            <a:ext cx="112787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A</a:t>
            </a:r>
            <a:r>
              <a:rPr lang="en-GB" sz="1200" dirty="0"/>
              <a:t>e,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  <a:r>
              <a:rPr lang="en-GB" sz="1200" dirty="0"/>
              <a:t> , </a:t>
            </a:r>
            <a:r>
              <a:rPr lang="en-GB" sz="2000" dirty="0" err="1"/>
              <a:t>ɛ</a:t>
            </a:r>
            <a:r>
              <a:rPr lang="en-GB" sz="1200" dirty="0" err="1"/>
              <a:t>e</a:t>
            </a:r>
            <a:r>
              <a:rPr lang="en-GB" sz="1200" dirty="0"/>
              <a:t> 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BE3B23B-5A13-44EC-80C3-794686283AE1}"/>
              </a:ext>
            </a:extLst>
          </p:cNvPr>
          <p:cNvSpPr>
            <a:spLocks noChangeAspect="1"/>
          </p:cNvSpPr>
          <p:nvPr/>
        </p:nvSpPr>
        <p:spPr>
          <a:xfrm>
            <a:off x="9945480" y="2229849"/>
            <a:ext cx="200501" cy="20050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B2A3255-5B1A-40BB-B737-1E35D99439D3}"/>
              </a:ext>
            </a:extLst>
          </p:cNvPr>
          <p:cNvCxnSpPr/>
          <p:nvPr/>
        </p:nvCxnSpPr>
        <p:spPr>
          <a:xfrm flipH="1">
            <a:off x="9343697" y="2399119"/>
            <a:ext cx="601783" cy="307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DE5E310-CDCF-4C83-B95F-E37E96AB7AB8}"/>
              </a:ext>
            </a:extLst>
          </p:cNvPr>
          <p:cNvSpPr txBox="1"/>
          <p:nvPr/>
        </p:nvSpPr>
        <p:spPr>
          <a:xfrm>
            <a:off x="8891302" y="2623986"/>
            <a:ext cx="7672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 err="1">
                <a:sym typeface="Wingdings" panose="05000000000000000000" pitchFamily="2" charset="2"/>
              </a:rPr>
              <a:t>q</a:t>
            </a:r>
            <a:r>
              <a:rPr lang="en-GB" sz="1800" baseline="-25000" dirty="0" err="1">
                <a:sym typeface="Wingdings" panose="05000000000000000000" pitchFamily="2" charset="2"/>
              </a:rPr>
              <a:t>shield</a:t>
            </a:r>
            <a:endParaRPr lang="fr-FR" dirty="0"/>
          </a:p>
        </p:txBody>
      </p:sp>
      <p:graphicFrame>
        <p:nvGraphicFramePr>
          <p:cNvPr id="16" name="Object 23">
            <a:extLst>
              <a:ext uri="{FF2B5EF4-FFF2-40B4-BE49-F238E27FC236}">
                <a16:creationId xmlns:a16="http://schemas.microsoft.com/office/drawing/2014/main" id="{672DD10D-A35C-4299-B78F-969A07EC070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805483" y="1921063"/>
          <a:ext cx="544513" cy="109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2" imgW="304800" imgH="304800" progId="Designer.Drawing.7">
                  <p:embed/>
                </p:oleObj>
              </mc:Choice>
              <mc:Fallback>
                <p:oleObj name="Designer Drawing" r:id="rId2" imgW="304800" imgH="304800" progId="Designer.Drawing.7">
                  <p:embed/>
                  <p:pic>
                    <p:nvPicPr>
                      <p:cNvPr id="16" name="Object 23">
                        <a:extLst>
                          <a:ext uri="{FF2B5EF4-FFF2-40B4-BE49-F238E27FC236}">
                            <a16:creationId xmlns:a16="http://schemas.microsoft.com/office/drawing/2014/main" id="{672DD10D-A35C-4299-B78F-969A07EC070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05483" y="1921063"/>
                        <a:ext cx="544513" cy="109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23">
            <a:extLst>
              <a:ext uri="{FF2B5EF4-FFF2-40B4-BE49-F238E27FC236}">
                <a16:creationId xmlns:a16="http://schemas.microsoft.com/office/drawing/2014/main" id="{A1C7903B-3DEF-4907-80DF-0D7302EC9AD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185372" y="1942082"/>
          <a:ext cx="544513" cy="109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4" imgW="304800" imgH="304800" progId="Designer.Drawing.7">
                  <p:embed/>
                </p:oleObj>
              </mc:Choice>
              <mc:Fallback>
                <p:oleObj name="Designer Drawing" r:id="rId4" imgW="304800" imgH="304800" progId="Designer.Drawing.7">
                  <p:embed/>
                  <p:pic>
                    <p:nvPicPr>
                      <p:cNvPr id="17" name="Object 23">
                        <a:extLst>
                          <a:ext uri="{FF2B5EF4-FFF2-40B4-BE49-F238E27FC236}">
                            <a16:creationId xmlns:a16="http://schemas.microsoft.com/office/drawing/2014/main" id="{A1C7903B-3DEF-4907-80DF-0D7302EC9AD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85372" y="1942082"/>
                        <a:ext cx="544513" cy="109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994C2D66-9633-469D-AFE5-E2DC610AEF42}"/>
              </a:ext>
            </a:extLst>
          </p:cNvPr>
          <p:cNvSpPr txBox="1"/>
          <p:nvPr/>
        </p:nvSpPr>
        <p:spPr>
          <a:xfrm>
            <a:off x="9108226" y="1599466"/>
            <a:ext cx="6752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 err="1">
                <a:sym typeface="Wingdings" panose="05000000000000000000" pitchFamily="2" charset="2"/>
              </a:rPr>
              <a:t>q</a:t>
            </a:r>
            <a:r>
              <a:rPr lang="en-GB" sz="1800" baseline="-25000" dirty="0" err="1">
                <a:sym typeface="Wingdings" panose="05000000000000000000" pitchFamily="2" charset="2"/>
              </a:rPr>
              <a:t>s</a:t>
            </a:r>
            <a:r>
              <a:rPr lang="en-GB" sz="1800" baseline="-25000" dirty="0">
                <a:sym typeface="Wingdings" panose="05000000000000000000" pitchFamily="2" charset="2"/>
              </a:rPr>
              <a:t>-e</a:t>
            </a:r>
            <a:endParaRPr lang="fr-FR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47933B-0F66-41EB-8BB8-49D0C45FFEE9}"/>
              </a:ext>
            </a:extLst>
          </p:cNvPr>
          <p:cNvSpPr txBox="1"/>
          <p:nvPr/>
        </p:nvSpPr>
        <p:spPr>
          <a:xfrm>
            <a:off x="9783471" y="1599466"/>
            <a:ext cx="483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ym typeface="Wingdings" panose="05000000000000000000" pitchFamily="2" charset="2"/>
              </a:rPr>
              <a:t>q</a:t>
            </a:r>
            <a:r>
              <a:rPr lang="en-GB" sz="1800" baseline="-25000" dirty="0">
                <a:sym typeface="Wingdings" panose="05000000000000000000" pitchFamily="2" charset="2"/>
              </a:rPr>
              <a:t>i-s</a:t>
            </a:r>
            <a:r>
              <a:rPr lang="en-GB" sz="1800" dirty="0">
                <a:sym typeface="Wingdings" panose="05000000000000000000" pitchFamily="2" charset="2"/>
              </a:rPr>
              <a:t> </a:t>
            </a:r>
            <a:endParaRPr lang="fr-FR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940126-073B-4A47-8F0F-11F4D3237356}"/>
              </a:ext>
            </a:extLst>
          </p:cNvPr>
          <p:cNvSpPr txBox="1"/>
          <p:nvPr/>
        </p:nvSpPr>
        <p:spPr>
          <a:xfrm>
            <a:off x="9865522" y="1230134"/>
            <a:ext cx="6657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aseline="-25000" dirty="0" err="1">
                <a:sym typeface="Wingdings" panose="05000000000000000000" pitchFamily="2" charset="2"/>
              </a:rPr>
              <a:t>Qres</a:t>
            </a:r>
            <a:r>
              <a:rPr lang="en-GB" sz="1800" dirty="0">
                <a:sym typeface="Wingdings" panose="05000000000000000000" pitchFamily="2" charset="2"/>
              </a:rPr>
              <a:t> </a:t>
            </a:r>
            <a:endParaRPr lang="fr-FR" dirty="0"/>
          </a:p>
        </p:txBody>
      </p:sp>
      <p:graphicFrame>
        <p:nvGraphicFramePr>
          <p:cNvPr id="21" name="Object 23">
            <a:extLst>
              <a:ext uri="{FF2B5EF4-FFF2-40B4-BE49-F238E27FC236}">
                <a16:creationId xmlns:a16="http://schemas.microsoft.com/office/drawing/2014/main" id="{0DAEEB03-A970-4A28-94B8-E5B8A335CF0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798117" y="1627015"/>
          <a:ext cx="519233" cy="109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5" imgW="304800" imgH="304800" progId="Designer.Drawing.7">
                  <p:embed/>
                </p:oleObj>
              </mc:Choice>
              <mc:Fallback>
                <p:oleObj name="Designer Drawing" r:id="rId5" imgW="304800" imgH="304800" progId="Designer.Drawing.7">
                  <p:embed/>
                  <p:pic>
                    <p:nvPicPr>
                      <p:cNvPr id="21" name="Object 23">
                        <a:extLst>
                          <a:ext uri="{FF2B5EF4-FFF2-40B4-BE49-F238E27FC236}">
                            <a16:creationId xmlns:a16="http://schemas.microsoft.com/office/drawing/2014/main" id="{0DAEEB03-A970-4A28-94B8-E5B8A335CF0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98117" y="1627015"/>
                        <a:ext cx="519233" cy="109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219292E8-024F-4A52-8EA0-6AADCC0BDEB9}"/>
              </a:ext>
            </a:extLst>
          </p:cNvPr>
          <p:cNvSpPr txBox="1">
            <a:spLocks/>
          </p:cNvSpPr>
          <p:nvPr/>
        </p:nvSpPr>
        <p:spPr>
          <a:xfrm>
            <a:off x="208688" y="3852206"/>
            <a:ext cx="9736792" cy="28320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solidFill>
                  <a:srgbClr val="0070C0"/>
                </a:solidFill>
              </a:rPr>
              <a:t>Degraded insulation vacuum: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000" u="sng" dirty="0">
                <a:solidFill>
                  <a:srgbClr val="0070C0"/>
                </a:solidFill>
              </a:rPr>
              <a:t>p = 10</a:t>
            </a:r>
            <a:r>
              <a:rPr lang="en-GB" sz="2000" u="sng" baseline="30000" dirty="0">
                <a:solidFill>
                  <a:srgbClr val="0070C0"/>
                </a:solidFill>
              </a:rPr>
              <a:t>-5</a:t>
            </a:r>
            <a:r>
              <a:rPr lang="en-GB" sz="2000" u="sng" dirty="0">
                <a:solidFill>
                  <a:srgbClr val="0070C0"/>
                </a:solidFill>
              </a:rPr>
              <a:t> mbar </a:t>
            </a:r>
            <a:r>
              <a:rPr lang="en-GB" sz="2000" dirty="0"/>
              <a:t>(10</a:t>
            </a:r>
            <a:r>
              <a:rPr lang="en-GB" sz="2000" baseline="30000" dirty="0"/>
              <a:t>-3</a:t>
            </a:r>
            <a:r>
              <a:rPr lang="en-GB" sz="2000" dirty="0"/>
              <a:t> Pa) (</a:t>
            </a:r>
            <a:r>
              <a:rPr lang="en-GB" sz="2000" u="sng" dirty="0"/>
              <a:t>degraded vacuum </a:t>
            </a:r>
            <a:r>
              <a:rPr lang="en-GB" sz="2000" dirty="0"/>
              <a:t>from helium leak in cryostats)</a:t>
            </a:r>
          </a:p>
          <a:p>
            <a:r>
              <a:rPr lang="en-GB" sz="1800" dirty="0"/>
              <a:t>Calculate </a:t>
            </a:r>
            <a:r>
              <a:rPr lang="el-GR" sz="1800" i="1" dirty="0">
                <a:cs typeface="Arial" charset="0"/>
              </a:rPr>
              <a:t>λ</a:t>
            </a:r>
            <a:r>
              <a:rPr lang="en-US" sz="1800" baseline="-25000" dirty="0">
                <a:cs typeface="Arial" charset="0"/>
              </a:rPr>
              <a:t>molecule</a:t>
            </a:r>
            <a:r>
              <a:rPr lang="en-US" sz="1800" dirty="0">
                <a:cs typeface="Arial" charset="0"/>
              </a:rPr>
              <a:t> (between shield and inner vessel):  </a:t>
            </a:r>
            <a:endParaRPr lang="en-GB" sz="18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l-GR" sz="1400" i="1" dirty="0">
                <a:solidFill>
                  <a:srgbClr val="FF0000"/>
                </a:solidFill>
                <a:cs typeface="Arial" charset="0"/>
              </a:rPr>
              <a:t>λ</a:t>
            </a:r>
            <a:r>
              <a:rPr lang="en-US" sz="1400" baseline="-25000" dirty="0">
                <a:solidFill>
                  <a:srgbClr val="FF0000"/>
                </a:solidFill>
                <a:cs typeface="Arial" charset="0"/>
              </a:rPr>
              <a:t>molecule</a:t>
            </a:r>
            <a:r>
              <a:rPr lang="en-US" sz="1400" dirty="0">
                <a:solidFill>
                  <a:srgbClr val="FF0000"/>
                </a:solidFill>
                <a:cs typeface="Arial" charset="0"/>
              </a:rPr>
              <a:t> = 2 m </a:t>
            </a:r>
            <a:r>
              <a:rPr lang="en-US" sz="1400" dirty="0">
                <a:cs typeface="Arial" charset="0"/>
              </a:rPr>
              <a:t>(~ x10 d) </a:t>
            </a:r>
            <a:r>
              <a:rPr lang="en-US" sz="1400" dirty="0">
                <a:solidFill>
                  <a:srgbClr val="0070C0"/>
                </a:solidFill>
                <a:cs typeface="Arial" charset="0"/>
                <a:sym typeface="Wingdings" panose="05000000000000000000" pitchFamily="2" charset="2"/>
              </a:rPr>
              <a:t> still molecular regime</a:t>
            </a:r>
          </a:p>
          <a:p>
            <a:r>
              <a:rPr lang="en-US" sz="1800" dirty="0">
                <a:cs typeface="Arial" charset="0"/>
                <a:sym typeface="Wingdings" panose="05000000000000000000" pitchFamily="2" charset="2"/>
              </a:rPr>
              <a:t>Calculate </a:t>
            </a:r>
            <a:r>
              <a:rPr lang="en-US" sz="1800" dirty="0">
                <a:solidFill>
                  <a:srgbClr val="0070C0"/>
                </a:solidFill>
                <a:cs typeface="Arial" charset="0"/>
                <a:sym typeface="Wingdings" panose="05000000000000000000" pitchFamily="2" charset="2"/>
              </a:rPr>
              <a:t>residual gas conduction with Kennard’s law: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u="sng" dirty="0" err="1">
                <a:solidFill>
                  <a:srgbClr val="FF0000"/>
                </a:solidFill>
                <a:cs typeface="Arial" charset="0"/>
                <a:sym typeface="Wingdings" panose="05000000000000000000" pitchFamily="2" charset="2"/>
              </a:rPr>
              <a:t>Q</a:t>
            </a:r>
            <a:r>
              <a:rPr lang="en-US" sz="2000" u="sng" baseline="-25000" dirty="0" err="1">
                <a:solidFill>
                  <a:srgbClr val="FF0000"/>
                </a:solidFill>
                <a:cs typeface="Arial" charset="0"/>
                <a:sym typeface="Wingdings" panose="05000000000000000000" pitchFamily="2" charset="2"/>
              </a:rPr>
              <a:t>res</a:t>
            </a:r>
            <a:r>
              <a:rPr lang="en-US" sz="2000" u="sng" baseline="-25000" dirty="0">
                <a:solidFill>
                  <a:srgbClr val="FF0000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en-US" sz="2000" u="sng" dirty="0">
                <a:solidFill>
                  <a:srgbClr val="FF0000"/>
                </a:solidFill>
                <a:cs typeface="Arial" charset="0"/>
                <a:sym typeface="Wingdings" panose="05000000000000000000" pitchFamily="2" charset="2"/>
              </a:rPr>
              <a:t>= 0.34 W (</a:t>
            </a:r>
            <a:r>
              <a:rPr lang="en-GB" sz="2000" u="sng" dirty="0">
                <a:solidFill>
                  <a:srgbClr val="FF0000"/>
                </a:solidFill>
                <a:cs typeface="Arial" charset="0"/>
                <a:sym typeface="Wingdings" panose="05000000000000000000" pitchFamily="2" charset="2"/>
              </a:rPr>
              <a:t>0.22</a:t>
            </a:r>
            <a:r>
              <a:rPr lang="en-GB" sz="2000" u="sng" dirty="0">
                <a:solidFill>
                  <a:srgbClr val="FF0000"/>
                </a:solidFill>
                <a:sym typeface="Wingdings" panose="05000000000000000000" pitchFamily="2" charset="2"/>
              </a:rPr>
              <a:t> W/m</a:t>
            </a:r>
            <a:r>
              <a:rPr lang="en-GB" sz="2000" u="sng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n-GB" sz="2000" u="sng" dirty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  <a:r>
              <a:rPr lang="en-US" sz="2000" u="sng" dirty="0">
                <a:solidFill>
                  <a:srgbClr val="FF0000"/>
                </a:solidFill>
                <a:cs typeface="Arial" charset="0"/>
                <a:sym typeface="Wingdings" panose="05000000000000000000" pitchFamily="2" charset="2"/>
              </a:rPr>
              <a:t> </a:t>
            </a:r>
            <a:endParaRPr lang="en-US" sz="2000" u="sng" dirty="0">
              <a:cs typeface="Arial" charset="0"/>
              <a:sym typeface="Wingdings" panose="05000000000000000000" pitchFamily="2" charset="2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65E98BB-B656-4BB5-9455-6F20D3B4D06E}"/>
              </a:ext>
            </a:extLst>
          </p:cNvPr>
          <p:cNvSpPr txBox="1"/>
          <p:nvPr/>
        </p:nvSpPr>
        <p:spPr>
          <a:xfrm>
            <a:off x="721895" y="5853232"/>
            <a:ext cx="1016865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cs typeface="Arial" charset="0"/>
                <a:sym typeface="Wingdings" panose="05000000000000000000" pitchFamily="2" charset="2"/>
              </a:rPr>
              <a:t> gas conduction contribution (</a:t>
            </a:r>
            <a:r>
              <a:rPr lang="en-US" sz="2400" dirty="0" err="1">
                <a:solidFill>
                  <a:srgbClr val="0070C0"/>
                </a:solidFill>
                <a:cs typeface="Arial" charset="0"/>
                <a:sym typeface="Wingdings" panose="05000000000000000000" pitchFamily="2" charset="2"/>
              </a:rPr>
              <a:t>Q</a:t>
            </a:r>
            <a:r>
              <a:rPr lang="en-US" sz="2400" baseline="-25000" dirty="0" err="1">
                <a:solidFill>
                  <a:srgbClr val="0070C0"/>
                </a:solidFill>
                <a:cs typeface="Arial" charset="0"/>
                <a:sym typeface="Wingdings" panose="05000000000000000000" pitchFamily="2" charset="2"/>
              </a:rPr>
              <a:t>res</a:t>
            </a:r>
            <a:r>
              <a:rPr lang="en-US" sz="2400" baseline="-25000" dirty="0">
                <a:solidFill>
                  <a:srgbClr val="0070C0"/>
                </a:solidFill>
                <a:cs typeface="Arial" charset="0"/>
                <a:sym typeface="Wingdings" panose="05000000000000000000" pitchFamily="2" charset="2"/>
              </a:rPr>
              <a:t> </a:t>
            </a:r>
            <a:r>
              <a:rPr lang="en-US" sz="2400" dirty="0">
                <a:solidFill>
                  <a:srgbClr val="0070C0"/>
                </a:solidFill>
                <a:cs typeface="Arial" charset="0"/>
                <a:sym typeface="Wingdings" panose="05000000000000000000" pitchFamily="2" charset="2"/>
              </a:rPr>
              <a:t>= </a:t>
            </a:r>
            <a:r>
              <a:rPr lang="en-GB" sz="2400" dirty="0">
                <a:solidFill>
                  <a:srgbClr val="0070C0"/>
                </a:solidFill>
                <a:cs typeface="Arial" charset="0"/>
                <a:sym typeface="Wingdings" panose="05000000000000000000" pitchFamily="2" charset="2"/>
              </a:rPr>
              <a:t>0.22</a:t>
            </a:r>
            <a:r>
              <a:rPr lang="en-GB" sz="2400" dirty="0">
                <a:solidFill>
                  <a:srgbClr val="0070C0"/>
                </a:solidFill>
                <a:sym typeface="Wingdings" panose="05000000000000000000" pitchFamily="2" charset="2"/>
              </a:rPr>
              <a:t> W/m</a:t>
            </a:r>
            <a:r>
              <a:rPr lang="en-GB" sz="2400" baseline="30000" dirty="0">
                <a:solidFill>
                  <a:srgbClr val="0070C0"/>
                </a:solidFill>
                <a:sym typeface="Wingdings" panose="05000000000000000000" pitchFamily="2" charset="2"/>
              </a:rPr>
              <a:t>2</a:t>
            </a:r>
            <a:r>
              <a:rPr lang="en-GB" sz="2400" dirty="0">
                <a:solidFill>
                  <a:srgbClr val="0070C0"/>
                </a:solidFill>
                <a:sym typeface="Wingdings" panose="05000000000000000000" pitchFamily="2" charset="2"/>
              </a:rPr>
              <a:t>)</a:t>
            </a:r>
            <a:r>
              <a:rPr lang="en-US" sz="2400" dirty="0">
                <a:solidFill>
                  <a:srgbClr val="0070C0"/>
                </a:solidFill>
                <a:cs typeface="Arial" charset="0"/>
                <a:sym typeface="Wingdings" panose="05000000000000000000" pitchFamily="2" charset="2"/>
              </a:rPr>
              <a:t> now higher than radiation  (</a:t>
            </a:r>
            <a:r>
              <a:rPr lang="en-GB" sz="2400" dirty="0">
                <a:solidFill>
                  <a:srgbClr val="0070C0"/>
                </a:solidFill>
                <a:sym typeface="Wingdings" panose="05000000000000000000" pitchFamily="2" charset="2"/>
              </a:rPr>
              <a:t>q</a:t>
            </a:r>
            <a:r>
              <a:rPr lang="en-GB" sz="2400" baseline="-25000" dirty="0">
                <a:solidFill>
                  <a:srgbClr val="0070C0"/>
                </a:solidFill>
                <a:sym typeface="Wingdings" panose="05000000000000000000" pitchFamily="2" charset="2"/>
              </a:rPr>
              <a:t>i-s</a:t>
            </a:r>
            <a:r>
              <a:rPr lang="en-GB" sz="2400" dirty="0">
                <a:solidFill>
                  <a:srgbClr val="0070C0"/>
                </a:solidFill>
                <a:sym typeface="Wingdings" panose="05000000000000000000" pitchFamily="2" charset="2"/>
              </a:rPr>
              <a:t> = 0.14 W/m</a:t>
            </a:r>
            <a:r>
              <a:rPr lang="en-GB" sz="2400" baseline="30000" dirty="0">
                <a:solidFill>
                  <a:srgbClr val="0070C0"/>
                </a:solidFill>
                <a:sym typeface="Wingdings" panose="05000000000000000000" pitchFamily="2" charset="2"/>
              </a:rPr>
              <a:t>2</a:t>
            </a:r>
            <a:r>
              <a:rPr lang="en-US" sz="2400" dirty="0">
                <a:solidFill>
                  <a:srgbClr val="0070C0"/>
                </a:solidFill>
                <a:cs typeface="Arial" charset="0"/>
                <a:sym typeface="Wingdings" panose="05000000000000000000" pitchFamily="2" charset="2"/>
              </a:rPr>
              <a:t>). Total HL to cold surface: 0.34 W/</a:t>
            </a:r>
            <a:r>
              <a:rPr lang="en-GB" sz="2400" dirty="0">
                <a:solidFill>
                  <a:srgbClr val="0070C0"/>
                </a:solidFill>
                <a:sym typeface="Wingdings" panose="05000000000000000000" pitchFamily="2" charset="2"/>
              </a:rPr>
              <a:t>m</a:t>
            </a:r>
            <a:r>
              <a:rPr lang="en-GB" sz="2400" baseline="30000" dirty="0">
                <a:solidFill>
                  <a:srgbClr val="0070C0"/>
                </a:solidFill>
                <a:sym typeface="Wingdings" panose="05000000000000000000" pitchFamily="2" charset="2"/>
              </a:rPr>
              <a:t>2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1A8A4DD8-0B87-C2BF-05F3-7DB9FBA84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19790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51A42-476D-404E-898A-3D152996B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Summary of radiation HL exercises</a:t>
            </a:r>
            <a:endParaRPr lang="fr-FR" dirty="0">
              <a:solidFill>
                <a:srgbClr val="00B05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E311B0-0B5C-4F83-B9FC-2E61623D41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1"/>
          <a:stretch/>
        </p:blipFill>
        <p:spPr>
          <a:xfrm>
            <a:off x="237743" y="1053728"/>
            <a:ext cx="11678129" cy="52476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516F97-19FA-4954-A660-DC757F147519}"/>
              </a:ext>
            </a:extLst>
          </p:cNvPr>
          <p:cNvSpPr txBox="1"/>
          <p:nvPr/>
        </p:nvSpPr>
        <p:spPr>
          <a:xfrm>
            <a:off x="929640" y="4718972"/>
            <a:ext cx="12891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th.shield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 at 260 K)</a:t>
            </a:r>
            <a:endParaRPr lang="fr-FR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35E18F-7388-436A-8A34-4FE83D6F786C}"/>
              </a:ext>
            </a:extLst>
          </p:cNvPr>
          <p:cNvSpPr txBox="1"/>
          <p:nvPr/>
        </p:nvSpPr>
        <p:spPr>
          <a:xfrm>
            <a:off x="1065856" y="1892807"/>
            <a:ext cx="11833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th.shield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 at 50 K)</a:t>
            </a:r>
            <a:endParaRPr lang="fr-FR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A3ED9E-9C9F-463A-AD81-2FEC432443FE}"/>
              </a:ext>
            </a:extLst>
          </p:cNvPr>
          <p:cNvSpPr txBox="1"/>
          <p:nvPr/>
        </p:nvSpPr>
        <p:spPr>
          <a:xfrm>
            <a:off x="685530" y="4025800"/>
            <a:ext cx="12538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th.shield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 at 143 K)</a:t>
            </a:r>
            <a:endParaRPr lang="fr-FR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74C321-08B9-C37C-2CDC-2EB9D6B17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104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33310</TotalTime>
  <Words>10808</Words>
  <Application>Microsoft Office PowerPoint</Application>
  <PresentationFormat>Widescreen</PresentationFormat>
  <Paragraphs>1636</Paragraphs>
  <Slides>114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114</vt:i4>
      </vt:variant>
    </vt:vector>
  </HeadingPairs>
  <TitlesOfParts>
    <vt:vector size="133" baseType="lpstr">
      <vt:lpstr>Arial</vt:lpstr>
      <vt:lpstr>Book Antiqua</vt:lpstr>
      <vt:lpstr>Calibri</vt:lpstr>
      <vt:lpstr>Calibri Light</vt:lpstr>
      <vt:lpstr>Cambria Math</vt:lpstr>
      <vt:lpstr>Comic Sans MS</vt:lpstr>
      <vt:lpstr>Gill Sans MT</vt:lpstr>
      <vt:lpstr>Symbol</vt:lpstr>
      <vt:lpstr>Tahoma</vt:lpstr>
      <vt:lpstr>Times</vt:lpstr>
      <vt:lpstr>Times New Roman</vt:lpstr>
      <vt:lpstr>Trebuchet MS</vt:lpstr>
      <vt:lpstr>Wingdings</vt:lpstr>
      <vt:lpstr>Office Theme</vt:lpstr>
      <vt:lpstr>Equation</vt:lpstr>
      <vt:lpstr>Designer Drawing</vt:lpstr>
      <vt:lpstr>Photo Editor Photo</vt:lpstr>
      <vt:lpstr>Mathcad 6.0</vt:lpstr>
      <vt:lpstr>Document</vt:lpstr>
      <vt:lpstr>Helium Cryostats  for Superconducting Devices</vt:lpstr>
      <vt:lpstr>Content</vt:lpstr>
      <vt:lpstr>Mechanical design and construction of cryostats</vt:lpstr>
      <vt:lpstr>Materials in cryostats</vt:lpstr>
      <vt:lpstr>Useful material standards for cryostats</vt:lpstr>
      <vt:lpstr>Relevant mechanical failure mechanisms in cryostats</vt:lpstr>
      <vt:lpstr>Tensile test material properties</vt:lpstr>
      <vt:lpstr>Ductile vs. brittle</vt:lpstr>
      <vt:lpstr>Low temperature effect of tensile properties</vt:lpstr>
      <vt:lpstr>Mechanical Properties at cryogenic temperatures</vt:lpstr>
      <vt:lpstr>Mechanical Properties at cryogenic temperatures (cont.d)</vt:lpstr>
      <vt:lpstr>Thin shells under external pressure</vt:lpstr>
      <vt:lpstr>Thin shells under internal pressure</vt:lpstr>
      <vt:lpstr>Pressure vessel codes regulations</vt:lpstr>
      <vt:lpstr>Harmonised codes and standards</vt:lpstr>
      <vt:lpstr>LHC dipole Vacuum Vessels</vt:lpstr>
      <vt:lpstr>LHC thermal shields</vt:lpstr>
      <vt:lpstr>PowerPoint Presentation</vt:lpstr>
      <vt:lpstr>Thermal expansion of some materials</vt:lpstr>
      <vt:lpstr>Thermal stress in composite material assemblies: 3 cases</vt:lpstr>
      <vt:lpstr>LHC cryostats: longitudinal thermal contractions</vt:lpstr>
      <vt:lpstr>PowerPoint Presentation</vt:lpstr>
      <vt:lpstr>LHC Cryomodule, 400 MHz cavities (Nb on Cu) at 4.5 K </vt:lpstr>
      <vt:lpstr>LHC Cryomodule Supporting System</vt:lpstr>
      <vt:lpstr>LHC magnet Cryostats</vt:lpstr>
      <vt:lpstr>LHC Supporting system </vt:lpstr>
      <vt:lpstr>Resin Transfer Moulding</vt:lpstr>
      <vt:lpstr>Lay-up, calculated safety factors, material properties </vt:lpstr>
      <vt:lpstr>SC magnet supporting systems from other machines</vt:lpstr>
      <vt:lpstr>PowerPoint Presentation</vt:lpstr>
      <vt:lpstr>Supporting system of SNS and ESS high β Cryomodules </vt:lpstr>
      <vt:lpstr>Supporting system of PIP II Cryomodule</vt:lpstr>
      <vt:lpstr>SPL cryomodule: RF Coupler as support </vt:lpstr>
      <vt:lpstr>Heat transfer mechanisms and thermal design</vt:lpstr>
      <vt:lpstr>Heat transfer mechanisms</vt:lpstr>
      <vt:lpstr>Thermal Radiation</vt:lpstr>
      <vt:lpstr>Thermal Radiation</vt:lpstr>
      <vt:lpstr>Black body radiation</vt:lpstr>
      <vt:lpstr>Black and diffuse-gray model</vt:lpstr>
      <vt:lpstr>Emissivity</vt:lpstr>
      <vt:lpstr>Radiation between 2 diffuse-gray enclosures</vt:lpstr>
      <vt:lpstr>Radiation between 2 diffuse-gray flat plates</vt:lpstr>
      <vt:lpstr>Radiation with an intermediate floating shield</vt:lpstr>
      <vt:lpstr>N shields  Multi Layer Insulation (MLI)</vt:lpstr>
      <vt:lpstr>MLI material</vt:lpstr>
      <vt:lpstr>LHC MLI blankets</vt:lpstr>
      <vt:lpstr>MLI: How many reflective layers (N)? </vt:lpstr>
      <vt:lpstr>MLI application: important tips </vt:lpstr>
      <vt:lpstr>Performance measurements on MLI samples</vt:lpstr>
      <vt:lpstr>Practical MLI performance values</vt:lpstr>
      <vt:lpstr>Summary of radiation HL exercises (for details see spare slides)</vt:lpstr>
      <vt:lpstr>Thermal Conduction</vt:lpstr>
      <vt:lpstr>Thermal Conduction</vt:lpstr>
      <vt:lpstr>Thermal conductivity of various materials</vt:lpstr>
      <vt:lpstr>Thermal conductivity in epoxy-based composite materials</vt:lpstr>
      <vt:lpstr>LHC supports</vt:lpstr>
      <vt:lpstr>The conduction equation (unidirectional case) </vt:lpstr>
      <vt:lpstr>No heat deposition and steady-state</vt:lpstr>
      <vt:lpstr>Thermal conductivity integrals (conductance) for some materials  [W/m]</vt:lpstr>
      <vt:lpstr>…more conductivity integrals</vt:lpstr>
      <vt:lpstr>Electrical network analogy</vt:lpstr>
      <vt:lpstr>Thermal conduction with uniform heat deposition</vt:lpstr>
      <vt:lpstr>Thermal diffusivity</vt:lpstr>
      <vt:lpstr>Heat capacity</vt:lpstr>
      <vt:lpstr>Measuring Thermal Performance of Cryostats</vt:lpstr>
      <vt:lpstr>Measure of Heat Loads to liquid helium tanks</vt:lpstr>
      <vt:lpstr>Measure of Heat Loads to liquid helium tanks (cont.d)</vt:lpstr>
      <vt:lpstr>PowerPoint Presentation</vt:lpstr>
      <vt:lpstr>Forced Convection heat transfer in conduits</vt:lpstr>
      <vt:lpstr>Frictional pressure drop in a tube</vt:lpstr>
      <vt:lpstr>Feedthroughs and heat intercepts</vt:lpstr>
      <vt:lpstr>Feedthroughs in cryostats</vt:lpstr>
      <vt:lpstr>Heat intercepts (heat sinking) at intermediate temperatures</vt:lpstr>
      <vt:lpstr>LHC supports</vt:lpstr>
      <vt:lpstr>Vapour cooling in solid conduction</vt:lpstr>
      <vt:lpstr>SPL cryomodule: actively cooled RF main couplers </vt:lpstr>
      <vt:lpstr>Notions of Cryogenic Safety</vt:lpstr>
      <vt:lpstr>Cryostats and safety</vt:lpstr>
      <vt:lpstr>Liquid helium (and nitrogen) stored energies</vt:lpstr>
      <vt:lpstr>Pressure hazards in cryostats</vt:lpstr>
      <vt:lpstr>PowerPoint Presentation</vt:lpstr>
      <vt:lpstr>General approach for sizing of safety devices</vt:lpstr>
      <vt:lpstr>EN 17527 Helium cryostats - Protection against excessive pressure</vt:lpstr>
      <vt:lpstr>Safety devices</vt:lpstr>
      <vt:lpstr>PowerPoint Presentation</vt:lpstr>
      <vt:lpstr>Thank you for your attention</vt:lpstr>
      <vt:lpstr>References and selected bibliography</vt:lpstr>
      <vt:lpstr>Acknowledgments</vt:lpstr>
      <vt:lpstr>Annex:  numerical calculations exercises </vt:lpstr>
      <vt:lpstr>Exercise: calculate a thermal shield thickness in an LHC-type cryostat  </vt:lpstr>
      <vt:lpstr>Exercise: calculate helium heat transfer in a thermal shield in an LHC-type cryostat</vt:lpstr>
      <vt:lpstr>PowerPoint Presentation</vt:lpstr>
      <vt:lpstr>Exercise: Radiation in LHC-like cryostat</vt:lpstr>
      <vt:lpstr>Exercise: Radiation in LHC-like cryostat (cont.d)</vt:lpstr>
      <vt:lpstr>Exercise: Radiation in LHC-like cryostat (cont.d)</vt:lpstr>
      <vt:lpstr>Exercise: Radiation in LHC-like cryostat (cont.d)</vt:lpstr>
      <vt:lpstr>Exercise: Radiation in LHC-like cryostat (cont.d)</vt:lpstr>
      <vt:lpstr>Exercise: Residual gas conduction in LHC-like cryostat</vt:lpstr>
      <vt:lpstr>Summary of radiation HL exercises</vt:lpstr>
      <vt:lpstr>PowerPoint Presentation</vt:lpstr>
      <vt:lpstr>Material mechanical properties at cryogenic temperatures</vt:lpstr>
      <vt:lpstr>Material mechanical properties at cryogenic temperatures</vt:lpstr>
      <vt:lpstr>Thermal conductivity in solids (&amp; metals)</vt:lpstr>
      <vt:lpstr>Vacuum in cryostats</vt:lpstr>
      <vt:lpstr>He gas conduction</vt:lpstr>
      <vt:lpstr>Thermal conductivity in solids (&amp; metals)</vt:lpstr>
      <vt:lpstr>2 main mechanisms of interest for cryostats</vt:lpstr>
      <vt:lpstr>Helium as a coolant for SC devices</vt:lpstr>
      <vt:lpstr>Heat capacity</vt:lpstr>
      <vt:lpstr>Design stresses for some materials</vt:lpstr>
      <vt:lpstr>Best practices</vt:lpstr>
      <vt:lpstr>Liquid helium pumping</vt:lpstr>
      <vt:lpstr>LHC dipole cryostat assembly</vt:lpstr>
      <vt:lpstr>Expansion joints (bellows) for cryogenic lines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Vittorio Parma</dc:creator>
  <cp:lastModifiedBy>Vittorio Parma</cp:lastModifiedBy>
  <cp:revision>1273</cp:revision>
  <dcterms:created xsi:type="dcterms:W3CDTF">2021-08-31T10:13:20Z</dcterms:created>
  <dcterms:modified xsi:type="dcterms:W3CDTF">2022-11-07T22:11:41Z</dcterms:modified>
</cp:coreProperties>
</file>