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59" r:id="rId3"/>
    <p:sldId id="275" r:id="rId4"/>
    <p:sldId id="264" r:id="rId5"/>
    <p:sldId id="362" r:id="rId6"/>
    <p:sldId id="360" r:id="rId7"/>
    <p:sldId id="361" r:id="rId8"/>
    <p:sldId id="28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0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06/11/2022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06/11/2022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indico.cern.ch/event/1211961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2896" y="1152732"/>
            <a:ext cx="10046208" cy="4552536"/>
          </a:xfrm>
        </p:spPr>
        <p:txBody>
          <a:bodyPr>
            <a:normAutofit/>
          </a:bodyPr>
          <a:lstStyle/>
          <a:p>
            <a:r>
              <a:rPr lang="en-GB" sz="3100" dirty="0"/>
              <a:t>Cryostat Engineering for Helium Superconducting Devices</a:t>
            </a:r>
            <a:br>
              <a:rPr lang="en-GB" dirty="0"/>
            </a:br>
            <a:br>
              <a:rPr lang="en-GB" dirty="0"/>
            </a:br>
            <a:r>
              <a:rPr lang="en-GB" sz="7200" i="1" dirty="0">
                <a:solidFill>
                  <a:srgbClr val="00B0F0"/>
                </a:solidFill>
              </a:rPr>
              <a:t>Welcome</a:t>
            </a:r>
            <a:r>
              <a:rPr lang="en-GB" dirty="0">
                <a:solidFill>
                  <a:srgbClr val="00B0F0"/>
                </a:solidFill>
              </a:rPr>
              <a:t> ! </a:t>
            </a:r>
            <a:br>
              <a:rPr lang="en-GB" dirty="0"/>
            </a:br>
            <a:br>
              <a:rPr lang="en-GB" dirty="0"/>
            </a:br>
            <a:r>
              <a:rPr lang="en-US" sz="4000" i="1" dirty="0"/>
              <a:t>Introduction to the training</a:t>
            </a:r>
            <a:r>
              <a:rPr lang="en-US" sz="4000" dirty="0"/>
              <a:t> 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0FF2C-C70A-3EFB-4C49-E5F7792DC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Aims of the training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F3754-6D84-5C78-5B12-B01213BDA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course aims at 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acquiring knowledge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engineering design and construction of cryostats for accelerator superconducting devices operated with helium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It includes understanding the technical requirements and 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operational aspects of a cryogenic systems for helium liquefaction and refrigeration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course is aimed at </a:t>
            </a:r>
            <a:r>
              <a:rPr lang="en-GB" sz="24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acquiring calculation tools for cryostat design and for heat transfer to helium (including superfluid).    </a:t>
            </a:r>
            <a:endParaRPr lang="fr-FR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Target audience: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engineers/scientists (and tech. engineers with relevant background)   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Pre-requisites: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basic knowledge in thermodynamics, heat transfer and fluid mechanics, basic knowledge on superconducting devices and related technology </a:t>
            </a:r>
            <a:endParaRPr lang="fr-FR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679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212C5D4F-1C0A-AE9A-B819-F4FA19F7D7B2}"/>
              </a:ext>
            </a:extLst>
          </p:cNvPr>
          <p:cNvGrpSpPr/>
          <p:nvPr/>
        </p:nvGrpSpPr>
        <p:grpSpPr>
          <a:xfrm rot="19804018">
            <a:off x="4080639" y="702328"/>
            <a:ext cx="3515832" cy="2800799"/>
            <a:chOff x="4148513" y="1428048"/>
            <a:chExt cx="3104809" cy="282025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3473D98-69A9-CF7A-4BFF-9E44F812FC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4" r="3490" b="6453"/>
            <a:stretch/>
          </p:blipFill>
          <p:spPr bwMode="auto">
            <a:xfrm rot="1815463">
              <a:off x="4148513" y="1998411"/>
              <a:ext cx="2872119" cy="2249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86C59B0-37B8-0171-BEA6-68DD9EC150F1}"/>
                </a:ext>
              </a:extLst>
            </p:cNvPr>
            <p:cNvSpPr/>
            <p:nvPr/>
          </p:nvSpPr>
          <p:spPr>
            <a:xfrm>
              <a:off x="4297680" y="1428048"/>
              <a:ext cx="2438400" cy="10484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5B0B738-507A-EC29-BC9C-3E7D0B546D46}"/>
                </a:ext>
              </a:extLst>
            </p:cNvPr>
            <p:cNvSpPr/>
            <p:nvPr/>
          </p:nvSpPr>
          <p:spPr>
            <a:xfrm rot="1523901">
              <a:off x="6095289" y="2386770"/>
              <a:ext cx="1158033" cy="426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C2B582-6A84-4763-8C9E-137C0086E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116215"/>
            <a:ext cx="11353140" cy="799041"/>
          </a:xfrm>
        </p:spPr>
        <p:txBody>
          <a:bodyPr>
            <a:normAutofit/>
          </a:bodyPr>
          <a:lstStyle/>
          <a:p>
            <a:r>
              <a:rPr lang="en-US" dirty="0"/>
              <a:t>Cryostats for helium SC devices in accelerators</a:t>
            </a:r>
            <a:endParaRPr lang="fr-FR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8545BC0-CAD5-43F0-883C-AF3414FAE2DF}"/>
              </a:ext>
            </a:extLst>
          </p:cNvPr>
          <p:cNvSpPr/>
          <p:nvPr/>
        </p:nvSpPr>
        <p:spPr>
          <a:xfrm>
            <a:off x="2286000" y="3025061"/>
            <a:ext cx="1656345" cy="14176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Cryoplant</a:t>
            </a:r>
            <a:endParaRPr lang="fr-FR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FE0896-53E3-4A1D-A09A-DD034CE89804}"/>
              </a:ext>
            </a:extLst>
          </p:cNvPr>
          <p:cNvSpPr/>
          <p:nvPr/>
        </p:nvSpPr>
        <p:spPr>
          <a:xfrm>
            <a:off x="7440007" y="3025061"/>
            <a:ext cx="1457087" cy="141768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Cryostat for</a:t>
            </a:r>
          </a:p>
          <a:p>
            <a:pPr algn="ctr"/>
            <a:r>
              <a:rPr lang="en-US" dirty="0"/>
              <a:t>SC device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2F1550-2ACC-49A9-A8AA-31B2254EFC06}"/>
              </a:ext>
            </a:extLst>
          </p:cNvPr>
          <p:cNvSpPr/>
          <p:nvPr/>
        </p:nvSpPr>
        <p:spPr>
          <a:xfrm>
            <a:off x="3942344" y="3575466"/>
            <a:ext cx="3500677" cy="31687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7DE39F-3271-4FD8-A48F-9A2A4044A7CC}"/>
              </a:ext>
            </a:extLst>
          </p:cNvPr>
          <p:cNvCxnSpPr>
            <a:cxnSpLocks/>
          </p:cNvCxnSpPr>
          <p:nvPr/>
        </p:nvCxnSpPr>
        <p:spPr>
          <a:xfrm>
            <a:off x="3942344" y="3670528"/>
            <a:ext cx="3500677" cy="0"/>
          </a:xfrm>
          <a:prstGeom prst="straightConnector1">
            <a:avLst/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DCC2F8-BC6C-4A42-B315-6A8C49C6BA65}"/>
              </a:ext>
            </a:extLst>
          </p:cNvPr>
          <p:cNvCxnSpPr>
            <a:cxnSpLocks/>
          </p:cNvCxnSpPr>
          <p:nvPr/>
        </p:nvCxnSpPr>
        <p:spPr>
          <a:xfrm>
            <a:off x="3940838" y="3804822"/>
            <a:ext cx="3500677" cy="0"/>
          </a:xfrm>
          <a:prstGeom prst="straightConnector1">
            <a:avLst/>
          </a:prstGeom>
          <a:ln w="15875">
            <a:solidFill>
              <a:srgbClr val="00FF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0BE64FD-8A2D-4E5F-9943-770F19315317}"/>
              </a:ext>
            </a:extLst>
          </p:cNvPr>
          <p:cNvSpPr txBox="1"/>
          <p:nvPr/>
        </p:nvSpPr>
        <p:spPr>
          <a:xfrm>
            <a:off x="4528037" y="3849513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Cryogenics transfer line</a:t>
            </a:r>
            <a:endParaRPr lang="fr-FR" dirty="0">
              <a:solidFill>
                <a:srgbClr val="0070C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152A59-96E5-5B07-110E-4F2A5D1C235A}"/>
              </a:ext>
            </a:extLst>
          </p:cNvPr>
          <p:cNvGrpSpPr/>
          <p:nvPr/>
        </p:nvGrpSpPr>
        <p:grpSpPr>
          <a:xfrm>
            <a:off x="115599" y="4584584"/>
            <a:ext cx="2988958" cy="2030912"/>
            <a:chOff x="3524409" y="4722461"/>
            <a:chExt cx="6257228" cy="399750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F82389D-9C8E-40DD-87CB-818BEFFEB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4409" y="4722461"/>
              <a:ext cx="6257228" cy="399750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12C9D2F-97BC-44EF-8CB7-D5D85C2627E5}"/>
                </a:ext>
              </a:extLst>
            </p:cNvPr>
            <p:cNvSpPr txBox="1"/>
            <p:nvPr/>
          </p:nvSpPr>
          <p:spPr>
            <a:xfrm>
              <a:off x="4275452" y="7671961"/>
              <a:ext cx="3662473" cy="679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00"/>
                  </a:solidFill>
                </a:rPr>
                <a:t>Linde 35 g/s </a:t>
              </a:r>
              <a:r>
                <a:rPr lang="en-US" sz="1200" dirty="0" err="1">
                  <a:solidFill>
                    <a:srgbClr val="FFFF00"/>
                  </a:solidFill>
                </a:rPr>
                <a:t>coldbox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726511-EB93-B81D-281A-9D415735BA6F}"/>
              </a:ext>
            </a:extLst>
          </p:cNvPr>
          <p:cNvGrpSpPr/>
          <p:nvPr/>
        </p:nvGrpSpPr>
        <p:grpSpPr>
          <a:xfrm>
            <a:off x="3092883" y="4584584"/>
            <a:ext cx="3764064" cy="2053764"/>
            <a:chOff x="4040616" y="1187600"/>
            <a:chExt cx="7497792" cy="420104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E1BFE28-0657-09BF-D16D-84C1CA38D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40616" y="1187600"/>
              <a:ext cx="7497792" cy="42010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A3E2755-560E-5D30-E37E-73DDC4D8C372}"/>
                </a:ext>
              </a:extLst>
            </p:cNvPr>
            <p:cNvSpPr txBox="1"/>
            <p:nvPr/>
          </p:nvSpPr>
          <p:spPr>
            <a:xfrm>
              <a:off x="4337902" y="4464193"/>
              <a:ext cx="6903218" cy="7145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00"/>
                  </a:solidFill>
                </a:rPr>
                <a:t>Warm compressor station (Mayekawa)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67E20749-8085-948D-2BC0-B4F25A7F5831}"/>
              </a:ext>
            </a:extLst>
          </p:cNvPr>
          <p:cNvSpPr txBox="1">
            <a:spLocks/>
          </p:cNvSpPr>
          <p:nvPr/>
        </p:nvSpPr>
        <p:spPr>
          <a:xfrm>
            <a:off x="3092883" y="745091"/>
            <a:ext cx="6806184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i="1" dirty="0">
                <a:solidFill>
                  <a:srgbClr val="00B050"/>
                </a:solidFill>
              </a:rPr>
              <a:t>Integrated cryogenic system</a:t>
            </a:r>
            <a:endParaRPr lang="fr-FR" sz="2800" i="1" dirty="0">
              <a:solidFill>
                <a:srgbClr val="00B050"/>
              </a:solidFill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CA26ED2-84AD-3594-3E74-CA287F924BE3}"/>
              </a:ext>
            </a:extLst>
          </p:cNvPr>
          <p:cNvGrpSpPr/>
          <p:nvPr/>
        </p:nvGrpSpPr>
        <p:grpSpPr>
          <a:xfrm>
            <a:off x="9107424" y="3575466"/>
            <a:ext cx="2906229" cy="3043797"/>
            <a:chOff x="9107424" y="3575466"/>
            <a:chExt cx="2906229" cy="304379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539B632-BBBA-305F-88CC-AD4DA1332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7424" y="3575466"/>
              <a:ext cx="2906229" cy="30400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E8B764-2580-7C97-67D0-D30012C2307B}"/>
                </a:ext>
              </a:extLst>
            </p:cNvPr>
            <p:cNvSpPr txBox="1"/>
            <p:nvPr/>
          </p:nvSpPr>
          <p:spPr>
            <a:xfrm>
              <a:off x="9533775" y="6342264"/>
              <a:ext cx="2342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Inside a HIE Isolde Cryomodule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902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D389D-420B-47C5-8E79-C5FEBBC12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schedule and material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D5DCB-1187-4DF2-86E7-77EE78BC7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1035781"/>
            <a:ext cx="11995768" cy="79904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Indico page:  </a:t>
            </a:r>
            <a:r>
              <a:rPr lang="en-US" dirty="0">
                <a:hlinkClick r:id="rId2"/>
              </a:rPr>
              <a:t>https://indico.cern.ch/event/1211961/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 </a:t>
            </a:r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A47878-8EC8-789C-58EE-11CFD57FD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992" y="1491107"/>
            <a:ext cx="3687556" cy="5230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95B74F-EB93-29C5-0DD3-BD7EA0A74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201" y="1491108"/>
            <a:ext cx="3685830" cy="5230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2E5F31-0D2C-C99C-12BB-1117907D86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9960" y="1491107"/>
            <a:ext cx="3683440" cy="52303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ED0F1B4-D331-7B5F-0AD4-C66EC04581DA}"/>
              </a:ext>
            </a:extLst>
          </p:cNvPr>
          <p:cNvSpPr/>
          <p:nvPr/>
        </p:nvSpPr>
        <p:spPr>
          <a:xfrm>
            <a:off x="1409000" y="1874950"/>
            <a:ext cx="150554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Classroom: 593-R-010 </a:t>
            </a:r>
            <a:endParaRPr lang="en-US" sz="1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E097378-A3EA-CEAE-FF83-8B94AA8AA7DF}"/>
              </a:ext>
            </a:extLst>
          </p:cNvPr>
          <p:cNvSpPr/>
          <p:nvPr/>
        </p:nvSpPr>
        <p:spPr>
          <a:xfrm>
            <a:off x="5526110" y="2097318"/>
            <a:ext cx="150554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Classroom: 593-R-010 </a:t>
            </a:r>
            <a:endParaRPr lang="en-US" sz="1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0D337F-BB46-14A2-67EB-05278DAE0B33}"/>
              </a:ext>
            </a:extLst>
          </p:cNvPr>
          <p:cNvSpPr/>
          <p:nvPr/>
        </p:nvSpPr>
        <p:spPr>
          <a:xfrm>
            <a:off x="9276633" y="2740787"/>
            <a:ext cx="150554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Classroom: 593-R-010 </a:t>
            </a:r>
            <a:endParaRPr lang="en-US" sz="1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947D35-BD76-4EA5-3C0A-D3F760D83C00}"/>
              </a:ext>
            </a:extLst>
          </p:cNvPr>
          <p:cNvSpPr/>
          <p:nvPr/>
        </p:nvSpPr>
        <p:spPr>
          <a:xfrm>
            <a:off x="5431346" y="4839931"/>
            <a:ext cx="150554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Classroom: 572-R-010 </a:t>
            </a:r>
            <a:endParaRPr lang="en-US" sz="1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612362-B476-6D43-0B55-34A677042DD8}"/>
              </a:ext>
            </a:extLst>
          </p:cNvPr>
          <p:cNvSpPr/>
          <p:nvPr/>
        </p:nvSpPr>
        <p:spPr>
          <a:xfrm>
            <a:off x="9423575" y="1874950"/>
            <a:ext cx="150554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Classroom: 572-R-010 </a:t>
            </a:r>
            <a:endParaRPr lang="en-US" sz="1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7C9A43-EB89-FF11-17CA-4990BC35C991}"/>
              </a:ext>
            </a:extLst>
          </p:cNvPr>
          <p:cNvSpPr/>
          <p:nvPr/>
        </p:nvSpPr>
        <p:spPr>
          <a:xfrm>
            <a:off x="1537546" y="3561951"/>
            <a:ext cx="150554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Classroom: 593-R-010 </a:t>
            </a:r>
            <a:endParaRPr lang="en-US" sz="1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3483D7-0146-D1A2-701A-3C8240982D45}"/>
              </a:ext>
            </a:extLst>
          </p:cNvPr>
          <p:cNvSpPr/>
          <p:nvPr/>
        </p:nvSpPr>
        <p:spPr>
          <a:xfrm>
            <a:off x="5526110" y="3801422"/>
            <a:ext cx="1505540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Classroom: 593-R-010 </a:t>
            </a:r>
            <a:endParaRPr lang="en-US" sz="1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7580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D09E3-2BDB-B816-FA3F-F63081223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Tutorial by teams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B5DACA-394D-1C74-D6B0-4B9F3CA31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real case study: design of a cryostat for </a:t>
            </a:r>
            <a:r>
              <a:rPr lang="en-US" dirty="0" err="1"/>
              <a:t>FCCee</a:t>
            </a:r>
            <a:endParaRPr lang="en-US" dirty="0"/>
          </a:p>
          <a:p>
            <a:r>
              <a:rPr lang="en-US" dirty="0"/>
              <a:t>Set up 4 teams (2 x 3 and 2 x 4 students)</a:t>
            </a:r>
          </a:p>
          <a:p>
            <a:r>
              <a:rPr lang="en-US" dirty="0"/>
              <a:t>4 hours of teamwork in training room with PCs (</a:t>
            </a:r>
            <a:r>
              <a:rPr lang="en-US" i="1" dirty="0"/>
              <a:t>Cryostat Toolbox </a:t>
            </a:r>
            <a:r>
              <a:rPr lang="en-US" dirty="0"/>
              <a:t>S/W available) </a:t>
            </a:r>
          </a:p>
          <a:p>
            <a:r>
              <a:rPr lang="en-US" dirty="0"/>
              <a:t>You can use your laptops and any S/W you wish</a:t>
            </a:r>
          </a:p>
          <a:p>
            <a:r>
              <a:rPr lang="en-US" dirty="0"/>
              <a:t>2 hours for teams’ presentation (1/2 h per team)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653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625E42-2372-CE7B-FA77-E583D4FB0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336" y="323435"/>
            <a:ext cx="8607928" cy="621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03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AE99CD4-4AC8-D06A-DC22-CCA0ACA68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8" y="123825"/>
            <a:ext cx="7972425" cy="661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1">
            <a:extLst>
              <a:ext uri="{FF2B5EF4-FFF2-40B4-BE49-F238E27FC236}">
                <a16:creationId xmlns:a16="http://schemas.microsoft.com/office/drawing/2014/main" id="{AFC7A411-DDEE-8543-E03F-818425E52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3663" y="1018903"/>
            <a:ext cx="2921001" cy="1079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fr-CH" altLang="fr-FR" sz="3200" dirty="0" err="1">
                <a:latin typeface="Calibri Light" panose="020F0302020204030204" pitchFamily="34" charset="0"/>
              </a:rPr>
              <a:t>Visit</a:t>
            </a:r>
            <a:r>
              <a:rPr lang="fr-CH" altLang="fr-FR" sz="3200" dirty="0">
                <a:latin typeface="Calibri Light" panose="020F0302020204030204" pitchFamily="34" charset="0"/>
              </a:rPr>
              <a:t> of SM18 </a:t>
            </a:r>
            <a:br>
              <a:rPr lang="fr-CH" altLang="fr-FR" sz="3200" dirty="0">
                <a:latin typeface="Calibri Light" panose="020F0302020204030204" pitchFamily="34" charset="0"/>
              </a:rPr>
            </a:br>
            <a:r>
              <a:rPr lang="fr-CH" altLang="fr-FR" sz="3200" dirty="0">
                <a:latin typeface="Calibri Light" panose="020F0302020204030204" pitchFamily="34" charset="0"/>
              </a:rPr>
              <a:t>meeting point</a:t>
            </a:r>
          </a:p>
          <a:p>
            <a:pPr algn="ctr" eaLnBrk="1" hangingPunct="1">
              <a:lnSpc>
                <a:spcPct val="90000"/>
              </a:lnSpc>
            </a:pPr>
            <a:r>
              <a:rPr lang="fr-CH" altLang="fr-FR" sz="3200" dirty="0">
                <a:latin typeface="Calibri Light" panose="020F0302020204030204" pitchFamily="34" charset="0"/>
              </a:rPr>
              <a:t>Time: 15:00</a:t>
            </a:r>
            <a:endParaRPr lang="en-GB" altLang="fr-FR" sz="3200" dirty="0">
              <a:latin typeface="Calibri Light" panose="020F03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FA9A37D-C5E6-8A65-69A7-CD110AD047ED}"/>
              </a:ext>
            </a:extLst>
          </p:cNvPr>
          <p:cNvCxnSpPr>
            <a:cxnSpLocks/>
          </p:cNvCxnSpPr>
          <p:nvPr/>
        </p:nvCxnSpPr>
        <p:spPr>
          <a:xfrm>
            <a:off x="2555875" y="1576388"/>
            <a:ext cx="3332163" cy="41116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58E93-593F-4560-88E3-7203D89DA1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8198" y="2045816"/>
            <a:ext cx="9144000" cy="2387600"/>
          </a:xfrm>
        </p:spPr>
        <p:txBody>
          <a:bodyPr>
            <a:normAutofit/>
          </a:bodyPr>
          <a:lstStyle/>
          <a:p>
            <a:r>
              <a:rPr lang="fr-CH" dirty="0"/>
              <a:t>Questions ?</a:t>
            </a:r>
            <a:br>
              <a:rPr lang="fr-CH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675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14551</TotalTime>
  <Words>274</Words>
  <Application>Microsoft Office PowerPoint</Application>
  <PresentationFormat>Widescreen</PresentationFormat>
  <Paragraphs>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Cryostat Engineering for Helium Superconducting Devices  Welcome !   Introduction to the training </vt:lpstr>
      <vt:lpstr>Aims of the training</vt:lpstr>
      <vt:lpstr>Cryostats for helium SC devices in accelerators</vt:lpstr>
      <vt:lpstr>Training schedule and material</vt:lpstr>
      <vt:lpstr>Tutorial by teams</vt:lpstr>
      <vt:lpstr>PowerPoint Presentation</vt:lpstr>
      <vt:lpstr>PowerPoint Presentation</vt:lpstr>
      <vt:lpstr>Questions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389</cp:revision>
  <dcterms:created xsi:type="dcterms:W3CDTF">2021-08-31T10:13:20Z</dcterms:created>
  <dcterms:modified xsi:type="dcterms:W3CDTF">2022-11-06T17:27:29Z</dcterms:modified>
</cp:coreProperties>
</file>