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619" r:id="rId3"/>
    <p:sldId id="257" r:id="rId4"/>
    <p:sldId id="642" r:id="rId5"/>
    <p:sldId id="646" r:id="rId6"/>
    <p:sldId id="645" r:id="rId7"/>
    <p:sldId id="643" r:id="rId8"/>
    <p:sldId id="647" r:id="rId9"/>
    <p:sldId id="644" r:id="rId10"/>
    <p:sldId id="649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6B9"/>
    <a:srgbClr val="7B99B9"/>
    <a:srgbClr val="D8AF8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 autoAdjust="0"/>
    <p:restoredTop sz="95728" autoAdjust="0"/>
  </p:normalViewPr>
  <p:slideViewPr>
    <p:cSldViewPr snapToGrid="0">
      <p:cViewPr varScale="1">
        <p:scale>
          <a:sx n="104" d="100"/>
          <a:sy n="104" d="100"/>
        </p:scale>
        <p:origin x="11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09/11/2022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09/11/2022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6271"/>
            <a:ext cx="9144000" cy="1082217"/>
          </a:xfrm>
        </p:spPr>
        <p:txBody>
          <a:bodyPr>
            <a:normAutofit/>
          </a:bodyPr>
          <a:lstStyle/>
          <a:p>
            <a:r>
              <a:rPr lang="en-US" dirty="0"/>
              <a:t>Tutorial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SC devices</a:t>
            </a:r>
          </a:p>
          <a:p>
            <a:pPr algn="ctr"/>
            <a:r>
              <a:rPr lang="en-US" dirty="0"/>
              <a:t>CERN, 7-9 November 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3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833641"/>
              </p:ext>
            </p:extLst>
          </p:nvPr>
        </p:nvGraphicFramePr>
        <p:xfrm>
          <a:off x="407774" y="1044224"/>
          <a:ext cx="11304328" cy="5951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875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740643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7337810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15.4 g/s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Assuming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steady</a:t>
                      </a:r>
                      <a:r>
                        <a:rPr lang="fr-CH" dirty="0"/>
                        <a:t> state </a:t>
                      </a:r>
                      <a:r>
                        <a:rPr lang="fr-CH" dirty="0" err="1"/>
                        <a:t>operation</a:t>
                      </a:r>
                      <a:r>
                        <a:rPr lang="fr-CH" dirty="0"/>
                        <a:t> (T</a:t>
                      </a:r>
                      <a:r>
                        <a:rPr lang="fr-CH" baseline="-25000" dirty="0"/>
                        <a:t>op</a:t>
                      </a:r>
                      <a:r>
                        <a:rPr lang="fr-CH" dirty="0"/>
                        <a:t> 4.2 K and p</a:t>
                      </a:r>
                      <a:r>
                        <a:rPr lang="fr-CH" baseline="-25000" dirty="0"/>
                        <a:t>op</a:t>
                      </a:r>
                      <a:r>
                        <a:rPr lang="fr-CH" dirty="0"/>
                        <a:t> =1 bar), the </a:t>
                      </a:r>
                      <a:r>
                        <a:rPr lang="fr-CH" dirty="0" err="1"/>
                        <a:t>boil</a:t>
                      </a:r>
                      <a:r>
                        <a:rPr lang="fr-CH" dirty="0"/>
                        <a:t>-off </a:t>
                      </a:r>
                      <a:r>
                        <a:rPr lang="fr-CH" dirty="0" err="1"/>
                        <a:t>liquid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replenished</a:t>
                      </a:r>
                      <a:r>
                        <a:rPr lang="fr-CH" dirty="0"/>
                        <a:t> by </a:t>
                      </a:r>
                      <a:r>
                        <a:rPr lang="fr-CH" dirty="0" err="1"/>
                        <a:t>refilling</a:t>
                      </a:r>
                      <a:r>
                        <a:rPr lang="fr-CH" dirty="0"/>
                        <a:t>. The </a:t>
                      </a:r>
                      <a:r>
                        <a:rPr lang="fr-CH" dirty="0" err="1"/>
                        <a:t>liquid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therefore</a:t>
                      </a:r>
                      <a:r>
                        <a:rPr lang="fr-CH" dirty="0"/>
                        <a:t> constant and the </a:t>
                      </a:r>
                      <a:r>
                        <a:rPr lang="fr-CH" dirty="0" err="1"/>
                        <a:t>vapor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boil</a:t>
                      </a:r>
                      <a:r>
                        <a:rPr lang="fr-CH" dirty="0"/>
                        <a:t>-off mass rate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q=m*</a:t>
                      </a:r>
                      <a:r>
                        <a:rPr lang="fr-CH" dirty="0" err="1"/>
                        <a:t>Lv</a:t>
                      </a:r>
                      <a:r>
                        <a:rPr lang="fr-CH" dirty="0"/>
                        <a:t>, </a:t>
                      </a:r>
                      <a:r>
                        <a:rPr lang="fr-CH" dirty="0" err="1"/>
                        <a:t>where</a:t>
                      </a:r>
                      <a:r>
                        <a:rPr lang="fr-CH" dirty="0"/>
                        <a:t> q=</a:t>
                      </a:r>
                      <a:r>
                        <a:rPr lang="fr-CH" dirty="0" err="1"/>
                        <a:t>qstat+qdynam</a:t>
                      </a:r>
                      <a:r>
                        <a:rPr lang="fr-CH" dirty="0"/>
                        <a:t>= 150 (</a:t>
                      </a:r>
                      <a:r>
                        <a:rPr lang="fr-CH" dirty="0" err="1"/>
                        <a:t>assumption</a:t>
                      </a:r>
                      <a:r>
                        <a:rPr lang="fr-CH" dirty="0"/>
                        <a:t>)+175 =325 W. </a:t>
                      </a:r>
                    </a:p>
                    <a:p>
                      <a:r>
                        <a:rPr lang="fr-CH" dirty="0">
                          <a:sym typeface="Wingdings" panose="05000000000000000000" pitchFamily="2" charset="2"/>
                        </a:rPr>
                        <a:t> m=325W/21000J/kg = 15.4 g/s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0.001 mbar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Using</a:t>
                      </a:r>
                      <a:r>
                        <a:rPr lang="fr-CH" dirty="0"/>
                        <a:t> Cryostat </a:t>
                      </a:r>
                      <a:r>
                        <a:rPr lang="fr-CH" dirty="0" err="1"/>
                        <a:t>Toolbax</a:t>
                      </a:r>
                      <a:r>
                        <a:rPr lang="fr-CH" dirty="0"/>
                        <a:t> (</a:t>
                      </a:r>
                      <a:r>
                        <a:rPr lang="fr-CH" dirty="0" err="1"/>
                        <a:t>fluid</a:t>
                      </a:r>
                      <a:r>
                        <a:rPr lang="fr-CH" dirty="0"/>
                        <a:t>) one can </a:t>
                      </a:r>
                      <a:r>
                        <a:rPr lang="fr-CH" dirty="0" err="1"/>
                        <a:t>calculate</a:t>
                      </a:r>
                      <a:r>
                        <a:rPr lang="fr-CH" dirty="0"/>
                        <a:t> the Re=3.1</a:t>
                      </a:r>
                      <a:r>
                        <a:rPr lang="fr-CH" baseline="30000" dirty="0"/>
                        <a:t>E</a:t>
                      </a:r>
                      <a:r>
                        <a:rPr lang="fr-CH" dirty="0"/>
                        <a:t>+04  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 turbulent flow. Velocity </a:t>
                      </a:r>
                      <a:r>
                        <a:rPr lang="fr-CH" dirty="0" err="1">
                          <a:sym typeface="Wingdings" panose="05000000000000000000" pitchFamily="2" charset="2"/>
                        </a:rPr>
                        <a:t>is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 4 mm/s. </a:t>
                      </a:r>
                      <a:r>
                        <a:rPr lang="fr-CH" dirty="0" err="1">
                          <a:sym typeface="Wingdings" panose="05000000000000000000" pitchFamily="2" charset="2"/>
                        </a:rPr>
                        <a:t>Linear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 pressure drop </a:t>
                      </a:r>
                      <a:r>
                        <a:rPr lang="fr-CH" dirty="0" err="1">
                          <a:sym typeface="Wingdings" panose="05000000000000000000" pitchFamily="2" charset="2"/>
                        </a:rPr>
                        <a:t>calculated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 for 1000m DN200 </a:t>
                      </a:r>
                      <a:r>
                        <a:rPr lang="fr-CH" dirty="0" err="1">
                          <a:sym typeface="Wingdings" panose="05000000000000000000" pitchFamily="2" charset="2"/>
                        </a:rPr>
                        <a:t>smooth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 pipe </a:t>
                      </a:r>
                      <a:r>
                        <a:rPr lang="fr-CH" dirty="0" err="1">
                          <a:sym typeface="Wingdings" panose="05000000000000000000" pitchFamily="2" charset="2"/>
                        </a:rPr>
                        <a:t>results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: 0.001 mbar  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0.824 mbar (0.08% of p</a:t>
                      </a:r>
                      <a:r>
                        <a:rPr lang="fr-CH" baseline="-25000" dirty="0"/>
                        <a:t>op</a:t>
                      </a:r>
                      <a:r>
                        <a:rPr lang="fr-CH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</a:t>
                      </a:r>
                      <a:r>
                        <a:rPr lang="fr-CH" baseline="-25000" dirty="0"/>
                        <a:t>op</a:t>
                      </a:r>
                      <a:r>
                        <a:rPr lang="fr-CH" dirty="0"/>
                        <a:t>=2 K, p</a:t>
                      </a:r>
                      <a:r>
                        <a:rPr lang="fr-CH" baseline="-25000" dirty="0"/>
                        <a:t>op</a:t>
                      </a:r>
                      <a:r>
                        <a:rPr lang="fr-CH" dirty="0"/>
                        <a:t>=30 mbar. For 35 </a:t>
                      </a:r>
                      <a:r>
                        <a:rPr lang="fr-CH" dirty="0" err="1"/>
                        <a:t>cryomodules</a:t>
                      </a:r>
                      <a:r>
                        <a:rPr lang="fr-CH" dirty="0"/>
                        <a:t> at </a:t>
                      </a:r>
                      <a:r>
                        <a:rPr lang="fr-CH" dirty="0" err="1"/>
                        <a:t>same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operation</a:t>
                      </a:r>
                      <a:r>
                        <a:rPr lang="fr-CH" dirty="0"/>
                        <a:t>: 35*15.4 = 539 g/s.</a:t>
                      </a:r>
                    </a:p>
                    <a:p>
                      <a:r>
                        <a:rPr lang="fr-CH" dirty="0"/>
                        <a:t>For the </a:t>
                      </a:r>
                      <a:r>
                        <a:rPr lang="fr-CH" dirty="0" err="1"/>
                        <a:t>same</a:t>
                      </a:r>
                      <a:r>
                        <a:rPr lang="fr-CH" dirty="0"/>
                        <a:t> tube </a:t>
                      </a:r>
                      <a:r>
                        <a:rPr lang="fr-CH" dirty="0" err="1"/>
                        <a:t>geometry</a:t>
                      </a:r>
                      <a:r>
                        <a:rPr lang="fr-CH" dirty="0"/>
                        <a:t>: pressure drop = 0.824 mbar (0.08%).</a:t>
                      </a:r>
                    </a:p>
                    <a:p>
                      <a:r>
                        <a:rPr lang="fr-CH" dirty="0"/>
                        <a:t>If the pipe size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reduced</a:t>
                      </a:r>
                      <a:r>
                        <a:rPr lang="fr-CH" dirty="0"/>
                        <a:t> to DN100 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l-GR" dirty="0">
                          <a:sym typeface="Wingdings" panose="05000000000000000000" pitchFamily="2" charset="2"/>
                        </a:rPr>
                        <a:t>Δ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p = 29 mbar</a:t>
                      </a:r>
                      <a:r>
                        <a:rPr lang="fr-CH" dirty="0"/>
                        <a:t>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81572"/>
                  </a:ext>
                </a:extLst>
              </a:tr>
              <a:tr h="648051">
                <a:tc>
                  <a:txBody>
                    <a:bodyPr/>
                    <a:lstStyle/>
                    <a:p>
                      <a:r>
                        <a:rPr lang="fr-CH" dirty="0"/>
                        <a:t>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>
                          <a:sym typeface="Wingdings" panose="05000000000000000000" pitchFamily="2" charset="2"/>
                        </a:rPr>
                        <a:t>0.982 mbar (</a:t>
                      </a:r>
                      <a:r>
                        <a:rPr lang="fr-CH">
                          <a:sym typeface="Wingdings" panose="05000000000000000000" pitchFamily="2" charset="2"/>
                        </a:rPr>
                        <a:t>3.2% of </a:t>
                      </a:r>
                      <a:r>
                        <a:rPr lang="fr-CH"/>
                        <a:t>p</a:t>
                      </a:r>
                      <a:r>
                        <a:rPr lang="fr-CH" baseline="-25000"/>
                        <a:t>op</a:t>
                      </a:r>
                      <a:r>
                        <a:rPr lang="fr-CH">
                          <a:sym typeface="Wingdings" panose="05000000000000000000" pitchFamily="2" charset="2"/>
                        </a:rPr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For </a:t>
                      </a:r>
                      <a:r>
                        <a:rPr lang="fr-CH" dirty="0" err="1"/>
                        <a:t>operation</a:t>
                      </a:r>
                      <a:r>
                        <a:rPr lang="fr-CH" dirty="0"/>
                        <a:t> at 2K, 30 mbar, the latent </a:t>
                      </a:r>
                      <a:r>
                        <a:rPr lang="fr-CH" dirty="0" err="1"/>
                        <a:t>heat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23 kJ/kg, </a:t>
                      </a:r>
                      <a:r>
                        <a:rPr lang="fr-CH" dirty="0" err="1"/>
                        <a:t>so</a:t>
                      </a:r>
                      <a:r>
                        <a:rPr lang="fr-CH" dirty="0"/>
                        <a:t> m=35*325W/23000J/kg= 590 g/s. </a:t>
                      </a:r>
                    </a:p>
                    <a:p>
                      <a:r>
                        <a:rPr lang="fr-CH" dirty="0"/>
                        <a:t>At a pressure of 30 mbar, </a:t>
                      </a:r>
                      <a:r>
                        <a:rPr lang="fr-CH" dirty="0" err="1"/>
                        <a:t>using</a:t>
                      </a:r>
                      <a:r>
                        <a:rPr lang="fr-CH" dirty="0"/>
                        <a:t> Cryostat Toolbox, Re=1.2</a:t>
                      </a:r>
                      <a:r>
                        <a:rPr lang="fr-CH" baseline="30000" dirty="0"/>
                        <a:t>E</a:t>
                      </a:r>
                      <a:r>
                        <a:rPr lang="fr-CH" dirty="0"/>
                        <a:t>+6 (turbulent), </a:t>
                      </a:r>
                      <a:r>
                        <a:rPr lang="fr-CH" dirty="0" err="1"/>
                        <a:t>velocity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0.15 m/s, and pressure drop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el-GR" dirty="0">
                          <a:sym typeface="Wingdings" panose="05000000000000000000" pitchFamily="2" charset="2"/>
                        </a:rPr>
                        <a:t>Δ</a:t>
                      </a:r>
                      <a:r>
                        <a:rPr lang="fr-CH" dirty="0">
                          <a:sym typeface="Wingdings" panose="05000000000000000000" pitchFamily="2" charset="2"/>
                        </a:rPr>
                        <a:t>p = 0.982 mbar (3.2 %) </a:t>
                      </a:r>
                      <a:r>
                        <a:rPr lang="fr-CH" dirty="0"/>
                        <a:t>  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591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40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2236-54CF-4629-9BA9-FC95E6300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" y="264098"/>
            <a:ext cx="11252200" cy="355600"/>
          </a:xfrm>
        </p:spPr>
        <p:txBody>
          <a:bodyPr>
            <a:noAutofit/>
          </a:bodyPr>
          <a:lstStyle/>
          <a:p>
            <a:r>
              <a:rPr lang="en-GB" sz="3200" dirty="0" err="1"/>
              <a:t>FCCee</a:t>
            </a:r>
            <a:r>
              <a:rPr lang="en-GB" sz="3200" dirty="0"/>
              <a:t>, RF cryogenic layout, 400 MHz Cryomodule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38DF29-6E3B-9AB4-47ED-354A637A6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1" y="1665881"/>
            <a:ext cx="8861217" cy="4178659"/>
          </a:xfrm>
          <a:prstGeom prst="rect">
            <a:avLst/>
          </a:prstGeom>
        </p:spPr>
      </p:pic>
      <p:pic>
        <p:nvPicPr>
          <p:cNvPr id="10" name="Content Placeholder 4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69BEF64F-F7FD-80CC-185D-2D6DDAEBBF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1" t="38938" r="23021" b="26942"/>
          <a:stretch/>
        </p:blipFill>
        <p:spPr>
          <a:xfrm>
            <a:off x="6431620" y="1013460"/>
            <a:ext cx="5560034" cy="184519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22AE8E2F-9F52-4AAC-87E1-8E2AFEE844DB}"/>
              </a:ext>
            </a:extLst>
          </p:cNvPr>
          <p:cNvSpPr/>
          <p:nvPr/>
        </p:nvSpPr>
        <p:spPr>
          <a:xfrm rot="6239528">
            <a:off x="7721034" y="3856791"/>
            <a:ext cx="1694183" cy="96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3D810-D7C5-4456-BE42-DA91F03B44C5}"/>
              </a:ext>
            </a:extLst>
          </p:cNvPr>
          <p:cNvSpPr txBox="1"/>
          <p:nvPr/>
        </p:nvSpPr>
        <p:spPr>
          <a:xfrm>
            <a:off x="8708571" y="2929255"/>
            <a:ext cx="32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of 35 cryomodules per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04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95569B-21BD-6F7D-ED5A-D3EC31915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002"/>
            <a:ext cx="12192000" cy="1547614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5364239-1294-B674-1681-3C039CD2CF43}"/>
              </a:ext>
            </a:extLst>
          </p:cNvPr>
          <p:cNvCxnSpPr>
            <a:cxnSpLocks/>
          </p:cNvCxnSpPr>
          <p:nvPr/>
        </p:nvCxnSpPr>
        <p:spPr>
          <a:xfrm flipV="1">
            <a:off x="184826" y="839609"/>
            <a:ext cx="11823507" cy="349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C55FE1-B2ED-0989-8F16-57A720F8DC13}"/>
              </a:ext>
            </a:extLst>
          </p:cNvPr>
          <p:cNvCxnSpPr/>
          <p:nvPr/>
        </p:nvCxnSpPr>
        <p:spPr>
          <a:xfrm flipV="1">
            <a:off x="12013660" y="689044"/>
            <a:ext cx="0" cy="1314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9F0DA00-1C79-97F6-6B39-2EAEAE7589E5}"/>
              </a:ext>
            </a:extLst>
          </p:cNvPr>
          <p:cNvCxnSpPr/>
          <p:nvPr/>
        </p:nvCxnSpPr>
        <p:spPr>
          <a:xfrm flipV="1">
            <a:off x="184826" y="839609"/>
            <a:ext cx="0" cy="123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37351A4-DA17-C758-32DA-0973601E21BD}"/>
              </a:ext>
            </a:extLst>
          </p:cNvPr>
          <p:cNvSpPr txBox="1"/>
          <p:nvPr/>
        </p:nvSpPr>
        <p:spPr>
          <a:xfrm>
            <a:off x="5184843" y="500885"/>
            <a:ext cx="152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~10m</a:t>
            </a:r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647D2EC-08AE-46D3-A648-39461006DF8B}"/>
              </a:ext>
            </a:extLst>
          </p:cNvPr>
          <p:cNvGrpSpPr/>
          <p:nvPr/>
        </p:nvGrpSpPr>
        <p:grpSpPr>
          <a:xfrm>
            <a:off x="3161313" y="3105149"/>
            <a:ext cx="8461269" cy="3657890"/>
            <a:chOff x="5615122" y="3091833"/>
            <a:chExt cx="8461269" cy="36578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2FAEE00-3827-5867-977D-E6EB06887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3428999"/>
              <a:ext cx="6096000" cy="2660393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CCAFC81-4BF8-0881-EDAA-D51C53D36CD0}"/>
                </a:ext>
              </a:extLst>
            </p:cNvPr>
            <p:cNvCxnSpPr/>
            <p:nvPr/>
          </p:nvCxnSpPr>
          <p:spPr>
            <a:xfrm>
              <a:off x="6449438" y="5885692"/>
              <a:ext cx="13229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3451D3-D328-81D7-CF14-7DEAF4F559A9}"/>
                </a:ext>
              </a:extLst>
            </p:cNvPr>
            <p:cNvSpPr txBox="1"/>
            <p:nvPr/>
          </p:nvSpPr>
          <p:spPr>
            <a:xfrm>
              <a:off x="6804111" y="5572937"/>
              <a:ext cx="773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730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0E9B9E-7193-05ED-2DE2-909E30A7E63D}"/>
                </a:ext>
              </a:extLst>
            </p:cNvPr>
            <p:cNvSpPr txBox="1"/>
            <p:nvPr/>
          </p:nvSpPr>
          <p:spPr>
            <a:xfrm>
              <a:off x="5615122" y="4647017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Inlet</a:t>
              </a:r>
              <a:br>
                <a:rPr lang="en-US" dirty="0"/>
              </a:br>
              <a:r>
                <a:rPr lang="en-US" dirty="0"/>
                <a:t>ø100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835F8D-F76B-5370-0E03-7C1ACF422122}"/>
                </a:ext>
              </a:extLst>
            </p:cNvPr>
            <p:cNvSpPr txBox="1"/>
            <p:nvPr/>
          </p:nvSpPr>
          <p:spPr>
            <a:xfrm>
              <a:off x="9812784" y="6103392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ø740</a:t>
              </a:r>
              <a:endParaRPr lang="en-GB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58A872F-872C-B640-8828-F1C9756B3BCC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331" y="4217216"/>
              <a:ext cx="0" cy="16033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0C1E0EA-3E7B-982E-BC80-ADE43D224083}"/>
                </a:ext>
              </a:extLst>
            </p:cNvPr>
            <p:cNvCxnSpPr>
              <a:cxnSpLocks/>
            </p:cNvCxnSpPr>
            <p:nvPr/>
          </p:nvCxnSpPr>
          <p:spPr>
            <a:xfrm>
              <a:off x="10817656" y="4970183"/>
              <a:ext cx="609399" cy="1132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AB4629-90B9-0610-0424-989A7D38D618}"/>
                </a:ext>
              </a:extLst>
            </p:cNvPr>
            <p:cNvSpPr txBox="1"/>
            <p:nvPr/>
          </p:nvSpPr>
          <p:spPr>
            <a:xfrm>
              <a:off x="11026053" y="6102638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ø800</a:t>
              </a:r>
              <a:endParaRPr lang="en-GB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736322B-4123-04CB-D7CC-EFAB5E7A920E}"/>
                </a:ext>
              </a:extLst>
            </p:cNvPr>
            <p:cNvCxnSpPr/>
            <p:nvPr/>
          </p:nvCxnSpPr>
          <p:spPr>
            <a:xfrm>
              <a:off x="9227695" y="4217216"/>
              <a:ext cx="0" cy="14883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DF3F86D-B0E6-A932-B8F6-FF9C109EE106}"/>
                </a:ext>
              </a:extLst>
            </p:cNvPr>
            <p:cNvCxnSpPr>
              <a:cxnSpLocks/>
            </p:cNvCxnSpPr>
            <p:nvPr/>
          </p:nvCxnSpPr>
          <p:spPr>
            <a:xfrm>
              <a:off x="9227695" y="4946791"/>
              <a:ext cx="953311" cy="1149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DB9CA9-7354-A40C-74E2-8BC13C83D50F}"/>
                </a:ext>
              </a:extLst>
            </p:cNvPr>
            <p:cNvSpPr txBox="1"/>
            <p:nvPr/>
          </p:nvSpPr>
          <p:spPr>
            <a:xfrm>
              <a:off x="6467571" y="3793784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ø300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A3172D-0E1F-C705-939A-A7EB1ACB0AD4}"/>
                </a:ext>
              </a:extLst>
            </p:cNvPr>
            <p:cNvCxnSpPr>
              <a:cxnSpLocks/>
            </p:cNvCxnSpPr>
            <p:nvPr/>
          </p:nvCxnSpPr>
          <p:spPr>
            <a:xfrm>
              <a:off x="8039398" y="4653449"/>
              <a:ext cx="0" cy="64633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A13C14-821F-3376-2C10-F1BD59D3B2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50672" y="4217216"/>
              <a:ext cx="888726" cy="744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24DF01C-8894-148E-F15D-4BA2EA998995}"/>
                </a:ext>
              </a:extLst>
            </p:cNvPr>
            <p:cNvCxnSpPr/>
            <p:nvPr/>
          </p:nvCxnSpPr>
          <p:spPr>
            <a:xfrm>
              <a:off x="10313377" y="4217216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1289A2-5C29-21E2-E7CA-4FE398BB6D29}"/>
                </a:ext>
              </a:extLst>
            </p:cNvPr>
            <p:cNvCxnSpPr/>
            <p:nvPr/>
          </p:nvCxnSpPr>
          <p:spPr>
            <a:xfrm>
              <a:off x="10249101" y="5811111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35301D3-FF7D-6EDA-9204-D54B9F290B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687018"/>
              <a:ext cx="3654655" cy="256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95EE9ED-B7F5-DDDC-8FD1-15D0A058B534}"/>
                </a:ext>
              </a:extLst>
            </p:cNvPr>
            <p:cNvSpPr txBox="1"/>
            <p:nvPr/>
          </p:nvSpPr>
          <p:spPr>
            <a:xfrm rot="46022">
              <a:off x="8779049" y="3378830"/>
              <a:ext cx="1745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 1850</a:t>
              </a:r>
              <a:endParaRPr lang="en-GB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5ECB868-9CAE-EAB7-3FB6-5874C9D452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570885"/>
              <a:ext cx="0" cy="23148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336C0E8-745B-64F3-27E2-BB54AFF2C0DB}"/>
                </a:ext>
              </a:extLst>
            </p:cNvPr>
            <p:cNvCxnSpPr/>
            <p:nvPr/>
          </p:nvCxnSpPr>
          <p:spPr>
            <a:xfrm flipV="1">
              <a:off x="11427055" y="3570885"/>
              <a:ext cx="0" cy="10438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811FEE5-57D6-2C85-DA32-797BECC532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9438" y="5178669"/>
              <a:ext cx="0" cy="7737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459DF18-4081-A686-0A2D-A12CAC20E250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8116666" y="5603132"/>
              <a:ext cx="820078" cy="74917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10C63A-5BD8-12E0-DEA1-364CF51FBBAE}"/>
                </a:ext>
              </a:extLst>
            </p:cNvPr>
            <p:cNvSpPr txBox="1"/>
            <p:nvPr/>
          </p:nvSpPr>
          <p:spPr>
            <a:xfrm>
              <a:off x="6715160" y="6352309"/>
              <a:ext cx="2803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volume ~0.28m3</a:t>
              </a:r>
              <a:endParaRPr lang="en-GB" dirty="0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8CB3011-BE27-2DB7-FACF-1C6E9E9C1893}"/>
                </a:ext>
              </a:extLst>
            </p:cNvPr>
            <p:cNvCxnSpPr/>
            <p:nvPr/>
          </p:nvCxnSpPr>
          <p:spPr>
            <a:xfrm>
              <a:off x="11427055" y="3680099"/>
              <a:ext cx="6787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1E4B26B-7EC6-902A-092D-2C9F288C7554}"/>
                </a:ext>
              </a:extLst>
            </p:cNvPr>
            <p:cNvSpPr txBox="1"/>
            <p:nvPr/>
          </p:nvSpPr>
          <p:spPr>
            <a:xfrm>
              <a:off x="12130519" y="3091833"/>
              <a:ext cx="19458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Interconnections </a:t>
              </a:r>
              <a:br>
                <a:rPr lang="en-US" dirty="0"/>
              </a:br>
              <a:r>
                <a:rPr lang="en-US" dirty="0"/>
                <a:t>400</a:t>
              </a:r>
              <a:endParaRPr lang="en-GB" dirty="0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6A78857-3CCF-C576-B5B6-01FF048D18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66439" y="3477800"/>
              <a:ext cx="833279" cy="1953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3D7A1C-C61F-3556-DF22-82F9632CB48A}"/>
              </a:ext>
            </a:extLst>
          </p:cNvPr>
          <p:cNvSpPr txBox="1">
            <a:spLocks/>
          </p:cNvSpPr>
          <p:nvPr/>
        </p:nvSpPr>
        <p:spPr>
          <a:xfrm>
            <a:off x="101825" y="94961"/>
            <a:ext cx="11089460" cy="4210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400 MHz cavities, 2-cell</a:t>
            </a:r>
            <a:endParaRPr lang="fr-FR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B6F05E-CC54-139B-27AC-C762AB949B90}"/>
              </a:ext>
            </a:extLst>
          </p:cNvPr>
          <p:cNvSpPr txBox="1"/>
          <p:nvPr/>
        </p:nvSpPr>
        <p:spPr>
          <a:xfrm>
            <a:off x="7053470" y="2760534"/>
            <a:ext cx="194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 Coupler</a:t>
            </a:r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D462EF-3993-BAAA-6BC8-CCAD2BD469D1}"/>
              </a:ext>
            </a:extLst>
          </p:cNvPr>
          <p:cNvSpPr txBox="1"/>
          <p:nvPr/>
        </p:nvSpPr>
        <p:spPr>
          <a:xfrm>
            <a:off x="9676710" y="3965293"/>
            <a:ext cx="243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tube length: 500</a:t>
            </a:r>
            <a:endParaRPr lang="en-GB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CEAA6E3-0842-CA5E-A661-202A1B235B43}"/>
              </a:ext>
            </a:extLst>
          </p:cNvPr>
          <p:cNvSpPr/>
          <p:nvPr/>
        </p:nvSpPr>
        <p:spPr>
          <a:xfrm>
            <a:off x="2394452" y="1492339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4195974-F27D-A262-E3C0-047C338CFB2F}"/>
              </a:ext>
            </a:extLst>
          </p:cNvPr>
          <p:cNvSpPr/>
          <p:nvPr/>
        </p:nvSpPr>
        <p:spPr>
          <a:xfrm>
            <a:off x="5049671" y="1494528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6E9C721-BE77-F752-B1B6-48AB2C86058E}"/>
              </a:ext>
            </a:extLst>
          </p:cNvPr>
          <p:cNvSpPr/>
          <p:nvPr/>
        </p:nvSpPr>
        <p:spPr>
          <a:xfrm>
            <a:off x="7660530" y="1491167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F8D8463-B3D3-35D7-7C61-37B571F4AF3F}"/>
              </a:ext>
            </a:extLst>
          </p:cNvPr>
          <p:cNvSpPr/>
          <p:nvPr/>
        </p:nvSpPr>
        <p:spPr>
          <a:xfrm>
            <a:off x="7565420" y="3944516"/>
            <a:ext cx="2148970" cy="190716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0F1AC2D-EE9C-24F2-1947-A79D779D9AB7}"/>
              </a:ext>
            </a:extLst>
          </p:cNvPr>
          <p:cNvGrpSpPr>
            <a:grpSpLocks noChangeAspect="1"/>
          </p:cNvGrpSpPr>
          <p:nvPr/>
        </p:nvGrpSpPr>
        <p:grpSpPr>
          <a:xfrm>
            <a:off x="7560812" y="3089699"/>
            <a:ext cx="943236" cy="1389482"/>
            <a:chOff x="2394452" y="980136"/>
            <a:chExt cx="572525" cy="84338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7A44857-6716-62F1-3E71-603893B3507A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35137D-E15B-FA86-6C6B-55D97C5EED3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49FB057-C225-18C1-9C78-824370D63967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CDD286-BAF5-BA87-A962-63E64EB8A5DE}"/>
              </a:ext>
            </a:extLst>
          </p:cNvPr>
          <p:cNvCxnSpPr>
            <a:cxnSpLocks/>
          </p:cNvCxnSpPr>
          <p:nvPr/>
        </p:nvCxnSpPr>
        <p:spPr>
          <a:xfrm>
            <a:off x="8040504" y="3385424"/>
            <a:ext cx="0" cy="8936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86D0AC5-5B8C-E3F5-EEDF-B785747CD82B}"/>
              </a:ext>
            </a:extLst>
          </p:cNvPr>
          <p:cNvCxnSpPr>
            <a:cxnSpLocks/>
          </p:cNvCxnSpPr>
          <p:nvPr/>
        </p:nvCxnSpPr>
        <p:spPr>
          <a:xfrm>
            <a:off x="8054368" y="3788492"/>
            <a:ext cx="1908882" cy="376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F59E406-36BF-6B70-D185-500BFE1F886C}"/>
              </a:ext>
            </a:extLst>
          </p:cNvPr>
          <p:cNvGrpSpPr/>
          <p:nvPr/>
        </p:nvGrpSpPr>
        <p:grpSpPr>
          <a:xfrm>
            <a:off x="2394452" y="980136"/>
            <a:ext cx="572525" cy="843387"/>
            <a:chOff x="2394452" y="980136"/>
            <a:chExt cx="572525" cy="84338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B6543B7-C97C-C06A-B15E-2158BAF89977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DF5A656-07FA-198A-33ED-42A737BBCBB3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22E8A8-74D2-5E8F-BC71-786A9681E6E9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8575C-E511-7968-0F50-7DA3C16E9C77}"/>
              </a:ext>
            </a:extLst>
          </p:cNvPr>
          <p:cNvGrpSpPr/>
          <p:nvPr/>
        </p:nvGrpSpPr>
        <p:grpSpPr>
          <a:xfrm>
            <a:off x="5044250" y="980136"/>
            <a:ext cx="572525" cy="843387"/>
            <a:chOff x="2394452" y="980136"/>
            <a:chExt cx="572525" cy="84338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973347-0A8C-801D-09C6-A302D8B3639F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106974-5707-E9CA-E0A7-FB23F2EDAEEF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79050B-9910-77AF-8983-4F207FFCE495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91A634-BD66-9F48-F758-2269C741A223}"/>
              </a:ext>
            </a:extLst>
          </p:cNvPr>
          <p:cNvGrpSpPr/>
          <p:nvPr/>
        </p:nvGrpSpPr>
        <p:grpSpPr>
          <a:xfrm>
            <a:off x="7694048" y="972037"/>
            <a:ext cx="572525" cy="843387"/>
            <a:chOff x="2394452" y="980136"/>
            <a:chExt cx="572525" cy="84338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9898DD8-9377-322D-7304-932B53E09BA0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6913EFC-97D0-55C3-410E-0329F4B26DF7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053A78-94EA-AEEF-EB08-59B2E6439E44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B40C01-E5C4-454A-A1E3-BF342B85DDEC}"/>
              </a:ext>
            </a:extLst>
          </p:cNvPr>
          <p:cNvGrpSpPr/>
          <p:nvPr/>
        </p:nvGrpSpPr>
        <p:grpSpPr>
          <a:xfrm>
            <a:off x="10340797" y="972037"/>
            <a:ext cx="572525" cy="843387"/>
            <a:chOff x="2394452" y="980136"/>
            <a:chExt cx="572525" cy="8433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88D2C61-8F22-27EA-854F-3D33ACE1516B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677A13-F3DB-3AF7-C37A-B2E57D1FE5A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EC13F4E-864A-F60A-5B65-28143D5562EC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454EF7A-68B2-7C8B-60FD-756BF31ECF8A}"/>
              </a:ext>
            </a:extLst>
          </p:cNvPr>
          <p:cNvCxnSpPr>
            <a:cxnSpLocks/>
            <a:stCxn id="56" idx="3"/>
          </p:cNvCxnSpPr>
          <p:nvPr/>
        </p:nvCxnSpPr>
        <p:spPr>
          <a:xfrm flipH="1">
            <a:off x="5783488" y="685551"/>
            <a:ext cx="925041" cy="834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3BB09FA-102B-4006-37A7-15772C12C508}"/>
              </a:ext>
            </a:extLst>
          </p:cNvPr>
          <p:cNvSpPr txBox="1"/>
          <p:nvPr/>
        </p:nvSpPr>
        <p:spPr>
          <a:xfrm>
            <a:off x="5952988" y="106091"/>
            <a:ext cx="194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 vapor collector ø50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818D2B-92D4-6BDA-9B8F-ED7441677518}"/>
              </a:ext>
            </a:extLst>
          </p:cNvPr>
          <p:cNvSpPr txBox="1"/>
          <p:nvPr/>
        </p:nvSpPr>
        <p:spPr>
          <a:xfrm>
            <a:off x="150747" y="3199753"/>
            <a:ext cx="31073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: </a:t>
            </a:r>
            <a:r>
              <a:rPr lang="fr-CH" sz="1600" dirty="0" err="1"/>
              <a:t>copper</a:t>
            </a:r>
            <a:r>
              <a:rPr lang="fr-CH" sz="1600" dirty="0"/>
              <a:t>, 3-mm </a:t>
            </a:r>
            <a:r>
              <a:rPr lang="fr-CH" sz="1600" dirty="0" err="1"/>
              <a:t>thick</a:t>
            </a:r>
            <a:endParaRPr lang="fr-CH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 mass: 150 kg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: </a:t>
            </a:r>
            <a:r>
              <a:rPr lang="fr-CH" sz="1600" dirty="0" err="1"/>
              <a:t>thickness</a:t>
            </a:r>
            <a:r>
              <a:rPr lang="fr-CH" sz="1600" dirty="0"/>
              <a:t> TBD, </a:t>
            </a:r>
            <a:r>
              <a:rPr lang="fr-CH" sz="1600" dirty="0" err="1"/>
              <a:t>st.steel</a:t>
            </a:r>
            <a:r>
              <a:rPr lang="fr-CH" sz="1600" dirty="0"/>
              <a:t> (304L grade)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 mass: (304L): 200 kg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Beam tube </a:t>
            </a:r>
            <a:r>
              <a:rPr lang="fr-CH" sz="1600" dirty="0" err="1"/>
              <a:t>cone</a:t>
            </a:r>
            <a:r>
              <a:rPr lang="fr-CH" sz="1600" dirty="0"/>
              <a:t>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RF coupler tube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Approximate</a:t>
            </a:r>
            <a:r>
              <a:rPr lang="fr-CH" sz="1600" dirty="0"/>
              <a:t> mass of </a:t>
            </a:r>
            <a:r>
              <a:rPr lang="fr-CH" sz="1600" dirty="0" err="1"/>
              <a:t>cavity</a:t>
            </a:r>
            <a:r>
              <a:rPr lang="fr-CH" sz="1600" dirty="0"/>
              <a:t>/</a:t>
            </a:r>
            <a:r>
              <a:rPr lang="fr-CH" sz="1600" dirty="0" err="1"/>
              <a:t>helium</a:t>
            </a:r>
            <a:r>
              <a:rPr lang="fr-CH" sz="1600" dirty="0"/>
              <a:t> tank/RF coupler </a:t>
            </a:r>
            <a:r>
              <a:rPr lang="fr-CH" sz="1600" dirty="0" err="1"/>
              <a:t>assembly</a:t>
            </a:r>
            <a:r>
              <a:rPr lang="fr-CH" sz="1600" dirty="0"/>
              <a:t>: 500 kg 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160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E8D0BDC-6E4A-3DF0-F297-36A9C8420695}"/>
              </a:ext>
            </a:extLst>
          </p:cNvPr>
          <p:cNvCxnSpPr>
            <a:cxnSpLocks/>
          </p:cNvCxnSpPr>
          <p:nvPr/>
        </p:nvCxnSpPr>
        <p:spPr>
          <a:xfrm flipV="1">
            <a:off x="8187778" y="3172267"/>
            <a:ext cx="821031" cy="405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DD264FE-F683-39AE-EDD1-F7990926F173}"/>
              </a:ext>
            </a:extLst>
          </p:cNvPr>
          <p:cNvSpPr txBox="1"/>
          <p:nvPr/>
        </p:nvSpPr>
        <p:spPr>
          <a:xfrm>
            <a:off x="8781433" y="2872169"/>
            <a:ext cx="1163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Ø200 x 2</a:t>
            </a:r>
            <a:endParaRPr lang="en-GB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FA94785-1C01-3E2A-36DE-68DAF3C6E381}"/>
              </a:ext>
            </a:extLst>
          </p:cNvPr>
          <p:cNvCxnSpPr>
            <a:cxnSpLocks/>
          </p:cNvCxnSpPr>
          <p:nvPr/>
        </p:nvCxnSpPr>
        <p:spPr>
          <a:xfrm flipV="1">
            <a:off x="7835957" y="3618843"/>
            <a:ext cx="351821" cy="82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944CB5-96D7-AB38-021D-9F1E3B443B2C}"/>
              </a:ext>
            </a:extLst>
          </p:cNvPr>
          <p:cNvCxnSpPr>
            <a:cxnSpLocks/>
          </p:cNvCxnSpPr>
          <p:nvPr/>
        </p:nvCxnSpPr>
        <p:spPr>
          <a:xfrm>
            <a:off x="8735015" y="701287"/>
            <a:ext cx="953270" cy="973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469BEF3-2CEA-865F-1BDA-9F4BF3919556}"/>
              </a:ext>
            </a:extLst>
          </p:cNvPr>
          <p:cNvSpPr txBox="1"/>
          <p:nvPr/>
        </p:nvSpPr>
        <p:spPr>
          <a:xfrm>
            <a:off x="8050269" y="105856"/>
            <a:ext cx="2361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4.2 K saturated liquid helium, 1.0 bar </a:t>
            </a:r>
            <a:endParaRPr lang="en-GB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FDF2C28-A6C1-57ED-EB73-7808319F78C4}"/>
              </a:ext>
            </a:extLst>
          </p:cNvPr>
          <p:cNvCxnSpPr>
            <a:cxnSpLocks/>
          </p:cNvCxnSpPr>
          <p:nvPr/>
        </p:nvCxnSpPr>
        <p:spPr>
          <a:xfrm>
            <a:off x="6496976" y="980136"/>
            <a:ext cx="0" cy="828497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6807B9A-260E-1DF4-197D-AE5F2A640AEA}"/>
              </a:ext>
            </a:extLst>
          </p:cNvPr>
          <p:cNvCxnSpPr>
            <a:cxnSpLocks/>
          </p:cNvCxnSpPr>
          <p:nvPr/>
        </p:nvCxnSpPr>
        <p:spPr>
          <a:xfrm>
            <a:off x="6496976" y="1758145"/>
            <a:ext cx="0" cy="1002389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8A12665-0EE6-2A7F-33F1-52EC76861DD2}"/>
              </a:ext>
            </a:extLst>
          </p:cNvPr>
          <p:cNvCxnSpPr>
            <a:cxnSpLocks/>
          </p:cNvCxnSpPr>
          <p:nvPr/>
        </p:nvCxnSpPr>
        <p:spPr>
          <a:xfrm>
            <a:off x="2154259" y="2742129"/>
            <a:ext cx="7904141" cy="18405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1152FE2-AC18-0268-F953-21EA0485053A}"/>
              </a:ext>
            </a:extLst>
          </p:cNvPr>
          <p:cNvCxnSpPr>
            <a:cxnSpLocks/>
          </p:cNvCxnSpPr>
          <p:nvPr/>
        </p:nvCxnSpPr>
        <p:spPr>
          <a:xfrm flipV="1">
            <a:off x="2159468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104E59D-CDF5-D371-8D25-23BC785C0695}"/>
              </a:ext>
            </a:extLst>
          </p:cNvPr>
          <p:cNvCxnSpPr>
            <a:cxnSpLocks/>
          </p:cNvCxnSpPr>
          <p:nvPr/>
        </p:nvCxnSpPr>
        <p:spPr>
          <a:xfrm flipV="1">
            <a:off x="4772966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17DD911-2770-DBCE-01D1-097F53314CCA}"/>
              </a:ext>
            </a:extLst>
          </p:cNvPr>
          <p:cNvCxnSpPr>
            <a:cxnSpLocks/>
          </p:cNvCxnSpPr>
          <p:nvPr/>
        </p:nvCxnSpPr>
        <p:spPr>
          <a:xfrm flipV="1">
            <a:off x="7438345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706DFC6-32B8-AFF2-16BB-07F1538AAA49}"/>
              </a:ext>
            </a:extLst>
          </p:cNvPr>
          <p:cNvCxnSpPr>
            <a:cxnSpLocks/>
          </p:cNvCxnSpPr>
          <p:nvPr/>
        </p:nvCxnSpPr>
        <p:spPr>
          <a:xfrm flipV="1">
            <a:off x="10058400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0605AC9F-2823-19C3-38D1-7DA4D14B5714}"/>
              </a:ext>
            </a:extLst>
          </p:cNvPr>
          <p:cNvSpPr txBox="1"/>
          <p:nvPr/>
        </p:nvSpPr>
        <p:spPr>
          <a:xfrm>
            <a:off x="5930665" y="910804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Liquid in</a:t>
            </a:r>
            <a:endParaRPr lang="en-GB" sz="1400" dirty="0"/>
          </a:p>
        </p:txBody>
      </p:sp>
      <p:sp>
        <p:nvSpPr>
          <p:cNvPr id="93" name="Arrow: Bent 92">
            <a:extLst>
              <a:ext uri="{FF2B5EF4-FFF2-40B4-BE49-F238E27FC236}">
                <a16:creationId xmlns:a16="http://schemas.microsoft.com/office/drawing/2014/main" id="{13523D32-7651-8FAA-4BEA-034C35F7DCEB}"/>
              </a:ext>
            </a:extLst>
          </p:cNvPr>
          <p:cNvSpPr/>
          <p:nvPr/>
        </p:nvSpPr>
        <p:spPr>
          <a:xfrm rot="16200000">
            <a:off x="1255002" y="1016328"/>
            <a:ext cx="543705" cy="600820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9168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Arrow: Bent 93">
            <a:extLst>
              <a:ext uri="{FF2B5EF4-FFF2-40B4-BE49-F238E27FC236}">
                <a16:creationId xmlns:a16="http://schemas.microsoft.com/office/drawing/2014/main" id="{B6BA9873-F131-5F07-641A-3601652C5FA2}"/>
              </a:ext>
            </a:extLst>
          </p:cNvPr>
          <p:cNvSpPr/>
          <p:nvPr/>
        </p:nvSpPr>
        <p:spPr>
          <a:xfrm rot="16200000">
            <a:off x="5744830" y="3245510"/>
            <a:ext cx="807750" cy="932779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3750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EB40323-70C4-BBC6-097C-4E2BBD485DBE}"/>
              </a:ext>
            </a:extLst>
          </p:cNvPr>
          <p:cNvSpPr txBox="1"/>
          <p:nvPr/>
        </p:nvSpPr>
        <p:spPr>
          <a:xfrm>
            <a:off x="422093" y="764030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vapor out</a:t>
            </a:r>
            <a:endParaRPr lang="en-GB" sz="14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FF50D33-DCFD-003C-C000-B583B84BF989}"/>
              </a:ext>
            </a:extLst>
          </p:cNvPr>
          <p:cNvCxnSpPr>
            <a:cxnSpLocks/>
          </p:cNvCxnSpPr>
          <p:nvPr/>
        </p:nvCxnSpPr>
        <p:spPr>
          <a:xfrm>
            <a:off x="5983463" y="3176490"/>
            <a:ext cx="1138974" cy="1040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A263781-9C40-7C7A-6693-16703F0FA9FE}"/>
              </a:ext>
            </a:extLst>
          </p:cNvPr>
          <p:cNvSpPr txBox="1"/>
          <p:nvPr/>
        </p:nvSpPr>
        <p:spPr>
          <a:xfrm>
            <a:off x="5605749" y="2870928"/>
            <a:ext cx="107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ø50</a:t>
            </a:r>
            <a:endParaRPr lang="en-GB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1F6E4E8-8CD0-1810-0B32-BB3EFFA43352}"/>
              </a:ext>
            </a:extLst>
          </p:cNvPr>
          <p:cNvCxnSpPr>
            <a:cxnSpLocks/>
          </p:cNvCxnSpPr>
          <p:nvPr/>
        </p:nvCxnSpPr>
        <p:spPr>
          <a:xfrm flipH="1">
            <a:off x="3087519" y="5185056"/>
            <a:ext cx="1329534" cy="835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0653F91E-9E71-28F7-CA20-8D937F213B6B}"/>
              </a:ext>
            </a:extLst>
          </p:cNvPr>
          <p:cNvSpPr txBox="1"/>
          <p:nvPr/>
        </p:nvSpPr>
        <p:spPr>
          <a:xfrm>
            <a:off x="2110366" y="6080368"/>
            <a:ext cx="1867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tube cone, </a:t>
            </a:r>
          </a:p>
          <a:p>
            <a:r>
              <a:rPr lang="en-US" sz="1600" dirty="0"/>
              <a:t>thickness: 1 mm</a:t>
            </a:r>
            <a:endParaRPr lang="en-GB" sz="1600" dirty="0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C7144C3-3531-645E-C760-19EBE560A375}"/>
              </a:ext>
            </a:extLst>
          </p:cNvPr>
          <p:cNvCxnSpPr>
            <a:cxnSpLocks/>
          </p:cNvCxnSpPr>
          <p:nvPr/>
        </p:nvCxnSpPr>
        <p:spPr>
          <a:xfrm>
            <a:off x="4013762" y="5524184"/>
            <a:ext cx="883406" cy="4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92EEFAB-7607-FF42-354F-59E97AA32CC4}"/>
              </a:ext>
            </a:extLst>
          </p:cNvPr>
          <p:cNvCxnSpPr>
            <a:cxnSpLocks/>
          </p:cNvCxnSpPr>
          <p:nvPr/>
        </p:nvCxnSpPr>
        <p:spPr>
          <a:xfrm flipV="1">
            <a:off x="4889495" y="5273343"/>
            <a:ext cx="7673" cy="305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AA3C13EA-C6A3-C761-331F-46AF05682EB0}"/>
              </a:ext>
            </a:extLst>
          </p:cNvPr>
          <p:cNvSpPr txBox="1"/>
          <p:nvPr/>
        </p:nvSpPr>
        <p:spPr>
          <a:xfrm>
            <a:off x="4181110" y="5243983"/>
            <a:ext cx="77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7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E4E13-3E18-4DA8-BBCA-CFD056C8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Calibri" panose="020F0502020204030204" pitchFamily="34" charset="0"/>
              </a:rPr>
              <a:t>Task 1. Cryostat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4A83-961B-427A-8D3E-9A32988E1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36999"/>
            <a:ext cx="11995768" cy="5884476"/>
          </a:xfrm>
        </p:spPr>
        <p:txBody>
          <a:bodyPr>
            <a:normAutofit fontScale="77500" lnSpcReduction="20000"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Conceptual design of a cryostats for the 400 MHz cryomodule containing 4 cavities. Make a schematic design (simplified sketch, use ppt or any other S/W tool), and make a preliminary engineering design as follows:  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helium tank thickness, for a maximum allowable pressure of 4 bar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vacuum vessel: material, diameter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thickness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thermal shielding: material, diameter, thickness. Propose a possible supporting principle.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Design of the supporting system. Choose type (column, tie rods, etc.), make a conceptual design (materials and sizing for mechanical and thermal requirements). Consider maximum loads from road transport: vertical: 7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lateral: 4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longitudinal: 6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a minimum Safety Factor on 2 on </a:t>
            </a:r>
            <a:r>
              <a:rPr lang="el-GR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σ</a:t>
            </a:r>
            <a:r>
              <a:rPr lang="en-US" sz="2000" kern="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0.2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Propose a possible assembly method of the cavities string inside the vacuum vessel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static thermal performance (Heat Loads) and total cooling mass flow needs, for the following :</a:t>
            </a:r>
            <a:endParaRPr lang="en-GB" sz="2000" u="none" strike="noStrike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Supporting system (no heat intercept)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RF couplers (with active vapor cooling or not)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Beam tubes cold to warm transitions (cones between 300 K and 4.2 K, no heat intercept). (neglect conduction path of bellows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US" sz="2000" kern="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radiation from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vacuum vessel and </a:t>
            </a: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shielding (flat plate approximation).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radiation load in the absence of a thermal shield. 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liquid boil-off mass flows, liquefaction load for ideal vapor cooling of couplers, and thermal shield mass flow assuming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=50 K and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out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 55 K.   </a:t>
            </a: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endParaRPr lang="en-GB" sz="2400" u="none" strike="noStrike" kern="0" spc="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2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1.1. Table of design </a:t>
            </a:r>
            <a:r>
              <a:rPr lang="fr-CH" dirty="0" err="1"/>
              <a:t>parameters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105935"/>
              </p:ext>
            </p:extLst>
          </p:nvPr>
        </p:nvGraphicFramePr>
        <p:xfrm>
          <a:off x="847861" y="1558925"/>
          <a:ext cx="9597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390775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  <a:gridCol w="3488688">
                  <a:extLst>
                    <a:ext uri="{9D8B030D-6E8A-4147-A177-3AD203B41FA5}">
                      <a16:colId xmlns:a16="http://schemas.microsoft.com/office/drawing/2014/main" val="2221818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67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858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e.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175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407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C629B-391E-77A4-8208-9B2CD42D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1.2. Table of </a:t>
            </a:r>
            <a:r>
              <a:rPr lang="fr-CH" dirty="0" err="1"/>
              <a:t>Static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Loads</a:t>
            </a:r>
            <a:r>
              <a:rPr lang="fr-CH" dirty="0"/>
              <a:t> and mass flows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186289-A2C1-0D21-39C5-4DF0969160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695690"/>
              </p:ext>
            </p:extLst>
          </p:nvPr>
        </p:nvGraphicFramePr>
        <p:xfrm>
          <a:off x="849130" y="1216025"/>
          <a:ext cx="9594850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83">
                  <a:extLst>
                    <a:ext uri="{9D8B030D-6E8A-4147-A177-3AD203B41FA5}">
                      <a16:colId xmlns:a16="http://schemas.microsoft.com/office/drawing/2014/main" val="905605215"/>
                    </a:ext>
                  </a:extLst>
                </a:gridCol>
                <a:gridCol w="567267">
                  <a:extLst>
                    <a:ext uri="{9D8B030D-6E8A-4147-A177-3AD203B41FA5}">
                      <a16:colId xmlns:a16="http://schemas.microsoft.com/office/drawing/2014/main" val="1712443936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val="2691707699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36895866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241772110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331727043"/>
                    </a:ext>
                  </a:extLst>
                </a:gridCol>
                <a:gridCol w="2276475">
                  <a:extLst>
                    <a:ext uri="{9D8B030D-6E8A-4147-A177-3AD203B41FA5}">
                      <a16:colId xmlns:a16="http://schemas.microsoft.com/office/drawing/2014/main" val="26183379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Source of HL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4.2 K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50 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4.2 K </a:t>
                      </a:r>
                      <a:r>
                        <a:rPr lang="fr-CH" sz="1400" dirty="0" err="1"/>
                        <a:t>liquid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boil</a:t>
                      </a:r>
                      <a:r>
                        <a:rPr lang="fr-CH" sz="1400" dirty="0"/>
                        <a:t>-off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Liquefaction </a:t>
                      </a:r>
                      <a:r>
                        <a:rPr lang="fr-CH" sz="1400" dirty="0" err="1"/>
                        <a:t>load</a:t>
                      </a:r>
                      <a:r>
                        <a:rPr lang="fr-CH" sz="1400" dirty="0"/>
                        <a:t>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mass flow (g/s)</a:t>
                      </a:r>
                    </a:p>
                    <a:p>
                      <a:pPr algn="ctr"/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</a:t>
                      </a:r>
                      <a:r>
                        <a:rPr lang="fr-CH" sz="1400" baseline="-25000" dirty="0"/>
                        <a:t>in</a:t>
                      </a:r>
                      <a:r>
                        <a:rPr lang="fr-CH" sz="1400" dirty="0"/>
                        <a:t>=50K, T</a:t>
                      </a:r>
                      <a:r>
                        <a:rPr lang="fr-CH" sz="1400" baseline="-25000" dirty="0"/>
                        <a:t>out</a:t>
                      </a:r>
                      <a:r>
                        <a:rPr lang="fr-CH" sz="1400" dirty="0"/>
                        <a:t>=55 K 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Supports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09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Beam tube </a:t>
                      </a:r>
                      <a:r>
                        <a:rPr lang="fr-CH" sz="1400" dirty="0" err="1"/>
                        <a:t>cones</a:t>
                      </a:r>
                      <a:r>
                        <a:rPr lang="fr-CH" sz="1400" dirty="0"/>
                        <a:t>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718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uncooled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r-CH" sz="1400" dirty="0"/>
                    </a:p>
                    <a:p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-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643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ideal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vapor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cooling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5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@ 50 K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77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without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23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 </a:t>
                      </a:r>
                      <a:r>
                        <a:rPr lang="fr-CH" sz="1400" dirty="0" err="1"/>
                        <a:t>from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beam</a:t>
                      </a:r>
                      <a:r>
                        <a:rPr lang="fr-CH" sz="1400" dirty="0"/>
                        <a:t> tube </a:t>
                      </a:r>
                      <a:r>
                        <a:rPr lang="fr-CH" sz="1400" dirty="0" err="1"/>
                        <a:t>cones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773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Totals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236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78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EB6C5-50B7-4423-9D18-E275387B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2. Cool-Down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117C7-8069-4B7D-A9A8-787BFEBA3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935566"/>
            <a:ext cx="11995768" cy="5445939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 cool down from 293 K is obtained by boil-off of liquid helium at 4.2 K (1 bar) entered from the bottom of the helium vessels. 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liquid helium need (mass in kg) for cooling down to 4.2 K helium the mass of </a:t>
            </a:r>
            <a:r>
              <a:rPr lang="en-US" sz="2000" u="none" strike="noStrike" kern="0" spc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cavity+helium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tank. Consider, during the CD process, an average effectiveness in the use of the sensible heat of helium vapor between 4.2 K and 100 K (exhaust temperature at the exit of the cavity)</a:t>
            </a:r>
            <a:r>
              <a:rPr lang="en-GB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 How correct is this assumption? (</a:t>
            </a:r>
            <a:r>
              <a:rPr lang="en-US" sz="20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Neglect, in the calculation, the contribution from static heat loads to the power balance). </a:t>
            </a:r>
            <a:endParaRPr lang="en-GB" sz="20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average cooling power for a cool down from 293 K to 100 K in 12 h, assuming that cavity/helium vessel 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are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isothermal in the cooling process</a:t>
            </a:r>
            <a:b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21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2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080231"/>
              </p:ext>
            </p:extLst>
          </p:nvPr>
        </p:nvGraphicFramePr>
        <p:xfrm>
          <a:off x="1330325" y="1720850"/>
          <a:ext cx="986096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54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1189547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7348859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10 kg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Using</a:t>
                      </a:r>
                      <a:r>
                        <a:rPr lang="fr-CH" dirty="0"/>
                        <a:t> Cryostat </a:t>
                      </a:r>
                      <a:r>
                        <a:rPr lang="fr-CH" dirty="0" err="1"/>
                        <a:t>Toolbax</a:t>
                      </a:r>
                      <a:r>
                        <a:rPr lang="fr-CH" dirty="0"/>
                        <a:t>, the </a:t>
                      </a:r>
                      <a:r>
                        <a:rPr lang="fr-CH" dirty="0" err="1"/>
                        <a:t>heat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r>
                        <a:rPr lang="fr-CH" dirty="0"/>
                        <a:t> of 500 kg of </a:t>
                      </a:r>
                      <a:r>
                        <a:rPr lang="fr-CH" dirty="0" err="1"/>
                        <a:t>st.steel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between</a:t>
                      </a:r>
                      <a:r>
                        <a:rPr lang="fr-CH" dirty="0"/>
                        <a:t> 4.2 K and 100 K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5.25 MJ (and 5.31 MJ for Cu).</a:t>
                      </a:r>
                    </a:p>
                    <a:p>
                      <a:r>
                        <a:rPr lang="fr-CH" dirty="0"/>
                        <a:t>The mass of </a:t>
                      </a:r>
                      <a:r>
                        <a:rPr lang="fr-CH" dirty="0" err="1"/>
                        <a:t>liquid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helium</a:t>
                      </a:r>
                      <a:r>
                        <a:rPr lang="fr-CH" dirty="0"/>
                        <a:t> to cool down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the </a:t>
                      </a:r>
                      <a:r>
                        <a:rPr lang="fr-CH" dirty="0" err="1"/>
                        <a:t>sum</a:t>
                      </a:r>
                      <a:r>
                        <a:rPr lang="fr-CH" dirty="0"/>
                        <a:t> of the </a:t>
                      </a:r>
                      <a:r>
                        <a:rPr lang="fr-CH" dirty="0" err="1"/>
                        <a:t>Lv</a:t>
                      </a:r>
                      <a:r>
                        <a:rPr lang="fr-CH" dirty="0"/>
                        <a:t> plus the sensible </a:t>
                      </a:r>
                      <a:r>
                        <a:rPr lang="fr-CH" dirty="0" err="1"/>
                        <a:t>heat</a:t>
                      </a:r>
                      <a:r>
                        <a:rPr lang="fr-CH" dirty="0"/>
                        <a:t> up to 100K. The latter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calculated</a:t>
                      </a:r>
                      <a:r>
                        <a:rPr lang="fr-CH" dirty="0"/>
                        <a:t> by Cryostats Toolbox (</a:t>
                      </a:r>
                      <a:r>
                        <a:rPr lang="fr-CH" dirty="0" err="1"/>
                        <a:t>fluids</a:t>
                      </a:r>
                      <a:r>
                        <a:rPr lang="fr-CH" dirty="0"/>
                        <a:t>) as the </a:t>
                      </a:r>
                      <a:r>
                        <a:rPr lang="fr-CH" dirty="0" err="1"/>
                        <a:t>heat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capacity</a:t>
                      </a:r>
                      <a:r>
                        <a:rPr lang="fr-CH" dirty="0"/>
                        <a:t> of </a:t>
                      </a:r>
                      <a:r>
                        <a:rPr lang="fr-CH" dirty="0" err="1"/>
                        <a:t>helium</a:t>
                      </a:r>
                      <a:r>
                        <a:rPr lang="fr-CH" dirty="0"/>
                        <a:t>: 503 kJ/kg. The latent </a:t>
                      </a:r>
                      <a:r>
                        <a:rPr lang="fr-CH" dirty="0" err="1"/>
                        <a:t>heat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21 kJ/kg. </a:t>
                      </a:r>
                    </a:p>
                    <a:p>
                      <a:r>
                        <a:rPr lang="fr-CH" dirty="0"/>
                        <a:t>So 1 kg of </a:t>
                      </a:r>
                      <a:r>
                        <a:rPr lang="fr-CH" dirty="0" err="1"/>
                        <a:t>liquid</a:t>
                      </a:r>
                      <a:r>
                        <a:rPr lang="fr-CH" dirty="0"/>
                        <a:t> has an </a:t>
                      </a:r>
                      <a:r>
                        <a:rPr lang="fr-CH" dirty="0" err="1"/>
                        <a:t>ideal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cooling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energy</a:t>
                      </a:r>
                      <a:r>
                        <a:rPr lang="fr-CH" dirty="0"/>
                        <a:t> up to 100 K of 524 kJ/kg. </a:t>
                      </a:r>
                    </a:p>
                    <a:p>
                      <a:r>
                        <a:rPr lang="fr-CH" dirty="0"/>
                        <a:t>The </a:t>
                      </a:r>
                      <a:r>
                        <a:rPr lang="fr-CH" dirty="0" err="1"/>
                        <a:t>helium</a:t>
                      </a:r>
                      <a:r>
                        <a:rPr lang="fr-CH" dirty="0"/>
                        <a:t> mass </a:t>
                      </a:r>
                      <a:r>
                        <a:rPr lang="fr-CH" dirty="0" err="1"/>
                        <a:t>is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therefore</a:t>
                      </a:r>
                      <a:r>
                        <a:rPr lang="fr-CH" dirty="0"/>
                        <a:t>: 5250 kJ/524kJ/kg = ~10 kg of </a:t>
                      </a:r>
                      <a:r>
                        <a:rPr lang="fr-CH" dirty="0" err="1"/>
                        <a:t>liquid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helium</a:t>
                      </a:r>
                      <a:r>
                        <a:rPr lang="fr-CH" dirty="0"/>
                        <a:t>.  </a:t>
                      </a:r>
                    </a:p>
                    <a:p>
                      <a:r>
                        <a:rPr lang="fr-CH" dirty="0"/>
                        <a:t>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To cool down to 100 kg in 12 h </a:t>
                      </a:r>
                      <a:r>
                        <a:rPr lang="fr-CH" dirty="0" err="1"/>
                        <a:t>requires</a:t>
                      </a:r>
                      <a:r>
                        <a:rPr lang="fr-CH" dirty="0"/>
                        <a:t> an </a:t>
                      </a:r>
                      <a:r>
                        <a:rPr lang="fr-CH" dirty="0" err="1"/>
                        <a:t>average</a:t>
                      </a:r>
                      <a:r>
                        <a:rPr lang="fr-CH" dirty="0"/>
                        <a:t> power of 5250 kJ * 1/(12*3600s) = 121 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988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5952B-8D1B-4FFF-A3B6-3677161B7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3. RF operation, helium boil-off and pumping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99B98-38F3-42B9-87E8-ACE5287D0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During RF operation of a cryomodule, a dynamic heat load 175 W is added to the static heat load calculated previously. </a:t>
            </a:r>
            <a:r>
              <a:rPr lang="en-US" sz="2000" dirty="0" err="1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Vapours</a:t>
            </a: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are pumped back to the refrigerator through a 1’000 m long, DN200 smooth pipe, routed in a shielded and vacuum insulated transfer line.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boil-off rate in saturated helium at 4.2 K and 1 bar (g/s) for one cryomodule 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pumping pressure drop along the line, neglecting static heat loads along the line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pressure drop for 35 cryomodules all operating with the same dynamic load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f the cavities operate at 2K, 30 mbar, calculate the pressure drop along the line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71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27431</TotalTime>
  <Words>1291</Words>
  <Application>Microsoft Macintosh PowerPoint</Application>
  <PresentationFormat>Widescreen</PresentationFormat>
  <Paragraphs>137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Tutorial</vt:lpstr>
      <vt:lpstr>FCCee, RF cryogenic layout, 400 MHz Cryomodule</vt:lpstr>
      <vt:lpstr>PowerPoint Presentation</vt:lpstr>
      <vt:lpstr>Task 1. Cryostat design</vt:lpstr>
      <vt:lpstr>Task 1.1. Table of design parameters</vt:lpstr>
      <vt:lpstr>Task 1.2. Table of Static Heat Loads and mass flows</vt:lpstr>
      <vt:lpstr>Task 2. Cool-Down</vt:lpstr>
      <vt:lpstr>Task 2 Results</vt:lpstr>
      <vt:lpstr>Task 3. RF operation, helium boil-off and pumping</vt:lpstr>
      <vt:lpstr>Task 3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973</cp:revision>
  <cp:lastPrinted>2021-11-11T10:42:34Z</cp:lastPrinted>
  <dcterms:created xsi:type="dcterms:W3CDTF">2021-08-31T10:13:20Z</dcterms:created>
  <dcterms:modified xsi:type="dcterms:W3CDTF">2022-11-09T10:30:01Z</dcterms:modified>
</cp:coreProperties>
</file>