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652" r:id="rId3"/>
    <p:sldId id="653" r:id="rId4"/>
    <p:sldId id="654" r:id="rId5"/>
    <p:sldId id="655" r:id="rId6"/>
    <p:sldId id="656" r:id="rId7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6B9"/>
    <a:srgbClr val="0066FF"/>
    <a:srgbClr val="F983F3"/>
    <a:srgbClr val="7B99B9"/>
    <a:srgbClr val="D8AF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20" autoAdjust="0"/>
    <p:restoredTop sz="95728" autoAdjust="0"/>
  </p:normalViewPr>
  <p:slideViewPr>
    <p:cSldViewPr snapToGrid="0">
      <p:cViewPr varScale="1">
        <p:scale>
          <a:sx n="109" d="100"/>
          <a:sy n="109" d="100"/>
        </p:scale>
        <p:origin x="1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E1E5-E430-49F8-81A0-68747FCE6310}" type="datetimeFigureOut">
              <a:rPr lang="fr-FR" smtClean="0"/>
              <a:t>09/11/2022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630F4-82FC-4F09-BB42-20DAB7EE9B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41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630F4-82FC-4F09-BB42-20DAB7EE9BD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1115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2FA77-EF63-41A4-B96E-6F3263D55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3D0BE2-08E0-4DFF-91D9-D90B4356E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FE8A1-251D-45E6-901B-518647B62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C2A19-2F26-42D9-BA52-5AA83CFD2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E0442-0038-4EB5-BC36-C5833780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5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097C5-B8BE-46F5-817B-4315CDF1C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54F41-BCE7-4A9B-B55F-3276EAF44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07A20-5C5F-4625-A36A-02C7D64F6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0DE88-87CC-4741-B564-9418EC427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63FB5-0E90-402F-992D-F1AC5E65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02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BB9317-ABA8-45CE-A8D4-1C6D0BC1BE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03F6A7-326E-44A4-B260-8706A32C72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F41DA-1348-492D-8FA1-5E137406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0F7B7-8CD7-443A-8BE1-99412C610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D3906-EC72-4F0A-80D5-9A04049B2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82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33565-3837-43CF-BDDB-2FC0C6034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B36C9-FC04-4F63-B36D-8F8988256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394D9-5F04-48ED-8999-193E0C09B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C03FF-B8CE-41FD-AF99-CC7076539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0E4A2-EB7F-4B46-B4B6-874EFEE46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15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01333-FC11-412E-8D63-CDFD9ABC0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3C384-4BBA-4232-BBD5-BDB55446A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1466A-D026-46A8-B696-07B260F1D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4BCE3-1A5B-40E6-9D1F-76FAA096A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4D497-20A1-412D-828F-198D0CEE1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98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4E801-3157-493B-99BB-163BA8DF8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C18F2-8A66-462F-AD93-82B9E9B36F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59819-1D1F-4A61-8ADE-169D9DA4F0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8EC01-9846-40F5-863F-332A40DF8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04216-20AB-4BAE-9273-5EA73A92A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ECC7CC-7AE3-4CA8-ABD3-A400C60E0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2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00B4E-FA9D-4768-B752-166E16924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35ACD-86E4-402B-A417-4CDDEFCFB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DE253-30EA-409E-8B4E-CE4EC434D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7EE6AF-B1A8-4505-9A33-C3BAE99AA1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FB303-FD88-4FD0-BD05-C141E49F6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732F4-4B1C-4CF8-9601-36D3841F2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E8B9F3-978B-439A-A395-3945B97A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79D46-180A-4445-AAE4-22CA700D7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42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ACBFC-1552-4664-8AB4-2A2C3EDFF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8637B4-AC3B-4591-A6B3-A1CB9D55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E7FE64-4B30-49D0-A64D-A7402718B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69924B-8323-4FF8-9248-8D701DEAC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17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A35022-18C5-4B07-A066-982063660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99182-2F3E-429C-BEBF-5A51BDBF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AE7A2-EA59-4401-9629-D6B2786FC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08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2CD37-4F9C-44FB-B0C8-E3CA7131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502AB-EDE3-4C9B-ADF1-663C08CEC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F19FC-C971-479E-9FAD-5746A936E7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1EFA74-5107-46BC-B7C6-27991790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12A69-0443-4B81-B301-0B650EFB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723BA-61CC-4972-B8FA-7898474C2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51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77C31-2720-492E-A2B1-795154707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AE119A-4800-4329-94E2-17F8D86F5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1298C3-9E31-4F68-B9DB-C0A4CBA762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54CA1-0E83-4B0F-80E6-6EC827947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4841C-4E24-4E3D-8BA4-7AE70288E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BB26D-A004-47BF-96C8-3E6ED171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3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040DCD-6F05-460B-AD0A-C3E705E07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198FA-8DAE-40EB-B82B-F54CBDA4D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825" y="1035781"/>
            <a:ext cx="11995768" cy="5445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913FB-63EF-4684-A913-9F201362C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825" y="6546391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47CC5-AD1D-4C14-831F-26389D0B7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45501" y="6546391"/>
            <a:ext cx="6327972" cy="2761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58036-EBCB-4005-925C-ACB3FAB0B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6975" y="6546390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426DAA5-B5F8-4CDF-A231-F6DE852EA5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66751" y="7442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990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6F852-6E45-431D-9945-D9B8531E4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96271"/>
            <a:ext cx="9144000" cy="1082217"/>
          </a:xfrm>
        </p:spPr>
        <p:txBody>
          <a:bodyPr>
            <a:normAutofit fontScale="90000"/>
          </a:bodyPr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Cavity</a:t>
            </a:r>
            <a:br>
              <a:rPr lang="en-US" dirty="0"/>
            </a:br>
            <a:r>
              <a:rPr lang="en-US" dirty="0"/>
              <a:t>Cryostat Design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65E49D-EBE7-4218-BFDE-2501BE035034}"/>
              </a:ext>
            </a:extLst>
          </p:cNvPr>
          <p:cNvSpPr txBox="1"/>
          <p:nvPr/>
        </p:nvSpPr>
        <p:spPr>
          <a:xfrm>
            <a:off x="411061" y="5981350"/>
            <a:ext cx="1156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Technical Training</a:t>
            </a:r>
            <a:r>
              <a:rPr lang="en-US" dirty="0"/>
              <a:t>: Cryostat Engineering for SC devices</a:t>
            </a:r>
          </a:p>
          <a:p>
            <a:pPr algn="ctr"/>
            <a:r>
              <a:rPr lang="en-US" dirty="0"/>
              <a:t>CERN, 7-9 November 2022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9523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68411D5-95A1-3DC9-6710-E18DD8680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3628"/>
            <a:ext cx="12192000" cy="247074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B6DFB1C-3DC4-E314-27A2-4517E2AD6E36}"/>
              </a:ext>
            </a:extLst>
          </p:cNvPr>
          <p:cNvSpPr/>
          <p:nvPr/>
        </p:nvSpPr>
        <p:spPr>
          <a:xfrm>
            <a:off x="0" y="2983777"/>
            <a:ext cx="12192000" cy="8473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658A04-80BC-25A9-85A1-9B3C02CAC259}"/>
              </a:ext>
            </a:extLst>
          </p:cNvPr>
          <p:cNvSpPr/>
          <p:nvPr/>
        </p:nvSpPr>
        <p:spPr>
          <a:xfrm>
            <a:off x="3187298" y="2983777"/>
            <a:ext cx="422031" cy="41195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E04A4C-A0DB-02DB-427C-99547DDF8DBC}"/>
              </a:ext>
            </a:extLst>
          </p:cNvPr>
          <p:cNvSpPr/>
          <p:nvPr/>
        </p:nvSpPr>
        <p:spPr>
          <a:xfrm>
            <a:off x="5876192" y="3017049"/>
            <a:ext cx="422031" cy="41195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F9145E-F0D9-B201-0B49-AEA4205A08AA}"/>
              </a:ext>
            </a:extLst>
          </p:cNvPr>
          <p:cNvSpPr/>
          <p:nvPr/>
        </p:nvSpPr>
        <p:spPr>
          <a:xfrm>
            <a:off x="8582670" y="3026146"/>
            <a:ext cx="422031" cy="41195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BFD588-4B25-9C3C-3337-DAE8B4DBD00B}"/>
              </a:ext>
            </a:extLst>
          </p:cNvPr>
          <p:cNvSpPr/>
          <p:nvPr/>
        </p:nvSpPr>
        <p:spPr>
          <a:xfrm>
            <a:off x="0" y="4593506"/>
            <a:ext cx="12192000" cy="8473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6E6EEEE-7A7F-A45D-901E-81FAB2AE75D3}"/>
              </a:ext>
            </a:extLst>
          </p:cNvPr>
          <p:cNvCxnSpPr>
            <a:cxnSpLocks/>
          </p:cNvCxnSpPr>
          <p:nvPr/>
        </p:nvCxnSpPr>
        <p:spPr>
          <a:xfrm>
            <a:off x="3187298" y="1785999"/>
            <a:ext cx="211015" cy="106431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9069299-01DF-93B7-6A0D-54D5A055F4F4}"/>
              </a:ext>
            </a:extLst>
          </p:cNvPr>
          <p:cNvSpPr txBox="1"/>
          <p:nvPr/>
        </p:nvSpPr>
        <p:spPr>
          <a:xfrm>
            <a:off x="2317292" y="1349937"/>
            <a:ext cx="195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Slider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2F4409-9FE3-0737-578D-31B1525457DE}"/>
              </a:ext>
            </a:extLst>
          </p:cNvPr>
          <p:cNvSpPr txBox="1"/>
          <p:nvPr/>
        </p:nvSpPr>
        <p:spPr>
          <a:xfrm>
            <a:off x="8793685" y="1447785"/>
            <a:ext cx="195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Slider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1128345-2530-56A3-4A7D-E918E79991E6}"/>
              </a:ext>
            </a:extLst>
          </p:cNvPr>
          <p:cNvCxnSpPr>
            <a:cxnSpLocks/>
            <a:endCxn id="9" idx="0"/>
          </p:cNvCxnSpPr>
          <p:nvPr/>
        </p:nvCxnSpPr>
        <p:spPr>
          <a:xfrm flipH="1">
            <a:off x="8793686" y="1869365"/>
            <a:ext cx="438237" cy="115678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232BD8A-A8C0-8CB9-B7EF-CCA0B1144D6E}"/>
              </a:ext>
            </a:extLst>
          </p:cNvPr>
          <p:cNvCxnSpPr>
            <a:cxnSpLocks/>
          </p:cNvCxnSpPr>
          <p:nvPr/>
        </p:nvCxnSpPr>
        <p:spPr>
          <a:xfrm flipH="1">
            <a:off x="6022729" y="1349937"/>
            <a:ext cx="64478" cy="166239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B5ACB35-56EF-4C79-FF9D-16D2AECB6D72}"/>
              </a:ext>
            </a:extLst>
          </p:cNvPr>
          <p:cNvSpPr txBox="1"/>
          <p:nvPr/>
        </p:nvSpPr>
        <p:spPr>
          <a:xfrm>
            <a:off x="5494245" y="961457"/>
            <a:ext cx="195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Fixed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DFCE33-B88D-7E46-48F0-5C8188FD8CE4}"/>
              </a:ext>
            </a:extLst>
          </p:cNvPr>
          <p:cNvSpPr txBox="1"/>
          <p:nvPr/>
        </p:nvSpPr>
        <p:spPr>
          <a:xfrm>
            <a:off x="189121" y="1912921"/>
            <a:ext cx="195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Vacuum Vessel</a:t>
            </a:r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4BF90EB-9FE5-3CD2-B3FF-462F8F195E13}"/>
              </a:ext>
            </a:extLst>
          </p:cNvPr>
          <p:cNvCxnSpPr>
            <a:cxnSpLocks/>
          </p:cNvCxnSpPr>
          <p:nvPr/>
        </p:nvCxnSpPr>
        <p:spPr>
          <a:xfrm>
            <a:off x="562882" y="2263363"/>
            <a:ext cx="0" cy="653684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029DD53E-6FC8-F83A-30A0-B4EC11E72C1C}"/>
              </a:ext>
            </a:extLst>
          </p:cNvPr>
          <p:cNvSpPr/>
          <p:nvPr/>
        </p:nvSpPr>
        <p:spPr>
          <a:xfrm>
            <a:off x="6588367" y="2786355"/>
            <a:ext cx="260836" cy="5643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653857B-C749-CFD1-0337-41989FED436F}"/>
              </a:ext>
            </a:extLst>
          </p:cNvPr>
          <p:cNvCxnSpPr>
            <a:cxnSpLocks/>
          </p:cNvCxnSpPr>
          <p:nvPr/>
        </p:nvCxnSpPr>
        <p:spPr>
          <a:xfrm flipH="1">
            <a:off x="6781364" y="961457"/>
            <a:ext cx="193432" cy="181102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F36C2DA-B807-5400-7CC1-76F16DC3E102}"/>
              </a:ext>
            </a:extLst>
          </p:cNvPr>
          <p:cNvSpPr txBox="1"/>
          <p:nvPr/>
        </p:nvSpPr>
        <p:spPr>
          <a:xfrm>
            <a:off x="6631644" y="585189"/>
            <a:ext cx="195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Gas Out</a:t>
            </a:r>
            <a:endParaRPr lang="en-GB" dirty="0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6A159C04-4E15-F8DD-8C8F-ABA45266D422}"/>
              </a:ext>
            </a:extLst>
          </p:cNvPr>
          <p:cNvSpPr/>
          <p:nvPr/>
        </p:nvSpPr>
        <p:spPr>
          <a:xfrm>
            <a:off x="3500760" y="2975961"/>
            <a:ext cx="533396" cy="411951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8DD471FC-F175-23BF-9D8B-AE3BFC85F081}"/>
              </a:ext>
            </a:extLst>
          </p:cNvPr>
          <p:cNvSpPr/>
          <p:nvPr/>
        </p:nvSpPr>
        <p:spPr>
          <a:xfrm rot="10800000">
            <a:off x="8260289" y="3033076"/>
            <a:ext cx="533396" cy="411951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6227678-E2CF-D48C-475C-C71C39B77266}"/>
              </a:ext>
            </a:extLst>
          </p:cNvPr>
          <p:cNvSpPr txBox="1"/>
          <p:nvPr/>
        </p:nvSpPr>
        <p:spPr>
          <a:xfrm>
            <a:off x="2166785" y="4938131"/>
            <a:ext cx="3201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Central </a:t>
            </a:r>
            <a:r>
              <a:rPr lang="fr-FR" dirty="0" err="1"/>
              <a:t>Supporting</a:t>
            </a:r>
            <a:r>
              <a:rPr lang="fr-FR" dirty="0"/>
              <a:t> Tube</a:t>
            </a:r>
            <a:endParaRPr lang="en-GB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8861620-BEC3-1761-E7EA-9A2F61A5FB93}"/>
              </a:ext>
            </a:extLst>
          </p:cNvPr>
          <p:cNvCxnSpPr>
            <a:cxnSpLocks/>
          </p:cNvCxnSpPr>
          <p:nvPr/>
        </p:nvCxnSpPr>
        <p:spPr>
          <a:xfrm flipH="1" flipV="1">
            <a:off x="2954948" y="3387912"/>
            <a:ext cx="213123" cy="152499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443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5973F9AA-F5F5-2C63-F5EC-6939661820B9}"/>
              </a:ext>
            </a:extLst>
          </p:cNvPr>
          <p:cNvSpPr/>
          <p:nvPr/>
        </p:nvSpPr>
        <p:spPr>
          <a:xfrm>
            <a:off x="2490366" y="1101753"/>
            <a:ext cx="1599364" cy="257164"/>
          </a:xfrm>
          <a:custGeom>
            <a:avLst/>
            <a:gdLst>
              <a:gd name="connsiteX0" fmla="*/ 0 w 1655849"/>
              <a:gd name="connsiteY0" fmla="*/ 0 h 257164"/>
              <a:gd name="connsiteX1" fmla="*/ 1655849 w 1655849"/>
              <a:gd name="connsiteY1" fmla="*/ 0 h 257164"/>
              <a:gd name="connsiteX2" fmla="*/ 1655849 w 1655849"/>
              <a:gd name="connsiteY2" fmla="*/ 257164 h 257164"/>
              <a:gd name="connsiteX3" fmla="*/ 1501907 w 1655849"/>
              <a:gd name="connsiteY3" fmla="*/ 257164 h 257164"/>
              <a:gd name="connsiteX4" fmla="*/ 1501907 w 1655849"/>
              <a:gd name="connsiteY4" fmla="*/ 170357 h 257164"/>
              <a:gd name="connsiteX5" fmla="*/ 153941 w 1655849"/>
              <a:gd name="connsiteY5" fmla="*/ 170357 h 257164"/>
              <a:gd name="connsiteX6" fmla="*/ 153941 w 1655849"/>
              <a:gd name="connsiteY6" fmla="*/ 257164 h 257164"/>
              <a:gd name="connsiteX7" fmla="*/ 0 w 1655849"/>
              <a:gd name="connsiteY7" fmla="*/ 257164 h 25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55849" h="257164">
                <a:moveTo>
                  <a:pt x="0" y="0"/>
                </a:moveTo>
                <a:lnTo>
                  <a:pt x="1655849" y="0"/>
                </a:lnTo>
                <a:lnTo>
                  <a:pt x="1655849" y="257164"/>
                </a:lnTo>
                <a:lnTo>
                  <a:pt x="1501907" y="257164"/>
                </a:lnTo>
                <a:lnTo>
                  <a:pt x="1501907" y="170357"/>
                </a:lnTo>
                <a:lnTo>
                  <a:pt x="153941" y="170357"/>
                </a:lnTo>
                <a:lnTo>
                  <a:pt x="153941" y="257164"/>
                </a:lnTo>
                <a:lnTo>
                  <a:pt x="0" y="25716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307986-540E-5726-2E39-8BD4449C5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6C775DB-05F4-B145-E712-3B7E5A94485C}"/>
              </a:ext>
            </a:extLst>
          </p:cNvPr>
          <p:cNvSpPr/>
          <p:nvPr/>
        </p:nvSpPr>
        <p:spPr>
          <a:xfrm>
            <a:off x="484096" y="1410248"/>
            <a:ext cx="5611904" cy="483717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99A9FC40-C836-6069-0178-5FD312C90E3C}"/>
              </a:ext>
            </a:extLst>
          </p:cNvPr>
          <p:cNvSpPr/>
          <p:nvPr/>
        </p:nvSpPr>
        <p:spPr>
          <a:xfrm>
            <a:off x="470035" y="2729026"/>
            <a:ext cx="5611904" cy="3399303"/>
          </a:xfrm>
          <a:custGeom>
            <a:avLst/>
            <a:gdLst>
              <a:gd name="connsiteX0" fmla="*/ 0 w 5611904"/>
              <a:gd name="connsiteY0" fmla="*/ 0 h 3399303"/>
              <a:gd name="connsiteX1" fmla="*/ 5611904 w 5611904"/>
              <a:gd name="connsiteY1" fmla="*/ 0 h 3399303"/>
              <a:gd name="connsiteX2" fmla="*/ 5611904 w 5611904"/>
              <a:gd name="connsiteY2" fmla="*/ 2676416 h 3399303"/>
              <a:gd name="connsiteX3" fmla="*/ 5256453 w 5611904"/>
              <a:gd name="connsiteY3" fmla="*/ 3344940 h 3399303"/>
              <a:gd name="connsiteX4" fmla="*/ 5156297 w 5611904"/>
              <a:gd name="connsiteY4" fmla="*/ 3399303 h 3399303"/>
              <a:gd name="connsiteX5" fmla="*/ 455608 w 5611904"/>
              <a:gd name="connsiteY5" fmla="*/ 3399303 h 3399303"/>
              <a:gd name="connsiteX6" fmla="*/ 355451 w 5611904"/>
              <a:gd name="connsiteY6" fmla="*/ 3344940 h 3399303"/>
              <a:gd name="connsiteX7" fmla="*/ 0 w 5611904"/>
              <a:gd name="connsiteY7" fmla="*/ 2676416 h 3399303"/>
              <a:gd name="connsiteX8" fmla="*/ 0 w 5611904"/>
              <a:gd name="connsiteY8" fmla="*/ 0 h 339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11904" h="3399303">
                <a:moveTo>
                  <a:pt x="0" y="0"/>
                </a:moveTo>
                <a:lnTo>
                  <a:pt x="5611904" y="0"/>
                </a:lnTo>
                <a:lnTo>
                  <a:pt x="5611904" y="2676416"/>
                </a:lnTo>
                <a:cubicBezTo>
                  <a:pt x="5611904" y="2954703"/>
                  <a:pt x="5470907" y="3200058"/>
                  <a:pt x="5256453" y="3344940"/>
                </a:cubicBezTo>
                <a:lnTo>
                  <a:pt x="5156297" y="3399303"/>
                </a:lnTo>
                <a:lnTo>
                  <a:pt x="455608" y="3399303"/>
                </a:lnTo>
                <a:lnTo>
                  <a:pt x="355451" y="3344940"/>
                </a:lnTo>
                <a:cubicBezTo>
                  <a:pt x="140997" y="3200058"/>
                  <a:pt x="0" y="2954703"/>
                  <a:pt x="0" y="267641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0E891A-DCC4-8FF0-29CD-8C5E50F85DCF}"/>
              </a:ext>
            </a:extLst>
          </p:cNvPr>
          <p:cNvSpPr/>
          <p:nvPr/>
        </p:nvSpPr>
        <p:spPr>
          <a:xfrm>
            <a:off x="3109073" y="1962150"/>
            <a:ext cx="361950" cy="97155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DDB7E5E-E8BC-E04F-F539-E3EB5E33FE04}"/>
              </a:ext>
            </a:extLst>
          </p:cNvPr>
          <p:cNvSpPr/>
          <p:nvPr/>
        </p:nvSpPr>
        <p:spPr>
          <a:xfrm>
            <a:off x="6571129" y="1406482"/>
            <a:ext cx="4840942" cy="484094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FDB61548-E50B-1D6E-F7CE-045E6353ADF5}"/>
              </a:ext>
            </a:extLst>
          </p:cNvPr>
          <p:cNvSpPr/>
          <p:nvPr/>
        </p:nvSpPr>
        <p:spPr>
          <a:xfrm>
            <a:off x="7254721" y="2738801"/>
            <a:ext cx="3399303" cy="3399303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D47E484-4F36-3A11-3AE4-635C521A7083}"/>
              </a:ext>
            </a:extLst>
          </p:cNvPr>
          <p:cNvSpPr/>
          <p:nvPr/>
        </p:nvSpPr>
        <p:spPr>
          <a:xfrm>
            <a:off x="8810625" y="1962149"/>
            <a:ext cx="361950" cy="1089025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C27BA708-7F5F-FBF4-27D1-7F928336B2BC}"/>
              </a:ext>
            </a:extLst>
          </p:cNvPr>
          <p:cNvSpPr/>
          <p:nvPr/>
        </p:nvSpPr>
        <p:spPr>
          <a:xfrm>
            <a:off x="8730209" y="2933700"/>
            <a:ext cx="522782" cy="917939"/>
          </a:xfrm>
          <a:custGeom>
            <a:avLst/>
            <a:gdLst>
              <a:gd name="connsiteX0" fmla="*/ 261391 w 522782"/>
              <a:gd name="connsiteY0" fmla="*/ 0 h 917939"/>
              <a:gd name="connsiteX1" fmla="*/ 522782 w 522782"/>
              <a:gd name="connsiteY1" fmla="*/ 261391 h 917939"/>
              <a:gd name="connsiteX2" fmla="*/ 446222 w 522782"/>
              <a:gd name="connsiteY2" fmla="*/ 446222 h 917939"/>
              <a:gd name="connsiteX3" fmla="*/ 395211 w 522782"/>
              <a:gd name="connsiteY3" fmla="*/ 480615 h 917939"/>
              <a:gd name="connsiteX4" fmla="*/ 395211 w 522782"/>
              <a:gd name="connsiteY4" fmla="*/ 917939 h 917939"/>
              <a:gd name="connsiteX5" fmla="*/ 127568 w 522782"/>
              <a:gd name="connsiteY5" fmla="*/ 917939 h 917939"/>
              <a:gd name="connsiteX6" fmla="*/ 127568 w 522782"/>
              <a:gd name="connsiteY6" fmla="*/ 480613 h 917939"/>
              <a:gd name="connsiteX7" fmla="*/ 76560 w 522782"/>
              <a:gd name="connsiteY7" fmla="*/ 446222 h 917939"/>
              <a:gd name="connsiteX8" fmla="*/ 0 w 522782"/>
              <a:gd name="connsiteY8" fmla="*/ 261391 h 917939"/>
              <a:gd name="connsiteX9" fmla="*/ 261391 w 522782"/>
              <a:gd name="connsiteY9" fmla="*/ 0 h 91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2782" h="917939">
                <a:moveTo>
                  <a:pt x="261391" y="0"/>
                </a:moveTo>
                <a:cubicBezTo>
                  <a:pt x="405753" y="0"/>
                  <a:pt x="522782" y="117029"/>
                  <a:pt x="522782" y="261391"/>
                </a:cubicBezTo>
                <a:cubicBezTo>
                  <a:pt x="522782" y="333572"/>
                  <a:pt x="493525" y="398920"/>
                  <a:pt x="446222" y="446222"/>
                </a:cubicBezTo>
                <a:lnTo>
                  <a:pt x="395211" y="480615"/>
                </a:lnTo>
                <a:lnTo>
                  <a:pt x="395211" y="917939"/>
                </a:lnTo>
                <a:lnTo>
                  <a:pt x="127568" y="917939"/>
                </a:lnTo>
                <a:lnTo>
                  <a:pt x="127568" y="480613"/>
                </a:lnTo>
                <a:lnTo>
                  <a:pt x="76560" y="446222"/>
                </a:lnTo>
                <a:cubicBezTo>
                  <a:pt x="29257" y="398920"/>
                  <a:pt x="0" y="333572"/>
                  <a:pt x="0" y="261391"/>
                </a:cubicBezTo>
                <a:cubicBezTo>
                  <a:pt x="0" y="117029"/>
                  <a:pt x="117029" y="0"/>
                  <a:pt x="261391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F6FB23F-E964-BA95-AA30-52959FDD89AF}"/>
              </a:ext>
            </a:extLst>
          </p:cNvPr>
          <p:cNvGrpSpPr/>
          <p:nvPr/>
        </p:nvGrpSpPr>
        <p:grpSpPr>
          <a:xfrm>
            <a:off x="7914401" y="3851641"/>
            <a:ext cx="2154399" cy="2202172"/>
            <a:chOff x="7914398" y="3851641"/>
            <a:chExt cx="2154399" cy="2202172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8C541C00-C118-17A9-1846-2A73EE64E5E8}"/>
                </a:ext>
              </a:extLst>
            </p:cNvPr>
            <p:cNvSpPr/>
            <p:nvPr/>
          </p:nvSpPr>
          <p:spPr>
            <a:xfrm>
              <a:off x="7914398" y="3851641"/>
              <a:ext cx="2154399" cy="220217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23F87B7D-6E11-CF5D-DA62-A66A84075090}"/>
                </a:ext>
              </a:extLst>
            </p:cNvPr>
            <p:cNvSpPr/>
            <p:nvPr/>
          </p:nvSpPr>
          <p:spPr>
            <a:xfrm>
              <a:off x="7993378" y="3954508"/>
              <a:ext cx="1996439" cy="1996439"/>
            </a:xfrm>
            <a:prstGeom prst="ellipse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FFAA216-9B0D-5CEF-C9DB-0F1EE05FC07F}"/>
                </a:ext>
              </a:extLst>
            </p:cNvPr>
            <p:cNvSpPr/>
            <p:nvPr/>
          </p:nvSpPr>
          <p:spPr>
            <a:xfrm>
              <a:off x="8679178" y="4640308"/>
              <a:ext cx="624838" cy="6248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93BCD09F-1D3B-8649-EF95-F919AC1B90F6}"/>
              </a:ext>
            </a:extLst>
          </p:cNvPr>
          <p:cNvSpPr/>
          <p:nvPr/>
        </p:nvSpPr>
        <p:spPr>
          <a:xfrm>
            <a:off x="447675" y="2933701"/>
            <a:ext cx="5648325" cy="917938"/>
          </a:xfrm>
          <a:custGeom>
            <a:avLst/>
            <a:gdLst>
              <a:gd name="connsiteX0" fmla="*/ 0 w 5648325"/>
              <a:gd name="connsiteY0" fmla="*/ 0 h 917938"/>
              <a:gd name="connsiteX1" fmla="*/ 5648325 w 5648325"/>
              <a:gd name="connsiteY1" fmla="*/ 0 h 917938"/>
              <a:gd name="connsiteX2" fmla="*/ 5648325 w 5648325"/>
              <a:gd name="connsiteY2" fmla="*/ 522780 h 917938"/>
              <a:gd name="connsiteX3" fmla="*/ 2957983 w 5648325"/>
              <a:gd name="connsiteY3" fmla="*/ 522780 h 917938"/>
              <a:gd name="connsiteX4" fmla="*/ 2957983 w 5648325"/>
              <a:gd name="connsiteY4" fmla="*/ 917938 h 917938"/>
              <a:gd name="connsiteX5" fmla="*/ 2690340 w 5648325"/>
              <a:gd name="connsiteY5" fmla="*/ 917938 h 917938"/>
              <a:gd name="connsiteX6" fmla="*/ 2690340 w 5648325"/>
              <a:gd name="connsiteY6" fmla="*/ 522780 h 917938"/>
              <a:gd name="connsiteX7" fmla="*/ 0 w 5648325"/>
              <a:gd name="connsiteY7" fmla="*/ 522780 h 91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48325" h="917938">
                <a:moveTo>
                  <a:pt x="0" y="0"/>
                </a:moveTo>
                <a:lnTo>
                  <a:pt x="5648325" y="0"/>
                </a:lnTo>
                <a:lnTo>
                  <a:pt x="5648325" y="522780"/>
                </a:lnTo>
                <a:lnTo>
                  <a:pt x="2957983" y="522780"/>
                </a:lnTo>
                <a:lnTo>
                  <a:pt x="2957983" y="917938"/>
                </a:lnTo>
                <a:lnTo>
                  <a:pt x="2690340" y="917938"/>
                </a:lnTo>
                <a:lnTo>
                  <a:pt x="2690340" y="522780"/>
                </a:lnTo>
                <a:lnTo>
                  <a:pt x="0" y="52278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A029DE7-BF25-06DC-987C-D03FDCCD9546}"/>
              </a:ext>
            </a:extLst>
          </p:cNvPr>
          <p:cNvSpPr/>
          <p:nvPr/>
        </p:nvSpPr>
        <p:spPr>
          <a:xfrm>
            <a:off x="1858254" y="3851639"/>
            <a:ext cx="2744226" cy="2202174"/>
          </a:xfrm>
          <a:custGeom>
            <a:avLst/>
            <a:gdLst>
              <a:gd name="connsiteX0" fmla="*/ 415803 w 2744226"/>
              <a:gd name="connsiteY0" fmla="*/ 0 h 2202174"/>
              <a:gd name="connsiteX1" fmla="*/ 2328423 w 2744226"/>
              <a:gd name="connsiteY1" fmla="*/ 0 h 2202174"/>
              <a:gd name="connsiteX2" fmla="*/ 2328423 w 2744226"/>
              <a:gd name="connsiteY2" fmla="*/ 606061 h 2202174"/>
              <a:gd name="connsiteX3" fmla="*/ 2744226 w 2744226"/>
              <a:gd name="connsiteY3" fmla="*/ 606061 h 2202174"/>
              <a:gd name="connsiteX4" fmla="*/ 2744226 w 2744226"/>
              <a:gd name="connsiteY4" fmla="*/ 1596113 h 2202174"/>
              <a:gd name="connsiteX5" fmla="*/ 2328423 w 2744226"/>
              <a:gd name="connsiteY5" fmla="*/ 1596113 h 2202174"/>
              <a:gd name="connsiteX6" fmla="*/ 2328423 w 2744226"/>
              <a:gd name="connsiteY6" fmla="*/ 2202174 h 2202174"/>
              <a:gd name="connsiteX7" fmla="*/ 415803 w 2744226"/>
              <a:gd name="connsiteY7" fmla="*/ 2202174 h 2202174"/>
              <a:gd name="connsiteX8" fmla="*/ 415803 w 2744226"/>
              <a:gd name="connsiteY8" fmla="*/ 1596113 h 2202174"/>
              <a:gd name="connsiteX9" fmla="*/ 0 w 2744226"/>
              <a:gd name="connsiteY9" fmla="*/ 1596113 h 2202174"/>
              <a:gd name="connsiteX10" fmla="*/ 0 w 2744226"/>
              <a:gd name="connsiteY10" fmla="*/ 606061 h 2202174"/>
              <a:gd name="connsiteX11" fmla="*/ 415803 w 2744226"/>
              <a:gd name="connsiteY11" fmla="*/ 606061 h 220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4226" h="2202174">
                <a:moveTo>
                  <a:pt x="415803" y="0"/>
                </a:moveTo>
                <a:lnTo>
                  <a:pt x="2328423" y="0"/>
                </a:lnTo>
                <a:lnTo>
                  <a:pt x="2328423" y="606061"/>
                </a:lnTo>
                <a:lnTo>
                  <a:pt x="2744226" y="606061"/>
                </a:lnTo>
                <a:lnTo>
                  <a:pt x="2744226" y="1596113"/>
                </a:lnTo>
                <a:lnTo>
                  <a:pt x="2328423" y="1596113"/>
                </a:lnTo>
                <a:lnTo>
                  <a:pt x="2328423" y="2202174"/>
                </a:lnTo>
                <a:lnTo>
                  <a:pt x="415803" y="2202174"/>
                </a:lnTo>
                <a:lnTo>
                  <a:pt x="415803" y="1596113"/>
                </a:lnTo>
                <a:lnTo>
                  <a:pt x="0" y="1596113"/>
                </a:lnTo>
                <a:lnTo>
                  <a:pt x="0" y="606061"/>
                </a:lnTo>
                <a:lnTo>
                  <a:pt x="415803" y="606061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F87CE610-5235-0EBE-0BCC-2BCEAA0FDFC7}"/>
              </a:ext>
            </a:extLst>
          </p:cNvPr>
          <p:cNvSpPr/>
          <p:nvPr/>
        </p:nvSpPr>
        <p:spPr>
          <a:xfrm>
            <a:off x="484096" y="3954506"/>
            <a:ext cx="5648331" cy="1996440"/>
          </a:xfrm>
          <a:custGeom>
            <a:avLst/>
            <a:gdLst>
              <a:gd name="connsiteX0" fmla="*/ 2373563 w 5648331"/>
              <a:gd name="connsiteY0" fmla="*/ 0 h 1996440"/>
              <a:gd name="connsiteX1" fmla="*/ 2733645 w 5648331"/>
              <a:gd name="connsiteY1" fmla="*/ 480606 h 1996440"/>
              <a:gd name="connsiteX2" fmla="*/ 2750920 w 5648331"/>
              <a:gd name="connsiteY2" fmla="*/ 560608 h 1996440"/>
              <a:gd name="connsiteX3" fmla="*/ 2778508 w 5648331"/>
              <a:gd name="connsiteY3" fmla="*/ 440105 h 1996440"/>
              <a:gd name="connsiteX4" fmla="*/ 3127638 w 5648331"/>
              <a:gd name="connsiteY4" fmla="*/ 0 h 1996440"/>
              <a:gd name="connsiteX5" fmla="*/ 3515588 w 5648331"/>
              <a:gd name="connsiteY5" fmla="*/ 609667 h 1996440"/>
              <a:gd name="connsiteX6" fmla="*/ 3525556 w 5648331"/>
              <a:gd name="connsiteY6" fmla="*/ 685804 h 1996440"/>
              <a:gd name="connsiteX7" fmla="*/ 5648331 w 5648331"/>
              <a:gd name="connsiteY7" fmla="*/ 685804 h 1996440"/>
              <a:gd name="connsiteX8" fmla="*/ 5648331 w 5648331"/>
              <a:gd name="connsiteY8" fmla="*/ 1310640 h 1996440"/>
              <a:gd name="connsiteX9" fmla="*/ 3525556 w 5648331"/>
              <a:gd name="connsiteY9" fmla="*/ 1310640 h 1996440"/>
              <a:gd name="connsiteX10" fmla="*/ 3515588 w 5648331"/>
              <a:gd name="connsiteY10" fmla="*/ 1386773 h 1996440"/>
              <a:gd name="connsiteX11" fmla="*/ 3127638 w 5648331"/>
              <a:gd name="connsiteY11" fmla="*/ 1996440 h 1996440"/>
              <a:gd name="connsiteX12" fmla="*/ 2778508 w 5648331"/>
              <a:gd name="connsiteY12" fmla="*/ 1556335 h 1996440"/>
              <a:gd name="connsiteX13" fmla="*/ 2750920 w 5648331"/>
              <a:gd name="connsiteY13" fmla="*/ 1435832 h 1996440"/>
              <a:gd name="connsiteX14" fmla="*/ 2733645 w 5648331"/>
              <a:gd name="connsiteY14" fmla="*/ 1515834 h 1996440"/>
              <a:gd name="connsiteX15" fmla="*/ 2373563 w 5648331"/>
              <a:gd name="connsiteY15" fmla="*/ 1996440 h 1996440"/>
              <a:gd name="connsiteX16" fmla="*/ 1985613 w 5648331"/>
              <a:gd name="connsiteY16" fmla="*/ 1386773 h 1996440"/>
              <a:gd name="connsiteX17" fmla="*/ 1975645 w 5648331"/>
              <a:gd name="connsiteY17" fmla="*/ 1310640 h 1996440"/>
              <a:gd name="connsiteX18" fmla="*/ 0 w 5648331"/>
              <a:gd name="connsiteY18" fmla="*/ 1310640 h 1996440"/>
              <a:gd name="connsiteX19" fmla="*/ 0 w 5648331"/>
              <a:gd name="connsiteY19" fmla="*/ 685804 h 1996440"/>
              <a:gd name="connsiteX20" fmla="*/ 1975645 w 5648331"/>
              <a:gd name="connsiteY20" fmla="*/ 685804 h 1996440"/>
              <a:gd name="connsiteX21" fmla="*/ 1985613 w 5648331"/>
              <a:gd name="connsiteY21" fmla="*/ 609667 h 1996440"/>
              <a:gd name="connsiteX22" fmla="*/ 2373563 w 5648331"/>
              <a:gd name="connsiteY22" fmla="*/ 0 h 19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648331" h="1996440">
                <a:moveTo>
                  <a:pt x="2373563" y="0"/>
                </a:moveTo>
                <a:cubicBezTo>
                  <a:pt x="2526162" y="0"/>
                  <a:pt x="2659801" y="192471"/>
                  <a:pt x="2733645" y="480606"/>
                </a:cubicBezTo>
                <a:lnTo>
                  <a:pt x="2750920" y="560608"/>
                </a:lnTo>
                <a:lnTo>
                  <a:pt x="2778508" y="440105"/>
                </a:lnTo>
                <a:cubicBezTo>
                  <a:pt x="2854171" y="174577"/>
                  <a:pt x="2982306" y="0"/>
                  <a:pt x="3127638" y="0"/>
                </a:cubicBezTo>
                <a:cubicBezTo>
                  <a:pt x="3302037" y="0"/>
                  <a:pt x="3451671" y="251391"/>
                  <a:pt x="3515588" y="609667"/>
                </a:cubicBezTo>
                <a:lnTo>
                  <a:pt x="3525556" y="685804"/>
                </a:lnTo>
                <a:lnTo>
                  <a:pt x="5648331" y="685804"/>
                </a:lnTo>
                <a:lnTo>
                  <a:pt x="5648331" y="1310640"/>
                </a:lnTo>
                <a:lnTo>
                  <a:pt x="3525556" y="1310640"/>
                </a:lnTo>
                <a:lnTo>
                  <a:pt x="3515588" y="1386773"/>
                </a:lnTo>
                <a:cubicBezTo>
                  <a:pt x="3451671" y="1745049"/>
                  <a:pt x="3302037" y="1996440"/>
                  <a:pt x="3127638" y="1996440"/>
                </a:cubicBezTo>
                <a:cubicBezTo>
                  <a:pt x="2982306" y="1996440"/>
                  <a:pt x="2854171" y="1821863"/>
                  <a:pt x="2778508" y="1556335"/>
                </a:cubicBezTo>
                <a:lnTo>
                  <a:pt x="2750920" y="1435832"/>
                </a:lnTo>
                <a:lnTo>
                  <a:pt x="2733645" y="1515834"/>
                </a:lnTo>
                <a:cubicBezTo>
                  <a:pt x="2659801" y="1803969"/>
                  <a:pt x="2526162" y="1996440"/>
                  <a:pt x="2373563" y="1996440"/>
                </a:cubicBezTo>
                <a:cubicBezTo>
                  <a:pt x="2199164" y="1996440"/>
                  <a:pt x="2049530" y="1745049"/>
                  <a:pt x="1985613" y="1386773"/>
                </a:cubicBezTo>
                <a:lnTo>
                  <a:pt x="1975645" y="1310640"/>
                </a:lnTo>
                <a:lnTo>
                  <a:pt x="0" y="1310640"/>
                </a:lnTo>
                <a:lnTo>
                  <a:pt x="0" y="685804"/>
                </a:lnTo>
                <a:lnTo>
                  <a:pt x="1975645" y="685804"/>
                </a:lnTo>
                <a:lnTo>
                  <a:pt x="1985613" y="609667"/>
                </a:lnTo>
                <a:cubicBezTo>
                  <a:pt x="2049530" y="251391"/>
                  <a:pt x="2199164" y="0"/>
                  <a:pt x="2373563" y="0"/>
                </a:cubicBezTo>
                <a:close/>
              </a:path>
            </a:pathLst>
          </a:custGeom>
          <a:ln w="22225" cap="rnd"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3DEE2E8C-8145-A0FD-D649-65EF158ECE8F}"/>
              </a:ext>
            </a:extLst>
          </p:cNvPr>
          <p:cNvSpPr/>
          <p:nvPr/>
        </p:nvSpPr>
        <p:spPr>
          <a:xfrm>
            <a:off x="2973817" y="2009772"/>
            <a:ext cx="632462" cy="90489"/>
          </a:xfrm>
          <a:custGeom>
            <a:avLst/>
            <a:gdLst>
              <a:gd name="connsiteX0" fmla="*/ 0 w 632462"/>
              <a:gd name="connsiteY0" fmla="*/ 0 h 90489"/>
              <a:gd name="connsiteX1" fmla="*/ 632462 w 632462"/>
              <a:gd name="connsiteY1" fmla="*/ 0 h 90489"/>
              <a:gd name="connsiteX2" fmla="*/ 601601 w 632462"/>
              <a:gd name="connsiteY2" fmla="*/ 21751 h 90489"/>
              <a:gd name="connsiteX3" fmla="*/ 316231 w 632462"/>
              <a:gd name="connsiteY3" fmla="*/ 90489 h 90489"/>
              <a:gd name="connsiteX4" fmla="*/ 30861 w 632462"/>
              <a:gd name="connsiteY4" fmla="*/ 21751 h 90489"/>
              <a:gd name="connsiteX5" fmla="*/ 0 w 632462"/>
              <a:gd name="connsiteY5" fmla="*/ 0 h 90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2462" h="90489">
                <a:moveTo>
                  <a:pt x="0" y="0"/>
                </a:moveTo>
                <a:lnTo>
                  <a:pt x="632462" y="0"/>
                </a:lnTo>
                <a:lnTo>
                  <a:pt x="601601" y="21751"/>
                </a:lnTo>
                <a:cubicBezTo>
                  <a:pt x="528569" y="64221"/>
                  <a:pt x="427675" y="90489"/>
                  <a:pt x="316231" y="90489"/>
                </a:cubicBezTo>
                <a:cubicBezTo>
                  <a:pt x="204787" y="90489"/>
                  <a:pt x="103894" y="64221"/>
                  <a:pt x="30861" y="21751"/>
                </a:cubicBez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0374BE41-D1A6-99A6-8204-F2DD67D7F3FC}"/>
              </a:ext>
            </a:extLst>
          </p:cNvPr>
          <p:cNvSpPr/>
          <p:nvPr/>
        </p:nvSpPr>
        <p:spPr>
          <a:xfrm>
            <a:off x="2958559" y="2055018"/>
            <a:ext cx="670594" cy="138109"/>
          </a:xfrm>
          <a:custGeom>
            <a:avLst/>
            <a:gdLst>
              <a:gd name="connsiteX0" fmla="*/ 0 w 670594"/>
              <a:gd name="connsiteY0" fmla="*/ 0 h 138109"/>
              <a:gd name="connsiteX1" fmla="*/ 19067 w 670594"/>
              <a:gd name="connsiteY1" fmla="*/ 0 h 138109"/>
              <a:gd name="connsiteX2" fmla="*/ 49928 w 670594"/>
              <a:gd name="connsiteY2" fmla="*/ 21751 h 138109"/>
              <a:gd name="connsiteX3" fmla="*/ 335298 w 670594"/>
              <a:gd name="connsiteY3" fmla="*/ 90489 h 138109"/>
              <a:gd name="connsiteX4" fmla="*/ 620668 w 670594"/>
              <a:gd name="connsiteY4" fmla="*/ 21751 h 138109"/>
              <a:gd name="connsiteX5" fmla="*/ 651529 w 670594"/>
              <a:gd name="connsiteY5" fmla="*/ 0 h 138109"/>
              <a:gd name="connsiteX6" fmla="*/ 670594 w 670594"/>
              <a:gd name="connsiteY6" fmla="*/ 0 h 138109"/>
              <a:gd name="connsiteX7" fmla="*/ 670594 w 670594"/>
              <a:gd name="connsiteY7" fmla="*/ 138109 h 138109"/>
              <a:gd name="connsiteX8" fmla="*/ 0 w 670594"/>
              <a:gd name="connsiteY8" fmla="*/ 138109 h 138109"/>
              <a:gd name="connsiteX9" fmla="*/ 0 w 670594"/>
              <a:gd name="connsiteY9" fmla="*/ 0 h 138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0594" h="138109">
                <a:moveTo>
                  <a:pt x="0" y="0"/>
                </a:moveTo>
                <a:lnTo>
                  <a:pt x="19067" y="0"/>
                </a:lnTo>
                <a:lnTo>
                  <a:pt x="49928" y="21751"/>
                </a:lnTo>
                <a:cubicBezTo>
                  <a:pt x="122961" y="64221"/>
                  <a:pt x="223854" y="90489"/>
                  <a:pt x="335298" y="90489"/>
                </a:cubicBezTo>
                <a:cubicBezTo>
                  <a:pt x="446742" y="90489"/>
                  <a:pt x="547636" y="64221"/>
                  <a:pt x="620668" y="21751"/>
                </a:cubicBezTo>
                <a:lnTo>
                  <a:pt x="651529" y="0"/>
                </a:lnTo>
                <a:lnTo>
                  <a:pt x="670594" y="0"/>
                </a:lnTo>
                <a:lnTo>
                  <a:pt x="670594" y="138109"/>
                </a:lnTo>
                <a:lnTo>
                  <a:pt x="0" y="13810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270B7D7-EF82-4E35-AEFC-C6F198B45165}"/>
              </a:ext>
            </a:extLst>
          </p:cNvPr>
          <p:cNvSpPr/>
          <p:nvPr/>
        </p:nvSpPr>
        <p:spPr>
          <a:xfrm>
            <a:off x="8679178" y="2004774"/>
            <a:ext cx="632462" cy="90489"/>
          </a:xfrm>
          <a:custGeom>
            <a:avLst/>
            <a:gdLst>
              <a:gd name="connsiteX0" fmla="*/ 0 w 632462"/>
              <a:gd name="connsiteY0" fmla="*/ 0 h 90489"/>
              <a:gd name="connsiteX1" fmla="*/ 632462 w 632462"/>
              <a:gd name="connsiteY1" fmla="*/ 0 h 90489"/>
              <a:gd name="connsiteX2" fmla="*/ 601601 w 632462"/>
              <a:gd name="connsiteY2" fmla="*/ 21751 h 90489"/>
              <a:gd name="connsiteX3" fmla="*/ 316231 w 632462"/>
              <a:gd name="connsiteY3" fmla="*/ 90489 h 90489"/>
              <a:gd name="connsiteX4" fmla="*/ 30861 w 632462"/>
              <a:gd name="connsiteY4" fmla="*/ 21751 h 90489"/>
              <a:gd name="connsiteX5" fmla="*/ 0 w 632462"/>
              <a:gd name="connsiteY5" fmla="*/ 0 h 90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2462" h="90489">
                <a:moveTo>
                  <a:pt x="0" y="0"/>
                </a:moveTo>
                <a:lnTo>
                  <a:pt x="632462" y="0"/>
                </a:lnTo>
                <a:lnTo>
                  <a:pt x="601601" y="21751"/>
                </a:lnTo>
                <a:cubicBezTo>
                  <a:pt x="528569" y="64221"/>
                  <a:pt x="427675" y="90489"/>
                  <a:pt x="316231" y="90489"/>
                </a:cubicBezTo>
                <a:cubicBezTo>
                  <a:pt x="204787" y="90489"/>
                  <a:pt x="103894" y="64221"/>
                  <a:pt x="30861" y="21751"/>
                </a:cubicBez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8AE58D5D-6AEB-AA68-600B-DDEF362D5828}"/>
              </a:ext>
            </a:extLst>
          </p:cNvPr>
          <p:cNvSpPr/>
          <p:nvPr/>
        </p:nvSpPr>
        <p:spPr>
          <a:xfrm>
            <a:off x="8660112" y="2050020"/>
            <a:ext cx="670594" cy="138109"/>
          </a:xfrm>
          <a:custGeom>
            <a:avLst/>
            <a:gdLst>
              <a:gd name="connsiteX0" fmla="*/ 0 w 670594"/>
              <a:gd name="connsiteY0" fmla="*/ 0 h 138109"/>
              <a:gd name="connsiteX1" fmla="*/ 19067 w 670594"/>
              <a:gd name="connsiteY1" fmla="*/ 0 h 138109"/>
              <a:gd name="connsiteX2" fmla="*/ 49928 w 670594"/>
              <a:gd name="connsiteY2" fmla="*/ 21751 h 138109"/>
              <a:gd name="connsiteX3" fmla="*/ 335298 w 670594"/>
              <a:gd name="connsiteY3" fmla="*/ 90489 h 138109"/>
              <a:gd name="connsiteX4" fmla="*/ 620668 w 670594"/>
              <a:gd name="connsiteY4" fmla="*/ 21751 h 138109"/>
              <a:gd name="connsiteX5" fmla="*/ 651529 w 670594"/>
              <a:gd name="connsiteY5" fmla="*/ 0 h 138109"/>
              <a:gd name="connsiteX6" fmla="*/ 670594 w 670594"/>
              <a:gd name="connsiteY6" fmla="*/ 0 h 138109"/>
              <a:gd name="connsiteX7" fmla="*/ 670594 w 670594"/>
              <a:gd name="connsiteY7" fmla="*/ 138109 h 138109"/>
              <a:gd name="connsiteX8" fmla="*/ 0 w 670594"/>
              <a:gd name="connsiteY8" fmla="*/ 138109 h 138109"/>
              <a:gd name="connsiteX9" fmla="*/ 0 w 670594"/>
              <a:gd name="connsiteY9" fmla="*/ 0 h 138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0594" h="138109">
                <a:moveTo>
                  <a:pt x="0" y="0"/>
                </a:moveTo>
                <a:lnTo>
                  <a:pt x="19067" y="0"/>
                </a:lnTo>
                <a:lnTo>
                  <a:pt x="49928" y="21751"/>
                </a:lnTo>
                <a:cubicBezTo>
                  <a:pt x="122961" y="64221"/>
                  <a:pt x="223854" y="90489"/>
                  <a:pt x="335298" y="90489"/>
                </a:cubicBezTo>
                <a:cubicBezTo>
                  <a:pt x="446742" y="90489"/>
                  <a:pt x="547636" y="64221"/>
                  <a:pt x="620668" y="21751"/>
                </a:cubicBezTo>
                <a:lnTo>
                  <a:pt x="651529" y="0"/>
                </a:lnTo>
                <a:lnTo>
                  <a:pt x="670594" y="0"/>
                </a:lnTo>
                <a:lnTo>
                  <a:pt x="670594" y="138109"/>
                </a:lnTo>
                <a:lnTo>
                  <a:pt x="0" y="13810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C8B83618-7372-77E5-4FF4-5815172240EE}"/>
              </a:ext>
            </a:extLst>
          </p:cNvPr>
          <p:cNvGrpSpPr/>
          <p:nvPr/>
        </p:nvGrpSpPr>
        <p:grpSpPr>
          <a:xfrm flipV="1">
            <a:off x="2695688" y="1276637"/>
            <a:ext cx="1188720" cy="45720"/>
            <a:chOff x="8283575" y="1331246"/>
            <a:chExt cx="1363584" cy="47973"/>
          </a:xfrm>
        </p:grpSpPr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9280DED5-AA74-727B-DB9C-924D3435B0FD}"/>
                </a:ext>
              </a:extLst>
            </p:cNvPr>
            <p:cNvSpPr/>
            <p:nvPr/>
          </p:nvSpPr>
          <p:spPr>
            <a:xfrm>
              <a:off x="8283575" y="1333500"/>
              <a:ext cx="47625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FCDDA38D-7EED-F834-FEDB-D8B50E3252AB}"/>
                </a:ext>
              </a:extLst>
            </p:cNvPr>
            <p:cNvSpPr/>
            <p:nvPr/>
          </p:nvSpPr>
          <p:spPr>
            <a:xfrm>
              <a:off x="9599534" y="1331246"/>
              <a:ext cx="47625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1AC60731-BE2F-F2DA-7EAC-E15236663D96}"/>
              </a:ext>
            </a:extLst>
          </p:cNvPr>
          <p:cNvGrpSpPr/>
          <p:nvPr/>
        </p:nvGrpSpPr>
        <p:grpSpPr>
          <a:xfrm>
            <a:off x="2693734" y="1322358"/>
            <a:ext cx="1192629" cy="933240"/>
            <a:chOff x="2699836" y="1322358"/>
            <a:chExt cx="1192629" cy="933240"/>
          </a:xfrm>
        </p:grpSpPr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3A354B95-CC64-FBB9-5DB9-736917FED7BD}"/>
                </a:ext>
              </a:extLst>
            </p:cNvPr>
            <p:cNvSpPr/>
            <p:nvPr/>
          </p:nvSpPr>
          <p:spPr>
            <a:xfrm>
              <a:off x="2699836" y="1322358"/>
              <a:ext cx="415236" cy="931986"/>
            </a:xfrm>
            <a:custGeom>
              <a:avLst/>
              <a:gdLst>
                <a:gd name="connsiteX0" fmla="*/ 0 w 415236"/>
                <a:gd name="connsiteY0" fmla="*/ 0 h 931986"/>
                <a:gd name="connsiteX1" fmla="*/ 230478 w 415236"/>
                <a:gd name="connsiteY1" fmla="*/ 0 h 931986"/>
                <a:gd name="connsiteX2" fmla="*/ 230478 w 415236"/>
                <a:gd name="connsiteY2" fmla="*/ 45719 h 931986"/>
                <a:gd name="connsiteX3" fmla="*/ 230478 w 415236"/>
                <a:gd name="connsiteY3" fmla="*/ 45719 h 931986"/>
                <a:gd name="connsiteX4" fmla="*/ 230478 w 415236"/>
                <a:gd name="connsiteY4" fmla="*/ 886267 h 931986"/>
                <a:gd name="connsiteX5" fmla="*/ 415236 w 415236"/>
                <a:gd name="connsiteY5" fmla="*/ 886267 h 931986"/>
                <a:gd name="connsiteX6" fmla="*/ 415236 w 415236"/>
                <a:gd name="connsiteY6" fmla="*/ 931986 h 931986"/>
                <a:gd name="connsiteX7" fmla="*/ 180332 w 415236"/>
                <a:gd name="connsiteY7" fmla="*/ 931986 h 931986"/>
                <a:gd name="connsiteX8" fmla="*/ 180332 w 415236"/>
                <a:gd name="connsiteY8" fmla="*/ 886267 h 931986"/>
                <a:gd name="connsiteX9" fmla="*/ 184759 w 415236"/>
                <a:gd name="connsiteY9" fmla="*/ 886267 h 931986"/>
                <a:gd name="connsiteX10" fmla="*/ 184759 w 415236"/>
                <a:gd name="connsiteY10" fmla="*/ 45719 h 931986"/>
                <a:gd name="connsiteX11" fmla="*/ 0 w 415236"/>
                <a:gd name="connsiteY11" fmla="*/ 45719 h 93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5236" h="931986">
                  <a:moveTo>
                    <a:pt x="0" y="0"/>
                  </a:moveTo>
                  <a:lnTo>
                    <a:pt x="230478" y="0"/>
                  </a:lnTo>
                  <a:lnTo>
                    <a:pt x="230478" y="45719"/>
                  </a:lnTo>
                  <a:lnTo>
                    <a:pt x="230478" y="45719"/>
                  </a:lnTo>
                  <a:lnTo>
                    <a:pt x="230478" y="886267"/>
                  </a:lnTo>
                  <a:lnTo>
                    <a:pt x="415236" y="886267"/>
                  </a:lnTo>
                  <a:lnTo>
                    <a:pt x="415236" y="931986"/>
                  </a:lnTo>
                  <a:lnTo>
                    <a:pt x="180332" y="931986"/>
                  </a:lnTo>
                  <a:lnTo>
                    <a:pt x="180332" y="886267"/>
                  </a:lnTo>
                  <a:lnTo>
                    <a:pt x="184759" y="886267"/>
                  </a:lnTo>
                  <a:lnTo>
                    <a:pt x="184759" y="45719"/>
                  </a:lnTo>
                  <a:lnTo>
                    <a:pt x="0" y="45719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886DB456-1318-C1B7-F9B5-E556778F5FF4}"/>
                </a:ext>
              </a:extLst>
            </p:cNvPr>
            <p:cNvSpPr/>
            <p:nvPr/>
          </p:nvSpPr>
          <p:spPr>
            <a:xfrm flipH="1">
              <a:off x="3477229" y="1323612"/>
              <a:ext cx="415236" cy="931986"/>
            </a:xfrm>
            <a:custGeom>
              <a:avLst/>
              <a:gdLst>
                <a:gd name="connsiteX0" fmla="*/ 0 w 415236"/>
                <a:gd name="connsiteY0" fmla="*/ 0 h 931986"/>
                <a:gd name="connsiteX1" fmla="*/ 230478 w 415236"/>
                <a:gd name="connsiteY1" fmla="*/ 0 h 931986"/>
                <a:gd name="connsiteX2" fmla="*/ 230478 w 415236"/>
                <a:gd name="connsiteY2" fmla="*/ 45719 h 931986"/>
                <a:gd name="connsiteX3" fmla="*/ 230478 w 415236"/>
                <a:gd name="connsiteY3" fmla="*/ 45719 h 931986"/>
                <a:gd name="connsiteX4" fmla="*/ 230478 w 415236"/>
                <a:gd name="connsiteY4" fmla="*/ 886267 h 931986"/>
                <a:gd name="connsiteX5" fmla="*/ 415236 w 415236"/>
                <a:gd name="connsiteY5" fmla="*/ 886267 h 931986"/>
                <a:gd name="connsiteX6" fmla="*/ 415236 w 415236"/>
                <a:gd name="connsiteY6" fmla="*/ 931986 h 931986"/>
                <a:gd name="connsiteX7" fmla="*/ 180332 w 415236"/>
                <a:gd name="connsiteY7" fmla="*/ 931986 h 931986"/>
                <a:gd name="connsiteX8" fmla="*/ 180332 w 415236"/>
                <a:gd name="connsiteY8" fmla="*/ 886267 h 931986"/>
                <a:gd name="connsiteX9" fmla="*/ 184759 w 415236"/>
                <a:gd name="connsiteY9" fmla="*/ 886267 h 931986"/>
                <a:gd name="connsiteX10" fmla="*/ 184759 w 415236"/>
                <a:gd name="connsiteY10" fmla="*/ 45719 h 931986"/>
                <a:gd name="connsiteX11" fmla="*/ 0 w 415236"/>
                <a:gd name="connsiteY11" fmla="*/ 45719 h 93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5236" h="931986">
                  <a:moveTo>
                    <a:pt x="0" y="0"/>
                  </a:moveTo>
                  <a:lnTo>
                    <a:pt x="230478" y="0"/>
                  </a:lnTo>
                  <a:lnTo>
                    <a:pt x="230478" y="45719"/>
                  </a:lnTo>
                  <a:lnTo>
                    <a:pt x="230478" y="45719"/>
                  </a:lnTo>
                  <a:lnTo>
                    <a:pt x="230478" y="886267"/>
                  </a:lnTo>
                  <a:lnTo>
                    <a:pt x="415236" y="886267"/>
                  </a:lnTo>
                  <a:lnTo>
                    <a:pt x="415236" y="931986"/>
                  </a:lnTo>
                  <a:lnTo>
                    <a:pt x="180332" y="931986"/>
                  </a:lnTo>
                  <a:lnTo>
                    <a:pt x="180332" y="886267"/>
                  </a:lnTo>
                  <a:lnTo>
                    <a:pt x="184759" y="886267"/>
                  </a:lnTo>
                  <a:lnTo>
                    <a:pt x="184759" y="45719"/>
                  </a:lnTo>
                  <a:lnTo>
                    <a:pt x="0" y="45719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  <p:sp>
        <p:nvSpPr>
          <p:cNvPr id="147" name="TextBox 146">
            <a:extLst>
              <a:ext uri="{FF2B5EF4-FFF2-40B4-BE49-F238E27FC236}">
                <a16:creationId xmlns:a16="http://schemas.microsoft.com/office/drawing/2014/main" id="{E86BDB15-0207-2868-CC7F-B832B16DC6F0}"/>
              </a:ext>
            </a:extLst>
          </p:cNvPr>
          <p:cNvSpPr txBox="1"/>
          <p:nvPr/>
        </p:nvSpPr>
        <p:spPr>
          <a:xfrm rot="5400000">
            <a:off x="-558405" y="4984655"/>
            <a:ext cx="1431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300 </a:t>
            </a:r>
            <a:r>
              <a:rPr lang="en-US" dirty="0"/>
              <a:t>mm</a:t>
            </a:r>
            <a:endParaRPr lang="en-GB" dirty="0"/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BC08518-48FF-E1BE-8CB7-9451D79A0CB8}"/>
              </a:ext>
            </a:extLst>
          </p:cNvPr>
          <p:cNvGrpSpPr/>
          <p:nvPr/>
        </p:nvGrpSpPr>
        <p:grpSpPr>
          <a:xfrm>
            <a:off x="8191918" y="1101753"/>
            <a:ext cx="1599364" cy="1153845"/>
            <a:chOff x="2642766" y="1254153"/>
            <a:chExt cx="1599364" cy="1153845"/>
          </a:xfrm>
        </p:grpSpPr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B76486B-9A3C-21C8-5210-9F919B969CC7}"/>
                </a:ext>
              </a:extLst>
            </p:cNvPr>
            <p:cNvSpPr/>
            <p:nvPr/>
          </p:nvSpPr>
          <p:spPr>
            <a:xfrm>
              <a:off x="2642766" y="1254153"/>
              <a:ext cx="1599364" cy="257164"/>
            </a:xfrm>
            <a:custGeom>
              <a:avLst/>
              <a:gdLst>
                <a:gd name="connsiteX0" fmla="*/ 0 w 1655849"/>
                <a:gd name="connsiteY0" fmla="*/ 0 h 257164"/>
                <a:gd name="connsiteX1" fmla="*/ 1655849 w 1655849"/>
                <a:gd name="connsiteY1" fmla="*/ 0 h 257164"/>
                <a:gd name="connsiteX2" fmla="*/ 1655849 w 1655849"/>
                <a:gd name="connsiteY2" fmla="*/ 257164 h 257164"/>
                <a:gd name="connsiteX3" fmla="*/ 1501907 w 1655849"/>
                <a:gd name="connsiteY3" fmla="*/ 257164 h 257164"/>
                <a:gd name="connsiteX4" fmla="*/ 1501907 w 1655849"/>
                <a:gd name="connsiteY4" fmla="*/ 170357 h 257164"/>
                <a:gd name="connsiteX5" fmla="*/ 153941 w 1655849"/>
                <a:gd name="connsiteY5" fmla="*/ 170357 h 257164"/>
                <a:gd name="connsiteX6" fmla="*/ 153941 w 1655849"/>
                <a:gd name="connsiteY6" fmla="*/ 257164 h 257164"/>
                <a:gd name="connsiteX7" fmla="*/ 0 w 1655849"/>
                <a:gd name="connsiteY7" fmla="*/ 257164 h 25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5849" h="257164">
                  <a:moveTo>
                    <a:pt x="0" y="0"/>
                  </a:moveTo>
                  <a:lnTo>
                    <a:pt x="1655849" y="0"/>
                  </a:lnTo>
                  <a:lnTo>
                    <a:pt x="1655849" y="257164"/>
                  </a:lnTo>
                  <a:lnTo>
                    <a:pt x="1501907" y="257164"/>
                  </a:lnTo>
                  <a:lnTo>
                    <a:pt x="1501907" y="170357"/>
                  </a:lnTo>
                  <a:lnTo>
                    <a:pt x="153941" y="170357"/>
                  </a:lnTo>
                  <a:lnTo>
                    <a:pt x="153941" y="257164"/>
                  </a:lnTo>
                  <a:lnTo>
                    <a:pt x="0" y="25716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E8FB9569-03B8-E4C4-D447-481833494000}"/>
                </a:ext>
              </a:extLst>
            </p:cNvPr>
            <p:cNvGrpSpPr/>
            <p:nvPr/>
          </p:nvGrpSpPr>
          <p:grpSpPr>
            <a:xfrm flipV="1">
              <a:off x="2848088" y="1429037"/>
              <a:ext cx="1188720" cy="45720"/>
              <a:chOff x="8283575" y="1331246"/>
              <a:chExt cx="1363584" cy="47973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CC3BE4C4-6C80-1104-E8C2-983BD600588C}"/>
                  </a:ext>
                </a:extLst>
              </p:cNvPr>
              <p:cNvSpPr/>
              <p:nvPr/>
            </p:nvSpPr>
            <p:spPr>
              <a:xfrm>
                <a:off x="8283575" y="1333500"/>
                <a:ext cx="47625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569A9308-CB43-BE07-5A23-479FE0BFD023}"/>
                  </a:ext>
                </a:extLst>
              </p:cNvPr>
              <p:cNvSpPr/>
              <p:nvPr/>
            </p:nvSpPr>
            <p:spPr>
              <a:xfrm>
                <a:off x="9599534" y="1331246"/>
                <a:ext cx="47625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C5A477A4-5177-CC6A-8E80-831E41BD0AF8}"/>
                </a:ext>
              </a:extLst>
            </p:cNvPr>
            <p:cNvGrpSpPr/>
            <p:nvPr/>
          </p:nvGrpSpPr>
          <p:grpSpPr>
            <a:xfrm>
              <a:off x="2846134" y="1474758"/>
              <a:ext cx="1192629" cy="933240"/>
              <a:chOff x="2699836" y="1322358"/>
              <a:chExt cx="1192629" cy="933240"/>
            </a:xfrm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56B30FE5-5839-C867-CA3A-70081E85DFDB}"/>
                  </a:ext>
                </a:extLst>
              </p:cNvPr>
              <p:cNvSpPr/>
              <p:nvPr/>
            </p:nvSpPr>
            <p:spPr>
              <a:xfrm>
                <a:off x="2699836" y="1322358"/>
                <a:ext cx="415236" cy="931986"/>
              </a:xfrm>
              <a:custGeom>
                <a:avLst/>
                <a:gdLst>
                  <a:gd name="connsiteX0" fmla="*/ 0 w 415236"/>
                  <a:gd name="connsiteY0" fmla="*/ 0 h 931986"/>
                  <a:gd name="connsiteX1" fmla="*/ 230478 w 415236"/>
                  <a:gd name="connsiteY1" fmla="*/ 0 h 931986"/>
                  <a:gd name="connsiteX2" fmla="*/ 230478 w 415236"/>
                  <a:gd name="connsiteY2" fmla="*/ 45719 h 931986"/>
                  <a:gd name="connsiteX3" fmla="*/ 230478 w 415236"/>
                  <a:gd name="connsiteY3" fmla="*/ 45719 h 931986"/>
                  <a:gd name="connsiteX4" fmla="*/ 230478 w 415236"/>
                  <a:gd name="connsiteY4" fmla="*/ 886267 h 931986"/>
                  <a:gd name="connsiteX5" fmla="*/ 415236 w 415236"/>
                  <a:gd name="connsiteY5" fmla="*/ 886267 h 931986"/>
                  <a:gd name="connsiteX6" fmla="*/ 415236 w 415236"/>
                  <a:gd name="connsiteY6" fmla="*/ 931986 h 931986"/>
                  <a:gd name="connsiteX7" fmla="*/ 180332 w 415236"/>
                  <a:gd name="connsiteY7" fmla="*/ 931986 h 931986"/>
                  <a:gd name="connsiteX8" fmla="*/ 180332 w 415236"/>
                  <a:gd name="connsiteY8" fmla="*/ 886267 h 931986"/>
                  <a:gd name="connsiteX9" fmla="*/ 184759 w 415236"/>
                  <a:gd name="connsiteY9" fmla="*/ 886267 h 931986"/>
                  <a:gd name="connsiteX10" fmla="*/ 184759 w 415236"/>
                  <a:gd name="connsiteY10" fmla="*/ 45719 h 931986"/>
                  <a:gd name="connsiteX11" fmla="*/ 0 w 415236"/>
                  <a:gd name="connsiteY11" fmla="*/ 45719 h 931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15236" h="931986">
                    <a:moveTo>
                      <a:pt x="0" y="0"/>
                    </a:moveTo>
                    <a:lnTo>
                      <a:pt x="230478" y="0"/>
                    </a:lnTo>
                    <a:lnTo>
                      <a:pt x="230478" y="45719"/>
                    </a:lnTo>
                    <a:lnTo>
                      <a:pt x="230478" y="45719"/>
                    </a:lnTo>
                    <a:lnTo>
                      <a:pt x="230478" y="886267"/>
                    </a:lnTo>
                    <a:lnTo>
                      <a:pt x="415236" y="886267"/>
                    </a:lnTo>
                    <a:lnTo>
                      <a:pt x="415236" y="931986"/>
                    </a:lnTo>
                    <a:lnTo>
                      <a:pt x="180332" y="931986"/>
                    </a:lnTo>
                    <a:lnTo>
                      <a:pt x="180332" y="886267"/>
                    </a:lnTo>
                    <a:lnTo>
                      <a:pt x="184759" y="886267"/>
                    </a:lnTo>
                    <a:lnTo>
                      <a:pt x="184759" y="45719"/>
                    </a:lnTo>
                    <a:lnTo>
                      <a:pt x="0" y="45719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9F5DDDE-6FBE-9798-01EA-643CB6AC9BF9}"/>
                  </a:ext>
                </a:extLst>
              </p:cNvPr>
              <p:cNvSpPr/>
              <p:nvPr/>
            </p:nvSpPr>
            <p:spPr>
              <a:xfrm flipH="1">
                <a:off x="3477229" y="1323612"/>
                <a:ext cx="415236" cy="931986"/>
              </a:xfrm>
              <a:custGeom>
                <a:avLst/>
                <a:gdLst>
                  <a:gd name="connsiteX0" fmla="*/ 0 w 415236"/>
                  <a:gd name="connsiteY0" fmla="*/ 0 h 931986"/>
                  <a:gd name="connsiteX1" fmla="*/ 230478 w 415236"/>
                  <a:gd name="connsiteY1" fmla="*/ 0 h 931986"/>
                  <a:gd name="connsiteX2" fmla="*/ 230478 w 415236"/>
                  <a:gd name="connsiteY2" fmla="*/ 45719 h 931986"/>
                  <a:gd name="connsiteX3" fmla="*/ 230478 w 415236"/>
                  <a:gd name="connsiteY3" fmla="*/ 45719 h 931986"/>
                  <a:gd name="connsiteX4" fmla="*/ 230478 w 415236"/>
                  <a:gd name="connsiteY4" fmla="*/ 886267 h 931986"/>
                  <a:gd name="connsiteX5" fmla="*/ 415236 w 415236"/>
                  <a:gd name="connsiteY5" fmla="*/ 886267 h 931986"/>
                  <a:gd name="connsiteX6" fmla="*/ 415236 w 415236"/>
                  <a:gd name="connsiteY6" fmla="*/ 931986 h 931986"/>
                  <a:gd name="connsiteX7" fmla="*/ 180332 w 415236"/>
                  <a:gd name="connsiteY7" fmla="*/ 931986 h 931986"/>
                  <a:gd name="connsiteX8" fmla="*/ 180332 w 415236"/>
                  <a:gd name="connsiteY8" fmla="*/ 886267 h 931986"/>
                  <a:gd name="connsiteX9" fmla="*/ 184759 w 415236"/>
                  <a:gd name="connsiteY9" fmla="*/ 886267 h 931986"/>
                  <a:gd name="connsiteX10" fmla="*/ 184759 w 415236"/>
                  <a:gd name="connsiteY10" fmla="*/ 45719 h 931986"/>
                  <a:gd name="connsiteX11" fmla="*/ 0 w 415236"/>
                  <a:gd name="connsiteY11" fmla="*/ 45719 h 931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15236" h="931986">
                    <a:moveTo>
                      <a:pt x="0" y="0"/>
                    </a:moveTo>
                    <a:lnTo>
                      <a:pt x="230478" y="0"/>
                    </a:lnTo>
                    <a:lnTo>
                      <a:pt x="230478" y="45719"/>
                    </a:lnTo>
                    <a:lnTo>
                      <a:pt x="230478" y="45719"/>
                    </a:lnTo>
                    <a:lnTo>
                      <a:pt x="230478" y="886267"/>
                    </a:lnTo>
                    <a:lnTo>
                      <a:pt x="415236" y="886267"/>
                    </a:lnTo>
                    <a:lnTo>
                      <a:pt x="415236" y="931986"/>
                    </a:lnTo>
                    <a:lnTo>
                      <a:pt x="180332" y="931986"/>
                    </a:lnTo>
                    <a:lnTo>
                      <a:pt x="180332" y="886267"/>
                    </a:lnTo>
                    <a:lnTo>
                      <a:pt x="184759" y="886267"/>
                    </a:lnTo>
                    <a:lnTo>
                      <a:pt x="184759" y="45719"/>
                    </a:lnTo>
                    <a:lnTo>
                      <a:pt x="0" y="45719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07BA792E-8BAB-109F-231D-C458CB9E8D31}"/>
              </a:ext>
            </a:extLst>
          </p:cNvPr>
          <p:cNvCxnSpPr/>
          <p:nvPr/>
        </p:nvCxnSpPr>
        <p:spPr>
          <a:xfrm>
            <a:off x="5181600" y="1444582"/>
            <a:ext cx="0" cy="4746668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06B846BF-8420-68CF-5461-069295D1ACC7}"/>
              </a:ext>
            </a:extLst>
          </p:cNvPr>
          <p:cNvSpPr txBox="1"/>
          <p:nvPr/>
        </p:nvSpPr>
        <p:spPr>
          <a:xfrm rot="5400000">
            <a:off x="4639712" y="2069678"/>
            <a:ext cx="1431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1450 </a:t>
            </a:r>
            <a:r>
              <a:rPr lang="en-US" dirty="0"/>
              <a:t>mm</a:t>
            </a:r>
            <a:endParaRPr lang="en-GB" dirty="0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EBB664A1-411D-8066-BD31-08A6BACE1847}"/>
              </a:ext>
            </a:extLst>
          </p:cNvPr>
          <p:cNvSpPr txBox="1"/>
          <p:nvPr/>
        </p:nvSpPr>
        <p:spPr>
          <a:xfrm rot="5400000">
            <a:off x="11044222" y="3779858"/>
            <a:ext cx="1431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1450 </a:t>
            </a:r>
            <a:r>
              <a:rPr lang="en-US" dirty="0"/>
              <a:t>mm</a:t>
            </a:r>
            <a:endParaRPr lang="en-GB" dirty="0"/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9D57C6CF-D26B-73D2-184C-6BC767A6EEB3}"/>
              </a:ext>
            </a:extLst>
          </p:cNvPr>
          <p:cNvCxnSpPr/>
          <p:nvPr/>
        </p:nvCxnSpPr>
        <p:spPr>
          <a:xfrm>
            <a:off x="11496675" y="1444582"/>
            <a:ext cx="0" cy="4746668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5CEC27D3-D640-768B-8E4C-F3C974841042}"/>
              </a:ext>
            </a:extLst>
          </p:cNvPr>
          <p:cNvCxnSpPr>
            <a:cxnSpLocks/>
          </p:cNvCxnSpPr>
          <p:nvPr/>
        </p:nvCxnSpPr>
        <p:spPr>
          <a:xfrm flipH="1">
            <a:off x="8320087" y="4020338"/>
            <a:ext cx="1343025" cy="1864776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FCB262F5-E226-C773-E653-52263E291CB4}"/>
              </a:ext>
            </a:extLst>
          </p:cNvPr>
          <p:cNvCxnSpPr>
            <a:cxnSpLocks/>
          </p:cNvCxnSpPr>
          <p:nvPr/>
        </p:nvCxnSpPr>
        <p:spPr>
          <a:xfrm>
            <a:off x="304800" y="4640308"/>
            <a:ext cx="0" cy="624838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CB7E6C48-9F54-F611-FDB2-5B59FF43F265}"/>
              </a:ext>
            </a:extLst>
          </p:cNvPr>
          <p:cNvCxnSpPr>
            <a:cxnSpLocks/>
          </p:cNvCxnSpPr>
          <p:nvPr/>
        </p:nvCxnSpPr>
        <p:spPr>
          <a:xfrm>
            <a:off x="4089730" y="3826953"/>
            <a:ext cx="0" cy="2235897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Oval 151">
            <a:extLst>
              <a:ext uri="{FF2B5EF4-FFF2-40B4-BE49-F238E27FC236}">
                <a16:creationId xmlns:a16="http://schemas.microsoft.com/office/drawing/2014/main" id="{2C8DB7D8-46E9-7D5B-55A6-FB59F711C8B5}"/>
              </a:ext>
            </a:extLst>
          </p:cNvPr>
          <p:cNvSpPr/>
          <p:nvPr/>
        </p:nvSpPr>
        <p:spPr>
          <a:xfrm>
            <a:off x="10030849" y="5344126"/>
            <a:ext cx="214784" cy="2147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86A53BDC-7B6B-FC0F-DA61-11D954AB91F2}"/>
              </a:ext>
            </a:extLst>
          </p:cNvPr>
          <p:cNvCxnSpPr>
            <a:cxnSpLocks/>
          </p:cNvCxnSpPr>
          <p:nvPr/>
        </p:nvCxnSpPr>
        <p:spPr>
          <a:xfrm>
            <a:off x="9252991" y="3392669"/>
            <a:ext cx="0" cy="450228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62608597-3CDE-CFD9-E95E-67EBFFD92C9F}"/>
              </a:ext>
            </a:extLst>
          </p:cNvPr>
          <p:cNvSpPr txBox="1"/>
          <p:nvPr/>
        </p:nvSpPr>
        <p:spPr>
          <a:xfrm rot="5400000">
            <a:off x="8780513" y="3643193"/>
            <a:ext cx="1431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100 </a:t>
            </a:r>
            <a:r>
              <a:rPr lang="en-US" dirty="0"/>
              <a:t>mm</a:t>
            </a:r>
            <a:endParaRPr lang="en-GB" dirty="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A8A297B5-67A4-49E6-E71A-C41151907A31}"/>
              </a:ext>
            </a:extLst>
          </p:cNvPr>
          <p:cNvSpPr txBox="1"/>
          <p:nvPr/>
        </p:nvSpPr>
        <p:spPr>
          <a:xfrm rot="5400000">
            <a:off x="7797732" y="3445967"/>
            <a:ext cx="1431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150 </a:t>
            </a:r>
            <a:r>
              <a:rPr lang="en-US" dirty="0"/>
              <a:t>mm</a:t>
            </a:r>
            <a:endParaRPr lang="en-GB" dirty="0"/>
          </a:p>
        </p:txBody>
      </p: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F7341BA7-0ACA-8B1B-86F4-FBB05536B6D7}"/>
              </a:ext>
            </a:extLst>
          </p:cNvPr>
          <p:cNvCxnSpPr>
            <a:cxnSpLocks/>
          </p:cNvCxnSpPr>
          <p:nvPr/>
        </p:nvCxnSpPr>
        <p:spPr>
          <a:xfrm>
            <a:off x="8685297" y="2943759"/>
            <a:ext cx="0" cy="450228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3608D7CA-7094-1D6B-B9C6-4A9FAFC5488A}"/>
              </a:ext>
            </a:extLst>
          </p:cNvPr>
          <p:cNvCxnSpPr>
            <a:cxnSpLocks/>
          </p:cNvCxnSpPr>
          <p:nvPr/>
        </p:nvCxnSpPr>
        <p:spPr>
          <a:xfrm flipH="1">
            <a:off x="9209579" y="2853890"/>
            <a:ext cx="355622" cy="218340"/>
          </a:xfrm>
          <a:prstGeom prst="straightConnector1">
            <a:avLst/>
          </a:prstGeom>
          <a:ln w="28575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7" name="TextBox 166">
            <a:extLst>
              <a:ext uri="{FF2B5EF4-FFF2-40B4-BE49-F238E27FC236}">
                <a16:creationId xmlns:a16="http://schemas.microsoft.com/office/drawing/2014/main" id="{0916EB00-DE0C-EBB2-CB30-1ECE0182F9A0}"/>
              </a:ext>
            </a:extLst>
          </p:cNvPr>
          <p:cNvSpPr txBox="1"/>
          <p:nvPr/>
        </p:nvSpPr>
        <p:spPr>
          <a:xfrm>
            <a:off x="6822465" y="4035405"/>
            <a:ext cx="11530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1150 </a:t>
            </a:r>
            <a:r>
              <a:rPr lang="en-US" dirty="0"/>
              <a:t>mm</a:t>
            </a:r>
            <a:endParaRPr lang="en-GB" dirty="0"/>
          </a:p>
        </p:txBody>
      </p: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3B7E9359-C5E7-AC17-6323-DB0A4098225C}"/>
              </a:ext>
            </a:extLst>
          </p:cNvPr>
          <p:cNvCxnSpPr/>
          <p:nvPr/>
        </p:nvCxnSpPr>
        <p:spPr>
          <a:xfrm flipH="1">
            <a:off x="5676900" y="609600"/>
            <a:ext cx="638175" cy="79688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B3D832BB-5A48-1FDF-8CE3-75ED3354673C}"/>
              </a:ext>
            </a:extLst>
          </p:cNvPr>
          <p:cNvCxnSpPr>
            <a:cxnSpLocks/>
          </p:cNvCxnSpPr>
          <p:nvPr/>
        </p:nvCxnSpPr>
        <p:spPr>
          <a:xfrm>
            <a:off x="6534125" y="609600"/>
            <a:ext cx="1019200" cy="107033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C2D7767D-1064-F950-5DA4-84CD2D0D5DF1}"/>
              </a:ext>
            </a:extLst>
          </p:cNvPr>
          <p:cNvSpPr txBox="1"/>
          <p:nvPr/>
        </p:nvSpPr>
        <p:spPr>
          <a:xfrm>
            <a:off x="5731259" y="238385"/>
            <a:ext cx="1822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Vacuum Vessel</a:t>
            </a:r>
            <a:endParaRPr lang="en-GB" dirty="0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B42CCE46-5A50-A6D0-4A88-427F8FD022E5}"/>
              </a:ext>
            </a:extLst>
          </p:cNvPr>
          <p:cNvSpPr txBox="1"/>
          <p:nvPr/>
        </p:nvSpPr>
        <p:spPr>
          <a:xfrm>
            <a:off x="9565201" y="6287260"/>
            <a:ext cx="1822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Helium Tank</a:t>
            </a:r>
            <a:endParaRPr lang="en-GB" dirty="0"/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D4C8B7D0-1924-D899-5EB3-64E5DBEA6B99}"/>
              </a:ext>
            </a:extLst>
          </p:cNvPr>
          <p:cNvCxnSpPr>
            <a:cxnSpLocks/>
          </p:cNvCxnSpPr>
          <p:nvPr/>
        </p:nvCxnSpPr>
        <p:spPr>
          <a:xfrm>
            <a:off x="8413463" y="2830834"/>
            <a:ext cx="367252" cy="225850"/>
          </a:xfrm>
          <a:prstGeom prst="straightConnector1">
            <a:avLst/>
          </a:prstGeom>
          <a:ln w="28575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9A853D30-03E8-28D2-CDE5-B4A2614D834E}"/>
              </a:ext>
            </a:extLst>
          </p:cNvPr>
          <p:cNvSpPr/>
          <p:nvPr/>
        </p:nvSpPr>
        <p:spPr>
          <a:xfrm>
            <a:off x="3735756" y="584578"/>
            <a:ext cx="1313431" cy="3853874"/>
          </a:xfrm>
          <a:custGeom>
            <a:avLst/>
            <a:gdLst>
              <a:gd name="connsiteX0" fmla="*/ 0 w 1313431"/>
              <a:gd name="connsiteY0" fmla="*/ 0 h 3853874"/>
              <a:gd name="connsiteX1" fmla="*/ 1313431 w 1313431"/>
              <a:gd name="connsiteY1" fmla="*/ 0 h 3853874"/>
              <a:gd name="connsiteX2" fmla="*/ 1313431 w 1313431"/>
              <a:gd name="connsiteY2" fmla="*/ 430716 h 3853874"/>
              <a:gd name="connsiteX3" fmla="*/ 827136 w 1313431"/>
              <a:gd name="connsiteY3" fmla="*/ 430716 h 3853874"/>
              <a:gd name="connsiteX4" fmla="*/ 827136 w 1313431"/>
              <a:gd name="connsiteY4" fmla="*/ 3853874 h 3853874"/>
              <a:gd name="connsiteX5" fmla="*/ 486297 w 1313431"/>
              <a:gd name="connsiteY5" fmla="*/ 3853874 h 3853874"/>
              <a:gd name="connsiteX6" fmla="*/ 486297 w 1313431"/>
              <a:gd name="connsiteY6" fmla="*/ 430716 h 3853874"/>
              <a:gd name="connsiteX7" fmla="*/ 0 w 1313431"/>
              <a:gd name="connsiteY7" fmla="*/ 430716 h 3853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3431" h="3853874">
                <a:moveTo>
                  <a:pt x="0" y="0"/>
                </a:moveTo>
                <a:lnTo>
                  <a:pt x="1313431" y="0"/>
                </a:lnTo>
                <a:lnTo>
                  <a:pt x="1313431" y="430716"/>
                </a:lnTo>
                <a:lnTo>
                  <a:pt x="827136" y="430716"/>
                </a:lnTo>
                <a:lnTo>
                  <a:pt x="827136" y="3853874"/>
                </a:lnTo>
                <a:lnTo>
                  <a:pt x="486297" y="3853874"/>
                </a:lnTo>
                <a:lnTo>
                  <a:pt x="486297" y="430716"/>
                </a:lnTo>
                <a:lnTo>
                  <a:pt x="0" y="430716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9B0C3577-9ADF-769B-5E12-E83587636528}"/>
              </a:ext>
            </a:extLst>
          </p:cNvPr>
          <p:cNvSpPr txBox="1"/>
          <p:nvPr/>
        </p:nvSpPr>
        <p:spPr>
          <a:xfrm rot="5400000">
            <a:off x="3621528" y="5763769"/>
            <a:ext cx="1431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800 </a:t>
            </a:r>
            <a:r>
              <a:rPr lang="en-US" dirty="0"/>
              <a:t>mm</a:t>
            </a:r>
            <a:endParaRPr lang="en-GB" dirty="0"/>
          </a:p>
        </p:txBody>
      </p: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1FFD276A-BC0F-7DB7-430F-E990825D1563}"/>
              </a:ext>
            </a:extLst>
          </p:cNvPr>
          <p:cNvCxnSpPr>
            <a:cxnSpLocks/>
          </p:cNvCxnSpPr>
          <p:nvPr/>
        </p:nvCxnSpPr>
        <p:spPr>
          <a:xfrm>
            <a:off x="8660112" y="1811215"/>
            <a:ext cx="643907" cy="0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AE949649-43F0-4AA0-9C56-F2C4DD927403}"/>
              </a:ext>
            </a:extLst>
          </p:cNvPr>
          <p:cNvSpPr txBox="1"/>
          <p:nvPr/>
        </p:nvSpPr>
        <p:spPr>
          <a:xfrm>
            <a:off x="9401560" y="1645167"/>
            <a:ext cx="1431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200 x 2 </a:t>
            </a:r>
            <a:r>
              <a:rPr lang="en-US" dirty="0"/>
              <a:t>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124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90AB7-055D-6423-9864-E5318E2C0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Analysis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E1BC24D-C5A1-0BC3-3994-97B7AD4F36B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Support </a:t>
                </a:r>
              </a:p>
              <a:p>
                <a:pPr lvl="1"/>
                <a:r>
                  <a:rPr lang="en-US" dirty="0" err="1"/>
                  <a:t>P</a:t>
                </a:r>
                <a:r>
                  <a:rPr lang="en-US" baseline="-25000" dirty="0" err="1"/>
                  <a:t>tot</a:t>
                </a:r>
                <a:r>
                  <a:rPr lang="en-US" dirty="0"/>
                  <a:t>=3.2 W x 3</a:t>
                </a:r>
              </a:p>
              <a:p>
                <a:pPr lvl="1"/>
                <a:r>
                  <a:rPr lang="en-US" dirty="0"/>
                  <a:t>Series of the resistance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Radiation Vacuum Vessel </a:t>
                </a:r>
              </a:p>
              <a:p>
                <a:pPr lvl="1"/>
                <a:r>
                  <a:rPr lang="en-US" dirty="0" err="1"/>
                  <a:t>Ptot</a:t>
                </a:r>
                <a:r>
                  <a:rPr lang="en-US" dirty="0"/>
                  <a:t>=19.1 kW (45.5 m</a:t>
                </a:r>
                <a:r>
                  <a:rPr lang="en-US" baseline="30000" dirty="0"/>
                  <a:t>2</a:t>
                </a:r>
                <a:r>
                  <a:rPr lang="en-US" dirty="0"/>
                  <a:t> x 420 W/m</a:t>
                </a:r>
                <a:r>
                  <a:rPr lang="en-US" baseline="30000" dirty="0"/>
                  <a:t>2</a:t>
                </a:r>
                <a:r>
                  <a:rPr lang="en-US" dirty="0"/>
                  <a:t>) NO Th. Shield and MLI</a:t>
                </a:r>
                <a:endParaRPr lang="en-US" baseline="30000" dirty="0"/>
              </a:p>
              <a:p>
                <a:pPr lvl="1"/>
                <a:r>
                  <a:rPr lang="en-US" dirty="0"/>
                  <a:t>Need for a thermal shield and MLI</a:t>
                </a:r>
              </a:p>
              <a:p>
                <a:pPr lvl="1"/>
                <a:r>
                  <a:rPr lang="en-US" dirty="0"/>
                  <a:t>Stainless Steel Vacuum Vessel: Polished surface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Ptot</a:t>
                </a:r>
                <a:r>
                  <a:rPr lang="en-US" dirty="0"/>
                  <a:t>=24 W</a:t>
                </a:r>
              </a:p>
              <a:p>
                <a:endParaRPr lang="en-GB" dirty="0"/>
              </a:p>
              <a:p>
                <a:r>
                  <a:rPr lang="en-GB" dirty="0"/>
                  <a:t>Coupler</a:t>
                </a:r>
              </a:p>
              <a:p>
                <a:pPr lvl="1"/>
                <a:r>
                  <a:rPr lang="en-GB" dirty="0" err="1"/>
                  <a:t>Ptot</a:t>
                </a:r>
                <a:r>
                  <a:rPr lang="en-GB" dirty="0"/>
                  <a:t>=350 W</a:t>
                </a:r>
              </a:p>
              <a:p>
                <a:pPr lvl="1"/>
                <a:r>
                  <a:rPr lang="en-GB" dirty="0"/>
                  <a:t>Need to active cooling and thermal Intercept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E1BC24D-C5A1-0BC3-3994-97B7AD4F36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15" t="-20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8712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C4F06-B250-8898-E949-C735ED76B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vessel deformation</a:t>
            </a:r>
            <a:endParaRPr lang="en-GB" dirty="0"/>
          </a:p>
        </p:txBody>
      </p:sp>
      <p:pic>
        <p:nvPicPr>
          <p:cNvPr id="5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247DC98F-BBE4-487C-4318-D48007E92F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94" y="1067594"/>
            <a:ext cx="11563350" cy="5381625"/>
          </a:xfrm>
        </p:spPr>
      </p:pic>
    </p:spTree>
    <p:extLst>
      <p:ext uri="{BB962C8B-B14F-4D97-AF65-F5344CB8AC3E}">
        <p14:creationId xmlns:p14="http://schemas.microsoft.com/office/powerpoint/2010/main" val="3158448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6918-D9A8-A111-4F72-A894B10CB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Reinforcements needed for buckling</a:t>
            </a:r>
            <a:endParaRPr lang="en-GB" dirty="0"/>
          </a:p>
        </p:txBody>
      </p:sp>
      <p:pic>
        <p:nvPicPr>
          <p:cNvPr id="5" name="Content Placeholder 4" descr="A picture containing telescope&#10;&#10;Description automatically generated">
            <a:extLst>
              <a:ext uri="{FF2B5EF4-FFF2-40B4-BE49-F238E27FC236}">
                <a16:creationId xmlns:a16="http://schemas.microsoft.com/office/drawing/2014/main" id="{DCFB2503-A968-B8EA-CF95-AE5E379DA2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93" y="1512277"/>
            <a:ext cx="10704495" cy="4177967"/>
          </a:xfrm>
        </p:spPr>
      </p:pic>
    </p:spTree>
    <p:extLst>
      <p:ext uri="{BB962C8B-B14F-4D97-AF65-F5344CB8AC3E}">
        <p14:creationId xmlns:p14="http://schemas.microsoft.com/office/powerpoint/2010/main" val="47329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27421</TotalTime>
  <Words>125</Words>
  <Application>Microsoft Office PowerPoint</Application>
  <PresentationFormat>Widescreen</PresentationFormat>
  <Paragraphs>36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Cambria Math</vt:lpstr>
      <vt:lpstr>Office Theme</vt:lpstr>
      <vt:lpstr>FCC-ee Cavity Cryostat Design</vt:lpstr>
      <vt:lpstr>PowerPoint Presentation</vt:lpstr>
      <vt:lpstr>Design</vt:lpstr>
      <vt:lpstr>Thermal Analysis</vt:lpstr>
      <vt:lpstr>Vacuum vessel deformation</vt:lpstr>
      <vt:lpstr>Reinforcements needed for buckling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Vittorio Parma</dc:creator>
  <cp:lastModifiedBy>Jorge Guardia Valenzuela</cp:lastModifiedBy>
  <cp:revision>972</cp:revision>
  <cp:lastPrinted>2021-11-11T10:42:34Z</cp:lastPrinted>
  <dcterms:created xsi:type="dcterms:W3CDTF">2021-08-31T10:13:20Z</dcterms:created>
  <dcterms:modified xsi:type="dcterms:W3CDTF">2022-11-09T10:29:24Z</dcterms:modified>
</cp:coreProperties>
</file>