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9" r:id="rId1"/>
  </p:sldMasterIdLst>
  <p:notesMasterIdLst>
    <p:notesMasterId r:id="rId19"/>
  </p:notesMasterIdLst>
  <p:sldIdLst>
    <p:sldId id="256" r:id="rId2"/>
    <p:sldId id="268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5" r:id="rId13"/>
    <p:sldId id="291" r:id="rId14"/>
    <p:sldId id="292" r:id="rId15"/>
    <p:sldId id="296" r:id="rId16"/>
    <p:sldId id="293" r:id="rId17"/>
    <p:sldId id="294" r:id="rId18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64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22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x-none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22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x-none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229" name="PlaceHolder 4"/>
          <p:cNvSpPr>
            <a:spLocks noGrp="1"/>
          </p:cNvSpPr>
          <p:nvPr>
            <p:ph type="dt" idx="13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x-none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x-none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230" name="PlaceHolder 5"/>
          <p:cNvSpPr>
            <a:spLocks noGrp="1"/>
          </p:cNvSpPr>
          <p:nvPr>
            <p:ph type="ftr" idx="1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x-none" sz="1400" b="0" strike="noStrike" spc="-1">
                <a:latin typeface="Times New Roman"/>
              </a:defRPr>
            </a:lvl1pPr>
          </a:lstStyle>
          <a:p>
            <a:r>
              <a:rPr lang="x-none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231" name="PlaceHolder 6"/>
          <p:cNvSpPr>
            <a:spLocks noGrp="1"/>
          </p:cNvSpPr>
          <p:nvPr>
            <p:ph type="sldNum" idx="1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x-none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7E077E91-5DAF-4DD9-B25C-F227346A844E}" type="slidenum">
              <a:rPr lang="x-none" sz="1400" b="0" strike="noStrike" spc="-1">
                <a:latin typeface="Times New Roman"/>
              </a:rPr>
              <a:t>‹#›</a:t>
            </a:fld>
            <a:endParaRPr lang="x-non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4197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PlaceHolder 1"/>
          <p:cNvSpPr>
            <a:spLocks noGrp="1"/>
          </p:cNvSpPr>
          <p:nvPr>
            <p:ph type="sldNum" idx="2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lang="it-IT" sz="1300" b="0" strike="noStrike" spc="-1">
                <a:solidFill>
                  <a:srgbClr val="000000"/>
                </a:solidFill>
                <a:latin typeface="Arial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9CA08241-9621-497D-8042-A77977FAB9B2}" type="slidenum">
              <a:rPr lang="it-IT" sz="1300" b="0" strike="noStrike" spc="-1">
                <a:solidFill>
                  <a:srgbClr val="000000"/>
                </a:solidFill>
                <a:latin typeface="Arial"/>
                <a:ea typeface="+mn-ea"/>
              </a:rPr>
              <a:t>1</a:t>
            </a:fld>
            <a:endParaRPr lang="x-none" sz="1300" b="0" strike="noStrike" spc="-1">
              <a:latin typeface="Times New Roman"/>
            </a:endParaRPr>
          </a:p>
        </p:txBody>
      </p:sp>
      <p:sp>
        <p:nvSpPr>
          <p:cNvPr id="586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prstGeom prst="rect">
            <a:avLst/>
          </a:prstGeom>
          <a:ln w="0">
            <a:noFill/>
          </a:ln>
        </p:spPr>
      </p:sp>
      <p:sp>
        <p:nvSpPr>
          <p:cNvPr id="587" name="PlaceHolder 3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520" cy="4466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x-none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5330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PlaceHolder 1"/>
          <p:cNvSpPr>
            <a:spLocks noGrp="1"/>
          </p:cNvSpPr>
          <p:nvPr>
            <p:ph type="sldNum" idx="2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C79C093-E575-473D-A5C5-2BD7D1E3D73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x-none" sz="1200" b="0" strike="noStrike" spc="-1">
              <a:latin typeface="Times New Roman"/>
            </a:endParaRPr>
          </a:p>
        </p:txBody>
      </p:sp>
      <p:sp>
        <p:nvSpPr>
          <p:cNvPr id="589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381000" y="693738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590" name="PlaceHolder 3"/>
          <p:cNvSpPr>
            <a:spLocks noGrp="1"/>
          </p:cNvSpPr>
          <p:nvPr>
            <p:ph type="body"/>
          </p:nvPr>
        </p:nvSpPr>
        <p:spPr>
          <a:xfrm>
            <a:off x="686520" y="4342680"/>
            <a:ext cx="5486400" cy="4114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x-none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3052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PlaceHolder 1"/>
          <p:cNvSpPr>
            <a:spLocks noGrp="1"/>
          </p:cNvSpPr>
          <p:nvPr>
            <p:ph type="sldNum" idx="2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C79C093-E575-473D-A5C5-2BD7D1E3D73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x-none" sz="1200" b="0" strike="noStrike" spc="-1">
              <a:latin typeface="Times New Roman"/>
            </a:endParaRPr>
          </a:p>
        </p:txBody>
      </p:sp>
      <p:sp>
        <p:nvSpPr>
          <p:cNvPr id="589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381000" y="693738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590" name="PlaceHolder 3"/>
          <p:cNvSpPr>
            <a:spLocks noGrp="1"/>
          </p:cNvSpPr>
          <p:nvPr>
            <p:ph type="body"/>
          </p:nvPr>
        </p:nvSpPr>
        <p:spPr>
          <a:xfrm>
            <a:off x="686520" y="4342680"/>
            <a:ext cx="5486400" cy="4114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x-none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1398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PlaceHolder 1"/>
          <p:cNvSpPr>
            <a:spLocks noGrp="1"/>
          </p:cNvSpPr>
          <p:nvPr>
            <p:ph type="sldNum" idx="2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C79C093-E575-473D-A5C5-2BD7D1E3D73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x-none" sz="1200" b="0" strike="noStrike" spc="-1">
              <a:latin typeface="Times New Roman"/>
            </a:endParaRPr>
          </a:p>
        </p:txBody>
      </p:sp>
      <p:sp>
        <p:nvSpPr>
          <p:cNvPr id="589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381000" y="693738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590" name="PlaceHolder 3"/>
          <p:cNvSpPr>
            <a:spLocks noGrp="1"/>
          </p:cNvSpPr>
          <p:nvPr>
            <p:ph type="body"/>
          </p:nvPr>
        </p:nvSpPr>
        <p:spPr>
          <a:xfrm>
            <a:off x="686520" y="4342680"/>
            <a:ext cx="5486400" cy="41140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x-none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1297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4CE7-7804-4A8E-8F74-CC1E77391571}" type="datetimeFigureOut">
              <a:rPr lang="tr-TR" smtClean="0"/>
              <a:t>20.10.2022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0D342-9021-4904-8BC0-12EC95D5981E}" type="slidenum">
              <a:rPr lang="tr-TR" smtClean="0"/>
              <a:t>‹#›</a:t>
            </a:fld>
            <a:endParaRPr lang="tr-TR"/>
          </a:p>
        </p:txBody>
      </p:sp>
      <p:sp>
        <p:nvSpPr>
          <p:cNvPr id="7" name="Dikdörtgen 6"/>
          <p:cNvSpPr/>
          <p:nvPr userDrawn="1"/>
        </p:nvSpPr>
        <p:spPr>
          <a:xfrm>
            <a:off x="0" y="827314"/>
            <a:ext cx="12192000" cy="4963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8" name="Rectangle 2"/>
          <p:cNvSpPr/>
          <p:nvPr userDrawn="1"/>
        </p:nvSpPr>
        <p:spPr>
          <a:xfrm>
            <a:off x="240" y="3544799"/>
            <a:ext cx="12191760" cy="53640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FFFFCC"/>
              </a:gs>
            </a:gsLst>
            <a:lin ang="10800000"/>
          </a:gradFill>
          <a:ln w="0">
            <a:noFill/>
          </a:ln>
          <a:effectLst>
            <a:outerShdw dist="12600" algn="ctr" rotWithShape="0">
              <a:srgbClr val="808080">
                <a:alpha val="9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17366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4CE7-7804-4A8E-8F74-CC1E77391571}" type="datetimeFigureOut">
              <a:rPr lang="tr-TR" smtClean="0"/>
              <a:t>20.10.2022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0D342-9021-4904-8BC0-12EC95D5981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3268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91589" y="1193074"/>
            <a:ext cx="5828211" cy="4983889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199" y="1193074"/>
            <a:ext cx="5819503" cy="4983889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4CE7-7804-4A8E-8F74-CC1E77391571}" type="datetimeFigureOut">
              <a:rPr lang="tr-TR" smtClean="0"/>
              <a:t>20.10.2022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0D342-9021-4904-8BC0-12EC95D5981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34675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4CE7-7804-4A8E-8F74-CC1E77391571}" type="datetimeFigureOut">
              <a:rPr lang="tr-TR" smtClean="0"/>
              <a:t>20.10.2022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0D342-9021-4904-8BC0-12EC95D5981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92201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4CE7-7804-4A8E-8F74-CC1E77391571}" type="datetimeFigureOut">
              <a:rPr lang="tr-TR" smtClean="0"/>
              <a:t>20.10.2022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0D342-9021-4904-8BC0-12EC95D5981E}" type="slidenum">
              <a:rPr lang="tr-TR" smtClean="0"/>
              <a:t>‹#›</a:t>
            </a:fld>
            <a:endParaRPr lang="tr-TR"/>
          </a:p>
        </p:txBody>
      </p:sp>
      <p:sp>
        <p:nvSpPr>
          <p:cNvPr id="5" name="Dikdörtgen 4"/>
          <p:cNvSpPr/>
          <p:nvPr userDrawn="1"/>
        </p:nvSpPr>
        <p:spPr>
          <a:xfrm>
            <a:off x="0" y="827314"/>
            <a:ext cx="12192000" cy="4963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25337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ikdörtgen 7"/>
          <p:cNvSpPr/>
          <p:nvPr userDrawn="1"/>
        </p:nvSpPr>
        <p:spPr>
          <a:xfrm>
            <a:off x="0" y="827314"/>
            <a:ext cx="12192000" cy="4963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93766" y="179069"/>
            <a:ext cx="4941218" cy="9791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165462"/>
            <a:ext cx="6782389" cy="600624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93766" y="1227909"/>
            <a:ext cx="4941218" cy="494379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4CE7-7804-4A8E-8F74-CC1E77391571}" type="datetimeFigureOut">
              <a:rPr lang="tr-TR" smtClean="0"/>
              <a:t>20.10.2022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0D342-9021-4904-8BC0-12EC95D5981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46677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4CE7-7804-4A8E-8F74-CC1E77391571}" type="datetimeFigureOut">
              <a:rPr lang="tr-TR" smtClean="0"/>
              <a:t>20.10.2022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0D342-9021-4904-8BC0-12EC95D5981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47256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/>
          <p:cNvSpPr/>
          <p:nvPr userDrawn="1"/>
        </p:nvSpPr>
        <p:spPr>
          <a:xfrm>
            <a:off x="0" y="827314"/>
            <a:ext cx="12192000" cy="4963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10255170" y="266222"/>
            <a:ext cx="1769190" cy="5910741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193766" y="266223"/>
            <a:ext cx="9576134" cy="5910740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64CE7-7804-4A8E-8F74-CC1E77391571}" type="datetimeFigureOut">
              <a:rPr lang="tr-TR" smtClean="0"/>
              <a:t>20.10.2022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0D342-9021-4904-8BC0-12EC95D5981E}" type="slidenum">
              <a:rPr lang="tr-TR" smtClean="0"/>
              <a:t>‹#›</a:t>
            </a:fld>
            <a:endParaRPr lang="tr-TR"/>
          </a:p>
        </p:txBody>
      </p:sp>
      <p:sp>
        <p:nvSpPr>
          <p:cNvPr id="8" name="Rectangle 2"/>
          <p:cNvSpPr/>
          <p:nvPr userDrawn="1"/>
        </p:nvSpPr>
        <p:spPr>
          <a:xfrm rot="5400000">
            <a:off x="7119462" y="3084300"/>
            <a:ext cx="5786146" cy="149990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FFFFCC"/>
              </a:gs>
            </a:gsLst>
            <a:lin ang="10800000"/>
          </a:gradFill>
          <a:ln w="0">
            <a:noFill/>
          </a:ln>
          <a:effectLst>
            <a:outerShdw dist="12600" algn="ctr" rotWithShape="0">
              <a:srgbClr val="808080">
                <a:alpha val="9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4212544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93766" y="138896"/>
            <a:ext cx="11830594" cy="86810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subTitle"/>
          </p:nvPr>
        </p:nvSpPr>
        <p:spPr>
          <a:xfrm>
            <a:off x="193766" y="1296365"/>
            <a:ext cx="11830594" cy="48266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algn="ctr">
              <a:buNone/>
            </a:pPr>
            <a:endParaRPr lang="x-none" sz="3200" b="0" strike="noStrike" spc="-1" dirty="0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51166A60-64CA-4A78-A372-250688D7DE8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3801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191589" y="95794"/>
            <a:ext cx="11800114" cy="931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dirty="0" smtClean="0"/>
              <a:t>Asıl başlık stili için tıklatın</a:t>
            </a: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91589" y="1201783"/>
            <a:ext cx="11841479" cy="4975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dirty="0" smtClean="0"/>
              <a:t>Asıl metin stillerini düzenle</a:t>
            </a:r>
          </a:p>
          <a:p>
            <a:pPr lvl="1"/>
            <a:r>
              <a:rPr lang="tr-TR" dirty="0" smtClean="0"/>
              <a:t>İkinci düzey</a:t>
            </a:r>
          </a:p>
          <a:p>
            <a:pPr lvl="2"/>
            <a:r>
              <a:rPr lang="tr-TR" dirty="0" smtClean="0"/>
              <a:t>Üçüncü düzey</a:t>
            </a:r>
          </a:p>
          <a:p>
            <a:pPr lvl="3"/>
            <a:r>
              <a:rPr lang="tr-TR" dirty="0" smtClean="0"/>
              <a:t>Dördüncü düzey</a:t>
            </a:r>
          </a:p>
          <a:p>
            <a:pPr lvl="4"/>
            <a:r>
              <a:rPr lang="tr-TR" dirty="0" smtClean="0"/>
              <a:t>Beşinci düzey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193766" y="641731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64CE7-7804-4A8E-8F74-CC1E77391571}" type="datetimeFigureOut">
              <a:rPr lang="tr-TR" smtClean="0"/>
              <a:t>20.10.2022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620589" y="64173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9281160" y="638996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0D342-9021-4904-8BC0-12EC95D5981E}" type="slidenum">
              <a:rPr lang="tr-TR" smtClean="0"/>
              <a:t>‹#›</a:t>
            </a:fld>
            <a:endParaRPr lang="tr-TR"/>
          </a:p>
        </p:txBody>
      </p:sp>
      <p:sp>
        <p:nvSpPr>
          <p:cNvPr id="7" name="Rectangle 2"/>
          <p:cNvSpPr/>
          <p:nvPr userDrawn="1"/>
        </p:nvSpPr>
        <p:spPr>
          <a:xfrm>
            <a:off x="0" y="6286320"/>
            <a:ext cx="12191760" cy="53640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FFFFCC"/>
              </a:gs>
            </a:gsLst>
            <a:lin ang="10800000"/>
          </a:gradFill>
          <a:ln w="0">
            <a:noFill/>
          </a:ln>
          <a:effectLst>
            <a:outerShdw dist="12600" algn="ctr" rotWithShape="0">
              <a:srgbClr val="808080">
                <a:alpha val="9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Rectangle 2"/>
          <p:cNvSpPr/>
          <p:nvPr userDrawn="1"/>
        </p:nvSpPr>
        <p:spPr>
          <a:xfrm>
            <a:off x="16448" y="1083340"/>
            <a:ext cx="12191760" cy="53640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FFFFCC"/>
              </a:gs>
            </a:gsLst>
            <a:lin ang="10800000"/>
          </a:gradFill>
          <a:ln w="0">
            <a:noFill/>
          </a:ln>
          <a:effectLst>
            <a:outerShdw dist="12600" algn="ctr" rotWithShape="0">
              <a:srgbClr val="808080">
                <a:alpha val="9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38247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3" r:id="rId3"/>
    <p:sldLayoutId id="2147483695" r:id="rId4"/>
    <p:sldLayoutId id="2147483696" r:id="rId5"/>
    <p:sldLayoutId id="2147483697" r:id="rId6"/>
    <p:sldLayoutId id="2147483699" r:id="rId7"/>
    <p:sldLayoutId id="2147483700" r:id="rId8"/>
    <p:sldLayoutId id="214748370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SzPct val="80000"/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2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tr-TR" sz="2400" b="0" strike="noStrike" spc="-1" dirty="0">
                <a:solidFill>
                  <a:srgbClr val="000000"/>
                </a:solidFill>
                <a:latin typeface="Calibri"/>
              </a:rPr>
              <a:t>Avni </a:t>
            </a:r>
            <a:r>
              <a:rPr lang="tr-TR" sz="2400" b="0" strike="noStrike" spc="-1" dirty="0" smtClean="0">
                <a:solidFill>
                  <a:srgbClr val="000000"/>
                </a:solidFill>
                <a:latin typeface="Calibri"/>
              </a:rPr>
              <a:t>Aksoy</a:t>
            </a:r>
            <a:endParaRPr lang="x-none" sz="2400" b="0" strike="noStrike" spc="-1" dirty="0">
              <a:latin typeface="Arial"/>
            </a:endParaRPr>
          </a:p>
        </p:txBody>
      </p:sp>
      <p:sp>
        <p:nvSpPr>
          <p:cNvPr id="232" name="PlaceHolder 1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numCol="1" spcCol="0" anchor="b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tr-TR" sz="6000" b="0" strike="noStrike" spc="-1" dirty="0" err="1" smtClean="0">
                <a:solidFill>
                  <a:srgbClr val="000000"/>
                </a:solidFill>
                <a:latin typeface="Calibri Light"/>
              </a:rPr>
              <a:t>Simulation</a:t>
            </a:r>
            <a:r>
              <a:rPr lang="tr-TR" sz="6000" b="0" strike="noStrike" spc="-1" dirty="0" smtClean="0">
                <a:solidFill>
                  <a:srgbClr val="000000"/>
                </a:solidFill>
                <a:latin typeface="Calibri Light"/>
              </a:rPr>
              <a:t> </a:t>
            </a:r>
            <a:r>
              <a:rPr lang="tr-TR" sz="6000" b="0" strike="noStrike" spc="-1" dirty="0" err="1" smtClean="0">
                <a:solidFill>
                  <a:srgbClr val="000000"/>
                </a:solidFill>
                <a:latin typeface="Calibri Light"/>
              </a:rPr>
              <a:t>for</a:t>
            </a:r>
            <a:r>
              <a:rPr lang="tr-TR" sz="6000" b="0" strike="noStrike" spc="-1" dirty="0" smtClean="0">
                <a:solidFill>
                  <a:srgbClr val="000000"/>
                </a:solidFill>
                <a:latin typeface="Calibri Light"/>
              </a:rPr>
              <a:t> CLEAR</a:t>
            </a:r>
            <a:br>
              <a:rPr lang="tr-TR" sz="6000" b="0" strike="noStrike" spc="-1" dirty="0" smtClean="0">
                <a:solidFill>
                  <a:srgbClr val="000000"/>
                </a:solidFill>
                <a:latin typeface="Calibri Light"/>
              </a:rPr>
            </a:br>
            <a:r>
              <a:rPr lang="tr-TR" sz="4400" b="0" strike="noStrike" spc="-1" dirty="0" smtClean="0">
                <a:latin typeface="Calibri Light"/>
              </a:rPr>
              <a:t>(</a:t>
            </a:r>
            <a:r>
              <a:rPr lang="tr-TR" sz="4400" b="0" spc="-1" dirty="0" smtClean="0">
                <a:latin typeface="Calibri Light"/>
              </a:rPr>
              <a:t>How </a:t>
            </a:r>
            <a:r>
              <a:rPr lang="tr-TR" sz="4400" b="0" spc="-1" dirty="0" err="1" smtClean="0">
                <a:latin typeface="Calibri Light"/>
              </a:rPr>
              <a:t>to</a:t>
            </a:r>
            <a:r>
              <a:rPr lang="tr-TR" sz="4400" b="0" spc="-1" dirty="0" smtClean="0">
                <a:latin typeface="Calibri Light"/>
              </a:rPr>
              <a:t> </a:t>
            </a:r>
            <a:r>
              <a:rPr lang="tr-TR" sz="4400" b="0" spc="-1" dirty="0" err="1" smtClean="0">
                <a:latin typeface="Calibri Light"/>
              </a:rPr>
              <a:t>improve</a:t>
            </a:r>
            <a:r>
              <a:rPr lang="tr-TR" sz="4400" b="0" spc="-1" dirty="0" smtClean="0">
                <a:latin typeface="Calibri Light"/>
              </a:rPr>
              <a:t> </a:t>
            </a:r>
            <a:r>
              <a:rPr lang="tr-TR" sz="4400" b="0" spc="-1" dirty="0" err="1" smtClean="0">
                <a:latin typeface="Calibri Light"/>
              </a:rPr>
              <a:t>machine</a:t>
            </a:r>
            <a:r>
              <a:rPr lang="tr-TR" sz="4400" b="0" spc="-1" dirty="0" smtClean="0">
                <a:latin typeface="Calibri Light"/>
              </a:rPr>
              <a:t>)</a:t>
            </a:r>
            <a:endParaRPr lang="en-US" sz="4400" b="0" strike="noStrike" spc="-1" dirty="0"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Simulation</a:t>
            </a:r>
            <a:r>
              <a:rPr lang="tr-TR" dirty="0" smtClean="0"/>
              <a:t> (</a:t>
            </a:r>
            <a:r>
              <a:rPr lang="tr-TR" dirty="0" err="1" smtClean="0"/>
              <a:t>Increasing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focusing</a:t>
            </a:r>
            <a:r>
              <a:rPr lang="tr-TR" dirty="0" smtClean="0"/>
              <a:t> </a:t>
            </a:r>
            <a:r>
              <a:rPr lang="tr-TR" dirty="0" err="1" smtClean="0"/>
              <a:t>strength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91589" y="1201783"/>
            <a:ext cx="11522891" cy="769256"/>
          </a:xfrm>
        </p:spPr>
        <p:txBody>
          <a:bodyPr>
            <a:normAutofit fontScale="92500" lnSpcReduction="10000"/>
          </a:bodyPr>
          <a:lstStyle/>
          <a:p>
            <a:r>
              <a:rPr lang="tr-TR" dirty="0" err="1" smtClean="0"/>
              <a:t>In</a:t>
            </a:r>
            <a:r>
              <a:rPr lang="tr-TR" dirty="0" smtClean="0"/>
              <a:t> </a:t>
            </a:r>
            <a:r>
              <a:rPr lang="tr-TR" dirty="0" err="1" smtClean="0"/>
              <a:t>orrder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have</a:t>
            </a:r>
            <a:r>
              <a:rPr lang="tr-TR" dirty="0" smtClean="0"/>
              <a:t> a </a:t>
            </a:r>
            <a:r>
              <a:rPr lang="tr-TR" dirty="0" err="1" smtClean="0"/>
              <a:t>waist</a:t>
            </a:r>
            <a:r>
              <a:rPr lang="tr-TR" dirty="0" smtClean="0"/>
              <a:t> at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entrance</a:t>
            </a:r>
            <a:r>
              <a:rPr lang="tr-TR" dirty="0" smtClean="0"/>
              <a:t> of TWS, </a:t>
            </a:r>
            <a:r>
              <a:rPr lang="tr-TR" dirty="0" err="1" smtClean="0"/>
              <a:t>another</a:t>
            </a:r>
            <a:r>
              <a:rPr lang="tr-TR" dirty="0" smtClean="0"/>
              <a:t> </a:t>
            </a:r>
            <a:r>
              <a:rPr lang="tr-TR" dirty="0" err="1" smtClean="0"/>
              <a:t>solenoid</a:t>
            </a:r>
            <a:r>
              <a:rPr lang="tr-TR" dirty="0" smtClean="0"/>
              <a:t> </a:t>
            </a:r>
            <a:r>
              <a:rPr lang="tr-TR" dirty="0" err="1" smtClean="0"/>
              <a:t>just</a:t>
            </a:r>
            <a:r>
              <a:rPr lang="tr-TR" dirty="0" smtClean="0"/>
              <a:t> </a:t>
            </a:r>
            <a:r>
              <a:rPr lang="tr-TR" dirty="0" err="1" smtClean="0"/>
              <a:t>located</a:t>
            </a:r>
            <a:r>
              <a:rPr lang="tr-TR" dirty="0" smtClean="0"/>
              <a:t> 10 cm </a:t>
            </a:r>
            <a:r>
              <a:rPr lang="tr-TR" dirty="0" err="1" smtClean="0"/>
              <a:t>downstream</a:t>
            </a:r>
            <a:r>
              <a:rPr lang="tr-TR" dirty="0" smtClean="0"/>
              <a:t> of </a:t>
            </a:r>
            <a:r>
              <a:rPr lang="tr-TR" dirty="0" err="1" smtClean="0"/>
              <a:t>gun</a:t>
            </a:r>
            <a:r>
              <a:rPr lang="tr-TR" dirty="0" smtClean="0"/>
              <a:t> (22.5 cm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cathode</a:t>
            </a:r>
            <a:r>
              <a:rPr lang="tr-TR" dirty="0" smtClean="0"/>
              <a:t>) is </a:t>
            </a:r>
            <a:r>
              <a:rPr lang="tr-TR" dirty="0" err="1" smtClean="0"/>
              <a:t>proposed</a:t>
            </a:r>
            <a:r>
              <a:rPr lang="tr-TR" dirty="0" smtClean="0"/>
              <a:t>..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69" y="2042159"/>
            <a:ext cx="5806359" cy="3698241"/>
          </a:xfrm>
          <a:prstGeom prst="rect">
            <a:avLst/>
          </a:prstGeom>
        </p:spPr>
      </p:pic>
      <p:cxnSp>
        <p:nvCxnSpPr>
          <p:cNvPr id="6" name="Düz Ok Bağlayıcısı 5"/>
          <p:cNvCxnSpPr/>
          <p:nvPr/>
        </p:nvCxnSpPr>
        <p:spPr>
          <a:xfrm flipV="1">
            <a:off x="1005840" y="4348482"/>
            <a:ext cx="558800" cy="1463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Ok Bağlayıcısı 8"/>
          <p:cNvCxnSpPr/>
          <p:nvPr/>
        </p:nvCxnSpPr>
        <p:spPr>
          <a:xfrm flipV="1">
            <a:off x="2123440" y="5519658"/>
            <a:ext cx="0" cy="342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Ok Bağlayıcısı 9"/>
          <p:cNvCxnSpPr/>
          <p:nvPr/>
        </p:nvCxnSpPr>
        <p:spPr>
          <a:xfrm flipH="1" flipV="1">
            <a:off x="3836024" y="4850925"/>
            <a:ext cx="55256" cy="1063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Metin kutusu 15"/>
          <p:cNvSpPr txBox="1"/>
          <p:nvPr/>
        </p:nvSpPr>
        <p:spPr>
          <a:xfrm>
            <a:off x="274187" y="5694552"/>
            <a:ext cx="1055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Existing</a:t>
            </a:r>
            <a:r>
              <a:rPr lang="tr-TR" dirty="0" smtClean="0"/>
              <a:t> </a:t>
            </a:r>
            <a:r>
              <a:rPr lang="tr-TR" dirty="0" err="1" smtClean="0"/>
              <a:t>Solenoid</a:t>
            </a:r>
            <a:endParaRPr lang="tr-TR" dirty="0"/>
          </a:p>
        </p:txBody>
      </p:sp>
      <p:sp>
        <p:nvSpPr>
          <p:cNvPr id="17" name="Metin kutusu 16"/>
          <p:cNvSpPr txBox="1"/>
          <p:nvPr/>
        </p:nvSpPr>
        <p:spPr>
          <a:xfrm>
            <a:off x="1736775" y="5778579"/>
            <a:ext cx="1055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Gun</a:t>
            </a:r>
            <a:endParaRPr lang="tr-TR" dirty="0"/>
          </a:p>
        </p:txBody>
      </p:sp>
      <p:sp>
        <p:nvSpPr>
          <p:cNvPr id="18" name="Metin kutusu 17"/>
          <p:cNvSpPr txBox="1"/>
          <p:nvPr/>
        </p:nvSpPr>
        <p:spPr>
          <a:xfrm>
            <a:off x="3335916" y="5706537"/>
            <a:ext cx="1055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New </a:t>
            </a:r>
            <a:r>
              <a:rPr lang="tr-TR" dirty="0" err="1" smtClean="0"/>
              <a:t>Solenoid</a:t>
            </a:r>
            <a:endParaRPr lang="tr-TR" dirty="0"/>
          </a:p>
        </p:txBody>
      </p:sp>
      <p:sp>
        <p:nvSpPr>
          <p:cNvPr id="19" name="İçerik Yer Tutucusu 2"/>
          <p:cNvSpPr txBox="1">
            <a:spLocks/>
          </p:cNvSpPr>
          <p:nvPr/>
        </p:nvSpPr>
        <p:spPr>
          <a:xfrm>
            <a:off x="6461035" y="2145210"/>
            <a:ext cx="5136606" cy="35951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50000"/>
                </a:schemeClr>
              </a:buClr>
              <a:buSzPct val="80000"/>
              <a:buFont typeface="Wingdings" panose="05000000000000000000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>
                  <a:lumMod val="50000"/>
                </a:schemeClr>
              </a:buClr>
              <a:buSzPct val="80000"/>
              <a:buFont typeface="Wingdings" panose="05000000000000000000" pitchFamily="2" charset="2"/>
              <a:buChar char="Ø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ü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space</a:t>
            </a:r>
            <a:r>
              <a:rPr lang="tr-TR" dirty="0" smtClean="0"/>
              <a:t> </a:t>
            </a:r>
            <a:r>
              <a:rPr lang="tr-TR" dirty="0" err="1" smtClean="0"/>
              <a:t>between</a:t>
            </a:r>
            <a:r>
              <a:rPr lang="tr-TR" dirty="0" smtClean="0"/>
              <a:t> </a:t>
            </a:r>
            <a:r>
              <a:rPr lang="tr-TR" dirty="0" err="1" smtClean="0"/>
              <a:t>gun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TWS is 2.4 m</a:t>
            </a:r>
          </a:p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existing</a:t>
            </a:r>
            <a:r>
              <a:rPr lang="tr-TR" dirty="0" smtClean="0"/>
              <a:t> </a:t>
            </a:r>
            <a:r>
              <a:rPr lang="tr-TR" dirty="0" err="1" smtClean="0"/>
              <a:t>focusing</a:t>
            </a:r>
            <a:r>
              <a:rPr lang="tr-TR" dirty="0" smtClean="0"/>
              <a:t> </a:t>
            </a:r>
            <a:r>
              <a:rPr lang="tr-TR" dirty="0" err="1" smtClean="0"/>
              <a:t>solenoid</a:t>
            </a:r>
            <a:r>
              <a:rPr lang="tr-TR" dirty="0" smtClean="0"/>
              <a:t> not </a:t>
            </a:r>
            <a:r>
              <a:rPr lang="tr-TR" dirty="0" err="1" smtClean="0"/>
              <a:t>needed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be </a:t>
            </a:r>
            <a:r>
              <a:rPr lang="tr-TR" dirty="0" err="1" smtClean="0"/>
              <a:t>used</a:t>
            </a:r>
            <a:r>
              <a:rPr lang="tr-TR" dirty="0" smtClean="0"/>
              <a:t>, but </a:t>
            </a:r>
            <a:r>
              <a:rPr lang="tr-TR" dirty="0" err="1" smtClean="0"/>
              <a:t>back</a:t>
            </a:r>
            <a:r>
              <a:rPr lang="tr-TR" dirty="0" smtClean="0"/>
              <a:t> </a:t>
            </a:r>
            <a:r>
              <a:rPr lang="tr-TR" dirty="0" err="1" smtClean="0"/>
              <a:t>coil</a:t>
            </a:r>
            <a:r>
              <a:rPr lang="tr-TR" dirty="0" smtClean="0"/>
              <a:t> can be </a:t>
            </a:r>
            <a:r>
              <a:rPr lang="tr-TR" dirty="0" err="1" smtClean="0"/>
              <a:t>used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zero</a:t>
            </a:r>
            <a:r>
              <a:rPr lang="tr-TR" dirty="0" smtClean="0"/>
              <a:t> </a:t>
            </a:r>
            <a:r>
              <a:rPr lang="tr-TR" dirty="0" err="1" smtClean="0"/>
              <a:t>filed</a:t>
            </a:r>
            <a:r>
              <a:rPr lang="tr-TR" dirty="0" smtClean="0"/>
              <a:t> at </a:t>
            </a:r>
            <a:r>
              <a:rPr lang="tr-TR" dirty="0" err="1" smtClean="0"/>
              <a:t>cathode</a:t>
            </a:r>
            <a:r>
              <a:rPr lang="tr-TR" dirty="0" smtClean="0"/>
              <a:t>.</a:t>
            </a:r>
          </a:p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new</a:t>
            </a:r>
            <a:r>
              <a:rPr lang="tr-TR" dirty="0" smtClean="0"/>
              <a:t> </a:t>
            </a:r>
            <a:r>
              <a:rPr lang="tr-TR" dirty="0" err="1" smtClean="0"/>
              <a:t>solenoid</a:t>
            </a:r>
            <a:r>
              <a:rPr lang="tr-TR" dirty="0" smtClean="0"/>
              <a:t> </a:t>
            </a:r>
            <a:r>
              <a:rPr lang="tr-TR" dirty="0" err="1" smtClean="0"/>
              <a:t>needs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be </a:t>
            </a:r>
            <a:r>
              <a:rPr lang="tr-TR" dirty="0" err="1" smtClean="0"/>
              <a:t>about</a:t>
            </a:r>
            <a:r>
              <a:rPr lang="tr-TR" dirty="0" smtClean="0"/>
              <a:t> 15 cm </a:t>
            </a:r>
            <a:r>
              <a:rPr lang="tr-TR" dirty="0" err="1" smtClean="0"/>
              <a:t>length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maximum</a:t>
            </a:r>
            <a:r>
              <a:rPr lang="tr-TR" dirty="0" smtClean="0"/>
              <a:t> </a:t>
            </a:r>
            <a:r>
              <a:rPr lang="tr-TR" dirty="0" err="1" smtClean="0"/>
              <a:t>filed</a:t>
            </a:r>
            <a:r>
              <a:rPr lang="tr-TR" dirty="0" smtClean="0"/>
              <a:t> of 0.4 T</a:t>
            </a:r>
          </a:p>
        </p:txBody>
      </p:sp>
      <p:graphicFrame>
        <p:nvGraphicFramePr>
          <p:cNvPr id="23" name="Tablo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204562"/>
              </p:ext>
            </p:extLst>
          </p:nvPr>
        </p:nvGraphicFramePr>
        <p:xfrm>
          <a:off x="6963126" y="1978388"/>
          <a:ext cx="424688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5627">
                  <a:extLst>
                    <a:ext uri="{9D8B030D-6E8A-4147-A177-3AD203B41FA5}">
                      <a16:colId xmlns:a16="http://schemas.microsoft.com/office/drawing/2014/main" xmlns="" val="3102697557"/>
                    </a:ext>
                  </a:extLst>
                </a:gridCol>
                <a:gridCol w="1415627">
                  <a:extLst>
                    <a:ext uri="{9D8B030D-6E8A-4147-A177-3AD203B41FA5}">
                      <a16:colId xmlns:a16="http://schemas.microsoft.com/office/drawing/2014/main" xmlns="" val="1175687612"/>
                    </a:ext>
                  </a:extLst>
                </a:gridCol>
                <a:gridCol w="1415627">
                  <a:extLst>
                    <a:ext uri="{9D8B030D-6E8A-4147-A177-3AD203B41FA5}">
                      <a16:colId xmlns:a16="http://schemas.microsoft.com/office/drawing/2014/main" xmlns="" val="336293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Parameter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Unit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Value</a:t>
                      </a:r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8849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Sigma_x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mm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1.020</a:t>
                      </a:r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69057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B_solenoid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T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0.321</a:t>
                      </a:r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46188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Phase_gun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degree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34.637</a:t>
                      </a:r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474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Phase_cavity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degree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55.594</a:t>
                      </a:r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38899368"/>
                  </a:ext>
                </a:extLst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-88243" y="4056599"/>
            <a:ext cx="12079946" cy="2652297"/>
            <a:chOff x="31556" y="3048792"/>
            <a:chExt cx="12079946" cy="265229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56" y="3048792"/>
              <a:ext cx="6262366" cy="2652297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8993" y="3105430"/>
              <a:ext cx="5612509" cy="2589121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870" y="1027612"/>
            <a:ext cx="7724818" cy="5830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62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89" y="3977241"/>
            <a:ext cx="6025304" cy="26958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921" y="2422033"/>
            <a:ext cx="5866782" cy="26249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1" y="1152809"/>
            <a:ext cx="5916843" cy="2647299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Sensitivity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energy</a:t>
            </a:r>
            <a:r>
              <a:rPr lang="tr-TR" dirty="0" smtClean="0"/>
              <a:t> </a:t>
            </a:r>
            <a:r>
              <a:rPr lang="tr-TR" dirty="0" err="1" smtClean="0"/>
              <a:t>changes</a:t>
            </a:r>
            <a:endParaRPr lang="tr-TR" dirty="0"/>
          </a:p>
        </p:txBody>
      </p:sp>
      <p:sp>
        <p:nvSpPr>
          <p:cNvPr id="5" name="Dikdörtgen 4"/>
          <p:cNvSpPr/>
          <p:nvPr/>
        </p:nvSpPr>
        <p:spPr>
          <a:xfrm>
            <a:off x="2507349" y="1591149"/>
            <a:ext cx="1474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 err="1" smtClean="0"/>
              <a:t>Existing</a:t>
            </a:r>
            <a:r>
              <a:rPr lang="tr-TR" dirty="0" smtClean="0"/>
              <a:t> </a:t>
            </a:r>
            <a:r>
              <a:rPr lang="tr-TR" dirty="0" err="1" smtClean="0"/>
              <a:t>setup</a:t>
            </a:r>
            <a:endParaRPr lang="tr-TR" dirty="0"/>
          </a:p>
        </p:txBody>
      </p:sp>
      <p:sp>
        <p:nvSpPr>
          <p:cNvPr id="7" name="Dikdörtgen 6"/>
          <p:cNvSpPr/>
          <p:nvPr/>
        </p:nvSpPr>
        <p:spPr>
          <a:xfrm>
            <a:off x="8297847" y="2607083"/>
            <a:ext cx="1520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 err="1" smtClean="0"/>
              <a:t>Short</a:t>
            </a:r>
            <a:r>
              <a:rPr lang="tr-TR" dirty="0" smtClean="0"/>
              <a:t> </a:t>
            </a:r>
            <a:r>
              <a:rPr lang="tr-TR" dirty="0" err="1"/>
              <a:t>I</a:t>
            </a:r>
            <a:r>
              <a:rPr lang="tr-TR" dirty="0" err="1" smtClean="0"/>
              <a:t>njector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8" name="Dikdörtgen 7"/>
          <p:cNvSpPr/>
          <p:nvPr/>
        </p:nvSpPr>
        <p:spPr>
          <a:xfrm>
            <a:off x="3056662" y="4238448"/>
            <a:ext cx="1480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 smtClean="0"/>
              <a:t>New </a:t>
            </a:r>
            <a:r>
              <a:rPr lang="tr-TR" dirty="0" err="1" smtClean="0"/>
              <a:t>Solenoid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1681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Sensitivity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smtClean="0"/>
              <a:t>RMS </a:t>
            </a:r>
            <a:r>
              <a:rPr lang="tr-TR" dirty="0" err="1" smtClean="0"/>
              <a:t>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 T</a:t>
            </a:r>
            <a:r>
              <a:rPr lang="en-US" dirty="0" smtClean="0"/>
              <a:t>here </a:t>
            </a:r>
            <a:r>
              <a:rPr lang="en-US" dirty="0"/>
              <a:t>can be many sources of </a:t>
            </a:r>
            <a:r>
              <a:rPr lang="en-US" dirty="0" smtClean="0"/>
              <a:t>error</a:t>
            </a:r>
            <a:r>
              <a:rPr lang="tr-TR" dirty="0" smtClean="0"/>
              <a:t>.. </a:t>
            </a:r>
            <a:r>
              <a:rPr lang="tr-TR" dirty="0" err="1" smtClean="0"/>
              <a:t>Considered</a:t>
            </a:r>
            <a:r>
              <a:rPr lang="tr-TR" dirty="0" smtClean="0"/>
              <a:t> </a:t>
            </a:r>
            <a:r>
              <a:rPr lang="tr-TR" dirty="0" err="1" smtClean="0"/>
              <a:t>ones</a:t>
            </a:r>
            <a:r>
              <a:rPr lang="tr-TR" dirty="0" smtClean="0"/>
              <a:t>..</a:t>
            </a:r>
          </a:p>
          <a:p>
            <a:pPr lvl="1"/>
            <a:r>
              <a:rPr lang="tr-TR" dirty="0" err="1" smtClean="0"/>
              <a:t>Laser</a:t>
            </a:r>
            <a:r>
              <a:rPr lang="tr-TR" dirty="0" smtClean="0"/>
              <a:t> </a:t>
            </a:r>
            <a:r>
              <a:rPr lang="tr-TR" dirty="0" err="1" smtClean="0"/>
              <a:t>position</a:t>
            </a:r>
            <a:r>
              <a:rPr lang="tr-TR" dirty="0" smtClean="0"/>
              <a:t> </a:t>
            </a:r>
            <a:r>
              <a:rPr lang="tr-TR" dirty="0" err="1" smtClean="0"/>
              <a:t>error</a:t>
            </a:r>
            <a:r>
              <a:rPr lang="tr-TR" dirty="0" smtClean="0"/>
              <a:t>  			</a:t>
            </a:r>
            <a:r>
              <a:rPr lang="el-GR" dirty="0" smtClean="0"/>
              <a:t>δ</a:t>
            </a:r>
            <a:r>
              <a:rPr lang="tr-TR" dirty="0" smtClean="0"/>
              <a:t>x</a:t>
            </a:r>
            <a:r>
              <a:rPr lang="tr-TR" baseline="-25000" dirty="0" smtClean="0"/>
              <a:t>0</a:t>
            </a:r>
            <a:r>
              <a:rPr lang="tr-TR" dirty="0" smtClean="0"/>
              <a:t>=50 µm, </a:t>
            </a:r>
            <a:r>
              <a:rPr lang="el-GR" dirty="0"/>
              <a:t>δ</a:t>
            </a:r>
            <a:r>
              <a:rPr lang="tr-TR" dirty="0" smtClean="0"/>
              <a:t>x</a:t>
            </a:r>
            <a:r>
              <a:rPr lang="tr-TR" baseline="-25000" dirty="0" smtClean="0"/>
              <a:t>0</a:t>
            </a:r>
            <a:r>
              <a:rPr lang="tr-TR" dirty="0"/>
              <a:t>=50 µm </a:t>
            </a:r>
            <a:endParaRPr lang="tr-TR" dirty="0" smtClean="0"/>
          </a:p>
          <a:p>
            <a:pPr lvl="1"/>
            <a:r>
              <a:rPr lang="tr-TR" dirty="0" err="1" smtClean="0"/>
              <a:t>Laser</a:t>
            </a:r>
            <a:r>
              <a:rPr lang="tr-TR" dirty="0" smtClean="0"/>
              <a:t> </a:t>
            </a:r>
            <a:r>
              <a:rPr lang="tr-TR" dirty="0" err="1" smtClean="0"/>
              <a:t>power</a:t>
            </a:r>
            <a:r>
              <a:rPr lang="tr-TR" dirty="0" smtClean="0"/>
              <a:t> </a:t>
            </a:r>
            <a:r>
              <a:rPr lang="tr-TR" dirty="0" err="1" smtClean="0"/>
              <a:t>error</a:t>
            </a:r>
            <a:r>
              <a:rPr lang="tr-TR" dirty="0" smtClean="0"/>
              <a:t> </a:t>
            </a:r>
            <a:r>
              <a:rPr lang="tr-TR" dirty="0" smtClean="0">
                <a:sym typeface="Wingdings" panose="05000000000000000000" pitchFamily="2" charset="2"/>
              </a:rPr>
              <a:t> </a:t>
            </a:r>
            <a:r>
              <a:rPr lang="tr-TR" dirty="0" err="1" smtClean="0">
                <a:sym typeface="Wingdings" panose="05000000000000000000" pitchFamily="2" charset="2"/>
              </a:rPr>
              <a:t>charge</a:t>
            </a:r>
            <a:r>
              <a:rPr lang="tr-TR" dirty="0" smtClean="0">
                <a:sym typeface="Wingdings" panose="05000000000000000000" pitchFamily="2" charset="2"/>
              </a:rPr>
              <a:t> </a:t>
            </a:r>
            <a:r>
              <a:rPr lang="tr-TR" dirty="0" err="1" smtClean="0">
                <a:sym typeface="Wingdings" panose="05000000000000000000" pitchFamily="2" charset="2"/>
              </a:rPr>
              <a:t>error</a:t>
            </a:r>
            <a:r>
              <a:rPr lang="tr-TR" dirty="0" smtClean="0">
                <a:sym typeface="Wingdings" panose="05000000000000000000" pitchFamily="2" charset="2"/>
              </a:rPr>
              <a:t>	</a:t>
            </a:r>
            <a:r>
              <a:rPr lang="el-GR" dirty="0" smtClean="0"/>
              <a:t>δ</a:t>
            </a:r>
            <a:r>
              <a:rPr lang="tr-TR" dirty="0" smtClean="0"/>
              <a:t>Q</a:t>
            </a:r>
            <a:r>
              <a:rPr lang="tr-TR" baseline="-25000" dirty="0" smtClean="0"/>
              <a:t>0</a:t>
            </a:r>
            <a:r>
              <a:rPr lang="tr-TR" dirty="0" smtClean="0"/>
              <a:t>=2.5%</a:t>
            </a:r>
            <a:endParaRPr lang="tr-TR" dirty="0" smtClean="0">
              <a:sym typeface="Wingdings" panose="05000000000000000000" pitchFamily="2" charset="2"/>
            </a:endParaRPr>
          </a:p>
          <a:p>
            <a:pPr lvl="1"/>
            <a:r>
              <a:rPr lang="tr-TR" dirty="0" smtClean="0">
                <a:sym typeface="Wingdings" panose="05000000000000000000" pitchFamily="2" charset="2"/>
              </a:rPr>
              <a:t>RF </a:t>
            </a:r>
            <a:r>
              <a:rPr lang="tr-TR" dirty="0" err="1" smtClean="0">
                <a:sym typeface="Wingdings" panose="05000000000000000000" pitchFamily="2" charset="2"/>
              </a:rPr>
              <a:t>phase</a:t>
            </a:r>
            <a:r>
              <a:rPr lang="tr-TR" dirty="0" smtClean="0">
                <a:sym typeface="Wingdings" panose="05000000000000000000" pitchFamily="2" charset="2"/>
              </a:rPr>
              <a:t> </a:t>
            </a:r>
            <a:r>
              <a:rPr lang="tr-TR" dirty="0" err="1" smtClean="0">
                <a:sym typeface="Wingdings" panose="05000000000000000000" pitchFamily="2" charset="2"/>
              </a:rPr>
              <a:t>error</a:t>
            </a:r>
            <a:r>
              <a:rPr lang="tr-TR" dirty="0" smtClean="0">
                <a:sym typeface="Wingdings" panose="05000000000000000000" pitchFamily="2" charset="2"/>
              </a:rPr>
              <a:t>				</a:t>
            </a:r>
            <a:r>
              <a:rPr lang="el-GR" dirty="0" smtClean="0"/>
              <a:t>δ</a:t>
            </a:r>
            <a:r>
              <a:rPr lang="el-GR" dirty="0" smtClean="0">
                <a:latin typeface="Calibri" panose="020F0502020204030204" pitchFamily="34" charset="0"/>
                <a:cs typeface="Calibri" panose="020F0502020204030204" pitchFamily="34" charset="0"/>
              </a:rPr>
              <a:t>φ</a:t>
            </a:r>
            <a:r>
              <a:rPr lang="tr-TR" baseline="-25000" dirty="0" smtClean="0"/>
              <a:t>0</a:t>
            </a:r>
            <a:r>
              <a:rPr lang="tr-TR" dirty="0" smtClean="0"/>
              <a:t>=1 </a:t>
            </a:r>
            <a:r>
              <a:rPr lang="tr-TR" dirty="0" err="1" smtClean="0"/>
              <a:t>degree</a:t>
            </a:r>
            <a:endParaRPr lang="tr-TR" dirty="0" smtClean="0"/>
          </a:p>
          <a:p>
            <a:pPr lvl="1"/>
            <a:r>
              <a:rPr lang="tr-TR" dirty="0" smtClean="0">
                <a:sym typeface="Wingdings" panose="05000000000000000000" pitchFamily="2" charset="2"/>
              </a:rPr>
              <a:t>RF </a:t>
            </a:r>
            <a:r>
              <a:rPr lang="tr-TR" dirty="0" err="1" smtClean="0">
                <a:sym typeface="Wingdings" panose="05000000000000000000" pitchFamily="2" charset="2"/>
              </a:rPr>
              <a:t>gradient</a:t>
            </a:r>
            <a:r>
              <a:rPr lang="tr-TR" dirty="0" smtClean="0">
                <a:sym typeface="Wingdings" panose="05000000000000000000" pitchFamily="2" charset="2"/>
              </a:rPr>
              <a:t> </a:t>
            </a:r>
            <a:r>
              <a:rPr lang="tr-TR" dirty="0" err="1" smtClean="0">
                <a:sym typeface="Wingdings" panose="05000000000000000000" pitchFamily="2" charset="2"/>
              </a:rPr>
              <a:t>error</a:t>
            </a:r>
            <a:r>
              <a:rPr lang="tr-TR" dirty="0" smtClean="0">
                <a:sym typeface="Wingdings" panose="05000000000000000000" pitchFamily="2" charset="2"/>
              </a:rPr>
              <a:t>			</a:t>
            </a:r>
            <a:r>
              <a:rPr lang="el-GR" dirty="0" smtClean="0"/>
              <a:t>δ</a:t>
            </a:r>
            <a:r>
              <a:rPr lang="tr-TR" dirty="0" smtClean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tr-TR" baseline="-25000" dirty="0" smtClean="0"/>
              <a:t>0</a:t>
            </a:r>
            <a:r>
              <a:rPr lang="tr-TR" dirty="0" smtClean="0"/>
              <a:t>=1%</a:t>
            </a:r>
            <a:endParaRPr lang="tr-TR" dirty="0">
              <a:sym typeface="Wingdings" panose="05000000000000000000" pitchFamily="2" charset="2"/>
            </a:endParaRPr>
          </a:p>
          <a:p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</a:t>
            </a:r>
            <a:r>
              <a:rPr lang="tr-TR" dirty="0" err="1" smtClean="0"/>
              <a:t>increasing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amplitude</a:t>
            </a:r>
            <a:r>
              <a:rPr lang="tr-TR" dirty="0" smtClean="0"/>
              <a:t> of </a:t>
            </a:r>
            <a:r>
              <a:rPr lang="tr-TR" dirty="0" err="1" smtClean="0"/>
              <a:t>these</a:t>
            </a:r>
            <a:r>
              <a:rPr lang="tr-TR" dirty="0" smtClean="0"/>
              <a:t> RMS </a:t>
            </a:r>
            <a:r>
              <a:rPr lang="tr-TR" dirty="0" err="1" smtClean="0"/>
              <a:t>erros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injectore</a:t>
            </a:r>
            <a:r>
              <a:rPr lang="tr-TR" dirty="0" smtClean="0"/>
              <a:t> has </a:t>
            </a:r>
            <a:r>
              <a:rPr lang="tr-TR" dirty="0" err="1" smtClean="0"/>
              <a:t>been</a:t>
            </a:r>
            <a:r>
              <a:rPr lang="tr-TR" dirty="0" smtClean="0"/>
              <a:t> </a:t>
            </a:r>
            <a:r>
              <a:rPr lang="tr-TR" dirty="0" err="1" smtClean="0"/>
              <a:t>compared</a:t>
            </a:r>
            <a:r>
              <a:rPr lang="tr-TR" dirty="0" smtClean="0"/>
              <a:t>..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" t="5434" r="7833"/>
          <a:stretch/>
        </p:blipFill>
        <p:spPr>
          <a:xfrm>
            <a:off x="534388" y="676891"/>
            <a:ext cx="10747169" cy="606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628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dirty="0" err="1" smtClean="0"/>
              <a:t>Different</a:t>
            </a:r>
            <a:r>
              <a:rPr lang="tr-TR" sz="3600" dirty="0" smtClean="0"/>
              <a:t> </a:t>
            </a:r>
            <a:r>
              <a:rPr lang="tr-TR" sz="3600" dirty="0" err="1" smtClean="0"/>
              <a:t>transverse</a:t>
            </a:r>
            <a:r>
              <a:rPr lang="tr-TR" sz="3600" dirty="0" smtClean="0"/>
              <a:t> </a:t>
            </a:r>
            <a:r>
              <a:rPr lang="tr-TR" sz="3600" dirty="0" err="1" smtClean="0"/>
              <a:t>inital</a:t>
            </a:r>
            <a:r>
              <a:rPr lang="tr-TR" sz="3600" dirty="0" smtClean="0"/>
              <a:t> </a:t>
            </a:r>
            <a:r>
              <a:rPr lang="tr-TR" sz="3600" dirty="0" err="1" smtClean="0"/>
              <a:t>distribution</a:t>
            </a:r>
            <a:r>
              <a:rPr lang="tr-TR" sz="3600" dirty="0" smtClean="0"/>
              <a:t> (</a:t>
            </a:r>
            <a:r>
              <a:rPr lang="tr-TR" sz="3600" dirty="0" err="1" smtClean="0"/>
              <a:t>only</a:t>
            </a:r>
            <a:r>
              <a:rPr lang="tr-TR" sz="3600" dirty="0" smtClean="0"/>
              <a:t> </a:t>
            </a:r>
            <a:r>
              <a:rPr lang="tr-TR" sz="3600" dirty="0" err="1" smtClean="0"/>
              <a:t>for</a:t>
            </a:r>
            <a:r>
              <a:rPr lang="tr-TR" sz="3600" dirty="0" smtClean="0"/>
              <a:t> </a:t>
            </a:r>
            <a:r>
              <a:rPr lang="tr-TR" sz="3600" dirty="0" err="1" smtClean="0"/>
              <a:t>existing</a:t>
            </a:r>
            <a:r>
              <a:rPr lang="tr-TR" sz="3600" dirty="0" smtClean="0"/>
              <a:t> </a:t>
            </a:r>
            <a:r>
              <a:rPr lang="tr-TR" sz="3600" dirty="0" err="1" smtClean="0"/>
              <a:t>setup</a:t>
            </a:r>
            <a:r>
              <a:rPr lang="tr-TR" sz="3600" dirty="0" smtClean="0"/>
              <a:t>)</a:t>
            </a:r>
            <a:endParaRPr lang="tr-TR" sz="3600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25" y="1182341"/>
            <a:ext cx="6172537" cy="2207405"/>
          </a:xfrm>
          <a:ln w="22225">
            <a:solidFill>
              <a:srgbClr val="FFC000"/>
            </a:solidFill>
          </a:ln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71" y="3625117"/>
            <a:ext cx="6068291" cy="2152381"/>
          </a:xfrm>
          <a:prstGeom prst="rect">
            <a:avLst/>
          </a:prstGeom>
          <a:ln w="22225">
            <a:solidFill>
              <a:srgbClr val="FFC000"/>
            </a:solidFill>
          </a:ln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007" y="2703235"/>
            <a:ext cx="5633244" cy="1998073"/>
          </a:xfrm>
          <a:prstGeom prst="rect">
            <a:avLst/>
          </a:prstGeom>
          <a:ln w="22225">
            <a:solidFill>
              <a:srgbClr val="FFC000"/>
            </a:solidFill>
          </a:ln>
        </p:spPr>
      </p:pic>
      <p:sp>
        <p:nvSpPr>
          <p:cNvPr id="7" name="Metin kutusu 6"/>
          <p:cNvSpPr txBox="1"/>
          <p:nvPr/>
        </p:nvSpPr>
        <p:spPr>
          <a:xfrm>
            <a:off x="1311564" y="1916711"/>
            <a:ext cx="2623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rgbClr val="00B050"/>
                </a:solidFill>
              </a:rPr>
              <a:t>Transverse</a:t>
            </a:r>
            <a:r>
              <a:rPr lang="tr-TR" dirty="0" smtClean="0">
                <a:solidFill>
                  <a:srgbClr val="00B050"/>
                </a:solidFill>
              </a:rPr>
              <a:t> </a:t>
            </a:r>
            <a:r>
              <a:rPr lang="tr-TR" dirty="0" err="1" smtClean="0">
                <a:solidFill>
                  <a:srgbClr val="00B050"/>
                </a:solidFill>
              </a:rPr>
              <a:t>Gaussian</a:t>
            </a:r>
            <a:endParaRPr lang="tr-TR" dirty="0">
              <a:solidFill>
                <a:srgbClr val="00B050"/>
              </a:solidFill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311563" y="4380530"/>
            <a:ext cx="2623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rgbClr val="00B050"/>
                </a:solidFill>
              </a:rPr>
              <a:t>Transverse</a:t>
            </a:r>
            <a:r>
              <a:rPr lang="tr-TR" dirty="0" smtClean="0">
                <a:solidFill>
                  <a:srgbClr val="00B050"/>
                </a:solidFill>
              </a:rPr>
              <a:t> </a:t>
            </a:r>
            <a:r>
              <a:rPr lang="tr-TR" dirty="0" err="1" smtClean="0">
                <a:solidFill>
                  <a:srgbClr val="00B050"/>
                </a:solidFill>
              </a:rPr>
              <a:t>Plateau</a:t>
            </a:r>
            <a:endParaRPr lang="tr-TR" dirty="0">
              <a:solidFill>
                <a:srgbClr val="00B050"/>
              </a:solidFill>
            </a:endParaRPr>
          </a:p>
        </p:txBody>
      </p:sp>
      <p:sp>
        <p:nvSpPr>
          <p:cNvPr id="9" name="Metin kutusu 8"/>
          <p:cNvSpPr txBox="1"/>
          <p:nvPr/>
        </p:nvSpPr>
        <p:spPr>
          <a:xfrm>
            <a:off x="7881065" y="3332939"/>
            <a:ext cx="3128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rgbClr val="00B050"/>
                </a:solidFill>
              </a:rPr>
              <a:t>Transverse</a:t>
            </a:r>
            <a:r>
              <a:rPr lang="tr-TR" dirty="0" smtClean="0">
                <a:solidFill>
                  <a:srgbClr val="00B050"/>
                </a:solidFill>
              </a:rPr>
              <a:t> </a:t>
            </a:r>
            <a:r>
              <a:rPr lang="tr-TR" dirty="0" err="1" smtClean="0">
                <a:solidFill>
                  <a:srgbClr val="00B050"/>
                </a:solidFill>
              </a:rPr>
              <a:t>Uniform</a:t>
            </a:r>
            <a:r>
              <a:rPr lang="tr-TR" dirty="0" smtClean="0">
                <a:solidFill>
                  <a:srgbClr val="00B050"/>
                </a:solidFill>
              </a:rPr>
              <a:t> (</a:t>
            </a:r>
            <a:r>
              <a:rPr lang="tr-TR" dirty="0" err="1" smtClean="0">
                <a:solidFill>
                  <a:srgbClr val="00B050"/>
                </a:solidFill>
              </a:rPr>
              <a:t>radial</a:t>
            </a:r>
            <a:r>
              <a:rPr lang="tr-TR" dirty="0" smtClean="0">
                <a:solidFill>
                  <a:srgbClr val="00B050"/>
                </a:solidFill>
              </a:rPr>
              <a:t>)</a:t>
            </a:r>
            <a:endParaRPr lang="tr-TR" dirty="0">
              <a:solidFill>
                <a:srgbClr val="00B050"/>
              </a:solidFill>
            </a:endParaRPr>
          </a:p>
        </p:txBody>
      </p:sp>
      <p:grpSp>
        <p:nvGrpSpPr>
          <p:cNvPr id="12" name="Grup 11"/>
          <p:cNvGrpSpPr/>
          <p:nvPr/>
        </p:nvGrpSpPr>
        <p:grpSpPr>
          <a:xfrm>
            <a:off x="154915" y="1027612"/>
            <a:ext cx="11836788" cy="5454637"/>
            <a:chOff x="154915" y="1027612"/>
            <a:chExt cx="11836788" cy="5454637"/>
          </a:xfrm>
        </p:grpSpPr>
        <p:pic>
          <p:nvPicPr>
            <p:cNvPr id="10" name="Resim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915" y="1027612"/>
              <a:ext cx="6430612" cy="2836157"/>
            </a:xfrm>
            <a:prstGeom prst="rect">
              <a:avLst/>
            </a:prstGeom>
          </p:spPr>
        </p:pic>
        <p:pic>
          <p:nvPicPr>
            <p:cNvPr id="11" name="Resim 1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1991" y="3389746"/>
              <a:ext cx="7239712" cy="3092503"/>
            </a:xfrm>
            <a:prstGeom prst="rect">
              <a:avLst/>
            </a:prstGeom>
          </p:spPr>
        </p:pic>
      </p:grpSp>
      <p:grpSp>
        <p:nvGrpSpPr>
          <p:cNvPr id="19" name="Grup 18"/>
          <p:cNvGrpSpPr/>
          <p:nvPr/>
        </p:nvGrpSpPr>
        <p:grpSpPr>
          <a:xfrm>
            <a:off x="137367" y="976726"/>
            <a:ext cx="12054633" cy="4516582"/>
            <a:chOff x="137367" y="976726"/>
            <a:chExt cx="12054633" cy="4516582"/>
          </a:xfrm>
        </p:grpSpPr>
        <p:pic>
          <p:nvPicPr>
            <p:cNvPr id="13" name="Resim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367" y="1010686"/>
              <a:ext cx="5854672" cy="4418875"/>
            </a:xfrm>
            <a:prstGeom prst="rect">
              <a:avLst/>
            </a:prstGeom>
          </p:spPr>
        </p:pic>
        <p:pic>
          <p:nvPicPr>
            <p:cNvPr id="16" name="Resim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7875" y="976726"/>
              <a:ext cx="5984125" cy="4516582"/>
            </a:xfrm>
            <a:prstGeom prst="rect">
              <a:avLst/>
            </a:prstGeom>
          </p:spPr>
        </p:pic>
        <p:sp>
          <p:nvSpPr>
            <p:cNvPr id="17" name="Metin kutusu 16"/>
            <p:cNvSpPr txBox="1"/>
            <p:nvPr/>
          </p:nvSpPr>
          <p:spPr>
            <a:xfrm>
              <a:off x="2419927" y="3235017"/>
              <a:ext cx="11730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err="1" smtClean="0">
                  <a:solidFill>
                    <a:srgbClr val="FF0000"/>
                  </a:solidFill>
                </a:rPr>
                <a:t>Gaussian</a:t>
              </a:r>
              <a:endParaRPr lang="tr-TR" dirty="0">
                <a:solidFill>
                  <a:srgbClr val="FF0000"/>
                </a:solidFill>
              </a:endParaRPr>
            </a:p>
          </p:txBody>
        </p:sp>
        <p:sp>
          <p:nvSpPr>
            <p:cNvPr id="18" name="Metin kutusu 17"/>
            <p:cNvSpPr txBox="1"/>
            <p:nvPr/>
          </p:nvSpPr>
          <p:spPr>
            <a:xfrm>
              <a:off x="8436213" y="3205080"/>
              <a:ext cx="11730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err="1" smtClean="0">
                  <a:solidFill>
                    <a:srgbClr val="FF0000"/>
                  </a:solidFill>
                </a:rPr>
                <a:t>Plateau</a:t>
              </a:r>
              <a:endParaRPr lang="tr-TR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Grup 21"/>
          <p:cNvGrpSpPr/>
          <p:nvPr/>
        </p:nvGrpSpPr>
        <p:grpSpPr>
          <a:xfrm>
            <a:off x="3463403" y="1321720"/>
            <a:ext cx="6249716" cy="4717039"/>
            <a:chOff x="2884729" y="1916711"/>
            <a:chExt cx="6249716" cy="4717039"/>
          </a:xfrm>
        </p:grpSpPr>
        <p:pic>
          <p:nvPicPr>
            <p:cNvPr id="20" name="Resim 1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4729" y="1916711"/>
              <a:ext cx="6249716" cy="4717039"/>
            </a:xfrm>
            <a:prstGeom prst="rect">
              <a:avLst/>
            </a:prstGeom>
          </p:spPr>
        </p:pic>
        <p:sp>
          <p:nvSpPr>
            <p:cNvPr id="21" name="Metin kutusu 20"/>
            <p:cNvSpPr txBox="1"/>
            <p:nvPr/>
          </p:nvSpPr>
          <p:spPr>
            <a:xfrm>
              <a:off x="5255491" y="4380530"/>
              <a:ext cx="1082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err="1" smtClean="0">
                  <a:solidFill>
                    <a:srgbClr val="FF0000"/>
                  </a:solidFill>
                </a:rPr>
                <a:t>Uniform</a:t>
              </a:r>
              <a:endParaRPr lang="tr-TR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382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Benchmarking of </a:t>
            </a:r>
            <a:r>
              <a:rPr lang="tr-TR" smtClean="0"/>
              <a:t>codes</a:t>
            </a:r>
            <a:endParaRPr lang="tr-TR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91" y="1114202"/>
            <a:ext cx="10594110" cy="5050147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1" y="1418296"/>
            <a:ext cx="10058400" cy="4188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899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Beam</a:t>
            </a:r>
            <a:r>
              <a:rPr lang="tr-TR" dirty="0" smtClean="0"/>
              <a:t>  </a:t>
            </a:r>
            <a:r>
              <a:rPr lang="tr-TR" dirty="0" err="1" smtClean="0"/>
              <a:t>Loading</a:t>
            </a:r>
            <a:r>
              <a:rPr lang="tr-TR" dirty="0"/>
              <a:t> </a:t>
            </a:r>
            <a:r>
              <a:rPr lang="tr-TR" dirty="0" err="1" smtClean="0"/>
              <a:t>Simulations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744" y="1311828"/>
            <a:ext cx="6137959" cy="4320286"/>
          </a:xfrm>
        </p:spPr>
      </p:pic>
      <p:sp>
        <p:nvSpPr>
          <p:cNvPr id="6" name="TextBox 5"/>
          <p:cNvSpPr txBox="1"/>
          <p:nvPr/>
        </p:nvSpPr>
        <p:spPr>
          <a:xfrm>
            <a:off x="9037122" y="380010"/>
            <a:ext cx="2612571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J. </a:t>
            </a:r>
            <a:r>
              <a:rPr lang="tr-TR" sz="2400" dirty="0" err="1" smtClean="0"/>
              <a:t>Olivares</a:t>
            </a:r>
            <a:r>
              <a:rPr lang="tr-TR" sz="2400" dirty="0" smtClean="0"/>
              <a:t> </a:t>
            </a:r>
            <a:r>
              <a:rPr lang="tr-TR" sz="2400" dirty="0" err="1" smtClean="0"/>
              <a:t>Herrador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89" y="1217222"/>
            <a:ext cx="5536849" cy="41558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1890" y="5759532"/>
            <a:ext cx="10628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Energy</a:t>
            </a:r>
            <a:r>
              <a:rPr lang="tr-TR" dirty="0" smtClean="0"/>
              <a:t> </a:t>
            </a:r>
            <a:r>
              <a:rPr lang="tr-TR" dirty="0" err="1" smtClean="0"/>
              <a:t>gain</a:t>
            </a:r>
            <a:r>
              <a:rPr lang="tr-TR" dirty="0" smtClean="0"/>
              <a:t> </a:t>
            </a:r>
            <a:r>
              <a:rPr lang="tr-TR" dirty="0" err="1" smtClean="0"/>
              <a:t>through</a:t>
            </a:r>
            <a:r>
              <a:rPr lang="tr-TR" dirty="0" smtClean="0"/>
              <a:t> TW </a:t>
            </a:r>
            <a:r>
              <a:rPr lang="tr-TR" dirty="0" err="1" smtClean="0"/>
              <a:t>structure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energies</a:t>
            </a:r>
            <a:r>
              <a:rPr lang="tr-TR" dirty="0" smtClean="0"/>
              <a:t> of 150th </a:t>
            </a:r>
            <a:r>
              <a:rPr lang="tr-TR" dirty="0" err="1" smtClean="0"/>
              <a:t>bunch</a:t>
            </a:r>
            <a:r>
              <a:rPr lang="tr-TR" dirty="0" smtClean="0"/>
              <a:t> 150 </a:t>
            </a:r>
            <a:r>
              <a:rPr lang="tr-TR" dirty="0" err="1" smtClean="0"/>
              <a:t>bunch</a:t>
            </a:r>
            <a:r>
              <a:rPr lang="tr-TR" dirty="0" smtClean="0"/>
              <a:t> of </a:t>
            </a:r>
            <a:r>
              <a:rPr lang="tr-TR" dirty="0" err="1" smtClean="0"/>
              <a:t>train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0.5 </a:t>
            </a:r>
            <a:r>
              <a:rPr lang="tr-TR" dirty="0" err="1" smtClean="0"/>
              <a:t>nC</a:t>
            </a:r>
            <a:r>
              <a:rPr lang="tr-TR" dirty="0" smtClean="0"/>
              <a:t>. </a:t>
            </a:r>
            <a:r>
              <a:rPr lang="tr-TR" dirty="0" err="1" smtClean="0"/>
              <a:t>Bunch</a:t>
            </a:r>
            <a:r>
              <a:rPr lang="tr-TR" dirty="0" smtClean="0"/>
              <a:t> </a:t>
            </a:r>
            <a:r>
              <a:rPr lang="tr-TR" dirty="0" err="1" smtClean="0"/>
              <a:t>spacing</a:t>
            </a:r>
            <a:r>
              <a:rPr lang="tr-TR" dirty="0" smtClean="0"/>
              <a:t> is 1/</a:t>
            </a:r>
            <a:r>
              <a:rPr lang="tr-TR" dirty="0" err="1" smtClean="0"/>
              <a:t>Freq</a:t>
            </a:r>
            <a:r>
              <a:rPr lang="tr-TR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96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Conclusion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 </a:t>
            </a:r>
            <a:r>
              <a:rPr lang="tr-TR" dirty="0" err="1" smtClean="0"/>
              <a:t>Good</a:t>
            </a:r>
            <a:r>
              <a:rPr lang="tr-TR" dirty="0" smtClean="0"/>
              <a:t> </a:t>
            </a:r>
            <a:r>
              <a:rPr lang="tr-TR" dirty="0" err="1" smtClean="0"/>
              <a:t>agreement</a:t>
            </a:r>
            <a:r>
              <a:rPr lang="tr-TR" dirty="0" smtClean="0"/>
              <a:t> </a:t>
            </a:r>
            <a:r>
              <a:rPr lang="tr-TR" dirty="0" err="1" smtClean="0"/>
              <a:t>between</a:t>
            </a:r>
            <a:r>
              <a:rPr lang="tr-TR" dirty="0" smtClean="0"/>
              <a:t> </a:t>
            </a:r>
            <a:r>
              <a:rPr lang="tr-TR" dirty="0" err="1" smtClean="0"/>
              <a:t>simulation</a:t>
            </a:r>
            <a:r>
              <a:rPr lang="tr-TR" dirty="0" smtClean="0"/>
              <a:t> </a:t>
            </a:r>
            <a:r>
              <a:rPr lang="tr-TR" dirty="0" err="1" smtClean="0"/>
              <a:t>tools</a:t>
            </a:r>
            <a:endParaRPr lang="tr-TR" dirty="0" smtClean="0"/>
          </a:p>
          <a:p>
            <a:pPr lvl="1"/>
            <a:r>
              <a:rPr lang="tr-TR" dirty="0" err="1" smtClean="0"/>
              <a:t>some</a:t>
            </a:r>
            <a:r>
              <a:rPr lang="tr-TR" dirty="0" smtClean="0"/>
              <a:t> of </a:t>
            </a:r>
            <a:r>
              <a:rPr lang="tr-TR" dirty="0" err="1" smtClean="0"/>
              <a:t>them</a:t>
            </a:r>
            <a:r>
              <a:rPr lang="tr-TR" dirty="0" smtClean="0"/>
              <a:t> </a:t>
            </a:r>
            <a:r>
              <a:rPr lang="tr-TR" dirty="0" err="1" smtClean="0"/>
              <a:t>user</a:t>
            </a:r>
            <a:r>
              <a:rPr lang="tr-TR" dirty="0" smtClean="0"/>
              <a:t> </a:t>
            </a:r>
            <a:r>
              <a:rPr lang="tr-TR" dirty="0" err="1" smtClean="0"/>
              <a:t>friendly</a:t>
            </a:r>
            <a:r>
              <a:rPr lang="tr-TR" dirty="0" smtClean="0"/>
              <a:t> </a:t>
            </a:r>
            <a:r>
              <a:rPr lang="tr-TR" dirty="0" err="1" smtClean="0"/>
              <a:t>some</a:t>
            </a:r>
            <a:r>
              <a:rPr lang="tr-TR" dirty="0" smtClean="0"/>
              <a:t> of </a:t>
            </a:r>
            <a:r>
              <a:rPr lang="tr-TR" dirty="0" err="1" smtClean="0"/>
              <a:t>them</a:t>
            </a:r>
            <a:r>
              <a:rPr lang="tr-TR" dirty="0" smtClean="0"/>
              <a:t> not </a:t>
            </a:r>
            <a:r>
              <a:rPr lang="tr-TR" dirty="0" smtClean="0">
                <a:sym typeface="Wingdings" panose="05000000000000000000" pitchFamily="2" charset="2"/>
              </a:rPr>
              <a:t></a:t>
            </a:r>
          </a:p>
          <a:p>
            <a:r>
              <a:rPr lang="tr-TR" dirty="0" err="1" smtClean="0">
                <a:sym typeface="Wingdings" panose="05000000000000000000" pitchFamily="2" charset="2"/>
              </a:rPr>
              <a:t>Present</a:t>
            </a:r>
            <a:r>
              <a:rPr lang="tr-TR" dirty="0" smtClean="0">
                <a:sym typeface="Wingdings" panose="05000000000000000000" pitchFamily="2" charset="2"/>
              </a:rPr>
              <a:t> CLEAR </a:t>
            </a:r>
            <a:r>
              <a:rPr lang="tr-TR" dirty="0" err="1" smtClean="0">
                <a:sym typeface="Wingdings" panose="05000000000000000000" pitchFamily="2" charset="2"/>
              </a:rPr>
              <a:t>injector</a:t>
            </a:r>
            <a:r>
              <a:rPr lang="tr-TR" dirty="0" smtClean="0">
                <a:sym typeface="Wingdings" panose="05000000000000000000" pitchFamily="2" charset="2"/>
              </a:rPr>
              <a:t> </a:t>
            </a:r>
            <a:r>
              <a:rPr lang="tr-TR" dirty="0" err="1" smtClean="0">
                <a:sym typeface="Wingdings" panose="05000000000000000000" pitchFamily="2" charset="2"/>
              </a:rPr>
              <a:t>and</a:t>
            </a:r>
            <a:r>
              <a:rPr lang="tr-TR" dirty="0" smtClean="0">
                <a:sym typeface="Wingdings" panose="05000000000000000000" pitchFamily="2" charset="2"/>
              </a:rPr>
              <a:t> </a:t>
            </a:r>
            <a:r>
              <a:rPr lang="tr-TR" dirty="0" err="1" smtClean="0">
                <a:sym typeface="Wingdings" panose="05000000000000000000" pitchFamily="2" charset="2"/>
              </a:rPr>
              <a:t>inital</a:t>
            </a:r>
            <a:r>
              <a:rPr lang="tr-TR" dirty="0" smtClean="0">
                <a:sym typeface="Wingdings" panose="05000000000000000000" pitchFamily="2" charset="2"/>
              </a:rPr>
              <a:t> </a:t>
            </a:r>
            <a:r>
              <a:rPr lang="tr-TR" dirty="0" err="1" smtClean="0">
                <a:sym typeface="Wingdings" panose="05000000000000000000" pitchFamily="2" charset="2"/>
              </a:rPr>
              <a:t>laser</a:t>
            </a:r>
            <a:r>
              <a:rPr lang="tr-TR" dirty="0" smtClean="0">
                <a:sym typeface="Wingdings" panose="05000000000000000000" pitchFamily="2" charset="2"/>
              </a:rPr>
              <a:t> </a:t>
            </a:r>
            <a:r>
              <a:rPr lang="tr-TR" dirty="0" err="1" smtClean="0">
                <a:sym typeface="Wingdings" panose="05000000000000000000" pitchFamily="2" charset="2"/>
              </a:rPr>
              <a:t>parameters</a:t>
            </a:r>
            <a:r>
              <a:rPr lang="tr-TR" dirty="0" smtClean="0">
                <a:sym typeface="Wingdings" panose="05000000000000000000" pitchFamily="2" charset="2"/>
              </a:rPr>
              <a:t> do not </a:t>
            </a:r>
            <a:r>
              <a:rPr lang="tr-TR" dirty="0" err="1" smtClean="0">
                <a:sym typeface="Wingdings" panose="05000000000000000000" pitchFamily="2" charset="2"/>
              </a:rPr>
              <a:t>allow</a:t>
            </a:r>
            <a:r>
              <a:rPr lang="tr-TR" dirty="0" smtClean="0">
                <a:sym typeface="Wingdings" panose="05000000000000000000" pitchFamily="2" charset="2"/>
              </a:rPr>
              <a:t> </a:t>
            </a:r>
            <a:r>
              <a:rPr lang="tr-TR" dirty="0" err="1" smtClean="0">
                <a:sym typeface="Wingdings" panose="05000000000000000000" pitchFamily="2" charset="2"/>
              </a:rPr>
              <a:t>good</a:t>
            </a:r>
            <a:r>
              <a:rPr lang="tr-TR" dirty="0" smtClean="0">
                <a:sym typeface="Wingdings" panose="05000000000000000000" pitchFamily="2" charset="2"/>
              </a:rPr>
              <a:t> </a:t>
            </a:r>
            <a:r>
              <a:rPr lang="tr-TR" dirty="0" err="1" smtClean="0">
                <a:sym typeface="Wingdings" panose="05000000000000000000" pitchFamily="2" charset="2"/>
              </a:rPr>
              <a:t>matching</a:t>
            </a:r>
            <a:r>
              <a:rPr lang="tr-TR" dirty="0" smtClean="0">
                <a:sym typeface="Wingdings" panose="05000000000000000000" pitchFamily="2" charset="2"/>
              </a:rPr>
              <a:t> </a:t>
            </a:r>
            <a:r>
              <a:rPr lang="tr-TR" dirty="0" err="1" smtClean="0">
                <a:sym typeface="Wingdings" panose="05000000000000000000" pitchFamily="2" charset="2"/>
              </a:rPr>
              <a:t>to</a:t>
            </a:r>
            <a:r>
              <a:rPr lang="tr-TR" dirty="0" smtClean="0">
                <a:sym typeface="Wingdings" panose="05000000000000000000" pitchFamily="2" charset="2"/>
              </a:rPr>
              <a:t> </a:t>
            </a:r>
            <a:r>
              <a:rPr lang="tr-TR" dirty="0" err="1" smtClean="0">
                <a:sym typeface="Wingdings" panose="05000000000000000000" pitchFamily="2" charset="2"/>
              </a:rPr>
              <a:t>the</a:t>
            </a:r>
            <a:r>
              <a:rPr lang="tr-TR" dirty="0" smtClean="0">
                <a:sym typeface="Wingdings" panose="05000000000000000000" pitchFamily="2" charset="2"/>
              </a:rPr>
              <a:t> </a:t>
            </a:r>
            <a:r>
              <a:rPr lang="tr-TR" dirty="0" err="1" smtClean="0">
                <a:sym typeface="Wingdings" panose="05000000000000000000" pitchFamily="2" charset="2"/>
              </a:rPr>
              <a:t>accelerating</a:t>
            </a:r>
            <a:r>
              <a:rPr lang="tr-TR" dirty="0" smtClean="0">
                <a:sym typeface="Wingdings" panose="05000000000000000000" pitchFamily="2" charset="2"/>
              </a:rPr>
              <a:t> </a:t>
            </a:r>
            <a:r>
              <a:rPr lang="tr-TR" dirty="0" err="1" smtClean="0">
                <a:sym typeface="Wingdings" panose="05000000000000000000" pitchFamily="2" charset="2"/>
              </a:rPr>
              <a:t>section</a:t>
            </a:r>
            <a:r>
              <a:rPr lang="tr-TR" dirty="0" smtClean="0">
                <a:sym typeface="Wingdings" panose="05000000000000000000" pitchFamily="2" charset="2"/>
              </a:rPr>
              <a:t>..</a:t>
            </a:r>
          </a:p>
          <a:p>
            <a:pPr lvl="1"/>
            <a:r>
              <a:rPr lang="tr-TR" dirty="0" err="1" smtClean="0"/>
              <a:t>Even</a:t>
            </a:r>
            <a:r>
              <a:rPr lang="tr-TR" dirty="0" smtClean="0"/>
              <a:t> </a:t>
            </a: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/>
              <a:t>good</a:t>
            </a:r>
            <a:r>
              <a:rPr lang="tr-TR" dirty="0" smtClean="0"/>
              <a:t> </a:t>
            </a:r>
            <a:r>
              <a:rPr lang="tr-TR" dirty="0" err="1" smtClean="0"/>
              <a:t>transverse</a:t>
            </a:r>
            <a:r>
              <a:rPr lang="tr-TR" dirty="0" smtClean="0"/>
              <a:t> </a:t>
            </a:r>
            <a:r>
              <a:rPr lang="tr-TR" dirty="0" err="1" smtClean="0"/>
              <a:t>beam</a:t>
            </a:r>
            <a:r>
              <a:rPr lang="tr-TR" dirty="0" smtClean="0"/>
              <a:t> spot </a:t>
            </a:r>
            <a:r>
              <a:rPr lang="tr-TR" dirty="0" err="1" smtClean="0"/>
              <a:t>there</a:t>
            </a:r>
            <a:r>
              <a:rPr lang="tr-TR" dirty="0" smtClean="0"/>
              <a:t> is </a:t>
            </a:r>
            <a:r>
              <a:rPr lang="tr-TR" dirty="0" err="1" smtClean="0"/>
              <a:t>no</a:t>
            </a:r>
            <a:r>
              <a:rPr lang="tr-TR" dirty="0" smtClean="0"/>
              <a:t> </a:t>
            </a:r>
            <a:r>
              <a:rPr lang="tr-TR" dirty="0" err="1" smtClean="0"/>
              <a:t>way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avoid</a:t>
            </a:r>
            <a:r>
              <a:rPr lang="tr-TR" dirty="0" smtClean="0"/>
              <a:t> </a:t>
            </a:r>
            <a:r>
              <a:rPr lang="tr-TR" dirty="0" err="1" smtClean="0"/>
              <a:t>beam</a:t>
            </a:r>
            <a:r>
              <a:rPr lang="tr-TR" dirty="0" smtClean="0"/>
              <a:t> </a:t>
            </a:r>
            <a:r>
              <a:rPr lang="tr-TR" dirty="0" err="1" smtClean="0"/>
              <a:t>loss</a:t>
            </a:r>
            <a:r>
              <a:rPr lang="tr-TR" dirty="0" smtClean="0"/>
              <a:t> </a:t>
            </a:r>
            <a:r>
              <a:rPr lang="tr-TR" dirty="0" err="1" smtClean="0"/>
              <a:t>due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beam</a:t>
            </a:r>
            <a:r>
              <a:rPr lang="tr-TR" dirty="0" smtClean="0"/>
              <a:t> </a:t>
            </a:r>
            <a:r>
              <a:rPr lang="tr-TR" dirty="0" err="1" smtClean="0"/>
              <a:t>loading</a:t>
            </a:r>
            <a:r>
              <a:rPr lang="tr-TR" dirty="0" smtClean="0"/>
              <a:t>..</a:t>
            </a:r>
          </a:p>
          <a:p>
            <a:r>
              <a:rPr lang="tr-TR" dirty="0" err="1" smtClean="0"/>
              <a:t>Shortenning</a:t>
            </a:r>
            <a:r>
              <a:rPr lang="tr-TR" dirty="0" smtClean="0"/>
              <a:t> </a:t>
            </a:r>
            <a:r>
              <a:rPr lang="tr-TR" dirty="0" err="1" smtClean="0"/>
              <a:t>injector</a:t>
            </a:r>
            <a:r>
              <a:rPr lang="tr-TR" dirty="0" smtClean="0"/>
              <a:t> </a:t>
            </a:r>
            <a:r>
              <a:rPr lang="tr-TR" dirty="0" err="1" smtClean="0"/>
              <a:t>helps</a:t>
            </a:r>
            <a:endParaRPr lang="tr-TR" dirty="0"/>
          </a:p>
          <a:p>
            <a:pPr lvl="1"/>
            <a:r>
              <a:rPr lang="tr-TR" dirty="0" smtClean="0"/>
              <a:t>But </a:t>
            </a:r>
            <a:r>
              <a:rPr lang="tr-TR" dirty="0" err="1" smtClean="0"/>
              <a:t>still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solenoid</a:t>
            </a:r>
            <a:r>
              <a:rPr lang="tr-TR" dirty="0" smtClean="0"/>
              <a:t> </a:t>
            </a:r>
            <a:r>
              <a:rPr lang="tr-TR" dirty="0" err="1" smtClean="0"/>
              <a:t>does</a:t>
            </a:r>
            <a:r>
              <a:rPr lang="tr-TR" dirty="0" smtClean="0"/>
              <a:t> not </a:t>
            </a:r>
            <a:r>
              <a:rPr lang="tr-TR" dirty="0" err="1" smtClean="0"/>
              <a:t>provide</a:t>
            </a:r>
            <a:r>
              <a:rPr lang="tr-TR" dirty="0" smtClean="0"/>
              <a:t> </a:t>
            </a:r>
            <a:r>
              <a:rPr lang="tr-TR" dirty="0" err="1" smtClean="0"/>
              <a:t>enough</a:t>
            </a:r>
            <a:r>
              <a:rPr lang="tr-TR" dirty="0" smtClean="0"/>
              <a:t> </a:t>
            </a:r>
            <a:r>
              <a:rPr lang="tr-TR" dirty="0" err="1" smtClean="0"/>
              <a:t>focusing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waist</a:t>
            </a:r>
            <a:endParaRPr lang="tr-TR" dirty="0" smtClean="0"/>
          </a:p>
          <a:p>
            <a:r>
              <a:rPr lang="tr-TR" dirty="0" err="1" smtClean="0"/>
              <a:t>Installing</a:t>
            </a:r>
            <a:r>
              <a:rPr lang="tr-TR" dirty="0" smtClean="0"/>
              <a:t> a </a:t>
            </a:r>
            <a:r>
              <a:rPr lang="tr-TR" dirty="0" err="1" smtClean="0"/>
              <a:t>solenoid</a:t>
            </a:r>
            <a:r>
              <a:rPr lang="tr-TR" dirty="0" smtClean="0"/>
              <a:t> </a:t>
            </a:r>
            <a:r>
              <a:rPr lang="tr-TR" dirty="0" err="1" smtClean="0"/>
              <a:t>provides</a:t>
            </a:r>
            <a:r>
              <a:rPr lang="tr-TR" dirty="0" smtClean="0"/>
              <a:t> </a:t>
            </a:r>
            <a:r>
              <a:rPr lang="tr-TR" dirty="0" err="1" smtClean="0"/>
              <a:t>best</a:t>
            </a:r>
            <a:r>
              <a:rPr lang="tr-TR" dirty="0" smtClean="0"/>
              <a:t> </a:t>
            </a:r>
            <a:r>
              <a:rPr lang="tr-TR" dirty="0" err="1" smtClean="0"/>
              <a:t>results</a:t>
            </a:r>
            <a:r>
              <a:rPr lang="tr-TR" dirty="0" smtClean="0"/>
              <a:t>..</a:t>
            </a:r>
          </a:p>
          <a:p>
            <a:pPr lvl="1"/>
            <a:r>
              <a:rPr lang="tr-TR" dirty="0" err="1" smtClean="0"/>
              <a:t>Also</a:t>
            </a:r>
            <a:r>
              <a:rPr lang="tr-TR" dirty="0" smtClean="0"/>
              <a:t> </a:t>
            </a:r>
            <a:r>
              <a:rPr lang="tr-TR" dirty="0" err="1" smtClean="0"/>
              <a:t>bunch</a:t>
            </a:r>
            <a:r>
              <a:rPr lang="tr-TR" dirty="0" smtClean="0"/>
              <a:t> </a:t>
            </a:r>
            <a:r>
              <a:rPr lang="tr-TR" dirty="0" err="1" smtClean="0"/>
              <a:t>transverse</a:t>
            </a:r>
            <a:r>
              <a:rPr lang="tr-TR" dirty="0" smtClean="0"/>
              <a:t> </a:t>
            </a:r>
            <a:r>
              <a:rPr lang="tr-TR" dirty="0" err="1" smtClean="0"/>
              <a:t>shaping</a:t>
            </a:r>
            <a:r>
              <a:rPr lang="tr-TR" dirty="0" smtClean="0"/>
              <a:t> </a:t>
            </a:r>
            <a:r>
              <a:rPr lang="tr-TR" dirty="0" err="1" smtClean="0"/>
              <a:t>allows</a:t>
            </a:r>
            <a:r>
              <a:rPr lang="tr-TR" dirty="0" smtClean="0"/>
              <a:t> </a:t>
            </a:r>
            <a:r>
              <a:rPr lang="tr-TR" dirty="0" err="1" smtClean="0"/>
              <a:t>good</a:t>
            </a:r>
            <a:r>
              <a:rPr lang="tr-TR" dirty="0" smtClean="0"/>
              <a:t> </a:t>
            </a:r>
            <a:r>
              <a:rPr lang="tr-TR" dirty="0" err="1" smtClean="0"/>
              <a:t>transverse</a:t>
            </a:r>
            <a:r>
              <a:rPr lang="tr-TR" dirty="0" smtClean="0"/>
              <a:t> </a:t>
            </a:r>
            <a:r>
              <a:rPr lang="tr-TR" dirty="0" err="1" smtClean="0"/>
              <a:t>distribution</a:t>
            </a:r>
            <a:r>
              <a:rPr lang="tr-TR" dirty="0" smtClean="0"/>
              <a:t>..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673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 </a:t>
            </a:r>
            <a:r>
              <a:rPr lang="tr-TR" dirty="0" err="1" smtClean="0"/>
              <a:t>Thank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attention</a:t>
            </a:r>
            <a:r>
              <a:rPr lang="tr-TR" dirty="0" smtClean="0"/>
              <a:t>..</a:t>
            </a:r>
          </a:p>
          <a:p>
            <a:pPr lvl="1"/>
            <a:r>
              <a:rPr lang="tr-TR" dirty="0" smtClean="0"/>
              <a:t>Special </a:t>
            </a:r>
            <a:r>
              <a:rPr lang="tr-TR" dirty="0" err="1" smtClean="0"/>
              <a:t>thanks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Javier</a:t>
            </a:r>
            <a:r>
              <a:rPr lang="tr-TR" dirty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Andrea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3057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Line 1"/>
          <p:cNvSpPr/>
          <p:nvPr/>
        </p:nvSpPr>
        <p:spPr>
          <a:xfrm flipV="1">
            <a:off x="914964" y="1761650"/>
            <a:ext cx="7632000" cy="15840"/>
          </a:xfrm>
          <a:prstGeom prst="line">
            <a:avLst/>
          </a:prstGeom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82800" tIns="41400" rIns="82800" bIns="41400" anchor="ctr">
            <a:normAutofit fontScale="97000"/>
          </a:bodyPr>
          <a:lstStyle/>
          <a:p>
            <a:pPr>
              <a:lnSpc>
                <a:spcPct val="90000"/>
              </a:lnSpc>
              <a:buNone/>
              <a:tabLst>
                <a:tab pos="656640" algn="l"/>
                <a:tab pos="1313280" algn="l"/>
                <a:tab pos="1969920" algn="l"/>
                <a:tab pos="2626560" algn="l"/>
                <a:tab pos="3283200" algn="l"/>
                <a:tab pos="3939840" algn="l"/>
                <a:tab pos="4596480" algn="l"/>
                <a:tab pos="5253120" algn="l"/>
                <a:tab pos="5909760" algn="l"/>
                <a:tab pos="6566400" algn="l"/>
                <a:tab pos="7223040" algn="l"/>
                <a:tab pos="7879680" algn="l"/>
              </a:tabLst>
            </a:pPr>
            <a:r>
              <a:rPr lang="tr-TR" sz="4400" strike="noStrike" spc="-1" dirty="0" smtClean="0">
                <a:latin typeface="Calibri Light"/>
              </a:rPr>
              <a:t>CLEAR </a:t>
            </a:r>
            <a:r>
              <a:rPr lang="tr-TR" sz="4400" strike="noStrike" spc="-1" dirty="0" err="1" smtClean="0">
                <a:latin typeface="Calibri Light"/>
              </a:rPr>
              <a:t>Layout</a:t>
            </a:r>
            <a:endParaRPr lang="en-US" sz="4400" strike="noStrike" spc="-1" dirty="0">
              <a:latin typeface="Calibri"/>
            </a:endParaRPr>
          </a:p>
        </p:txBody>
      </p:sp>
      <p:sp>
        <p:nvSpPr>
          <p:cNvPr id="347" name="AutoShape 3"/>
          <p:cNvSpPr/>
          <p:nvPr/>
        </p:nvSpPr>
        <p:spPr>
          <a:xfrm>
            <a:off x="526200" y="1631700"/>
            <a:ext cx="428040" cy="291240"/>
          </a:xfrm>
          <a:prstGeom prst="roundRect">
            <a:avLst>
              <a:gd name="adj" fmla="val 16667"/>
            </a:avLst>
          </a:prstGeom>
          <a:solidFill>
            <a:srgbClr val="FF3366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8" name="AutoShape 4"/>
          <p:cNvSpPr/>
          <p:nvPr/>
        </p:nvSpPr>
        <p:spPr>
          <a:xfrm>
            <a:off x="1673880" y="1677781"/>
            <a:ext cx="1176240" cy="2170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49" name="Group 5"/>
          <p:cNvGrpSpPr/>
          <p:nvPr/>
        </p:nvGrpSpPr>
        <p:grpSpPr>
          <a:xfrm>
            <a:off x="714120" y="2001420"/>
            <a:ext cx="259560" cy="201600"/>
            <a:chOff x="2229480" y="2155680"/>
            <a:chExt cx="456480" cy="201600"/>
          </a:xfrm>
        </p:grpSpPr>
        <p:sp>
          <p:nvSpPr>
            <p:cNvPr id="350" name="Rectangle 6"/>
            <p:cNvSpPr/>
            <p:nvPr/>
          </p:nvSpPr>
          <p:spPr>
            <a:xfrm>
              <a:off x="2235240" y="2155680"/>
              <a:ext cx="444600" cy="2012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1" name="Line 7"/>
            <p:cNvSpPr/>
            <p:nvPr/>
          </p:nvSpPr>
          <p:spPr>
            <a:xfrm>
              <a:off x="2233800" y="2155680"/>
              <a:ext cx="446400" cy="20160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2" name="Line 8"/>
            <p:cNvSpPr/>
            <p:nvPr/>
          </p:nvSpPr>
          <p:spPr>
            <a:xfrm flipV="1">
              <a:off x="2229480" y="2160000"/>
              <a:ext cx="456480" cy="19296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53" name="Group 9"/>
          <p:cNvGrpSpPr/>
          <p:nvPr/>
        </p:nvGrpSpPr>
        <p:grpSpPr>
          <a:xfrm>
            <a:off x="714120" y="1345860"/>
            <a:ext cx="259560" cy="201600"/>
            <a:chOff x="2229480" y="1500120"/>
            <a:chExt cx="456480" cy="201600"/>
          </a:xfrm>
        </p:grpSpPr>
        <p:sp>
          <p:nvSpPr>
            <p:cNvPr id="354" name="Rectangle 10"/>
            <p:cNvSpPr/>
            <p:nvPr/>
          </p:nvSpPr>
          <p:spPr>
            <a:xfrm>
              <a:off x="2235240" y="1500120"/>
              <a:ext cx="444600" cy="2012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5" name="Line 11"/>
            <p:cNvSpPr/>
            <p:nvPr/>
          </p:nvSpPr>
          <p:spPr>
            <a:xfrm>
              <a:off x="2233800" y="1500120"/>
              <a:ext cx="446400" cy="20160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6" name="Line 12"/>
            <p:cNvSpPr/>
            <p:nvPr/>
          </p:nvSpPr>
          <p:spPr>
            <a:xfrm flipV="1">
              <a:off x="2229480" y="1504440"/>
              <a:ext cx="456480" cy="19296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57" name="Group 13"/>
          <p:cNvGrpSpPr/>
          <p:nvPr/>
        </p:nvGrpSpPr>
        <p:grpSpPr>
          <a:xfrm>
            <a:off x="1743840" y="1971901"/>
            <a:ext cx="191520" cy="176040"/>
            <a:chOff x="3595320" y="2148120"/>
            <a:chExt cx="191520" cy="176040"/>
          </a:xfrm>
        </p:grpSpPr>
        <p:sp>
          <p:nvSpPr>
            <p:cNvPr id="358" name="Rectangle 14"/>
            <p:cNvSpPr/>
            <p:nvPr/>
          </p:nvSpPr>
          <p:spPr>
            <a:xfrm>
              <a:off x="3598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9" name="Line 15"/>
            <p:cNvSpPr/>
            <p:nvPr/>
          </p:nvSpPr>
          <p:spPr>
            <a:xfrm>
              <a:off x="3598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0" name="Line 16"/>
            <p:cNvSpPr/>
            <p:nvPr/>
          </p:nvSpPr>
          <p:spPr>
            <a:xfrm flipV="1">
              <a:off x="3595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61" name="Group 17"/>
          <p:cNvGrpSpPr/>
          <p:nvPr/>
        </p:nvGrpSpPr>
        <p:grpSpPr>
          <a:xfrm>
            <a:off x="1743840" y="1372861"/>
            <a:ext cx="191520" cy="175680"/>
            <a:chOff x="3595320" y="1549080"/>
            <a:chExt cx="191520" cy="175680"/>
          </a:xfrm>
        </p:grpSpPr>
        <p:sp>
          <p:nvSpPr>
            <p:cNvPr id="362" name="Rectangle 18"/>
            <p:cNvSpPr/>
            <p:nvPr/>
          </p:nvSpPr>
          <p:spPr>
            <a:xfrm>
              <a:off x="359856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3" name="Line 19"/>
            <p:cNvSpPr/>
            <p:nvPr/>
          </p:nvSpPr>
          <p:spPr>
            <a:xfrm>
              <a:off x="359820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4" name="Line 20"/>
            <p:cNvSpPr/>
            <p:nvPr/>
          </p:nvSpPr>
          <p:spPr>
            <a:xfrm flipV="1">
              <a:off x="359532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65" name="Group 21"/>
          <p:cNvGrpSpPr/>
          <p:nvPr/>
        </p:nvGrpSpPr>
        <p:grpSpPr>
          <a:xfrm>
            <a:off x="545640" y="1996740"/>
            <a:ext cx="146880" cy="201960"/>
            <a:chOff x="2019960" y="2001240"/>
            <a:chExt cx="146880" cy="201960"/>
          </a:xfrm>
        </p:grpSpPr>
        <p:sp>
          <p:nvSpPr>
            <p:cNvPr id="366" name="Rectangle 22"/>
            <p:cNvSpPr/>
            <p:nvPr/>
          </p:nvSpPr>
          <p:spPr>
            <a:xfrm>
              <a:off x="2021400" y="2001600"/>
              <a:ext cx="142200" cy="2012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7" name="Line 23"/>
            <p:cNvSpPr/>
            <p:nvPr/>
          </p:nvSpPr>
          <p:spPr>
            <a:xfrm>
              <a:off x="2021400" y="2001240"/>
              <a:ext cx="142560" cy="20196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8" name="Line 24"/>
            <p:cNvSpPr/>
            <p:nvPr/>
          </p:nvSpPr>
          <p:spPr>
            <a:xfrm flipV="1">
              <a:off x="2019960" y="2005560"/>
              <a:ext cx="146880" cy="19332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69" name="Group 25"/>
          <p:cNvGrpSpPr/>
          <p:nvPr/>
        </p:nvGrpSpPr>
        <p:grpSpPr>
          <a:xfrm>
            <a:off x="542400" y="1347120"/>
            <a:ext cx="146880" cy="201600"/>
            <a:chOff x="2019960" y="1641240"/>
            <a:chExt cx="146880" cy="201600"/>
          </a:xfrm>
        </p:grpSpPr>
        <p:sp>
          <p:nvSpPr>
            <p:cNvPr id="370" name="Rectangle 26"/>
            <p:cNvSpPr/>
            <p:nvPr/>
          </p:nvSpPr>
          <p:spPr>
            <a:xfrm>
              <a:off x="2021400" y="1641600"/>
              <a:ext cx="142200" cy="2012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1" name="Line 27"/>
            <p:cNvSpPr/>
            <p:nvPr/>
          </p:nvSpPr>
          <p:spPr>
            <a:xfrm>
              <a:off x="2021400" y="1641240"/>
              <a:ext cx="142560" cy="20160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2" name="Line 28"/>
            <p:cNvSpPr/>
            <p:nvPr/>
          </p:nvSpPr>
          <p:spPr>
            <a:xfrm flipV="1">
              <a:off x="2019960" y="1645560"/>
              <a:ext cx="146880" cy="19296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73" name="Text Box 29"/>
          <p:cNvSpPr/>
          <p:nvPr/>
        </p:nvSpPr>
        <p:spPr>
          <a:xfrm>
            <a:off x="53616" y="2605491"/>
            <a:ext cx="2119320" cy="8406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 anchor="t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656640" algn="l"/>
                <a:tab pos="1313280" algn="l"/>
              </a:tabLst>
            </a:pP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3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GHz RF G</a:t>
            </a:r>
            <a:r>
              <a:rPr lang="tr-TR" sz="1800" b="0" strike="noStrike" spc="-1" dirty="0">
                <a:solidFill>
                  <a:srgbClr val="000000"/>
                </a:solidFill>
                <a:latin typeface="Calibri"/>
              </a:rPr>
              <a:t>un</a:t>
            </a:r>
            <a:endParaRPr lang="x-none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656640" algn="l"/>
                <a:tab pos="1313280" algn="l"/>
              </a:tabLst>
            </a:pPr>
            <a:r>
              <a:rPr lang="tr-TR" spc="-1" dirty="0">
                <a:solidFill>
                  <a:srgbClr val="000000"/>
                </a:solidFill>
                <a:latin typeface="Calibri"/>
              </a:rPr>
              <a:t>2</a:t>
            </a: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.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6 Cell, </a:t>
            </a: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1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00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MV/m</a:t>
            </a:r>
            <a:endParaRPr lang="x-none" sz="1800" b="0" strike="noStrike" spc="-1" dirty="0">
              <a:latin typeface="Arial"/>
            </a:endParaRPr>
          </a:p>
        </p:txBody>
      </p:sp>
      <p:sp>
        <p:nvSpPr>
          <p:cNvPr id="374" name="Line 30"/>
          <p:cNvSpPr/>
          <p:nvPr/>
        </p:nvSpPr>
        <p:spPr>
          <a:xfrm flipV="1">
            <a:off x="804672" y="2242157"/>
            <a:ext cx="7557" cy="359014"/>
          </a:xfrm>
          <a:prstGeom prst="line">
            <a:avLst/>
          </a:prstGeom>
          <a:ln w="9525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5" name="Text Box 31"/>
          <p:cNvSpPr/>
          <p:nvPr/>
        </p:nvSpPr>
        <p:spPr>
          <a:xfrm>
            <a:off x="2246412" y="2595851"/>
            <a:ext cx="4892760" cy="587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 anchor="t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656640" algn="l"/>
                <a:tab pos="1313280" algn="l"/>
                <a:tab pos="1969920" algn="l"/>
                <a:tab pos="2626560" algn="l"/>
                <a:tab pos="3283200" algn="l"/>
                <a:tab pos="3939840" algn="l"/>
                <a:tab pos="4596480" algn="l"/>
              </a:tabLst>
            </a:pP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3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GHz Traveling wave structures</a:t>
            </a:r>
            <a:endParaRPr lang="x-none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656640" algn="l"/>
                <a:tab pos="1313280" algn="l"/>
                <a:tab pos="1969920" algn="l"/>
                <a:tab pos="2626560" algn="l"/>
                <a:tab pos="3283200" algn="l"/>
                <a:tab pos="3939840" algn="l"/>
                <a:tab pos="4596480" algn="l"/>
              </a:tabLst>
            </a:pP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132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 cell</a:t>
            </a: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s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, ~</a:t>
            </a: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4.5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m, </a:t>
            </a: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1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5MV/m</a:t>
            </a:r>
            <a:r>
              <a:rPr lang="tr-TR" sz="1800" b="0" strike="noStrike" spc="-1" dirty="0">
                <a:solidFill>
                  <a:srgbClr val="000000"/>
                </a:solidFill>
                <a:latin typeface="Calibri"/>
              </a:rPr>
              <a:t>, 120 </a:t>
            </a:r>
            <a:r>
              <a:rPr lang="tr-TR" sz="1800" b="0" strike="noStrike" spc="-1" dirty="0" err="1">
                <a:solidFill>
                  <a:srgbClr val="000000"/>
                </a:solidFill>
                <a:latin typeface="Calibri"/>
              </a:rPr>
              <a:t>degree</a:t>
            </a:r>
            <a:endParaRPr lang="x-none" sz="1800" b="0" strike="noStrike" spc="-1" dirty="0">
              <a:latin typeface="Arial"/>
            </a:endParaRPr>
          </a:p>
        </p:txBody>
      </p:sp>
      <p:sp>
        <p:nvSpPr>
          <p:cNvPr id="376" name="Rectangle 32"/>
          <p:cNvSpPr/>
          <p:nvPr/>
        </p:nvSpPr>
        <p:spPr>
          <a:xfrm>
            <a:off x="430800" y="1749420"/>
            <a:ext cx="83160" cy="83160"/>
          </a:xfrm>
          <a:prstGeom prst="rect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82" name="Group 40"/>
          <p:cNvGrpSpPr/>
          <p:nvPr/>
        </p:nvGrpSpPr>
        <p:grpSpPr>
          <a:xfrm>
            <a:off x="1995840" y="1971901"/>
            <a:ext cx="191520" cy="176040"/>
            <a:chOff x="3847320" y="2148120"/>
            <a:chExt cx="191520" cy="176040"/>
          </a:xfrm>
        </p:grpSpPr>
        <p:sp>
          <p:nvSpPr>
            <p:cNvPr id="383" name="Rectangle 41"/>
            <p:cNvSpPr/>
            <p:nvPr/>
          </p:nvSpPr>
          <p:spPr>
            <a:xfrm>
              <a:off x="3850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84" name="Line 42"/>
            <p:cNvSpPr/>
            <p:nvPr/>
          </p:nvSpPr>
          <p:spPr>
            <a:xfrm>
              <a:off x="3850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85" name="Line 43"/>
            <p:cNvSpPr/>
            <p:nvPr/>
          </p:nvSpPr>
          <p:spPr>
            <a:xfrm flipV="1">
              <a:off x="3847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92" name="Group 50"/>
          <p:cNvGrpSpPr/>
          <p:nvPr/>
        </p:nvGrpSpPr>
        <p:grpSpPr>
          <a:xfrm>
            <a:off x="2005920" y="1372861"/>
            <a:ext cx="191520" cy="175680"/>
            <a:chOff x="3857400" y="1549080"/>
            <a:chExt cx="191520" cy="175680"/>
          </a:xfrm>
        </p:grpSpPr>
        <p:sp>
          <p:nvSpPr>
            <p:cNvPr id="393" name="Rectangle 51"/>
            <p:cNvSpPr/>
            <p:nvPr/>
          </p:nvSpPr>
          <p:spPr>
            <a:xfrm>
              <a:off x="385920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94" name="Line 52"/>
            <p:cNvSpPr/>
            <p:nvPr/>
          </p:nvSpPr>
          <p:spPr>
            <a:xfrm>
              <a:off x="385884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95" name="Line 53"/>
            <p:cNvSpPr/>
            <p:nvPr/>
          </p:nvSpPr>
          <p:spPr>
            <a:xfrm flipV="1">
              <a:off x="385740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96" name="Line 109"/>
          <p:cNvSpPr/>
          <p:nvPr/>
        </p:nvSpPr>
        <p:spPr>
          <a:xfrm flipH="1" flipV="1">
            <a:off x="3704016" y="2275708"/>
            <a:ext cx="16728" cy="437513"/>
          </a:xfrm>
          <a:prstGeom prst="line">
            <a:avLst/>
          </a:prstGeom>
          <a:ln w="9525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7" name="Text Box 116"/>
          <p:cNvSpPr/>
          <p:nvPr/>
        </p:nvSpPr>
        <p:spPr>
          <a:xfrm>
            <a:off x="5050440" y="993600"/>
            <a:ext cx="1240920" cy="3603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AutoShape 45"/>
          <p:cNvSpPr/>
          <p:nvPr/>
        </p:nvSpPr>
        <p:spPr>
          <a:xfrm>
            <a:off x="6178872" y="1603591"/>
            <a:ext cx="83160" cy="330840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3" name="AutoShape 102"/>
          <p:cNvSpPr/>
          <p:nvPr/>
        </p:nvSpPr>
        <p:spPr>
          <a:xfrm>
            <a:off x="6348792" y="1779271"/>
            <a:ext cx="83160" cy="165240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4" name="AutoShape 103"/>
          <p:cNvSpPr/>
          <p:nvPr/>
        </p:nvSpPr>
        <p:spPr>
          <a:xfrm rot="10800000">
            <a:off x="6347712" y="1606831"/>
            <a:ext cx="83160" cy="165240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5" name="AutoShape 45"/>
          <p:cNvSpPr/>
          <p:nvPr/>
        </p:nvSpPr>
        <p:spPr>
          <a:xfrm>
            <a:off x="6491712" y="1609351"/>
            <a:ext cx="83160" cy="330840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68" name="Group 13"/>
          <p:cNvGrpSpPr/>
          <p:nvPr/>
        </p:nvGrpSpPr>
        <p:grpSpPr>
          <a:xfrm>
            <a:off x="2276088" y="1974289"/>
            <a:ext cx="191520" cy="176040"/>
            <a:chOff x="3595320" y="2148120"/>
            <a:chExt cx="191520" cy="176040"/>
          </a:xfrm>
        </p:grpSpPr>
        <p:sp>
          <p:nvSpPr>
            <p:cNvPr id="69" name="Rectangle 14"/>
            <p:cNvSpPr/>
            <p:nvPr/>
          </p:nvSpPr>
          <p:spPr>
            <a:xfrm>
              <a:off x="3598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0" name="Line 15"/>
            <p:cNvSpPr/>
            <p:nvPr/>
          </p:nvSpPr>
          <p:spPr>
            <a:xfrm>
              <a:off x="3598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1" name="Line 16"/>
            <p:cNvSpPr/>
            <p:nvPr/>
          </p:nvSpPr>
          <p:spPr>
            <a:xfrm flipV="1">
              <a:off x="3595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72" name="Group 17"/>
          <p:cNvGrpSpPr/>
          <p:nvPr/>
        </p:nvGrpSpPr>
        <p:grpSpPr>
          <a:xfrm>
            <a:off x="2276088" y="1375249"/>
            <a:ext cx="191520" cy="175680"/>
            <a:chOff x="3595320" y="1549080"/>
            <a:chExt cx="191520" cy="175680"/>
          </a:xfrm>
        </p:grpSpPr>
        <p:sp>
          <p:nvSpPr>
            <p:cNvPr id="73" name="Rectangle 18"/>
            <p:cNvSpPr/>
            <p:nvPr/>
          </p:nvSpPr>
          <p:spPr>
            <a:xfrm>
              <a:off x="359856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4" name="Line 19"/>
            <p:cNvSpPr/>
            <p:nvPr/>
          </p:nvSpPr>
          <p:spPr>
            <a:xfrm>
              <a:off x="359820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5" name="Line 20"/>
            <p:cNvSpPr/>
            <p:nvPr/>
          </p:nvSpPr>
          <p:spPr>
            <a:xfrm flipV="1">
              <a:off x="359532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76" name="Group 40"/>
          <p:cNvGrpSpPr/>
          <p:nvPr/>
        </p:nvGrpSpPr>
        <p:grpSpPr>
          <a:xfrm>
            <a:off x="2528088" y="1974289"/>
            <a:ext cx="191520" cy="176040"/>
            <a:chOff x="3847320" y="2148120"/>
            <a:chExt cx="191520" cy="176040"/>
          </a:xfrm>
        </p:grpSpPr>
        <p:sp>
          <p:nvSpPr>
            <p:cNvPr id="77" name="Rectangle 41"/>
            <p:cNvSpPr/>
            <p:nvPr/>
          </p:nvSpPr>
          <p:spPr>
            <a:xfrm>
              <a:off x="3850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8" name="Line 42"/>
            <p:cNvSpPr/>
            <p:nvPr/>
          </p:nvSpPr>
          <p:spPr>
            <a:xfrm>
              <a:off x="3850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9" name="Line 43"/>
            <p:cNvSpPr/>
            <p:nvPr/>
          </p:nvSpPr>
          <p:spPr>
            <a:xfrm flipV="1">
              <a:off x="3847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80" name="Group 50"/>
          <p:cNvGrpSpPr/>
          <p:nvPr/>
        </p:nvGrpSpPr>
        <p:grpSpPr>
          <a:xfrm>
            <a:off x="2538168" y="1375249"/>
            <a:ext cx="191520" cy="175680"/>
            <a:chOff x="3857400" y="1549080"/>
            <a:chExt cx="191520" cy="175680"/>
          </a:xfrm>
        </p:grpSpPr>
        <p:sp>
          <p:nvSpPr>
            <p:cNvPr id="81" name="Rectangle 51"/>
            <p:cNvSpPr/>
            <p:nvPr/>
          </p:nvSpPr>
          <p:spPr>
            <a:xfrm>
              <a:off x="385920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2" name="Line 52"/>
            <p:cNvSpPr/>
            <p:nvPr/>
          </p:nvSpPr>
          <p:spPr>
            <a:xfrm>
              <a:off x="385884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3" name="Line 53"/>
            <p:cNvSpPr/>
            <p:nvPr/>
          </p:nvSpPr>
          <p:spPr>
            <a:xfrm flipV="1">
              <a:off x="385740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17" name="AutoShape 4"/>
          <p:cNvSpPr/>
          <p:nvPr/>
        </p:nvSpPr>
        <p:spPr>
          <a:xfrm>
            <a:off x="3183336" y="1677781"/>
            <a:ext cx="1176240" cy="2170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18" name="Group 13"/>
          <p:cNvGrpSpPr/>
          <p:nvPr/>
        </p:nvGrpSpPr>
        <p:grpSpPr>
          <a:xfrm>
            <a:off x="3253296" y="1971901"/>
            <a:ext cx="191520" cy="176040"/>
            <a:chOff x="3595320" y="2148120"/>
            <a:chExt cx="191520" cy="176040"/>
          </a:xfrm>
        </p:grpSpPr>
        <p:sp>
          <p:nvSpPr>
            <p:cNvPr id="119" name="Rectangle 14"/>
            <p:cNvSpPr/>
            <p:nvPr/>
          </p:nvSpPr>
          <p:spPr>
            <a:xfrm>
              <a:off x="3598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0" name="Line 15"/>
            <p:cNvSpPr/>
            <p:nvPr/>
          </p:nvSpPr>
          <p:spPr>
            <a:xfrm>
              <a:off x="3598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1" name="Line 16"/>
            <p:cNvSpPr/>
            <p:nvPr/>
          </p:nvSpPr>
          <p:spPr>
            <a:xfrm flipV="1">
              <a:off x="3595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22" name="Group 17"/>
          <p:cNvGrpSpPr/>
          <p:nvPr/>
        </p:nvGrpSpPr>
        <p:grpSpPr>
          <a:xfrm>
            <a:off x="3253296" y="1372861"/>
            <a:ext cx="191520" cy="175680"/>
            <a:chOff x="3595320" y="1549080"/>
            <a:chExt cx="191520" cy="175680"/>
          </a:xfrm>
        </p:grpSpPr>
        <p:sp>
          <p:nvSpPr>
            <p:cNvPr id="123" name="Rectangle 18"/>
            <p:cNvSpPr/>
            <p:nvPr/>
          </p:nvSpPr>
          <p:spPr>
            <a:xfrm>
              <a:off x="359856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4" name="Line 19"/>
            <p:cNvSpPr/>
            <p:nvPr/>
          </p:nvSpPr>
          <p:spPr>
            <a:xfrm>
              <a:off x="359820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5" name="Line 20"/>
            <p:cNvSpPr/>
            <p:nvPr/>
          </p:nvSpPr>
          <p:spPr>
            <a:xfrm flipV="1">
              <a:off x="359532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26" name="Group 40"/>
          <p:cNvGrpSpPr/>
          <p:nvPr/>
        </p:nvGrpSpPr>
        <p:grpSpPr>
          <a:xfrm>
            <a:off x="3505296" y="1971901"/>
            <a:ext cx="191520" cy="176040"/>
            <a:chOff x="3847320" y="2148120"/>
            <a:chExt cx="191520" cy="176040"/>
          </a:xfrm>
        </p:grpSpPr>
        <p:sp>
          <p:nvSpPr>
            <p:cNvPr id="127" name="Rectangle 41"/>
            <p:cNvSpPr/>
            <p:nvPr/>
          </p:nvSpPr>
          <p:spPr>
            <a:xfrm>
              <a:off x="3850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8" name="Line 42"/>
            <p:cNvSpPr/>
            <p:nvPr/>
          </p:nvSpPr>
          <p:spPr>
            <a:xfrm>
              <a:off x="3850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9" name="Line 43"/>
            <p:cNvSpPr/>
            <p:nvPr/>
          </p:nvSpPr>
          <p:spPr>
            <a:xfrm flipV="1">
              <a:off x="3847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30" name="Group 50"/>
          <p:cNvGrpSpPr/>
          <p:nvPr/>
        </p:nvGrpSpPr>
        <p:grpSpPr>
          <a:xfrm>
            <a:off x="3515376" y="1372861"/>
            <a:ext cx="191520" cy="175680"/>
            <a:chOff x="3857400" y="1549080"/>
            <a:chExt cx="191520" cy="175680"/>
          </a:xfrm>
        </p:grpSpPr>
        <p:sp>
          <p:nvSpPr>
            <p:cNvPr id="131" name="Rectangle 51"/>
            <p:cNvSpPr/>
            <p:nvPr/>
          </p:nvSpPr>
          <p:spPr>
            <a:xfrm>
              <a:off x="385920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2" name="Line 52"/>
            <p:cNvSpPr/>
            <p:nvPr/>
          </p:nvSpPr>
          <p:spPr>
            <a:xfrm>
              <a:off x="385884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3" name="Line 53"/>
            <p:cNvSpPr/>
            <p:nvPr/>
          </p:nvSpPr>
          <p:spPr>
            <a:xfrm flipV="1">
              <a:off x="385740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34" name="Group 13"/>
          <p:cNvGrpSpPr/>
          <p:nvPr/>
        </p:nvGrpSpPr>
        <p:grpSpPr>
          <a:xfrm>
            <a:off x="3785544" y="1974289"/>
            <a:ext cx="191520" cy="176040"/>
            <a:chOff x="3595320" y="2148120"/>
            <a:chExt cx="191520" cy="176040"/>
          </a:xfrm>
        </p:grpSpPr>
        <p:sp>
          <p:nvSpPr>
            <p:cNvPr id="135" name="Rectangle 14"/>
            <p:cNvSpPr/>
            <p:nvPr/>
          </p:nvSpPr>
          <p:spPr>
            <a:xfrm>
              <a:off x="3598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6" name="Line 15"/>
            <p:cNvSpPr/>
            <p:nvPr/>
          </p:nvSpPr>
          <p:spPr>
            <a:xfrm>
              <a:off x="3598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7" name="Line 16"/>
            <p:cNvSpPr/>
            <p:nvPr/>
          </p:nvSpPr>
          <p:spPr>
            <a:xfrm flipV="1">
              <a:off x="3595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38" name="Group 17"/>
          <p:cNvGrpSpPr/>
          <p:nvPr/>
        </p:nvGrpSpPr>
        <p:grpSpPr>
          <a:xfrm>
            <a:off x="3785544" y="1375249"/>
            <a:ext cx="191520" cy="175680"/>
            <a:chOff x="3595320" y="1549080"/>
            <a:chExt cx="191520" cy="175680"/>
          </a:xfrm>
        </p:grpSpPr>
        <p:sp>
          <p:nvSpPr>
            <p:cNvPr id="139" name="Rectangle 18"/>
            <p:cNvSpPr/>
            <p:nvPr/>
          </p:nvSpPr>
          <p:spPr>
            <a:xfrm>
              <a:off x="359856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0" name="Line 19"/>
            <p:cNvSpPr/>
            <p:nvPr/>
          </p:nvSpPr>
          <p:spPr>
            <a:xfrm>
              <a:off x="359820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1" name="Line 20"/>
            <p:cNvSpPr/>
            <p:nvPr/>
          </p:nvSpPr>
          <p:spPr>
            <a:xfrm flipV="1">
              <a:off x="359532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42" name="Group 40"/>
          <p:cNvGrpSpPr/>
          <p:nvPr/>
        </p:nvGrpSpPr>
        <p:grpSpPr>
          <a:xfrm>
            <a:off x="4037544" y="1974289"/>
            <a:ext cx="191520" cy="176040"/>
            <a:chOff x="3847320" y="2148120"/>
            <a:chExt cx="191520" cy="176040"/>
          </a:xfrm>
        </p:grpSpPr>
        <p:sp>
          <p:nvSpPr>
            <p:cNvPr id="143" name="Rectangle 41"/>
            <p:cNvSpPr/>
            <p:nvPr/>
          </p:nvSpPr>
          <p:spPr>
            <a:xfrm>
              <a:off x="3850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4" name="Line 42"/>
            <p:cNvSpPr/>
            <p:nvPr/>
          </p:nvSpPr>
          <p:spPr>
            <a:xfrm>
              <a:off x="3850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5" name="Line 43"/>
            <p:cNvSpPr/>
            <p:nvPr/>
          </p:nvSpPr>
          <p:spPr>
            <a:xfrm flipV="1">
              <a:off x="3847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46" name="Group 50"/>
          <p:cNvGrpSpPr/>
          <p:nvPr/>
        </p:nvGrpSpPr>
        <p:grpSpPr>
          <a:xfrm>
            <a:off x="4047624" y="1375249"/>
            <a:ext cx="191520" cy="175680"/>
            <a:chOff x="3857400" y="1549080"/>
            <a:chExt cx="191520" cy="175680"/>
          </a:xfrm>
        </p:grpSpPr>
        <p:sp>
          <p:nvSpPr>
            <p:cNvPr id="147" name="Rectangle 51"/>
            <p:cNvSpPr/>
            <p:nvPr/>
          </p:nvSpPr>
          <p:spPr>
            <a:xfrm>
              <a:off x="385920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8" name="Line 52"/>
            <p:cNvSpPr/>
            <p:nvPr/>
          </p:nvSpPr>
          <p:spPr>
            <a:xfrm>
              <a:off x="385884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9" name="Line 53"/>
            <p:cNvSpPr/>
            <p:nvPr/>
          </p:nvSpPr>
          <p:spPr>
            <a:xfrm flipV="1">
              <a:off x="385740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50" name="AutoShape 4"/>
          <p:cNvSpPr/>
          <p:nvPr/>
        </p:nvSpPr>
        <p:spPr>
          <a:xfrm>
            <a:off x="4692792" y="1668780"/>
            <a:ext cx="1176240" cy="2170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6" name="Grup 5"/>
          <p:cNvGrpSpPr/>
          <p:nvPr/>
        </p:nvGrpSpPr>
        <p:grpSpPr>
          <a:xfrm>
            <a:off x="966480" y="1845262"/>
            <a:ext cx="4665504" cy="1806495"/>
            <a:chOff x="966480" y="1845262"/>
            <a:chExt cx="4665504" cy="1806495"/>
          </a:xfrm>
        </p:grpSpPr>
        <p:sp>
          <p:nvSpPr>
            <p:cNvPr id="377" name="Line 33"/>
            <p:cNvSpPr/>
            <p:nvPr/>
          </p:nvSpPr>
          <p:spPr>
            <a:xfrm flipH="1" flipV="1">
              <a:off x="966480" y="1845262"/>
              <a:ext cx="2152056" cy="533668"/>
            </a:xfrm>
            <a:prstGeom prst="line">
              <a:avLst/>
            </a:prstGeom>
            <a:ln w="18360">
              <a:solidFill>
                <a:srgbClr val="0000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8" name="Line 34"/>
            <p:cNvSpPr/>
            <p:nvPr/>
          </p:nvSpPr>
          <p:spPr>
            <a:xfrm flipH="1" flipV="1">
              <a:off x="3118536" y="2378929"/>
              <a:ext cx="0" cy="1118739"/>
            </a:xfrm>
            <a:prstGeom prst="line">
              <a:avLst/>
            </a:prstGeom>
            <a:ln w="183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9" name="Line 35"/>
            <p:cNvSpPr/>
            <p:nvPr/>
          </p:nvSpPr>
          <p:spPr>
            <a:xfrm>
              <a:off x="3117024" y="3494797"/>
              <a:ext cx="507240" cy="360"/>
            </a:xfrm>
            <a:prstGeom prst="line">
              <a:avLst/>
            </a:prstGeom>
            <a:ln w="183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80" name="AutoShape 36"/>
            <p:cNvSpPr/>
            <p:nvPr/>
          </p:nvSpPr>
          <p:spPr>
            <a:xfrm>
              <a:off x="3633264" y="3404797"/>
              <a:ext cx="414360" cy="165240"/>
            </a:xfrm>
            <a:prstGeom prst="roundRect">
              <a:avLst>
                <a:gd name="adj" fmla="val 16667"/>
              </a:avLst>
            </a:prstGeom>
            <a:solidFill>
              <a:srgbClr val="CFE7F5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81" name="Text Box 37"/>
            <p:cNvSpPr/>
            <p:nvPr/>
          </p:nvSpPr>
          <p:spPr>
            <a:xfrm>
              <a:off x="4056984" y="3316597"/>
              <a:ext cx="1575000" cy="33516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81720" tIns="40680" rIns="81720" bIns="40680" anchor="t">
              <a:noAutofit/>
            </a:bodyPr>
            <a:lstStyle/>
            <a:p>
              <a:pPr>
                <a:lnSpc>
                  <a:spcPct val="100000"/>
                </a:lnSpc>
                <a:buNone/>
                <a:tabLst>
                  <a:tab pos="656640" algn="l"/>
                  <a:tab pos="1313280" algn="l"/>
                </a:tabLst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</a:rPr>
                <a:t>Laser</a:t>
              </a:r>
              <a:endParaRPr lang="x-none" sz="1800" b="0" strike="noStrike" spc="-1">
                <a:latin typeface="Arial"/>
              </a:endParaRPr>
            </a:p>
          </p:txBody>
        </p:sp>
      </p:grpSp>
      <p:pic>
        <p:nvPicPr>
          <p:cNvPr id="3" name="İçerik Yer Tutucusu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104" y="3665881"/>
            <a:ext cx="2637366" cy="1978025"/>
          </a:xfrm>
        </p:spPr>
      </p:pic>
      <p:grpSp>
        <p:nvGrpSpPr>
          <p:cNvPr id="9" name="Grup 8"/>
          <p:cNvGrpSpPr/>
          <p:nvPr/>
        </p:nvGrpSpPr>
        <p:grpSpPr>
          <a:xfrm>
            <a:off x="1105212" y="2026977"/>
            <a:ext cx="2148084" cy="2348827"/>
            <a:chOff x="1105212" y="2026977"/>
            <a:chExt cx="2148084" cy="2348827"/>
          </a:xfrm>
        </p:grpSpPr>
        <p:sp>
          <p:nvSpPr>
            <p:cNvPr id="400" name="Line 7"/>
            <p:cNvSpPr/>
            <p:nvPr/>
          </p:nvSpPr>
          <p:spPr>
            <a:xfrm flipH="1" flipV="1">
              <a:off x="1395780" y="2026977"/>
              <a:ext cx="757224" cy="1795406"/>
            </a:xfrm>
            <a:prstGeom prst="line">
              <a:avLst/>
            </a:prstGeom>
            <a:ln w="9525">
              <a:solidFill>
                <a:srgbClr val="00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01" name="Text Box 8"/>
            <p:cNvSpPr/>
            <p:nvPr/>
          </p:nvSpPr>
          <p:spPr>
            <a:xfrm>
              <a:off x="1105212" y="3758627"/>
              <a:ext cx="2148084" cy="617177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 anchor="t">
              <a:spAutoFit/>
            </a:bodyPr>
            <a:lstStyle/>
            <a:p>
              <a:pPr>
                <a:lnSpc>
                  <a:spcPct val="95000"/>
                </a:lnSpc>
                <a:buNone/>
              </a:pPr>
              <a:r>
                <a:rPr lang="el-GR" sz="1800" b="1" strike="noStrike" spc="-1" dirty="0">
                  <a:solidFill>
                    <a:srgbClr val="FF0000"/>
                  </a:solidFill>
                  <a:latin typeface="Calibri"/>
                </a:rPr>
                <a:t>σ</a:t>
              </a:r>
              <a:r>
                <a:rPr lang="tr-TR" sz="1800" b="1" strike="noStrike" spc="-1" baseline="-25000" dirty="0">
                  <a:solidFill>
                    <a:srgbClr val="FF0000"/>
                  </a:solidFill>
                  <a:latin typeface="Calibri"/>
                </a:rPr>
                <a:t>z </a:t>
              </a:r>
              <a:r>
                <a:rPr lang="tr-TR" sz="1800" b="1" strike="noStrike" spc="-1" dirty="0">
                  <a:solidFill>
                    <a:srgbClr val="FF0000"/>
                  </a:solidFill>
                  <a:latin typeface="Calibri"/>
                </a:rPr>
                <a:t>   = 2 </a:t>
              </a:r>
              <a:r>
                <a:rPr lang="tr-TR" sz="1800" b="1" strike="noStrike" spc="-1" dirty="0" err="1">
                  <a:solidFill>
                    <a:srgbClr val="FF0000"/>
                  </a:solidFill>
                  <a:latin typeface="Calibri"/>
                </a:rPr>
                <a:t>ps</a:t>
              </a:r>
              <a:r>
                <a:rPr lang="tr-TR" sz="1800" b="1" strike="noStrike" spc="-1" dirty="0">
                  <a:solidFill>
                    <a:srgbClr val="FF0000"/>
                  </a:solidFill>
                  <a:latin typeface="Calibri"/>
                </a:rPr>
                <a:t> </a:t>
              </a:r>
              <a:r>
                <a:rPr lang="tr-TR" sz="1800" b="1" strike="noStrike" spc="-1" dirty="0" smtClean="0">
                  <a:solidFill>
                    <a:srgbClr val="FF0000"/>
                  </a:solidFill>
                  <a:latin typeface="Calibri"/>
                </a:rPr>
                <a:t>(RMS)</a:t>
              </a:r>
              <a:endParaRPr lang="x-none" sz="1800" b="0" strike="noStrike" spc="-1" dirty="0">
                <a:latin typeface="Arial"/>
              </a:endParaRPr>
            </a:p>
            <a:p>
              <a:pPr>
                <a:lnSpc>
                  <a:spcPct val="95000"/>
                </a:lnSpc>
                <a:buNone/>
              </a:pPr>
              <a:r>
                <a:rPr lang="el-GR" sz="1800" b="1" strike="noStrike" spc="-1" dirty="0">
                  <a:solidFill>
                    <a:srgbClr val="FF0000"/>
                  </a:solidFill>
                  <a:latin typeface="Calibri"/>
                </a:rPr>
                <a:t>σ</a:t>
              </a:r>
              <a:r>
                <a:rPr lang="tr-TR" sz="1800" b="1" strike="noStrike" spc="-1" baseline="-25000" dirty="0" err="1">
                  <a:solidFill>
                    <a:srgbClr val="FF0000"/>
                  </a:solidFill>
                  <a:latin typeface="Calibri"/>
                </a:rPr>
                <a:t>x,y</a:t>
              </a:r>
              <a:r>
                <a:rPr lang="tr-TR" sz="1800" b="1" strike="noStrike" spc="-1" dirty="0">
                  <a:solidFill>
                    <a:srgbClr val="FF0000"/>
                  </a:solidFill>
                  <a:latin typeface="Calibri"/>
                </a:rPr>
                <a:t>  </a:t>
              </a:r>
              <a:r>
                <a:rPr lang="tr-TR" sz="1800" b="1" strike="noStrike" spc="-1" dirty="0" smtClean="0">
                  <a:solidFill>
                    <a:srgbClr val="FF0000"/>
                  </a:solidFill>
                  <a:latin typeface="Calibri"/>
                </a:rPr>
                <a:t>= </a:t>
              </a:r>
              <a:r>
                <a:rPr lang="tr-TR" sz="1800" b="1" strike="noStrike" spc="-1" dirty="0" err="1" smtClean="0">
                  <a:solidFill>
                    <a:srgbClr val="FF0000"/>
                  </a:solidFill>
                  <a:latin typeface="Calibri"/>
                </a:rPr>
                <a:t>variable</a:t>
              </a:r>
              <a:endParaRPr lang="x-none" sz="1800" b="0" strike="noStrike" spc="-1" dirty="0">
                <a:latin typeface="Arial"/>
              </a:endParaRPr>
            </a:p>
          </p:txBody>
        </p:sp>
      </p:grpSp>
      <p:pic>
        <p:nvPicPr>
          <p:cNvPr id="10" name="Resim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552" y="1345860"/>
            <a:ext cx="3527700" cy="4797526"/>
          </a:xfrm>
          <a:prstGeom prst="rect">
            <a:avLst/>
          </a:prstGeom>
        </p:spPr>
      </p:pic>
      <p:sp>
        <p:nvSpPr>
          <p:cNvPr id="11" name="Dikdörtgen 10"/>
          <p:cNvSpPr/>
          <p:nvPr/>
        </p:nvSpPr>
        <p:spPr>
          <a:xfrm>
            <a:off x="325120" y="993600"/>
            <a:ext cx="904240" cy="14280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Metin kutusu 11"/>
          <p:cNvSpPr txBox="1"/>
          <p:nvPr/>
        </p:nvSpPr>
        <p:spPr>
          <a:xfrm>
            <a:off x="1564640" y="5643906"/>
            <a:ext cx="4304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Laser</a:t>
            </a:r>
            <a:r>
              <a:rPr lang="tr-TR" dirty="0" smtClean="0"/>
              <a:t> </a:t>
            </a:r>
            <a:r>
              <a:rPr lang="tr-TR" dirty="0" err="1" smtClean="0"/>
              <a:t>longitudinal</a:t>
            </a:r>
            <a:r>
              <a:rPr lang="tr-TR" dirty="0" smtClean="0"/>
              <a:t> </a:t>
            </a:r>
            <a:r>
              <a:rPr lang="tr-TR" dirty="0" err="1" smtClean="0"/>
              <a:t>parameters</a:t>
            </a:r>
            <a:r>
              <a:rPr lang="tr-TR" dirty="0" smtClean="0"/>
              <a:t> can not be </a:t>
            </a:r>
            <a:r>
              <a:rPr lang="tr-TR" dirty="0" err="1" smtClean="0"/>
              <a:t>changed</a:t>
            </a:r>
            <a:r>
              <a:rPr lang="tr-TR" dirty="0"/>
              <a:t>.</a:t>
            </a:r>
            <a:r>
              <a:rPr lang="tr-TR" dirty="0" smtClean="0"/>
              <a:t> </a:t>
            </a:r>
            <a:r>
              <a:rPr lang="tr-TR" dirty="0" err="1" smtClean="0"/>
              <a:t>Fixed</a:t>
            </a:r>
            <a:r>
              <a:rPr lang="tr-TR" dirty="0" smtClean="0"/>
              <a:t> profile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temporal</a:t>
            </a:r>
            <a:r>
              <a:rPr lang="tr-TR" dirty="0" smtClean="0"/>
              <a:t> </a:t>
            </a:r>
            <a:r>
              <a:rPr lang="tr-TR" dirty="0" err="1" smtClean="0"/>
              <a:t>length</a:t>
            </a:r>
            <a:r>
              <a:rPr lang="tr-TR" dirty="0" smtClean="0"/>
              <a:t>!</a:t>
            </a:r>
            <a:endParaRPr lang="tr-T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Line 1"/>
          <p:cNvSpPr/>
          <p:nvPr/>
        </p:nvSpPr>
        <p:spPr>
          <a:xfrm flipV="1">
            <a:off x="914964" y="1761650"/>
            <a:ext cx="7632000" cy="15840"/>
          </a:xfrm>
          <a:prstGeom prst="line">
            <a:avLst/>
          </a:prstGeom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82800" tIns="41400" rIns="82800" bIns="41400" anchor="ctr">
            <a:normAutofit fontScale="97000"/>
          </a:bodyPr>
          <a:lstStyle/>
          <a:p>
            <a:pPr>
              <a:lnSpc>
                <a:spcPct val="90000"/>
              </a:lnSpc>
              <a:buNone/>
              <a:tabLst>
                <a:tab pos="656640" algn="l"/>
                <a:tab pos="1313280" algn="l"/>
                <a:tab pos="1969920" algn="l"/>
                <a:tab pos="2626560" algn="l"/>
                <a:tab pos="3283200" algn="l"/>
                <a:tab pos="3939840" algn="l"/>
                <a:tab pos="4596480" algn="l"/>
                <a:tab pos="5253120" algn="l"/>
                <a:tab pos="5909760" algn="l"/>
                <a:tab pos="6566400" algn="l"/>
                <a:tab pos="7223040" algn="l"/>
                <a:tab pos="7879680" algn="l"/>
              </a:tabLst>
            </a:pPr>
            <a:r>
              <a:rPr lang="tr-TR" sz="4400" strike="noStrike" spc="-1" dirty="0" smtClean="0">
                <a:latin typeface="Calibri Light"/>
              </a:rPr>
              <a:t>S-</a:t>
            </a:r>
            <a:r>
              <a:rPr lang="tr-TR" sz="4400" strike="noStrike" spc="-1" dirty="0" err="1" smtClean="0">
                <a:latin typeface="Calibri Light"/>
              </a:rPr>
              <a:t>Band</a:t>
            </a:r>
            <a:r>
              <a:rPr lang="tr-TR" sz="4400" strike="noStrike" spc="-1" dirty="0" smtClean="0">
                <a:latin typeface="Calibri Light"/>
              </a:rPr>
              <a:t> </a:t>
            </a:r>
            <a:r>
              <a:rPr lang="tr-TR" sz="4400" strike="noStrike" spc="-1" dirty="0" err="1" smtClean="0">
                <a:latin typeface="Calibri Light"/>
              </a:rPr>
              <a:t>gun</a:t>
            </a:r>
            <a:r>
              <a:rPr lang="tr-TR" sz="4400" strike="noStrike" spc="-1" dirty="0" smtClean="0">
                <a:latin typeface="Calibri Light"/>
              </a:rPr>
              <a:t> </a:t>
            </a:r>
            <a:r>
              <a:rPr lang="tr-TR" sz="4400" strike="noStrike" spc="-1" dirty="0" err="1" smtClean="0">
                <a:latin typeface="Calibri Light"/>
              </a:rPr>
              <a:t>and</a:t>
            </a:r>
            <a:r>
              <a:rPr lang="tr-TR" sz="4400" strike="noStrike" spc="-1" dirty="0" smtClean="0">
                <a:latin typeface="Calibri Light"/>
              </a:rPr>
              <a:t> </a:t>
            </a:r>
            <a:r>
              <a:rPr lang="tr-TR" sz="4400" strike="noStrike" spc="-1" dirty="0" err="1" smtClean="0">
                <a:latin typeface="Calibri Light"/>
              </a:rPr>
              <a:t>Solenoid</a:t>
            </a:r>
            <a:endParaRPr lang="en-US" sz="4400" strike="noStrike" spc="-1" dirty="0">
              <a:latin typeface="Calibri"/>
            </a:endParaRPr>
          </a:p>
        </p:txBody>
      </p:sp>
      <p:sp>
        <p:nvSpPr>
          <p:cNvPr id="347" name="AutoShape 3"/>
          <p:cNvSpPr/>
          <p:nvPr/>
        </p:nvSpPr>
        <p:spPr>
          <a:xfrm>
            <a:off x="526200" y="1631700"/>
            <a:ext cx="428040" cy="291240"/>
          </a:xfrm>
          <a:prstGeom prst="roundRect">
            <a:avLst>
              <a:gd name="adj" fmla="val 16667"/>
            </a:avLst>
          </a:prstGeom>
          <a:solidFill>
            <a:srgbClr val="FF3366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8" name="AutoShape 4"/>
          <p:cNvSpPr/>
          <p:nvPr/>
        </p:nvSpPr>
        <p:spPr>
          <a:xfrm>
            <a:off x="1673880" y="1677781"/>
            <a:ext cx="1176240" cy="2170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49" name="Group 5"/>
          <p:cNvGrpSpPr/>
          <p:nvPr/>
        </p:nvGrpSpPr>
        <p:grpSpPr>
          <a:xfrm>
            <a:off x="714120" y="2001420"/>
            <a:ext cx="259560" cy="201600"/>
            <a:chOff x="2229480" y="2155680"/>
            <a:chExt cx="456480" cy="201600"/>
          </a:xfrm>
        </p:grpSpPr>
        <p:sp>
          <p:nvSpPr>
            <p:cNvPr id="350" name="Rectangle 6"/>
            <p:cNvSpPr/>
            <p:nvPr/>
          </p:nvSpPr>
          <p:spPr>
            <a:xfrm>
              <a:off x="2235240" y="2155680"/>
              <a:ext cx="444600" cy="2012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1" name="Line 7"/>
            <p:cNvSpPr/>
            <p:nvPr/>
          </p:nvSpPr>
          <p:spPr>
            <a:xfrm>
              <a:off x="2233800" y="2155680"/>
              <a:ext cx="446400" cy="20160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2" name="Line 8"/>
            <p:cNvSpPr/>
            <p:nvPr/>
          </p:nvSpPr>
          <p:spPr>
            <a:xfrm flipV="1">
              <a:off x="2229480" y="2160000"/>
              <a:ext cx="456480" cy="19296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53" name="Group 9"/>
          <p:cNvGrpSpPr/>
          <p:nvPr/>
        </p:nvGrpSpPr>
        <p:grpSpPr>
          <a:xfrm>
            <a:off x="714120" y="1345860"/>
            <a:ext cx="259560" cy="201600"/>
            <a:chOff x="2229480" y="1500120"/>
            <a:chExt cx="456480" cy="201600"/>
          </a:xfrm>
        </p:grpSpPr>
        <p:sp>
          <p:nvSpPr>
            <p:cNvPr id="354" name="Rectangle 10"/>
            <p:cNvSpPr/>
            <p:nvPr/>
          </p:nvSpPr>
          <p:spPr>
            <a:xfrm>
              <a:off x="2235240" y="1500120"/>
              <a:ext cx="444600" cy="2012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5" name="Line 11"/>
            <p:cNvSpPr/>
            <p:nvPr/>
          </p:nvSpPr>
          <p:spPr>
            <a:xfrm>
              <a:off x="2233800" y="1500120"/>
              <a:ext cx="446400" cy="20160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6" name="Line 12"/>
            <p:cNvSpPr/>
            <p:nvPr/>
          </p:nvSpPr>
          <p:spPr>
            <a:xfrm flipV="1">
              <a:off x="2229480" y="1504440"/>
              <a:ext cx="456480" cy="19296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57" name="Group 13"/>
          <p:cNvGrpSpPr/>
          <p:nvPr/>
        </p:nvGrpSpPr>
        <p:grpSpPr>
          <a:xfrm>
            <a:off x="1743840" y="1971901"/>
            <a:ext cx="191520" cy="176040"/>
            <a:chOff x="3595320" y="2148120"/>
            <a:chExt cx="191520" cy="176040"/>
          </a:xfrm>
        </p:grpSpPr>
        <p:sp>
          <p:nvSpPr>
            <p:cNvPr id="358" name="Rectangle 14"/>
            <p:cNvSpPr/>
            <p:nvPr/>
          </p:nvSpPr>
          <p:spPr>
            <a:xfrm>
              <a:off x="3598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9" name="Line 15"/>
            <p:cNvSpPr/>
            <p:nvPr/>
          </p:nvSpPr>
          <p:spPr>
            <a:xfrm>
              <a:off x="3598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0" name="Line 16"/>
            <p:cNvSpPr/>
            <p:nvPr/>
          </p:nvSpPr>
          <p:spPr>
            <a:xfrm flipV="1">
              <a:off x="3595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61" name="Group 17"/>
          <p:cNvGrpSpPr/>
          <p:nvPr/>
        </p:nvGrpSpPr>
        <p:grpSpPr>
          <a:xfrm>
            <a:off x="1743840" y="1372861"/>
            <a:ext cx="191520" cy="175680"/>
            <a:chOff x="3595320" y="1549080"/>
            <a:chExt cx="191520" cy="175680"/>
          </a:xfrm>
        </p:grpSpPr>
        <p:sp>
          <p:nvSpPr>
            <p:cNvPr id="362" name="Rectangle 18"/>
            <p:cNvSpPr/>
            <p:nvPr/>
          </p:nvSpPr>
          <p:spPr>
            <a:xfrm>
              <a:off x="359856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3" name="Line 19"/>
            <p:cNvSpPr/>
            <p:nvPr/>
          </p:nvSpPr>
          <p:spPr>
            <a:xfrm>
              <a:off x="359820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4" name="Line 20"/>
            <p:cNvSpPr/>
            <p:nvPr/>
          </p:nvSpPr>
          <p:spPr>
            <a:xfrm flipV="1">
              <a:off x="359532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65" name="Group 21"/>
          <p:cNvGrpSpPr/>
          <p:nvPr/>
        </p:nvGrpSpPr>
        <p:grpSpPr>
          <a:xfrm>
            <a:off x="545640" y="1996740"/>
            <a:ext cx="146880" cy="201960"/>
            <a:chOff x="2019960" y="2001240"/>
            <a:chExt cx="146880" cy="201960"/>
          </a:xfrm>
        </p:grpSpPr>
        <p:sp>
          <p:nvSpPr>
            <p:cNvPr id="366" name="Rectangle 22"/>
            <p:cNvSpPr/>
            <p:nvPr/>
          </p:nvSpPr>
          <p:spPr>
            <a:xfrm>
              <a:off x="2021400" y="2001600"/>
              <a:ext cx="142200" cy="2012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7" name="Line 23"/>
            <p:cNvSpPr/>
            <p:nvPr/>
          </p:nvSpPr>
          <p:spPr>
            <a:xfrm>
              <a:off x="2021400" y="2001240"/>
              <a:ext cx="142560" cy="20196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8" name="Line 24"/>
            <p:cNvSpPr/>
            <p:nvPr/>
          </p:nvSpPr>
          <p:spPr>
            <a:xfrm flipV="1">
              <a:off x="2019960" y="2005560"/>
              <a:ext cx="146880" cy="19332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69" name="Group 25"/>
          <p:cNvGrpSpPr/>
          <p:nvPr/>
        </p:nvGrpSpPr>
        <p:grpSpPr>
          <a:xfrm>
            <a:off x="542400" y="1347120"/>
            <a:ext cx="146880" cy="201600"/>
            <a:chOff x="2019960" y="1641240"/>
            <a:chExt cx="146880" cy="201600"/>
          </a:xfrm>
        </p:grpSpPr>
        <p:sp>
          <p:nvSpPr>
            <p:cNvPr id="370" name="Rectangle 26"/>
            <p:cNvSpPr/>
            <p:nvPr/>
          </p:nvSpPr>
          <p:spPr>
            <a:xfrm>
              <a:off x="2021400" y="1641600"/>
              <a:ext cx="142200" cy="2012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1" name="Line 27"/>
            <p:cNvSpPr/>
            <p:nvPr/>
          </p:nvSpPr>
          <p:spPr>
            <a:xfrm>
              <a:off x="2021400" y="1641240"/>
              <a:ext cx="142560" cy="20160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2" name="Line 28"/>
            <p:cNvSpPr/>
            <p:nvPr/>
          </p:nvSpPr>
          <p:spPr>
            <a:xfrm flipV="1">
              <a:off x="2019960" y="1645560"/>
              <a:ext cx="146880" cy="19296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73" name="Text Box 29"/>
          <p:cNvSpPr/>
          <p:nvPr/>
        </p:nvSpPr>
        <p:spPr>
          <a:xfrm>
            <a:off x="53616" y="2605491"/>
            <a:ext cx="2119320" cy="8406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 anchor="t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656640" algn="l"/>
                <a:tab pos="1313280" algn="l"/>
              </a:tabLst>
            </a:pP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3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GHz RF G</a:t>
            </a:r>
            <a:r>
              <a:rPr lang="tr-TR" sz="1800" b="0" strike="noStrike" spc="-1" dirty="0">
                <a:solidFill>
                  <a:srgbClr val="000000"/>
                </a:solidFill>
                <a:latin typeface="Calibri"/>
              </a:rPr>
              <a:t>un</a:t>
            </a:r>
            <a:endParaRPr lang="x-none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656640" algn="l"/>
                <a:tab pos="1313280" algn="l"/>
              </a:tabLst>
            </a:pPr>
            <a:r>
              <a:rPr lang="tr-TR" spc="-1" dirty="0">
                <a:solidFill>
                  <a:srgbClr val="000000"/>
                </a:solidFill>
                <a:latin typeface="Calibri"/>
              </a:rPr>
              <a:t>2</a:t>
            </a: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.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6 Cell, </a:t>
            </a: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1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00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MV/m</a:t>
            </a:r>
            <a:endParaRPr lang="x-none" sz="1800" b="0" strike="noStrike" spc="-1" dirty="0">
              <a:latin typeface="Arial"/>
            </a:endParaRPr>
          </a:p>
        </p:txBody>
      </p:sp>
      <p:sp>
        <p:nvSpPr>
          <p:cNvPr id="374" name="Line 30"/>
          <p:cNvSpPr/>
          <p:nvPr/>
        </p:nvSpPr>
        <p:spPr>
          <a:xfrm flipV="1">
            <a:off x="804672" y="2242157"/>
            <a:ext cx="7557" cy="359014"/>
          </a:xfrm>
          <a:prstGeom prst="line">
            <a:avLst/>
          </a:prstGeom>
          <a:ln w="9525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5" name="Text Box 31"/>
          <p:cNvSpPr/>
          <p:nvPr/>
        </p:nvSpPr>
        <p:spPr>
          <a:xfrm>
            <a:off x="2246412" y="2595851"/>
            <a:ext cx="4892760" cy="587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 anchor="t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656640" algn="l"/>
                <a:tab pos="1313280" algn="l"/>
                <a:tab pos="1969920" algn="l"/>
                <a:tab pos="2626560" algn="l"/>
                <a:tab pos="3283200" algn="l"/>
                <a:tab pos="3939840" algn="l"/>
                <a:tab pos="4596480" algn="l"/>
              </a:tabLst>
            </a:pP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3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GHz Traveling wave structures</a:t>
            </a:r>
            <a:endParaRPr lang="x-none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656640" algn="l"/>
                <a:tab pos="1313280" algn="l"/>
                <a:tab pos="1969920" algn="l"/>
                <a:tab pos="2626560" algn="l"/>
                <a:tab pos="3283200" algn="l"/>
                <a:tab pos="3939840" algn="l"/>
                <a:tab pos="4596480" algn="l"/>
              </a:tabLst>
            </a:pP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132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 cell</a:t>
            </a: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s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, ~</a:t>
            </a: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4.5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m, </a:t>
            </a: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1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5MV/m</a:t>
            </a:r>
            <a:r>
              <a:rPr lang="tr-TR" sz="1800" b="0" strike="noStrike" spc="-1" dirty="0">
                <a:solidFill>
                  <a:srgbClr val="000000"/>
                </a:solidFill>
                <a:latin typeface="Calibri"/>
              </a:rPr>
              <a:t>, 120 </a:t>
            </a:r>
            <a:r>
              <a:rPr lang="tr-TR" sz="1800" b="0" strike="noStrike" spc="-1" dirty="0" err="1">
                <a:solidFill>
                  <a:srgbClr val="000000"/>
                </a:solidFill>
                <a:latin typeface="Calibri"/>
              </a:rPr>
              <a:t>degree</a:t>
            </a:r>
            <a:endParaRPr lang="x-none" sz="1800" b="0" strike="noStrike" spc="-1" dirty="0">
              <a:latin typeface="Arial"/>
            </a:endParaRPr>
          </a:p>
        </p:txBody>
      </p:sp>
      <p:sp>
        <p:nvSpPr>
          <p:cNvPr id="376" name="Rectangle 32"/>
          <p:cNvSpPr/>
          <p:nvPr/>
        </p:nvSpPr>
        <p:spPr>
          <a:xfrm>
            <a:off x="430800" y="1749420"/>
            <a:ext cx="83160" cy="83160"/>
          </a:xfrm>
          <a:prstGeom prst="rect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82" name="Group 40"/>
          <p:cNvGrpSpPr/>
          <p:nvPr/>
        </p:nvGrpSpPr>
        <p:grpSpPr>
          <a:xfrm>
            <a:off x="1995840" y="1971901"/>
            <a:ext cx="191520" cy="176040"/>
            <a:chOff x="3847320" y="2148120"/>
            <a:chExt cx="191520" cy="176040"/>
          </a:xfrm>
        </p:grpSpPr>
        <p:sp>
          <p:nvSpPr>
            <p:cNvPr id="383" name="Rectangle 41"/>
            <p:cNvSpPr/>
            <p:nvPr/>
          </p:nvSpPr>
          <p:spPr>
            <a:xfrm>
              <a:off x="3850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84" name="Line 42"/>
            <p:cNvSpPr/>
            <p:nvPr/>
          </p:nvSpPr>
          <p:spPr>
            <a:xfrm>
              <a:off x="3850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85" name="Line 43"/>
            <p:cNvSpPr/>
            <p:nvPr/>
          </p:nvSpPr>
          <p:spPr>
            <a:xfrm flipV="1">
              <a:off x="3847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92" name="Group 50"/>
          <p:cNvGrpSpPr/>
          <p:nvPr/>
        </p:nvGrpSpPr>
        <p:grpSpPr>
          <a:xfrm>
            <a:off x="2005920" y="1372861"/>
            <a:ext cx="191520" cy="175680"/>
            <a:chOff x="3857400" y="1549080"/>
            <a:chExt cx="191520" cy="175680"/>
          </a:xfrm>
        </p:grpSpPr>
        <p:sp>
          <p:nvSpPr>
            <p:cNvPr id="393" name="Rectangle 51"/>
            <p:cNvSpPr/>
            <p:nvPr/>
          </p:nvSpPr>
          <p:spPr>
            <a:xfrm>
              <a:off x="385920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94" name="Line 52"/>
            <p:cNvSpPr/>
            <p:nvPr/>
          </p:nvSpPr>
          <p:spPr>
            <a:xfrm>
              <a:off x="385884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95" name="Line 53"/>
            <p:cNvSpPr/>
            <p:nvPr/>
          </p:nvSpPr>
          <p:spPr>
            <a:xfrm flipV="1">
              <a:off x="385740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96" name="Line 109"/>
          <p:cNvSpPr/>
          <p:nvPr/>
        </p:nvSpPr>
        <p:spPr>
          <a:xfrm flipH="1" flipV="1">
            <a:off x="3704016" y="2275708"/>
            <a:ext cx="16728" cy="437513"/>
          </a:xfrm>
          <a:prstGeom prst="line">
            <a:avLst/>
          </a:prstGeom>
          <a:ln w="9525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7" name="Text Box 116"/>
          <p:cNvSpPr/>
          <p:nvPr/>
        </p:nvSpPr>
        <p:spPr>
          <a:xfrm>
            <a:off x="5050440" y="993600"/>
            <a:ext cx="1240920" cy="3603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AutoShape 45"/>
          <p:cNvSpPr/>
          <p:nvPr/>
        </p:nvSpPr>
        <p:spPr>
          <a:xfrm>
            <a:off x="6178872" y="1603591"/>
            <a:ext cx="83160" cy="330840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3" name="AutoShape 102"/>
          <p:cNvSpPr/>
          <p:nvPr/>
        </p:nvSpPr>
        <p:spPr>
          <a:xfrm>
            <a:off x="6348792" y="1779271"/>
            <a:ext cx="83160" cy="165240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4" name="AutoShape 103"/>
          <p:cNvSpPr/>
          <p:nvPr/>
        </p:nvSpPr>
        <p:spPr>
          <a:xfrm rot="10800000">
            <a:off x="6347712" y="1606831"/>
            <a:ext cx="83160" cy="165240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5" name="AutoShape 45"/>
          <p:cNvSpPr/>
          <p:nvPr/>
        </p:nvSpPr>
        <p:spPr>
          <a:xfrm>
            <a:off x="6491712" y="1609351"/>
            <a:ext cx="83160" cy="330840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68" name="Group 13"/>
          <p:cNvGrpSpPr/>
          <p:nvPr/>
        </p:nvGrpSpPr>
        <p:grpSpPr>
          <a:xfrm>
            <a:off x="2276088" y="1974289"/>
            <a:ext cx="191520" cy="176040"/>
            <a:chOff x="3595320" y="2148120"/>
            <a:chExt cx="191520" cy="176040"/>
          </a:xfrm>
        </p:grpSpPr>
        <p:sp>
          <p:nvSpPr>
            <p:cNvPr id="69" name="Rectangle 14"/>
            <p:cNvSpPr/>
            <p:nvPr/>
          </p:nvSpPr>
          <p:spPr>
            <a:xfrm>
              <a:off x="3598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0" name="Line 15"/>
            <p:cNvSpPr/>
            <p:nvPr/>
          </p:nvSpPr>
          <p:spPr>
            <a:xfrm>
              <a:off x="3598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1" name="Line 16"/>
            <p:cNvSpPr/>
            <p:nvPr/>
          </p:nvSpPr>
          <p:spPr>
            <a:xfrm flipV="1">
              <a:off x="3595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72" name="Group 17"/>
          <p:cNvGrpSpPr/>
          <p:nvPr/>
        </p:nvGrpSpPr>
        <p:grpSpPr>
          <a:xfrm>
            <a:off x="2276088" y="1375249"/>
            <a:ext cx="191520" cy="175680"/>
            <a:chOff x="3595320" y="1549080"/>
            <a:chExt cx="191520" cy="175680"/>
          </a:xfrm>
        </p:grpSpPr>
        <p:sp>
          <p:nvSpPr>
            <p:cNvPr id="73" name="Rectangle 18"/>
            <p:cNvSpPr/>
            <p:nvPr/>
          </p:nvSpPr>
          <p:spPr>
            <a:xfrm>
              <a:off x="359856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4" name="Line 19"/>
            <p:cNvSpPr/>
            <p:nvPr/>
          </p:nvSpPr>
          <p:spPr>
            <a:xfrm>
              <a:off x="359820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5" name="Line 20"/>
            <p:cNvSpPr/>
            <p:nvPr/>
          </p:nvSpPr>
          <p:spPr>
            <a:xfrm flipV="1">
              <a:off x="359532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76" name="Group 40"/>
          <p:cNvGrpSpPr/>
          <p:nvPr/>
        </p:nvGrpSpPr>
        <p:grpSpPr>
          <a:xfrm>
            <a:off x="2528088" y="1974289"/>
            <a:ext cx="191520" cy="176040"/>
            <a:chOff x="3847320" y="2148120"/>
            <a:chExt cx="191520" cy="176040"/>
          </a:xfrm>
        </p:grpSpPr>
        <p:sp>
          <p:nvSpPr>
            <p:cNvPr id="77" name="Rectangle 41"/>
            <p:cNvSpPr/>
            <p:nvPr/>
          </p:nvSpPr>
          <p:spPr>
            <a:xfrm>
              <a:off x="3850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8" name="Line 42"/>
            <p:cNvSpPr/>
            <p:nvPr/>
          </p:nvSpPr>
          <p:spPr>
            <a:xfrm>
              <a:off x="3850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9" name="Line 43"/>
            <p:cNvSpPr/>
            <p:nvPr/>
          </p:nvSpPr>
          <p:spPr>
            <a:xfrm flipV="1">
              <a:off x="3847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80" name="Group 50"/>
          <p:cNvGrpSpPr/>
          <p:nvPr/>
        </p:nvGrpSpPr>
        <p:grpSpPr>
          <a:xfrm>
            <a:off x="2538168" y="1375249"/>
            <a:ext cx="191520" cy="175680"/>
            <a:chOff x="3857400" y="1549080"/>
            <a:chExt cx="191520" cy="175680"/>
          </a:xfrm>
        </p:grpSpPr>
        <p:sp>
          <p:nvSpPr>
            <p:cNvPr id="81" name="Rectangle 51"/>
            <p:cNvSpPr/>
            <p:nvPr/>
          </p:nvSpPr>
          <p:spPr>
            <a:xfrm>
              <a:off x="385920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2" name="Line 52"/>
            <p:cNvSpPr/>
            <p:nvPr/>
          </p:nvSpPr>
          <p:spPr>
            <a:xfrm>
              <a:off x="385884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3" name="Line 53"/>
            <p:cNvSpPr/>
            <p:nvPr/>
          </p:nvSpPr>
          <p:spPr>
            <a:xfrm flipV="1">
              <a:off x="385740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17" name="AutoShape 4"/>
          <p:cNvSpPr/>
          <p:nvPr/>
        </p:nvSpPr>
        <p:spPr>
          <a:xfrm>
            <a:off x="3183336" y="1677781"/>
            <a:ext cx="1176240" cy="2170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18" name="Group 13"/>
          <p:cNvGrpSpPr/>
          <p:nvPr/>
        </p:nvGrpSpPr>
        <p:grpSpPr>
          <a:xfrm>
            <a:off x="3253296" y="1971901"/>
            <a:ext cx="191520" cy="176040"/>
            <a:chOff x="3595320" y="2148120"/>
            <a:chExt cx="191520" cy="176040"/>
          </a:xfrm>
        </p:grpSpPr>
        <p:sp>
          <p:nvSpPr>
            <p:cNvPr id="119" name="Rectangle 14"/>
            <p:cNvSpPr/>
            <p:nvPr/>
          </p:nvSpPr>
          <p:spPr>
            <a:xfrm>
              <a:off x="3598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0" name="Line 15"/>
            <p:cNvSpPr/>
            <p:nvPr/>
          </p:nvSpPr>
          <p:spPr>
            <a:xfrm>
              <a:off x="3598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1" name="Line 16"/>
            <p:cNvSpPr/>
            <p:nvPr/>
          </p:nvSpPr>
          <p:spPr>
            <a:xfrm flipV="1">
              <a:off x="3595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22" name="Group 17"/>
          <p:cNvGrpSpPr/>
          <p:nvPr/>
        </p:nvGrpSpPr>
        <p:grpSpPr>
          <a:xfrm>
            <a:off x="3253296" y="1372861"/>
            <a:ext cx="191520" cy="175680"/>
            <a:chOff x="3595320" y="1549080"/>
            <a:chExt cx="191520" cy="175680"/>
          </a:xfrm>
        </p:grpSpPr>
        <p:sp>
          <p:nvSpPr>
            <p:cNvPr id="123" name="Rectangle 18"/>
            <p:cNvSpPr/>
            <p:nvPr/>
          </p:nvSpPr>
          <p:spPr>
            <a:xfrm>
              <a:off x="359856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4" name="Line 19"/>
            <p:cNvSpPr/>
            <p:nvPr/>
          </p:nvSpPr>
          <p:spPr>
            <a:xfrm>
              <a:off x="359820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5" name="Line 20"/>
            <p:cNvSpPr/>
            <p:nvPr/>
          </p:nvSpPr>
          <p:spPr>
            <a:xfrm flipV="1">
              <a:off x="359532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26" name="Group 40"/>
          <p:cNvGrpSpPr/>
          <p:nvPr/>
        </p:nvGrpSpPr>
        <p:grpSpPr>
          <a:xfrm>
            <a:off x="3505296" y="1971901"/>
            <a:ext cx="191520" cy="176040"/>
            <a:chOff x="3847320" y="2148120"/>
            <a:chExt cx="191520" cy="176040"/>
          </a:xfrm>
        </p:grpSpPr>
        <p:sp>
          <p:nvSpPr>
            <p:cNvPr id="127" name="Rectangle 41"/>
            <p:cNvSpPr/>
            <p:nvPr/>
          </p:nvSpPr>
          <p:spPr>
            <a:xfrm>
              <a:off x="3850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8" name="Line 42"/>
            <p:cNvSpPr/>
            <p:nvPr/>
          </p:nvSpPr>
          <p:spPr>
            <a:xfrm>
              <a:off x="3850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9" name="Line 43"/>
            <p:cNvSpPr/>
            <p:nvPr/>
          </p:nvSpPr>
          <p:spPr>
            <a:xfrm flipV="1">
              <a:off x="3847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30" name="Group 50"/>
          <p:cNvGrpSpPr/>
          <p:nvPr/>
        </p:nvGrpSpPr>
        <p:grpSpPr>
          <a:xfrm>
            <a:off x="3515376" y="1372861"/>
            <a:ext cx="191520" cy="175680"/>
            <a:chOff x="3857400" y="1549080"/>
            <a:chExt cx="191520" cy="175680"/>
          </a:xfrm>
        </p:grpSpPr>
        <p:sp>
          <p:nvSpPr>
            <p:cNvPr id="131" name="Rectangle 51"/>
            <p:cNvSpPr/>
            <p:nvPr/>
          </p:nvSpPr>
          <p:spPr>
            <a:xfrm>
              <a:off x="385920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2" name="Line 52"/>
            <p:cNvSpPr/>
            <p:nvPr/>
          </p:nvSpPr>
          <p:spPr>
            <a:xfrm>
              <a:off x="385884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3" name="Line 53"/>
            <p:cNvSpPr/>
            <p:nvPr/>
          </p:nvSpPr>
          <p:spPr>
            <a:xfrm flipV="1">
              <a:off x="385740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34" name="Group 13"/>
          <p:cNvGrpSpPr/>
          <p:nvPr/>
        </p:nvGrpSpPr>
        <p:grpSpPr>
          <a:xfrm>
            <a:off x="3785544" y="1974289"/>
            <a:ext cx="191520" cy="176040"/>
            <a:chOff x="3595320" y="2148120"/>
            <a:chExt cx="191520" cy="176040"/>
          </a:xfrm>
        </p:grpSpPr>
        <p:sp>
          <p:nvSpPr>
            <p:cNvPr id="135" name="Rectangle 14"/>
            <p:cNvSpPr/>
            <p:nvPr/>
          </p:nvSpPr>
          <p:spPr>
            <a:xfrm>
              <a:off x="3598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6" name="Line 15"/>
            <p:cNvSpPr/>
            <p:nvPr/>
          </p:nvSpPr>
          <p:spPr>
            <a:xfrm>
              <a:off x="3598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7" name="Line 16"/>
            <p:cNvSpPr/>
            <p:nvPr/>
          </p:nvSpPr>
          <p:spPr>
            <a:xfrm flipV="1">
              <a:off x="3595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38" name="Group 17"/>
          <p:cNvGrpSpPr/>
          <p:nvPr/>
        </p:nvGrpSpPr>
        <p:grpSpPr>
          <a:xfrm>
            <a:off x="3785544" y="1375249"/>
            <a:ext cx="191520" cy="175680"/>
            <a:chOff x="3595320" y="1549080"/>
            <a:chExt cx="191520" cy="175680"/>
          </a:xfrm>
        </p:grpSpPr>
        <p:sp>
          <p:nvSpPr>
            <p:cNvPr id="139" name="Rectangle 18"/>
            <p:cNvSpPr/>
            <p:nvPr/>
          </p:nvSpPr>
          <p:spPr>
            <a:xfrm>
              <a:off x="359856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0" name="Line 19"/>
            <p:cNvSpPr/>
            <p:nvPr/>
          </p:nvSpPr>
          <p:spPr>
            <a:xfrm>
              <a:off x="359820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1" name="Line 20"/>
            <p:cNvSpPr/>
            <p:nvPr/>
          </p:nvSpPr>
          <p:spPr>
            <a:xfrm flipV="1">
              <a:off x="359532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42" name="Group 40"/>
          <p:cNvGrpSpPr/>
          <p:nvPr/>
        </p:nvGrpSpPr>
        <p:grpSpPr>
          <a:xfrm>
            <a:off x="4037544" y="1974289"/>
            <a:ext cx="191520" cy="176040"/>
            <a:chOff x="3847320" y="2148120"/>
            <a:chExt cx="191520" cy="176040"/>
          </a:xfrm>
        </p:grpSpPr>
        <p:sp>
          <p:nvSpPr>
            <p:cNvPr id="143" name="Rectangle 41"/>
            <p:cNvSpPr/>
            <p:nvPr/>
          </p:nvSpPr>
          <p:spPr>
            <a:xfrm>
              <a:off x="3850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4" name="Line 42"/>
            <p:cNvSpPr/>
            <p:nvPr/>
          </p:nvSpPr>
          <p:spPr>
            <a:xfrm>
              <a:off x="3850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5" name="Line 43"/>
            <p:cNvSpPr/>
            <p:nvPr/>
          </p:nvSpPr>
          <p:spPr>
            <a:xfrm flipV="1">
              <a:off x="3847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46" name="Group 50"/>
          <p:cNvGrpSpPr/>
          <p:nvPr/>
        </p:nvGrpSpPr>
        <p:grpSpPr>
          <a:xfrm>
            <a:off x="4047624" y="1375249"/>
            <a:ext cx="191520" cy="175680"/>
            <a:chOff x="3857400" y="1549080"/>
            <a:chExt cx="191520" cy="175680"/>
          </a:xfrm>
        </p:grpSpPr>
        <p:sp>
          <p:nvSpPr>
            <p:cNvPr id="147" name="Rectangle 51"/>
            <p:cNvSpPr/>
            <p:nvPr/>
          </p:nvSpPr>
          <p:spPr>
            <a:xfrm>
              <a:off x="385920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8" name="Line 52"/>
            <p:cNvSpPr/>
            <p:nvPr/>
          </p:nvSpPr>
          <p:spPr>
            <a:xfrm>
              <a:off x="385884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9" name="Line 53"/>
            <p:cNvSpPr/>
            <p:nvPr/>
          </p:nvSpPr>
          <p:spPr>
            <a:xfrm flipV="1">
              <a:off x="385740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50" name="AutoShape 4"/>
          <p:cNvSpPr/>
          <p:nvPr/>
        </p:nvSpPr>
        <p:spPr>
          <a:xfrm>
            <a:off x="4692792" y="1668780"/>
            <a:ext cx="1176240" cy="2170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Dikdörtgen 10"/>
          <p:cNvSpPr/>
          <p:nvPr/>
        </p:nvSpPr>
        <p:spPr>
          <a:xfrm>
            <a:off x="325120" y="993600"/>
            <a:ext cx="904240" cy="14280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13" name="Grup 12"/>
          <p:cNvGrpSpPr/>
          <p:nvPr/>
        </p:nvGrpSpPr>
        <p:grpSpPr>
          <a:xfrm>
            <a:off x="121332" y="1171909"/>
            <a:ext cx="5827860" cy="5568469"/>
            <a:chOff x="121332" y="1171909"/>
            <a:chExt cx="5827860" cy="5568469"/>
          </a:xfrm>
        </p:grpSpPr>
        <p:grpSp>
          <p:nvGrpSpPr>
            <p:cNvPr id="8" name="Grup 7"/>
            <p:cNvGrpSpPr/>
            <p:nvPr/>
          </p:nvGrpSpPr>
          <p:grpSpPr>
            <a:xfrm>
              <a:off x="121332" y="1171909"/>
              <a:ext cx="5827860" cy="4022203"/>
              <a:chOff x="459012" y="1211515"/>
              <a:chExt cx="5827860" cy="4022203"/>
            </a:xfrm>
          </p:grpSpPr>
          <p:pic>
            <p:nvPicPr>
              <p:cNvPr id="4" name="Resim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47370" y="3623787"/>
                <a:ext cx="4591464" cy="1609931"/>
              </a:xfrm>
              <a:prstGeom prst="rect">
                <a:avLst/>
              </a:prstGeom>
            </p:spPr>
          </p:pic>
          <p:pic>
            <p:nvPicPr>
              <p:cNvPr id="7" name="Resim 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9012" y="1211515"/>
                <a:ext cx="5827860" cy="2565898"/>
              </a:xfrm>
              <a:prstGeom prst="rect">
                <a:avLst/>
              </a:prstGeom>
            </p:spPr>
          </p:pic>
        </p:grpSp>
        <p:graphicFrame>
          <p:nvGraphicFramePr>
            <p:cNvPr id="116" name="Group 187"/>
            <p:cNvGraphicFramePr/>
            <p:nvPr>
              <p:extLst>
                <p:ext uri="{D42A27DB-BD31-4B8C-83A1-F6EECF244321}">
                  <p14:modId xmlns:p14="http://schemas.microsoft.com/office/powerpoint/2010/main" val="1562027661"/>
                </p:ext>
              </p:extLst>
            </p:nvPr>
          </p:nvGraphicFramePr>
          <p:xfrm>
            <a:off x="1179576" y="5332202"/>
            <a:ext cx="4007520" cy="1408176"/>
          </p:xfrm>
          <a:graphic>
            <a:graphicData uri="http://schemas.openxmlformats.org/drawingml/2006/table">
              <a:tbl>
                <a:tblPr/>
                <a:tblGrid>
                  <a:gridCol w="2033640">
                    <a:extLst>
                      <a:ext uri="{9D8B030D-6E8A-4147-A177-3AD203B41FA5}">
                        <a16:colId xmlns:a16="http://schemas.microsoft.com/office/drawing/2014/main" xmlns="" val="20000"/>
                      </a:ext>
                    </a:extLst>
                  </a:gridCol>
                  <a:gridCol w="1098000">
                    <a:extLst>
                      <a:ext uri="{9D8B030D-6E8A-4147-A177-3AD203B41FA5}">
                        <a16:colId xmlns:a16="http://schemas.microsoft.com/office/drawing/2014/main" xmlns="" val="20001"/>
                      </a:ext>
                    </a:extLst>
                  </a:gridCol>
                  <a:gridCol w="875880">
                    <a:extLst>
                      <a:ext uri="{9D8B030D-6E8A-4147-A177-3AD203B41FA5}">
                        <a16:colId xmlns:a16="http://schemas.microsoft.com/office/drawing/2014/main" xmlns="" val="20002"/>
                      </a:ext>
                    </a:extLst>
                  </a:gridCol>
                </a:tblGrid>
                <a:tr h="339480"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360"/>
                          </a:spcBef>
                          <a:buNone/>
                          <a:tabLst>
                            <a:tab pos="0" algn="l"/>
                          </a:tabLst>
                        </a:pPr>
                        <a:r>
                          <a:rPr lang="en-US" sz="1800" b="1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Parameter</a:t>
                        </a:r>
                        <a:endParaRPr lang="x-none" sz="1800" b="0" strike="noStrike" spc="-1">
                          <a:latin typeface="Arial"/>
                        </a:endParaRPr>
                      </a:p>
                    </a:txBody>
                    <a:tcPr marL="90000" marR="90000">
                      <a:lnL w="12240">
                        <a:solidFill>
                          <a:srgbClr val="000000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000000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9999CC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360"/>
                          </a:spcBef>
                          <a:buNone/>
                          <a:tabLst>
                            <a:tab pos="0" algn="l"/>
                          </a:tabLst>
                        </a:pPr>
                        <a:r>
                          <a:rPr lang="en-US" sz="1800" b="1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Value</a:t>
                        </a:r>
                        <a:endParaRPr lang="x-none" sz="1800" b="0" strike="noStrike" spc="-1">
                          <a:latin typeface="Arial"/>
                        </a:endParaRPr>
                      </a:p>
                    </a:txBody>
                    <a:tcPr marL="90000" marR="90000">
                      <a:lnL w="2880">
                        <a:solidFill>
                          <a:srgbClr val="FFFFFF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12240">
                        <a:solidFill>
                          <a:srgbClr val="000000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9999CC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360"/>
                          </a:spcBef>
                          <a:buNone/>
                          <a:tabLst>
                            <a:tab pos="0" algn="l"/>
                          </a:tabLst>
                        </a:pPr>
                        <a:r>
                          <a:rPr lang="en-US" sz="1800" b="1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Unit</a:t>
                        </a:r>
                        <a:endParaRPr lang="x-none" sz="1800" b="0" strike="noStrike" spc="-1">
                          <a:latin typeface="Arial"/>
                        </a:endParaRPr>
                      </a:p>
                    </a:txBody>
                    <a:tcPr marL="90000" marR="90000">
                      <a:lnL w="288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000000"/>
                        </a:solidFill>
                      </a:lnR>
                      <a:lnT w="12240">
                        <a:solidFill>
                          <a:srgbClr val="000000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9999CC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xmlns="" val="10000"/>
                    </a:ext>
                  </a:extLst>
                </a:tr>
                <a:tr h="339480"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360"/>
                          </a:spcBef>
                          <a:buNone/>
                          <a:tabLst>
                            <a:tab pos="0" algn="l"/>
                          </a:tabLst>
                        </a:pPr>
                        <a:r>
                          <a:rPr lang="en-US" sz="1800" b="0" strike="noStrike" spc="-1" dirty="0">
                            <a:solidFill>
                              <a:srgbClr val="000000"/>
                            </a:solidFill>
                            <a:latin typeface="Calibri"/>
                          </a:rPr>
                          <a:t>Frequency</a:t>
                        </a:r>
                        <a:endParaRPr lang="x-none" sz="1800" b="0" strike="noStrike" spc="-1" dirty="0">
                          <a:latin typeface="Arial"/>
                        </a:endParaRPr>
                      </a:p>
                    </a:txBody>
                    <a:tcPr marL="90000" marR="90000">
                      <a:lnL w="12240">
                        <a:solidFill>
                          <a:srgbClr val="000000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E6E6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360"/>
                          </a:spcBef>
                          <a:buNone/>
                          <a:tabLst>
                            <a:tab pos="0" algn="l"/>
                          </a:tabLst>
                        </a:pPr>
                        <a:r>
                          <a:rPr lang="tr-TR" sz="1800" b="0" strike="noStrike" spc="-1" dirty="0" smtClean="0">
                            <a:solidFill>
                              <a:srgbClr val="000000"/>
                            </a:solidFill>
                            <a:latin typeface="Calibri"/>
                          </a:rPr>
                          <a:t>2.997</a:t>
                        </a:r>
                        <a:endParaRPr lang="x-none" sz="1800" b="0" strike="noStrike" spc="-1" dirty="0">
                          <a:latin typeface="Arial"/>
                        </a:endParaRPr>
                      </a:p>
                    </a:txBody>
                    <a:tcPr marL="90000" marR="90000">
                      <a:lnL w="2880">
                        <a:solidFill>
                          <a:srgbClr val="FFFFFF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E6E6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360"/>
                          </a:spcBef>
                          <a:buNone/>
                          <a:tabLst>
                            <a:tab pos="0" algn="l"/>
                          </a:tabLst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GHz</a:t>
                        </a:r>
                        <a:endParaRPr lang="x-none" sz="1800" b="0" strike="noStrike" spc="-1">
                          <a:latin typeface="Arial"/>
                        </a:endParaRPr>
                      </a:p>
                    </a:txBody>
                    <a:tcPr marL="90000" marR="90000">
                      <a:lnL w="288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000000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E6E6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xmlns="" val="10001"/>
                    </a:ext>
                  </a:extLst>
                </a:tr>
                <a:tr h="339480"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360"/>
                          </a:spcBef>
                          <a:buNone/>
                          <a:tabLst>
                            <a:tab pos="0" algn="l"/>
                          </a:tabLst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Gradient</a:t>
                        </a:r>
                        <a:endParaRPr lang="x-none" sz="1800" b="0" strike="noStrike" spc="-1">
                          <a:latin typeface="Arial"/>
                        </a:endParaRPr>
                      </a:p>
                    </a:txBody>
                    <a:tcPr marL="90000" marR="90000">
                      <a:lnL w="12240">
                        <a:solidFill>
                          <a:srgbClr val="000000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360"/>
                          </a:spcBef>
                          <a:buNone/>
                          <a:tabLst>
                            <a:tab pos="0" algn="l"/>
                          </a:tabLst>
                        </a:pPr>
                        <a:r>
                          <a:rPr lang="tr-TR" sz="1800" b="0" strike="noStrike" spc="-1" dirty="0">
                            <a:solidFill>
                              <a:srgbClr val="000000"/>
                            </a:solidFill>
                            <a:latin typeface="Calibri"/>
                          </a:rPr>
                          <a:t>1</a:t>
                        </a:r>
                        <a:r>
                          <a:rPr lang="tr-TR" sz="1800" b="0" strike="noStrike" spc="-1" dirty="0" smtClean="0">
                            <a:solidFill>
                              <a:srgbClr val="000000"/>
                            </a:solidFill>
                            <a:latin typeface="Calibri"/>
                          </a:rPr>
                          <a:t>00</a:t>
                        </a:r>
                        <a:endParaRPr lang="x-none" sz="1800" b="0" strike="noStrike" spc="-1" dirty="0">
                          <a:latin typeface="Arial"/>
                        </a:endParaRPr>
                      </a:p>
                    </a:txBody>
                    <a:tcPr marL="90000" marR="90000">
                      <a:lnL w="2880">
                        <a:solidFill>
                          <a:srgbClr val="FFFFFF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360"/>
                          </a:spcBef>
                          <a:buNone/>
                          <a:tabLst>
                            <a:tab pos="0" algn="l"/>
                          </a:tabLst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MV/m</a:t>
                        </a:r>
                        <a:endParaRPr lang="x-none" sz="1800" b="0" strike="noStrike" spc="-1">
                          <a:latin typeface="Arial"/>
                        </a:endParaRPr>
                      </a:p>
                    </a:txBody>
                    <a:tcPr marL="90000" marR="90000">
                      <a:lnL w="288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000000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2880">
                        <a:solidFill>
                          <a:srgbClr val="FFFFFF"/>
                        </a:solidFill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xmlns="" val="10002"/>
                    </a:ext>
                  </a:extLst>
                </a:tr>
                <a:tr h="339480"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360"/>
                          </a:spcBef>
                          <a:buNone/>
                          <a:tabLst>
                            <a:tab pos="0" algn="l"/>
                          </a:tabLst>
                        </a:pPr>
                        <a:r>
                          <a:rPr lang="en-US" sz="1800" b="0" strike="noStrike" spc="-1">
                            <a:solidFill>
                              <a:srgbClr val="000000"/>
                            </a:solidFill>
                            <a:latin typeface="Calibri"/>
                          </a:rPr>
                          <a:t>Cell number</a:t>
                        </a:r>
                        <a:endParaRPr lang="x-none" sz="1800" b="0" strike="noStrike" spc="-1">
                          <a:latin typeface="Arial"/>
                        </a:endParaRPr>
                      </a:p>
                    </a:txBody>
                    <a:tcPr marL="90000" marR="90000">
                      <a:lnL w="12240">
                        <a:solidFill>
                          <a:srgbClr val="000000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000000"/>
                        </a:solidFill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360"/>
                          </a:spcBef>
                          <a:buNone/>
                          <a:tabLst>
                            <a:tab pos="0" algn="l"/>
                          </a:tabLst>
                        </a:pPr>
                        <a:r>
                          <a:rPr lang="tr-TR" sz="1800" b="0" strike="noStrike" spc="-1" dirty="0">
                            <a:solidFill>
                              <a:srgbClr val="000000"/>
                            </a:solidFill>
                            <a:latin typeface="Calibri"/>
                          </a:rPr>
                          <a:t>2</a:t>
                        </a:r>
                        <a:r>
                          <a:rPr lang="tr-TR" sz="1800" b="0" strike="noStrike" spc="-1" dirty="0" smtClean="0">
                            <a:solidFill>
                              <a:srgbClr val="000000"/>
                            </a:solidFill>
                            <a:latin typeface="Calibri"/>
                          </a:rPr>
                          <a:t>.6</a:t>
                        </a:r>
                        <a:endParaRPr lang="x-none" sz="1800" b="0" strike="noStrike" spc="-1" dirty="0">
                          <a:latin typeface="Arial"/>
                        </a:endParaRPr>
                      </a:p>
                    </a:txBody>
                    <a:tcPr marL="90000" marR="90000">
                      <a:lnL w="2880">
                        <a:solidFill>
                          <a:srgbClr val="FFFFFF"/>
                        </a:solidFill>
                      </a:lnL>
                      <a:lnR w="2880">
                        <a:solidFill>
                          <a:srgbClr val="FFFFFF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000000"/>
                        </a:solidFill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lnSpc>
                            <a:spcPct val="95000"/>
                          </a:lnSpc>
                          <a:spcBef>
                            <a:spcPts val="360"/>
                          </a:spcBef>
                          <a:buNone/>
                          <a:tabLst>
                            <a:tab pos="0" algn="l"/>
                          </a:tabLst>
                        </a:pPr>
                        <a:r>
                          <a:rPr lang="en-US" sz="1800" b="0" strike="noStrike" spc="-1" dirty="0">
                            <a:solidFill>
                              <a:srgbClr val="000000"/>
                            </a:solidFill>
                            <a:latin typeface="Calibri"/>
                          </a:rPr>
                          <a:t>#</a:t>
                        </a:r>
                        <a:endParaRPr lang="x-none" sz="1800" b="0" strike="noStrike" spc="-1" dirty="0">
                          <a:latin typeface="Arial"/>
                        </a:endParaRPr>
                      </a:p>
                    </a:txBody>
                    <a:tcPr marL="90000" marR="90000">
                      <a:lnL w="2880">
                        <a:solidFill>
                          <a:srgbClr val="FFFFFF"/>
                        </a:solidFill>
                      </a:lnL>
                      <a:lnR w="12240">
                        <a:solidFill>
                          <a:srgbClr val="000000"/>
                        </a:solidFill>
                      </a:lnR>
                      <a:lnT w="2880">
                        <a:solidFill>
                          <a:srgbClr val="FFFFFF"/>
                        </a:solidFill>
                      </a:lnT>
                      <a:lnB w="12240">
                        <a:solidFill>
                          <a:srgbClr val="000000"/>
                        </a:solidFill>
                      </a:lnB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xmlns="" val="10003"/>
                    </a:ext>
                  </a:extLst>
                </a:tr>
              </a:tbl>
            </a:graphicData>
          </a:graphic>
        </p:graphicFrame>
      </p:grpSp>
      <p:grpSp>
        <p:nvGrpSpPr>
          <p:cNvPr id="17" name="Grup 16"/>
          <p:cNvGrpSpPr/>
          <p:nvPr/>
        </p:nvGrpSpPr>
        <p:grpSpPr>
          <a:xfrm>
            <a:off x="6389292" y="1171909"/>
            <a:ext cx="5251764" cy="5568469"/>
            <a:chOff x="6389292" y="1171909"/>
            <a:chExt cx="5251764" cy="5568469"/>
          </a:xfrm>
        </p:grpSpPr>
        <p:pic>
          <p:nvPicPr>
            <p:cNvPr id="14" name="Resim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9292" y="1171909"/>
              <a:ext cx="5251764" cy="2906063"/>
            </a:xfrm>
            <a:prstGeom prst="rect">
              <a:avLst/>
            </a:prstGeom>
          </p:spPr>
        </p:pic>
        <p:pic>
          <p:nvPicPr>
            <p:cNvPr id="16" name="Resim 1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2275" y="4074981"/>
              <a:ext cx="3882473" cy="26653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0903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Line 1"/>
          <p:cNvSpPr/>
          <p:nvPr/>
        </p:nvSpPr>
        <p:spPr>
          <a:xfrm flipV="1">
            <a:off x="914964" y="1761650"/>
            <a:ext cx="7632000" cy="15840"/>
          </a:xfrm>
          <a:prstGeom prst="line">
            <a:avLst/>
          </a:prstGeom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82800" tIns="41400" rIns="82800" bIns="41400" anchor="ctr">
            <a:normAutofit fontScale="97000"/>
          </a:bodyPr>
          <a:lstStyle/>
          <a:p>
            <a:pPr>
              <a:lnSpc>
                <a:spcPct val="90000"/>
              </a:lnSpc>
              <a:buNone/>
              <a:tabLst>
                <a:tab pos="656640" algn="l"/>
                <a:tab pos="1313280" algn="l"/>
                <a:tab pos="1969920" algn="l"/>
                <a:tab pos="2626560" algn="l"/>
                <a:tab pos="3283200" algn="l"/>
                <a:tab pos="3939840" algn="l"/>
                <a:tab pos="4596480" algn="l"/>
                <a:tab pos="5253120" algn="l"/>
                <a:tab pos="5909760" algn="l"/>
                <a:tab pos="6566400" algn="l"/>
                <a:tab pos="7223040" algn="l"/>
                <a:tab pos="7879680" algn="l"/>
              </a:tabLst>
            </a:pPr>
            <a:r>
              <a:rPr lang="tr-TR" spc="-1" dirty="0" err="1" smtClean="0">
                <a:latin typeface="Calibri Light"/>
              </a:rPr>
              <a:t>Accelerating</a:t>
            </a:r>
            <a:r>
              <a:rPr lang="tr-TR" spc="-1" dirty="0" smtClean="0">
                <a:latin typeface="Calibri Light"/>
              </a:rPr>
              <a:t> </a:t>
            </a:r>
            <a:r>
              <a:rPr lang="tr-TR" spc="-1" dirty="0" err="1" smtClean="0">
                <a:latin typeface="Calibri Light"/>
              </a:rPr>
              <a:t>Structure</a:t>
            </a:r>
            <a:endParaRPr lang="en-US" sz="4400" strike="noStrike" spc="-1" dirty="0">
              <a:latin typeface="Calibri"/>
            </a:endParaRPr>
          </a:p>
        </p:txBody>
      </p:sp>
      <p:sp>
        <p:nvSpPr>
          <p:cNvPr id="21" name="İçerik Yer Tutucusu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47" name="AutoShape 3"/>
          <p:cNvSpPr/>
          <p:nvPr/>
        </p:nvSpPr>
        <p:spPr>
          <a:xfrm>
            <a:off x="526200" y="1631700"/>
            <a:ext cx="428040" cy="291240"/>
          </a:xfrm>
          <a:prstGeom prst="roundRect">
            <a:avLst>
              <a:gd name="adj" fmla="val 16667"/>
            </a:avLst>
          </a:prstGeom>
          <a:solidFill>
            <a:srgbClr val="FF3366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8" name="AutoShape 4"/>
          <p:cNvSpPr/>
          <p:nvPr/>
        </p:nvSpPr>
        <p:spPr>
          <a:xfrm>
            <a:off x="1673880" y="1677781"/>
            <a:ext cx="1176240" cy="2170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49" name="Group 5"/>
          <p:cNvGrpSpPr/>
          <p:nvPr/>
        </p:nvGrpSpPr>
        <p:grpSpPr>
          <a:xfrm>
            <a:off x="714120" y="2001420"/>
            <a:ext cx="259560" cy="201600"/>
            <a:chOff x="2229480" y="2155680"/>
            <a:chExt cx="456480" cy="201600"/>
          </a:xfrm>
        </p:grpSpPr>
        <p:sp>
          <p:nvSpPr>
            <p:cNvPr id="350" name="Rectangle 6"/>
            <p:cNvSpPr/>
            <p:nvPr/>
          </p:nvSpPr>
          <p:spPr>
            <a:xfrm>
              <a:off x="2235240" y="2155680"/>
              <a:ext cx="444600" cy="2012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1" name="Line 7"/>
            <p:cNvSpPr/>
            <p:nvPr/>
          </p:nvSpPr>
          <p:spPr>
            <a:xfrm>
              <a:off x="2233800" y="2155680"/>
              <a:ext cx="446400" cy="20160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2" name="Line 8"/>
            <p:cNvSpPr/>
            <p:nvPr/>
          </p:nvSpPr>
          <p:spPr>
            <a:xfrm flipV="1">
              <a:off x="2229480" y="2160000"/>
              <a:ext cx="456480" cy="19296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53" name="Group 9"/>
          <p:cNvGrpSpPr/>
          <p:nvPr/>
        </p:nvGrpSpPr>
        <p:grpSpPr>
          <a:xfrm>
            <a:off x="714120" y="1345860"/>
            <a:ext cx="259560" cy="201600"/>
            <a:chOff x="2229480" y="1500120"/>
            <a:chExt cx="456480" cy="201600"/>
          </a:xfrm>
        </p:grpSpPr>
        <p:sp>
          <p:nvSpPr>
            <p:cNvPr id="354" name="Rectangle 10"/>
            <p:cNvSpPr/>
            <p:nvPr/>
          </p:nvSpPr>
          <p:spPr>
            <a:xfrm>
              <a:off x="2235240" y="1500120"/>
              <a:ext cx="444600" cy="2012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5" name="Line 11"/>
            <p:cNvSpPr/>
            <p:nvPr/>
          </p:nvSpPr>
          <p:spPr>
            <a:xfrm>
              <a:off x="2233800" y="1500120"/>
              <a:ext cx="446400" cy="20160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6" name="Line 12"/>
            <p:cNvSpPr/>
            <p:nvPr/>
          </p:nvSpPr>
          <p:spPr>
            <a:xfrm flipV="1">
              <a:off x="2229480" y="1504440"/>
              <a:ext cx="456480" cy="19296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57" name="Group 13"/>
          <p:cNvGrpSpPr/>
          <p:nvPr/>
        </p:nvGrpSpPr>
        <p:grpSpPr>
          <a:xfrm>
            <a:off x="1743840" y="1971901"/>
            <a:ext cx="191520" cy="176040"/>
            <a:chOff x="3595320" y="2148120"/>
            <a:chExt cx="191520" cy="176040"/>
          </a:xfrm>
        </p:grpSpPr>
        <p:sp>
          <p:nvSpPr>
            <p:cNvPr id="358" name="Rectangle 14"/>
            <p:cNvSpPr/>
            <p:nvPr/>
          </p:nvSpPr>
          <p:spPr>
            <a:xfrm>
              <a:off x="3598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9" name="Line 15"/>
            <p:cNvSpPr/>
            <p:nvPr/>
          </p:nvSpPr>
          <p:spPr>
            <a:xfrm>
              <a:off x="3598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0" name="Line 16"/>
            <p:cNvSpPr/>
            <p:nvPr/>
          </p:nvSpPr>
          <p:spPr>
            <a:xfrm flipV="1">
              <a:off x="3595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61" name="Group 17"/>
          <p:cNvGrpSpPr/>
          <p:nvPr/>
        </p:nvGrpSpPr>
        <p:grpSpPr>
          <a:xfrm>
            <a:off x="1743840" y="1372861"/>
            <a:ext cx="191520" cy="175680"/>
            <a:chOff x="3595320" y="1549080"/>
            <a:chExt cx="191520" cy="175680"/>
          </a:xfrm>
        </p:grpSpPr>
        <p:sp>
          <p:nvSpPr>
            <p:cNvPr id="362" name="Rectangle 18"/>
            <p:cNvSpPr/>
            <p:nvPr/>
          </p:nvSpPr>
          <p:spPr>
            <a:xfrm>
              <a:off x="359856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3" name="Line 19"/>
            <p:cNvSpPr/>
            <p:nvPr/>
          </p:nvSpPr>
          <p:spPr>
            <a:xfrm>
              <a:off x="359820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4" name="Line 20"/>
            <p:cNvSpPr/>
            <p:nvPr/>
          </p:nvSpPr>
          <p:spPr>
            <a:xfrm flipV="1">
              <a:off x="359532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65" name="Group 21"/>
          <p:cNvGrpSpPr/>
          <p:nvPr/>
        </p:nvGrpSpPr>
        <p:grpSpPr>
          <a:xfrm>
            <a:off x="545640" y="1996740"/>
            <a:ext cx="146880" cy="201960"/>
            <a:chOff x="2019960" y="2001240"/>
            <a:chExt cx="146880" cy="201960"/>
          </a:xfrm>
        </p:grpSpPr>
        <p:sp>
          <p:nvSpPr>
            <p:cNvPr id="366" name="Rectangle 22"/>
            <p:cNvSpPr/>
            <p:nvPr/>
          </p:nvSpPr>
          <p:spPr>
            <a:xfrm>
              <a:off x="2021400" y="2001600"/>
              <a:ext cx="142200" cy="2012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7" name="Line 23"/>
            <p:cNvSpPr/>
            <p:nvPr/>
          </p:nvSpPr>
          <p:spPr>
            <a:xfrm>
              <a:off x="2021400" y="2001240"/>
              <a:ext cx="142560" cy="20196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8" name="Line 24"/>
            <p:cNvSpPr/>
            <p:nvPr/>
          </p:nvSpPr>
          <p:spPr>
            <a:xfrm flipV="1">
              <a:off x="2019960" y="2005560"/>
              <a:ext cx="146880" cy="19332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69" name="Group 25"/>
          <p:cNvGrpSpPr/>
          <p:nvPr/>
        </p:nvGrpSpPr>
        <p:grpSpPr>
          <a:xfrm>
            <a:off x="542400" y="1347120"/>
            <a:ext cx="146880" cy="201600"/>
            <a:chOff x="2019960" y="1641240"/>
            <a:chExt cx="146880" cy="201600"/>
          </a:xfrm>
        </p:grpSpPr>
        <p:sp>
          <p:nvSpPr>
            <p:cNvPr id="370" name="Rectangle 26"/>
            <p:cNvSpPr/>
            <p:nvPr/>
          </p:nvSpPr>
          <p:spPr>
            <a:xfrm>
              <a:off x="2021400" y="1641600"/>
              <a:ext cx="142200" cy="2012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1" name="Line 27"/>
            <p:cNvSpPr/>
            <p:nvPr/>
          </p:nvSpPr>
          <p:spPr>
            <a:xfrm>
              <a:off x="2021400" y="1641240"/>
              <a:ext cx="142560" cy="20160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2" name="Line 28"/>
            <p:cNvSpPr/>
            <p:nvPr/>
          </p:nvSpPr>
          <p:spPr>
            <a:xfrm flipV="1">
              <a:off x="2019960" y="1645560"/>
              <a:ext cx="146880" cy="19296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73" name="Text Box 29"/>
          <p:cNvSpPr/>
          <p:nvPr/>
        </p:nvSpPr>
        <p:spPr>
          <a:xfrm>
            <a:off x="53616" y="2605491"/>
            <a:ext cx="2119320" cy="84060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 anchor="t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656640" algn="l"/>
                <a:tab pos="1313280" algn="l"/>
              </a:tabLst>
            </a:pP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3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GHz RF G</a:t>
            </a:r>
            <a:r>
              <a:rPr lang="tr-TR" sz="1800" b="0" strike="noStrike" spc="-1" dirty="0">
                <a:solidFill>
                  <a:srgbClr val="000000"/>
                </a:solidFill>
                <a:latin typeface="Calibri"/>
              </a:rPr>
              <a:t>un</a:t>
            </a:r>
            <a:endParaRPr lang="x-none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656640" algn="l"/>
                <a:tab pos="1313280" algn="l"/>
              </a:tabLst>
            </a:pPr>
            <a:r>
              <a:rPr lang="tr-TR" spc="-1" dirty="0">
                <a:solidFill>
                  <a:srgbClr val="000000"/>
                </a:solidFill>
                <a:latin typeface="Calibri"/>
              </a:rPr>
              <a:t>2</a:t>
            </a: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.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6 Cell, </a:t>
            </a: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1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00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MV/m</a:t>
            </a:r>
            <a:endParaRPr lang="x-none" sz="1800" b="0" strike="noStrike" spc="-1" dirty="0">
              <a:latin typeface="Arial"/>
            </a:endParaRPr>
          </a:p>
        </p:txBody>
      </p:sp>
      <p:sp>
        <p:nvSpPr>
          <p:cNvPr id="374" name="Line 30"/>
          <p:cNvSpPr/>
          <p:nvPr/>
        </p:nvSpPr>
        <p:spPr>
          <a:xfrm flipV="1">
            <a:off x="804672" y="2242157"/>
            <a:ext cx="7557" cy="359014"/>
          </a:xfrm>
          <a:prstGeom prst="line">
            <a:avLst/>
          </a:prstGeom>
          <a:ln w="9525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5" name="Text Box 31"/>
          <p:cNvSpPr/>
          <p:nvPr/>
        </p:nvSpPr>
        <p:spPr>
          <a:xfrm>
            <a:off x="2246412" y="2595851"/>
            <a:ext cx="4892760" cy="5871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40680" rIns="81720" bIns="40680" anchor="t">
            <a:noAutofit/>
          </a:bodyPr>
          <a:lstStyle/>
          <a:p>
            <a:pPr>
              <a:lnSpc>
                <a:spcPct val="100000"/>
              </a:lnSpc>
              <a:buNone/>
              <a:tabLst>
                <a:tab pos="656640" algn="l"/>
                <a:tab pos="1313280" algn="l"/>
                <a:tab pos="1969920" algn="l"/>
                <a:tab pos="2626560" algn="l"/>
                <a:tab pos="3283200" algn="l"/>
                <a:tab pos="3939840" algn="l"/>
                <a:tab pos="4596480" algn="l"/>
              </a:tabLst>
            </a:pP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3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GHz Traveling wave structures</a:t>
            </a:r>
            <a:endParaRPr lang="x-none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pos="656640" algn="l"/>
                <a:tab pos="1313280" algn="l"/>
                <a:tab pos="1969920" algn="l"/>
                <a:tab pos="2626560" algn="l"/>
                <a:tab pos="3283200" algn="l"/>
                <a:tab pos="3939840" algn="l"/>
                <a:tab pos="4596480" algn="l"/>
              </a:tabLst>
            </a:pP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132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 cell</a:t>
            </a: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s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, ~</a:t>
            </a: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4.5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m, </a:t>
            </a:r>
            <a:r>
              <a:rPr lang="tr-TR" sz="1800" b="0" strike="noStrike" spc="-1" dirty="0" smtClean="0">
                <a:solidFill>
                  <a:srgbClr val="000000"/>
                </a:solidFill>
                <a:latin typeface="Calibri"/>
              </a:rPr>
              <a:t>1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"/>
              </a:rPr>
              <a:t>5MV/m</a:t>
            </a:r>
            <a:r>
              <a:rPr lang="tr-TR" sz="1800" b="0" strike="noStrike" spc="-1" dirty="0">
                <a:solidFill>
                  <a:srgbClr val="000000"/>
                </a:solidFill>
                <a:latin typeface="Calibri"/>
              </a:rPr>
              <a:t>, 120 </a:t>
            </a:r>
            <a:r>
              <a:rPr lang="tr-TR" sz="1800" b="0" strike="noStrike" spc="-1" dirty="0" err="1">
                <a:solidFill>
                  <a:srgbClr val="000000"/>
                </a:solidFill>
                <a:latin typeface="Calibri"/>
              </a:rPr>
              <a:t>degree</a:t>
            </a:r>
            <a:endParaRPr lang="x-none" sz="1800" b="0" strike="noStrike" spc="-1" dirty="0">
              <a:latin typeface="Arial"/>
            </a:endParaRPr>
          </a:p>
        </p:txBody>
      </p:sp>
      <p:sp>
        <p:nvSpPr>
          <p:cNvPr id="376" name="Rectangle 32"/>
          <p:cNvSpPr/>
          <p:nvPr/>
        </p:nvSpPr>
        <p:spPr>
          <a:xfrm>
            <a:off x="430800" y="1749420"/>
            <a:ext cx="83160" cy="83160"/>
          </a:xfrm>
          <a:prstGeom prst="rect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82" name="Group 40"/>
          <p:cNvGrpSpPr/>
          <p:nvPr/>
        </p:nvGrpSpPr>
        <p:grpSpPr>
          <a:xfrm>
            <a:off x="1995840" y="1971901"/>
            <a:ext cx="191520" cy="176040"/>
            <a:chOff x="3847320" y="2148120"/>
            <a:chExt cx="191520" cy="176040"/>
          </a:xfrm>
        </p:grpSpPr>
        <p:sp>
          <p:nvSpPr>
            <p:cNvPr id="383" name="Rectangle 41"/>
            <p:cNvSpPr/>
            <p:nvPr/>
          </p:nvSpPr>
          <p:spPr>
            <a:xfrm>
              <a:off x="3850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84" name="Line 42"/>
            <p:cNvSpPr/>
            <p:nvPr/>
          </p:nvSpPr>
          <p:spPr>
            <a:xfrm>
              <a:off x="3850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85" name="Line 43"/>
            <p:cNvSpPr/>
            <p:nvPr/>
          </p:nvSpPr>
          <p:spPr>
            <a:xfrm flipV="1">
              <a:off x="3847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92" name="Group 50"/>
          <p:cNvGrpSpPr/>
          <p:nvPr/>
        </p:nvGrpSpPr>
        <p:grpSpPr>
          <a:xfrm>
            <a:off x="2005920" y="1372861"/>
            <a:ext cx="191520" cy="175680"/>
            <a:chOff x="3857400" y="1549080"/>
            <a:chExt cx="191520" cy="175680"/>
          </a:xfrm>
        </p:grpSpPr>
        <p:sp>
          <p:nvSpPr>
            <p:cNvPr id="393" name="Rectangle 51"/>
            <p:cNvSpPr/>
            <p:nvPr/>
          </p:nvSpPr>
          <p:spPr>
            <a:xfrm>
              <a:off x="385920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94" name="Line 52"/>
            <p:cNvSpPr/>
            <p:nvPr/>
          </p:nvSpPr>
          <p:spPr>
            <a:xfrm>
              <a:off x="385884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95" name="Line 53"/>
            <p:cNvSpPr/>
            <p:nvPr/>
          </p:nvSpPr>
          <p:spPr>
            <a:xfrm flipV="1">
              <a:off x="385740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96" name="Line 109"/>
          <p:cNvSpPr/>
          <p:nvPr/>
        </p:nvSpPr>
        <p:spPr>
          <a:xfrm flipH="1" flipV="1">
            <a:off x="3704016" y="2275708"/>
            <a:ext cx="16728" cy="437513"/>
          </a:xfrm>
          <a:prstGeom prst="line">
            <a:avLst/>
          </a:prstGeom>
          <a:ln w="9525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7" name="Text Box 116"/>
          <p:cNvSpPr/>
          <p:nvPr/>
        </p:nvSpPr>
        <p:spPr>
          <a:xfrm>
            <a:off x="5050440" y="993600"/>
            <a:ext cx="1240920" cy="3603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AutoShape 45"/>
          <p:cNvSpPr/>
          <p:nvPr/>
        </p:nvSpPr>
        <p:spPr>
          <a:xfrm>
            <a:off x="6178872" y="1603591"/>
            <a:ext cx="83160" cy="330840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3" name="AutoShape 102"/>
          <p:cNvSpPr/>
          <p:nvPr/>
        </p:nvSpPr>
        <p:spPr>
          <a:xfrm>
            <a:off x="6348792" y="1779271"/>
            <a:ext cx="83160" cy="165240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4" name="AutoShape 103"/>
          <p:cNvSpPr/>
          <p:nvPr/>
        </p:nvSpPr>
        <p:spPr>
          <a:xfrm rot="10800000">
            <a:off x="6347712" y="1606831"/>
            <a:ext cx="83160" cy="165240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5" name="AutoShape 45"/>
          <p:cNvSpPr/>
          <p:nvPr/>
        </p:nvSpPr>
        <p:spPr>
          <a:xfrm>
            <a:off x="6491712" y="1609351"/>
            <a:ext cx="83160" cy="330840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68" name="Group 13"/>
          <p:cNvGrpSpPr/>
          <p:nvPr/>
        </p:nvGrpSpPr>
        <p:grpSpPr>
          <a:xfrm>
            <a:off x="2276088" y="1974289"/>
            <a:ext cx="191520" cy="176040"/>
            <a:chOff x="3595320" y="2148120"/>
            <a:chExt cx="191520" cy="176040"/>
          </a:xfrm>
        </p:grpSpPr>
        <p:sp>
          <p:nvSpPr>
            <p:cNvPr id="69" name="Rectangle 14"/>
            <p:cNvSpPr/>
            <p:nvPr/>
          </p:nvSpPr>
          <p:spPr>
            <a:xfrm>
              <a:off x="3598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0" name="Line 15"/>
            <p:cNvSpPr/>
            <p:nvPr/>
          </p:nvSpPr>
          <p:spPr>
            <a:xfrm>
              <a:off x="3598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1" name="Line 16"/>
            <p:cNvSpPr/>
            <p:nvPr/>
          </p:nvSpPr>
          <p:spPr>
            <a:xfrm flipV="1">
              <a:off x="3595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72" name="Group 17"/>
          <p:cNvGrpSpPr/>
          <p:nvPr/>
        </p:nvGrpSpPr>
        <p:grpSpPr>
          <a:xfrm>
            <a:off x="2276088" y="1375249"/>
            <a:ext cx="191520" cy="175680"/>
            <a:chOff x="3595320" y="1549080"/>
            <a:chExt cx="191520" cy="175680"/>
          </a:xfrm>
        </p:grpSpPr>
        <p:sp>
          <p:nvSpPr>
            <p:cNvPr id="73" name="Rectangle 18"/>
            <p:cNvSpPr/>
            <p:nvPr/>
          </p:nvSpPr>
          <p:spPr>
            <a:xfrm>
              <a:off x="359856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4" name="Line 19"/>
            <p:cNvSpPr/>
            <p:nvPr/>
          </p:nvSpPr>
          <p:spPr>
            <a:xfrm>
              <a:off x="359820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5" name="Line 20"/>
            <p:cNvSpPr/>
            <p:nvPr/>
          </p:nvSpPr>
          <p:spPr>
            <a:xfrm flipV="1">
              <a:off x="359532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76" name="Group 40"/>
          <p:cNvGrpSpPr/>
          <p:nvPr/>
        </p:nvGrpSpPr>
        <p:grpSpPr>
          <a:xfrm>
            <a:off x="2528088" y="1974289"/>
            <a:ext cx="191520" cy="176040"/>
            <a:chOff x="3847320" y="2148120"/>
            <a:chExt cx="191520" cy="176040"/>
          </a:xfrm>
        </p:grpSpPr>
        <p:sp>
          <p:nvSpPr>
            <p:cNvPr id="77" name="Rectangle 41"/>
            <p:cNvSpPr/>
            <p:nvPr/>
          </p:nvSpPr>
          <p:spPr>
            <a:xfrm>
              <a:off x="3850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8" name="Line 42"/>
            <p:cNvSpPr/>
            <p:nvPr/>
          </p:nvSpPr>
          <p:spPr>
            <a:xfrm>
              <a:off x="3850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9" name="Line 43"/>
            <p:cNvSpPr/>
            <p:nvPr/>
          </p:nvSpPr>
          <p:spPr>
            <a:xfrm flipV="1">
              <a:off x="3847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80" name="Group 50"/>
          <p:cNvGrpSpPr/>
          <p:nvPr/>
        </p:nvGrpSpPr>
        <p:grpSpPr>
          <a:xfrm>
            <a:off x="2538168" y="1375249"/>
            <a:ext cx="191520" cy="175680"/>
            <a:chOff x="3857400" y="1549080"/>
            <a:chExt cx="191520" cy="175680"/>
          </a:xfrm>
        </p:grpSpPr>
        <p:sp>
          <p:nvSpPr>
            <p:cNvPr id="81" name="Rectangle 51"/>
            <p:cNvSpPr/>
            <p:nvPr/>
          </p:nvSpPr>
          <p:spPr>
            <a:xfrm>
              <a:off x="385920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2" name="Line 52"/>
            <p:cNvSpPr/>
            <p:nvPr/>
          </p:nvSpPr>
          <p:spPr>
            <a:xfrm>
              <a:off x="385884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3" name="Line 53"/>
            <p:cNvSpPr/>
            <p:nvPr/>
          </p:nvSpPr>
          <p:spPr>
            <a:xfrm flipV="1">
              <a:off x="385740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17" name="AutoShape 4"/>
          <p:cNvSpPr/>
          <p:nvPr/>
        </p:nvSpPr>
        <p:spPr>
          <a:xfrm>
            <a:off x="3183336" y="1677781"/>
            <a:ext cx="1176240" cy="2170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18" name="Group 13"/>
          <p:cNvGrpSpPr/>
          <p:nvPr/>
        </p:nvGrpSpPr>
        <p:grpSpPr>
          <a:xfrm>
            <a:off x="3253296" y="1971901"/>
            <a:ext cx="191520" cy="176040"/>
            <a:chOff x="3595320" y="2148120"/>
            <a:chExt cx="191520" cy="176040"/>
          </a:xfrm>
        </p:grpSpPr>
        <p:sp>
          <p:nvSpPr>
            <p:cNvPr id="119" name="Rectangle 14"/>
            <p:cNvSpPr/>
            <p:nvPr/>
          </p:nvSpPr>
          <p:spPr>
            <a:xfrm>
              <a:off x="3598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0" name="Line 15"/>
            <p:cNvSpPr/>
            <p:nvPr/>
          </p:nvSpPr>
          <p:spPr>
            <a:xfrm>
              <a:off x="3598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1" name="Line 16"/>
            <p:cNvSpPr/>
            <p:nvPr/>
          </p:nvSpPr>
          <p:spPr>
            <a:xfrm flipV="1">
              <a:off x="3595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22" name="Group 17"/>
          <p:cNvGrpSpPr/>
          <p:nvPr/>
        </p:nvGrpSpPr>
        <p:grpSpPr>
          <a:xfrm>
            <a:off x="3253296" y="1372861"/>
            <a:ext cx="191520" cy="175680"/>
            <a:chOff x="3595320" y="1549080"/>
            <a:chExt cx="191520" cy="175680"/>
          </a:xfrm>
        </p:grpSpPr>
        <p:sp>
          <p:nvSpPr>
            <p:cNvPr id="123" name="Rectangle 18"/>
            <p:cNvSpPr/>
            <p:nvPr/>
          </p:nvSpPr>
          <p:spPr>
            <a:xfrm>
              <a:off x="359856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4" name="Line 19"/>
            <p:cNvSpPr/>
            <p:nvPr/>
          </p:nvSpPr>
          <p:spPr>
            <a:xfrm>
              <a:off x="359820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5" name="Line 20"/>
            <p:cNvSpPr/>
            <p:nvPr/>
          </p:nvSpPr>
          <p:spPr>
            <a:xfrm flipV="1">
              <a:off x="359532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26" name="Group 40"/>
          <p:cNvGrpSpPr/>
          <p:nvPr/>
        </p:nvGrpSpPr>
        <p:grpSpPr>
          <a:xfrm>
            <a:off x="3505296" y="1971901"/>
            <a:ext cx="191520" cy="176040"/>
            <a:chOff x="3847320" y="2148120"/>
            <a:chExt cx="191520" cy="176040"/>
          </a:xfrm>
        </p:grpSpPr>
        <p:sp>
          <p:nvSpPr>
            <p:cNvPr id="127" name="Rectangle 41"/>
            <p:cNvSpPr/>
            <p:nvPr/>
          </p:nvSpPr>
          <p:spPr>
            <a:xfrm>
              <a:off x="3850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8" name="Line 42"/>
            <p:cNvSpPr/>
            <p:nvPr/>
          </p:nvSpPr>
          <p:spPr>
            <a:xfrm>
              <a:off x="3850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9" name="Line 43"/>
            <p:cNvSpPr/>
            <p:nvPr/>
          </p:nvSpPr>
          <p:spPr>
            <a:xfrm flipV="1">
              <a:off x="3847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30" name="Group 50"/>
          <p:cNvGrpSpPr/>
          <p:nvPr/>
        </p:nvGrpSpPr>
        <p:grpSpPr>
          <a:xfrm>
            <a:off x="3515376" y="1372861"/>
            <a:ext cx="191520" cy="175680"/>
            <a:chOff x="3857400" y="1549080"/>
            <a:chExt cx="191520" cy="175680"/>
          </a:xfrm>
        </p:grpSpPr>
        <p:sp>
          <p:nvSpPr>
            <p:cNvPr id="131" name="Rectangle 51"/>
            <p:cNvSpPr/>
            <p:nvPr/>
          </p:nvSpPr>
          <p:spPr>
            <a:xfrm>
              <a:off x="385920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2" name="Line 52"/>
            <p:cNvSpPr/>
            <p:nvPr/>
          </p:nvSpPr>
          <p:spPr>
            <a:xfrm>
              <a:off x="385884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3" name="Line 53"/>
            <p:cNvSpPr/>
            <p:nvPr/>
          </p:nvSpPr>
          <p:spPr>
            <a:xfrm flipV="1">
              <a:off x="385740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34" name="Group 13"/>
          <p:cNvGrpSpPr/>
          <p:nvPr/>
        </p:nvGrpSpPr>
        <p:grpSpPr>
          <a:xfrm>
            <a:off x="3785544" y="1974289"/>
            <a:ext cx="191520" cy="176040"/>
            <a:chOff x="3595320" y="2148120"/>
            <a:chExt cx="191520" cy="176040"/>
          </a:xfrm>
        </p:grpSpPr>
        <p:sp>
          <p:nvSpPr>
            <p:cNvPr id="135" name="Rectangle 14"/>
            <p:cNvSpPr/>
            <p:nvPr/>
          </p:nvSpPr>
          <p:spPr>
            <a:xfrm>
              <a:off x="3598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6" name="Line 15"/>
            <p:cNvSpPr/>
            <p:nvPr/>
          </p:nvSpPr>
          <p:spPr>
            <a:xfrm>
              <a:off x="3598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7" name="Line 16"/>
            <p:cNvSpPr/>
            <p:nvPr/>
          </p:nvSpPr>
          <p:spPr>
            <a:xfrm flipV="1">
              <a:off x="3595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38" name="Group 17"/>
          <p:cNvGrpSpPr/>
          <p:nvPr/>
        </p:nvGrpSpPr>
        <p:grpSpPr>
          <a:xfrm>
            <a:off x="3785544" y="1375249"/>
            <a:ext cx="191520" cy="175680"/>
            <a:chOff x="3595320" y="1549080"/>
            <a:chExt cx="191520" cy="175680"/>
          </a:xfrm>
        </p:grpSpPr>
        <p:sp>
          <p:nvSpPr>
            <p:cNvPr id="139" name="Rectangle 18"/>
            <p:cNvSpPr/>
            <p:nvPr/>
          </p:nvSpPr>
          <p:spPr>
            <a:xfrm>
              <a:off x="359856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0" name="Line 19"/>
            <p:cNvSpPr/>
            <p:nvPr/>
          </p:nvSpPr>
          <p:spPr>
            <a:xfrm>
              <a:off x="359820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1" name="Line 20"/>
            <p:cNvSpPr/>
            <p:nvPr/>
          </p:nvSpPr>
          <p:spPr>
            <a:xfrm flipV="1">
              <a:off x="359532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42" name="Group 40"/>
          <p:cNvGrpSpPr/>
          <p:nvPr/>
        </p:nvGrpSpPr>
        <p:grpSpPr>
          <a:xfrm>
            <a:off x="4037544" y="1974289"/>
            <a:ext cx="191520" cy="176040"/>
            <a:chOff x="3847320" y="2148120"/>
            <a:chExt cx="191520" cy="176040"/>
          </a:xfrm>
        </p:grpSpPr>
        <p:sp>
          <p:nvSpPr>
            <p:cNvPr id="143" name="Rectangle 41"/>
            <p:cNvSpPr/>
            <p:nvPr/>
          </p:nvSpPr>
          <p:spPr>
            <a:xfrm>
              <a:off x="3850560" y="214848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4" name="Line 42"/>
            <p:cNvSpPr/>
            <p:nvPr/>
          </p:nvSpPr>
          <p:spPr>
            <a:xfrm>
              <a:off x="3850200" y="2148120"/>
              <a:ext cx="187200" cy="1760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5" name="Line 43"/>
            <p:cNvSpPr/>
            <p:nvPr/>
          </p:nvSpPr>
          <p:spPr>
            <a:xfrm flipV="1">
              <a:off x="3847320" y="2151000"/>
              <a:ext cx="191520" cy="16884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46" name="Group 50"/>
          <p:cNvGrpSpPr/>
          <p:nvPr/>
        </p:nvGrpSpPr>
        <p:grpSpPr>
          <a:xfrm>
            <a:off x="4047624" y="1375249"/>
            <a:ext cx="191520" cy="175680"/>
            <a:chOff x="3857400" y="1549080"/>
            <a:chExt cx="191520" cy="175680"/>
          </a:xfrm>
        </p:grpSpPr>
        <p:sp>
          <p:nvSpPr>
            <p:cNvPr id="147" name="Rectangle 51"/>
            <p:cNvSpPr/>
            <p:nvPr/>
          </p:nvSpPr>
          <p:spPr>
            <a:xfrm>
              <a:off x="3859200" y="1549440"/>
              <a:ext cx="186840" cy="17532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8" name="Line 52"/>
            <p:cNvSpPr/>
            <p:nvPr/>
          </p:nvSpPr>
          <p:spPr>
            <a:xfrm>
              <a:off x="3858840" y="1549080"/>
              <a:ext cx="187200" cy="1756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9" name="Line 53"/>
            <p:cNvSpPr/>
            <p:nvPr/>
          </p:nvSpPr>
          <p:spPr>
            <a:xfrm flipV="1">
              <a:off x="3857400" y="1553400"/>
              <a:ext cx="191520" cy="168480"/>
            </a:xfrm>
            <a:prstGeom prst="line">
              <a:avLst/>
            </a:prstGeom>
            <a:ln w="9525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50" name="AutoShape 4"/>
          <p:cNvSpPr/>
          <p:nvPr/>
        </p:nvSpPr>
        <p:spPr>
          <a:xfrm>
            <a:off x="4692792" y="1668780"/>
            <a:ext cx="1176240" cy="21708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Dikdörtgen 10"/>
          <p:cNvSpPr/>
          <p:nvPr/>
        </p:nvSpPr>
        <p:spPr>
          <a:xfrm>
            <a:off x="4625028" y="1479842"/>
            <a:ext cx="1421892" cy="6637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10" name="Grup 9"/>
          <p:cNvGrpSpPr/>
          <p:nvPr/>
        </p:nvGrpSpPr>
        <p:grpSpPr>
          <a:xfrm>
            <a:off x="410728" y="3178136"/>
            <a:ext cx="5329548" cy="2292864"/>
            <a:chOff x="410728" y="3178136"/>
            <a:chExt cx="5329548" cy="2292864"/>
          </a:xfrm>
        </p:grpSpPr>
        <p:pic>
          <p:nvPicPr>
            <p:cNvPr id="2" name="Resim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728" y="3594122"/>
              <a:ext cx="5329548" cy="1620318"/>
            </a:xfrm>
            <a:prstGeom prst="rect">
              <a:avLst/>
            </a:prstGeom>
          </p:spPr>
        </p:pic>
        <p:cxnSp>
          <p:nvCxnSpPr>
            <p:cNvPr id="5" name="Düz Bağlayıcı 4"/>
            <p:cNvCxnSpPr/>
            <p:nvPr/>
          </p:nvCxnSpPr>
          <p:spPr>
            <a:xfrm flipH="1" flipV="1">
              <a:off x="1825760" y="3312322"/>
              <a:ext cx="13840" cy="2133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Düz Bağlayıcı 110"/>
            <p:cNvCxnSpPr/>
            <p:nvPr/>
          </p:nvCxnSpPr>
          <p:spPr>
            <a:xfrm flipH="1" flipV="1">
              <a:off x="4305096" y="3337562"/>
              <a:ext cx="13840" cy="2133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Metin kutusu 8"/>
            <p:cNvSpPr txBox="1"/>
            <p:nvPr/>
          </p:nvSpPr>
          <p:spPr>
            <a:xfrm>
              <a:off x="725924" y="3178136"/>
              <a:ext cx="471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err="1" smtClean="0"/>
                <a:t>Coupler</a:t>
              </a:r>
              <a:r>
                <a:rPr lang="tr-TR" dirty="0" smtClean="0"/>
                <a:t>                          TWS                       </a:t>
              </a:r>
              <a:r>
                <a:rPr lang="tr-TR" dirty="0" err="1" smtClean="0"/>
                <a:t>Coupler</a:t>
              </a:r>
              <a:endParaRPr lang="tr-TR" dirty="0"/>
            </a:p>
          </p:txBody>
        </p:sp>
      </p:grpSp>
      <p:graphicFrame>
        <p:nvGraphicFramePr>
          <p:cNvPr id="114" name="Group 188"/>
          <p:cNvGraphicFramePr/>
          <p:nvPr>
            <p:extLst>
              <p:ext uri="{D42A27DB-BD31-4B8C-83A1-F6EECF244321}">
                <p14:modId xmlns:p14="http://schemas.microsoft.com/office/powerpoint/2010/main" val="3956116320"/>
              </p:ext>
            </p:extLst>
          </p:nvPr>
        </p:nvGraphicFramePr>
        <p:xfrm>
          <a:off x="7456423" y="881540"/>
          <a:ext cx="4185360" cy="1760220"/>
        </p:xfrm>
        <a:graphic>
          <a:graphicData uri="http://schemas.openxmlformats.org/drawingml/2006/table">
            <a:tbl>
              <a:tblPr/>
              <a:tblGrid>
                <a:gridCol w="20444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30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378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3948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360"/>
                        </a:spcBef>
                        <a:buNone/>
                        <a:tabLst>
                          <a:tab pos="0" algn="l"/>
                        </a:tabLst>
                      </a:pPr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Parameter</a:t>
                      </a:r>
                      <a:endParaRPr lang="x-none" sz="1800" b="0" strike="noStrike" spc="-1">
                        <a:latin typeface="Arial"/>
                      </a:endParaRPr>
                    </a:p>
                  </a:txBody>
                  <a:tcPr marL="90000" marR="90000">
                    <a:lnL w="12240">
                      <a:solidFill>
                        <a:srgbClr val="000000"/>
                      </a:solidFill>
                    </a:lnL>
                    <a:lnR w="2880">
                      <a:solidFill>
                        <a:srgbClr val="FFFFFF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80">
                      <a:solidFill>
                        <a:srgbClr val="FFFFFF"/>
                      </a:solidFill>
                    </a:lnB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360"/>
                        </a:spcBef>
                        <a:buNone/>
                        <a:tabLst>
                          <a:tab pos="0" algn="l"/>
                        </a:tabLst>
                      </a:pPr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Value</a:t>
                      </a:r>
                      <a:endParaRPr lang="x-none" sz="1800" b="0" strike="noStrike" spc="-1">
                        <a:latin typeface="Arial"/>
                      </a:endParaRPr>
                    </a:p>
                  </a:txBody>
                  <a:tcPr marL="90000" marR="90000">
                    <a:lnL w="2880">
                      <a:solidFill>
                        <a:srgbClr val="FFFFFF"/>
                      </a:solidFill>
                    </a:lnL>
                    <a:lnR w="2880">
                      <a:solidFill>
                        <a:srgbClr val="FFFFFF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80">
                      <a:solidFill>
                        <a:srgbClr val="FFFFFF"/>
                      </a:solidFill>
                    </a:lnB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360"/>
                        </a:spcBef>
                        <a:buNone/>
                        <a:tabLst>
                          <a:tab pos="0" algn="l"/>
                        </a:tabLst>
                      </a:pPr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Unit</a:t>
                      </a:r>
                      <a:endParaRPr lang="x-none" sz="1800" b="0" strike="noStrike" spc="-1">
                        <a:latin typeface="Arial"/>
                      </a:endParaRPr>
                    </a:p>
                  </a:txBody>
                  <a:tcPr marL="90000" marR="90000">
                    <a:lnL w="288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2880">
                      <a:solidFill>
                        <a:srgbClr val="FFFFFF"/>
                      </a:solidFill>
                    </a:lnB>
                    <a:solidFill>
                      <a:srgbClr val="99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948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360"/>
                        </a:spcBef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Frequency</a:t>
                      </a:r>
                      <a:endParaRPr lang="x-none" sz="1800" b="0" strike="noStrike" spc="-1">
                        <a:latin typeface="Arial"/>
                      </a:endParaRPr>
                    </a:p>
                  </a:txBody>
                  <a:tcPr marL="90000" marR="90000">
                    <a:lnL w="12240">
                      <a:solidFill>
                        <a:srgbClr val="000000"/>
                      </a:solidFill>
                    </a:lnL>
                    <a:lnR w="2880">
                      <a:solidFill>
                        <a:srgbClr val="FFFFFF"/>
                      </a:solidFill>
                    </a:lnR>
                    <a:lnT w="2880">
                      <a:solidFill>
                        <a:srgbClr val="FFFFFF"/>
                      </a:solidFill>
                    </a:lnT>
                    <a:lnB w="2880">
                      <a:solidFill>
                        <a:srgbClr val="FFFFFF"/>
                      </a:solidFill>
                    </a:lnB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360"/>
                        </a:spcBef>
                        <a:buNone/>
                        <a:tabLst>
                          <a:tab pos="0" algn="l"/>
                        </a:tabLst>
                      </a:pPr>
                      <a:r>
                        <a:rPr lang="tr-T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2.997</a:t>
                      </a:r>
                      <a:endParaRPr lang="x-none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2880">
                      <a:solidFill>
                        <a:srgbClr val="FFFFFF"/>
                      </a:solidFill>
                    </a:lnL>
                    <a:lnR w="2880">
                      <a:solidFill>
                        <a:srgbClr val="FFFFFF"/>
                      </a:solidFill>
                    </a:lnR>
                    <a:lnT w="2880">
                      <a:solidFill>
                        <a:srgbClr val="FFFFFF"/>
                      </a:solidFill>
                    </a:lnT>
                    <a:lnB w="2880">
                      <a:solidFill>
                        <a:srgbClr val="FFFFFF"/>
                      </a:solidFill>
                    </a:lnB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360"/>
                        </a:spcBef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GHz</a:t>
                      </a:r>
                      <a:endParaRPr lang="x-none" sz="1800" b="0" strike="noStrike" spc="-1">
                        <a:latin typeface="Arial"/>
                      </a:endParaRPr>
                    </a:p>
                  </a:txBody>
                  <a:tcPr marL="90000" marR="90000">
                    <a:lnL w="288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80">
                      <a:solidFill>
                        <a:srgbClr val="FFFFFF"/>
                      </a:solidFill>
                    </a:lnT>
                    <a:lnB w="2880">
                      <a:solidFill>
                        <a:srgbClr val="FFFFFF"/>
                      </a:solidFill>
                    </a:lnB>
                    <a:solidFill>
                      <a:srgbClr val="E6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948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360"/>
                        </a:spcBef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Gradient</a:t>
                      </a:r>
                      <a:endParaRPr lang="x-none" sz="1800" b="0" strike="noStrike" spc="-1">
                        <a:latin typeface="Arial"/>
                      </a:endParaRPr>
                    </a:p>
                  </a:txBody>
                  <a:tcPr marL="90000" marR="90000">
                    <a:lnL w="12240">
                      <a:solidFill>
                        <a:srgbClr val="000000"/>
                      </a:solidFill>
                    </a:lnL>
                    <a:lnR w="2880">
                      <a:solidFill>
                        <a:srgbClr val="FFFFFF"/>
                      </a:solidFill>
                    </a:lnR>
                    <a:lnT w="2880">
                      <a:solidFill>
                        <a:srgbClr val="FFFFFF"/>
                      </a:solidFill>
                    </a:lnT>
                    <a:lnB w="288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360"/>
                        </a:spcBef>
                        <a:buNone/>
                        <a:tabLst>
                          <a:tab pos="0" algn="l"/>
                        </a:tabLst>
                      </a:pPr>
                      <a:r>
                        <a:rPr lang="tr-T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  <a:endParaRPr lang="x-none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2880">
                      <a:solidFill>
                        <a:srgbClr val="FFFFFF"/>
                      </a:solidFill>
                    </a:lnL>
                    <a:lnR w="2880">
                      <a:solidFill>
                        <a:srgbClr val="FFFFFF"/>
                      </a:solidFill>
                    </a:lnR>
                    <a:lnT w="2880">
                      <a:solidFill>
                        <a:srgbClr val="FFFFFF"/>
                      </a:solidFill>
                    </a:lnT>
                    <a:lnB w="288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360"/>
                        </a:spcBef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MV/m</a:t>
                      </a:r>
                      <a:endParaRPr lang="x-none" sz="1800" b="0" strike="noStrike" spc="-1">
                        <a:latin typeface="Arial"/>
                      </a:endParaRPr>
                    </a:p>
                  </a:txBody>
                  <a:tcPr marL="90000" marR="90000">
                    <a:lnL w="288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80">
                      <a:solidFill>
                        <a:srgbClr val="FFFFFF"/>
                      </a:solidFill>
                    </a:lnT>
                    <a:lnB w="288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948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360"/>
                        </a:spcBef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Total lengt</a:t>
                      </a:r>
                      <a:endParaRPr lang="x-none" sz="1800" b="0" strike="noStrike" spc="-1">
                        <a:latin typeface="Arial"/>
                      </a:endParaRPr>
                    </a:p>
                  </a:txBody>
                  <a:tcPr marL="90000" marR="90000">
                    <a:lnL w="12240">
                      <a:solidFill>
                        <a:srgbClr val="000000"/>
                      </a:solidFill>
                    </a:lnL>
                    <a:lnR w="2880">
                      <a:solidFill>
                        <a:srgbClr val="FFFFFF"/>
                      </a:solidFill>
                    </a:lnR>
                    <a:lnT w="2880">
                      <a:solidFill>
                        <a:srgbClr val="FFFFFF"/>
                      </a:solidFill>
                    </a:lnT>
                    <a:lnB w="2880">
                      <a:solidFill>
                        <a:srgbClr val="FFFFFF"/>
                      </a:solidFill>
                    </a:lnB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360"/>
                        </a:spcBef>
                        <a:buNone/>
                        <a:tabLst>
                          <a:tab pos="0" algn="l"/>
                        </a:tabLst>
                      </a:pPr>
                      <a:r>
                        <a:rPr lang="tr-T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4.5</a:t>
                      </a:r>
                      <a:endParaRPr lang="x-none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2880">
                      <a:solidFill>
                        <a:srgbClr val="FFFFFF"/>
                      </a:solidFill>
                    </a:lnL>
                    <a:lnR w="2880">
                      <a:solidFill>
                        <a:srgbClr val="FFFFFF"/>
                      </a:solidFill>
                    </a:lnR>
                    <a:lnT w="2880">
                      <a:solidFill>
                        <a:srgbClr val="FFFFFF"/>
                      </a:solidFill>
                    </a:lnT>
                    <a:lnB w="2880">
                      <a:solidFill>
                        <a:srgbClr val="FFFFFF"/>
                      </a:solidFill>
                    </a:lnB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360"/>
                        </a:spcBef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m</a:t>
                      </a:r>
                      <a:endParaRPr lang="x-none" sz="1800" b="0" strike="noStrike" spc="-1">
                        <a:latin typeface="Arial"/>
                      </a:endParaRPr>
                    </a:p>
                  </a:txBody>
                  <a:tcPr marL="90000" marR="90000">
                    <a:lnL w="288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80">
                      <a:solidFill>
                        <a:srgbClr val="FFFFFF"/>
                      </a:solidFill>
                    </a:lnT>
                    <a:lnB w="2880">
                      <a:solidFill>
                        <a:srgbClr val="FFFFFF"/>
                      </a:solidFill>
                    </a:lnB>
                    <a:solidFill>
                      <a:srgbClr val="E6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948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360"/>
                        </a:spcBef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Cell number</a:t>
                      </a:r>
                      <a:endParaRPr lang="x-none" sz="1800" b="0" strike="noStrike" spc="-1">
                        <a:latin typeface="Arial"/>
                      </a:endParaRPr>
                    </a:p>
                  </a:txBody>
                  <a:tcPr marL="90000" marR="90000">
                    <a:lnL w="12240">
                      <a:solidFill>
                        <a:srgbClr val="000000"/>
                      </a:solidFill>
                    </a:lnL>
                    <a:lnR w="2880">
                      <a:solidFill>
                        <a:srgbClr val="FFFFFF"/>
                      </a:solidFill>
                    </a:lnR>
                    <a:lnT w="2880">
                      <a:solidFill>
                        <a:srgbClr val="FFFFFF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360"/>
                        </a:spcBef>
                        <a:buNone/>
                        <a:tabLst>
                          <a:tab pos="0" algn="l"/>
                        </a:tabLst>
                      </a:pPr>
                      <a:r>
                        <a:rPr lang="tr-T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132</a:t>
                      </a:r>
                      <a:endParaRPr lang="x-none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2880">
                      <a:solidFill>
                        <a:srgbClr val="FFFFFF"/>
                      </a:solidFill>
                    </a:lnL>
                    <a:lnR w="2880">
                      <a:solidFill>
                        <a:srgbClr val="FFFFFF"/>
                      </a:solidFill>
                    </a:lnR>
                    <a:lnT w="2880">
                      <a:solidFill>
                        <a:srgbClr val="FFFFFF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360"/>
                        </a:spcBef>
                        <a:buNone/>
                        <a:tabLst>
                          <a:tab pos="0" algn="l"/>
                        </a:tabLst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#</a:t>
                      </a:r>
                      <a:endParaRPr lang="x-none" sz="1800" b="0" strike="noStrike" spc="-1" dirty="0">
                        <a:latin typeface="Arial"/>
                      </a:endParaRPr>
                    </a:p>
                  </a:txBody>
                  <a:tcPr marL="90000" marR="90000">
                    <a:lnL w="2880">
                      <a:solidFill>
                        <a:srgbClr val="FFFFFF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2880">
                      <a:solidFill>
                        <a:srgbClr val="FFFFFF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12" name="Resim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308" y="3297120"/>
            <a:ext cx="4402545" cy="2463459"/>
          </a:xfrm>
          <a:prstGeom prst="rect">
            <a:avLst/>
          </a:prstGeom>
        </p:spPr>
      </p:pic>
      <p:grpSp>
        <p:nvGrpSpPr>
          <p:cNvPr id="19" name="Grup 18"/>
          <p:cNvGrpSpPr/>
          <p:nvPr/>
        </p:nvGrpSpPr>
        <p:grpSpPr>
          <a:xfrm>
            <a:off x="446589" y="2961903"/>
            <a:ext cx="11021565" cy="3163815"/>
            <a:chOff x="446589" y="2961903"/>
            <a:chExt cx="11021565" cy="3163815"/>
          </a:xfrm>
        </p:grpSpPr>
        <p:pic>
          <p:nvPicPr>
            <p:cNvPr id="151" name="Picture 15"/>
            <p:cNvPicPr/>
            <p:nvPr/>
          </p:nvPicPr>
          <p:blipFill>
            <a:blip r:embed="rId5"/>
            <a:stretch/>
          </p:blipFill>
          <p:spPr>
            <a:xfrm>
              <a:off x="446589" y="3053401"/>
              <a:ext cx="5246731" cy="2922629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8" name="Resim 1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3040" y="2961903"/>
              <a:ext cx="5735114" cy="31638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430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Emission</a:t>
            </a:r>
            <a:r>
              <a:rPr lang="tr-TR" dirty="0" smtClean="0"/>
              <a:t> </a:t>
            </a:r>
            <a:r>
              <a:rPr lang="tr-TR" dirty="0" err="1" smtClean="0"/>
              <a:t>Process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91589" y="2125562"/>
            <a:ext cx="5828211" cy="4051402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accent1">
                    <a:lumMod val="50000"/>
                  </a:schemeClr>
                </a:solidFill>
              </a:rPr>
              <a:t>FERMI-DIRAC </a:t>
            </a:r>
            <a:r>
              <a:rPr lang="tr-TR" dirty="0" err="1" smtClean="0">
                <a:solidFill>
                  <a:schemeClr val="accent1">
                    <a:lumMod val="50000"/>
                  </a:schemeClr>
                </a:solidFill>
              </a:rPr>
              <a:t>distribution</a:t>
            </a:r>
            <a:endParaRPr lang="tr-TR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 smtClean="0"/>
              <a:t>The </a:t>
            </a:r>
            <a:r>
              <a:rPr lang="en-US" sz="2400" dirty="0"/>
              <a:t>particles emerging from the </a:t>
            </a:r>
            <a:r>
              <a:rPr lang="tr-TR" sz="2400" dirty="0" smtClean="0"/>
              <a:t> </a:t>
            </a:r>
            <a:r>
              <a:rPr lang="en-US" sz="2400" dirty="0" smtClean="0"/>
              <a:t>cathode </a:t>
            </a:r>
            <a:r>
              <a:rPr lang="en-US" sz="2400" dirty="0"/>
              <a:t>at </a:t>
            </a:r>
            <a:r>
              <a:rPr lang="en-US" sz="2400" dirty="0" smtClean="0"/>
              <a:t>room</a:t>
            </a:r>
            <a:r>
              <a:rPr lang="tr-TR" sz="2400" dirty="0" smtClean="0"/>
              <a:t> </a:t>
            </a:r>
            <a:r>
              <a:rPr lang="en-US" sz="2400" dirty="0" smtClean="0"/>
              <a:t>temperature </a:t>
            </a:r>
            <a:r>
              <a:rPr lang="en-US" sz="2400" dirty="0"/>
              <a:t>have an intrinsic velocity spread and so </a:t>
            </a:r>
            <a:r>
              <a:rPr lang="en-US" sz="2400" dirty="0" smtClean="0"/>
              <a:t>an</a:t>
            </a:r>
            <a:r>
              <a:rPr lang="tr-TR" sz="2400" dirty="0" smtClean="0"/>
              <a:t> </a:t>
            </a:r>
            <a:r>
              <a:rPr lang="en-US" sz="2400" dirty="0" smtClean="0"/>
              <a:t>intrinsic </a:t>
            </a:r>
            <a:r>
              <a:rPr lang="en-US" sz="2400" dirty="0"/>
              <a:t>emittance described </a:t>
            </a:r>
            <a:r>
              <a:rPr lang="en-US" sz="2400" dirty="0" smtClean="0"/>
              <a:t>as</a:t>
            </a:r>
            <a:endParaRPr lang="tr-TR" sz="2400" dirty="0"/>
          </a:p>
        </p:txBody>
      </p:sp>
      <p:sp>
        <p:nvSpPr>
          <p:cNvPr id="5" name="İçerik Yer Tutucusu 4"/>
          <p:cNvSpPr>
            <a:spLocks noGrp="1"/>
          </p:cNvSpPr>
          <p:nvPr>
            <p:ph sz="half" idx="2"/>
          </p:nvPr>
        </p:nvSpPr>
        <p:spPr>
          <a:xfrm>
            <a:off x="6172199" y="2125562"/>
            <a:ext cx="5819503" cy="4051402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accent1">
                    <a:lumMod val="50000"/>
                  </a:schemeClr>
                </a:solidFill>
              </a:rPr>
              <a:t>ISOTROPIC </a:t>
            </a:r>
            <a:r>
              <a:rPr lang="tr-TR" dirty="0" err="1" smtClean="0">
                <a:solidFill>
                  <a:schemeClr val="accent1">
                    <a:lumMod val="50000"/>
                  </a:schemeClr>
                </a:solidFill>
              </a:rPr>
              <a:t>distribution</a:t>
            </a:r>
            <a:endParaRPr lang="tr-TR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 smtClean="0"/>
              <a:t>The </a:t>
            </a:r>
            <a:r>
              <a:rPr lang="en-US" sz="2400" dirty="0"/>
              <a:t>beam distribution emerges from the </a:t>
            </a:r>
            <a:r>
              <a:rPr lang="en-US" sz="2400" dirty="0" smtClean="0"/>
              <a:t>cathode</a:t>
            </a:r>
            <a:r>
              <a:rPr lang="tr-TR" sz="2400" dirty="0" smtClean="0"/>
              <a:t> </a:t>
            </a:r>
            <a:r>
              <a:rPr lang="en-US" sz="2400" dirty="0" smtClean="0"/>
              <a:t>with </a:t>
            </a:r>
            <a:r>
              <a:rPr lang="en-US" sz="2400" dirty="0"/>
              <a:t>isotropic emission angles into a half </a:t>
            </a:r>
            <a:r>
              <a:rPr lang="en-US" sz="2400" dirty="0" smtClean="0"/>
              <a:t>sphere</a:t>
            </a:r>
            <a:r>
              <a:rPr lang="tr-TR" sz="2400" dirty="0" smtClean="0"/>
              <a:t> </a:t>
            </a:r>
            <a:r>
              <a:rPr lang="en-US" sz="2400" dirty="0" smtClean="0"/>
              <a:t>over </a:t>
            </a:r>
            <a:r>
              <a:rPr lang="en-US" sz="2400" dirty="0"/>
              <a:t>the cathode according to with the </a:t>
            </a:r>
            <a:r>
              <a:rPr lang="en-US" sz="2400" dirty="0" smtClean="0"/>
              <a:t>intrinsic</a:t>
            </a:r>
            <a:r>
              <a:rPr lang="tr-TR" sz="2400" dirty="0" smtClean="0"/>
              <a:t> </a:t>
            </a:r>
            <a:r>
              <a:rPr lang="en-US" sz="2400" dirty="0" smtClean="0"/>
              <a:t>emittance </a:t>
            </a:r>
            <a:endParaRPr lang="tr-TR" sz="2400" dirty="0"/>
          </a:p>
        </p:txBody>
      </p:sp>
      <p:sp>
        <p:nvSpPr>
          <p:cNvPr id="6" name="Dikdörtgen 5"/>
          <p:cNvSpPr/>
          <p:nvPr/>
        </p:nvSpPr>
        <p:spPr>
          <a:xfrm>
            <a:off x="23949" y="1161088"/>
            <a:ext cx="119917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photo-emission process determines the beam intrinsic emittance at the cathode, a key</a:t>
            </a:r>
            <a:r>
              <a:rPr lang="tr-TR" sz="2400" dirty="0" smtClean="0"/>
              <a:t> </a:t>
            </a:r>
            <a:r>
              <a:rPr lang="en-US" sz="2400" dirty="0" smtClean="0"/>
              <a:t>parameter that represents the lowest emittance value one can get at the injection</a:t>
            </a:r>
            <a:endParaRPr lang="tr-TR" sz="2400" dirty="0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25" y="4045947"/>
            <a:ext cx="4191635" cy="1099707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1153" y="4112834"/>
            <a:ext cx="3489008" cy="965931"/>
          </a:xfrm>
          <a:prstGeom prst="rect">
            <a:avLst/>
          </a:prstGeom>
        </p:spPr>
      </p:pic>
      <p:sp>
        <p:nvSpPr>
          <p:cNvPr id="9" name="Dikdörtgen 8"/>
          <p:cNvSpPr/>
          <p:nvPr/>
        </p:nvSpPr>
        <p:spPr>
          <a:xfrm>
            <a:off x="345440" y="5388011"/>
            <a:ext cx="11348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where </a:t>
            </a:r>
            <a:r>
              <a:rPr lang="en-US" dirty="0" err="1" smtClean="0">
                <a:solidFill>
                  <a:srgbClr val="000000"/>
                </a:solidFill>
              </a:rPr>
              <a:t>σ</a:t>
            </a:r>
            <a:r>
              <a:rPr lang="en-US" sz="1200" b="0" i="1" dirty="0" err="1" smtClean="0">
                <a:solidFill>
                  <a:srgbClr val="000000"/>
                </a:solidFill>
                <a:effectLst/>
              </a:rPr>
              <a:t>x</a:t>
            </a:r>
            <a:r>
              <a:rPr lang="en-US" sz="1200" b="0" i="0" dirty="0" err="1" smtClean="0">
                <a:solidFill>
                  <a:srgbClr val="000000"/>
                </a:solidFill>
                <a:effectLst/>
              </a:rPr>
              <a:t>,</a:t>
            </a:r>
            <a:r>
              <a:rPr lang="en-US" sz="1200" b="0" i="1" dirty="0" err="1" smtClean="0">
                <a:solidFill>
                  <a:srgbClr val="000000"/>
                </a:solidFill>
                <a:effectLst/>
              </a:rPr>
              <a:t>y</a:t>
            </a:r>
            <a:r>
              <a:rPr lang="en-US" sz="1200" b="0" i="1" dirty="0" smtClean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is the </a:t>
            </a:r>
            <a:r>
              <a:rPr lang="en-US" dirty="0" err="1">
                <a:solidFill>
                  <a:srgbClr val="000000"/>
                </a:solidFill>
              </a:rPr>
              <a:t>rms</a:t>
            </a:r>
            <a:r>
              <a:rPr lang="en-US" dirty="0">
                <a:solidFill>
                  <a:srgbClr val="000000"/>
                </a:solidFill>
              </a:rPr>
              <a:t> laser beam size, </a:t>
            </a:r>
            <a:r>
              <a:rPr lang="en-US" dirty="0" err="1">
                <a:solidFill>
                  <a:srgbClr val="000000"/>
                </a:solidFill>
              </a:rPr>
              <a:t>Φe</a:t>
            </a:r>
            <a:r>
              <a:rPr lang="en-US" sz="1200" b="0" i="0" dirty="0" err="1" smtClean="0">
                <a:solidFill>
                  <a:srgbClr val="000000"/>
                </a:solidFill>
                <a:effectLst/>
              </a:rPr>
              <a:t>ff</a:t>
            </a:r>
            <a:r>
              <a:rPr lang="en-US" sz="1200" b="0" i="0" dirty="0" smtClean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is the </a:t>
            </a:r>
            <a:r>
              <a:rPr lang="en-US" dirty="0" smtClean="0">
                <a:solidFill>
                  <a:srgbClr val="000000"/>
                </a:solidFill>
              </a:rPr>
              <a:t>effective</a:t>
            </a:r>
            <a:r>
              <a:rPr lang="tr-TR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work </a:t>
            </a:r>
            <a:r>
              <a:rPr lang="en-US" dirty="0">
                <a:solidFill>
                  <a:srgbClr val="000000"/>
                </a:solidFill>
              </a:rPr>
              <a:t>function and </a:t>
            </a:r>
            <a:r>
              <a:rPr lang="en-US" i="1" dirty="0" err="1" smtClean="0">
                <a:solidFill>
                  <a:srgbClr val="000000"/>
                </a:solidFill>
              </a:rPr>
              <a:t>E</a:t>
            </a:r>
            <a:r>
              <a:rPr lang="en-US" sz="1200" b="0" i="0" dirty="0" err="1" smtClean="0">
                <a:solidFill>
                  <a:srgbClr val="000000"/>
                </a:solidFill>
                <a:effectLst/>
              </a:rPr>
              <a:t>phot</a:t>
            </a:r>
            <a:r>
              <a:rPr lang="en-US" sz="1200" b="0" i="0" dirty="0" smtClean="0">
                <a:solidFill>
                  <a:srgbClr val="000000"/>
                </a:solidFill>
                <a:effectLst/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is the photon energy</a:t>
            </a:r>
            <a:r>
              <a:rPr lang="en-US" dirty="0" smtClean="0"/>
              <a:t> </a:t>
            </a:r>
            <a:r>
              <a:rPr lang="en-US" i="1" dirty="0" err="1" smtClean="0"/>
              <a:t>E</a:t>
            </a:r>
            <a:r>
              <a:rPr lang="en-US" dirty="0" err="1" smtClean="0"/>
              <a:t>kin</a:t>
            </a:r>
            <a:r>
              <a:rPr lang="tr-TR" dirty="0" smtClean="0"/>
              <a:t> </a:t>
            </a:r>
            <a:r>
              <a:rPr lang="en-US" dirty="0" smtClean="0"/>
              <a:t>represents </a:t>
            </a:r>
            <a:r>
              <a:rPr lang="en-US" dirty="0"/>
              <a:t>the beam kinetic energy</a:t>
            </a:r>
            <a:r>
              <a:rPr lang="en-US" dirty="0" smtClean="0"/>
              <a:t> </a:t>
            </a:r>
            <a:endParaRPr lang="tr-TR" dirty="0"/>
          </a:p>
        </p:txBody>
      </p:sp>
      <p:sp>
        <p:nvSpPr>
          <p:cNvPr id="10" name="Dikdörtgen 9"/>
          <p:cNvSpPr/>
          <p:nvPr/>
        </p:nvSpPr>
        <p:spPr>
          <a:xfrm>
            <a:off x="4808582" y="5878943"/>
            <a:ext cx="718312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31F20"/>
                </a:solidFill>
                <a:latin typeface="AdvP6F00"/>
              </a:rPr>
              <a:t>David H. Dowell and John F. </a:t>
            </a:r>
            <a:r>
              <a:rPr lang="en-US" dirty="0" err="1" smtClean="0">
                <a:solidFill>
                  <a:srgbClr val="231F20"/>
                </a:solidFill>
                <a:latin typeface="AdvP6F00"/>
              </a:rPr>
              <a:t>Schmerge</a:t>
            </a:r>
            <a:r>
              <a:rPr lang="tr-TR" dirty="0" smtClean="0">
                <a:solidFill>
                  <a:srgbClr val="231F20"/>
                </a:solidFill>
                <a:latin typeface="AdvP6F00"/>
              </a:rPr>
              <a:t>, </a:t>
            </a:r>
            <a:r>
              <a:rPr lang="en-US" dirty="0" smtClean="0"/>
              <a:t>P</a:t>
            </a:r>
            <a:r>
              <a:rPr lang="tr-TR" dirty="0" smtClean="0"/>
              <a:t>RSTAB </a:t>
            </a:r>
            <a:r>
              <a:rPr lang="en-US" dirty="0" smtClean="0"/>
              <a:t>12</a:t>
            </a:r>
            <a:r>
              <a:rPr lang="en-US" dirty="0"/>
              <a:t>, 074201 (2009</a:t>
            </a:r>
            <a:r>
              <a:rPr lang="en-US" dirty="0" smtClean="0"/>
              <a:t>)</a:t>
            </a:r>
            <a:endParaRPr lang="tr-TR" dirty="0"/>
          </a:p>
        </p:txBody>
      </p:sp>
      <p:pic>
        <p:nvPicPr>
          <p:cNvPr id="12" name="Resim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679229"/>
            <a:ext cx="11785600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01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Distributions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80883" y="1193074"/>
            <a:ext cx="5828211" cy="4983889"/>
          </a:xfrm>
        </p:spPr>
        <p:txBody>
          <a:bodyPr/>
          <a:lstStyle/>
          <a:p>
            <a:r>
              <a:rPr lang="tr-TR" dirty="0" err="1" smtClean="0"/>
              <a:t>Fermi</a:t>
            </a:r>
            <a:r>
              <a:rPr lang="tr-TR" dirty="0" smtClean="0"/>
              <a:t> </a:t>
            </a:r>
            <a:r>
              <a:rPr lang="tr-TR" dirty="0" err="1" smtClean="0"/>
              <a:t>Diract</a:t>
            </a:r>
            <a:r>
              <a:rPr lang="tr-TR" dirty="0" smtClean="0"/>
              <a:t> Distribution	</a:t>
            </a:r>
            <a:endParaRPr lang="tr-TR" dirty="0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r-TR" dirty="0" err="1" smtClean="0"/>
              <a:t>Isotropic</a:t>
            </a:r>
            <a:r>
              <a:rPr lang="tr-TR" dirty="0" smtClean="0"/>
              <a:t> Distribution</a:t>
            </a:r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002" y="1847850"/>
            <a:ext cx="2581275" cy="723900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897" y="2571750"/>
            <a:ext cx="2524125" cy="723900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889" y="3461112"/>
            <a:ext cx="1943100" cy="561975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002" y="4079081"/>
            <a:ext cx="2324100" cy="657225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4213" y="1847850"/>
            <a:ext cx="2266950" cy="657225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9413" y="2670537"/>
            <a:ext cx="2876550" cy="438150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59413" y="3118212"/>
            <a:ext cx="1704975" cy="685800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45363" y="3295650"/>
            <a:ext cx="1371600" cy="581025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60895" y="3946887"/>
            <a:ext cx="1466850" cy="495300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282" y="1847851"/>
            <a:ext cx="8175886" cy="3008630"/>
          </a:xfrm>
          <a:prstGeom prst="rect">
            <a:avLst/>
          </a:prstGeom>
        </p:spPr>
      </p:pic>
      <p:graphicFrame>
        <p:nvGraphicFramePr>
          <p:cNvPr id="17" name="Tablo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776618"/>
              </p:ext>
            </p:extLst>
          </p:nvPr>
        </p:nvGraphicFramePr>
        <p:xfrm>
          <a:off x="6602195" y="4758893"/>
          <a:ext cx="5127945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9315">
                  <a:extLst>
                    <a:ext uri="{9D8B030D-6E8A-4147-A177-3AD203B41FA5}">
                      <a16:colId xmlns:a16="http://schemas.microsoft.com/office/drawing/2014/main" xmlns="" val="856400162"/>
                    </a:ext>
                  </a:extLst>
                </a:gridCol>
                <a:gridCol w="1709315">
                  <a:extLst>
                    <a:ext uri="{9D8B030D-6E8A-4147-A177-3AD203B41FA5}">
                      <a16:colId xmlns:a16="http://schemas.microsoft.com/office/drawing/2014/main" xmlns="" val="4183747493"/>
                    </a:ext>
                  </a:extLst>
                </a:gridCol>
                <a:gridCol w="1709315">
                  <a:extLst>
                    <a:ext uri="{9D8B030D-6E8A-4147-A177-3AD203B41FA5}">
                      <a16:colId xmlns:a16="http://schemas.microsoft.com/office/drawing/2014/main" xmlns="" val="3043286870"/>
                    </a:ext>
                  </a:extLst>
                </a:gridCol>
              </a:tblGrid>
              <a:tr h="161130">
                <a:tc>
                  <a:txBody>
                    <a:bodyPr/>
                    <a:lstStyle/>
                    <a:p>
                      <a:r>
                        <a:rPr lang="tr-TR" sz="1600" dirty="0" err="1" smtClean="0"/>
                        <a:t>Parameter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FD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err="1" smtClean="0"/>
                        <a:t>Isotropic</a:t>
                      </a:r>
                      <a:endParaRPr lang="tr-T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42363976"/>
                  </a:ext>
                </a:extLst>
              </a:tr>
              <a:tr h="161130">
                <a:tc>
                  <a:txBody>
                    <a:bodyPr/>
                    <a:lstStyle/>
                    <a:p>
                      <a:r>
                        <a:rPr lang="tr-TR" sz="1600" dirty="0" err="1" smtClean="0"/>
                        <a:t>σx</a:t>
                      </a:r>
                      <a:r>
                        <a:rPr lang="tr-TR" sz="1600" dirty="0" smtClean="0"/>
                        <a:t>  (mm)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1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1</a:t>
                      </a:r>
                      <a:endParaRPr lang="tr-T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0142083"/>
                  </a:ext>
                </a:extLst>
              </a:tr>
              <a:tr h="183473">
                <a:tc>
                  <a:txBody>
                    <a:bodyPr/>
                    <a:lstStyle/>
                    <a:p>
                      <a:r>
                        <a:rPr lang="tr-TR" sz="1600" dirty="0" err="1" smtClean="0"/>
                        <a:t>εx</a:t>
                      </a:r>
                      <a:r>
                        <a:rPr lang="tr-TR" sz="1600" dirty="0" smtClean="0"/>
                        <a:t> (</a:t>
                      </a:r>
                      <a:r>
                        <a:rPr lang="tr-TR" sz="1600" dirty="0" err="1" smtClean="0"/>
                        <a:t>mm.mrad</a:t>
                      </a:r>
                      <a:r>
                        <a:rPr lang="tr-TR" sz="1600" dirty="0" smtClean="0"/>
                        <a:t>)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0.9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1.2</a:t>
                      </a:r>
                      <a:endParaRPr lang="tr-T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87728213"/>
                  </a:ext>
                </a:extLst>
              </a:tr>
              <a:tr h="161130">
                <a:tc>
                  <a:txBody>
                    <a:bodyPr/>
                    <a:lstStyle/>
                    <a:p>
                      <a:r>
                        <a:rPr lang="tr-TR" sz="1600" dirty="0" err="1" smtClean="0"/>
                        <a:t>E</a:t>
                      </a:r>
                      <a:r>
                        <a:rPr lang="tr-TR" sz="1600" baseline="0" dirty="0" err="1" smtClean="0"/>
                        <a:t>_mean</a:t>
                      </a:r>
                      <a:r>
                        <a:rPr lang="tr-TR" sz="1600" baseline="0" dirty="0" smtClean="0"/>
                        <a:t> (</a:t>
                      </a:r>
                      <a:r>
                        <a:rPr lang="tr-TR" sz="1600" baseline="0" dirty="0" err="1" smtClean="0"/>
                        <a:t>eV</a:t>
                      </a:r>
                      <a:r>
                        <a:rPr lang="tr-TR" sz="1600" baseline="0" dirty="0" smtClean="0"/>
                        <a:t>)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0.8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1.15</a:t>
                      </a:r>
                      <a:endParaRPr lang="tr-T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67230962"/>
                  </a:ext>
                </a:extLst>
              </a:tr>
              <a:tr h="161130">
                <a:tc>
                  <a:txBody>
                    <a:bodyPr/>
                    <a:lstStyle/>
                    <a:p>
                      <a:r>
                        <a:rPr lang="tr-TR" sz="1600" dirty="0" err="1" smtClean="0"/>
                        <a:t>σt</a:t>
                      </a:r>
                      <a:r>
                        <a:rPr lang="tr-TR" sz="1600" dirty="0" smtClean="0"/>
                        <a:t>  (</a:t>
                      </a:r>
                      <a:r>
                        <a:rPr lang="tr-TR" sz="1600" dirty="0" err="1" smtClean="0"/>
                        <a:t>ps</a:t>
                      </a:r>
                      <a:r>
                        <a:rPr lang="tr-TR" sz="1600" dirty="0" smtClean="0"/>
                        <a:t>)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2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2</a:t>
                      </a:r>
                      <a:endParaRPr lang="tr-T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7297277"/>
                  </a:ext>
                </a:extLst>
              </a:tr>
            </a:tbl>
          </a:graphicData>
        </a:graphic>
      </p:graphicFrame>
      <p:pic>
        <p:nvPicPr>
          <p:cNvPr id="18" name="Resim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11" y="2141796"/>
            <a:ext cx="7231148" cy="4066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40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van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Before</a:t>
            </a:r>
            <a:r>
              <a:rPr lang="tr-TR" dirty="0" smtClean="0"/>
              <a:t> </a:t>
            </a:r>
            <a:r>
              <a:rPr lang="tr-TR" dirty="0" err="1" smtClean="0"/>
              <a:t>Simulations</a:t>
            </a:r>
            <a:endParaRPr lang="tr-TR" dirty="0"/>
          </a:p>
        </p:txBody>
      </p:sp>
      <p:sp>
        <p:nvSpPr>
          <p:cNvPr id="6" name="İçerik Yer Tutucusu 5"/>
          <p:cNvSpPr>
            <a:spLocks noGrp="1"/>
          </p:cNvSpPr>
          <p:nvPr>
            <p:ph idx="1"/>
          </p:nvPr>
        </p:nvSpPr>
        <p:spPr>
          <a:xfrm>
            <a:off x="191590" y="1201783"/>
            <a:ext cx="7377610" cy="4975180"/>
          </a:xfrm>
        </p:spPr>
        <p:txBody>
          <a:bodyPr>
            <a:normAutofit fontScale="92500"/>
          </a:bodyPr>
          <a:lstStyle/>
          <a:p>
            <a:r>
              <a:rPr lang="en-US" dirty="0"/>
              <a:t>The theory of invariant envelope and derived matching </a:t>
            </a:r>
            <a:r>
              <a:rPr lang="en-US" dirty="0" smtClean="0"/>
              <a:t>conditions</a:t>
            </a:r>
            <a:r>
              <a:rPr lang="tr-TR" dirty="0" smtClean="0"/>
              <a:t>.. (L. </a:t>
            </a:r>
            <a:r>
              <a:rPr lang="tr-TR" dirty="0" err="1" smtClean="0"/>
              <a:t>Serafini</a:t>
            </a:r>
            <a:r>
              <a:rPr lang="tr-TR" dirty="0" smtClean="0"/>
              <a:t>, J </a:t>
            </a:r>
            <a:r>
              <a:rPr lang="tr-TR" dirty="0"/>
              <a:t>B. </a:t>
            </a:r>
            <a:r>
              <a:rPr lang="tr-TR" dirty="0" err="1"/>
              <a:t>Rosenzweig</a:t>
            </a:r>
            <a:r>
              <a:rPr lang="tr-TR" dirty="0" smtClean="0"/>
              <a:t>  PR-</a:t>
            </a:r>
            <a:r>
              <a:rPr lang="en-US" dirty="0" smtClean="0"/>
              <a:t>E </a:t>
            </a:r>
            <a:r>
              <a:rPr lang="tr-TR" dirty="0" smtClean="0"/>
              <a:t>V.</a:t>
            </a:r>
            <a:r>
              <a:rPr lang="en-US" dirty="0" smtClean="0"/>
              <a:t>55</a:t>
            </a:r>
            <a:r>
              <a:rPr lang="en-US" dirty="0"/>
              <a:t>, </a:t>
            </a:r>
            <a:r>
              <a:rPr lang="tr-TR" dirty="0" smtClean="0"/>
              <a:t>N.</a:t>
            </a:r>
            <a:r>
              <a:rPr lang="en-US" dirty="0" smtClean="0"/>
              <a:t>6</a:t>
            </a:r>
            <a:r>
              <a:rPr lang="tr-TR" dirty="0" smtClean="0"/>
              <a:t>,</a:t>
            </a:r>
            <a:r>
              <a:rPr lang="en-US" dirty="0" smtClean="0"/>
              <a:t>1997</a:t>
            </a:r>
            <a:r>
              <a:rPr lang="tr-TR" dirty="0" smtClean="0"/>
              <a:t>, SLAC-PUB 8400)</a:t>
            </a:r>
          </a:p>
          <a:p>
            <a:endParaRPr lang="tr-TR" dirty="0"/>
          </a:p>
          <a:p>
            <a:endParaRPr lang="tr-TR" dirty="0" smtClean="0"/>
          </a:p>
          <a:p>
            <a:pPr marL="0" indent="0">
              <a:buNone/>
            </a:pPr>
            <a:r>
              <a:rPr lang="tr-TR" sz="2200" dirty="0" smtClean="0"/>
              <a:t>	</a:t>
            </a:r>
            <a:r>
              <a:rPr lang="tr-TR" sz="2200" dirty="0" err="1" smtClean="0"/>
              <a:t>Kr</a:t>
            </a:r>
            <a:r>
              <a:rPr lang="tr-TR" sz="2200" dirty="0" smtClean="0"/>
              <a:t>: </a:t>
            </a:r>
            <a:r>
              <a:rPr lang="tr-TR" sz="2200" dirty="0" err="1" smtClean="0"/>
              <a:t>focusing</a:t>
            </a:r>
            <a:r>
              <a:rPr lang="tr-TR" sz="2200" dirty="0" smtClean="0"/>
              <a:t> </a:t>
            </a:r>
            <a:r>
              <a:rPr lang="tr-TR" sz="2200" dirty="0" err="1" smtClean="0"/>
              <a:t>channel</a:t>
            </a:r>
            <a:r>
              <a:rPr lang="tr-TR" sz="2200" dirty="0" smtClean="0"/>
              <a:t> </a:t>
            </a:r>
            <a:r>
              <a:rPr lang="tr-TR" sz="2200" dirty="0" err="1" smtClean="0"/>
              <a:t>strength</a:t>
            </a:r>
            <a:r>
              <a:rPr lang="tr-TR" sz="2200" dirty="0" smtClean="0"/>
              <a:t>, </a:t>
            </a:r>
            <a:r>
              <a:rPr lang="el-GR" sz="2200" dirty="0" smtClean="0"/>
              <a:t>κ</a:t>
            </a:r>
            <a:r>
              <a:rPr lang="tr-TR" sz="2200" baseline="-25000" dirty="0" smtClean="0"/>
              <a:t>s:  </a:t>
            </a:r>
            <a:r>
              <a:rPr lang="tr-TR" sz="2200" dirty="0" err="1" smtClean="0"/>
              <a:t>Beam</a:t>
            </a:r>
            <a:r>
              <a:rPr lang="tr-TR" sz="2200" dirty="0" smtClean="0"/>
              <a:t> </a:t>
            </a:r>
            <a:r>
              <a:rPr lang="tr-TR" sz="2200" dirty="0" err="1" smtClean="0"/>
              <a:t>perveance</a:t>
            </a:r>
            <a:r>
              <a:rPr lang="tr-TR" sz="2200" dirty="0" smtClean="0"/>
              <a:t> </a:t>
            </a:r>
          </a:p>
          <a:p>
            <a:r>
              <a:rPr lang="en-US" dirty="0"/>
              <a:t>The basic point in the </a:t>
            </a:r>
            <a:r>
              <a:rPr lang="en-US" dirty="0" smtClean="0"/>
              <a:t>design</a:t>
            </a:r>
            <a:r>
              <a:rPr lang="tr-TR" dirty="0" smtClean="0"/>
              <a:t> </a:t>
            </a:r>
            <a:r>
              <a:rPr lang="en-US" dirty="0" smtClean="0"/>
              <a:t>of </a:t>
            </a:r>
            <a:r>
              <a:rPr lang="en-US" dirty="0"/>
              <a:t>a </a:t>
            </a:r>
            <a:r>
              <a:rPr lang="en-US" dirty="0" err="1"/>
              <a:t>photoinjector</a:t>
            </a:r>
            <a:r>
              <a:rPr lang="en-US" dirty="0"/>
              <a:t> is </a:t>
            </a:r>
            <a:r>
              <a:rPr lang="tr-TR" dirty="0" smtClean="0"/>
              <a:t> </a:t>
            </a:r>
            <a:r>
              <a:rPr lang="en-US" dirty="0" smtClean="0"/>
              <a:t>to match</a:t>
            </a:r>
            <a:r>
              <a:rPr lang="tr-TR" dirty="0" smtClean="0"/>
              <a:t> </a:t>
            </a:r>
            <a:r>
              <a:rPr lang="en-US" dirty="0" smtClean="0"/>
              <a:t>properly</a:t>
            </a:r>
            <a:r>
              <a:rPr lang="tr-TR" dirty="0" smtClean="0"/>
              <a:t> </a:t>
            </a:r>
            <a:r>
              <a:rPr lang="en-US" dirty="0" smtClean="0"/>
              <a:t>the</a:t>
            </a:r>
            <a:r>
              <a:rPr lang="tr-TR" dirty="0" smtClean="0"/>
              <a:t> </a:t>
            </a:r>
            <a:r>
              <a:rPr lang="en-US" dirty="0" smtClean="0"/>
              <a:t>beam</a:t>
            </a:r>
            <a:r>
              <a:rPr lang="tr-TR" dirty="0" smtClean="0"/>
              <a:t> </a:t>
            </a:r>
            <a:r>
              <a:rPr lang="en-US" dirty="0" smtClean="0"/>
              <a:t>at </a:t>
            </a:r>
            <a:r>
              <a:rPr lang="en-US" dirty="0"/>
              <a:t>injection into </a:t>
            </a:r>
            <a:r>
              <a:rPr lang="en-US" dirty="0" smtClean="0"/>
              <a:t>any</a:t>
            </a:r>
            <a:r>
              <a:rPr lang="tr-TR" dirty="0" smtClean="0"/>
              <a:t> </a:t>
            </a:r>
            <a:r>
              <a:rPr lang="en-US" dirty="0" smtClean="0"/>
              <a:t>accelerating</a:t>
            </a:r>
            <a:r>
              <a:rPr lang="tr-TR" dirty="0" smtClean="0"/>
              <a:t> </a:t>
            </a:r>
            <a:r>
              <a:rPr lang="en-US" dirty="0" smtClean="0"/>
              <a:t>section</a:t>
            </a:r>
            <a:r>
              <a:rPr lang="tr-TR" dirty="0" smtClean="0"/>
              <a:t>  </a:t>
            </a:r>
            <a:r>
              <a:rPr lang="en-US" dirty="0" smtClean="0"/>
              <a:t>according</a:t>
            </a:r>
            <a:r>
              <a:rPr lang="tr-TR" dirty="0" smtClean="0"/>
              <a:t> </a:t>
            </a:r>
            <a:r>
              <a:rPr lang="en-US" dirty="0" smtClean="0"/>
              <a:t>to the</a:t>
            </a:r>
            <a:r>
              <a:rPr lang="tr-TR" dirty="0" smtClean="0"/>
              <a:t> </a:t>
            </a:r>
            <a:r>
              <a:rPr lang="en-US" dirty="0" smtClean="0"/>
              <a:t>criteria</a:t>
            </a:r>
            <a:r>
              <a:rPr lang="en-US" dirty="0"/>
              <a:t>:</a:t>
            </a:r>
            <a:r>
              <a:rPr lang="en-US" dirty="0" smtClean="0"/>
              <a:t> </a:t>
            </a:r>
            <a:endParaRPr lang="tr-TR" dirty="0" smtClean="0"/>
          </a:p>
          <a:p>
            <a:pPr marL="0" indent="0">
              <a:buNone/>
            </a:pPr>
            <a:r>
              <a:rPr lang="tr-TR" dirty="0"/>
              <a:t>	</a:t>
            </a:r>
            <a:r>
              <a:rPr lang="tr-TR" dirty="0" smtClean="0"/>
              <a:t>		</a:t>
            </a:r>
            <a:r>
              <a:rPr lang="el-GR" dirty="0" smtClean="0"/>
              <a:t>σ</a:t>
            </a:r>
            <a:r>
              <a:rPr lang="tr-TR" dirty="0" smtClean="0"/>
              <a:t>’=0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tr-TR" dirty="0" err="1" smtClean="0"/>
              <a:t>implying</a:t>
            </a:r>
            <a:r>
              <a:rPr lang="tr-TR" dirty="0" smtClean="0"/>
              <a:t> </a:t>
            </a:r>
            <a:r>
              <a:rPr lang="tr-TR" dirty="0" err="1" smtClean="0"/>
              <a:t>waist</a:t>
            </a:r>
            <a:r>
              <a:rPr lang="tr-TR" dirty="0" smtClean="0"/>
              <a:t> at </a:t>
            </a:r>
            <a:r>
              <a:rPr lang="tr-TR" dirty="0" err="1" smtClean="0"/>
              <a:t>injection</a:t>
            </a:r>
            <a:r>
              <a:rPr lang="tr-TR" dirty="0" smtClean="0"/>
              <a:t>..</a:t>
            </a:r>
            <a:endParaRPr lang="tr-TR" dirty="0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9626" y="1752600"/>
            <a:ext cx="4633997" cy="3703320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796" y="2321560"/>
            <a:ext cx="5276850" cy="914400"/>
          </a:xfrm>
          <a:prstGeom prst="rect">
            <a:avLst/>
          </a:prstGeom>
        </p:spPr>
      </p:pic>
      <p:grpSp>
        <p:nvGrpSpPr>
          <p:cNvPr id="13" name="Grup 12"/>
          <p:cNvGrpSpPr/>
          <p:nvPr/>
        </p:nvGrpSpPr>
        <p:grpSpPr>
          <a:xfrm>
            <a:off x="558800" y="1201783"/>
            <a:ext cx="8646161" cy="4976826"/>
            <a:chOff x="558800" y="1201783"/>
            <a:chExt cx="8646161" cy="4976826"/>
          </a:xfrm>
        </p:grpSpPr>
        <p:pic>
          <p:nvPicPr>
            <p:cNvPr id="11" name="Resim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1665" y="1201783"/>
              <a:ext cx="8573136" cy="4147475"/>
            </a:xfrm>
            <a:prstGeom prst="rect">
              <a:avLst/>
            </a:prstGeom>
            <a:ln w="38100">
              <a:solidFill>
                <a:srgbClr val="FFC000"/>
              </a:solidFill>
            </a:ln>
          </p:spPr>
        </p:pic>
        <p:sp>
          <p:nvSpPr>
            <p:cNvPr id="12" name="Metin kutusu 11"/>
            <p:cNvSpPr txBox="1"/>
            <p:nvPr/>
          </p:nvSpPr>
          <p:spPr>
            <a:xfrm>
              <a:off x="558800" y="5347612"/>
              <a:ext cx="8646161" cy="830997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tr-TR" sz="2400" dirty="0" err="1" smtClean="0"/>
                <a:t>The</a:t>
              </a:r>
              <a:r>
                <a:rPr lang="tr-TR" sz="2400" dirty="0" smtClean="0"/>
                <a:t> </a:t>
              </a:r>
              <a:r>
                <a:rPr lang="tr-TR" sz="2400" dirty="0" err="1" smtClean="0"/>
                <a:t>focusing</a:t>
              </a:r>
              <a:r>
                <a:rPr lang="tr-TR" sz="2400" dirty="0" smtClean="0"/>
                <a:t> element </a:t>
              </a:r>
              <a:r>
                <a:rPr lang="tr-TR" sz="2400" dirty="0" err="1" smtClean="0"/>
                <a:t>arround</a:t>
              </a:r>
              <a:r>
                <a:rPr lang="tr-TR" sz="2400" dirty="0" smtClean="0"/>
                <a:t> </a:t>
              </a:r>
              <a:r>
                <a:rPr lang="tr-TR" sz="2400" dirty="0" err="1" smtClean="0"/>
                <a:t>gun</a:t>
              </a:r>
              <a:r>
                <a:rPr lang="tr-TR" sz="2400" dirty="0" smtClean="0"/>
                <a:t> is </a:t>
              </a:r>
              <a:r>
                <a:rPr lang="tr-TR" sz="2400" dirty="0" err="1" smtClean="0"/>
                <a:t>too</a:t>
              </a:r>
              <a:r>
                <a:rPr lang="tr-TR" sz="2400" dirty="0" smtClean="0"/>
                <a:t> </a:t>
              </a:r>
              <a:r>
                <a:rPr lang="tr-TR" sz="2400" dirty="0" err="1" smtClean="0"/>
                <a:t>short</a:t>
              </a:r>
              <a:r>
                <a:rPr lang="tr-TR" sz="2400" dirty="0" smtClean="0"/>
                <a:t> </a:t>
              </a:r>
              <a:r>
                <a:rPr lang="tr-TR" sz="2400" dirty="0" err="1" smtClean="0"/>
                <a:t>and</a:t>
              </a:r>
              <a:r>
                <a:rPr lang="tr-TR" sz="2400" dirty="0" smtClean="0"/>
                <a:t> </a:t>
              </a:r>
              <a:r>
                <a:rPr lang="tr-TR" sz="2400" dirty="0" err="1" smtClean="0"/>
                <a:t>the</a:t>
              </a:r>
              <a:r>
                <a:rPr lang="tr-TR" sz="2400" dirty="0" smtClean="0"/>
                <a:t> </a:t>
              </a:r>
              <a:r>
                <a:rPr lang="tr-TR" sz="2400" dirty="0" err="1" smtClean="0"/>
                <a:t>space</a:t>
              </a:r>
              <a:r>
                <a:rPr lang="tr-TR" sz="2400" dirty="0" smtClean="0"/>
                <a:t> </a:t>
              </a:r>
              <a:r>
                <a:rPr lang="tr-TR" sz="2400" dirty="0" err="1" smtClean="0"/>
                <a:t>to</a:t>
              </a:r>
              <a:r>
                <a:rPr lang="tr-TR" sz="2400" dirty="0" smtClean="0"/>
                <a:t> </a:t>
              </a:r>
              <a:r>
                <a:rPr lang="tr-TR" sz="2400" dirty="0" err="1" smtClean="0"/>
                <a:t>the</a:t>
              </a:r>
              <a:r>
                <a:rPr lang="tr-TR" sz="2400" dirty="0" smtClean="0"/>
                <a:t> </a:t>
              </a:r>
              <a:r>
                <a:rPr lang="tr-TR" sz="2400" dirty="0" err="1" smtClean="0"/>
                <a:t>structure</a:t>
              </a:r>
              <a:r>
                <a:rPr lang="tr-TR" sz="2400" dirty="0" smtClean="0"/>
                <a:t> is </a:t>
              </a:r>
              <a:r>
                <a:rPr lang="tr-TR" sz="2400" dirty="0" err="1" smtClean="0"/>
                <a:t>too</a:t>
              </a:r>
              <a:r>
                <a:rPr lang="tr-TR" sz="2400" dirty="0" smtClean="0"/>
                <a:t> </a:t>
              </a:r>
              <a:r>
                <a:rPr lang="tr-TR" sz="2400" dirty="0" err="1" smtClean="0"/>
                <a:t>long</a:t>
              </a:r>
              <a:r>
                <a:rPr lang="tr-TR" sz="2400" dirty="0" smtClean="0"/>
                <a:t>.. </a:t>
              </a:r>
              <a:r>
                <a:rPr lang="tr-TR" sz="2400" dirty="0" err="1" smtClean="0"/>
                <a:t>It</a:t>
              </a:r>
              <a:r>
                <a:rPr lang="tr-TR" sz="2400" dirty="0" smtClean="0"/>
                <a:t> is </a:t>
              </a:r>
              <a:r>
                <a:rPr lang="tr-TR" sz="2400" dirty="0" err="1" smtClean="0"/>
                <a:t>imposible</a:t>
              </a:r>
              <a:r>
                <a:rPr lang="tr-TR" sz="2400" dirty="0" smtClean="0"/>
                <a:t> </a:t>
              </a:r>
              <a:r>
                <a:rPr lang="tr-TR" sz="2400" dirty="0" err="1" smtClean="0"/>
                <a:t>to</a:t>
              </a:r>
              <a:r>
                <a:rPr lang="tr-TR" sz="2400" dirty="0" smtClean="0"/>
                <a:t>  </a:t>
              </a:r>
              <a:r>
                <a:rPr lang="tr-TR" sz="2400" dirty="0" err="1" smtClean="0"/>
                <a:t>get</a:t>
              </a:r>
              <a:r>
                <a:rPr lang="tr-TR" sz="2400" dirty="0" smtClean="0"/>
                <a:t> a </a:t>
              </a:r>
              <a:r>
                <a:rPr lang="tr-TR" sz="2400" dirty="0" err="1" smtClean="0"/>
                <a:t>waist</a:t>
              </a:r>
              <a:r>
                <a:rPr lang="tr-TR" sz="2400" dirty="0" smtClean="0"/>
                <a:t> at </a:t>
              </a:r>
              <a:r>
                <a:rPr lang="tr-TR" sz="2400" dirty="0" err="1" smtClean="0"/>
                <a:t>injection</a:t>
              </a:r>
              <a:r>
                <a:rPr lang="tr-TR" sz="2400" dirty="0" smtClean="0"/>
                <a:t>…</a:t>
              </a:r>
              <a:endParaRPr lang="tr-TR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555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027" y="3422071"/>
            <a:ext cx="5917416" cy="2501672"/>
          </a:xfrm>
          <a:prstGeom prst="rect">
            <a:avLst/>
          </a:prstGeom>
        </p:spPr>
      </p:pic>
      <p:graphicFrame>
        <p:nvGraphicFramePr>
          <p:cNvPr id="7" name="Tablo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294679"/>
              </p:ext>
            </p:extLst>
          </p:nvPr>
        </p:nvGraphicFramePr>
        <p:xfrm>
          <a:off x="7355841" y="739986"/>
          <a:ext cx="424688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5627">
                  <a:extLst>
                    <a:ext uri="{9D8B030D-6E8A-4147-A177-3AD203B41FA5}">
                      <a16:colId xmlns:a16="http://schemas.microsoft.com/office/drawing/2014/main" xmlns="" val="3102697557"/>
                    </a:ext>
                  </a:extLst>
                </a:gridCol>
                <a:gridCol w="1415627">
                  <a:extLst>
                    <a:ext uri="{9D8B030D-6E8A-4147-A177-3AD203B41FA5}">
                      <a16:colId xmlns:a16="http://schemas.microsoft.com/office/drawing/2014/main" xmlns="" val="1175687612"/>
                    </a:ext>
                  </a:extLst>
                </a:gridCol>
                <a:gridCol w="1415627">
                  <a:extLst>
                    <a:ext uri="{9D8B030D-6E8A-4147-A177-3AD203B41FA5}">
                      <a16:colId xmlns:a16="http://schemas.microsoft.com/office/drawing/2014/main" xmlns="" val="336293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Parameter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Unit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Value</a:t>
                      </a:r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8849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Sigma_x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mm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2.006</a:t>
                      </a:r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69057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B_solenoid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T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0.259</a:t>
                      </a:r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46188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Phase_gun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degree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44.534</a:t>
                      </a:r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474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Phase_cavity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degree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49.594</a:t>
                      </a:r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38899368"/>
                  </a:ext>
                </a:extLst>
              </a:tr>
            </a:tbl>
          </a:graphicData>
        </a:graphic>
      </p:graphicFrame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Simulation</a:t>
            </a:r>
            <a:r>
              <a:rPr lang="tr-TR" dirty="0" smtClean="0"/>
              <a:t> (as it is)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91589" y="1201783"/>
            <a:ext cx="11841479" cy="1998617"/>
          </a:xfrm>
        </p:spPr>
        <p:txBody>
          <a:bodyPr>
            <a:normAutofit fontScale="62500" lnSpcReduction="20000"/>
          </a:bodyPr>
          <a:lstStyle/>
          <a:p>
            <a:r>
              <a:rPr lang="tr-TR" dirty="0" err="1" smtClean="0"/>
              <a:t>Optimization</a:t>
            </a:r>
            <a:r>
              <a:rPr lang="tr-TR" dirty="0" smtClean="0"/>
              <a:t> </a:t>
            </a:r>
            <a:r>
              <a:rPr lang="tr-TR" dirty="0" err="1" smtClean="0"/>
              <a:t>criteria</a:t>
            </a:r>
            <a:r>
              <a:rPr lang="tr-TR" dirty="0"/>
              <a:t> </a:t>
            </a:r>
            <a:endParaRPr lang="tr-TR" dirty="0" smtClean="0"/>
          </a:p>
          <a:p>
            <a:pPr lvl="1"/>
            <a:r>
              <a:rPr lang="tr-TR" dirty="0" smtClean="0"/>
              <a:t>No </a:t>
            </a:r>
            <a:r>
              <a:rPr lang="tr-TR" dirty="0" err="1" smtClean="0"/>
              <a:t>beam</a:t>
            </a:r>
            <a:r>
              <a:rPr lang="tr-TR" dirty="0" smtClean="0"/>
              <a:t> </a:t>
            </a:r>
            <a:r>
              <a:rPr lang="tr-TR" dirty="0" err="1" smtClean="0"/>
              <a:t>loss</a:t>
            </a:r>
            <a:r>
              <a:rPr lang="tr-TR" dirty="0" smtClean="0"/>
              <a:t> at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entrance</a:t>
            </a:r>
            <a:r>
              <a:rPr lang="tr-TR" dirty="0" smtClean="0"/>
              <a:t> of TWS (30 mm </a:t>
            </a:r>
            <a:r>
              <a:rPr lang="tr-TR" dirty="0" err="1" smtClean="0"/>
              <a:t>aperture</a:t>
            </a:r>
            <a:r>
              <a:rPr lang="tr-TR" dirty="0" smtClean="0"/>
              <a:t>)</a:t>
            </a:r>
          </a:p>
          <a:p>
            <a:pPr lvl="1"/>
            <a:r>
              <a:rPr lang="tr-TR" dirty="0" smtClean="0"/>
              <a:t>Minimum </a:t>
            </a:r>
            <a:r>
              <a:rPr lang="tr-TR" dirty="0" err="1" smtClean="0"/>
              <a:t>emittance</a:t>
            </a:r>
            <a:r>
              <a:rPr lang="tr-TR" dirty="0" smtClean="0"/>
              <a:t>..</a:t>
            </a:r>
          </a:p>
          <a:p>
            <a:r>
              <a:rPr lang="tr-TR" dirty="0"/>
              <a:t> </a:t>
            </a:r>
            <a:r>
              <a:rPr lang="tr-TR" dirty="0" err="1" smtClean="0"/>
              <a:t>Optimization</a:t>
            </a:r>
            <a:r>
              <a:rPr lang="tr-TR" dirty="0" smtClean="0"/>
              <a:t> </a:t>
            </a:r>
            <a:r>
              <a:rPr lang="tr-TR" dirty="0" err="1" smtClean="0"/>
              <a:t>parameters</a:t>
            </a:r>
            <a:r>
              <a:rPr lang="tr-TR" dirty="0" smtClean="0"/>
              <a:t> </a:t>
            </a:r>
          </a:p>
          <a:p>
            <a:pPr lvl="1"/>
            <a:r>
              <a:rPr lang="tr-TR" dirty="0" err="1" smtClean="0"/>
              <a:t>Laser</a:t>
            </a:r>
            <a:r>
              <a:rPr lang="tr-TR" dirty="0" smtClean="0"/>
              <a:t> spot size (</a:t>
            </a:r>
            <a:r>
              <a:rPr lang="tr-TR" dirty="0" err="1" smtClean="0"/>
              <a:t>if</a:t>
            </a:r>
            <a:r>
              <a:rPr lang="tr-TR" dirty="0" smtClean="0"/>
              <a:t> </a:t>
            </a:r>
            <a:r>
              <a:rPr lang="tr-TR" dirty="0" err="1" smtClean="0"/>
              <a:t>large</a:t>
            </a:r>
            <a:r>
              <a:rPr lang="tr-TR" dirty="0" smtClean="0"/>
              <a:t>,  </a:t>
            </a:r>
            <a:r>
              <a:rPr lang="tr-TR" dirty="0" err="1" smtClean="0"/>
              <a:t>large</a:t>
            </a:r>
            <a:r>
              <a:rPr lang="tr-TR" dirty="0"/>
              <a:t> </a:t>
            </a:r>
            <a:r>
              <a:rPr lang="tr-TR" dirty="0" err="1" smtClean="0"/>
              <a:t>initial</a:t>
            </a:r>
            <a:r>
              <a:rPr lang="tr-TR" dirty="0" smtClean="0"/>
              <a:t> </a:t>
            </a:r>
            <a:r>
              <a:rPr lang="tr-TR" dirty="0" err="1" smtClean="0"/>
              <a:t>emittance</a:t>
            </a:r>
            <a:r>
              <a:rPr lang="tr-TR" dirty="0" smtClean="0"/>
              <a:t>)</a:t>
            </a:r>
          </a:p>
          <a:p>
            <a:pPr lvl="1"/>
            <a:r>
              <a:rPr lang="tr-TR" dirty="0" err="1" smtClean="0"/>
              <a:t>Strength</a:t>
            </a:r>
            <a:r>
              <a:rPr lang="tr-TR" dirty="0" smtClean="0"/>
              <a:t> of </a:t>
            </a:r>
            <a:r>
              <a:rPr lang="tr-TR" dirty="0" err="1" smtClean="0"/>
              <a:t>solenoid</a:t>
            </a:r>
            <a:r>
              <a:rPr lang="tr-TR" dirty="0" smtClean="0"/>
              <a:t> </a:t>
            </a:r>
          </a:p>
          <a:p>
            <a:pPr lvl="1"/>
            <a:r>
              <a:rPr lang="tr-TR" dirty="0" err="1" smtClean="0"/>
              <a:t>Phases</a:t>
            </a:r>
            <a:r>
              <a:rPr lang="tr-TR" dirty="0" smtClean="0"/>
              <a:t> of </a:t>
            </a:r>
            <a:r>
              <a:rPr lang="tr-TR" dirty="0" err="1" smtClean="0"/>
              <a:t>structures</a:t>
            </a:r>
            <a:endParaRPr lang="tr-TR" dirty="0" smtClean="0"/>
          </a:p>
          <a:p>
            <a:pPr lvl="1"/>
            <a:r>
              <a:rPr lang="tr-TR" dirty="0" smtClean="0"/>
              <a:t>1nC </a:t>
            </a:r>
            <a:r>
              <a:rPr lang="tr-TR" dirty="0" err="1" smtClean="0"/>
              <a:t>bunc</a:t>
            </a:r>
            <a:r>
              <a:rPr lang="tr-TR" dirty="0" smtClean="0"/>
              <a:t> </a:t>
            </a:r>
            <a:r>
              <a:rPr lang="tr-TR" dirty="0" err="1" smtClean="0"/>
              <a:t>charge</a:t>
            </a:r>
            <a:r>
              <a:rPr lang="tr-TR" dirty="0" smtClean="0"/>
              <a:t>, </a:t>
            </a:r>
            <a:r>
              <a:rPr lang="tr-TR" dirty="0" err="1" smtClean="0"/>
              <a:t>accelerating</a:t>
            </a:r>
            <a:r>
              <a:rPr lang="tr-TR" dirty="0" smtClean="0"/>
              <a:t> </a:t>
            </a:r>
            <a:r>
              <a:rPr lang="tr-TR" dirty="0" err="1" smtClean="0"/>
              <a:t>voltage</a:t>
            </a:r>
            <a:r>
              <a:rPr lang="tr-TR" dirty="0" smtClean="0"/>
              <a:t> of </a:t>
            </a:r>
            <a:r>
              <a:rPr lang="tr-TR" dirty="0" err="1" smtClean="0"/>
              <a:t>gun</a:t>
            </a:r>
            <a:r>
              <a:rPr lang="tr-TR" dirty="0" smtClean="0"/>
              <a:t> (100 MV/m) </a:t>
            </a:r>
            <a:r>
              <a:rPr lang="tr-TR" dirty="0" err="1" smtClean="0"/>
              <a:t>and</a:t>
            </a:r>
            <a:r>
              <a:rPr lang="tr-TR" dirty="0" smtClean="0"/>
              <a:t> TW </a:t>
            </a:r>
            <a:r>
              <a:rPr lang="tr-TR" dirty="0" err="1" smtClean="0"/>
              <a:t>structure</a:t>
            </a:r>
            <a:r>
              <a:rPr lang="tr-TR" dirty="0" smtClean="0"/>
              <a:t> (15 MW/m)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laser</a:t>
            </a:r>
            <a:r>
              <a:rPr lang="tr-TR" dirty="0" smtClean="0"/>
              <a:t> </a:t>
            </a:r>
            <a:r>
              <a:rPr lang="tr-TR" dirty="0" err="1" smtClean="0"/>
              <a:t>temporal</a:t>
            </a:r>
            <a:r>
              <a:rPr lang="tr-TR" dirty="0" smtClean="0"/>
              <a:t> </a:t>
            </a:r>
            <a:r>
              <a:rPr lang="tr-TR" dirty="0" err="1" smtClean="0"/>
              <a:t>length</a:t>
            </a:r>
            <a:r>
              <a:rPr lang="tr-TR" dirty="0" smtClean="0"/>
              <a:t> (2ps)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fixed</a:t>
            </a:r>
            <a:r>
              <a:rPr lang="tr-TR" dirty="0" smtClean="0"/>
              <a:t>.</a:t>
            </a:r>
          </a:p>
          <a:p>
            <a:pPr lvl="1"/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94" y="3495991"/>
            <a:ext cx="5898534" cy="24982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323" y="749249"/>
            <a:ext cx="7278445" cy="549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72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Simulation</a:t>
            </a:r>
            <a:r>
              <a:rPr lang="tr-TR" dirty="0" smtClean="0"/>
              <a:t> (</a:t>
            </a:r>
            <a:r>
              <a:rPr lang="tr-TR" dirty="0" err="1" smtClean="0"/>
              <a:t>shortenning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space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91589" y="1201783"/>
            <a:ext cx="11841479" cy="2242457"/>
          </a:xfrm>
        </p:spPr>
        <p:txBody>
          <a:bodyPr>
            <a:normAutofit fontScale="55000" lnSpcReduction="20000"/>
          </a:bodyPr>
          <a:lstStyle/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distance</a:t>
            </a:r>
            <a:r>
              <a:rPr lang="tr-TR" dirty="0" smtClean="0"/>
              <a:t> </a:t>
            </a:r>
            <a:r>
              <a:rPr lang="tr-TR" dirty="0" err="1" smtClean="0"/>
              <a:t>between</a:t>
            </a:r>
            <a:r>
              <a:rPr lang="tr-TR" dirty="0" smtClean="0"/>
              <a:t> </a:t>
            </a:r>
            <a:r>
              <a:rPr lang="tr-TR" dirty="0" err="1" smtClean="0"/>
              <a:t>gun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accelerating</a:t>
            </a:r>
            <a:r>
              <a:rPr lang="tr-TR" dirty="0" smtClean="0"/>
              <a:t> </a:t>
            </a:r>
            <a:r>
              <a:rPr lang="tr-TR" dirty="0" err="1" smtClean="0"/>
              <a:t>structure</a:t>
            </a:r>
            <a:r>
              <a:rPr lang="tr-TR" dirty="0" smtClean="0"/>
              <a:t> is </a:t>
            </a:r>
            <a:r>
              <a:rPr lang="tr-TR" dirty="0" err="1" smtClean="0"/>
              <a:t>reduced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1.7 m</a:t>
            </a:r>
          </a:p>
          <a:p>
            <a:r>
              <a:rPr lang="tr-TR" dirty="0" err="1" smtClean="0"/>
              <a:t>Optimization</a:t>
            </a:r>
            <a:r>
              <a:rPr lang="tr-TR" dirty="0" smtClean="0"/>
              <a:t> </a:t>
            </a:r>
            <a:r>
              <a:rPr lang="tr-TR" dirty="0" err="1" smtClean="0"/>
              <a:t>criteria</a:t>
            </a:r>
            <a:r>
              <a:rPr lang="tr-TR" dirty="0"/>
              <a:t> </a:t>
            </a:r>
            <a:endParaRPr lang="tr-TR" dirty="0" smtClean="0"/>
          </a:p>
          <a:p>
            <a:pPr lvl="1"/>
            <a:r>
              <a:rPr lang="tr-TR" dirty="0" smtClean="0"/>
              <a:t>No </a:t>
            </a:r>
            <a:r>
              <a:rPr lang="tr-TR" dirty="0" err="1" smtClean="0"/>
              <a:t>beam</a:t>
            </a:r>
            <a:r>
              <a:rPr lang="tr-TR" dirty="0" smtClean="0"/>
              <a:t> </a:t>
            </a:r>
            <a:r>
              <a:rPr lang="tr-TR" dirty="0" err="1" smtClean="0"/>
              <a:t>loss</a:t>
            </a:r>
            <a:r>
              <a:rPr lang="tr-TR" dirty="0" smtClean="0"/>
              <a:t> at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entrance</a:t>
            </a:r>
            <a:r>
              <a:rPr lang="tr-TR" dirty="0" smtClean="0"/>
              <a:t> of TWS (30 mm </a:t>
            </a:r>
            <a:r>
              <a:rPr lang="tr-TR" dirty="0" err="1" smtClean="0"/>
              <a:t>aperture</a:t>
            </a:r>
            <a:r>
              <a:rPr lang="tr-TR" dirty="0" smtClean="0"/>
              <a:t>)</a:t>
            </a:r>
          </a:p>
          <a:p>
            <a:pPr lvl="1"/>
            <a:r>
              <a:rPr lang="tr-TR" dirty="0" smtClean="0"/>
              <a:t>Minimum </a:t>
            </a:r>
            <a:r>
              <a:rPr lang="tr-TR" dirty="0" err="1" smtClean="0"/>
              <a:t>emittance</a:t>
            </a:r>
            <a:r>
              <a:rPr lang="tr-TR" dirty="0" smtClean="0"/>
              <a:t>..</a:t>
            </a:r>
          </a:p>
          <a:p>
            <a:r>
              <a:rPr lang="tr-TR" dirty="0"/>
              <a:t> </a:t>
            </a:r>
            <a:r>
              <a:rPr lang="tr-TR" dirty="0" err="1" smtClean="0"/>
              <a:t>Optimization</a:t>
            </a:r>
            <a:r>
              <a:rPr lang="tr-TR" dirty="0" smtClean="0"/>
              <a:t> </a:t>
            </a:r>
            <a:r>
              <a:rPr lang="tr-TR" dirty="0" err="1" smtClean="0"/>
              <a:t>parameters</a:t>
            </a:r>
            <a:r>
              <a:rPr lang="tr-TR" dirty="0" smtClean="0"/>
              <a:t> </a:t>
            </a:r>
          </a:p>
          <a:p>
            <a:pPr lvl="1"/>
            <a:r>
              <a:rPr lang="tr-TR" dirty="0" err="1" smtClean="0"/>
              <a:t>Laser</a:t>
            </a:r>
            <a:r>
              <a:rPr lang="tr-TR" dirty="0" smtClean="0"/>
              <a:t> spot size (</a:t>
            </a:r>
            <a:r>
              <a:rPr lang="tr-TR" dirty="0" err="1" smtClean="0"/>
              <a:t>if</a:t>
            </a:r>
            <a:r>
              <a:rPr lang="tr-TR" dirty="0" smtClean="0"/>
              <a:t> </a:t>
            </a:r>
            <a:r>
              <a:rPr lang="tr-TR" dirty="0" err="1" smtClean="0"/>
              <a:t>large</a:t>
            </a:r>
            <a:r>
              <a:rPr lang="tr-TR" dirty="0" smtClean="0"/>
              <a:t>,  </a:t>
            </a:r>
            <a:r>
              <a:rPr lang="tr-TR" dirty="0" err="1" smtClean="0"/>
              <a:t>large</a:t>
            </a:r>
            <a:r>
              <a:rPr lang="tr-TR" dirty="0"/>
              <a:t> </a:t>
            </a:r>
            <a:r>
              <a:rPr lang="tr-TR" dirty="0" err="1" smtClean="0"/>
              <a:t>initial</a:t>
            </a:r>
            <a:r>
              <a:rPr lang="tr-TR" dirty="0" smtClean="0"/>
              <a:t> </a:t>
            </a:r>
            <a:r>
              <a:rPr lang="tr-TR" dirty="0" err="1" smtClean="0"/>
              <a:t>emittance</a:t>
            </a:r>
            <a:r>
              <a:rPr lang="tr-TR" dirty="0" smtClean="0"/>
              <a:t>)</a:t>
            </a:r>
          </a:p>
          <a:p>
            <a:pPr lvl="1"/>
            <a:r>
              <a:rPr lang="tr-TR" dirty="0" err="1" smtClean="0"/>
              <a:t>Strength</a:t>
            </a:r>
            <a:r>
              <a:rPr lang="tr-TR" dirty="0" smtClean="0"/>
              <a:t> of </a:t>
            </a:r>
            <a:r>
              <a:rPr lang="tr-TR" dirty="0" err="1" smtClean="0"/>
              <a:t>solenoid</a:t>
            </a:r>
            <a:r>
              <a:rPr lang="tr-TR" dirty="0" smtClean="0"/>
              <a:t> </a:t>
            </a:r>
          </a:p>
          <a:p>
            <a:pPr lvl="1"/>
            <a:r>
              <a:rPr lang="tr-TR" dirty="0" err="1" smtClean="0"/>
              <a:t>Phases</a:t>
            </a:r>
            <a:r>
              <a:rPr lang="tr-TR" dirty="0" smtClean="0"/>
              <a:t> of </a:t>
            </a:r>
            <a:r>
              <a:rPr lang="tr-TR" dirty="0" err="1" smtClean="0"/>
              <a:t>structures</a:t>
            </a:r>
            <a:endParaRPr lang="tr-TR" dirty="0" smtClean="0"/>
          </a:p>
          <a:p>
            <a:pPr lvl="1"/>
            <a:r>
              <a:rPr lang="tr-TR" dirty="0" smtClean="0"/>
              <a:t>1nC </a:t>
            </a:r>
            <a:r>
              <a:rPr lang="tr-TR" dirty="0" err="1" smtClean="0"/>
              <a:t>bunc</a:t>
            </a:r>
            <a:r>
              <a:rPr lang="tr-TR" dirty="0" smtClean="0"/>
              <a:t> </a:t>
            </a:r>
            <a:r>
              <a:rPr lang="tr-TR" dirty="0" err="1" smtClean="0"/>
              <a:t>charge</a:t>
            </a:r>
            <a:r>
              <a:rPr lang="tr-TR" dirty="0" smtClean="0"/>
              <a:t> </a:t>
            </a:r>
            <a:r>
              <a:rPr lang="tr-TR" dirty="0" err="1" smtClean="0"/>
              <a:t>accelerating</a:t>
            </a:r>
            <a:r>
              <a:rPr lang="tr-TR" dirty="0" smtClean="0"/>
              <a:t> </a:t>
            </a:r>
            <a:r>
              <a:rPr lang="tr-TR" dirty="0" err="1" smtClean="0"/>
              <a:t>voltage</a:t>
            </a:r>
            <a:r>
              <a:rPr lang="tr-TR" dirty="0" smtClean="0"/>
              <a:t> of </a:t>
            </a:r>
            <a:r>
              <a:rPr lang="tr-TR" dirty="0" err="1" smtClean="0"/>
              <a:t>gun</a:t>
            </a:r>
            <a:r>
              <a:rPr lang="tr-TR" dirty="0" smtClean="0"/>
              <a:t> (100 MV/m) </a:t>
            </a:r>
            <a:r>
              <a:rPr lang="tr-TR" dirty="0" err="1" smtClean="0"/>
              <a:t>and</a:t>
            </a:r>
            <a:r>
              <a:rPr lang="tr-TR" dirty="0" smtClean="0"/>
              <a:t> TW </a:t>
            </a:r>
            <a:r>
              <a:rPr lang="tr-TR" dirty="0" err="1" smtClean="0"/>
              <a:t>structure</a:t>
            </a:r>
            <a:r>
              <a:rPr lang="tr-TR" dirty="0" smtClean="0"/>
              <a:t> (15 MW/m)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laser</a:t>
            </a:r>
            <a:r>
              <a:rPr lang="tr-TR" dirty="0" smtClean="0"/>
              <a:t> </a:t>
            </a:r>
            <a:r>
              <a:rPr lang="tr-TR" dirty="0" err="1" smtClean="0"/>
              <a:t>temporal</a:t>
            </a:r>
            <a:r>
              <a:rPr lang="tr-TR" dirty="0" smtClean="0"/>
              <a:t> </a:t>
            </a:r>
            <a:r>
              <a:rPr lang="tr-TR" dirty="0" err="1" smtClean="0"/>
              <a:t>length</a:t>
            </a:r>
            <a:r>
              <a:rPr lang="tr-TR" dirty="0" smtClean="0"/>
              <a:t> (2ps)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fixed</a:t>
            </a:r>
            <a:r>
              <a:rPr lang="tr-TR" dirty="0" smtClean="0"/>
              <a:t>.</a:t>
            </a:r>
          </a:p>
          <a:p>
            <a:pPr lvl="1"/>
            <a:endParaRPr lang="tr-TR" dirty="0"/>
          </a:p>
        </p:txBody>
      </p:sp>
      <p:graphicFrame>
        <p:nvGraphicFramePr>
          <p:cNvPr id="8" name="Tablo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661867"/>
              </p:ext>
            </p:extLst>
          </p:nvPr>
        </p:nvGraphicFramePr>
        <p:xfrm>
          <a:off x="7744822" y="1027612"/>
          <a:ext cx="424688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5627">
                  <a:extLst>
                    <a:ext uri="{9D8B030D-6E8A-4147-A177-3AD203B41FA5}">
                      <a16:colId xmlns:a16="http://schemas.microsoft.com/office/drawing/2014/main" xmlns="" val="3102697557"/>
                    </a:ext>
                  </a:extLst>
                </a:gridCol>
                <a:gridCol w="1415627">
                  <a:extLst>
                    <a:ext uri="{9D8B030D-6E8A-4147-A177-3AD203B41FA5}">
                      <a16:colId xmlns:a16="http://schemas.microsoft.com/office/drawing/2014/main" xmlns="" val="1175687612"/>
                    </a:ext>
                  </a:extLst>
                </a:gridCol>
                <a:gridCol w="1415627">
                  <a:extLst>
                    <a:ext uri="{9D8B030D-6E8A-4147-A177-3AD203B41FA5}">
                      <a16:colId xmlns:a16="http://schemas.microsoft.com/office/drawing/2014/main" xmlns="" val="336293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Parameter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Unit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Value</a:t>
                      </a:r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8849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Sigma_x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mm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1.274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69057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B_solenoid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T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0.2783</a:t>
                      </a:r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46188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Phase_gun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degree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42.359</a:t>
                      </a:r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474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Phase_cavity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degree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63.486</a:t>
                      </a:r>
                      <a:endParaRPr lang="tr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38899368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14" y="3613452"/>
            <a:ext cx="5686697" cy="24084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7" r="5275"/>
          <a:stretch/>
        </p:blipFill>
        <p:spPr>
          <a:xfrm>
            <a:off x="5866411" y="3599884"/>
            <a:ext cx="6259170" cy="26018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583" y="807520"/>
            <a:ext cx="6779944" cy="516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6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Özel Tasarı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1305</TotalTime>
  <Words>857</Words>
  <Application>Microsoft Office PowerPoint</Application>
  <PresentationFormat>Widescreen</PresentationFormat>
  <Paragraphs>192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AdvP6F00</vt:lpstr>
      <vt:lpstr>Arial</vt:lpstr>
      <vt:lpstr>Calibri</vt:lpstr>
      <vt:lpstr>Calibri Light</vt:lpstr>
      <vt:lpstr>DejaVu Sans</vt:lpstr>
      <vt:lpstr>Times New Roman</vt:lpstr>
      <vt:lpstr>Wingdings</vt:lpstr>
      <vt:lpstr>Özel Tasarım</vt:lpstr>
      <vt:lpstr>Simulation for CLEAR (How to improve machine)</vt:lpstr>
      <vt:lpstr>CLEAR Layout</vt:lpstr>
      <vt:lpstr>S-Band gun and Solenoid</vt:lpstr>
      <vt:lpstr>Accelerating Structure</vt:lpstr>
      <vt:lpstr>Emission Process</vt:lpstr>
      <vt:lpstr>Distributions</vt:lpstr>
      <vt:lpstr>Before Simulations</vt:lpstr>
      <vt:lpstr>Simulation (as it is)</vt:lpstr>
      <vt:lpstr>Simulation (shortenning the space)</vt:lpstr>
      <vt:lpstr>Simulation (Increasing the focusing strength)</vt:lpstr>
      <vt:lpstr>Sensitivity to energy changes</vt:lpstr>
      <vt:lpstr>Sensitivity to RMS errors</vt:lpstr>
      <vt:lpstr>Different transverse inital distribution (only for existing setup)</vt:lpstr>
      <vt:lpstr>Benchmarking of codes</vt:lpstr>
      <vt:lpstr>Beam  Loading Simulations</vt:lpstr>
      <vt:lpstr>Conclusion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subject/>
  <dc:creator>aaksoy</dc:creator>
  <dc:description/>
  <cp:lastModifiedBy>aaksoy</cp:lastModifiedBy>
  <cp:revision>161</cp:revision>
  <dcterms:created xsi:type="dcterms:W3CDTF">2019-03-03T17:39:09Z</dcterms:created>
  <dcterms:modified xsi:type="dcterms:W3CDTF">2022-10-20T11:50:56Z</dcterms:modified>
  <dc:language>en-DK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5</vt:i4>
  </property>
  <property fmtid="{D5CDD505-2E9C-101B-9397-08002B2CF9AE}" pid="3" name="PresentationFormat">
    <vt:lpwstr>Geniş ekran</vt:lpwstr>
  </property>
  <property fmtid="{D5CDD505-2E9C-101B-9397-08002B2CF9AE}" pid="4" name="Slides">
    <vt:i4>26</vt:i4>
  </property>
</Properties>
</file>