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1"/>
  </p:notesMasterIdLst>
  <p:sldIdLst>
    <p:sldId id="256" r:id="rId3"/>
    <p:sldId id="418" r:id="rId4"/>
    <p:sldId id="477" r:id="rId5"/>
    <p:sldId id="470" r:id="rId6"/>
    <p:sldId id="467" r:id="rId7"/>
    <p:sldId id="478" r:id="rId8"/>
    <p:sldId id="426" r:id="rId9"/>
    <p:sldId id="468" r:id="rId10"/>
    <p:sldId id="422" r:id="rId11"/>
    <p:sldId id="476" r:id="rId12"/>
    <p:sldId id="469" r:id="rId13"/>
    <p:sldId id="474" r:id="rId14"/>
    <p:sldId id="424" r:id="rId15"/>
    <p:sldId id="420" r:id="rId16"/>
    <p:sldId id="421" r:id="rId17"/>
    <p:sldId id="423" r:id="rId18"/>
    <p:sldId id="425" r:id="rId19"/>
    <p:sldId id="4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3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09"/>
    <p:restoredTop sz="96405"/>
  </p:normalViewPr>
  <p:slideViewPr>
    <p:cSldViewPr snapToGrid="0" snapToObjects="1">
      <p:cViewPr varScale="1">
        <p:scale>
          <a:sx n="130" d="100"/>
          <a:sy n="130" d="100"/>
        </p:scale>
        <p:origin x="21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3426D-6B8A-ED45-838B-7281EB704EBA}" type="datetimeFigureOut">
              <a:rPr lang="en-US" smtClean="0"/>
              <a:t>6/16/23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CC3411-AE1B-094C-B027-1AE80A028250}" type="slidenum">
              <a:rPr lang="en-US" smtClean="0"/>
              <a:t>‹#›</a:t>
            </a:fld>
            <a:endParaRPr lang="en-US"/>
          </a:p>
        </p:txBody>
      </p:sp>
    </p:spTree>
    <p:extLst>
      <p:ext uri="{BB962C8B-B14F-4D97-AF65-F5344CB8AC3E}">
        <p14:creationId xmlns:p14="http://schemas.microsoft.com/office/powerpoint/2010/main" val="2904922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75A5A-1449-DE43-A89F-BFA3961B0C3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3AD9B78-C0E7-8748-A8BB-93A1740BC6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5A0AC4D-1A21-7242-B61E-AAAB8ECF154F}"/>
              </a:ext>
            </a:extLst>
          </p:cNvPr>
          <p:cNvSpPr>
            <a:spLocks noGrp="1"/>
          </p:cNvSpPr>
          <p:nvPr>
            <p:ph type="dt" sz="half" idx="10"/>
          </p:nvPr>
        </p:nvSpPr>
        <p:spPr/>
        <p:txBody>
          <a:bodyPr/>
          <a:lstStyle/>
          <a:p>
            <a:fld id="{034DB88C-6896-4D4E-B070-011E653A8F9D}" type="datetime1">
              <a:rPr lang="en-GB" smtClean="0"/>
              <a:t>16/06/2023</a:t>
            </a:fld>
            <a:endParaRPr lang="en-US"/>
          </a:p>
        </p:txBody>
      </p:sp>
      <p:sp>
        <p:nvSpPr>
          <p:cNvPr id="5" name="Footer Placeholder 4">
            <a:extLst>
              <a:ext uri="{FF2B5EF4-FFF2-40B4-BE49-F238E27FC236}">
                <a16:creationId xmlns:a16="http://schemas.microsoft.com/office/drawing/2014/main" id="{BCC670EC-F2B2-F84E-8E15-6EC65A8E2137}"/>
              </a:ext>
            </a:extLst>
          </p:cNvPr>
          <p:cNvSpPr>
            <a:spLocks noGrp="1"/>
          </p:cNvSpPr>
          <p:nvPr>
            <p:ph type="ftr" sz="quarter" idx="11"/>
          </p:nvPr>
        </p:nvSpPr>
        <p:spPr/>
        <p:txBody>
          <a:bodyPr/>
          <a:lstStyle/>
          <a:p>
            <a:r>
              <a:rPr lang="en-US"/>
              <a:t>Frank Tecker, Opening CAS 2023</a:t>
            </a:r>
          </a:p>
        </p:txBody>
      </p:sp>
      <p:sp>
        <p:nvSpPr>
          <p:cNvPr id="6" name="Slide Number Placeholder 5">
            <a:extLst>
              <a:ext uri="{FF2B5EF4-FFF2-40B4-BE49-F238E27FC236}">
                <a16:creationId xmlns:a16="http://schemas.microsoft.com/office/drawing/2014/main" id="{B9E69FCE-D337-FB47-B000-91C709CF1EC1}"/>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34185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623A7-FB3E-CC41-9218-0F6996A40E8D}"/>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7FE20C0-6813-EC48-B08A-ABFC15204BB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65C1C40-515D-D94F-9293-242953946CB3}"/>
              </a:ext>
            </a:extLst>
          </p:cNvPr>
          <p:cNvSpPr>
            <a:spLocks noGrp="1"/>
          </p:cNvSpPr>
          <p:nvPr>
            <p:ph type="dt" sz="half" idx="10"/>
          </p:nvPr>
        </p:nvSpPr>
        <p:spPr/>
        <p:txBody>
          <a:bodyPr/>
          <a:lstStyle/>
          <a:p>
            <a:fld id="{CEAB4505-3022-2C45-8281-ACC1FCC796E9}" type="datetime1">
              <a:rPr lang="en-GB" smtClean="0"/>
              <a:t>16/06/2023</a:t>
            </a:fld>
            <a:endParaRPr lang="en-US"/>
          </a:p>
        </p:txBody>
      </p:sp>
      <p:sp>
        <p:nvSpPr>
          <p:cNvPr id="5" name="Footer Placeholder 4">
            <a:extLst>
              <a:ext uri="{FF2B5EF4-FFF2-40B4-BE49-F238E27FC236}">
                <a16:creationId xmlns:a16="http://schemas.microsoft.com/office/drawing/2014/main" id="{8E057A31-43F5-C44C-8DA5-BA407F18E40A}"/>
              </a:ext>
            </a:extLst>
          </p:cNvPr>
          <p:cNvSpPr>
            <a:spLocks noGrp="1"/>
          </p:cNvSpPr>
          <p:nvPr>
            <p:ph type="ftr" sz="quarter" idx="11"/>
          </p:nvPr>
        </p:nvSpPr>
        <p:spPr/>
        <p:txBody>
          <a:bodyPr/>
          <a:lstStyle/>
          <a:p>
            <a:r>
              <a:rPr lang="en-US"/>
              <a:t>Frank Tecker, Opening CAS 2023</a:t>
            </a:r>
          </a:p>
        </p:txBody>
      </p:sp>
      <p:sp>
        <p:nvSpPr>
          <p:cNvPr id="6" name="Slide Number Placeholder 5">
            <a:extLst>
              <a:ext uri="{FF2B5EF4-FFF2-40B4-BE49-F238E27FC236}">
                <a16:creationId xmlns:a16="http://schemas.microsoft.com/office/drawing/2014/main" id="{D70C1B17-81BE-4546-A6CD-D926F8FB1EFA}"/>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927273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9500DF-B7CB-4840-B1A1-1678A9671AC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7986ABC-32F3-B742-BD3D-787EF2C6A30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713D36E-DF7E-EF45-A60F-1A759F2D6C8B}"/>
              </a:ext>
            </a:extLst>
          </p:cNvPr>
          <p:cNvSpPr>
            <a:spLocks noGrp="1"/>
          </p:cNvSpPr>
          <p:nvPr>
            <p:ph type="dt" sz="half" idx="10"/>
          </p:nvPr>
        </p:nvSpPr>
        <p:spPr/>
        <p:txBody>
          <a:bodyPr/>
          <a:lstStyle/>
          <a:p>
            <a:fld id="{96749B32-C2BE-C245-84B3-5D223E892B24}" type="datetime1">
              <a:rPr lang="en-GB" smtClean="0"/>
              <a:t>16/06/2023</a:t>
            </a:fld>
            <a:endParaRPr lang="en-US"/>
          </a:p>
        </p:txBody>
      </p:sp>
      <p:sp>
        <p:nvSpPr>
          <p:cNvPr id="5" name="Footer Placeholder 4">
            <a:extLst>
              <a:ext uri="{FF2B5EF4-FFF2-40B4-BE49-F238E27FC236}">
                <a16:creationId xmlns:a16="http://schemas.microsoft.com/office/drawing/2014/main" id="{6219E068-3BBF-064F-8BC7-7A09BFBD0F12}"/>
              </a:ext>
            </a:extLst>
          </p:cNvPr>
          <p:cNvSpPr>
            <a:spLocks noGrp="1"/>
          </p:cNvSpPr>
          <p:nvPr>
            <p:ph type="ftr" sz="quarter" idx="11"/>
          </p:nvPr>
        </p:nvSpPr>
        <p:spPr/>
        <p:txBody>
          <a:bodyPr/>
          <a:lstStyle/>
          <a:p>
            <a:r>
              <a:rPr lang="en-US"/>
              <a:t>Frank Tecker, Opening CAS 2023</a:t>
            </a:r>
          </a:p>
        </p:txBody>
      </p:sp>
      <p:sp>
        <p:nvSpPr>
          <p:cNvPr id="6" name="Slide Number Placeholder 5">
            <a:extLst>
              <a:ext uri="{FF2B5EF4-FFF2-40B4-BE49-F238E27FC236}">
                <a16:creationId xmlns:a16="http://schemas.microsoft.com/office/drawing/2014/main" id="{085EE86A-940D-9A42-881E-DBCF89B1F0AF}"/>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3905549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78B5A2F-CA40-5843-BA66-618283CF5195}" type="datetime1">
              <a:rPr lang="en-GB" smtClean="0"/>
              <a:t>16/06/2023</a:t>
            </a:fld>
            <a:endParaRPr lang="en-US"/>
          </a:p>
        </p:txBody>
      </p:sp>
      <p:sp>
        <p:nvSpPr>
          <p:cNvPr id="5" name="Footer Placeholder 4"/>
          <p:cNvSpPr>
            <a:spLocks noGrp="1"/>
          </p:cNvSpPr>
          <p:nvPr>
            <p:ph type="ftr" sz="quarter" idx="11"/>
          </p:nvPr>
        </p:nvSpPr>
        <p:spPr/>
        <p:txBody>
          <a:bodyPr/>
          <a:lstStyle/>
          <a:p>
            <a:r>
              <a:rPr lang="en-US"/>
              <a:t>Frank Tecker, Opening CAS 2023</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107650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08B9CDD-641D-E94F-A2F0-7F7C0DEF3B8E}" type="datetime1">
              <a:rPr lang="en-GB" smtClean="0"/>
              <a:t>16/06/2023</a:t>
            </a:fld>
            <a:endParaRPr lang="en-US"/>
          </a:p>
        </p:txBody>
      </p:sp>
      <p:sp>
        <p:nvSpPr>
          <p:cNvPr id="5" name="Footer Placeholder 4"/>
          <p:cNvSpPr>
            <a:spLocks noGrp="1"/>
          </p:cNvSpPr>
          <p:nvPr>
            <p:ph type="ftr" sz="quarter" idx="11"/>
          </p:nvPr>
        </p:nvSpPr>
        <p:spPr/>
        <p:txBody>
          <a:bodyPr/>
          <a:lstStyle/>
          <a:p>
            <a:r>
              <a:rPr lang="en-US"/>
              <a:t>Frank Tecker, Opening CAS 2023</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
        <p:nvSpPr>
          <p:cNvPr id="8" name="Title 7"/>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41278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EAA33-0201-9A4E-A2CB-48F9FE4B27AC}" type="datetime1">
              <a:rPr lang="en-GB" smtClean="0"/>
              <a:t>16/06/2023</a:t>
            </a:fld>
            <a:endParaRPr lang="en-US"/>
          </a:p>
        </p:txBody>
      </p:sp>
      <p:sp>
        <p:nvSpPr>
          <p:cNvPr id="5" name="Footer Placeholder 4"/>
          <p:cNvSpPr>
            <a:spLocks noGrp="1"/>
          </p:cNvSpPr>
          <p:nvPr>
            <p:ph type="ftr" sz="quarter" idx="11"/>
          </p:nvPr>
        </p:nvSpPr>
        <p:spPr/>
        <p:txBody>
          <a:bodyPr/>
          <a:lstStyle/>
          <a:p>
            <a:r>
              <a:rPr lang="en-US"/>
              <a:t>Frank Tecker, Opening CAS 2023</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2809206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B4B91F4-F890-004F-BD66-9108F6D5AD5B}" type="datetime1">
              <a:rPr lang="en-GB" smtClean="0"/>
              <a:t>16/06/2023</a:t>
            </a:fld>
            <a:endParaRPr lang="en-US"/>
          </a:p>
        </p:txBody>
      </p:sp>
      <p:sp>
        <p:nvSpPr>
          <p:cNvPr id="6" name="Footer Placeholder 5"/>
          <p:cNvSpPr>
            <a:spLocks noGrp="1"/>
          </p:cNvSpPr>
          <p:nvPr>
            <p:ph type="ftr" sz="quarter" idx="11"/>
          </p:nvPr>
        </p:nvSpPr>
        <p:spPr/>
        <p:txBody>
          <a:bodyPr/>
          <a:lstStyle/>
          <a:p>
            <a:r>
              <a:rPr lang="en-US"/>
              <a:t>Frank Tecker, Opening CAS 2023</a:t>
            </a:r>
            <a:endParaRPr lang="en-US" dirty="0"/>
          </a:p>
        </p:txBody>
      </p:sp>
      <p:sp>
        <p:nvSpPr>
          <p:cNvPr id="7" name="Slide Number Placeholder 6"/>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28010623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547431E-2662-DB4F-8571-FF141EE503E0}" type="datetime1">
              <a:rPr lang="en-GB" smtClean="0"/>
              <a:t>16/06/2023</a:t>
            </a:fld>
            <a:endParaRPr lang="en-US"/>
          </a:p>
        </p:txBody>
      </p:sp>
      <p:sp>
        <p:nvSpPr>
          <p:cNvPr id="8" name="Footer Placeholder 7"/>
          <p:cNvSpPr>
            <a:spLocks noGrp="1"/>
          </p:cNvSpPr>
          <p:nvPr>
            <p:ph type="ftr" sz="quarter" idx="11"/>
          </p:nvPr>
        </p:nvSpPr>
        <p:spPr/>
        <p:txBody>
          <a:bodyPr/>
          <a:lstStyle/>
          <a:p>
            <a:r>
              <a:rPr lang="en-US"/>
              <a:t>Frank Tecker, Opening CAS 2023</a:t>
            </a:r>
            <a:endParaRPr lang="en-US" dirty="0"/>
          </a:p>
        </p:txBody>
      </p:sp>
      <p:sp>
        <p:nvSpPr>
          <p:cNvPr id="9" name="Slide Number Placeholder 8"/>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727892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0396A02-BA79-7A49-827B-159853D45A89}" type="datetime1">
              <a:rPr lang="en-GB" smtClean="0"/>
              <a:t>16/06/2023</a:t>
            </a:fld>
            <a:endParaRPr lang="en-US"/>
          </a:p>
        </p:txBody>
      </p:sp>
      <p:sp>
        <p:nvSpPr>
          <p:cNvPr id="4" name="Footer Placeholder 3"/>
          <p:cNvSpPr>
            <a:spLocks noGrp="1"/>
          </p:cNvSpPr>
          <p:nvPr>
            <p:ph type="ftr" sz="quarter" idx="11"/>
          </p:nvPr>
        </p:nvSpPr>
        <p:spPr/>
        <p:txBody>
          <a:bodyPr/>
          <a:lstStyle/>
          <a:p>
            <a:r>
              <a:rPr lang="en-US"/>
              <a:t>Frank Tecker, Opening CAS 2023</a:t>
            </a: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29446769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7BDEE9-B675-BC47-BC25-90DB5281EE02}" type="datetime1">
              <a:rPr lang="en-GB" smtClean="0"/>
              <a:t>16/06/2023</a:t>
            </a:fld>
            <a:endParaRPr lang="en-US"/>
          </a:p>
        </p:txBody>
      </p:sp>
      <p:sp>
        <p:nvSpPr>
          <p:cNvPr id="3" name="Footer Placeholder 2"/>
          <p:cNvSpPr>
            <a:spLocks noGrp="1"/>
          </p:cNvSpPr>
          <p:nvPr>
            <p:ph type="ftr" sz="quarter" idx="11"/>
          </p:nvPr>
        </p:nvSpPr>
        <p:spPr/>
        <p:txBody>
          <a:bodyPr/>
          <a:lstStyle/>
          <a:p>
            <a:r>
              <a:rPr lang="en-US"/>
              <a:t>Frank Tecker, Opening CAS 2023</a:t>
            </a:r>
          </a:p>
        </p:txBody>
      </p:sp>
      <p:sp>
        <p:nvSpPr>
          <p:cNvPr id="4" name="Slide Number Placeholder 3"/>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1420346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6EFF19-0B2F-D846-9343-2256B4101407}" type="datetime1">
              <a:rPr lang="en-GB" smtClean="0"/>
              <a:t>16/06/2023</a:t>
            </a:fld>
            <a:endParaRPr lang="en-US"/>
          </a:p>
        </p:txBody>
      </p:sp>
      <p:sp>
        <p:nvSpPr>
          <p:cNvPr id="6" name="Footer Placeholder 5"/>
          <p:cNvSpPr>
            <a:spLocks noGrp="1"/>
          </p:cNvSpPr>
          <p:nvPr>
            <p:ph type="ftr" sz="quarter" idx="11"/>
          </p:nvPr>
        </p:nvSpPr>
        <p:spPr/>
        <p:txBody>
          <a:bodyPr/>
          <a:lstStyle/>
          <a:p>
            <a:r>
              <a:rPr lang="en-US"/>
              <a:t>Frank Tecker, Opening CAS 2023</a:t>
            </a:r>
          </a:p>
        </p:txBody>
      </p:sp>
      <p:sp>
        <p:nvSpPr>
          <p:cNvPr id="7" name="Slide Number Placeholder 6"/>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691374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F7EBF-684A-C448-B97B-79F9DAC9CCC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4FCBD4-0D77-BC4F-8F49-B9321ACB8D8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1A981BF-52B7-C64B-99A6-5C72CADF579B}"/>
              </a:ext>
            </a:extLst>
          </p:cNvPr>
          <p:cNvSpPr>
            <a:spLocks noGrp="1"/>
          </p:cNvSpPr>
          <p:nvPr>
            <p:ph type="dt" sz="half" idx="10"/>
          </p:nvPr>
        </p:nvSpPr>
        <p:spPr/>
        <p:txBody>
          <a:bodyPr/>
          <a:lstStyle/>
          <a:p>
            <a:fld id="{D52DE489-F1A7-DB48-B346-C5B4B09ED755}" type="datetime1">
              <a:rPr lang="en-GB" smtClean="0"/>
              <a:t>16/06/2023</a:t>
            </a:fld>
            <a:endParaRPr lang="en-US"/>
          </a:p>
        </p:txBody>
      </p:sp>
      <p:sp>
        <p:nvSpPr>
          <p:cNvPr id="5" name="Footer Placeholder 4">
            <a:extLst>
              <a:ext uri="{FF2B5EF4-FFF2-40B4-BE49-F238E27FC236}">
                <a16:creationId xmlns:a16="http://schemas.microsoft.com/office/drawing/2014/main" id="{86062DC0-FA52-C246-909A-C14A55232D01}"/>
              </a:ext>
            </a:extLst>
          </p:cNvPr>
          <p:cNvSpPr>
            <a:spLocks noGrp="1"/>
          </p:cNvSpPr>
          <p:nvPr>
            <p:ph type="ftr" sz="quarter" idx="11"/>
          </p:nvPr>
        </p:nvSpPr>
        <p:spPr/>
        <p:txBody>
          <a:bodyPr/>
          <a:lstStyle/>
          <a:p>
            <a:r>
              <a:rPr lang="en-US"/>
              <a:t>Frank Tecker, Opening CAS 2023</a:t>
            </a:r>
          </a:p>
        </p:txBody>
      </p:sp>
      <p:sp>
        <p:nvSpPr>
          <p:cNvPr id="6" name="Slide Number Placeholder 5">
            <a:extLst>
              <a:ext uri="{FF2B5EF4-FFF2-40B4-BE49-F238E27FC236}">
                <a16:creationId xmlns:a16="http://schemas.microsoft.com/office/drawing/2014/main" id="{701BC495-2567-4A40-9BD5-369DBE03F788}"/>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29062730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B244C9-7609-6849-85E0-3E7A41AD317F}" type="datetime1">
              <a:rPr lang="en-GB" smtClean="0"/>
              <a:t>16/06/2023</a:t>
            </a:fld>
            <a:endParaRPr lang="en-US"/>
          </a:p>
        </p:txBody>
      </p:sp>
      <p:sp>
        <p:nvSpPr>
          <p:cNvPr id="6" name="Footer Placeholder 5"/>
          <p:cNvSpPr>
            <a:spLocks noGrp="1"/>
          </p:cNvSpPr>
          <p:nvPr>
            <p:ph type="ftr" sz="quarter" idx="11"/>
          </p:nvPr>
        </p:nvSpPr>
        <p:spPr/>
        <p:txBody>
          <a:bodyPr/>
          <a:lstStyle/>
          <a:p>
            <a:r>
              <a:rPr lang="en-US"/>
              <a:t>Frank Tecker, Opening CAS 2023</a:t>
            </a:r>
          </a:p>
        </p:txBody>
      </p:sp>
      <p:sp>
        <p:nvSpPr>
          <p:cNvPr id="7" name="Slide Number Placeholder 6"/>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30193524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92D1DC6-C951-3344-90B1-8004314E4F21}" type="datetime1">
              <a:rPr lang="en-GB" smtClean="0"/>
              <a:t>16/06/2023</a:t>
            </a:fld>
            <a:endParaRPr lang="en-US"/>
          </a:p>
        </p:txBody>
      </p:sp>
      <p:sp>
        <p:nvSpPr>
          <p:cNvPr id="5" name="Footer Placeholder 4"/>
          <p:cNvSpPr>
            <a:spLocks noGrp="1"/>
          </p:cNvSpPr>
          <p:nvPr>
            <p:ph type="ftr" sz="quarter" idx="11"/>
          </p:nvPr>
        </p:nvSpPr>
        <p:spPr/>
        <p:txBody>
          <a:bodyPr/>
          <a:lstStyle/>
          <a:p>
            <a:r>
              <a:rPr lang="en-US"/>
              <a:t>Frank Tecker, Opening CAS 2023</a:t>
            </a:r>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14008822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7AE191-3D7B-C445-AA23-ADB8C8D0A2D2}" type="datetime1">
              <a:rPr lang="en-GB" smtClean="0"/>
              <a:t>16/06/2023</a:t>
            </a:fld>
            <a:endParaRPr lang="en-US"/>
          </a:p>
        </p:txBody>
      </p:sp>
      <p:sp>
        <p:nvSpPr>
          <p:cNvPr id="5" name="Footer Placeholder 4"/>
          <p:cNvSpPr>
            <a:spLocks noGrp="1"/>
          </p:cNvSpPr>
          <p:nvPr>
            <p:ph type="ftr" sz="quarter" idx="11"/>
          </p:nvPr>
        </p:nvSpPr>
        <p:spPr/>
        <p:txBody>
          <a:bodyPr/>
          <a:lstStyle/>
          <a:p>
            <a:r>
              <a:rPr lang="en-US"/>
              <a:t>Frank Tecker, Opening CAS 2023</a:t>
            </a:r>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extLst>
      <p:ext uri="{BB962C8B-B14F-4D97-AF65-F5344CB8AC3E}">
        <p14:creationId xmlns:p14="http://schemas.microsoft.com/office/powerpoint/2010/main" val="975100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1B677-8417-1149-B198-96107F4B2E2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D1A3D0A-90D9-E24A-A5BB-91DA3D5072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519D129-93DF-8F4E-99F9-87A73652717B}"/>
              </a:ext>
            </a:extLst>
          </p:cNvPr>
          <p:cNvSpPr>
            <a:spLocks noGrp="1"/>
          </p:cNvSpPr>
          <p:nvPr>
            <p:ph type="dt" sz="half" idx="10"/>
          </p:nvPr>
        </p:nvSpPr>
        <p:spPr/>
        <p:txBody>
          <a:bodyPr/>
          <a:lstStyle/>
          <a:p>
            <a:fld id="{C51D7509-70FD-EB46-904D-67D53F3D48B2}" type="datetime1">
              <a:rPr lang="en-GB" smtClean="0"/>
              <a:t>16/06/2023</a:t>
            </a:fld>
            <a:endParaRPr lang="en-US"/>
          </a:p>
        </p:txBody>
      </p:sp>
      <p:sp>
        <p:nvSpPr>
          <p:cNvPr id="5" name="Footer Placeholder 4">
            <a:extLst>
              <a:ext uri="{FF2B5EF4-FFF2-40B4-BE49-F238E27FC236}">
                <a16:creationId xmlns:a16="http://schemas.microsoft.com/office/drawing/2014/main" id="{842A5523-159D-534C-812F-CF1C3844B03E}"/>
              </a:ext>
            </a:extLst>
          </p:cNvPr>
          <p:cNvSpPr>
            <a:spLocks noGrp="1"/>
          </p:cNvSpPr>
          <p:nvPr>
            <p:ph type="ftr" sz="quarter" idx="11"/>
          </p:nvPr>
        </p:nvSpPr>
        <p:spPr/>
        <p:txBody>
          <a:bodyPr/>
          <a:lstStyle/>
          <a:p>
            <a:r>
              <a:rPr lang="en-US"/>
              <a:t>Frank Tecker, Opening CAS 2023</a:t>
            </a:r>
          </a:p>
        </p:txBody>
      </p:sp>
      <p:sp>
        <p:nvSpPr>
          <p:cNvPr id="6" name="Slide Number Placeholder 5">
            <a:extLst>
              <a:ext uri="{FF2B5EF4-FFF2-40B4-BE49-F238E27FC236}">
                <a16:creationId xmlns:a16="http://schemas.microsoft.com/office/drawing/2014/main" id="{1A5C3C84-275E-9F44-8958-7E9BD130914E}"/>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3232501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6FAB9-E846-1C44-A6DB-555CA5C1EAA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A8647D2-68A3-EC41-A5A2-BEC17B8C132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641850E-5E31-0846-92CF-9A444BC4332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4F24EDFF-E8F3-044C-90CC-583AEC21631E}"/>
              </a:ext>
            </a:extLst>
          </p:cNvPr>
          <p:cNvSpPr>
            <a:spLocks noGrp="1"/>
          </p:cNvSpPr>
          <p:nvPr>
            <p:ph type="dt" sz="half" idx="10"/>
          </p:nvPr>
        </p:nvSpPr>
        <p:spPr/>
        <p:txBody>
          <a:bodyPr/>
          <a:lstStyle/>
          <a:p>
            <a:fld id="{E8DD7EA2-2919-0049-B47B-B326D51259F3}" type="datetime1">
              <a:rPr lang="en-GB" smtClean="0"/>
              <a:t>16/06/2023</a:t>
            </a:fld>
            <a:endParaRPr lang="en-US"/>
          </a:p>
        </p:txBody>
      </p:sp>
      <p:sp>
        <p:nvSpPr>
          <p:cNvPr id="6" name="Footer Placeholder 5">
            <a:extLst>
              <a:ext uri="{FF2B5EF4-FFF2-40B4-BE49-F238E27FC236}">
                <a16:creationId xmlns:a16="http://schemas.microsoft.com/office/drawing/2014/main" id="{2725A1C6-8A27-2248-801A-B1B3364ABA32}"/>
              </a:ext>
            </a:extLst>
          </p:cNvPr>
          <p:cNvSpPr>
            <a:spLocks noGrp="1"/>
          </p:cNvSpPr>
          <p:nvPr>
            <p:ph type="ftr" sz="quarter" idx="11"/>
          </p:nvPr>
        </p:nvSpPr>
        <p:spPr/>
        <p:txBody>
          <a:bodyPr/>
          <a:lstStyle/>
          <a:p>
            <a:r>
              <a:rPr lang="en-US"/>
              <a:t>Frank Tecker, Opening CAS 2023</a:t>
            </a:r>
          </a:p>
        </p:txBody>
      </p:sp>
      <p:sp>
        <p:nvSpPr>
          <p:cNvPr id="7" name="Slide Number Placeholder 6">
            <a:extLst>
              <a:ext uri="{FF2B5EF4-FFF2-40B4-BE49-F238E27FC236}">
                <a16:creationId xmlns:a16="http://schemas.microsoft.com/office/drawing/2014/main" id="{E283C202-F35A-4649-B0E4-273ADED2FF38}"/>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564046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A5229-979D-4149-A3A4-E9FDECEA695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E54D728-0FBC-D849-91DC-1B5872FEEC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CAEC717-9147-754D-9CE1-0C084EDC680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9CEDC56-1577-D34E-9CDC-442D41EF3B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64892B0-BC08-CC47-8BAB-E3A7AE76D9B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C558220-C193-A549-95FC-51F6081962D9}"/>
              </a:ext>
            </a:extLst>
          </p:cNvPr>
          <p:cNvSpPr>
            <a:spLocks noGrp="1"/>
          </p:cNvSpPr>
          <p:nvPr>
            <p:ph type="dt" sz="half" idx="10"/>
          </p:nvPr>
        </p:nvSpPr>
        <p:spPr/>
        <p:txBody>
          <a:bodyPr/>
          <a:lstStyle/>
          <a:p>
            <a:fld id="{1719F41F-0319-B540-B4E8-D1C0D9A64776}" type="datetime1">
              <a:rPr lang="en-GB" smtClean="0"/>
              <a:t>16/06/2023</a:t>
            </a:fld>
            <a:endParaRPr lang="en-US"/>
          </a:p>
        </p:txBody>
      </p:sp>
      <p:sp>
        <p:nvSpPr>
          <p:cNvPr id="8" name="Footer Placeholder 7">
            <a:extLst>
              <a:ext uri="{FF2B5EF4-FFF2-40B4-BE49-F238E27FC236}">
                <a16:creationId xmlns:a16="http://schemas.microsoft.com/office/drawing/2014/main" id="{B6DAC4FC-643A-F847-AFAC-7DF2CDBFF65B}"/>
              </a:ext>
            </a:extLst>
          </p:cNvPr>
          <p:cNvSpPr>
            <a:spLocks noGrp="1"/>
          </p:cNvSpPr>
          <p:nvPr>
            <p:ph type="ftr" sz="quarter" idx="11"/>
          </p:nvPr>
        </p:nvSpPr>
        <p:spPr/>
        <p:txBody>
          <a:bodyPr/>
          <a:lstStyle/>
          <a:p>
            <a:r>
              <a:rPr lang="en-US"/>
              <a:t>Frank Tecker, Opening CAS 2023</a:t>
            </a:r>
          </a:p>
        </p:txBody>
      </p:sp>
      <p:sp>
        <p:nvSpPr>
          <p:cNvPr id="9" name="Slide Number Placeholder 8">
            <a:extLst>
              <a:ext uri="{FF2B5EF4-FFF2-40B4-BE49-F238E27FC236}">
                <a16:creationId xmlns:a16="http://schemas.microsoft.com/office/drawing/2014/main" id="{788109E2-2C7F-6E4F-BD4E-807859E195CB}"/>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936715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27679-8170-5142-8570-5C4D7C2BDDC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17CB5CD-53EE-3946-BAC3-1A2E4285A6B6}"/>
              </a:ext>
            </a:extLst>
          </p:cNvPr>
          <p:cNvSpPr>
            <a:spLocks noGrp="1"/>
          </p:cNvSpPr>
          <p:nvPr>
            <p:ph type="dt" sz="half" idx="10"/>
          </p:nvPr>
        </p:nvSpPr>
        <p:spPr/>
        <p:txBody>
          <a:bodyPr/>
          <a:lstStyle/>
          <a:p>
            <a:fld id="{6600A204-7FFD-EE45-9408-C38E5605108A}" type="datetime1">
              <a:rPr lang="en-GB" smtClean="0"/>
              <a:t>16/06/2023</a:t>
            </a:fld>
            <a:endParaRPr lang="en-US"/>
          </a:p>
        </p:txBody>
      </p:sp>
      <p:sp>
        <p:nvSpPr>
          <p:cNvPr id="4" name="Footer Placeholder 3">
            <a:extLst>
              <a:ext uri="{FF2B5EF4-FFF2-40B4-BE49-F238E27FC236}">
                <a16:creationId xmlns:a16="http://schemas.microsoft.com/office/drawing/2014/main" id="{7170F21C-27A2-7B41-89FC-F49ED24197B8}"/>
              </a:ext>
            </a:extLst>
          </p:cNvPr>
          <p:cNvSpPr>
            <a:spLocks noGrp="1"/>
          </p:cNvSpPr>
          <p:nvPr>
            <p:ph type="ftr" sz="quarter" idx="11"/>
          </p:nvPr>
        </p:nvSpPr>
        <p:spPr/>
        <p:txBody>
          <a:bodyPr/>
          <a:lstStyle/>
          <a:p>
            <a:r>
              <a:rPr lang="en-US"/>
              <a:t>Frank Tecker, Opening CAS 2023</a:t>
            </a:r>
          </a:p>
        </p:txBody>
      </p:sp>
      <p:sp>
        <p:nvSpPr>
          <p:cNvPr id="5" name="Slide Number Placeholder 4">
            <a:extLst>
              <a:ext uri="{FF2B5EF4-FFF2-40B4-BE49-F238E27FC236}">
                <a16:creationId xmlns:a16="http://schemas.microsoft.com/office/drawing/2014/main" id="{8695CD16-D981-CA46-8A22-747995990FF2}"/>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1737659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58FFB4-C548-6F49-A9DF-8BB749A24CC0}"/>
              </a:ext>
            </a:extLst>
          </p:cNvPr>
          <p:cNvSpPr>
            <a:spLocks noGrp="1"/>
          </p:cNvSpPr>
          <p:nvPr>
            <p:ph type="dt" sz="half" idx="10"/>
          </p:nvPr>
        </p:nvSpPr>
        <p:spPr/>
        <p:txBody>
          <a:bodyPr/>
          <a:lstStyle/>
          <a:p>
            <a:fld id="{8919D070-E4E7-DB41-B7D3-B39AEBB30DE9}" type="datetime1">
              <a:rPr lang="en-GB" smtClean="0"/>
              <a:t>16/06/2023</a:t>
            </a:fld>
            <a:endParaRPr lang="en-US"/>
          </a:p>
        </p:txBody>
      </p:sp>
      <p:sp>
        <p:nvSpPr>
          <p:cNvPr id="3" name="Footer Placeholder 2">
            <a:extLst>
              <a:ext uri="{FF2B5EF4-FFF2-40B4-BE49-F238E27FC236}">
                <a16:creationId xmlns:a16="http://schemas.microsoft.com/office/drawing/2014/main" id="{E19C0BB5-308E-0D49-B63D-E47EFC408176}"/>
              </a:ext>
            </a:extLst>
          </p:cNvPr>
          <p:cNvSpPr>
            <a:spLocks noGrp="1"/>
          </p:cNvSpPr>
          <p:nvPr>
            <p:ph type="ftr" sz="quarter" idx="11"/>
          </p:nvPr>
        </p:nvSpPr>
        <p:spPr/>
        <p:txBody>
          <a:bodyPr/>
          <a:lstStyle/>
          <a:p>
            <a:r>
              <a:rPr lang="en-US"/>
              <a:t>Frank Tecker, Opening CAS 2023</a:t>
            </a:r>
          </a:p>
        </p:txBody>
      </p:sp>
      <p:sp>
        <p:nvSpPr>
          <p:cNvPr id="4" name="Slide Number Placeholder 3">
            <a:extLst>
              <a:ext uri="{FF2B5EF4-FFF2-40B4-BE49-F238E27FC236}">
                <a16:creationId xmlns:a16="http://schemas.microsoft.com/office/drawing/2014/main" id="{8CD9EF9B-2062-FF42-B9E1-0C9C87DCAB44}"/>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3908828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AE747-1819-5D49-AF17-78A5524DB66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9640F20-32BD-A541-858A-FEDD0C1101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7BC5A46-527B-F54F-A929-21DADFE06B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348D10A-8E69-1846-BAEB-9F60D476678B}"/>
              </a:ext>
            </a:extLst>
          </p:cNvPr>
          <p:cNvSpPr>
            <a:spLocks noGrp="1"/>
          </p:cNvSpPr>
          <p:nvPr>
            <p:ph type="dt" sz="half" idx="10"/>
          </p:nvPr>
        </p:nvSpPr>
        <p:spPr/>
        <p:txBody>
          <a:bodyPr/>
          <a:lstStyle/>
          <a:p>
            <a:fld id="{F87209FB-1233-3D4E-B3C4-C83E49269891}" type="datetime1">
              <a:rPr lang="en-GB" smtClean="0"/>
              <a:t>16/06/2023</a:t>
            </a:fld>
            <a:endParaRPr lang="en-US"/>
          </a:p>
        </p:txBody>
      </p:sp>
      <p:sp>
        <p:nvSpPr>
          <p:cNvPr id="6" name="Footer Placeholder 5">
            <a:extLst>
              <a:ext uri="{FF2B5EF4-FFF2-40B4-BE49-F238E27FC236}">
                <a16:creationId xmlns:a16="http://schemas.microsoft.com/office/drawing/2014/main" id="{56070C62-BEDF-B74A-8444-CDB7AE982DB3}"/>
              </a:ext>
            </a:extLst>
          </p:cNvPr>
          <p:cNvSpPr>
            <a:spLocks noGrp="1"/>
          </p:cNvSpPr>
          <p:nvPr>
            <p:ph type="ftr" sz="quarter" idx="11"/>
          </p:nvPr>
        </p:nvSpPr>
        <p:spPr/>
        <p:txBody>
          <a:bodyPr/>
          <a:lstStyle/>
          <a:p>
            <a:r>
              <a:rPr lang="en-US"/>
              <a:t>Frank Tecker, Opening CAS 2023</a:t>
            </a:r>
          </a:p>
        </p:txBody>
      </p:sp>
      <p:sp>
        <p:nvSpPr>
          <p:cNvPr id="7" name="Slide Number Placeholder 6">
            <a:extLst>
              <a:ext uri="{FF2B5EF4-FFF2-40B4-BE49-F238E27FC236}">
                <a16:creationId xmlns:a16="http://schemas.microsoft.com/office/drawing/2014/main" id="{A1646078-D416-1E4B-A259-9C56971DD225}"/>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3723406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6187A-1B95-5B4B-AAEF-BCC592CA31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FBF9048-6041-3641-B8F9-54E4272C50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AC081C-A8E8-DC43-9ED9-9CA153C53E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10E35FE-18F4-8D47-87A5-A67F3D645FF5}"/>
              </a:ext>
            </a:extLst>
          </p:cNvPr>
          <p:cNvSpPr>
            <a:spLocks noGrp="1"/>
          </p:cNvSpPr>
          <p:nvPr>
            <p:ph type="dt" sz="half" idx="10"/>
          </p:nvPr>
        </p:nvSpPr>
        <p:spPr/>
        <p:txBody>
          <a:bodyPr/>
          <a:lstStyle/>
          <a:p>
            <a:fld id="{645C3ECE-A66F-E248-A5FA-D81CA8D8843E}" type="datetime1">
              <a:rPr lang="en-GB" smtClean="0"/>
              <a:t>16/06/2023</a:t>
            </a:fld>
            <a:endParaRPr lang="en-US"/>
          </a:p>
        </p:txBody>
      </p:sp>
      <p:sp>
        <p:nvSpPr>
          <p:cNvPr id="6" name="Footer Placeholder 5">
            <a:extLst>
              <a:ext uri="{FF2B5EF4-FFF2-40B4-BE49-F238E27FC236}">
                <a16:creationId xmlns:a16="http://schemas.microsoft.com/office/drawing/2014/main" id="{A1F6B4D8-A018-4749-8FF9-1EDA45F2471A}"/>
              </a:ext>
            </a:extLst>
          </p:cNvPr>
          <p:cNvSpPr>
            <a:spLocks noGrp="1"/>
          </p:cNvSpPr>
          <p:nvPr>
            <p:ph type="ftr" sz="quarter" idx="11"/>
          </p:nvPr>
        </p:nvSpPr>
        <p:spPr/>
        <p:txBody>
          <a:bodyPr/>
          <a:lstStyle/>
          <a:p>
            <a:r>
              <a:rPr lang="en-US"/>
              <a:t>Frank Tecker, Opening CAS 2023</a:t>
            </a:r>
          </a:p>
        </p:txBody>
      </p:sp>
      <p:sp>
        <p:nvSpPr>
          <p:cNvPr id="7" name="Slide Number Placeholder 6">
            <a:extLst>
              <a:ext uri="{FF2B5EF4-FFF2-40B4-BE49-F238E27FC236}">
                <a16:creationId xmlns:a16="http://schemas.microsoft.com/office/drawing/2014/main" id="{6DD8B017-FA7B-B146-B443-4FD094C8B9CB}"/>
              </a:ext>
            </a:extLst>
          </p:cNvPr>
          <p:cNvSpPr>
            <a:spLocks noGrp="1"/>
          </p:cNvSpPr>
          <p:nvPr>
            <p:ph type="sldNum" sz="quarter" idx="12"/>
          </p:nvPr>
        </p:nvSpPr>
        <p:spPr/>
        <p:txBody>
          <a:bodyPr/>
          <a:lstStyle/>
          <a:p>
            <a:fld id="{6F7094BD-5F1F-2747-B65E-0A55F893BAF5}" type="slidenum">
              <a:rPr lang="en-US" smtClean="0"/>
              <a:t>‹#›</a:t>
            </a:fld>
            <a:endParaRPr lang="en-US"/>
          </a:p>
        </p:txBody>
      </p:sp>
    </p:spTree>
    <p:extLst>
      <p:ext uri="{BB962C8B-B14F-4D97-AF65-F5344CB8AC3E}">
        <p14:creationId xmlns:p14="http://schemas.microsoft.com/office/powerpoint/2010/main" val="3154310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025C6E-2D3A-BF42-9C9A-696227C762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00E7D11-B4E4-FC48-AC08-EFCFDDCB27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F892612-5DF0-A648-9902-DE49C87F22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38C3DC-CABA-2048-A2AF-6B4CA711E789}" type="datetime1">
              <a:rPr lang="en-GB" smtClean="0"/>
              <a:t>16/06/2023</a:t>
            </a:fld>
            <a:endParaRPr lang="en-US"/>
          </a:p>
        </p:txBody>
      </p:sp>
      <p:sp>
        <p:nvSpPr>
          <p:cNvPr id="5" name="Footer Placeholder 4">
            <a:extLst>
              <a:ext uri="{FF2B5EF4-FFF2-40B4-BE49-F238E27FC236}">
                <a16:creationId xmlns:a16="http://schemas.microsoft.com/office/drawing/2014/main" id="{E4AC3F60-8A6B-394A-B92D-74F864AF0F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Frank Tecker, Opening CAS 2023</a:t>
            </a:r>
          </a:p>
        </p:txBody>
      </p:sp>
      <p:sp>
        <p:nvSpPr>
          <p:cNvPr id="6" name="Slide Number Placeholder 5">
            <a:extLst>
              <a:ext uri="{FF2B5EF4-FFF2-40B4-BE49-F238E27FC236}">
                <a16:creationId xmlns:a16="http://schemas.microsoft.com/office/drawing/2014/main" id="{89B0B12C-A71C-2146-A2DD-21E31990B3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7094BD-5F1F-2747-B65E-0A55F893BAF5}" type="slidenum">
              <a:rPr lang="en-US" smtClean="0"/>
              <a:t>‹#›</a:t>
            </a:fld>
            <a:endParaRPr lang="en-US"/>
          </a:p>
        </p:txBody>
      </p:sp>
    </p:spTree>
    <p:extLst>
      <p:ext uri="{BB962C8B-B14F-4D97-AF65-F5344CB8AC3E}">
        <p14:creationId xmlns:p14="http://schemas.microsoft.com/office/powerpoint/2010/main" val="1839505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49667" y="152400"/>
            <a:ext cx="10032732" cy="563562"/>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609600" y="914400"/>
            <a:ext cx="10972800" cy="5257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BA3E87-F7FC-7149-B51A-87784B970E5B}" type="datetime1">
              <a:rPr lang="en-GB" smtClean="0"/>
              <a:t>16/06/2023</a:t>
            </a:fld>
            <a:endParaRPr lang="en-US"/>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Frank Tecker, Opening CAS 2023</a:t>
            </a:r>
            <a:endParaRPr lang="en-US" dirty="0"/>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CB4EDF-7DE6-4369-B527-B79B2EF0026D}" type="slidenum">
              <a:rPr lang="en-US" smtClean="0"/>
              <a:pPr/>
              <a:t>‹#›</a:t>
            </a:fld>
            <a:endParaRPr lang="en-US"/>
          </a:p>
        </p:txBody>
      </p:sp>
      <p:pic>
        <p:nvPicPr>
          <p:cNvPr id="7" name="Picture 6">
            <a:extLst>
              <a:ext uri="{FF2B5EF4-FFF2-40B4-BE49-F238E27FC236}">
                <a16:creationId xmlns:a16="http://schemas.microsoft.com/office/drawing/2014/main" id="{14C19537-2FFD-EDDB-788C-438497B3D8FD}"/>
              </a:ext>
            </a:extLst>
          </p:cNvPr>
          <p:cNvPicPr>
            <a:picLocks noChangeAspect="1"/>
          </p:cNvPicPr>
          <p:nvPr userDrawn="1"/>
        </p:nvPicPr>
        <p:blipFill rotWithShape="1">
          <a:blip r:embed="rId13"/>
          <a:srcRect l="16925" r="15373" b="67376"/>
          <a:stretch/>
        </p:blipFill>
        <p:spPr>
          <a:xfrm>
            <a:off x="48126" y="42241"/>
            <a:ext cx="1347537" cy="846889"/>
          </a:xfrm>
          <a:prstGeom prst="rect">
            <a:avLst/>
          </a:prstGeom>
        </p:spPr>
      </p:pic>
    </p:spTree>
    <p:extLst>
      <p:ext uri="{BB962C8B-B14F-4D97-AF65-F5344CB8AC3E}">
        <p14:creationId xmlns:p14="http://schemas.microsoft.com/office/powerpoint/2010/main" val="3065579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sz="3200" b="1" kern="1200">
          <a:solidFill>
            <a:srgbClr val="00A3DA"/>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linkedin.com/in/cern-accelerator-school-a61367233" TargetMode="Externa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as.web.cern.ch/evaluation/berlin-2023"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cern.ch/cas"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0BD76-66ED-BE4E-8B78-111D23F59EDE}"/>
              </a:ext>
            </a:extLst>
          </p:cNvPr>
          <p:cNvSpPr>
            <a:spLocks noGrp="1"/>
          </p:cNvSpPr>
          <p:nvPr>
            <p:ph type="ctrTitle"/>
          </p:nvPr>
        </p:nvSpPr>
        <p:spPr>
          <a:xfrm>
            <a:off x="1524000" y="4844374"/>
            <a:ext cx="9144000" cy="1058593"/>
          </a:xfrm>
        </p:spPr>
        <p:txBody>
          <a:bodyPr/>
          <a:lstStyle/>
          <a:p>
            <a:r>
              <a:rPr lang="en-US" dirty="0"/>
              <a:t>WELCOME!</a:t>
            </a:r>
          </a:p>
        </p:txBody>
      </p:sp>
      <p:sp>
        <p:nvSpPr>
          <p:cNvPr id="3" name="Subtitle 2">
            <a:extLst>
              <a:ext uri="{FF2B5EF4-FFF2-40B4-BE49-F238E27FC236}">
                <a16:creationId xmlns:a16="http://schemas.microsoft.com/office/drawing/2014/main" id="{70393943-C994-1545-B6B8-5891A4991484}"/>
              </a:ext>
            </a:extLst>
          </p:cNvPr>
          <p:cNvSpPr>
            <a:spLocks noGrp="1"/>
          </p:cNvSpPr>
          <p:nvPr>
            <p:ph type="subTitle" idx="1"/>
          </p:nvPr>
        </p:nvSpPr>
        <p:spPr>
          <a:xfrm>
            <a:off x="817123" y="3044757"/>
            <a:ext cx="10466962" cy="1799617"/>
          </a:xfrm>
        </p:spPr>
        <p:txBody>
          <a:bodyPr>
            <a:normAutofit/>
          </a:bodyPr>
          <a:lstStyle/>
          <a:p>
            <a:r>
              <a:rPr lang="en-US" sz="4000" b="1" dirty="0">
                <a:solidFill>
                  <a:srgbClr val="00A3DA"/>
                </a:solidFill>
              </a:rPr>
              <a:t>RF for Accelerators</a:t>
            </a:r>
          </a:p>
          <a:p>
            <a:r>
              <a:rPr lang="en-US" sz="2800" dirty="0"/>
              <a:t>18 June – 1 July 2023</a:t>
            </a:r>
          </a:p>
          <a:p>
            <a:r>
              <a:rPr lang="en-US" sz="2800" dirty="0" err="1"/>
              <a:t>Seminaris</a:t>
            </a:r>
            <a:r>
              <a:rPr lang="en-US" sz="2800" dirty="0"/>
              <a:t> </a:t>
            </a:r>
            <a:r>
              <a:rPr lang="en-US" sz="2800" dirty="0" err="1"/>
              <a:t>CampusHotel</a:t>
            </a:r>
            <a:r>
              <a:rPr lang="en-US" sz="2800" dirty="0"/>
              <a:t>, Berlin, Germany</a:t>
            </a:r>
          </a:p>
        </p:txBody>
      </p:sp>
      <p:pic>
        <p:nvPicPr>
          <p:cNvPr id="9" name="Picture 8">
            <a:extLst>
              <a:ext uri="{FF2B5EF4-FFF2-40B4-BE49-F238E27FC236}">
                <a16:creationId xmlns:a16="http://schemas.microsoft.com/office/drawing/2014/main" id="{E491AAB5-EC6A-7247-B966-7E9B5AB5D0E4}"/>
              </a:ext>
            </a:extLst>
          </p:cNvPr>
          <p:cNvPicPr>
            <a:picLocks noChangeAspect="1"/>
          </p:cNvPicPr>
          <p:nvPr/>
        </p:nvPicPr>
        <p:blipFill rotWithShape="1">
          <a:blip r:embed="rId2"/>
          <a:srcRect b="67376"/>
          <a:stretch/>
        </p:blipFill>
        <p:spPr>
          <a:xfrm>
            <a:off x="3320890" y="693467"/>
            <a:ext cx="5258389" cy="2237362"/>
          </a:xfrm>
          <a:prstGeom prst="rect">
            <a:avLst/>
          </a:prstGeom>
        </p:spPr>
      </p:pic>
      <p:sp>
        <p:nvSpPr>
          <p:cNvPr id="10" name="Footer Placeholder 9">
            <a:extLst>
              <a:ext uri="{FF2B5EF4-FFF2-40B4-BE49-F238E27FC236}">
                <a16:creationId xmlns:a16="http://schemas.microsoft.com/office/drawing/2014/main" id="{DDEF762D-0C78-9C4E-8CF9-27CDDC0D7526}"/>
              </a:ext>
            </a:extLst>
          </p:cNvPr>
          <p:cNvSpPr>
            <a:spLocks noGrp="1"/>
          </p:cNvSpPr>
          <p:nvPr>
            <p:ph type="ftr" sz="quarter" idx="11"/>
          </p:nvPr>
        </p:nvSpPr>
        <p:spPr/>
        <p:txBody>
          <a:bodyPr/>
          <a:lstStyle/>
          <a:p>
            <a:r>
              <a:rPr lang="en-US" dirty="0"/>
              <a:t>Frank Tecker, Opening CAS 2023</a:t>
            </a:r>
          </a:p>
        </p:txBody>
      </p:sp>
      <p:sp>
        <p:nvSpPr>
          <p:cNvPr id="11" name="Slide Number Placeholder 10">
            <a:extLst>
              <a:ext uri="{FF2B5EF4-FFF2-40B4-BE49-F238E27FC236}">
                <a16:creationId xmlns:a16="http://schemas.microsoft.com/office/drawing/2014/main" id="{DFD4EB47-FCFD-1648-BDC9-229A3B7CBA99}"/>
              </a:ext>
            </a:extLst>
          </p:cNvPr>
          <p:cNvSpPr>
            <a:spLocks noGrp="1"/>
          </p:cNvSpPr>
          <p:nvPr>
            <p:ph type="sldNum" sz="quarter" idx="12"/>
          </p:nvPr>
        </p:nvSpPr>
        <p:spPr/>
        <p:txBody>
          <a:bodyPr/>
          <a:lstStyle/>
          <a:p>
            <a:fld id="{6F7094BD-5F1F-2747-B65E-0A55F893BAF5}" type="slidenum">
              <a:rPr lang="en-US" smtClean="0"/>
              <a:t>1</a:t>
            </a:fld>
            <a:endParaRPr lang="en-US"/>
          </a:p>
        </p:txBody>
      </p:sp>
    </p:spTree>
    <p:extLst>
      <p:ext uri="{BB962C8B-B14F-4D97-AF65-F5344CB8AC3E}">
        <p14:creationId xmlns:p14="http://schemas.microsoft.com/office/powerpoint/2010/main" val="38944991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7022" y="1017431"/>
            <a:ext cx="11384253" cy="5338921"/>
          </a:xfrm>
        </p:spPr>
        <p:txBody>
          <a:bodyPr>
            <a:normAutofit fontScale="92500"/>
          </a:bodyPr>
          <a:lstStyle/>
          <a:p>
            <a:r>
              <a:rPr lang="en-US" dirty="0"/>
              <a:t>Lunch and coffee breaks between the lectures</a:t>
            </a:r>
          </a:p>
          <a:p>
            <a:r>
              <a:rPr lang="en-US" dirty="0"/>
              <a:t>arrival at dinner buffet 19:30 – 20:30, buffet until 21:30, beer, wine, soft drinks </a:t>
            </a:r>
          </a:p>
          <a:p>
            <a:r>
              <a:rPr lang="en-US" dirty="0"/>
              <a:t>use this for networking</a:t>
            </a:r>
          </a:p>
          <a:p>
            <a:endParaRPr lang="en-US" dirty="0"/>
          </a:p>
          <a:p>
            <a:r>
              <a:rPr lang="en-US" dirty="0"/>
              <a:t>1 slide – 1 minute today followed by Welcome drink</a:t>
            </a:r>
          </a:p>
          <a:p>
            <a:r>
              <a:rPr lang="en-US" dirty="0"/>
              <a:t>Poster session this Friday after hands-on</a:t>
            </a:r>
          </a:p>
          <a:p>
            <a:r>
              <a:rPr lang="en-US" b="1" dirty="0"/>
              <a:t>HZB visits</a:t>
            </a:r>
          </a:p>
          <a:p>
            <a:pPr lvl="1"/>
            <a:r>
              <a:rPr lang="en-US" dirty="0"/>
              <a:t>Thu 22/6: </a:t>
            </a:r>
            <a:r>
              <a:rPr lang="en-US" b="1" dirty="0"/>
              <a:t>Bus leaves at 14:00</a:t>
            </a:r>
            <a:r>
              <a:rPr lang="en-US" dirty="0"/>
              <a:t>, please let participants eat first</a:t>
            </a:r>
          </a:p>
          <a:p>
            <a:pPr lvl="1"/>
            <a:r>
              <a:rPr lang="en-US" dirty="0"/>
              <a:t>Wed 28/6: </a:t>
            </a:r>
            <a:r>
              <a:rPr lang="en-US" b="1" dirty="0"/>
              <a:t>Bus leaves at 8:30 </a:t>
            </a:r>
          </a:p>
          <a:p>
            <a:r>
              <a:rPr lang="en-US" b="1" dirty="0"/>
              <a:t>Excursion</a:t>
            </a:r>
            <a:r>
              <a:rPr lang="en-US" dirty="0"/>
              <a:t> by boat on </a:t>
            </a:r>
            <a:r>
              <a:rPr lang="en-US" b="1" dirty="0"/>
              <a:t>Sunday</a:t>
            </a:r>
            <a:r>
              <a:rPr lang="en-US" dirty="0"/>
              <a:t>, followed by free time - </a:t>
            </a:r>
            <a:r>
              <a:rPr lang="en-US" b="1" dirty="0"/>
              <a:t>buses leave at 9:00!</a:t>
            </a:r>
          </a:p>
          <a:p>
            <a:r>
              <a:rPr lang="en-US" dirty="0"/>
              <a:t>Cinema evening next week on Tuesday</a:t>
            </a:r>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10</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3792549" cy="563562"/>
          </a:xfrm>
        </p:spPr>
        <p:txBody>
          <a:bodyPr/>
          <a:lstStyle/>
          <a:p>
            <a:r>
              <a:rPr lang="en-US" sz="3600" b="1" dirty="0">
                <a:solidFill>
                  <a:srgbClr val="00A3DA"/>
                </a:solidFill>
              </a:rPr>
              <a:t>This course</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spTree>
    <p:extLst>
      <p:ext uri="{BB962C8B-B14F-4D97-AF65-F5344CB8AC3E}">
        <p14:creationId xmlns:p14="http://schemas.microsoft.com/office/powerpoint/2010/main" val="3755937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379" y="1225684"/>
            <a:ext cx="10642848" cy="4794115"/>
          </a:xfrm>
        </p:spPr>
        <p:txBody>
          <a:bodyPr>
            <a:normAutofit fontScale="92500" lnSpcReduction="10000"/>
          </a:bodyPr>
          <a:lstStyle/>
          <a:p>
            <a:r>
              <a:rPr lang="en-US" sz="2400" b="1" dirty="0"/>
              <a:t>4</a:t>
            </a:r>
            <a:r>
              <a:rPr lang="en-US" sz="2400" dirty="0"/>
              <a:t> different </a:t>
            </a:r>
            <a:r>
              <a:rPr lang="en-US" sz="2400" b="1" dirty="0"/>
              <a:t>topics</a:t>
            </a:r>
            <a:r>
              <a:rPr lang="en-US" sz="2400" dirty="0"/>
              <a:t>, </a:t>
            </a:r>
            <a:r>
              <a:rPr lang="en-US" sz="2400" b="1" dirty="0"/>
              <a:t>4 groups </a:t>
            </a:r>
            <a:r>
              <a:rPr lang="en-US" sz="2400" dirty="0"/>
              <a:t>rotate through every 2 days</a:t>
            </a:r>
          </a:p>
          <a:p>
            <a:pPr lvl="1"/>
            <a:r>
              <a:rPr lang="en-US" sz="2000" dirty="0"/>
              <a:t>Group assignment shown this afternoon</a:t>
            </a:r>
          </a:p>
          <a:p>
            <a:pPr marL="457200" lvl="1" indent="0">
              <a:buNone/>
            </a:pPr>
            <a:endParaRPr lang="en-US" sz="2000" dirty="0"/>
          </a:p>
          <a:p>
            <a:r>
              <a:rPr lang="en-US" sz="2400" b="1" dirty="0"/>
              <a:t>RF measurements 1 (1</a:t>
            </a:r>
            <a:r>
              <a:rPr lang="en-US" sz="2400" b="1" baseline="30000" dirty="0"/>
              <a:t>st</a:t>
            </a:r>
            <a:r>
              <a:rPr lang="en-US" sz="2400" b="1" dirty="0"/>
              <a:t> floor: Harvard 1 and 2)</a:t>
            </a:r>
          </a:p>
          <a:p>
            <a:r>
              <a:rPr lang="en-US" sz="2400" b="1" dirty="0"/>
              <a:t>RF measurements 2 (2</a:t>
            </a:r>
            <a:r>
              <a:rPr lang="en-US" sz="2400" b="1" baseline="30000" dirty="0"/>
              <a:t>nd</a:t>
            </a:r>
            <a:r>
              <a:rPr lang="en-US" sz="2400" b="1" dirty="0"/>
              <a:t> floor</a:t>
            </a:r>
            <a:r>
              <a:rPr lang="en-US" sz="2400" b="1"/>
              <a:t>: Oxford 1 </a:t>
            </a:r>
            <a:r>
              <a:rPr lang="en-US" sz="2400" b="1" dirty="0"/>
              <a:t>and 2)</a:t>
            </a:r>
          </a:p>
          <a:p>
            <a:pPr lvl="1"/>
            <a:r>
              <a:rPr lang="en-US" sz="2000" dirty="0"/>
              <a:t>12 experiments about 1 hour each, rotate through them</a:t>
            </a:r>
          </a:p>
          <a:p>
            <a:pPr lvl="1"/>
            <a:endParaRPr lang="en-US" sz="2000" dirty="0"/>
          </a:p>
          <a:p>
            <a:r>
              <a:rPr lang="en-US" sz="2400" b="1" dirty="0"/>
              <a:t>RF simulations</a:t>
            </a:r>
          </a:p>
          <a:p>
            <a:pPr lvl="1"/>
            <a:r>
              <a:rPr lang="en-US" sz="2000" dirty="0"/>
              <a:t>CST Microwave Studio (on your own computer, we have a few laptops)</a:t>
            </a:r>
          </a:p>
          <a:p>
            <a:pPr lvl="1"/>
            <a:r>
              <a:rPr lang="en-US" sz="2000" dirty="0"/>
              <a:t>in this auditorium (in the back)</a:t>
            </a:r>
          </a:p>
          <a:p>
            <a:pPr lvl="1"/>
            <a:endParaRPr lang="en-US" sz="2000" dirty="0"/>
          </a:p>
          <a:p>
            <a:r>
              <a:rPr lang="en-US" sz="2400" b="1" dirty="0"/>
              <a:t>Longitudinal Tracking</a:t>
            </a:r>
          </a:p>
          <a:p>
            <a:pPr lvl="1"/>
            <a:r>
              <a:rPr lang="en-US" sz="2000" dirty="0"/>
              <a:t>in this auditorium </a:t>
            </a:r>
          </a:p>
          <a:p>
            <a:pPr lvl="1"/>
            <a:r>
              <a:rPr lang="en-US" sz="2000" dirty="0"/>
              <a:t>in Python (on your own computers, we have a few laptops)</a:t>
            </a:r>
          </a:p>
          <a:p>
            <a:pPr marL="0" indent="0">
              <a:buNone/>
            </a:pP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11</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7231408" cy="563562"/>
          </a:xfrm>
        </p:spPr>
        <p:txBody>
          <a:bodyPr/>
          <a:lstStyle/>
          <a:p>
            <a:r>
              <a:rPr lang="en-US" sz="3600" b="1" dirty="0">
                <a:solidFill>
                  <a:srgbClr val="00A3DA"/>
                </a:solidFill>
              </a:rPr>
              <a:t>Hands-on courses</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spTree>
    <p:extLst>
      <p:ext uri="{BB962C8B-B14F-4D97-AF65-F5344CB8AC3E}">
        <p14:creationId xmlns:p14="http://schemas.microsoft.com/office/powerpoint/2010/main" val="1613932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379" y="1121528"/>
            <a:ext cx="10836612" cy="5234825"/>
          </a:xfrm>
        </p:spPr>
        <p:txBody>
          <a:bodyPr>
            <a:normAutofit lnSpcReduction="10000"/>
          </a:bodyPr>
          <a:lstStyle/>
          <a:p>
            <a:r>
              <a:rPr lang="en-GB" dirty="0"/>
              <a:t>Next to the course teaching the most important aspect of the school</a:t>
            </a:r>
            <a:br>
              <a:rPr lang="en-GB" dirty="0"/>
            </a:br>
            <a:r>
              <a:rPr lang="en-GB" dirty="0">
                <a:solidFill>
                  <a:srgbClr val="FF0000"/>
                </a:solidFill>
              </a:rPr>
              <a:t>“ digital training cannot replace CAS courses”</a:t>
            </a:r>
            <a:br>
              <a:rPr lang="en-GB" dirty="0">
                <a:solidFill>
                  <a:srgbClr val="FF0000"/>
                </a:solidFill>
              </a:rPr>
            </a:br>
            <a:br>
              <a:rPr lang="en-GB" dirty="0"/>
            </a:br>
            <a:r>
              <a:rPr lang="en-GB" dirty="0"/>
              <a:t>- people socialising (and even working) </a:t>
            </a:r>
            <a:br>
              <a:rPr lang="en-GB" dirty="0"/>
            </a:br>
            <a:r>
              <a:rPr lang="en-GB" dirty="0"/>
              <a:t>  up to late in the evenings</a:t>
            </a:r>
            <a:br>
              <a:rPr lang="en-GB" dirty="0"/>
            </a:br>
            <a:r>
              <a:rPr lang="en-GB" dirty="0"/>
              <a:t>- lots of interactions students &lt;-&gt; teachers</a:t>
            </a:r>
            <a:br>
              <a:rPr lang="en-GB" dirty="0"/>
            </a:br>
            <a:r>
              <a:rPr lang="en-GB" dirty="0"/>
              <a:t>- cinema evening</a:t>
            </a:r>
            <a:br>
              <a:rPr lang="en-GB" dirty="0"/>
            </a:br>
            <a:r>
              <a:rPr lang="en-GB" dirty="0"/>
              <a:t>- excursion</a:t>
            </a:r>
          </a:p>
          <a:p>
            <a:endParaRPr lang="en-US" dirty="0"/>
          </a:p>
          <a:p>
            <a:r>
              <a:rPr lang="en-US" dirty="0"/>
              <a:t>LinkedIn</a:t>
            </a:r>
          </a:p>
          <a:p>
            <a:pPr lvl="1"/>
            <a:r>
              <a:rPr lang="en-US" dirty="0"/>
              <a:t>From the CAS web page</a:t>
            </a:r>
          </a:p>
          <a:p>
            <a:pPr lvl="1"/>
            <a:r>
              <a:rPr lang="en-GB" dirty="0"/>
              <a:t>CAS profile: </a:t>
            </a:r>
            <a:r>
              <a:rPr lang="en-GB" u="sng" dirty="0">
                <a:hlinkClick r:id="rId2"/>
              </a:rPr>
              <a:t>https://www.linkedin.com/in/cern-accelerator-school-a61367233</a:t>
            </a:r>
            <a:endParaRPr lang="en-GB" u="sng" dirty="0"/>
          </a:p>
          <a:p>
            <a:pPr marL="0" indent="0">
              <a:buNone/>
            </a:pP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12</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9225578" cy="563562"/>
          </a:xfrm>
        </p:spPr>
        <p:txBody>
          <a:bodyPr>
            <a:normAutofit fontScale="90000"/>
          </a:bodyPr>
          <a:lstStyle/>
          <a:p>
            <a:r>
              <a:rPr lang="en-US" sz="3600" b="1" dirty="0">
                <a:solidFill>
                  <a:srgbClr val="00A3DA"/>
                </a:solidFill>
              </a:rPr>
              <a:t>Networking</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pic>
        <p:nvPicPr>
          <p:cNvPr id="10" name="Picture 9">
            <a:extLst>
              <a:ext uri="{FF2B5EF4-FFF2-40B4-BE49-F238E27FC236}">
                <a16:creationId xmlns:a16="http://schemas.microsoft.com/office/drawing/2014/main" id="{642A1681-4D56-B9CD-C201-03C2690160F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92462" y="2155064"/>
            <a:ext cx="4958373" cy="2922567"/>
          </a:xfrm>
          <a:prstGeom prst="rect">
            <a:avLst/>
          </a:prstGeom>
        </p:spPr>
      </p:pic>
    </p:spTree>
    <p:extLst>
      <p:ext uri="{BB962C8B-B14F-4D97-AF65-F5344CB8AC3E}">
        <p14:creationId xmlns:p14="http://schemas.microsoft.com/office/powerpoint/2010/main" val="315299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07458" y="1225684"/>
            <a:ext cx="8303342" cy="4794115"/>
          </a:xfrm>
        </p:spPr>
        <p:txBody>
          <a:bodyPr>
            <a:normAutofit/>
          </a:bodyPr>
          <a:lstStyle/>
          <a:p>
            <a:r>
              <a:rPr lang="en-US" dirty="0"/>
              <a:t>We want to hold the course in safe conditions</a:t>
            </a:r>
          </a:p>
          <a:p>
            <a:r>
              <a:rPr lang="en-US" dirty="0"/>
              <a:t>No particular measures imposed</a:t>
            </a:r>
          </a:p>
          <a:p>
            <a:pPr marL="0" indent="0">
              <a:buNone/>
            </a:pPr>
            <a:endParaRPr lang="en-US" dirty="0"/>
          </a:p>
          <a:p>
            <a:r>
              <a:rPr lang="en-US" dirty="0"/>
              <a:t>In case of symptoms</a:t>
            </a:r>
          </a:p>
          <a:p>
            <a:pPr lvl="1"/>
            <a:r>
              <a:rPr lang="en-US" dirty="0"/>
              <a:t>Don’t come to the course</a:t>
            </a:r>
          </a:p>
          <a:p>
            <a:pPr lvl="1"/>
            <a:r>
              <a:rPr lang="en-US" dirty="0"/>
              <a:t>Please test yourself first</a:t>
            </a:r>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13</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6404557" cy="563562"/>
          </a:xfrm>
        </p:spPr>
        <p:txBody>
          <a:bodyPr/>
          <a:lstStyle/>
          <a:p>
            <a:r>
              <a:rPr lang="en-US" sz="3600" b="1" dirty="0">
                <a:solidFill>
                  <a:srgbClr val="00A3DA"/>
                </a:solidFill>
              </a:rPr>
              <a:t>COVID-19</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spTree>
    <p:extLst>
      <p:ext uri="{BB962C8B-B14F-4D97-AF65-F5344CB8AC3E}">
        <p14:creationId xmlns:p14="http://schemas.microsoft.com/office/powerpoint/2010/main" val="467756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85EA774-6BB1-743F-7065-EEA6E8CA041D}"/>
              </a:ext>
            </a:extLst>
          </p:cNvPr>
          <p:cNvPicPr>
            <a:picLocks noChangeAspect="1"/>
          </p:cNvPicPr>
          <p:nvPr/>
        </p:nvPicPr>
        <p:blipFill rotWithShape="1">
          <a:blip r:embed="rId2"/>
          <a:srcRect r="14935"/>
          <a:stretch/>
        </p:blipFill>
        <p:spPr>
          <a:xfrm>
            <a:off x="6386046" y="978722"/>
            <a:ext cx="3329021" cy="3449573"/>
          </a:xfrm>
          <a:prstGeom prst="rect">
            <a:avLst/>
          </a:prstGeom>
        </p:spPr>
      </p:pic>
      <p:sp>
        <p:nvSpPr>
          <p:cNvPr id="2" name="Content Placeholder 1"/>
          <p:cNvSpPr>
            <a:spLocks noGrp="1"/>
          </p:cNvSpPr>
          <p:nvPr>
            <p:ph idx="1"/>
          </p:nvPr>
        </p:nvSpPr>
        <p:spPr>
          <a:xfrm>
            <a:off x="28644" y="4462981"/>
            <a:ext cx="3451654" cy="846889"/>
          </a:xfrm>
        </p:spPr>
        <p:txBody>
          <a:bodyPr>
            <a:normAutofit/>
          </a:bodyPr>
          <a:lstStyle/>
          <a:p>
            <a:pPr marL="0" indent="0">
              <a:buNone/>
            </a:pPr>
            <a:r>
              <a:rPr lang="en-US" sz="2400" b="1" dirty="0"/>
              <a:t>Noemi </a:t>
            </a:r>
            <a:r>
              <a:rPr lang="en-US" sz="2400" b="1" dirty="0" err="1"/>
              <a:t>Caraban</a:t>
            </a:r>
            <a:r>
              <a:rPr lang="en-US" sz="2400" b="1" dirty="0"/>
              <a:t> Gonzalez</a:t>
            </a:r>
          </a:p>
          <a:p>
            <a:pPr marL="0" indent="0">
              <a:buNone/>
            </a:pPr>
            <a:r>
              <a:rPr lang="en-US" sz="2000" dirty="0" err="1"/>
              <a:t>CASopedia</a:t>
            </a:r>
            <a:r>
              <a:rPr lang="en-US" sz="2000" dirty="0"/>
              <a:t>, Social media</a:t>
            </a:r>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14</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5891366" cy="563562"/>
          </a:xfrm>
        </p:spPr>
        <p:txBody>
          <a:bodyPr/>
          <a:lstStyle/>
          <a:p>
            <a:r>
              <a:rPr lang="en-US" sz="3600" b="1" dirty="0">
                <a:solidFill>
                  <a:srgbClr val="00A3DA"/>
                </a:solidFill>
              </a:rPr>
              <a:t>The CAS Team</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pic>
        <p:nvPicPr>
          <p:cNvPr id="4" name="Picture 3">
            <a:extLst>
              <a:ext uri="{FF2B5EF4-FFF2-40B4-BE49-F238E27FC236}">
                <a16:creationId xmlns:a16="http://schemas.microsoft.com/office/drawing/2014/main" id="{A2606760-0A93-2649-A15D-D02D1C5D5F3B}"/>
              </a:ext>
            </a:extLst>
          </p:cNvPr>
          <p:cNvPicPr>
            <a:picLocks noChangeAspect="1"/>
          </p:cNvPicPr>
          <p:nvPr/>
        </p:nvPicPr>
        <p:blipFill rotWithShape="1">
          <a:blip r:embed="rId3"/>
          <a:srcRect l="6495" t="16589" r="20304" b="27747"/>
          <a:stretch/>
        </p:blipFill>
        <p:spPr>
          <a:xfrm>
            <a:off x="331940" y="976826"/>
            <a:ext cx="6805136" cy="3451469"/>
          </a:xfrm>
          <a:prstGeom prst="rect">
            <a:avLst/>
          </a:prstGeom>
        </p:spPr>
      </p:pic>
      <p:sp>
        <p:nvSpPr>
          <p:cNvPr id="9" name="Content Placeholder 1">
            <a:extLst>
              <a:ext uri="{FF2B5EF4-FFF2-40B4-BE49-F238E27FC236}">
                <a16:creationId xmlns:a16="http://schemas.microsoft.com/office/drawing/2014/main" id="{FDBEDCA1-3FCA-D343-BF3B-4C4B6F224025}"/>
              </a:ext>
            </a:extLst>
          </p:cNvPr>
          <p:cNvSpPr txBox="1">
            <a:spLocks/>
          </p:cNvSpPr>
          <p:nvPr/>
        </p:nvSpPr>
        <p:spPr>
          <a:xfrm>
            <a:off x="2276625" y="5311260"/>
            <a:ext cx="1837739" cy="846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a:t>Frank Tecker</a:t>
            </a:r>
          </a:p>
          <a:p>
            <a:pPr marL="0" indent="0">
              <a:buFont typeface="Arial" pitchFamily="34" charset="0"/>
              <a:buNone/>
            </a:pPr>
            <a:r>
              <a:rPr lang="en-US" sz="2000" dirty="0"/>
              <a:t>Director</a:t>
            </a:r>
          </a:p>
        </p:txBody>
      </p:sp>
      <p:sp>
        <p:nvSpPr>
          <p:cNvPr id="10" name="Content Placeholder 1">
            <a:extLst>
              <a:ext uri="{FF2B5EF4-FFF2-40B4-BE49-F238E27FC236}">
                <a16:creationId xmlns:a16="http://schemas.microsoft.com/office/drawing/2014/main" id="{19E28FC8-7B64-5146-8E4E-F14990DC2280}"/>
              </a:ext>
            </a:extLst>
          </p:cNvPr>
          <p:cNvSpPr txBox="1">
            <a:spLocks/>
          </p:cNvSpPr>
          <p:nvPr/>
        </p:nvSpPr>
        <p:spPr>
          <a:xfrm>
            <a:off x="3653298" y="4462981"/>
            <a:ext cx="3329021" cy="846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a:t>Christine </a:t>
            </a:r>
            <a:r>
              <a:rPr lang="en-US" sz="2400" b="1" dirty="0" err="1"/>
              <a:t>Völlinger</a:t>
            </a:r>
            <a:endParaRPr lang="en-US" sz="2400" b="1" dirty="0"/>
          </a:p>
          <a:p>
            <a:pPr marL="0" indent="0">
              <a:buFont typeface="Arial" pitchFamily="34" charset="0"/>
              <a:buNone/>
            </a:pPr>
            <a:r>
              <a:rPr lang="en-US" sz="2000" dirty="0"/>
              <a:t>Deputy Director</a:t>
            </a:r>
          </a:p>
        </p:txBody>
      </p:sp>
      <p:sp>
        <p:nvSpPr>
          <p:cNvPr id="11" name="Content Placeholder 1">
            <a:extLst>
              <a:ext uri="{FF2B5EF4-FFF2-40B4-BE49-F238E27FC236}">
                <a16:creationId xmlns:a16="http://schemas.microsoft.com/office/drawing/2014/main" id="{AEB951EC-9491-0E49-B387-38488CB5E677}"/>
              </a:ext>
            </a:extLst>
          </p:cNvPr>
          <p:cNvSpPr txBox="1">
            <a:spLocks/>
          </p:cNvSpPr>
          <p:nvPr/>
        </p:nvSpPr>
        <p:spPr>
          <a:xfrm>
            <a:off x="4954404" y="5309869"/>
            <a:ext cx="3329021" cy="846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a:t>Delphine </a:t>
            </a:r>
            <a:r>
              <a:rPr lang="en-US" sz="2400" b="1" dirty="0" err="1"/>
              <a:t>Rivoiron</a:t>
            </a:r>
            <a:endParaRPr lang="en-US" sz="2400" b="1" dirty="0"/>
          </a:p>
          <a:p>
            <a:pPr marL="0" indent="0">
              <a:buFont typeface="Arial" pitchFamily="34" charset="0"/>
              <a:buNone/>
            </a:pPr>
            <a:r>
              <a:rPr lang="en-US" sz="2000" dirty="0"/>
              <a:t>Administrative Manager</a:t>
            </a:r>
          </a:p>
        </p:txBody>
      </p:sp>
      <p:sp>
        <p:nvSpPr>
          <p:cNvPr id="13" name="Content Placeholder 1">
            <a:extLst>
              <a:ext uri="{FF2B5EF4-FFF2-40B4-BE49-F238E27FC236}">
                <a16:creationId xmlns:a16="http://schemas.microsoft.com/office/drawing/2014/main" id="{B4A09B23-ADA6-A645-9071-EF62955B4241}"/>
              </a:ext>
            </a:extLst>
          </p:cNvPr>
          <p:cNvSpPr txBox="1">
            <a:spLocks/>
          </p:cNvSpPr>
          <p:nvPr/>
        </p:nvSpPr>
        <p:spPr>
          <a:xfrm>
            <a:off x="7110527" y="4462980"/>
            <a:ext cx="2702944" cy="846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a:t>Maria </a:t>
            </a:r>
            <a:r>
              <a:rPr lang="en-US" sz="2400" b="1" dirty="0" err="1"/>
              <a:t>Filippova</a:t>
            </a:r>
            <a:endParaRPr lang="en-US" sz="2400" b="1" dirty="0"/>
          </a:p>
          <a:p>
            <a:pPr marL="0" indent="0">
              <a:buNone/>
            </a:pPr>
            <a:r>
              <a:rPr kumimoji="0" lang="en-US" sz="2000" b="0" i="0" u="none" strike="noStrike" kern="1200" cap="none" spc="0" normalizeH="0" baseline="0" noProof="0" dirty="0">
                <a:ln>
                  <a:noFill/>
                </a:ln>
                <a:solidFill>
                  <a:prstClr val="black"/>
                </a:solidFill>
                <a:effectLst/>
                <a:uLnTx/>
                <a:uFillTx/>
                <a:latin typeface="Calibri"/>
                <a:ea typeface="+mn-ea"/>
                <a:cs typeface="+mn-cs"/>
              </a:rPr>
              <a:t>Administrative Assistant</a:t>
            </a:r>
            <a:endParaRPr lang="en-US" sz="2400" b="1" dirty="0"/>
          </a:p>
        </p:txBody>
      </p:sp>
      <p:sp>
        <p:nvSpPr>
          <p:cNvPr id="20" name="Content Placeholder 1">
            <a:extLst>
              <a:ext uri="{FF2B5EF4-FFF2-40B4-BE49-F238E27FC236}">
                <a16:creationId xmlns:a16="http://schemas.microsoft.com/office/drawing/2014/main" id="{52F3EF04-0836-184D-8F47-E7674EA3A486}"/>
              </a:ext>
            </a:extLst>
          </p:cNvPr>
          <p:cNvSpPr txBox="1">
            <a:spLocks/>
          </p:cNvSpPr>
          <p:nvPr/>
        </p:nvSpPr>
        <p:spPr>
          <a:xfrm>
            <a:off x="8340110" y="115765"/>
            <a:ext cx="3069296" cy="846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a:t>Anastasiya </a:t>
            </a:r>
            <a:r>
              <a:rPr lang="en-US" sz="2400" b="1" dirty="0" err="1"/>
              <a:t>Safronava</a:t>
            </a:r>
            <a:r>
              <a:rPr lang="en-US" sz="2400" b="1" dirty="0"/>
              <a:t> </a:t>
            </a:r>
          </a:p>
          <a:p>
            <a:pPr marL="0" indent="0">
              <a:buFont typeface="Arial" pitchFamily="34" charset="0"/>
              <a:buNone/>
            </a:pPr>
            <a:r>
              <a:rPr lang="en-US" sz="2000" dirty="0"/>
              <a:t>Web pages</a:t>
            </a:r>
          </a:p>
        </p:txBody>
      </p:sp>
      <p:sp>
        <p:nvSpPr>
          <p:cNvPr id="21" name="Content Placeholder 1">
            <a:extLst>
              <a:ext uri="{FF2B5EF4-FFF2-40B4-BE49-F238E27FC236}">
                <a16:creationId xmlns:a16="http://schemas.microsoft.com/office/drawing/2014/main" id="{B0E39C65-2A9C-7F44-AC7A-163C8B8F1CA9}"/>
              </a:ext>
            </a:extLst>
          </p:cNvPr>
          <p:cNvSpPr txBox="1">
            <a:spLocks/>
          </p:cNvSpPr>
          <p:nvPr/>
        </p:nvSpPr>
        <p:spPr>
          <a:xfrm>
            <a:off x="45458" y="6011110"/>
            <a:ext cx="2385465" cy="846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a:t>Ron </a:t>
            </a:r>
            <a:r>
              <a:rPr lang="en-US" sz="2400" b="1" dirty="0" err="1"/>
              <a:t>Suykerbuyk</a:t>
            </a:r>
            <a:endParaRPr lang="en-US" sz="2400" b="1" dirty="0"/>
          </a:p>
          <a:p>
            <a:pPr marL="0" indent="0">
              <a:buFont typeface="Arial" pitchFamily="34" charset="0"/>
              <a:buNone/>
            </a:pPr>
            <a:r>
              <a:rPr lang="en-US" sz="2000" dirty="0"/>
              <a:t>Filming</a:t>
            </a:r>
          </a:p>
        </p:txBody>
      </p:sp>
    </p:spTree>
    <p:extLst>
      <p:ext uri="{BB962C8B-B14F-4D97-AF65-F5344CB8AC3E}">
        <p14:creationId xmlns:p14="http://schemas.microsoft.com/office/powerpoint/2010/main" val="3353652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379" y="1225684"/>
            <a:ext cx="9831421" cy="5130669"/>
          </a:xfrm>
        </p:spPr>
        <p:txBody>
          <a:bodyPr>
            <a:normAutofit/>
          </a:bodyPr>
          <a:lstStyle/>
          <a:p>
            <a:r>
              <a:rPr lang="en-US" dirty="0"/>
              <a:t>Important to maintain / improve the high quality of teaching</a:t>
            </a:r>
          </a:p>
          <a:p>
            <a:r>
              <a:rPr lang="en-GB" dirty="0">
                <a:hlinkClick r:id="rId2"/>
              </a:rPr>
              <a:t>https://cas.web.cern.ch/evaluation/berlin-2023</a:t>
            </a:r>
            <a:endParaRPr lang="en-GB" dirty="0"/>
          </a:p>
          <a:p>
            <a:r>
              <a:rPr lang="en-GB" dirty="0"/>
              <a:t>Log in with CERN account</a:t>
            </a:r>
            <a:br>
              <a:rPr lang="en-GB" dirty="0"/>
            </a:br>
            <a:r>
              <a:rPr lang="en-GB" dirty="0"/>
              <a:t>or many other ways</a:t>
            </a:r>
            <a:br>
              <a:rPr lang="en-GB" dirty="0"/>
            </a:br>
            <a:r>
              <a:rPr lang="en-GB" dirty="0"/>
              <a:t>(Google, LinkedIn, …)</a:t>
            </a:r>
          </a:p>
          <a:p>
            <a:endParaRPr lang="en-GB" u="sng" dirty="0"/>
          </a:p>
          <a:p>
            <a:endParaRPr lang="en-GB" u="sng" dirty="0"/>
          </a:p>
          <a:p>
            <a:endParaRPr lang="en-GB" u="sng" dirty="0"/>
          </a:p>
          <a:p>
            <a:endParaRPr lang="en-GB" u="sng" dirty="0"/>
          </a:p>
          <a:p>
            <a:pPr marL="0" indent="0">
              <a:buNone/>
            </a:pP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15</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9225578" cy="563562"/>
          </a:xfrm>
        </p:spPr>
        <p:txBody>
          <a:bodyPr/>
          <a:lstStyle/>
          <a:p>
            <a:r>
              <a:rPr lang="en-US" sz="3600" b="1" dirty="0">
                <a:solidFill>
                  <a:srgbClr val="00A3DA"/>
                </a:solidFill>
              </a:rPr>
              <a:t>Online Evaluation Form</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pic>
        <p:nvPicPr>
          <p:cNvPr id="12" name="Picture 11">
            <a:extLst>
              <a:ext uri="{FF2B5EF4-FFF2-40B4-BE49-F238E27FC236}">
                <a16:creationId xmlns:a16="http://schemas.microsoft.com/office/drawing/2014/main" id="{0AB80970-9353-814B-A7B2-E535635A6F4A}"/>
              </a:ext>
            </a:extLst>
          </p:cNvPr>
          <p:cNvPicPr>
            <a:picLocks noChangeAspect="1"/>
          </p:cNvPicPr>
          <p:nvPr/>
        </p:nvPicPr>
        <p:blipFill rotWithShape="1">
          <a:blip r:embed="rId3"/>
          <a:srcRect l="4071" t="5957" r="5056" b="22270"/>
          <a:stretch/>
        </p:blipFill>
        <p:spPr>
          <a:xfrm>
            <a:off x="5040551" y="2409221"/>
            <a:ext cx="6546714" cy="3687252"/>
          </a:xfrm>
          <a:prstGeom prst="rect">
            <a:avLst/>
          </a:prstGeom>
        </p:spPr>
      </p:pic>
    </p:spTree>
    <p:extLst>
      <p:ext uri="{BB962C8B-B14F-4D97-AF65-F5344CB8AC3E}">
        <p14:creationId xmlns:p14="http://schemas.microsoft.com/office/powerpoint/2010/main" val="1607080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3413" y="4010762"/>
            <a:ext cx="11413787" cy="1994170"/>
          </a:xfrm>
        </p:spPr>
        <p:txBody>
          <a:bodyPr>
            <a:normAutofit/>
          </a:bodyPr>
          <a:lstStyle/>
          <a:p>
            <a:r>
              <a:rPr lang="en-GB" dirty="0"/>
              <a:t>Please </a:t>
            </a:r>
            <a:r>
              <a:rPr lang="en-GB" b="1" dirty="0"/>
              <a:t>fill it in </a:t>
            </a:r>
            <a:r>
              <a:rPr lang="en-GB" dirty="0"/>
              <a:t>ideally </a:t>
            </a:r>
            <a:r>
              <a:rPr lang="en-GB" b="1" dirty="0"/>
              <a:t>daily</a:t>
            </a:r>
            <a:r>
              <a:rPr lang="en-GB" dirty="0"/>
              <a:t> during the course, when your memory is fresh </a:t>
            </a:r>
          </a:p>
          <a:p>
            <a:r>
              <a:rPr lang="en-GB" dirty="0"/>
              <a:t>You can </a:t>
            </a:r>
            <a:r>
              <a:rPr lang="en-GB" b="1" dirty="0"/>
              <a:t>save it</a:t>
            </a:r>
            <a:r>
              <a:rPr lang="en-GB" dirty="0"/>
              <a:t> and come back to it later at any time</a:t>
            </a:r>
          </a:p>
          <a:p>
            <a:r>
              <a:rPr lang="en-GB" dirty="0"/>
              <a:t>Just </a:t>
            </a:r>
            <a:r>
              <a:rPr lang="en-GB" b="1" dirty="0"/>
              <a:t>DON’T submit it until </a:t>
            </a:r>
            <a:r>
              <a:rPr lang="en-GB" dirty="0"/>
              <a:t>you have completed your evaluation at </a:t>
            </a:r>
            <a:r>
              <a:rPr lang="en-GB" b="1" dirty="0"/>
              <a:t>the end</a:t>
            </a:r>
            <a:endParaRPr lang="en-US" b="1" dirty="0"/>
          </a:p>
          <a:p>
            <a:pPr marL="0" indent="0">
              <a:buNone/>
            </a:pP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16</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9225578" cy="563562"/>
          </a:xfrm>
        </p:spPr>
        <p:txBody>
          <a:bodyPr/>
          <a:lstStyle/>
          <a:p>
            <a:r>
              <a:rPr lang="en-US" sz="3600" b="1" dirty="0">
                <a:solidFill>
                  <a:srgbClr val="00A3DA"/>
                </a:solidFill>
              </a:rPr>
              <a:t>Online Evaluation Form</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pic>
        <p:nvPicPr>
          <p:cNvPr id="4" name="Picture 3">
            <a:extLst>
              <a:ext uri="{FF2B5EF4-FFF2-40B4-BE49-F238E27FC236}">
                <a16:creationId xmlns:a16="http://schemas.microsoft.com/office/drawing/2014/main" id="{D6DA7222-5AB0-0043-B21B-FA965304D8DF}"/>
              </a:ext>
            </a:extLst>
          </p:cNvPr>
          <p:cNvPicPr>
            <a:picLocks noChangeAspect="1"/>
          </p:cNvPicPr>
          <p:nvPr/>
        </p:nvPicPr>
        <p:blipFill rotWithShape="1">
          <a:blip r:embed="rId2"/>
          <a:srcRect t="18339" b="4496"/>
          <a:stretch/>
        </p:blipFill>
        <p:spPr>
          <a:xfrm>
            <a:off x="505838" y="1121528"/>
            <a:ext cx="10710153" cy="2062264"/>
          </a:xfrm>
          <a:prstGeom prst="rect">
            <a:avLst/>
          </a:prstGeom>
        </p:spPr>
      </p:pic>
      <p:pic>
        <p:nvPicPr>
          <p:cNvPr id="10" name="Picture 9">
            <a:extLst>
              <a:ext uri="{FF2B5EF4-FFF2-40B4-BE49-F238E27FC236}">
                <a16:creationId xmlns:a16="http://schemas.microsoft.com/office/drawing/2014/main" id="{DDE356B6-998C-154C-AEAD-AEAAE6F03451}"/>
              </a:ext>
            </a:extLst>
          </p:cNvPr>
          <p:cNvPicPr>
            <a:picLocks noChangeAspect="1"/>
          </p:cNvPicPr>
          <p:nvPr/>
        </p:nvPicPr>
        <p:blipFill>
          <a:blip r:embed="rId3"/>
          <a:stretch>
            <a:fillRect/>
          </a:stretch>
        </p:blipFill>
        <p:spPr>
          <a:xfrm>
            <a:off x="729789" y="3239077"/>
            <a:ext cx="3340100" cy="596900"/>
          </a:xfrm>
          <a:prstGeom prst="rect">
            <a:avLst/>
          </a:prstGeom>
        </p:spPr>
      </p:pic>
    </p:spTree>
    <p:extLst>
      <p:ext uri="{BB962C8B-B14F-4D97-AF65-F5344CB8AC3E}">
        <p14:creationId xmlns:p14="http://schemas.microsoft.com/office/powerpoint/2010/main" val="40588589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0BD76-66ED-BE4E-8B78-111D23F59EDE}"/>
              </a:ext>
            </a:extLst>
          </p:cNvPr>
          <p:cNvSpPr>
            <a:spLocks noGrp="1"/>
          </p:cNvSpPr>
          <p:nvPr>
            <p:ph type="ctrTitle"/>
          </p:nvPr>
        </p:nvSpPr>
        <p:spPr>
          <a:xfrm>
            <a:off x="1524000" y="3882741"/>
            <a:ext cx="9144000" cy="2281792"/>
          </a:xfrm>
        </p:spPr>
        <p:txBody>
          <a:bodyPr>
            <a:normAutofit fontScale="90000"/>
          </a:bodyPr>
          <a:lstStyle/>
          <a:p>
            <a:r>
              <a:rPr lang="en-US" b="1" dirty="0">
                <a:latin typeface="+mn-lt"/>
              </a:rPr>
              <a:t>Enjoy the course!</a:t>
            </a:r>
            <a:br>
              <a:rPr lang="en-US" b="1" dirty="0">
                <a:latin typeface="+mn-lt"/>
              </a:rPr>
            </a:br>
            <a:br>
              <a:rPr lang="en-US" b="1" dirty="0">
                <a:latin typeface="+mn-lt"/>
              </a:rPr>
            </a:br>
            <a:r>
              <a:rPr lang="en-GB" dirty="0">
                <a:solidFill>
                  <a:srgbClr val="0070C0"/>
                </a:solidFill>
                <a:latin typeface="+mn-lt"/>
                <a:hlinkClick r:id="rId2"/>
              </a:rPr>
              <a:t>http://cern.ch/</a:t>
            </a:r>
            <a:r>
              <a:rPr lang="en-GB" dirty="0" err="1">
                <a:solidFill>
                  <a:srgbClr val="0070C0"/>
                </a:solidFill>
                <a:latin typeface="+mn-lt"/>
                <a:hlinkClick r:id="rId2"/>
              </a:rPr>
              <a:t>cas</a:t>
            </a:r>
            <a:endParaRPr lang="en-US" b="1" dirty="0">
              <a:latin typeface="+mn-lt"/>
            </a:endParaRPr>
          </a:p>
        </p:txBody>
      </p:sp>
      <p:sp>
        <p:nvSpPr>
          <p:cNvPr id="3" name="Subtitle 2">
            <a:extLst>
              <a:ext uri="{FF2B5EF4-FFF2-40B4-BE49-F238E27FC236}">
                <a16:creationId xmlns:a16="http://schemas.microsoft.com/office/drawing/2014/main" id="{70393943-C994-1545-B6B8-5891A4991484}"/>
              </a:ext>
            </a:extLst>
          </p:cNvPr>
          <p:cNvSpPr>
            <a:spLocks noGrp="1"/>
          </p:cNvSpPr>
          <p:nvPr>
            <p:ph type="subTitle" idx="1"/>
          </p:nvPr>
        </p:nvSpPr>
        <p:spPr>
          <a:xfrm>
            <a:off x="817123" y="3044758"/>
            <a:ext cx="10466962" cy="724054"/>
          </a:xfrm>
        </p:spPr>
        <p:txBody>
          <a:bodyPr>
            <a:normAutofit/>
          </a:bodyPr>
          <a:lstStyle/>
          <a:p>
            <a:r>
              <a:rPr lang="en-US" sz="4000" b="1" dirty="0">
                <a:solidFill>
                  <a:srgbClr val="00A3DA"/>
                </a:solidFill>
              </a:rPr>
              <a:t>RF for Accelerator</a:t>
            </a:r>
          </a:p>
        </p:txBody>
      </p:sp>
      <p:pic>
        <p:nvPicPr>
          <p:cNvPr id="9" name="Picture 8">
            <a:extLst>
              <a:ext uri="{FF2B5EF4-FFF2-40B4-BE49-F238E27FC236}">
                <a16:creationId xmlns:a16="http://schemas.microsoft.com/office/drawing/2014/main" id="{E491AAB5-EC6A-7247-B966-7E9B5AB5D0E4}"/>
              </a:ext>
            </a:extLst>
          </p:cNvPr>
          <p:cNvPicPr>
            <a:picLocks noChangeAspect="1"/>
          </p:cNvPicPr>
          <p:nvPr/>
        </p:nvPicPr>
        <p:blipFill rotWithShape="1">
          <a:blip r:embed="rId3"/>
          <a:srcRect b="67376"/>
          <a:stretch/>
        </p:blipFill>
        <p:spPr>
          <a:xfrm>
            <a:off x="3320890" y="693467"/>
            <a:ext cx="5258389" cy="2237362"/>
          </a:xfrm>
          <a:prstGeom prst="rect">
            <a:avLst/>
          </a:prstGeom>
        </p:spPr>
      </p:pic>
      <p:sp>
        <p:nvSpPr>
          <p:cNvPr id="10" name="Footer Placeholder 9">
            <a:extLst>
              <a:ext uri="{FF2B5EF4-FFF2-40B4-BE49-F238E27FC236}">
                <a16:creationId xmlns:a16="http://schemas.microsoft.com/office/drawing/2014/main" id="{DDEF762D-0C78-9C4E-8CF9-27CDDC0D7526}"/>
              </a:ext>
            </a:extLst>
          </p:cNvPr>
          <p:cNvSpPr>
            <a:spLocks noGrp="1"/>
          </p:cNvSpPr>
          <p:nvPr>
            <p:ph type="ftr" sz="quarter" idx="11"/>
          </p:nvPr>
        </p:nvSpPr>
        <p:spPr/>
        <p:txBody>
          <a:bodyPr/>
          <a:lstStyle/>
          <a:p>
            <a:r>
              <a:rPr lang="en-US"/>
              <a:t>Frank Tecker, Opening CAS 2023</a:t>
            </a:r>
          </a:p>
        </p:txBody>
      </p:sp>
      <p:sp>
        <p:nvSpPr>
          <p:cNvPr id="11" name="Slide Number Placeholder 10">
            <a:extLst>
              <a:ext uri="{FF2B5EF4-FFF2-40B4-BE49-F238E27FC236}">
                <a16:creationId xmlns:a16="http://schemas.microsoft.com/office/drawing/2014/main" id="{DFD4EB47-FCFD-1648-BDC9-229A3B7CBA99}"/>
              </a:ext>
            </a:extLst>
          </p:cNvPr>
          <p:cNvSpPr>
            <a:spLocks noGrp="1"/>
          </p:cNvSpPr>
          <p:nvPr>
            <p:ph type="sldNum" sz="quarter" idx="12"/>
          </p:nvPr>
        </p:nvSpPr>
        <p:spPr/>
        <p:txBody>
          <a:bodyPr/>
          <a:lstStyle/>
          <a:p>
            <a:fld id="{6F7094BD-5F1F-2747-B65E-0A55F893BAF5}" type="slidenum">
              <a:rPr lang="en-US" smtClean="0"/>
              <a:t>17</a:t>
            </a:fld>
            <a:endParaRPr lang="en-US"/>
          </a:p>
        </p:txBody>
      </p:sp>
    </p:spTree>
    <p:extLst>
      <p:ext uri="{BB962C8B-B14F-4D97-AF65-F5344CB8AC3E}">
        <p14:creationId xmlns:p14="http://schemas.microsoft.com/office/powerpoint/2010/main" val="26383540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379" y="1225684"/>
            <a:ext cx="9831421" cy="4794115"/>
          </a:xfrm>
        </p:spPr>
        <p:txBody>
          <a:bodyPr>
            <a:normAutofit/>
          </a:bodyPr>
          <a:lstStyle/>
          <a:p>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18</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9225578" cy="563562"/>
          </a:xfrm>
        </p:spPr>
        <p:txBody>
          <a:bodyPr/>
          <a:lstStyle/>
          <a:p>
            <a:endParaRPr lang="en-US" sz="3600" b="1" dirty="0">
              <a:solidFill>
                <a:srgbClr val="00A3DA"/>
              </a:solidFill>
            </a:endParaRP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spTree>
    <p:extLst>
      <p:ext uri="{BB962C8B-B14F-4D97-AF65-F5344CB8AC3E}">
        <p14:creationId xmlns:p14="http://schemas.microsoft.com/office/powerpoint/2010/main" val="1115070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379" y="1225684"/>
            <a:ext cx="8739196" cy="4794115"/>
          </a:xfrm>
        </p:spPr>
        <p:txBody>
          <a:bodyPr>
            <a:normAutofit/>
          </a:bodyPr>
          <a:lstStyle/>
          <a:p>
            <a:r>
              <a:rPr lang="en-US" dirty="0"/>
              <a:t>We share the news of Roger Bailey's passing with heartfelt sorrow. </a:t>
            </a:r>
          </a:p>
          <a:p>
            <a:r>
              <a:rPr lang="en-US" dirty="0"/>
              <a:t>Roger was the Head of the CERN Accelerator School from 2011 to 2017 and had dedicated more than 30 years to working at CERN. He was also the head of LHC Operations and my supervisor. </a:t>
            </a:r>
            <a:br>
              <a:rPr lang="en-US" dirty="0"/>
            </a:br>
            <a:r>
              <a:rPr lang="en-US" dirty="0"/>
              <a:t>Roger's remarkable contributions to the accelerator physics community will forever be remembered.</a:t>
            </a:r>
          </a:p>
          <a:p>
            <a:r>
              <a:rPr lang="en-US" dirty="0"/>
              <a:t>Our heartfelt sympathies go out to his loved ones, colleagues and friends during this tough time.</a:t>
            </a:r>
          </a:p>
          <a:p>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2</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8739196" cy="563562"/>
          </a:xfrm>
        </p:spPr>
        <p:txBody>
          <a:bodyPr/>
          <a:lstStyle/>
          <a:p>
            <a:r>
              <a:rPr lang="en-US" sz="3600" b="1" dirty="0">
                <a:solidFill>
                  <a:srgbClr val="00A3DA"/>
                </a:solidFill>
              </a:rPr>
              <a:t>Roger Bailey (1954-2023)</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pic>
        <p:nvPicPr>
          <p:cNvPr id="3" name="Picture 2">
            <a:extLst>
              <a:ext uri="{FF2B5EF4-FFF2-40B4-BE49-F238E27FC236}">
                <a16:creationId xmlns:a16="http://schemas.microsoft.com/office/drawing/2014/main" id="{23F34ED6-D715-5D24-A13B-0C77AAD8E07B}"/>
              </a:ext>
            </a:extLst>
          </p:cNvPr>
          <p:cNvPicPr>
            <a:picLocks noChangeAspect="1"/>
          </p:cNvPicPr>
          <p:nvPr/>
        </p:nvPicPr>
        <p:blipFill>
          <a:blip r:embed="rId2"/>
          <a:stretch>
            <a:fillRect/>
          </a:stretch>
        </p:blipFill>
        <p:spPr>
          <a:xfrm>
            <a:off x="8954651" y="1697887"/>
            <a:ext cx="2857970" cy="3462226"/>
          </a:xfrm>
          <a:prstGeom prst="rect">
            <a:avLst/>
          </a:prstGeom>
        </p:spPr>
      </p:pic>
      <p:sp>
        <p:nvSpPr>
          <p:cNvPr id="4" name="TextBox 3">
            <a:extLst>
              <a:ext uri="{FF2B5EF4-FFF2-40B4-BE49-F238E27FC236}">
                <a16:creationId xmlns:a16="http://schemas.microsoft.com/office/drawing/2014/main" id="{A0B5E7A4-F373-9497-B2AE-F3C9976D6B1A}"/>
              </a:ext>
            </a:extLst>
          </p:cNvPr>
          <p:cNvSpPr txBox="1"/>
          <p:nvPr/>
        </p:nvSpPr>
        <p:spPr>
          <a:xfrm>
            <a:off x="9240534" y="5175492"/>
            <a:ext cx="2286203" cy="369332"/>
          </a:xfrm>
          <a:prstGeom prst="rect">
            <a:avLst/>
          </a:prstGeom>
          <a:noFill/>
        </p:spPr>
        <p:txBody>
          <a:bodyPr wrap="none" rtlCol="0">
            <a:spAutoFit/>
          </a:bodyPr>
          <a:lstStyle/>
          <a:p>
            <a:r>
              <a:rPr lang="en-US" dirty="0"/>
              <a:t>19/3/1954 – 1/6/2023</a:t>
            </a:r>
          </a:p>
        </p:txBody>
      </p:sp>
    </p:spTree>
    <p:extLst>
      <p:ext uri="{BB962C8B-B14F-4D97-AF65-F5344CB8AC3E}">
        <p14:creationId xmlns:p14="http://schemas.microsoft.com/office/powerpoint/2010/main" val="232111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379" y="1225684"/>
            <a:ext cx="11396610" cy="4794115"/>
          </a:xfrm>
        </p:spPr>
        <p:txBody>
          <a:bodyPr>
            <a:normAutofit fontScale="92500" lnSpcReduction="10000"/>
          </a:bodyPr>
          <a:lstStyle/>
          <a:p>
            <a:r>
              <a:rPr lang="en-US" dirty="0"/>
              <a:t>Established at the beginning of 1983  =&gt;  40 years this year! </a:t>
            </a:r>
          </a:p>
          <a:p>
            <a:pPr lvl="1"/>
            <a:r>
              <a:rPr lang="en-US" dirty="0"/>
              <a:t>To preserve and transmit knowledge accumulated, at CERN and elsewhere, on particle accelerators and colliders of all kinds</a:t>
            </a:r>
          </a:p>
          <a:p>
            <a:r>
              <a:rPr lang="en-US" dirty="0"/>
              <a:t>This provided a framework for a series of courses</a:t>
            </a:r>
          </a:p>
          <a:p>
            <a:pPr lvl="1"/>
            <a:r>
              <a:rPr lang="en-US" dirty="0"/>
              <a:t>General accelerator physics</a:t>
            </a:r>
          </a:p>
          <a:p>
            <a:pPr lvl="2"/>
            <a:r>
              <a:rPr lang="en-US" dirty="0">
                <a:solidFill>
                  <a:srgbClr val="00A3DA"/>
                </a:solidFill>
              </a:rPr>
              <a:t>Introduction to Accelerator Physics</a:t>
            </a:r>
          </a:p>
          <a:p>
            <a:pPr lvl="2"/>
            <a:r>
              <a:rPr lang="en-US" dirty="0">
                <a:solidFill>
                  <a:srgbClr val="00A3DA"/>
                </a:solidFill>
              </a:rPr>
              <a:t>Advanced Accelerator Physics</a:t>
            </a:r>
          </a:p>
          <a:p>
            <a:pPr lvl="1"/>
            <a:r>
              <a:rPr lang="en-US" dirty="0"/>
              <a:t>Specialized topics in the field (RF, BI, magnets, vacuum, colliders, beam dynamics, plasma,…)</a:t>
            </a:r>
          </a:p>
          <a:p>
            <a:pPr lvl="1"/>
            <a:r>
              <a:rPr lang="en-US" dirty="0"/>
              <a:t>50 to 70 hours teaching in </a:t>
            </a:r>
            <a:r>
              <a:rPr lang="en-US" dirty="0">
                <a:solidFill>
                  <a:srgbClr val="FF0000"/>
                </a:solidFill>
              </a:rPr>
              <a:t>~2 week intensive residential courses</a:t>
            </a:r>
          </a:p>
          <a:p>
            <a:r>
              <a:rPr lang="en-US" dirty="0"/>
              <a:t>About 90 courses held so far</a:t>
            </a:r>
          </a:p>
          <a:p>
            <a:r>
              <a:rPr lang="en-US" sz="2400" dirty="0"/>
              <a:t>Occasional courses in the framework of the US-CERN-Japan-Russia Joint Accelerator School (JAS), from 2022: IAS (International Accelerator School)</a:t>
            </a:r>
          </a:p>
          <a:p>
            <a:pPr lvl="1"/>
            <a:r>
              <a:rPr lang="en-US" dirty="0"/>
              <a:t>14 schools held so far (since 1985), Superconductivity course upcoming in July 2023</a:t>
            </a:r>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3</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8739196" cy="563562"/>
          </a:xfrm>
        </p:spPr>
        <p:txBody>
          <a:bodyPr/>
          <a:lstStyle/>
          <a:p>
            <a:r>
              <a:rPr lang="en-US" sz="3600" b="1" dirty="0">
                <a:solidFill>
                  <a:srgbClr val="00A3DA"/>
                </a:solidFill>
              </a:rPr>
              <a:t>The CERN Accelerator School - CAS</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spTree>
    <p:extLst>
      <p:ext uri="{BB962C8B-B14F-4D97-AF65-F5344CB8AC3E}">
        <p14:creationId xmlns:p14="http://schemas.microsoft.com/office/powerpoint/2010/main" val="2288616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379" y="1225684"/>
            <a:ext cx="9831421" cy="4794115"/>
          </a:xfrm>
        </p:spPr>
        <p:txBody>
          <a:bodyPr>
            <a:normAutofit/>
          </a:bodyPr>
          <a:lstStyle/>
          <a:p>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4</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7413079" cy="563562"/>
          </a:xfrm>
        </p:spPr>
        <p:txBody>
          <a:bodyPr/>
          <a:lstStyle/>
          <a:p>
            <a:r>
              <a:rPr lang="en-US" sz="3600" b="1" dirty="0">
                <a:solidFill>
                  <a:srgbClr val="00A3DA"/>
                </a:solidFill>
              </a:rPr>
              <a:t>Scope</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grpSp>
        <p:nvGrpSpPr>
          <p:cNvPr id="19" name="Group 18">
            <a:extLst>
              <a:ext uri="{FF2B5EF4-FFF2-40B4-BE49-F238E27FC236}">
                <a16:creationId xmlns:a16="http://schemas.microsoft.com/office/drawing/2014/main" id="{70213076-32F0-FEA2-27A3-F2E29DB605BD}"/>
              </a:ext>
            </a:extLst>
          </p:cNvPr>
          <p:cNvGrpSpPr/>
          <p:nvPr/>
        </p:nvGrpSpPr>
        <p:grpSpPr>
          <a:xfrm>
            <a:off x="321280" y="970004"/>
            <a:ext cx="11565924" cy="5213351"/>
            <a:chOff x="1040030" y="1143002"/>
            <a:chExt cx="8991600" cy="4851709"/>
          </a:xfrm>
        </p:grpSpPr>
        <p:sp>
          <p:nvSpPr>
            <p:cNvPr id="13" name="Rounded Rectangle 12">
              <a:extLst>
                <a:ext uri="{FF2B5EF4-FFF2-40B4-BE49-F238E27FC236}">
                  <a16:creationId xmlns:a16="http://schemas.microsoft.com/office/drawing/2014/main" id="{20BFD729-FCCE-BB84-B4B1-FB7D0487886A}"/>
                </a:ext>
              </a:extLst>
            </p:cNvPr>
            <p:cNvSpPr/>
            <p:nvPr/>
          </p:nvSpPr>
          <p:spPr>
            <a:xfrm>
              <a:off x="1040030" y="1143002"/>
              <a:ext cx="2895242" cy="2863311"/>
            </a:xfrm>
            <a:prstGeom prst="round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tx1"/>
                  </a:solidFill>
                </a:rPr>
                <a:t>Accelerator Physics</a:t>
              </a:r>
            </a:p>
            <a:p>
              <a:pPr algn="ctr"/>
              <a:endParaRPr lang="en-US" sz="900" b="1" dirty="0">
                <a:solidFill>
                  <a:schemeClr val="tx1"/>
                </a:solidFill>
              </a:endParaRPr>
            </a:p>
            <a:p>
              <a:pPr algn="ctr"/>
              <a:r>
                <a:rPr lang="en-US" sz="1600" b="1" dirty="0">
                  <a:solidFill>
                    <a:schemeClr val="tx1"/>
                  </a:solidFill>
                </a:rPr>
                <a:t>Relativity / Electro-Magnetic Theory / Transverse Beam Dynamics / Longitudinal Beam Dynamics / Linear Imperfections and Resonances / Synchrotron Radiation / Electron Beam Dynamics / Multi-Particle Effects / Non-Linear Dynamics  Beam Instabilities / Landau Damping / Beam-Beam Effects</a:t>
              </a:r>
              <a:endParaRPr lang="en-GB" sz="2000" dirty="0"/>
            </a:p>
          </p:txBody>
        </p:sp>
        <p:sp>
          <p:nvSpPr>
            <p:cNvPr id="14" name="Rounded Rectangle 13">
              <a:extLst>
                <a:ext uri="{FF2B5EF4-FFF2-40B4-BE49-F238E27FC236}">
                  <a16:creationId xmlns:a16="http://schemas.microsoft.com/office/drawing/2014/main" id="{B163695E-AFCF-08D8-507C-C5B781A22480}"/>
                </a:ext>
              </a:extLst>
            </p:cNvPr>
            <p:cNvSpPr/>
            <p:nvPr/>
          </p:nvSpPr>
          <p:spPr>
            <a:xfrm>
              <a:off x="4088030" y="1143002"/>
              <a:ext cx="2895242" cy="2863311"/>
            </a:xfrm>
            <a:prstGeom prst="round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00000"/>
                  </a:solidFill>
                </a:rPr>
                <a:t>Accelerator Systems</a:t>
              </a:r>
              <a:r>
                <a:rPr lang="en-GB" sz="2400" dirty="0">
                  <a:solidFill>
                    <a:srgbClr val="000000"/>
                  </a:solidFill>
                </a:rPr>
                <a:t> </a:t>
              </a:r>
              <a:endParaRPr lang="en-GB" sz="2400" b="1" dirty="0">
                <a:solidFill>
                  <a:srgbClr val="000000"/>
                </a:solidFill>
              </a:endParaRPr>
            </a:p>
            <a:p>
              <a:pPr algn="ctr"/>
              <a:endParaRPr lang="en-US" sz="1600" b="1" dirty="0">
                <a:solidFill>
                  <a:srgbClr val="000000"/>
                </a:solidFill>
              </a:endParaRPr>
            </a:p>
            <a:p>
              <a:pPr algn="ctr"/>
              <a:r>
                <a:rPr lang="en-US" sz="1600" b="1" dirty="0">
                  <a:solidFill>
                    <a:srgbClr val="000000"/>
                  </a:solidFill>
                </a:rPr>
                <a:t>Particle Sources / RFQ / LEBT </a:t>
              </a:r>
            </a:p>
            <a:p>
              <a:pPr algn="ctr"/>
              <a:r>
                <a:rPr lang="en-US" sz="1600" b="1" dirty="0">
                  <a:solidFill>
                    <a:srgbClr val="000000"/>
                  </a:solidFill>
                </a:rPr>
                <a:t> RF Systems / Beam Measurement / Feedback Systems / Beam Injection and Extraction / Beam Transfer  Power Convertors / Warm Magnets / Superconducting Magnets / Vacuum Systems</a:t>
              </a:r>
              <a:r>
                <a:rPr lang="en-US" sz="1600" b="1" dirty="0">
                  <a:solidFill>
                    <a:srgbClr val="FF0000"/>
                  </a:solidFill>
                </a:rPr>
                <a:t> </a:t>
              </a:r>
              <a:r>
                <a:rPr lang="en-US" sz="1600" b="1" dirty="0">
                  <a:solidFill>
                    <a:srgbClr val="000000"/>
                  </a:solidFill>
                </a:rPr>
                <a:t>Machine Protection Systems  Radiation and Radioprotection</a:t>
              </a:r>
              <a:r>
                <a:rPr lang="en-GB" sz="1600" b="1" dirty="0">
                  <a:solidFill>
                    <a:srgbClr val="000000"/>
                  </a:solidFill>
                </a:rPr>
                <a:t> </a:t>
              </a:r>
              <a:endParaRPr lang="en-GB" sz="2000" b="1" dirty="0">
                <a:solidFill>
                  <a:srgbClr val="000000"/>
                </a:solidFill>
              </a:endParaRPr>
            </a:p>
          </p:txBody>
        </p:sp>
        <p:sp>
          <p:nvSpPr>
            <p:cNvPr id="15" name="Rounded Rectangle 14">
              <a:extLst>
                <a:ext uri="{FF2B5EF4-FFF2-40B4-BE49-F238E27FC236}">
                  <a16:creationId xmlns:a16="http://schemas.microsoft.com/office/drawing/2014/main" id="{B1F6026E-000C-31AA-661D-B6A805301BE9}"/>
                </a:ext>
              </a:extLst>
            </p:cNvPr>
            <p:cNvSpPr/>
            <p:nvPr/>
          </p:nvSpPr>
          <p:spPr>
            <a:xfrm>
              <a:off x="7136388" y="1145387"/>
              <a:ext cx="2895242" cy="2860924"/>
            </a:xfrm>
            <a:prstGeom prst="round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br>
                <a:rPr lang="en-US" sz="2400" b="1" dirty="0">
                  <a:solidFill>
                    <a:srgbClr val="000000"/>
                  </a:solidFill>
                </a:rPr>
              </a:br>
              <a:r>
                <a:rPr lang="en-US" sz="2400" b="1" dirty="0">
                  <a:solidFill>
                    <a:srgbClr val="000000"/>
                  </a:solidFill>
                </a:rPr>
                <a:t>Accelerators</a:t>
              </a:r>
            </a:p>
            <a:p>
              <a:pPr algn="ctr"/>
              <a:endParaRPr lang="en-US" sz="1600" b="1" dirty="0">
                <a:solidFill>
                  <a:srgbClr val="000000"/>
                </a:solidFill>
              </a:endParaRPr>
            </a:p>
            <a:p>
              <a:pPr algn="ctr"/>
              <a:r>
                <a:rPr lang="en-US" sz="1600" b="1" dirty="0">
                  <a:solidFill>
                    <a:srgbClr val="000000"/>
                  </a:solidFill>
                </a:rPr>
                <a:t>Linear Accelerators</a:t>
              </a:r>
            </a:p>
            <a:p>
              <a:pPr algn="ctr"/>
              <a:r>
                <a:rPr lang="en-US" sz="1600" b="1" dirty="0">
                  <a:solidFill>
                    <a:srgbClr val="000000"/>
                  </a:solidFill>
                </a:rPr>
                <a:t>Synchrotron Light Machines</a:t>
              </a:r>
            </a:p>
            <a:p>
              <a:pPr algn="ctr"/>
              <a:r>
                <a:rPr lang="en-US" sz="1600" b="1" dirty="0">
                  <a:solidFill>
                    <a:srgbClr val="000000"/>
                  </a:solidFill>
                </a:rPr>
                <a:t>FELs</a:t>
              </a:r>
            </a:p>
            <a:p>
              <a:pPr algn="ctr"/>
              <a:r>
                <a:rPr lang="en-US" sz="1600" b="1" dirty="0">
                  <a:solidFill>
                    <a:srgbClr val="000000"/>
                  </a:solidFill>
                </a:rPr>
                <a:t>FFAGs</a:t>
              </a:r>
            </a:p>
            <a:p>
              <a:pPr algn="ctr"/>
              <a:r>
                <a:rPr lang="en-US" sz="1600" b="1" dirty="0">
                  <a:solidFill>
                    <a:srgbClr val="000000"/>
                  </a:solidFill>
                </a:rPr>
                <a:t> Cyclotrons</a:t>
              </a:r>
            </a:p>
            <a:p>
              <a:pPr algn="ctr"/>
              <a:r>
                <a:rPr lang="en-US" sz="1600" b="1" dirty="0">
                  <a:solidFill>
                    <a:srgbClr val="000000"/>
                  </a:solidFill>
                </a:rPr>
                <a:t> Synchrotrons</a:t>
              </a:r>
            </a:p>
            <a:p>
              <a:pPr algn="ctr"/>
              <a:r>
                <a:rPr lang="en-US" sz="1600" b="1" dirty="0">
                  <a:solidFill>
                    <a:srgbClr val="000000"/>
                  </a:solidFill>
                </a:rPr>
                <a:t> Colliders</a:t>
              </a:r>
              <a:r>
                <a:rPr lang="en-GB" sz="1600" b="1" dirty="0">
                  <a:solidFill>
                    <a:srgbClr val="000000"/>
                  </a:solidFill>
                </a:rPr>
                <a:t> </a:t>
              </a:r>
            </a:p>
            <a:p>
              <a:pPr algn="ctr"/>
              <a:endParaRPr lang="en-GB" sz="1600" b="1" dirty="0">
                <a:solidFill>
                  <a:srgbClr val="000000"/>
                </a:solidFill>
              </a:endParaRPr>
            </a:p>
            <a:p>
              <a:pPr algn="ctr"/>
              <a:endParaRPr lang="en-GB" sz="1600" b="1" dirty="0">
                <a:solidFill>
                  <a:srgbClr val="000000"/>
                </a:solidFill>
              </a:endParaRPr>
            </a:p>
          </p:txBody>
        </p:sp>
        <p:sp>
          <p:nvSpPr>
            <p:cNvPr id="16" name="Rounded Rectangle 15">
              <a:extLst>
                <a:ext uri="{FF2B5EF4-FFF2-40B4-BE49-F238E27FC236}">
                  <a16:creationId xmlns:a16="http://schemas.microsoft.com/office/drawing/2014/main" id="{FB31AC66-7151-99F7-6DC1-4DA73753A617}"/>
                </a:ext>
              </a:extLst>
            </p:cNvPr>
            <p:cNvSpPr/>
            <p:nvPr/>
          </p:nvSpPr>
          <p:spPr>
            <a:xfrm>
              <a:off x="1040030" y="4158711"/>
              <a:ext cx="8991242" cy="1828800"/>
            </a:xfrm>
            <a:prstGeom prst="round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br>
                <a:rPr lang="en-US" sz="2400" b="1" dirty="0">
                  <a:solidFill>
                    <a:srgbClr val="000000"/>
                  </a:solidFill>
                </a:rPr>
              </a:br>
              <a:r>
                <a:rPr lang="en-US" sz="2400" b="1" dirty="0">
                  <a:solidFill>
                    <a:srgbClr val="000000"/>
                  </a:solidFill>
                </a:rPr>
                <a:t>Applications</a:t>
              </a:r>
              <a:br>
                <a:rPr lang="en-US" sz="2400" b="1" dirty="0">
                  <a:solidFill>
                    <a:srgbClr val="000000"/>
                  </a:solidFill>
                </a:rPr>
              </a:br>
              <a:endParaRPr lang="en-US" sz="600" b="1" dirty="0">
                <a:solidFill>
                  <a:srgbClr val="000000"/>
                </a:solidFill>
              </a:endParaRPr>
            </a:p>
            <a:p>
              <a:pPr algn="ctr"/>
              <a:r>
                <a:rPr lang="en-US" sz="1600" b="1" dirty="0">
                  <a:solidFill>
                    <a:srgbClr val="000000"/>
                  </a:solidFill>
                </a:rPr>
                <a:t>High Energy Physics</a:t>
              </a:r>
            </a:p>
            <a:p>
              <a:pPr algn="ctr"/>
              <a:r>
                <a:rPr lang="en-US" sz="1600" b="1" dirty="0">
                  <a:solidFill>
                    <a:srgbClr val="000000"/>
                  </a:solidFill>
                </a:rPr>
                <a:t>Nuclear Physics</a:t>
              </a:r>
            </a:p>
            <a:p>
              <a:pPr algn="ctr"/>
              <a:r>
                <a:rPr lang="en-US" sz="1600" b="1" dirty="0">
                  <a:solidFill>
                    <a:srgbClr val="000000"/>
                  </a:solidFill>
                </a:rPr>
                <a:t>Industrial Applications</a:t>
              </a:r>
            </a:p>
            <a:p>
              <a:pPr algn="ctr"/>
              <a:r>
                <a:rPr lang="en-US" sz="1600" b="1" dirty="0">
                  <a:solidFill>
                    <a:srgbClr val="000000"/>
                  </a:solidFill>
                </a:rPr>
                <a:t>Medical Applications</a:t>
              </a:r>
            </a:p>
            <a:p>
              <a:pPr algn="ctr"/>
              <a:r>
                <a:rPr lang="en-US" sz="1600" b="1" dirty="0">
                  <a:solidFill>
                    <a:srgbClr val="000000"/>
                  </a:solidFill>
                </a:rPr>
                <a:t>Cancer Therapy</a:t>
              </a:r>
            </a:p>
            <a:p>
              <a:pPr algn="ctr"/>
              <a:r>
                <a:rPr lang="en-GB" sz="1600" b="1" dirty="0">
                  <a:solidFill>
                    <a:srgbClr val="000000"/>
                  </a:solidFill>
                </a:rPr>
                <a:t> </a:t>
              </a:r>
              <a:endParaRPr lang="en-GB" sz="2000" b="1" dirty="0">
                <a:solidFill>
                  <a:srgbClr val="000000"/>
                </a:solidFill>
              </a:endParaRPr>
            </a:p>
          </p:txBody>
        </p:sp>
        <p:pic>
          <p:nvPicPr>
            <p:cNvPr id="17" name="Picture 16">
              <a:extLst>
                <a:ext uri="{FF2B5EF4-FFF2-40B4-BE49-F238E27FC236}">
                  <a16:creationId xmlns:a16="http://schemas.microsoft.com/office/drawing/2014/main" id="{A9893296-0D1A-7EBE-677C-ABFD4017DAA1}"/>
                </a:ext>
              </a:extLst>
            </p:cNvPr>
            <p:cNvPicPr>
              <a:picLocks noChangeAspect="1"/>
            </p:cNvPicPr>
            <p:nvPr/>
          </p:nvPicPr>
          <p:blipFill>
            <a:blip r:embed="rId2"/>
            <a:stretch>
              <a:fillRect/>
            </a:stretch>
          </p:blipFill>
          <p:spPr>
            <a:xfrm>
              <a:off x="7136033" y="4158711"/>
              <a:ext cx="2571411" cy="1836000"/>
            </a:xfrm>
            <a:prstGeom prst="rect">
              <a:avLst/>
            </a:prstGeom>
          </p:spPr>
        </p:pic>
        <p:pic>
          <p:nvPicPr>
            <p:cNvPr id="18" name="Picture 17">
              <a:extLst>
                <a:ext uri="{FF2B5EF4-FFF2-40B4-BE49-F238E27FC236}">
                  <a16:creationId xmlns:a16="http://schemas.microsoft.com/office/drawing/2014/main" id="{48143992-0211-8696-EE50-E3999E237C0E}"/>
                </a:ext>
              </a:extLst>
            </p:cNvPr>
            <p:cNvPicPr>
              <a:picLocks noChangeAspect="1"/>
            </p:cNvPicPr>
            <p:nvPr/>
          </p:nvPicPr>
          <p:blipFill>
            <a:blip r:embed="rId3"/>
            <a:stretch>
              <a:fillRect/>
            </a:stretch>
          </p:blipFill>
          <p:spPr>
            <a:xfrm>
              <a:off x="1344832" y="4158711"/>
              <a:ext cx="2590799" cy="1828800"/>
            </a:xfrm>
            <a:prstGeom prst="rect">
              <a:avLst/>
            </a:prstGeom>
          </p:spPr>
        </p:pic>
      </p:grpSp>
    </p:spTree>
    <p:extLst>
      <p:ext uri="{BB962C8B-B14F-4D97-AF65-F5344CB8AC3E}">
        <p14:creationId xmlns:p14="http://schemas.microsoft.com/office/powerpoint/2010/main" val="237221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379" y="1225684"/>
            <a:ext cx="11396610" cy="5357677"/>
          </a:xfrm>
        </p:spPr>
        <p:txBody>
          <a:bodyPr>
            <a:noAutofit/>
          </a:bodyPr>
          <a:lstStyle/>
          <a:p>
            <a:r>
              <a:rPr lang="en-US" dirty="0"/>
              <a:t>CERN is financed by 23 member states and 10 associated member states </a:t>
            </a:r>
          </a:p>
          <a:p>
            <a:r>
              <a:rPr lang="en-US" dirty="0"/>
              <a:t>CAS visits all CERN member states and associated member states in turn </a:t>
            </a:r>
          </a:p>
          <a:p>
            <a:r>
              <a:rPr lang="en-US" dirty="0"/>
              <a:t>Previous residential CAS</a:t>
            </a:r>
            <a:br>
              <a:rPr lang="en-US" dirty="0"/>
            </a:br>
            <a:r>
              <a:rPr lang="en-US" dirty="0"/>
              <a:t>in Germany in 2016</a:t>
            </a:r>
          </a:p>
          <a:p>
            <a:r>
              <a:rPr lang="en-US" dirty="0"/>
              <a:t>In collaboration with</a:t>
            </a:r>
          </a:p>
          <a:p>
            <a:endParaRPr lang="en-US" dirty="0"/>
          </a:p>
          <a:p>
            <a:endParaRPr lang="en-US" dirty="0"/>
          </a:p>
          <a:p>
            <a:r>
              <a:rPr lang="en-US" dirty="0"/>
              <a:t>Many thanks to</a:t>
            </a:r>
            <a:br>
              <a:rPr lang="en-US" dirty="0"/>
            </a:br>
            <a:r>
              <a:rPr lang="en-US" dirty="0"/>
              <a:t>Axel Neumann</a:t>
            </a:r>
            <a:br>
              <a:rPr lang="en-US" dirty="0"/>
            </a:br>
            <a:r>
              <a:rPr lang="en-US" dirty="0" err="1"/>
              <a:t>Roswitha</a:t>
            </a:r>
            <a:r>
              <a:rPr lang="en-US" dirty="0"/>
              <a:t> </a:t>
            </a:r>
            <a:r>
              <a:rPr lang="en-US" dirty="0" err="1"/>
              <a:t>Schabardin</a:t>
            </a:r>
            <a:br>
              <a:rPr lang="en-US" dirty="0"/>
            </a:br>
            <a:r>
              <a:rPr lang="en-US" dirty="0"/>
              <a:t>Jens Knobloch </a:t>
            </a:r>
            <a:br>
              <a:rPr lang="en-US" dirty="0"/>
            </a:b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5</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8739196" cy="563562"/>
          </a:xfrm>
        </p:spPr>
        <p:txBody>
          <a:bodyPr/>
          <a:lstStyle/>
          <a:p>
            <a:r>
              <a:rPr lang="en-US" sz="3600" b="1" dirty="0">
                <a:solidFill>
                  <a:srgbClr val="00A3DA"/>
                </a:solidFill>
              </a:rPr>
              <a:t>Why are we in Germany now? </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pic>
        <p:nvPicPr>
          <p:cNvPr id="4" name="Picture 3">
            <a:extLst>
              <a:ext uri="{FF2B5EF4-FFF2-40B4-BE49-F238E27FC236}">
                <a16:creationId xmlns:a16="http://schemas.microsoft.com/office/drawing/2014/main" id="{BA09D212-9DAE-B4F5-4175-2A8FBDC61E8E}"/>
              </a:ext>
            </a:extLst>
          </p:cNvPr>
          <p:cNvPicPr>
            <a:picLocks noChangeAspect="1"/>
          </p:cNvPicPr>
          <p:nvPr/>
        </p:nvPicPr>
        <p:blipFill>
          <a:blip r:embed="rId2"/>
          <a:stretch>
            <a:fillRect/>
          </a:stretch>
        </p:blipFill>
        <p:spPr>
          <a:xfrm>
            <a:off x="4194784" y="2248066"/>
            <a:ext cx="7772400" cy="4197096"/>
          </a:xfrm>
          <a:prstGeom prst="rect">
            <a:avLst/>
          </a:prstGeom>
        </p:spPr>
      </p:pic>
      <p:pic>
        <p:nvPicPr>
          <p:cNvPr id="1026" name="Picture 2" descr="HZB-Logo - Helmholtz-Zentrum Berlin (HZB)">
            <a:extLst>
              <a:ext uri="{FF2B5EF4-FFF2-40B4-BE49-F238E27FC236}">
                <a16:creationId xmlns:a16="http://schemas.microsoft.com/office/drawing/2014/main" id="{3E3819A0-EC66-72C0-56EA-CAA5875479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58" t="30418" r="11001" b="28346"/>
          <a:stretch/>
        </p:blipFill>
        <p:spPr bwMode="auto">
          <a:xfrm>
            <a:off x="766915" y="3765755"/>
            <a:ext cx="3775587" cy="696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005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402AC5-7579-C0C9-4B62-9276AFECF4A9}"/>
              </a:ext>
            </a:extLst>
          </p:cNvPr>
          <p:cNvSpPr>
            <a:spLocks noGrp="1"/>
          </p:cNvSpPr>
          <p:nvPr>
            <p:ph idx="1"/>
          </p:nvPr>
        </p:nvSpPr>
        <p:spPr/>
        <p:txBody>
          <a:bodyPr/>
          <a:lstStyle/>
          <a:p>
            <a:endParaRPr lang="en-US"/>
          </a:p>
        </p:txBody>
      </p:sp>
      <p:sp>
        <p:nvSpPr>
          <p:cNvPr id="3" name="Footer Placeholder 2">
            <a:extLst>
              <a:ext uri="{FF2B5EF4-FFF2-40B4-BE49-F238E27FC236}">
                <a16:creationId xmlns:a16="http://schemas.microsoft.com/office/drawing/2014/main" id="{7E864D2A-7B9B-3C6C-42AD-61A88271DC3E}"/>
              </a:ext>
            </a:extLst>
          </p:cNvPr>
          <p:cNvSpPr>
            <a:spLocks noGrp="1"/>
          </p:cNvSpPr>
          <p:nvPr>
            <p:ph type="ftr" sz="quarter" idx="11"/>
          </p:nvPr>
        </p:nvSpPr>
        <p:spPr/>
        <p:txBody>
          <a:bodyPr/>
          <a:lstStyle/>
          <a:p>
            <a:r>
              <a:rPr lang="en-US"/>
              <a:t>Frank Tecker, Opening CAS 2023</a:t>
            </a:r>
            <a:endParaRPr lang="en-US" dirty="0"/>
          </a:p>
        </p:txBody>
      </p:sp>
      <p:sp>
        <p:nvSpPr>
          <p:cNvPr id="4" name="Slide Number Placeholder 3">
            <a:extLst>
              <a:ext uri="{FF2B5EF4-FFF2-40B4-BE49-F238E27FC236}">
                <a16:creationId xmlns:a16="http://schemas.microsoft.com/office/drawing/2014/main" id="{8345488D-3A28-8870-EE90-CC4436F166DE}"/>
              </a:ext>
            </a:extLst>
          </p:cNvPr>
          <p:cNvSpPr>
            <a:spLocks noGrp="1"/>
          </p:cNvSpPr>
          <p:nvPr>
            <p:ph type="sldNum" sz="quarter" idx="12"/>
          </p:nvPr>
        </p:nvSpPr>
        <p:spPr/>
        <p:txBody>
          <a:bodyPr/>
          <a:lstStyle/>
          <a:p>
            <a:fld id="{07CB4EDF-7DE6-4369-B527-B79B2EF0026D}" type="slidenum">
              <a:rPr lang="en-US" smtClean="0"/>
              <a:pPr/>
              <a:t>6</a:t>
            </a:fld>
            <a:endParaRPr lang="en-US"/>
          </a:p>
        </p:txBody>
      </p:sp>
      <p:sp>
        <p:nvSpPr>
          <p:cNvPr id="5" name="Title 4">
            <a:extLst>
              <a:ext uri="{FF2B5EF4-FFF2-40B4-BE49-F238E27FC236}">
                <a16:creationId xmlns:a16="http://schemas.microsoft.com/office/drawing/2014/main" id="{6E575E42-A8DE-28E6-C250-639E56E6A4F4}"/>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1634363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7695" y="1070599"/>
            <a:ext cx="11396610" cy="5285754"/>
          </a:xfrm>
        </p:spPr>
        <p:txBody>
          <a:bodyPr>
            <a:normAutofit fontScale="92500" lnSpcReduction="20000"/>
          </a:bodyPr>
          <a:lstStyle/>
          <a:p>
            <a:r>
              <a:rPr lang="en-GB" dirty="0"/>
              <a:t>Typically 2 weeks duration</a:t>
            </a:r>
          </a:p>
          <a:p>
            <a:r>
              <a:rPr lang="en-GB" dirty="0"/>
              <a:t>Networking is an essential part of each CAS course!</a:t>
            </a:r>
          </a:p>
          <a:p>
            <a:endParaRPr lang="en-US" dirty="0"/>
          </a:p>
          <a:p>
            <a:r>
              <a:rPr lang="en-US" dirty="0"/>
              <a:t>Introduction to Accelerator Physics (yearly – in September)</a:t>
            </a:r>
          </a:p>
          <a:p>
            <a:pPr lvl="1"/>
            <a:r>
              <a:rPr lang="en-US" dirty="0"/>
              <a:t>25 Sep – 8 Oct 2023 (in Santa Susanna, Spain)</a:t>
            </a:r>
          </a:p>
          <a:p>
            <a:pPr lvl="1"/>
            <a:r>
              <a:rPr lang="en-US" dirty="0"/>
              <a:t>2024 in Serbia</a:t>
            </a:r>
          </a:p>
          <a:p>
            <a:pPr lvl="1"/>
            <a:r>
              <a:rPr lang="en-US" dirty="0"/>
              <a:t>Hands-on in transverse and longitudinal beam dynamics</a:t>
            </a:r>
          </a:p>
          <a:p>
            <a:pPr lvl="1"/>
            <a:endParaRPr lang="en-US" dirty="0"/>
          </a:p>
          <a:p>
            <a:r>
              <a:rPr lang="en-US" dirty="0"/>
              <a:t>Advanced Accelerator Physics</a:t>
            </a:r>
          </a:p>
          <a:p>
            <a:pPr lvl="1"/>
            <a:r>
              <a:rPr lang="en-US" dirty="0"/>
              <a:t>next in Nov 2024</a:t>
            </a:r>
          </a:p>
          <a:p>
            <a:pPr lvl="1"/>
            <a:r>
              <a:rPr lang="en-US" dirty="0"/>
              <a:t>Hands-on in RF, Beam Instrumentation and Beam Optics</a:t>
            </a:r>
          </a:p>
          <a:p>
            <a:pPr lvl="1"/>
            <a:endParaRPr lang="en-US" dirty="0"/>
          </a:p>
          <a:p>
            <a:r>
              <a:rPr lang="en-US" dirty="0"/>
              <a:t>2023+: Magnets, Mechanical and Material Engineering, …</a:t>
            </a:r>
          </a:p>
          <a:p>
            <a:r>
              <a:rPr lang="en-US" dirty="0"/>
              <a:t>Basic course (non-residential, 5 days) near CERN – open for external participants</a:t>
            </a:r>
          </a:p>
          <a:p>
            <a:pPr lvl="1"/>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7</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8739196" cy="563562"/>
          </a:xfrm>
        </p:spPr>
        <p:txBody>
          <a:bodyPr/>
          <a:lstStyle/>
          <a:p>
            <a:r>
              <a:rPr lang="en-US" sz="3600" b="1" dirty="0">
                <a:solidFill>
                  <a:srgbClr val="00A3DA"/>
                </a:solidFill>
              </a:rPr>
              <a:t>Residential CAS Courses</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spTree>
    <p:extLst>
      <p:ext uri="{BB962C8B-B14F-4D97-AF65-F5344CB8AC3E}">
        <p14:creationId xmlns:p14="http://schemas.microsoft.com/office/powerpoint/2010/main" val="1436891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8</a:t>
            </a:fld>
            <a:endParaRPr lang="en-US">
              <a:solidFill>
                <a:prstClr val="black">
                  <a:tint val="75000"/>
                </a:prstClr>
              </a:solidFill>
              <a:latin typeface="Calibri"/>
            </a:endParaRPr>
          </a:p>
        </p:txBody>
      </p:sp>
      <p:pic>
        <p:nvPicPr>
          <p:cNvPr id="3" name="Picture 2">
            <a:extLst>
              <a:ext uri="{FF2B5EF4-FFF2-40B4-BE49-F238E27FC236}">
                <a16:creationId xmlns:a16="http://schemas.microsoft.com/office/drawing/2014/main" id="{5A710BBF-2247-6A97-6ABC-1D3B5E3D33C6}"/>
              </a:ext>
            </a:extLst>
          </p:cNvPr>
          <p:cNvPicPr>
            <a:picLocks noChangeAspect="1"/>
          </p:cNvPicPr>
          <p:nvPr/>
        </p:nvPicPr>
        <p:blipFill rotWithShape="1">
          <a:blip r:embed="rId2"/>
          <a:srcRect l="6138" t="11099" r="7713" b="17294"/>
          <a:stretch/>
        </p:blipFill>
        <p:spPr>
          <a:xfrm>
            <a:off x="432756" y="361"/>
            <a:ext cx="11042320" cy="6485944"/>
          </a:xfrm>
          <a:prstGeom prst="rect">
            <a:avLst/>
          </a:prstGeom>
        </p:spPr>
      </p:pic>
    </p:spTree>
    <p:extLst>
      <p:ext uri="{BB962C8B-B14F-4D97-AF65-F5344CB8AC3E}">
        <p14:creationId xmlns:p14="http://schemas.microsoft.com/office/powerpoint/2010/main" val="247474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7022" y="1017431"/>
            <a:ext cx="11384253" cy="5338921"/>
          </a:xfrm>
        </p:spPr>
        <p:txBody>
          <a:bodyPr>
            <a:normAutofit lnSpcReduction="10000"/>
          </a:bodyPr>
          <a:lstStyle/>
          <a:p>
            <a:r>
              <a:rPr lang="en-US" b="1" dirty="0"/>
              <a:t>107 participants </a:t>
            </a:r>
            <a:r>
              <a:rPr lang="en-US" dirty="0"/>
              <a:t>(25 CERN, 77 external,</a:t>
            </a:r>
            <a:r>
              <a:rPr lang="en-US" strike="sngStrike" dirty="0"/>
              <a:t> 6 </a:t>
            </a:r>
            <a:r>
              <a:rPr lang="en-US" dirty="0"/>
              <a:t> 5 grants) </a:t>
            </a:r>
          </a:p>
          <a:p>
            <a:r>
              <a:rPr lang="en-US" b="1" dirty="0"/>
              <a:t>34 (!) colleagues for lectures and hands-on</a:t>
            </a:r>
            <a:r>
              <a:rPr lang="en-US" dirty="0"/>
              <a:t>, 3 more for the CAS team</a:t>
            </a:r>
          </a:p>
          <a:p>
            <a:r>
              <a:rPr lang="en-US" dirty="0"/>
              <a:t>Lectures 45-50 minutes + discussion</a:t>
            </a:r>
          </a:p>
          <a:p>
            <a:r>
              <a:rPr lang="en-US" dirty="0"/>
              <a:t>Discussion sessions with lecturers and hands-on colleagues</a:t>
            </a:r>
          </a:p>
          <a:p>
            <a:r>
              <a:rPr lang="en-US" dirty="0"/>
              <a:t>Hands-on courses for </a:t>
            </a:r>
          </a:p>
          <a:p>
            <a:pPr lvl="1"/>
            <a:r>
              <a:rPr lang="en-US" dirty="0"/>
              <a:t>RF measurements (I + II),  RF simulations, Longitudinal Tracking</a:t>
            </a:r>
          </a:p>
          <a:p>
            <a:pPr lvl="1"/>
            <a:endParaRPr lang="en-US" dirty="0"/>
          </a:p>
          <a:p>
            <a:r>
              <a:rPr lang="en-US" dirty="0"/>
              <a:t>Special lecture </a:t>
            </a:r>
            <a:r>
              <a:rPr lang="en-US" b="1" dirty="0"/>
              <a:t>“Electromagnetic simulations with CST</a:t>
            </a:r>
            <a:r>
              <a:rPr lang="en-US" dirty="0"/>
              <a:t>” tomorrow</a:t>
            </a:r>
            <a:br>
              <a:rPr lang="en-US" dirty="0"/>
            </a:br>
            <a:r>
              <a:rPr lang="en-US" dirty="0"/>
              <a:t>by Frank </a:t>
            </a:r>
            <a:r>
              <a:rPr lang="en-US" dirty="0" err="1"/>
              <a:t>Demming</a:t>
            </a:r>
            <a:r>
              <a:rPr lang="en-US" dirty="0"/>
              <a:t>-Janssen (SIMUSERV GmbH)</a:t>
            </a:r>
          </a:p>
          <a:p>
            <a:r>
              <a:rPr lang="en-US" dirty="0"/>
              <a:t>entertaining </a:t>
            </a:r>
            <a:r>
              <a:rPr lang="en-US" b="1" dirty="0"/>
              <a:t>seminar:</a:t>
            </a:r>
            <a:br>
              <a:rPr lang="en-US" b="1" dirty="0"/>
            </a:br>
            <a:r>
              <a:rPr lang="en-US" b="1" dirty="0"/>
              <a:t>“Quantum Entanglement – Spooky Action at a Distance”</a:t>
            </a:r>
            <a:br>
              <a:rPr lang="en-US" b="1" dirty="0"/>
            </a:br>
            <a:r>
              <a:rPr lang="en-US" dirty="0"/>
              <a:t>on Wednesday by Prof. Oliver Benson and Julian </a:t>
            </a:r>
            <a:r>
              <a:rPr lang="en-US" dirty="0" err="1"/>
              <a:t>Rypalla</a:t>
            </a:r>
            <a:endParaRPr lang="en-US" dirty="0"/>
          </a:p>
          <a:p>
            <a:endParaRPr lang="en-US" dirty="0"/>
          </a:p>
          <a:p>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a:solidFill>
                  <a:prstClr val="black">
                    <a:tint val="75000"/>
                  </a:prstClr>
                </a:solidFill>
                <a:latin typeface="Calibri"/>
              </a:rPr>
              <a:pPr/>
              <a:t>9</a:t>
            </a:fld>
            <a:endParaRPr lang="en-US">
              <a:solidFill>
                <a:prstClr val="black">
                  <a:tint val="75000"/>
                </a:prstClr>
              </a:solidFill>
              <a:latin typeface="Calibri"/>
            </a:endParaRPr>
          </a:p>
        </p:txBody>
      </p:sp>
      <p:sp>
        <p:nvSpPr>
          <p:cNvPr id="6" name="Title 5"/>
          <p:cNvSpPr>
            <a:spLocks noGrp="1"/>
          </p:cNvSpPr>
          <p:nvPr>
            <p:ph type="title"/>
          </p:nvPr>
        </p:nvSpPr>
        <p:spPr>
          <a:xfrm>
            <a:off x="1990413" y="274639"/>
            <a:ext cx="3792549" cy="563562"/>
          </a:xfrm>
        </p:spPr>
        <p:txBody>
          <a:bodyPr/>
          <a:lstStyle/>
          <a:p>
            <a:r>
              <a:rPr lang="en-US" sz="3600" b="1" dirty="0">
                <a:solidFill>
                  <a:srgbClr val="00A3DA"/>
                </a:solidFill>
              </a:rPr>
              <a:t>This course</a:t>
            </a:r>
          </a:p>
        </p:txBody>
      </p:sp>
      <p:sp>
        <p:nvSpPr>
          <p:cNvPr id="7" name="Footer Placeholder 6"/>
          <p:cNvSpPr>
            <a:spLocks noGrp="1"/>
          </p:cNvSpPr>
          <p:nvPr>
            <p:ph type="ftr" sz="quarter" idx="11"/>
          </p:nvPr>
        </p:nvSpPr>
        <p:spPr/>
        <p:txBody>
          <a:bodyPr/>
          <a:lstStyle/>
          <a:p>
            <a:r>
              <a:rPr lang="en-US">
                <a:solidFill>
                  <a:prstClr val="black">
                    <a:tint val="75000"/>
                  </a:prstClr>
                </a:solidFill>
                <a:latin typeface="Calibri"/>
              </a:rPr>
              <a:t>Frank Tecker, Opening CAS 2023</a:t>
            </a:r>
            <a:endParaRPr lang="en-US" dirty="0">
              <a:solidFill>
                <a:prstClr val="black">
                  <a:tint val="75000"/>
                </a:prstClr>
              </a:solidFill>
              <a:latin typeface="Calibri"/>
            </a:endParaRPr>
          </a:p>
        </p:txBody>
      </p:sp>
    </p:spTree>
    <p:extLst>
      <p:ext uri="{BB962C8B-B14F-4D97-AF65-F5344CB8AC3E}">
        <p14:creationId xmlns:p14="http://schemas.microsoft.com/office/powerpoint/2010/main" val="14988704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16225</TotalTime>
  <Words>1147</Words>
  <Application>Microsoft Macintosh PowerPoint</Application>
  <PresentationFormat>Widescreen</PresentationFormat>
  <Paragraphs>182</Paragraphs>
  <Slides>18</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18</vt:i4>
      </vt:variant>
    </vt:vector>
  </HeadingPairs>
  <TitlesOfParts>
    <vt:vector size="23" baseType="lpstr">
      <vt:lpstr>Arial</vt:lpstr>
      <vt:lpstr>Calibri</vt:lpstr>
      <vt:lpstr>Calibri Light</vt:lpstr>
      <vt:lpstr>Office Theme</vt:lpstr>
      <vt:lpstr>1_Office Theme</vt:lpstr>
      <vt:lpstr>WELCOME!</vt:lpstr>
      <vt:lpstr>Roger Bailey (1954-2023)</vt:lpstr>
      <vt:lpstr>The CERN Accelerator School - CAS</vt:lpstr>
      <vt:lpstr>Scope</vt:lpstr>
      <vt:lpstr>Why are we in Germany now? </vt:lpstr>
      <vt:lpstr>PowerPoint Presentation</vt:lpstr>
      <vt:lpstr>Residential CAS Courses</vt:lpstr>
      <vt:lpstr>PowerPoint Presentation</vt:lpstr>
      <vt:lpstr>This course</vt:lpstr>
      <vt:lpstr>This course</vt:lpstr>
      <vt:lpstr>Hands-on courses</vt:lpstr>
      <vt:lpstr>Networking</vt:lpstr>
      <vt:lpstr>COVID-19</vt:lpstr>
      <vt:lpstr>The CAS Team</vt:lpstr>
      <vt:lpstr>Online Evaluation Form</vt:lpstr>
      <vt:lpstr>Online Evaluation Form</vt:lpstr>
      <vt:lpstr>Enjoy the course!  http://cern.ch/cas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Frank Tecker</dc:creator>
  <cp:lastModifiedBy>CAS School</cp:lastModifiedBy>
  <cp:revision>60</cp:revision>
  <dcterms:created xsi:type="dcterms:W3CDTF">2022-05-07T15:39:52Z</dcterms:created>
  <dcterms:modified xsi:type="dcterms:W3CDTF">2023-06-18T10:30:02Z</dcterms:modified>
</cp:coreProperties>
</file>