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79" r:id="rId1"/>
  </p:sldMasterIdLst>
  <p:notesMasterIdLst>
    <p:notesMasterId r:id="rId7"/>
  </p:notesMasterIdLst>
  <p:sldIdLst>
    <p:sldId id="276" r:id="rId2"/>
    <p:sldId id="518" r:id="rId3"/>
    <p:sldId id="515" r:id="rId4"/>
    <p:sldId id="516" r:id="rId5"/>
    <p:sldId id="517" r:id="rId6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FF9900"/>
    <a:srgbClr val="008000"/>
    <a:srgbClr val="0000FF"/>
    <a:srgbClr val="00B0F0"/>
    <a:srgbClr val="000000"/>
    <a:srgbClr val="789ADE"/>
    <a:srgbClr val="003399"/>
    <a:srgbClr val="CC0000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912"/>
    <p:restoredTop sz="94762"/>
  </p:normalViewPr>
  <p:slideViewPr>
    <p:cSldViewPr>
      <p:cViewPr varScale="1">
        <p:scale>
          <a:sx n="117" d="100"/>
          <a:sy n="117" d="100"/>
        </p:scale>
        <p:origin x="1168" y="16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D693CF9-B178-43EF-BFFF-127C45C33E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2378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1320800" y="1470345"/>
            <a:ext cx="9550400" cy="1958655"/>
          </a:xfrm>
        </p:spPr>
        <p:txBody>
          <a:bodyPr anchorCtr="1"/>
          <a:lstStyle>
            <a:lvl1pPr>
              <a:defRPr sz="4800"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826684" y="4298894"/>
            <a:ext cx="8534400" cy="1752600"/>
          </a:xfrm>
          <a:ln w="9525"/>
        </p:spPr>
        <p:txBody>
          <a:bodyPr/>
          <a:lstStyle>
            <a:lvl1pPr marL="0" indent="0" algn="ctr">
              <a:buFontTx/>
              <a:buNone/>
              <a:defRPr sz="2400" b="1" i="1"/>
            </a:lvl1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37600" y="457200"/>
            <a:ext cx="2641600" cy="5334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2800" y="457200"/>
            <a:ext cx="7721600" cy="5334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9731" y="164576"/>
            <a:ext cx="9908490" cy="62909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00" y="164576"/>
            <a:ext cx="8487505" cy="62909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800" y="1047890"/>
            <a:ext cx="5181600" cy="51462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047890"/>
            <a:ext cx="5181600" cy="514627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00" y="185187"/>
            <a:ext cx="8487505" cy="581227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086295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1726057"/>
            <a:ext cx="5386917" cy="440010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086295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1726057"/>
            <a:ext cx="5389033" cy="440010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00" y="164576"/>
            <a:ext cx="8487506" cy="62909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900000" y="164576"/>
            <a:ext cx="9919816" cy="629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Outline</a:t>
            </a:r>
          </a:p>
        </p:txBody>
      </p:sp>
      <p:sp>
        <p:nvSpPr>
          <p:cNvPr id="5123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812800" y="1086296"/>
            <a:ext cx="10566400" cy="510786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095" name="Rectangle 47"/>
          <p:cNvSpPr>
            <a:spLocks noChangeArrowheads="1"/>
          </p:cNvSpPr>
          <p:nvPr/>
        </p:nvSpPr>
        <p:spPr bwMode="auto">
          <a:xfrm>
            <a:off x="812799" y="907272"/>
            <a:ext cx="10566400" cy="102211"/>
          </a:xfrm>
          <a:prstGeom prst="rect">
            <a:avLst/>
          </a:prstGeom>
          <a:gradFill rotWithShape="0">
            <a:gsLst>
              <a:gs pos="0">
                <a:srgbClr val="CC0000"/>
              </a:gs>
              <a:gs pos="100000">
                <a:srgbClr val="CC0000">
                  <a:gamma/>
                  <a:tint val="24314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097" name="Text Box 49"/>
          <p:cNvSpPr txBox="1">
            <a:spLocks noChangeArrowheads="1"/>
          </p:cNvSpPr>
          <p:nvPr/>
        </p:nvSpPr>
        <p:spPr bwMode="auto">
          <a:xfrm>
            <a:off x="9956800" y="62484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98" name="Text Box 50"/>
          <p:cNvSpPr txBox="1">
            <a:spLocks noChangeArrowheads="1"/>
          </p:cNvSpPr>
          <p:nvPr/>
        </p:nvSpPr>
        <p:spPr bwMode="auto">
          <a:xfrm>
            <a:off x="9219607" y="6232565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hangingPunct="0">
              <a:spcBef>
                <a:spcPct val="50000"/>
              </a:spcBef>
              <a:defRPr/>
            </a:pPr>
            <a:r>
              <a:rPr lang="en-US" sz="1200" i="1">
                <a:solidFill>
                  <a:srgbClr val="000099"/>
                </a:solidFill>
                <a:latin typeface="Times New Roman" pitchFamily="18" charset="0"/>
              </a:rPr>
              <a:t>Page</a:t>
            </a:r>
            <a:r>
              <a:rPr lang="en-US" sz="2400" i="1">
                <a:solidFill>
                  <a:srgbClr val="000099"/>
                </a:solidFill>
                <a:latin typeface="Times New Roman" pitchFamily="18" charset="0"/>
              </a:rPr>
              <a:t> </a:t>
            </a:r>
            <a:fld id="{4AE0B11B-DBB4-43EA-9EBA-192123257F1C}" type="slidenum">
              <a:rPr lang="en-US" sz="1200" i="1">
                <a:solidFill>
                  <a:srgbClr val="000099"/>
                </a:solidFill>
                <a:latin typeface="Times New Roman" pitchFamily="18" charset="0"/>
              </a:rPr>
              <a:pPr algn="r" eaLnBrk="0" hangingPunct="0">
                <a:spcBef>
                  <a:spcPct val="50000"/>
                </a:spcBef>
                <a:defRPr/>
              </a:pPr>
              <a:t>‹#›</a:t>
            </a:fld>
            <a:endParaRPr lang="en-US" sz="1200" i="1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099" name="Text Box 51"/>
          <p:cNvSpPr txBox="1">
            <a:spLocks noChangeArrowheads="1"/>
          </p:cNvSpPr>
          <p:nvPr/>
        </p:nvSpPr>
        <p:spPr bwMode="auto">
          <a:xfrm>
            <a:off x="812799" y="6386186"/>
            <a:ext cx="608970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sz="1200" i="1" baseline="0" dirty="0">
                <a:solidFill>
                  <a:srgbClr val="000099"/>
                </a:solidFill>
                <a:latin typeface="Times New Roman" pitchFamily="18" charset="0"/>
              </a:rPr>
              <a:t>2023 CAS course on “RF for Accelerators”: RF Measurements – M. Wendt</a:t>
            </a:r>
            <a:endParaRPr lang="en-US" sz="1200" i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100" name="Line 52"/>
          <p:cNvSpPr>
            <a:spLocks noChangeShapeType="1"/>
          </p:cNvSpPr>
          <p:nvPr/>
        </p:nvSpPr>
        <p:spPr bwMode="auto">
          <a:xfrm>
            <a:off x="812799" y="6309375"/>
            <a:ext cx="10575314" cy="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  <a:effectLst/>
        </p:spPr>
        <p:txBody>
          <a:bodyPr/>
          <a:lstStyle/>
          <a:p>
            <a:pPr eaLnBrk="0" hangingPunct="0"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26DB8A97-71C5-AE64-1871-459EA9EFE15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30" y="66990"/>
            <a:ext cx="792000" cy="7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ERN Accelerator School - CAS – Accelerator School – CERN | LinkedIn">
            <a:extLst>
              <a:ext uri="{FF2B5EF4-FFF2-40B4-BE49-F238E27FC236}">
                <a16:creationId xmlns:a16="http://schemas.microsoft.com/office/drawing/2014/main" id="{4E2D3839-39DC-5507-6120-C3964980EF2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86" b="26530"/>
          <a:stretch/>
        </p:blipFill>
        <p:spPr bwMode="auto">
          <a:xfrm>
            <a:off x="10704600" y="9001"/>
            <a:ext cx="1487400" cy="880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99"/>
        </a:buClr>
        <a:buSzPct val="125000"/>
        <a:buChar char="•"/>
        <a:defRPr kumimoji="1" sz="2000" b="1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Ø"/>
        <a:defRPr kumimoji="1" sz="1600">
          <a:solidFill>
            <a:srgbClr val="0066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E64C44-DDB6-4F48-AC63-3BDB7494C8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Hands-on RF Measurements – Teaser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357655-1434-2E49-A9B9-9F6F27248C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4515" y="1060460"/>
            <a:ext cx="10023707" cy="947555"/>
          </a:xfrm>
        </p:spPr>
        <p:txBody>
          <a:bodyPr/>
          <a:lstStyle/>
          <a:p>
            <a:r>
              <a:rPr lang="en-US" dirty="0"/>
              <a:t>Spin-off from the CAS Advanced Course afternoon hands-on sessions</a:t>
            </a:r>
          </a:p>
          <a:p>
            <a:pPr lvl="1"/>
            <a:r>
              <a:rPr lang="en-US" dirty="0"/>
              <a:t>But… </a:t>
            </a:r>
          </a:p>
        </p:txBody>
      </p:sp>
      <p:pic>
        <p:nvPicPr>
          <p:cNvPr id="5" name="Picture 4" descr="A picture containing indoor, person, working, meal&#10;&#10;Description automatically generated">
            <a:extLst>
              <a:ext uri="{FF2B5EF4-FFF2-40B4-BE49-F238E27FC236}">
                <a16:creationId xmlns:a16="http://schemas.microsoft.com/office/drawing/2014/main" id="{D1F53A3F-0FB9-401F-9E02-D87CCBA09E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865" y="3697835"/>
            <a:ext cx="3748702" cy="2497109"/>
          </a:xfrm>
          <a:prstGeom prst="rect">
            <a:avLst/>
          </a:prstGeom>
        </p:spPr>
      </p:pic>
      <p:pic>
        <p:nvPicPr>
          <p:cNvPr id="10" name="Picture 9" descr="A picture containing indoor, person, working, meal&#10;&#10;Description automatically generated">
            <a:extLst>
              <a:ext uri="{FF2B5EF4-FFF2-40B4-BE49-F238E27FC236}">
                <a16:creationId xmlns:a16="http://schemas.microsoft.com/office/drawing/2014/main" id="{580589A4-3EF9-FA12-8EC4-3A71FE5560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1035" y="3697835"/>
            <a:ext cx="3748701" cy="2497109"/>
          </a:xfrm>
          <a:prstGeom prst="rect">
            <a:avLst/>
          </a:prstGeom>
        </p:spPr>
      </p:pic>
      <p:pic>
        <p:nvPicPr>
          <p:cNvPr id="14" name="Picture 13" descr="A group of people in a room&#10;&#10;Description automatically generated with low confidence">
            <a:extLst>
              <a:ext uri="{FF2B5EF4-FFF2-40B4-BE49-F238E27FC236}">
                <a16:creationId xmlns:a16="http://schemas.microsoft.com/office/drawing/2014/main" id="{F8FC2AAF-B55E-D04C-CBAC-DCF3F071544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724" y="1953451"/>
            <a:ext cx="3381042" cy="2252201"/>
          </a:xfrm>
          <a:prstGeom prst="rect">
            <a:avLst/>
          </a:prstGeom>
        </p:spPr>
      </p:pic>
      <p:pic>
        <p:nvPicPr>
          <p:cNvPr id="12" name="Picture 11" descr="A group of people in a room&#10;&#10;Description automatically generated with low confidence">
            <a:extLst>
              <a:ext uri="{FF2B5EF4-FFF2-40B4-BE49-F238E27FC236}">
                <a16:creationId xmlns:a16="http://schemas.microsoft.com/office/drawing/2014/main" id="{48BBF3DD-7299-522D-22A9-40D3AD4EDE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7501" y="1953451"/>
            <a:ext cx="3381042" cy="2252201"/>
          </a:xfrm>
          <a:prstGeom prst="rect">
            <a:avLst/>
          </a:prstGeom>
        </p:spPr>
      </p:pic>
      <p:pic>
        <p:nvPicPr>
          <p:cNvPr id="6" name="Picture 5" descr="A group of people standing in front of several computers&#10;&#10;Description automatically generated with low confidence">
            <a:extLst>
              <a:ext uri="{FF2B5EF4-FFF2-40B4-BE49-F238E27FC236}">
                <a16:creationId xmlns:a16="http://schemas.microsoft.com/office/drawing/2014/main" id="{89F064F0-AEF4-8B4D-4EEF-C52BED9BE23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535" y="1931205"/>
            <a:ext cx="3516255" cy="2342705"/>
          </a:xfrm>
          <a:prstGeom prst="rect">
            <a:avLst/>
          </a:prstGeom>
        </p:spPr>
      </p:pic>
      <p:pic>
        <p:nvPicPr>
          <p:cNvPr id="7" name="Picture 6" descr="A person teaching a class&#10;&#10;Description automatically generated with low confidence">
            <a:extLst>
              <a:ext uri="{FF2B5EF4-FFF2-40B4-BE49-F238E27FC236}">
                <a16:creationId xmlns:a16="http://schemas.microsoft.com/office/drawing/2014/main" id="{D4552230-C1CA-68D4-2D68-9961EE1F389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534" y="4070655"/>
            <a:ext cx="3189017" cy="2124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618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DF4CF-5097-49D6-63FB-8F1FBCB83C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Hands-on RF Measurements – Some Details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94C094-DA1D-3178-6554-525A974EF3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Much more students (&gt;100), and fortunately also more instructors (10)</a:t>
            </a:r>
          </a:p>
          <a:p>
            <a:pPr lvl="1"/>
            <a:r>
              <a:rPr lang="en-US" dirty="0"/>
              <a:t>Students: (large) spread in background knowledge and experience on RF measurements</a:t>
            </a:r>
          </a:p>
          <a:p>
            <a:pPr lvl="2"/>
            <a:r>
              <a:rPr lang="en-US" dirty="0"/>
              <a:t>Teams of 4..5 students with a good spread </a:t>
            </a:r>
          </a:p>
          <a:p>
            <a:pPr lvl="1"/>
            <a:r>
              <a:rPr lang="en-US" dirty="0"/>
              <a:t>Instructors: Professionals and (semi)-amateurs</a:t>
            </a:r>
          </a:p>
          <a:p>
            <a:pPr lvl="2"/>
            <a:r>
              <a:rPr lang="en-US" dirty="0"/>
              <a:t>In RF you always are a student!</a:t>
            </a:r>
          </a:p>
          <a:p>
            <a:pPr lvl="1"/>
            <a:endParaRPr lang="en-US" dirty="0"/>
          </a:p>
          <a:p>
            <a:r>
              <a:rPr lang="en-US" dirty="0"/>
              <a:t>More experimental setups</a:t>
            </a:r>
          </a:p>
          <a:p>
            <a:pPr lvl="1"/>
            <a:r>
              <a:rPr lang="en-US" dirty="0"/>
              <a:t>12 experimental tables with VNAs, SAs, oscilloscopes, RF generators and more</a:t>
            </a:r>
          </a:p>
          <a:p>
            <a:pPr lvl="2"/>
            <a:r>
              <a:rPr lang="en-US" dirty="0"/>
              <a:t>Unfortunately located on different floors</a:t>
            </a:r>
          </a:p>
          <a:p>
            <a:pPr lvl="1"/>
            <a:r>
              <a:rPr lang="en-US" dirty="0"/>
              <a:t>All students will execute each experiment</a:t>
            </a:r>
          </a:p>
          <a:p>
            <a:pPr lvl="2"/>
            <a:r>
              <a:rPr lang="en-US" dirty="0"/>
              <a:t>Still, some changes, alterations on individual experiments may occur over the 2-weeks</a:t>
            </a:r>
          </a:p>
          <a:p>
            <a:pPr lvl="1"/>
            <a:r>
              <a:rPr lang="en-US" dirty="0"/>
              <a:t>Additional after-hours experiments</a:t>
            </a:r>
          </a:p>
          <a:p>
            <a:pPr lvl="2"/>
            <a:r>
              <a:rPr lang="en-US" dirty="0">
                <a:solidFill>
                  <a:srgbClr val="C00000"/>
                </a:solidFill>
              </a:rPr>
              <a:t>“Happy hour with Piotr” on request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0351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BFC424-3B90-3564-8689-3287A3DCCC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Hands-on RF Measurements – Block A, 1</a:t>
            </a:r>
            <a:r>
              <a:rPr lang="en-US" sz="2800" baseline="30000" dirty="0"/>
              <a:t>st</a:t>
            </a:r>
            <a:r>
              <a:rPr lang="en-US" sz="2800" dirty="0"/>
              <a:t> floor (Harvard)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E7FC25-B751-686F-8343-B7E7401E3EB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pPr marL="457200" indent="-457200">
                  <a:buFont typeface="+mj-lt"/>
                  <a:buAutoNum type="arabicPeriod"/>
                </a:pPr>
                <a:r>
                  <a:rPr lang="en-US" dirty="0"/>
                  <a:t>Cylindrical cavity characterization (single cell, “pillbox” like) – 1 hour</a:t>
                </a:r>
              </a:p>
              <a:p>
                <a:pPr marL="400050" lvl="1" indent="0">
                  <a:buNone/>
                </a:pPr>
                <a:r>
                  <a:rPr lang="en-US" dirty="0"/>
                  <a:t>Instructors: </a:t>
                </a:r>
                <a:r>
                  <a:rPr lang="en-US" dirty="0" err="1">
                    <a:solidFill>
                      <a:srgbClr val="C00000"/>
                    </a:solidFill>
                  </a:rPr>
                  <a:t>Yegor</a:t>
                </a:r>
                <a:r>
                  <a:rPr lang="en-US" dirty="0">
                    <a:solidFill>
                      <a:srgbClr val="C00000"/>
                    </a:solidFill>
                  </a:rPr>
                  <a:t>, Manfred</a:t>
                </a:r>
              </a:p>
              <a:p>
                <a:pPr marL="685800" lvl="1"/>
                <a:r>
                  <a:rPr lang="en-US" dirty="0"/>
                  <a:t>Understanding eigen-modes and fields</a:t>
                </a:r>
              </a:p>
              <a:p>
                <a:pPr marL="685800" lvl="1"/>
                <a:r>
                  <a:rPr lang="en-US" dirty="0"/>
                  <a:t>Characterizing the accelerating mode in terms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𝑸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𝟎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𝒓𝒆𝒔</m:t>
                        </m:r>
                      </m:sub>
                    </m:sSub>
                  </m:oMath>
                </a14:m>
                <a:r>
                  <a:rPr lang="en-US" dirty="0"/>
                  <a:t>, under / over / critical coupling, Smith chart, etc.</a:t>
                </a:r>
              </a:p>
              <a:p>
                <a:pPr marL="400050" indent="-457200">
                  <a:buFont typeface="+mj-lt"/>
                  <a:buAutoNum type="arabicPeriod"/>
                </a:pPr>
                <a:r>
                  <a:rPr lang="en-US" dirty="0"/>
                  <a:t>Bead-pull measurement: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𝑹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𝑸</m:t>
                    </m:r>
                  </m:oMath>
                </a14:m>
                <a:r>
                  <a:rPr lang="en-US" dirty="0"/>
                  <a:t> characterization of a cavity – 1 hour</a:t>
                </a:r>
              </a:p>
              <a:p>
                <a:pPr marL="342900" lvl="1" indent="0">
                  <a:buNone/>
                </a:pPr>
                <a:r>
                  <a:rPr lang="en-US" dirty="0"/>
                  <a:t>Instructors: </a:t>
                </a:r>
                <a:r>
                  <a:rPr lang="en-US" dirty="0">
                    <a:solidFill>
                      <a:srgbClr val="C00000"/>
                    </a:solidFill>
                  </a:rPr>
                  <a:t>Christine, </a:t>
                </a:r>
                <a:r>
                  <a:rPr lang="en-US" dirty="0" err="1">
                    <a:solidFill>
                      <a:srgbClr val="C00000"/>
                    </a:solidFill>
                  </a:rPr>
                  <a:t>Yegor</a:t>
                </a:r>
                <a:endParaRPr lang="en-US" dirty="0">
                  <a:solidFill>
                    <a:srgbClr val="C00000"/>
                  </a:solidFill>
                </a:endParaRPr>
              </a:p>
              <a:p>
                <a:pPr marL="685800" lvl="1" indent="-342900"/>
                <a:r>
                  <a:rPr lang="en-US" dirty="0"/>
                  <a:t>Slater theorem, S11 frequency- and S21 phase shift methods</a:t>
                </a:r>
              </a:p>
              <a:p>
                <a:pPr marL="400050" indent="-457200">
                  <a:buFont typeface="+mj-lt"/>
                  <a:buAutoNum type="arabicPeriod"/>
                </a:pPr>
                <a:r>
                  <a:rPr lang="en-US" dirty="0"/>
                  <a:t>Cavity operations in a feed-back loop and in time-domain – 1</a:t>
                </a:r>
                <a:r>
                  <a:rPr lang="en-US" sz="18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½</a:t>
                </a:r>
                <a:r>
                  <a:rPr lang="en-US" dirty="0">
                    <a:effectLst/>
                  </a:rPr>
                  <a:t> hour</a:t>
                </a:r>
              </a:p>
              <a:p>
                <a:pPr marL="342900" lvl="1" indent="0">
                  <a:buNone/>
                </a:pPr>
                <a:r>
                  <a:rPr lang="en-US" dirty="0"/>
                  <a:t>Instructors:  </a:t>
                </a:r>
                <a:r>
                  <a:rPr lang="en-US" dirty="0">
                    <a:solidFill>
                      <a:srgbClr val="C00000"/>
                    </a:solidFill>
                  </a:rPr>
                  <a:t>Ben (1</a:t>
                </a:r>
                <a:r>
                  <a:rPr lang="en-US" baseline="30000" dirty="0">
                    <a:solidFill>
                      <a:srgbClr val="C00000"/>
                    </a:solidFill>
                  </a:rPr>
                  <a:t>st</a:t>
                </a:r>
                <a:r>
                  <a:rPr lang="en-US" dirty="0">
                    <a:solidFill>
                      <a:srgbClr val="C00000"/>
                    </a:solidFill>
                  </a:rPr>
                  <a:t> week), Heiko (2</a:t>
                </a:r>
                <a:r>
                  <a:rPr lang="en-US" baseline="30000" dirty="0">
                    <a:solidFill>
                      <a:srgbClr val="C00000"/>
                    </a:solidFill>
                  </a:rPr>
                  <a:t>nd</a:t>
                </a:r>
                <a:r>
                  <a:rPr lang="en-US" dirty="0">
                    <a:solidFill>
                      <a:srgbClr val="C00000"/>
                    </a:solidFill>
                  </a:rPr>
                  <a:t> week)</a:t>
                </a:r>
              </a:p>
              <a:p>
                <a:pPr marL="628650" lvl="1"/>
                <a:r>
                  <a:rPr lang="en-US" dirty="0"/>
                  <a:t>Understanding low-level RF controls and beam excited signals on a cavity</a:t>
                </a:r>
              </a:p>
              <a:p>
                <a:pPr indent="-457200">
                  <a:buFont typeface="+mj-lt"/>
                  <a:buAutoNum type="arabicPeriod"/>
                </a:pPr>
                <a:r>
                  <a:rPr lang="en-US" dirty="0"/>
                  <a:t>Beam-coupling impedance measurement – </a:t>
                </a:r>
                <a:r>
                  <a:rPr lang="en-US" sz="2000" dirty="0"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½…</a:t>
                </a:r>
                <a:r>
                  <a:rPr lang="en-US" dirty="0"/>
                  <a:t>1 hour</a:t>
                </a:r>
              </a:p>
              <a:p>
                <a:pPr marL="285750" lvl="1" indent="0">
                  <a:buNone/>
                </a:pPr>
                <a:r>
                  <a:rPr lang="en-US" dirty="0"/>
                  <a:t>Instructor: </a:t>
                </a:r>
                <a:r>
                  <a:rPr lang="en-US" dirty="0">
                    <a:solidFill>
                      <a:srgbClr val="C00000"/>
                    </a:solidFill>
                  </a:rPr>
                  <a:t>Manfred</a:t>
                </a:r>
              </a:p>
              <a:p>
                <a:pPr marL="571500" lvl="1"/>
                <a:r>
                  <a:rPr lang="en-US" dirty="0"/>
                  <a:t>On a stretched-wire coaxial test setup</a:t>
                </a:r>
              </a:p>
              <a:p>
                <a:pPr marL="285750" indent="-457200">
                  <a:buFont typeface="+mj-lt"/>
                  <a:buAutoNum type="arabicPeriod"/>
                </a:pPr>
                <a:r>
                  <a:rPr lang="en-US" dirty="0"/>
                  <a:t>High-frequency measurements of waveguide components – 1 hour</a:t>
                </a:r>
              </a:p>
              <a:p>
                <a:pPr marL="228600" lvl="1" indent="0">
                  <a:buNone/>
                </a:pPr>
                <a:r>
                  <a:rPr lang="en-US" dirty="0"/>
                  <a:t>Instructors: </a:t>
                </a:r>
                <a:r>
                  <a:rPr lang="en-US" dirty="0">
                    <a:solidFill>
                      <a:srgbClr val="C00000"/>
                    </a:solidFill>
                  </a:rPr>
                  <a:t>Alexey, Manfred</a:t>
                </a:r>
              </a:p>
              <a:p>
                <a:pPr marL="514350" lvl="1"/>
                <a:r>
                  <a:rPr lang="en-US" dirty="0"/>
                  <a:t>WG calibration, characterization of 2-port WG components, e.g., BP filter, isolator, etc.</a:t>
                </a:r>
              </a:p>
              <a:p>
                <a:pPr marL="228600" indent="-457200">
                  <a:buFont typeface="+mj-lt"/>
                  <a:buAutoNum type="arabicPeriod"/>
                </a:pPr>
                <a:r>
                  <a:rPr lang="en-US" dirty="0"/>
                  <a:t>RF-characterization of material properties – 1 hour</a:t>
                </a:r>
              </a:p>
              <a:p>
                <a:pPr marL="171450" lvl="1" indent="0">
                  <a:buNone/>
                </a:pPr>
                <a:r>
                  <a:rPr lang="en-US" dirty="0"/>
                  <a:t>Instructors: </a:t>
                </a:r>
                <a:r>
                  <a:rPr lang="en-US" dirty="0">
                    <a:solidFill>
                      <a:srgbClr val="C00000"/>
                    </a:solidFill>
                  </a:rPr>
                  <a:t>Christine, Piotr</a:t>
                </a:r>
              </a:p>
              <a:p>
                <a:pPr marL="457200" lvl="1"/>
                <a:r>
                  <a:rPr lang="en-US" dirty="0"/>
                  <a:t>With a “golden” cavity, or waveguide or strip-line setup</a:t>
                </a:r>
              </a:p>
              <a:p>
                <a:pPr marL="457200" lvl="1"/>
                <a:r>
                  <a:rPr lang="en-US" dirty="0"/>
                  <a:t>Also, fun with tobacco box resonators!  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E7FC25-B751-686F-8343-B7E7401E3EB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480" t="-24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071585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BFC424-3B90-3564-8689-3287A3DCCC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Hands-on RF Measurements – Block B, 2</a:t>
            </a:r>
            <a:r>
              <a:rPr lang="en-US" sz="2800" baseline="30000" dirty="0"/>
              <a:t>nd</a:t>
            </a:r>
            <a:r>
              <a:rPr lang="en-US" sz="2800" dirty="0"/>
              <a:t> floor (Oxford)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E7FC25-B751-686F-8343-B7E7401E3EB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pPr marL="457200" indent="-457200">
                  <a:buFont typeface="+mj-lt"/>
                  <a:buAutoNum type="arabicPeriod"/>
                </a:pPr>
                <a:r>
                  <a:rPr lang="en-US" dirty="0"/>
                  <a:t>Traveling-wave structure – 1 hour</a:t>
                </a:r>
              </a:p>
              <a:p>
                <a:pPr marL="400050" lvl="1" indent="0">
                  <a:buNone/>
                </a:pPr>
                <a:r>
                  <a:rPr lang="en-US" dirty="0"/>
                  <a:t>Instructors: </a:t>
                </a:r>
                <a:r>
                  <a:rPr lang="en-US" dirty="0">
                    <a:solidFill>
                      <a:srgbClr val="C00000"/>
                    </a:solidFill>
                  </a:rPr>
                  <a:t>Andrea, Nuria</a:t>
                </a:r>
              </a:p>
              <a:p>
                <a:pPr marL="685800" lvl="1"/>
                <a:r>
                  <a:rPr lang="en-US" dirty="0"/>
                  <a:t>VNA characterization of a traveling-wave accelerating structure</a:t>
                </a:r>
              </a:p>
              <a:p>
                <a:pPr marL="400050" indent="-457200">
                  <a:buFont typeface="+mj-lt"/>
                  <a:buAutoNum type="arabicPeriod"/>
                </a:pPr>
                <a:r>
                  <a:rPr lang="en-US" dirty="0"/>
                  <a:t>VNA measurement techniques in frequency and time-domain – 1 hour</a:t>
                </a:r>
              </a:p>
              <a:p>
                <a:pPr marL="342900" lvl="1" indent="0">
                  <a:buNone/>
                </a:pPr>
                <a:r>
                  <a:rPr lang="en-US" dirty="0"/>
                  <a:t>Instructors: </a:t>
                </a:r>
                <a:r>
                  <a:rPr lang="en-US" dirty="0">
                    <a:solidFill>
                      <a:srgbClr val="C00000"/>
                    </a:solidFill>
                  </a:rPr>
                  <a:t>Nuria, Alexey</a:t>
                </a:r>
              </a:p>
              <a:p>
                <a:pPr marL="685800" lvl="1" indent="-342900"/>
                <a:r>
                  <a:rPr lang="en-US" dirty="0"/>
                  <a:t>Calibration, (differential) time-domain, (advanced) TDR (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𝚪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𝒁</m:t>
                    </m:r>
                  </m:oMath>
                </a14:m>
                <a:r>
                  <a:rPr lang="en-US" dirty="0"/>
                  <a:t>), virtual ports, port extension, gating, transformations.</a:t>
                </a:r>
              </a:p>
              <a:p>
                <a:pPr marL="400050" indent="-457200">
                  <a:buFont typeface="+mj-lt"/>
                  <a:buAutoNum type="arabicPeriod"/>
                </a:pPr>
                <a:r>
                  <a:rPr lang="en-US" dirty="0"/>
                  <a:t>Passive n-port characterization, impedance matching exercise – 1</a:t>
                </a:r>
                <a:r>
                  <a:rPr lang="en-US" dirty="0">
                    <a:effectLst/>
                  </a:rPr>
                  <a:t> hour</a:t>
                </a:r>
              </a:p>
              <a:p>
                <a:pPr marL="342900" lvl="1" indent="0">
                  <a:buNone/>
                </a:pPr>
                <a:r>
                  <a:rPr lang="en-US" dirty="0"/>
                  <a:t>Instructors:  </a:t>
                </a:r>
                <a:r>
                  <a:rPr lang="en-US" dirty="0">
                    <a:solidFill>
                      <a:srgbClr val="C00000"/>
                    </a:solidFill>
                  </a:rPr>
                  <a:t>Nuria, Andrea</a:t>
                </a:r>
              </a:p>
              <a:p>
                <a:pPr marL="628650" lvl="1"/>
                <a:r>
                  <a:rPr lang="en-US" dirty="0"/>
                  <a:t>Filters, (LPF, BPF, HPF), couplers (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𝟏𝟖𝟎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𝟗𝟎</m:t>
                    </m:r>
                    <m:r>
                      <a:rPr lang="en-US" b="1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𝐱</m:t>
                    </m:r>
                    <m:r>
                      <a:rPr lang="en-US" b="1" i="0" dirty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dirty="0" smtClean="0">
                        <a:latin typeface="Cambria Math" panose="02040503050406030204" pitchFamily="18" charset="0"/>
                      </a:rPr>
                      <m:t>𝒅𝑩</m:t>
                    </m:r>
                  </m:oMath>
                </a14:m>
                <a:r>
                  <a:rPr lang="en-US" dirty="0"/>
                  <a:t> directional, rate-race, etc.), circulator, equalizer, etc.</a:t>
                </a:r>
              </a:p>
              <a:p>
                <a:pPr marL="628650" lvl="1"/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𝝀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US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</m:oMath>
                </a14:m>
                <a:r>
                  <a:rPr lang="en-US" dirty="0"/>
                  <a:t> lossless TL as impedance transformer, impedance matching with a 3-stub tuner</a:t>
                </a:r>
              </a:p>
              <a:p>
                <a:pPr indent="-457200">
                  <a:buFont typeface="+mj-lt"/>
                  <a:buAutoNum type="arabicPeriod"/>
                </a:pPr>
                <a:r>
                  <a:rPr lang="en-US" dirty="0"/>
                  <a:t>Measurements on non-linear and active RF components – 1 hour</a:t>
                </a:r>
              </a:p>
              <a:p>
                <a:pPr marL="285750" lvl="1" indent="0">
                  <a:buNone/>
                </a:pPr>
                <a:r>
                  <a:rPr lang="en-US" dirty="0"/>
                  <a:t>Instructor: </a:t>
                </a:r>
                <a:r>
                  <a:rPr lang="en-US" dirty="0">
                    <a:solidFill>
                      <a:srgbClr val="C00000"/>
                    </a:solidFill>
                  </a:rPr>
                  <a:t>Michele, Piotr</a:t>
                </a:r>
              </a:p>
              <a:p>
                <a:pPr marL="571500" lvl="1"/>
                <a:r>
                  <a:rPr lang="en-US" dirty="0"/>
                  <a:t>Amplifiers (NF, gain, IP3, power sweep, etc.), mixers</a:t>
                </a:r>
              </a:p>
              <a:p>
                <a:pPr marL="285750" indent="-457200">
                  <a:buFont typeface="+mj-lt"/>
                  <a:buAutoNum type="arabicPeriod"/>
                </a:pPr>
                <a:r>
                  <a:rPr lang="en-US" dirty="0"/>
                  <a:t>Characterization of beam pickups, radar – 1 hour</a:t>
                </a:r>
              </a:p>
              <a:p>
                <a:pPr marL="228600" lvl="1" indent="0">
                  <a:buNone/>
                </a:pPr>
                <a:r>
                  <a:rPr lang="en-US" dirty="0"/>
                  <a:t>Instructors: </a:t>
                </a:r>
                <a:r>
                  <a:rPr lang="en-US" dirty="0">
                    <a:solidFill>
                      <a:srgbClr val="C00000"/>
                    </a:solidFill>
                  </a:rPr>
                  <a:t>Piotr, Alexey</a:t>
                </a:r>
              </a:p>
              <a:p>
                <a:pPr marL="514350" lvl="1"/>
                <a:r>
                  <a:rPr lang="en-US" dirty="0"/>
                  <a:t>Characterization of EM beam pickup (split-plane, button, strip-line, cavity) in FD and TD, fun with radar!</a:t>
                </a:r>
              </a:p>
              <a:p>
                <a:pPr marL="228600" indent="-457200">
                  <a:buFont typeface="+mj-lt"/>
                  <a:buAutoNum type="arabicPeriod"/>
                </a:pPr>
                <a:r>
                  <a:rPr lang="en-US" dirty="0"/>
                  <a:t>Basics on AM and FM – 1 hour</a:t>
                </a:r>
              </a:p>
              <a:p>
                <a:pPr marL="171450" lvl="1" indent="0">
                  <a:buNone/>
                </a:pPr>
                <a:r>
                  <a:rPr lang="en-US" dirty="0"/>
                  <a:t>Instructors: </a:t>
                </a:r>
                <a:r>
                  <a:rPr lang="en-US" dirty="0">
                    <a:solidFill>
                      <a:srgbClr val="C00000"/>
                    </a:solidFill>
                  </a:rPr>
                  <a:t>Michele, Piotr</a:t>
                </a:r>
              </a:p>
              <a:p>
                <a:pPr marL="457200" lvl="1"/>
                <a:r>
                  <a:rPr lang="en-US" dirty="0"/>
                  <a:t>AM, FM, narrowband FM, in time and frequency-domain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DE7FC25-B751-686F-8343-B7E7401E3EB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480" t="-24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968947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group of people looking at a computer&#10;&#10;Description automatically generated with low confidence">
            <a:extLst>
              <a:ext uri="{FF2B5EF4-FFF2-40B4-BE49-F238E27FC236}">
                <a16:creationId xmlns:a16="http://schemas.microsoft.com/office/drawing/2014/main" id="{2D55CF60-990E-A4A7-C908-A170FA0DA4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4254" y="3646460"/>
            <a:ext cx="3455161" cy="259137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F0D541F-28BD-F2D0-2E7B-5418A42F4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by Doing</a:t>
            </a:r>
          </a:p>
        </p:txBody>
      </p:sp>
      <p:pic>
        <p:nvPicPr>
          <p:cNvPr id="9" name="Picture 8" descr="A group of people in a room&#10;&#10;Description automatically generated">
            <a:extLst>
              <a:ext uri="{FF2B5EF4-FFF2-40B4-BE49-F238E27FC236}">
                <a16:creationId xmlns:a16="http://schemas.microsoft.com/office/drawing/2014/main" id="{18CA0EBD-9315-28C6-49BB-08E0AA486C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3350" y="3044950"/>
            <a:ext cx="4072735" cy="3054551"/>
          </a:xfrm>
          <a:prstGeom prst="rect">
            <a:avLst/>
          </a:prstGeom>
        </p:spPr>
      </p:pic>
      <p:pic>
        <p:nvPicPr>
          <p:cNvPr id="5" name="Picture 4" descr="A person giving a presentation&#10;&#10;Description automatically generated with medium confidence">
            <a:extLst>
              <a:ext uri="{FF2B5EF4-FFF2-40B4-BE49-F238E27FC236}">
                <a16:creationId xmlns:a16="http://schemas.microsoft.com/office/drawing/2014/main" id="{8427A257-0271-4D52-63DD-E60FC4FFD31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635233">
            <a:off x="357832" y="842395"/>
            <a:ext cx="3456776" cy="2592582"/>
          </a:xfrm>
          <a:prstGeom prst="rect">
            <a:avLst/>
          </a:prstGeom>
        </p:spPr>
      </p:pic>
      <p:pic>
        <p:nvPicPr>
          <p:cNvPr id="11" name="Picture 10" descr="A group of people looking at a computer&#10;&#10;Description automatically generated with medium confidence">
            <a:extLst>
              <a:ext uri="{FF2B5EF4-FFF2-40B4-BE49-F238E27FC236}">
                <a16:creationId xmlns:a16="http://schemas.microsoft.com/office/drawing/2014/main" id="{31E619FD-E85B-34C9-FC35-629A711B797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31406">
            <a:off x="8072930" y="946688"/>
            <a:ext cx="3304633" cy="2478475"/>
          </a:xfrm>
          <a:prstGeom prst="rect">
            <a:avLst/>
          </a:prstGeom>
        </p:spPr>
      </p:pic>
      <p:pic>
        <p:nvPicPr>
          <p:cNvPr id="19" name="Picture 18" descr="A group of people sitting at computers&#10;&#10;Description automatically generated with low confidence">
            <a:extLst>
              <a:ext uri="{FF2B5EF4-FFF2-40B4-BE49-F238E27FC236}">
                <a16:creationId xmlns:a16="http://schemas.microsoft.com/office/drawing/2014/main" id="{41FB958E-60E9-07BC-42AB-9DEEA9D0A79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21749">
            <a:off x="8839736" y="3746958"/>
            <a:ext cx="2925906" cy="2194430"/>
          </a:xfrm>
          <a:prstGeom prst="rect">
            <a:avLst/>
          </a:prstGeom>
        </p:spPr>
      </p:pic>
      <p:pic>
        <p:nvPicPr>
          <p:cNvPr id="21" name="Picture 20" descr="A picture containing text, person, indoor, ceiling&#10;&#10;Description automatically generated">
            <a:extLst>
              <a:ext uri="{FF2B5EF4-FFF2-40B4-BE49-F238E27FC236}">
                <a16:creationId xmlns:a16="http://schemas.microsoft.com/office/drawing/2014/main" id="{BACE05DC-5BEB-2BE1-3CE0-59F4C8DAD5B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5749" y="1278320"/>
            <a:ext cx="3187615" cy="2390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271027"/>
      </p:ext>
    </p:extLst>
  </p:cSld>
  <p:clrMapOvr>
    <a:masterClrMapping/>
  </p:clrMapOvr>
</p:sld>
</file>

<file path=ppt/theme/theme1.xml><?xml version="1.0" encoding="utf-8"?>
<a:theme xmlns:a="http://schemas.openxmlformats.org/drawingml/2006/main" name="2_new-NLC">
  <a:themeElements>
    <a:clrScheme name="new-NLC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new-NL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new-NLC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-NLC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14665</TotalTime>
  <Words>557</Words>
  <Application>Microsoft Macintosh PowerPoint</Application>
  <PresentationFormat>Widescreen</PresentationFormat>
  <Paragraphs>59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Cambria Math</vt:lpstr>
      <vt:lpstr>Comic Sans MS</vt:lpstr>
      <vt:lpstr>Times New Roman</vt:lpstr>
      <vt:lpstr>Wingdings</vt:lpstr>
      <vt:lpstr>2_new-NLC</vt:lpstr>
      <vt:lpstr>Hands-on RF Measurements – Teaser</vt:lpstr>
      <vt:lpstr>Hands-on RF Measurements – Some Details</vt:lpstr>
      <vt:lpstr>Hands-on RF Measurements – Block A, 1st floor (Harvard)</vt:lpstr>
      <vt:lpstr>Hands-on RF Measurements – Block B, 2nd floor (Oxford)</vt:lpstr>
      <vt:lpstr>Learning by Doing</vt:lpstr>
    </vt:vector>
  </TitlesOfParts>
  <Company>FermiLab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Laser-Based Beam Diagnostics R&amp;D for Project X</dc:title>
  <dc:creator>Beams Division</dc:creator>
  <cp:lastModifiedBy>Manfred Wendt</cp:lastModifiedBy>
  <cp:revision>1169</cp:revision>
  <dcterms:created xsi:type="dcterms:W3CDTF">2009-03-16T15:06:27Z</dcterms:created>
  <dcterms:modified xsi:type="dcterms:W3CDTF">2023-06-18T17:10:24Z</dcterms:modified>
</cp:coreProperties>
</file>