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73"/>
  </p:notesMasterIdLst>
  <p:sldIdLst>
    <p:sldId id="256" r:id="rId2"/>
    <p:sldId id="598" r:id="rId3"/>
    <p:sldId id="597" r:id="rId4"/>
    <p:sldId id="640" r:id="rId5"/>
    <p:sldId id="641" r:id="rId6"/>
    <p:sldId id="599" r:id="rId7"/>
    <p:sldId id="600" r:id="rId8"/>
    <p:sldId id="601" r:id="rId9"/>
    <p:sldId id="602" r:id="rId10"/>
    <p:sldId id="603" r:id="rId11"/>
    <p:sldId id="604" r:id="rId12"/>
    <p:sldId id="605" r:id="rId13"/>
    <p:sldId id="606" r:id="rId14"/>
    <p:sldId id="607" r:id="rId15"/>
    <p:sldId id="608" r:id="rId16"/>
    <p:sldId id="609" r:id="rId17"/>
    <p:sldId id="610" r:id="rId18"/>
    <p:sldId id="611" r:id="rId19"/>
    <p:sldId id="612" r:id="rId20"/>
    <p:sldId id="613" r:id="rId21"/>
    <p:sldId id="614" r:id="rId22"/>
    <p:sldId id="615" r:id="rId23"/>
    <p:sldId id="616" r:id="rId24"/>
    <p:sldId id="617" r:id="rId25"/>
    <p:sldId id="618" r:id="rId26"/>
    <p:sldId id="619" r:id="rId27"/>
    <p:sldId id="620" r:id="rId28"/>
    <p:sldId id="621" r:id="rId29"/>
    <p:sldId id="622" r:id="rId30"/>
    <p:sldId id="623" r:id="rId31"/>
    <p:sldId id="624" r:id="rId32"/>
    <p:sldId id="625" r:id="rId33"/>
    <p:sldId id="626" r:id="rId34"/>
    <p:sldId id="627" r:id="rId35"/>
    <p:sldId id="628" r:id="rId36"/>
    <p:sldId id="629" r:id="rId37"/>
    <p:sldId id="630" r:id="rId38"/>
    <p:sldId id="631" r:id="rId39"/>
    <p:sldId id="632" r:id="rId40"/>
    <p:sldId id="633" r:id="rId41"/>
    <p:sldId id="634" r:id="rId42"/>
    <p:sldId id="635" r:id="rId43"/>
    <p:sldId id="636" r:id="rId44"/>
    <p:sldId id="637" r:id="rId45"/>
    <p:sldId id="638" r:id="rId46"/>
    <p:sldId id="639" r:id="rId47"/>
    <p:sldId id="282" r:id="rId48"/>
    <p:sldId id="507" r:id="rId49"/>
    <p:sldId id="508" r:id="rId50"/>
    <p:sldId id="511" r:id="rId51"/>
    <p:sldId id="512" r:id="rId52"/>
    <p:sldId id="272" r:id="rId53"/>
    <p:sldId id="273" r:id="rId54"/>
    <p:sldId id="274" r:id="rId55"/>
    <p:sldId id="266" r:id="rId56"/>
    <p:sldId id="267" r:id="rId57"/>
    <p:sldId id="268" r:id="rId58"/>
    <p:sldId id="269" r:id="rId59"/>
    <p:sldId id="271" r:id="rId60"/>
    <p:sldId id="305" r:id="rId61"/>
    <p:sldId id="306" r:id="rId62"/>
    <p:sldId id="307" r:id="rId63"/>
    <p:sldId id="308" r:id="rId64"/>
    <p:sldId id="319" r:id="rId65"/>
    <p:sldId id="513" r:id="rId66"/>
    <p:sldId id="505" r:id="rId67"/>
    <p:sldId id="279" r:id="rId68"/>
    <p:sldId id="280" r:id="rId69"/>
    <p:sldId id="309" r:id="rId70"/>
    <p:sldId id="310" r:id="rId71"/>
    <p:sldId id="311" r:id="rId7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FF7C80"/>
    <a:srgbClr val="FF9900"/>
    <a:srgbClr val="008000"/>
    <a:srgbClr val="0000FF"/>
    <a:srgbClr val="00B0F0"/>
    <a:srgbClr val="000000"/>
    <a:srgbClr val="789ADE"/>
    <a:srgbClr val="0033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06"/>
    <p:restoredTop sz="94774"/>
  </p:normalViewPr>
  <p:slideViewPr>
    <p:cSldViewPr>
      <p:cViewPr varScale="1">
        <p:scale>
          <a:sx n="135" d="100"/>
          <a:sy n="135" d="100"/>
        </p:scale>
        <p:origin x="992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443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731" y="164576"/>
            <a:ext cx="9908490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00000" y="164576"/>
            <a:ext cx="9919816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10566400" cy="102211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60897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2023 CAS course on “RF for Accelerators”: RF Measurements – M. Wendt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6DB8A97-71C5-AE64-1871-459EA9EFE1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0" y="66990"/>
            <a:ext cx="792000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Accelerator School - CAS – Accelerator School – CERN | LinkedIn">
            <a:extLst>
              <a:ext uri="{FF2B5EF4-FFF2-40B4-BE49-F238E27FC236}">
                <a16:creationId xmlns:a16="http://schemas.microsoft.com/office/drawing/2014/main" id="{4E2D3839-39DC-5507-6120-C3964980EF2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6" b="26530"/>
          <a:stretch/>
        </p:blipFill>
        <p:spPr bwMode="auto">
          <a:xfrm>
            <a:off x="10704600" y="9001"/>
            <a:ext cx="1487400" cy="88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7.png"/><Relationship Id="rId7" Type="http://schemas.openxmlformats.org/officeDocument/2006/relationships/image" Target="../media/image28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0.png"/><Relationship Id="rId5" Type="http://schemas.openxmlformats.org/officeDocument/2006/relationships/image" Target="../media/image279.png"/><Relationship Id="rId4" Type="http://schemas.openxmlformats.org/officeDocument/2006/relationships/image" Target="../media/image27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5.png"/><Relationship Id="rId3" Type="http://schemas.openxmlformats.org/officeDocument/2006/relationships/image" Target="../media/image10.png"/><Relationship Id="rId7" Type="http://schemas.openxmlformats.org/officeDocument/2006/relationships/image" Target="../media/image304.png"/><Relationship Id="rId12" Type="http://schemas.openxmlformats.org/officeDocument/2006/relationships/image" Target="../media/image309.png"/><Relationship Id="rId2" Type="http://schemas.openxmlformats.org/officeDocument/2006/relationships/image" Target="../media/image2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3.png"/><Relationship Id="rId11" Type="http://schemas.openxmlformats.org/officeDocument/2006/relationships/image" Target="../media/image308.png"/><Relationship Id="rId5" Type="http://schemas.openxmlformats.org/officeDocument/2006/relationships/image" Target="../media/image302.png"/><Relationship Id="rId10" Type="http://schemas.openxmlformats.org/officeDocument/2006/relationships/image" Target="../media/image307.png"/><Relationship Id="rId4" Type="http://schemas.openxmlformats.org/officeDocument/2006/relationships/image" Target="../media/image301.png"/><Relationship Id="rId9" Type="http://schemas.openxmlformats.org/officeDocument/2006/relationships/image" Target="../media/image30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cernbox.cern.ch/s/2OHukn46LDn1XOW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2" Type="http://schemas.openxmlformats.org/officeDocument/2006/relationships/image" Target="../media/image13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1.png"/><Relationship Id="rId5" Type="http://schemas.openxmlformats.org/officeDocument/2006/relationships/image" Target="../media/image1101.png"/><Relationship Id="rId4" Type="http://schemas.openxmlformats.org/officeDocument/2006/relationships/image" Target="../media/image100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2.png"/><Relationship Id="rId13" Type="http://schemas.openxmlformats.org/officeDocument/2006/relationships/image" Target="../media/image2511.png"/><Relationship Id="rId18" Type="http://schemas.openxmlformats.org/officeDocument/2006/relationships/image" Target="../media/image3011.png"/><Relationship Id="rId3" Type="http://schemas.openxmlformats.org/officeDocument/2006/relationships/image" Target="../media/image1512.png"/><Relationship Id="rId7" Type="http://schemas.openxmlformats.org/officeDocument/2006/relationships/image" Target="../media/image1912.png"/><Relationship Id="rId12" Type="http://schemas.openxmlformats.org/officeDocument/2006/relationships/image" Target="../media/image2411.png"/><Relationship Id="rId17" Type="http://schemas.openxmlformats.org/officeDocument/2006/relationships/image" Target="../media/image20.png"/><Relationship Id="rId2" Type="http://schemas.openxmlformats.org/officeDocument/2006/relationships/image" Target="../media/image1411.png"/><Relationship Id="rId16" Type="http://schemas.openxmlformats.org/officeDocument/2006/relationships/image" Target="../media/image2811.png"/><Relationship Id="rId20" Type="http://schemas.openxmlformats.org/officeDocument/2006/relationships/image" Target="../media/image3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1.png"/><Relationship Id="rId11" Type="http://schemas.openxmlformats.org/officeDocument/2006/relationships/image" Target="../media/image2311.png"/><Relationship Id="rId5" Type="http://schemas.openxmlformats.org/officeDocument/2006/relationships/image" Target="../media/image1712.png"/><Relationship Id="rId15" Type="http://schemas.openxmlformats.org/officeDocument/2006/relationships/image" Target="../media/image2711.png"/><Relationship Id="rId10" Type="http://schemas.openxmlformats.org/officeDocument/2006/relationships/image" Target="../media/image2211.png"/><Relationship Id="rId19" Type="http://schemas.openxmlformats.org/officeDocument/2006/relationships/image" Target="../media/image3111.png"/><Relationship Id="rId4" Type="http://schemas.openxmlformats.org/officeDocument/2006/relationships/image" Target="../media/image1611.png"/><Relationship Id="rId9" Type="http://schemas.openxmlformats.org/officeDocument/2006/relationships/image" Target="../media/image2111.png"/><Relationship Id="rId14" Type="http://schemas.openxmlformats.org/officeDocument/2006/relationships/image" Target="../media/image26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4.png"/><Relationship Id="rId13" Type="http://schemas.openxmlformats.org/officeDocument/2006/relationships/image" Target="../media/image463.png"/><Relationship Id="rId3" Type="http://schemas.openxmlformats.org/officeDocument/2006/relationships/image" Target="../media/image360.png"/><Relationship Id="rId7" Type="http://schemas.openxmlformats.org/officeDocument/2006/relationships/image" Target="../media/image24.png"/><Relationship Id="rId12" Type="http://schemas.openxmlformats.org/officeDocument/2006/relationships/image" Target="../media/image45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1.png"/><Relationship Id="rId11" Type="http://schemas.openxmlformats.org/officeDocument/2006/relationships/image" Target="../media/image443.png"/><Relationship Id="rId5" Type="http://schemas.openxmlformats.org/officeDocument/2006/relationships/image" Target="../media/image381.png"/><Relationship Id="rId10" Type="http://schemas.openxmlformats.org/officeDocument/2006/relationships/image" Target="../media/image433.png"/><Relationship Id="rId4" Type="http://schemas.openxmlformats.org/officeDocument/2006/relationships/image" Target="../media/image370.png"/><Relationship Id="rId9" Type="http://schemas.openxmlformats.org/officeDocument/2006/relationships/image" Target="../media/image421.png"/><Relationship Id="rId14" Type="http://schemas.openxmlformats.org/officeDocument/2006/relationships/image" Target="../media/image47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3.png"/><Relationship Id="rId3" Type="http://schemas.openxmlformats.org/officeDocument/2006/relationships/image" Target="../media/image494.png"/><Relationship Id="rId7" Type="http://schemas.openxmlformats.org/officeDocument/2006/relationships/image" Target="../media/image532.png"/><Relationship Id="rId2" Type="http://schemas.openxmlformats.org/officeDocument/2006/relationships/image" Target="../media/image4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2.png"/><Relationship Id="rId5" Type="http://schemas.openxmlformats.org/officeDocument/2006/relationships/image" Target="../media/image514.png"/><Relationship Id="rId4" Type="http://schemas.openxmlformats.org/officeDocument/2006/relationships/image" Target="../media/image503.png"/><Relationship Id="rId9" Type="http://schemas.openxmlformats.org/officeDocument/2006/relationships/image" Target="../media/image55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3.png"/><Relationship Id="rId3" Type="http://schemas.openxmlformats.org/officeDocument/2006/relationships/image" Target="../media/image574.png"/><Relationship Id="rId7" Type="http://schemas.openxmlformats.org/officeDocument/2006/relationships/image" Target="../media/image614.png"/><Relationship Id="rId2" Type="http://schemas.openxmlformats.org/officeDocument/2006/relationships/image" Target="../media/image5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3.png"/><Relationship Id="rId5" Type="http://schemas.openxmlformats.org/officeDocument/2006/relationships/image" Target="../media/image595.png"/><Relationship Id="rId4" Type="http://schemas.openxmlformats.org/officeDocument/2006/relationships/image" Target="../media/image583.png"/><Relationship Id="rId9" Type="http://schemas.openxmlformats.org/officeDocument/2006/relationships/image" Target="../media/image6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1.png"/><Relationship Id="rId3" Type="http://schemas.openxmlformats.org/officeDocument/2006/relationships/image" Target="../media/image34.png"/><Relationship Id="rId7" Type="http://schemas.openxmlformats.org/officeDocument/2006/relationships/image" Target="../media/image78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3.png"/><Relationship Id="rId2" Type="http://schemas.openxmlformats.org/officeDocument/2006/relationships/image" Target="../media/image8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2.png"/><Relationship Id="rId2" Type="http://schemas.openxmlformats.org/officeDocument/2006/relationships/image" Target="../media/image8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1.png"/><Relationship Id="rId13" Type="http://schemas.openxmlformats.org/officeDocument/2006/relationships/image" Target="../media/image1071.png"/><Relationship Id="rId3" Type="http://schemas.openxmlformats.org/officeDocument/2006/relationships/image" Target="../media/image961.png"/><Relationship Id="rId7" Type="http://schemas.openxmlformats.org/officeDocument/2006/relationships/image" Target="../media/image1011.png"/><Relationship Id="rId12" Type="http://schemas.openxmlformats.org/officeDocument/2006/relationships/image" Target="../media/image1061.png"/><Relationship Id="rId2" Type="http://schemas.openxmlformats.org/officeDocument/2006/relationships/image" Target="../media/image951.png"/><Relationship Id="rId16" Type="http://schemas.openxmlformats.org/officeDocument/2006/relationships/image" Target="../media/image1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1.png"/><Relationship Id="rId11" Type="http://schemas.openxmlformats.org/officeDocument/2006/relationships/image" Target="../media/image1052.png"/><Relationship Id="rId5" Type="http://schemas.openxmlformats.org/officeDocument/2006/relationships/image" Target="../media/image981.png"/><Relationship Id="rId15" Type="http://schemas.openxmlformats.org/officeDocument/2006/relationships/image" Target="../media/image1091.png"/><Relationship Id="rId10" Type="http://schemas.openxmlformats.org/officeDocument/2006/relationships/image" Target="../media/image1041.png"/><Relationship Id="rId4" Type="http://schemas.openxmlformats.org/officeDocument/2006/relationships/image" Target="../media/image971.png"/><Relationship Id="rId9" Type="http://schemas.openxmlformats.org/officeDocument/2006/relationships/image" Target="../media/image1031.png"/><Relationship Id="rId14" Type="http://schemas.openxmlformats.org/officeDocument/2006/relationships/image" Target="../media/image108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2.png"/><Relationship Id="rId13" Type="http://schemas.openxmlformats.org/officeDocument/2006/relationships/image" Target="../media/image4400.png"/><Relationship Id="rId3" Type="http://schemas.openxmlformats.org/officeDocument/2006/relationships/image" Target="../media/image871.png"/><Relationship Id="rId7" Type="http://schemas.openxmlformats.org/officeDocument/2006/relationships/image" Target="../media/image1172.png"/><Relationship Id="rId12" Type="http://schemas.openxmlformats.org/officeDocument/2006/relationships/image" Target="../media/image46.emf"/><Relationship Id="rId2" Type="http://schemas.openxmlformats.org/officeDocument/2006/relationships/image" Target="../media/image1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1.png"/><Relationship Id="rId11" Type="http://schemas.openxmlformats.org/officeDocument/2006/relationships/image" Target="../media/image1222.png"/><Relationship Id="rId5" Type="http://schemas.openxmlformats.org/officeDocument/2006/relationships/image" Target="../media/image1151.png"/><Relationship Id="rId10" Type="http://schemas.openxmlformats.org/officeDocument/2006/relationships/image" Target="../media/image1213.png"/><Relationship Id="rId4" Type="http://schemas.openxmlformats.org/officeDocument/2006/relationships/image" Target="../media/image1141.png"/><Relationship Id="rId9" Type="http://schemas.openxmlformats.org/officeDocument/2006/relationships/image" Target="../media/image8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8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80.png"/><Relationship Id="rId3" Type="http://schemas.openxmlformats.org/officeDocument/2006/relationships/image" Target="../media/image1241.png"/><Relationship Id="rId7" Type="http://schemas.openxmlformats.org/officeDocument/2006/relationships/image" Target="../media/image1282.png"/><Relationship Id="rId2" Type="http://schemas.openxmlformats.org/officeDocument/2006/relationships/image" Target="../media/image16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2.png"/><Relationship Id="rId11" Type="http://schemas.openxmlformats.org/officeDocument/2006/relationships/image" Target="../media/image2820.png"/><Relationship Id="rId5" Type="http://schemas.openxmlformats.org/officeDocument/2006/relationships/image" Target="../media/image1262.png"/><Relationship Id="rId10" Type="http://schemas.openxmlformats.org/officeDocument/2006/relationships/image" Target="../media/image2520.png"/><Relationship Id="rId4" Type="http://schemas.openxmlformats.org/officeDocument/2006/relationships/image" Target="../media/image1252.png"/><Relationship Id="rId9" Type="http://schemas.openxmlformats.org/officeDocument/2006/relationships/image" Target="../media/image249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png"/><Relationship Id="rId13" Type="http://schemas.openxmlformats.org/officeDocument/2006/relationships/image" Target="NULL"/><Relationship Id="rId18" Type="http://schemas.openxmlformats.org/officeDocument/2006/relationships/image" Target="../media/image175.png"/><Relationship Id="rId26" Type="http://schemas.openxmlformats.org/officeDocument/2006/relationships/image" Target="../media/image183.png"/><Relationship Id="rId3" Type="http://schemas.openxmlformats.org/officeDocument/2006/relationships/image" Target="../media/image164.png"/><Relationship Id="rId21" Type="http://schemas.openxmlformats.org/officeDocument/2006/relationships/image" Target="../media/image178.png"/><Relationship Id="rId7" Type="http://schemas.openxmlformats.org/officeDocument/2006/relationships/image" Target="../media/image168.png"/><Relationship Id="rId12" Type="http://schemas.openxmlformats.org/officeDocument/2006/relationships/image" Target="NULL"/><Relationship Id="rId17" Type="http://schemas.openxmlformats.org/officeDocument/2006/relationships/image" Target="../media/image174.png"/><Relationship Id="rId25" Type="http://schemas.openxmlformats.org/officeDocument/2006/relationships/image" Target="../media/image182.png"/><Relationship Id="rId2" Type="http://schemas.openxmlformats.org/officeDocument/2006/relationships/notesSlide" Target="../notesSlides/notesSlide1.xml"/><Relationship Id="rId16" Type="http://schemas.openxmlformats.org/officeDocument/2006/relationships/image" Target="NULL"/><Relationship Id="rId20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png"/><Relationship Id="rId11" Type="http://schemas.openxmlformats.org/officeDocument/2006/relationships/image" Target="../media/image172.png"/><Relationship Id="rId24" Type="http://schemas.openxmlformats.org/officeDocument/2006/relationships/image" Target="../media/image48.png"/><Relationship Id="rId5" Type="http://schemas.openxmlformats.org/officeDocument/2006/relationships/image" Target="../media/image47.png"/><Relationship Id="rId15" Type="http://schemas.openxmlformats.org/officeDocument/2006/relationships/image" Target="NULL"/><Relationship Id="rId23" Type="http://schemas.openxmlformats.org/officeDocument/2006/relationships/image" Target="../media/image180.png"/><Relationship Id="rId10" Type="http://schemas.openxmlformats.org/officeDocument/2006/relationships/image" Target="../media/image171.png"/><Relationship Id="rId19" Type="http://schemas.openxmlformats.org/officeDocument/2006/relationships/image" Target="../media/image176.png"/><Relationship Id="rId4" Type="http://schemas.openxmlformats.org/officeDocument/2006/relationships/image" Target="../media/image165.png"/><Relationship Id="rId9" Type="http://schemas.openxmlformats.org/officeDocument/2006/relationships/image" Target="../media/image170.png"/><Relationship Id="rId14" Type="http://schemas.openxmlformats.org/officeDocument/2006/relationships/image" Target="../media/image173.png"/><Relationship Id="rId22" Type="http://schemas.openxmlformats.org/officeDocument/2006/relationships/image" Target="../media/image179.png"/><Relationship Id="rId27" Type="http://schemas.openxmlformats.org/officeDocument/2006/relationships/image" Target="../media/image184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1.png"/><Relationship Id="rId3" Type="http://schemas.openxmlformats.org/officeDocument/2006/relationships/image" Target="../media/image1320.png"/><Relationship Id="rId7" Type="http://schemas.openxmlformats.org/officeDocument/2006/relationships/image" Target="../media/image1853.png"/><Relationship Id="rId2" Type="http://schemas.openxmlformats.org/officeDocument/2006/relationships/image" Target="../media/image13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5.png"/><Relationship Id="rId5" Type="http://schemas.openxmlformats.org/officeDocument/2006/relationships/image" Target="../media/image1341.png"/><Relationship Id="rId4" Type="http://schemas.openxmlformats.org/officeDocument/2006/relationships/image" Target="../media/image1332.png"/><Relationship Id="rId9" Type="http://schemas.openxmlformats.org/officeDocument/2006/relationships/image" Target="../media/image138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1401.png"/><Relationship Id="rId7" Type="http://schemas.openxmlformats.org/officeDocument/2006/relationships/image" Target="../media/image1431.png"/><Relationship Id="rId2" Type="http://schemas.openxmlformats.org/officeDocument/2006/relationships/image" Target="../media/image13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3.png"/><Relationship Id="rId13" Type="http://schemas.openxmlformats.org/officeDocument/2006/relationships/image" Target="../media/image2050.png"/><Relationship Id="rId18" Type="http://schemas.openxmlformats.org/officeDocument/2006/relationships/image" Target="../media/image2100.png"/><Relationship Id="rId3" Type="http://schemas.openxmlformats.org/officeDocument/2006/relationships/image" Target="../media/image1460.png"/><Relationship Id="rId7" Type="http://schemas.openxmlformats.org/officeDocument/2006/relationships/image" Target="../media/image1500.png"/><Relationship Id="rId12" Type="http://schemas.openxmlformats.org/officeDocument/2006/relationships/image" Target="../media/image2040.png"/><Relationship Id="rId17" Type="http://schemas.openxmlformats.org/officeDocument/2006/relationships/image" Target="../media/image2090.png"/><Relationship Id="rId2" Type="http://schemas.openxmlformats.org/officeDocument/2006/relationships/image" Target="../media/image1450.png"/><Relationship Id="rId16" Type="http://schemas.openxmlformats.org/officeDocument/2006/relationships/image" Target="../media/image20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0.png"/><Relationship Id="rId11" Type="http://schemas.openxmlformats.org/officeDocument/2006/relationships/image" Target="../media/image2030.png"/><Relationship Id="rId5" Type="http://schemas.openxmlformats.org/officeDocument/2006/relationships/image" Target="../media/image1480.png"/><Relationship Id="rId15" Type="http://schemas.openxmlformats.org/officeDocument/2006/relationships/image" Target="../media/image2070.png"/><Relationship Id="rId10" Type="http://schemas.openxmlformats.org/officeDocument/2006/relationships/image" Target="../media/image20200.png"/><Relationship Id="rId4" Type="http://schemas.openxmlformats.org/officeDocument/2006/relationships/image" Target="../media/image52.gif"/><Relationship Id="rId9" Type="http://schemas.openxmlformats.org/officeDocument/2006/relationships/image" Target="../media/image2010.png"/><Relationship Id="rId14" Type="http://schemas.openxmlformats.org/officeDocument/2006/relationships/image" Target="../media/image354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0.png"/><Relationship Id="rId13" Type="http://schemas.openxmlformats.org/officeDocument/2006/relationships/image" Target="../media/image1630.png"/><Relationship Id="rId3" Type="http://schemas.openxmlformats.org/officeDocument/2006/relationships/image" Target="../media/image1531.png"/><Relationship Id="rId7" Type="http://schemas.openxmlformats.org/officeDocument/2006/relationships/image" Target="../media/image1570.png"/><Relationship Id="rId12" Type="http://schemas.openxmlformats.org/officeDocument/2006/relationships/image" Target="../media/image1621.png"/><Relationship Id="rId2" Type="http://schemas.openxmlformats.org/officeDocument/2006/relationships/image" Target="../media/image15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0.png"/><Relationship Id="rId11" Type="http://schemas.openxmlformats.org/officeDocument/2006/relationships/image" Target="../media/image1612.png"/><Relationship Id="rId5" Type="http://schemas.openxmlformats.org/officeDocument/2006/relationships/image" Target="../media/image1550.png"/><Relationship Id="rId15" Type="http://schemas.openxmlformats.org/officeDocument/2006/relationships/image" Target="../media/image1650.png"/><Relationship Id="rId10" Type="http://schemas.openxmlformats.org/officeDocument/2006/relationships/image" Target="../media/image1600.png"/><Relationship Id="rId4" Type="http://schemas.openxmlformats.org/officeDocument/2006/relationships/image" Target="../media/image1540.png"/><Relationship Id="rId9" Type="http://schemas.openxmlformats.org/officeDocument/2006/relationships/image" Target="../media/image1590.png"/><Relationship Id="rId14" Type="http://schemas.openxmlformats.org/officeDocument/2006/relationships/image" Target="../media/image164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03.png"/><Relationship Id="rId26" Type="http://schemas.openxmlformats.org/officeDocument/2006/relationships/image" Target="../media/image211.png"/><Relationship Id="rId39" Type="http://schemas.openxmlformats.org/officeDocument/2006/relationships/image" Target="../media/image202.png"/><Relationship Id="rId13" Type="http://schemas.openxmlformats.org/officeDocument/2006/relationships/image" Target="../media/image1990.png"/><Relationship Id="rId21" Type="http://schemas.openxmlformats.org/officeDocument/2006/relationships/image" Target="../media/image206.png"/><Relationship Id="rId34" Type="http://schemas.openxmlformats.org/officeDocument/2006/relationships/image" Target="../media/image219.png"/><Relationship Id="rId7" Type="http://schemas.openxmlformats.org/officeDocument/2006/relationships/image" Target="../media/image196.png"/><Relationship Id="rId17" Type="http://schemas.openxmlformats.org/officeDocument/2006/relationships/image" Target="../media/image2020.png"/><Relationship Id="rId25" Type="http://schemas.openxmlformats.org/officeDocument/2006/relationships/image" Target="../media/image210.png"/><Relationship Id="rId33" Type="http://schemas.openxmlformats.org/officeDocument/2006/relationships/image" Target="../media/image218.png"/><Relationship Id="rId38" Type="http://schemas.openxmlformats.org/officeDocument/2006/relationships/image" Target="../media/image199.png"/><Relationship Id="rId12" Type="http://schemas.openxmlformats.org/officeDocument/2006/relationships/image" Target="../media/image1970.png"/><Relationship Id="rId2" Type="http://schemas.openxmlformats.org/officeDocument/2006/relationships/image" Target="../media/image1910.png"/><Relationship Id="rId16" Type="http://schemas.openxmlformats.org/officeDocument/2006/relationships/image" Target="../media/image197.png"/><Relationship Id="rId20" Type="http://schemas.openxmlformats.org/officeDocument/2006/relationships/image" Target="../media/image205.png"/><Relationship Id="rId29" Type="http://schemas.openxmlformats.org/officeDocument/2006/relationships/image" Target="../media/image2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50.png"/><Relationship Id="rId24" Type="http://schemas.openxmlformats.org/officeDocument/2006/relationships/image" Target="../media/image198.png"/><Relationship Id="rId32" Type="http://schemas.openxmlformats.org/officeDocument/2006/relationships/image" Target="../media/image217.png"/><Relationship Id="rId37" Type="http://schemas.openxmlformats.org/officeDocument/2006/relationships/image" Target="../media/image222.png"/><Relationship Id="rId11" Type="http://schemas.openxmlformats.org/officeDocument/2006/relationships/image" Target="../media/image1980.png"/><Relationship Id="rId5" Type="http://schemas.openxmlformats.org/officeDocument/2006/relationships/image" Target="../media/image5910.png"/><Relationship Id="rId15" Type="http://schemas.openxmlformats.org/officeDocument/2006/relationships/image" Target="../media/image201.png"/><Relationship Id="rId23" Type="http://schemas.openxmlformats.org/officeDocument/2006/relationships/image" Target="../media/image208.png"/><Relationship Id="rId28" Type="http://schemas.openxmlformats.org/officeDocument/2006/relationships/image" Target="../media/image213.png"/><Relationship Id="rId36" Type="http://schemas.openxmlformats.org/officeDocument/2006/relationships/image" Target="../media/image221.png"/><Relationship Id="rId19" Type="http://schemas.openxmlformats.org/officeDocument/2006/relationships/image" Target="../media/image204.png"/><Relationship Id="rId31" Type="http://schemas.openxmlformats.org/officeDocument/2006/relationships/image" Target="../media/image216.png"/><Relationship Id="rId10" Type="http://schemas.openxmlformats.org/officeDocument/2006/relationships/image" Target="../media/image1870.png"/><Relationship Id="rId4" Type="http://schemas.openxmlformats.org/officeDocument/2006/relationships/image" Target="../media/image1930.png"/><Relationship Id="rId14" Type="http://schemas.openxmlformats.org/officeDocument/2006/relationships/image" Target="../media/image200.png"/><Relationship Id="rId22" Type="http://schemas.openxmlformats.org/officeDocument/2006/relationships/image" Target="../media/image207.png"/><Relationship Id="rId27" Type="http://schemas.openxmlformats.org/officeDocument/2006/relationships/image" Target="../media/image212.png"/><Relationship Id="rId30" Type="http://schemas.openxmlformats.org/officeDocument/2006/relationships/image" Target="../media/image215.png"/><Relationship Id="rId35" Type="http://schemas.openxmlformats.org/officeDocument/2006/relationships/image" Target="../media/image220.png"/><Relationship Id="rId9" Type="http://schemas.openxmlformats.org/officeDocument/2006/relationships/image" Target="../media/image1971.png"/><Relationship Id="rId8" Type="http://schemas.openxmlformats.org/officeDocument/2006/relationships/image" Target="../media/image1850.png"/><Relationship Id="rId3" Type="http://schemas.openxmlformats.org/officeDocument/2006/relationships/image" Target="../media/image1920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4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01.png"/><Relationship Id="rId4" Type="http://schemas.openxmlformats.org/officeDocument/2006/relationships/image" Target="../media/image1491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1.png"/><Relationship Id="rId13" Type="http://schemas.openxmlformats.org/officeDocument/2006/relationships/image" Target="../media/image59.gif"/><Relationship Id="rId3" Type="http://schemas.openxmlformats.org/officeDocument/2006/relationships/image" Target="../media/image992.png"/><Relationship Id="rId7" Type="http://schemas.openxmlformats.org/officeDocument/2006/relationships/image" Target="../media/image1032.png"/><Relationship Id="rId12" Type="http://schemas.openxmlformats.org/officeDocument/2006/relationships/image" Target="../media/image58.png"/><Relationship Id="rId2" Type="http://schemas.openxmlformats.org/officeDocument/2006/relationships/image" Target="../media/image9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2.png"/><Relationship Id="rId11" Type="http://schemas.openxmlformats.org/officeDocument/2006/relationships/image" Target="../media/image57.gif"/><Relationship Id="rId5" Type="http://schemas.openxmlformats.org/officeDocument/2006/relationships/image" Target="../media/image1012.png"/><Relationship Id="rId15" Type="http://schemas.openxmlformats.org/officeDocument/2006/relationships/image" Target="../media/image61.gif"/><Relationship Id="rId10" Type="http://schemas.openxmlformats.org/officeDocument/2006/relationships/image" Target="../media/image56.gif"/><Relationship Id="rId4" Type="http://schemas.openxmlformats.org/officeDocument/2006/relationships/image" Target="../media/image100.png"/><Relationship Id="rId9" Type="http://schemas.openxmlformats.org/officeDocument/2006/relationships/image" Target="../media/image55.gif"/><Relationship Id="rId14" Type="http://schemas.openxmlformats.org/officeDocument/2006/relationships/image" Target="../media/image60.gi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3.png"/><Relationship Id="rId13" Type="http://schemas.openxmlformats.org/officeDocument/2006/relationships/image" Target="../media/image1083.png"/><Relationship Id="rId3" Type="http://schemas.openxmlformats.org/officeDocument/2006/relationships/image" Target="../media/image100.png"/><Relationship Id="rId7" Type="http://schemas.openxmlformats.org/officeDocument/2006/relationships/image" Target="../media/image680.png"/><Relationship Id="rId12" Type="http://schemas.openxmlformats.org/officeDocument/2006/relationships/image" Target="../media/image1122.png"/><Relationship Id="rId2" Type="http://schemas.openxmlformats.org/officeDocument/2006/relationships/image" Target="../media/image9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2.png"/><Relationship Id="rId11" Type="http://schemas.openxmlformats.org/officeDocument/2006/relationships/image" Target="../media/image1152.png"/><Relationship Id="rId5" Type="http://schemas.openxmlformats.org/officeDocument/2006/relationships/image" Target="../media/image1022.png"/><Relationship Id="rId10" Type="http://schemas.openxmlformats.org/officeDocument/2006/relationships/image" Target="../media/image1142.png"/><Relationship Id="rId4" Type="http://schemas.openxmlformats.org/officeDocument/2006/relationships/image" Target="../media/image1012.png"/><Relationship Id="rId9" Type="http://schemas.openxmlformats.org/officeDocument/2006/relationships/image" Target="../media/image1131.png"/><Relationship Id="rId14" Type="http://schemas.openxmlformats.org/officeDocument/2006/relationships/image" Target="../media/image62.gif"/></Relationships>
</file>

<file path=ppt/slides/_rels/slide5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60.png"/><Relationship Id="rId18" Type="http://schemas.openxmlformats.org/officeDocument/2006/relationships/image" Target="../media/image1162.png"/><Relationship Id="rId21" Type="http://schemas.openxmlformats.org/officeDocument/2006/relationships/image" Target="../media/image1220.png"/><Relationship Id="rId12" Type="http://schemas.openxmlformats.org/officeDocument/2006/relationships/image" Target="../media/image1210.png"/><Relationship Id="rId17" Type="http://schemas.openxmlformats.org/officeDocument/2006/relationships/image" Target="../media/image1102.png"/><Relationship Id="rId2" Type="http://schemas.openxmlformats.org/officeDocument/2006/relationships/image" Target="../media/image1050.png"/><Relationship Id="rId16" Type="http://schemas.openxmlformats.org/officeDocument/2006/relationships/image" Target="../media/image109.png"/><Relationship Id="rId20" Type="http://schemas.openxmlformats.org/officeDocument/2006/relationships/image" Target="../media/image1183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080.png"/><Relationship Id="rId19" Type="http://schemas.openxmlformats.org/officeDocument/2006/relationships/image" Target="../media/image1173.png"/><Relationship Id="rId9" Type="http://schemas.openxmlformats.org/officeDocument/2006/relationships/image" Target="../media/image1180.png"/><Relationship Id="rId14" Type="http://schemas.openxmlformats.org/officeDocument/2006/relationships/image" Target="../media/image1072.png"/><Relationship Id="rId22" Type="http://schemas.openxmlformats.org/officeDocument/2006/relationships/image" Target="../media/image1191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3.png"/><Relationship Id="rId13" Type="http://schemas.openxmlformats.org/officeDocument/2006/relationships/image" Target="../media/image1333.png"/><Relationship Id="rId18" Type="http://schemas.openxmlformats.org/officeDocument/2006/relationships/image" Target="../media/image64.gif"/><Relationship Id="rId3" Type="http://schemas.openxmlformats.org/officeDocument/2006/relationships/image" Target="../media/image1170.png"/><Relationship Id="rId21" Type="http://schemas.openxmlformats.org/officeDocument/2006/relationships/image" Target="../media/image1292.png"/><Relationship Id="rId7" Type="http://schemas.openxmlformats.org/officeDocument/2006/relationships/image" Target="../media/image1273.png"/><Relationship Id="rId17" Type="http://schemas.openxmlformats.org/officeDocument/2006/relationships/image" Target="../media/image63.gif"/><Relationship Id="rId16" Type="http://schemas.openxmlformats.org/officeDocument/2006/relationships/image" Target="../media/image136.png"/><Relationship Id="rId20" Type="http://schemas.openxmlformats.org/officeDocument/2006/relationships/image" Target="../media/image6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0.png"/><Relationship Id="rId5" Type="http://schemas.openxmlformats.org/officeDocument/2006/relationships/image" Target="../media/image1253.png"/><Relationship Id="rId15" Type="http://schemas.openxmlformats.org/officeDocument/2006/relationships/image" Target="../media/image1353.png"/><Relationship Id="rId19" Type="http://schemas.openxmlformats.org/officeDocument/2006/relationships/image" Target="../media/image65.gif"/><Relationship Id="rId4" Type="http://schemas.openxmlformats.org/officeDocument/2006/relationships/image" Target="../media/image1110.png"/><Relationship Id="rId9" Type="http://schemas.openxmlformats.org/officeDocument/2006/relationships/image" Target="../media/image1242.png"/></Relationships>
</file>

<file path=ppt/slides/_rels/slide5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02.png"/><Relationship Id="rId3" Type="http://schemas.openxmlformats.org/officeDocument/2006/relationships/image" Target="../media/image1214.png"/><Relationship Id="rId12" Type="http://schemas.openxmlformats.org/officeDocument/2006/relationships/image" Target="../media/image1372.png"/><Relationship Id="rId2" Type="http://schemas.openxmlformats.org/officeDocument/2006/relationships/image" Target="../media/image1202.png"/><Relationship Id="rId16" Type="http://schemas.openxmlformats.org/officeDocument/2006/relationships/image" Target="../media/image14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1342.png"/><Relationship Id="rId5" Type="http://schemas.openxmlformats.org/officeDocument/2006/relationships/image" Target="../media/image1231.png"/><Relationship Id="rId15" Type="http://schemas.openxmlformats.org/officeDocument/2006/relationships/image" Target="../media/image1421.png"/><Relationship Id="rId10" Type="http://schemas.openxmlformats.org/officeDocument/2006/relationships/image" Target="../media/image1402.png"/><Relationship Id="rId4" Type="http://schemas.openxmlformats.org/officeDocument/2006/relationships/image" Target="../media/image1223.png"/><Relationship Id="rId9" Type="http://schemas.openxmlformats.org/officeDocument/2006/relationships/image" Target="../media/image1392.png"/><Relationship Id="rId14" Type="http://schemas.openxmlformats.org/officeDocument/2006/relationships/image" Target="../media/image13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9.png"/><Relationship Id="rId13" Type="http://schemas.openxmlformats.org/officeDocument/2006/relationships/image" Target="../media/image234.png"/><Relationship Id="rId3" Type="http://schemas.openxmlformats.org/officeDocument/2006/relationships/image" Target="../media/image224.png"/><Relationship Id="rId7" Type="http://schemas.openxmlformats.org/officeDocument/2006/relationships/image" Target="../media/image227.png"/><Relationship Id="rId12" Type="http://schemas.openxmlformats.org/officeDocument/2006/relationships/image" Target="../media/image233.png"/><Relationship Id="rId17" Type="http://schemas.openxmlformats.org/officeDocument/2006/relationships/image" Target="../media/image238.png"/><Relationship Id="rId2" Type="http://schemas.openxmlformats.org/officeDocument/2006/relationships/image" Target="../media/image223.png"/><Relationship Id="rId16" Type="http://schemas.openxmlformats.org/officeDocument/2006/relationships/image" Target="../media/image2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6.png"/><Relationship Id="rId11" Type="http://schemas.openxmlformats.org/officeDocument/2006/relationships/image" Target="../media/image232.png"/><Relationship Id="rId5" Type="http://schemas.openxmlformats.org/officeDocument/2006/relationships/image" Target="../media/image209.png"/><Relationship Id="rId15" Type="http://schemas.openxmlformats.org/officeDocument/2006/relationships/image" Target="../media/image236.png"/><Relationship Id="rId10" Type="http://schemas.openxmlformats.org/officeDocument/2006/relationships/image" Target="../media/image231.png"/><Relationship Id="rId4" Type="http://schemas.openxmlformats.org/officeDocument/2006/relationships/image" Target="../media/image156.png"/><Relationship Id="rId9" Type="http://schemas.openxmlformats.org/officeDocument/2006/relationships/image" Target="../media/image2300.png"/><Relationship Id="rId14" Type="http://schemas.openxmlformats.org/officeDocument/2006/relationships/image" Target="../media/image235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0.png"/><Relationship Id="rId3" Type="http://schemas.openxmlformats.org/officeDocument/2006/relationships/image" Target="../media/image1631.png"/><Relationship Id="rId7" Type="http://schemas.openxmlformats.org/officeDocument/2006/relationships/image" Target="../media/image1670.png"/><Relationship Id="rId2" Type="http://schemas.openxmlformats.org/officeDocument/2006/relationships/image" Target="../media/image16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11" Type="http://schemas.openxmlformats.org/officeDocument/2006/relationships/image" Target="../media/image1551.png"/><Relationship Id="rId5" Type="http://schemas.openxmlformats.org/officeDocument/2006/relationships/image" Target="../media/image1651.png"/><Relationship Id="rId10" Type="http://schemas.openxmlformats.org/officeDocument/2006/relationships/image" Target="../media/image602.png"/><Relationship Id="rId4" Type="http://schemas.openxmlformats.org/officeDocument/2006/relationships/image" Target="../media/image1641.png"/><Relationship Id="rId9" Type="http://schemas.openxmlformats.org/officeDocument/2006/relationships/image" Target="../media/image1690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0.png"/><Relationship Id="rId3" Type="http://schemas.openxmlformats.org/officeDocument/2006/relationships/image" Target="../media/image1730.png"/><Relationship Id="rId7" Type="http://schemas.openxmlformats.org/officeDocument/2006/relationships/image" Target="../media/image1770.png"/><Relationship Id="rId2" Type="http://schemas.openxmlformats.org/officeDocument/2006/relationships/image" Target="../media/image17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60.png"/><Relationship Id="rId11" Type="http://schemas.openxmlformats.org/officeDocument/2006/relationships/image" Target="../media/image1813.png"/><Relationship Id="rId5" Type="http://schemas.openxmlformats.org/officeDocument/2006/relationships/image" Target="../media/image1750.png"/><Relationship Id="rId10" Type="http://schemas.openxmlformats.org/officeDocument/2006/relationships/image" Target="../media/image1800.png"/><Relationship Id="rId4" Type="http://schemas.openxmlformats.org/officeDocument/2006/relationships/image" Target="../media/image1740.png"/><Relationship Id="rId9" Type="http://schemas.openxmlformats.org/officeDocument/2006/relationships/image" Target="../media/image1790.png"/></Relationships>
</file>

<file path=ppt/slides/_rels/slide6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61.png"/><Relationship Id="rId3" Type="http://schemas.openxmlformats.org/officeDocument/2006/relationships/image" Target="../media/image1730.png"/><Relationship Id="rId7" Type="http://schemas.openxmlformats.org/officeDocument/2006/relationships/image" Target="../media/image1770.png"/><Relationship Id="rId12" Type="http://schemas.openxmlformats.org/officeDocument/2006/relationships/image" Target="../media/image1852.png"/><Relationship Id="rId17" Type="http://schemas.openxmlformats.org/officeDocument/2006/relationships/image" Target="../media/image1900.png"/><Relationship Id="rId2" Type="http://schemas.openxmlformats.org/officeDocument/2006/relationships/image" Target="../media/image1820.png"/><Relationship Id="rId16" Type="http://schemas.openxmlformats.org/officeDocument/2006/relationships/image" Target="../media/image18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60.png"/><Relationship Id="rId11" Type="http://schemas.openxmlformats.org/officeDocument/2006/relationships/image" Target="../media/image1840.png"/><Relationship Id="rId5" Type="http://schemas.openxmlformats.org/officeDocument/2006/relationships/image" Target="../media/image1750.png"/><Relationship Id="rId15" Type="http://schemas.openxmlformats.org/officeDocument/2006/relationships/image" Target="../media/image1881.png"/><Relationship Id="rId10" Type="http://schemas.openxmlformats.org/officeDocument/2006/relationships/image" Target="../media/image1830.png"/><Relationship Id="rId4" Type="http://schemas.openxmlformats.org/officeDocument/2006/relationships/image" Target="../media/image1740.png"/><Relationship Id="rId9" Type="http://schemas.openxmlformats.org/officeDocument/2006/relationships/image" Target="../media/image1790.png"/><Relationship Id="rId14" Type="http://schemas.openxmlformats.org/officeDocument/2006/relationships/image" Target="../media/image1871.png"/></Relationships>
</file>

<file path=ppt/slides/_rels/slide6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3.png"/><Relationship Id="rId8" Type="http://schemas.openxmlformats.org/officeDocument/2006/relationships/image" Target="../media/image1780.png"/><Relationship Id="rId3" Type="http://schemas.openxmlformats.org/officeDocument/2006/relationships/image" Target="../media/image1730.png"/><Relationship Id="rId7" Type="http://schemas.openxmlformats.org/officeDocument/2006/relationships/image" Target="../media/image1770.png"/><Relationship Id="rId12" Type="http://schemas.openxmlformats.org/officeDocument/2006/relationships/image" Target="../media/image1921.png"/><Relationship Id="rId2" Type="http://schemas.openxmlformats.org/officeDocument/2006/relationships/image" Target="../media/image18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60.png"/><Relationship Id="rId11" Type="http://schemas.openxmlformats.org/officeDocument/2006/relationships/image" Target="../media/image1913.png"/><Relationship Id="rId5" Type="http://schemas.openxmlformats.org/officeDocument/2006/relationships/image" Target="../media/image1750.png"/><Relationship Id="rId10" Type="http://schemas.openxmlformats.org/officeDocument/2006/relationships/image" Target="../media/image1830.png"/><Relationship Id="rId4" Type="http://schemas.openxmlformats.org/officeDocument/2006/relationships/image" Target="../media/image1740.png"/><Relationship Id="rId9" Type="http://schemas.openxmlformats.org/officeDocument/2006/relationships/image" Target="../media/image1860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80.png"/><Relationship Id="rId13" Type="http://schemas.openxmlformats.org/officeDocument/2006/relationships/image" Target="../media/image293.png"/><Relationship Id="rId18" Type="http://schemas.openxmlformats.org/officeDocument/2006/relationships/image" Target="../media/image298.png"/><Relationship Id="rId3" Type="http://schemas.openxmlformats.org/officeDocument/2006/relationships/image" Target="../media/image283.png"/><Relationship Id="rId7" Type="http://schemas.openxmlformats.org/officeDocument/2006/relationships/image" Target="../media/image287.png"/><Relationship Id="rId12" Type="http://schemas.openxmlformats.org/officeDocument/2006/relationships/image" Target="../media/image292.png"/><Relationship Id="rId17" Type="http://schemas.openxmlformats.org/officeDocument/2006/relationships/image" Target="../media/image297.png"/><Relationship Id="rId2" Type="http://schemas.openxmlformats.org/officeDocument/2006/relationships/image" Target="../media/image2821.png"/><Relationship Id="rId16" Type="http://schemas.openxmlformats.org/officeDocument/2006/relationships/image" Target="../media/image2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60.png"/><Relationship Id="rId11" Type="http://schemas.openxmlformats.org/officeDocument/2006/relationships/image" Target="../media/image291.png"/><Relationship Id="rId5" Type="http://schemas.openxmlformats.org/officeDocument/2006/relationships/image" Target="../media/image2850.png"/><Relationship Id="rId15" Type="http://schemas.openxmlformats.org/officeDocument/2006/relationships/image" Target="../media/image295.png"/><Relationship Id="rId10" Type="http://schemas.openxmlformats.org/officeDocument/2006/relationships/image" Target="../media/image2900.png"/><Relationship Id="rId4" Type="http://schemas.openxmlformats.org/officeDocument/2006/relationships/image" Target="../media/image2840.png"/><Relationship Id="rId9" Type="http://schemas.openxmlformats.org/officeDocument/2006/relationships/image" Target="../media/image289.png"/><Relationship Id="rId14" Type="http://schemas.openxmlformats.org/officeDocument/2006/relationships/image" Target="../media/image294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1.png"/><Relationship Id="rId13" Type="http://schemas.openxmlformats.org/officeDocument/2006/relationships/image" Target="../media/image327.png"/><Relationship Id="rId18" Type="http://schemas.openxmlformats.org/officeDocument/2006/relationships/image" Target="../media/image333.png"/><Relationship Id="rId3" Type="http://schemas.openxmlformats.org/officeDocument/2006/relationships/image" Target="../media/image314.png"/><Relationship Id="rId7" Type="http://schemas.openxmlformats.org/officeDocument/2006/relationships/image" Target="../media/image319.png"/><Relationship Id="rId12" Type="http://schemas.openxmlformats.org/officeDocument/2006/relationships/image" Target="../media/image325.png"/><Relationship Id="rId17" Type="http://schemas.openxmlformats.org/officeDocument/2006/relationships/image" Target="../media/image332.png"/><Relationship Id="rId2" Type="http://schemas.openxmlformats.org/officeDocument/2006/relationships/image" Target="../media/image313.png"/><Relationship Id="rId16" Type="http://schemas.openxmlformats.org/officeDocument/2006/relationships/image" Target="../media/image3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8.png"/><Relationship Id="rId11" Type="http://schemas.openxmlformats.org/officeDocument/2006/relationships/image" Target="../media/image324.png"/><Relationship Id="rId5" Type="http://schemas.openxmlformats.org/officeDocument/2006/relationships/image" Target="../media/image316.png"/><Relationship Id="rId15" Type="http://schemas.openxmlformats.org/officeDocument/2006/relationships/image" Target="../media/image329.png"/><Relationship Id="rId10" Type="http://schemas.openxmlformats.org/officeDocument/2006/relationships/image" Target="../media/image323.png"/><Relationship Id="rId4" Type="http://schemas.openxmlformats.org/officeDocument/2006/relationships/image" Target="../media/image315.png"/><Relationship Id="rId9" Type="http://schemas.openxmlformats.org/officeDocument/2006/relationships/image" Target="../media/image322.png"/><Relationship Id="rId14" Type="http://schemas.openxmlformats.org/officeDocument/2006/relationships/image" Target="../media/image32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3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0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5.png"/><Relationship Id="rId13" Type="http://schemas.openxmlformats.org/officeDocument/2006/relationships/image" Target="../media/image250.png"/><Relationship Id="rId18" Type="http://schemas.openxmlformats.org/officeDocument/2006/relationships/image" Target="../media/image255.png"/><Relationship Id="rId26" Type="http://schemas.openxmlformats.org/officeDocument/2006/relationships/image" Target="../media/image263.png"/><Relationship Id="rId3" Type="http://schemas.openxmlformats.org/officeDocument/2006/relationships/image" Target="../media/image2400.png"/><Relationship Id="rId21" Type="http://schemas.openxmlformats.org/officeDocument/2006/relationships/image" Target="../media/image258.png"/><Relationship Id="rId7" Type="http://schemas.openxmlformats.org/officeDocument/2006/relationships/image" Target="../media/image244.png"/><Relationship Id="rId12" Type="http://schemas.openxmlformats.org/officeDocument/2006/relationships/image" Target="../media/image249.png"/><Relationship Id="rId17" Type="http://schemas.openxmlformats.org/officeDocument/2006/relationships/image" Target="../media/image254.png"/><Relationship Id="rId25" Type="http://schemas.openxmlformats.org/officeDocument/2006/relationships/image" Target="../media/image262.png"/><Relationship Id="rId2" Type="http://schemas.openxmlformats.org/officeDocument/2006/relationships/image" Target="../media/image239.png"/><Relationship Id="rId16" Type="http://schemas.openxmlformats.org/officeDocument/2006/relationships/image" Target="../media/image253.png"/><Relationship Id="rId20" Type="http://schemas.openxmlformats.org/officeDocument/2006/relationships/image" Target="../media/image2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3.png"/><Relationship Id="rId11" Type="http://schemas.openxmlformats.org/officeDocument/2006/relationships/image" Target="../media/image248.png"/><Relationship Id="rId24" Type="http://schemas.openxmlformats.org/officeDocument/2006/relationships/image" Target="../media/image261.png"/><Relationship Id="rId5" Type="http://schemas.openxmlformats.org/officeDocument/2006/relationships/image" Target="../media/image242.png"/><Relationship Id="rId15" Type="http://schemas.openxmlformats.org/officeDocument/2006/relationships/image" Target="../media/image252.png"/><Relationship Id="rId23" Type="http://schemas.openxmlformats.org/officeDocument/2006/relationships/image" Target="../media/image228.png"/><Relationship Id="rId10" Type="http://schemas.openxmlformats.org/officeDocument/2006/relationships/image" Target="../media/image247.png"/><Relationship Id="rId19" Type="http://schemas.openxmlformats.org/officeDocument/2006/relationships/image" Target="../media/image256.png"/><Relationship Id="rId4" Type="http://schemas.openxmlformats.org/officeDocument/2006/relationships/image" Target="../media/image241.png"/><Relationship Id="rId9" Type="http://schemas.openxmlformats.org/officeDocument/2006/relationships/image" Target="../media/image246.png"/><Relationship Id="rId14" Type="http://schemas.openxmlformats.org/officeDocument/2006/relationships/image" Target="../media/image251.png"/><Relationship Id="rId22" Type="http://schemas.openxmlformats.org/officeDocument/2006/relationships/image" Target="../media/image259.png"/><Relationship Id="rId27" Type="http://schemas.openxmlformats.org/officeDocument/2006/relationships/image" Target="../media/image264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1.png"/><Relationship Id="rId3" Type="http://schemas.openxmlformats.org/officeDocument/2006/relationships/image" Target="../media/image2600.png"/><Relationship Id="rId7" Type="http://schemas.openxmlformats.org/officeDocument/2006/relationships/image" Target="../media/image2700.png"/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9.png"/><Relationship Id="rId11" Type="http://schemas.openxmlformats.org/officeDocument/2006/relationships/image" Target="../media/image274.png"/><Relationship Id="rId5" Type="http://schemas.openxmlformats.org/officeDocument/2006/relationships/image" Target="../media/image8.png"/><Relationship Id="rId10" Type="http://schemas.openxmlformats.org/officeDocument/2006/relationships/image" Target="../media/image273.png"/><Relationship Id="rId4" Type="http://schemas.openxmlformats.org/officeDocument/2006/relationships/image" Target="../media/image266.png"/><Relationship Id="rId9" Type="http://schemas.openxmlformats.org/officeDocument/2006/relationships/image" Target="../media/image27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erlin photo spots | 34 Berlin photography spots">
            <a:extLst>
              <a:ext uri="{FF2B5EF4-FFF2-40B4-BE49-F238E27FC236}">
                <a16:creationId xmlns:a16="http://schemas.microsoft.com/office/drawing/2014/main" id="{327602AD-86E6-E4B4-BD8F-4D33E402AF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" b="14774"/>
          <a:stretch/>
        </p:blipFill>
        <p:spPr bwMode="auto">
          <a:xfrm>
            <a:off x="0" y="-16921"/>
            <a:ext cx="12225807" cy="687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0800" y="164576"/>
            <a:ext cx="9550400" cy="2304300"/>
          </a:xfrm>
        </p:spPr>
        <p:txBody>
          <a:bodyPr/>
          <a:lstStyle/>
          <a:p>
            <a:r>
              <a:rPr lang="en-US" sz="2400" dirty="0"/>
              <a:t>2023 CAS course on “RF for Accelerators”</a:t>
            </a:r>
            <a:br>
              <a:rPr lang="en-US" dirty="0"/>
            </a:br>
            <a:r>
              <a:rPr lang="en-US" dirty="0"/>
              <a:t>RF Measurements</a:t>
            </a:r>
            <a:br>
              <a:rPr lang="en-US" dirty="0"/>
            </a:br>
            <a:r>
              <a:rPr lang="en-US" sz="4000" i="1" dirty="0"/>
              <a:t> – Only Part 2 –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6194160"/>
            <a:ext cx="8534400" cy="537669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Manfred Wendt – </a:t>
            </a:r>
            <a:r>
              <a:rPr lang="en-US" i="0" dirty="0">
                <a:solidFill>
                  <a:srgbClr val="00B0F0"/>
                </a:solidFill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5A622-F20F-8543-81A2-88099F14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SnP</a:t>
            </a:r>
            <a:r>
              <a:rPr lang="en-US" i="1" dirty="0"/>
              <a:t> Touchstone </a:t>
            </a:r>
            <a:r>
              <a:rPr lang="en-US" dirty="0"/>
              <a:t>S-Parameter Files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A2B5093E-234A-BB42-8D1D-BC1D7CC71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40" y="540234"/>
            <a:ext cx="9791700" cy="50038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0F34CD4-2037-AA4C-94A4-D39DD7D5D540}"/>
              </a:ext>
            </a:extLst>
          </p:cNvPr>
          <p:cNvSpPr/>
          <p:nvPr/>
        </p:nvSpPr>
        <p:spPr bwMode="auto">
          <a:xfrm>
            <a:off x="7132935" y="1062688"/>
            <a:ext cx="499265" cy="268835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002FF4-AEE3-E940-9A12-34D88308E77C}"/>
                  </a:ext>
                </a:extLst>
              </p:cNvPr>
              <p:cNvSpPr txBox="1"/>
              <p:nvPr/>
            </p:nvSpPr>
            <p:spPr>
              <a:xfrm>
                <a:off x="8302588" y="1381114"/>
                <a:ext cx="16723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-port VNA file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002FF4-AEE3-E940-9A12-34D88308E7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2588" y="1381114"/>
                <a:ext cx="1672317" cy="369332"/>
              </a:xfrm>
              <a:prstGeom prst="rect">
                <a:avLst/>
              </a:prstGeom>
              <a:blipFill>
                <a:blip r:embed="rId3"/>
                <a:stretch>
                  <a:fillRect t="-6667" r="-225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F5CDEB-27EE-474E-9846-22F6D18D78ED}"/>
              </a:ext>
            </a:extLst>
          </p:cNvPr>
          <p:cNvCxnSpPr/>
          <p:nvPr/>
        </p:nvCxnSpPr>
        <p:spPr bwMode="auto">
          <a:xfrm flipH="1" flipV="1">
            <a:off x="7632200" y="1320191"/>
            <a:ext cx="670388" cy="18466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B4C945-2933-FF4D-801E-3C86551D7CE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106857" y="1504857"/>
            <a:ext cx="2195731" cy="12184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AC7E6AC-9FE1-D04A-8447-9671B41136E0}"/>
              </a:ext>
            </a:extLst>
          </p:cNvPr>
          <p:cNvSpPr/>
          <p:nvPr/>
        </p:nvSpPr>
        <p:spPr bwMode="auto">
          <a:xfrm>
            <a:off x="1794640" y="1320191"/>
            <a:ext cx="4312217" cy="1201887"/>
          </a:xfrm>
          <a:prstGeom prst="rect">
            <a:avLst/>
          </a:prstGeom>
          <a:solidFill>
            <a:srgbClr val="FFFF0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FA1724-8B53-4D40-82AC-4603CE9AEA14}"/>
              </a:ext>
            </a:extLst>
          </p:cNvPr>
          <p:cNvSpPr txBox="1"/>
          <p:nvPr/>
        </p:nvSpPr>
        <p:spPr>
          <a:xfrm>
            <a:off x="4406180" y="183651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! header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3BD1C2-F4F4-704C-B34C-0E3441DD06EA}"/>
              </a:ext>
            </a:extLst>
          </p:cNvPr>
          <p:cNvSpPr/>
          <p:nvPr/>
        </p:nvSpPr>
        <p:spPr bwMode="auto">
          <a:xfrm>
            <a:off x="1794640" y="2522079"/>
            <a:ext cx="4312217" cy="174038"/>
          </a:xfrm>
          <a:prstGeom prst="rect">
            <a:avLst/>
          </a:prstGeom>
          <a:solidFill>
            <a:srgbClr val="FF7C8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90AC83-6778-A542-8504-6B0918CBE011}"/>
              </a:ext>
            </a:extLst>
          </p:cNvPr>
          <p:cNvSpPr txBox="1"/>
          <p:nvPr/>
        </p:nvSpPr>
        <p:spPr>
          <a:xfrm>
            <a:off x="3531402" y="242443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# format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61355BD-8B64-9F43-A5F9-C7F8FD1FAFAE}"/>
              </a:ext>
            </a:extLst>
          </p:cNvPr>
          <p:cNvSpPr/>
          <p:nvPr/>
        </p:nvSpPr>
        <p:spPr bwMode="auto">
          <a:xfrm>
            <a:off x="1794640" y="2722174"/>
            <a:ext cx="883315" cy="1873774"/>
          </a:xfrm>
          <a:prstGeom prst="rect">
            <a:avLst/>
          </a:prstGeom>
          <a:solidFill>
            <a:srgbClr val="00B0F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2FCE329-B8E0-EE40-8730-A628127C475F}"/>
                  </a:ext>
                </a:extLst>
              </p:cNvPr>
              <p:cNvSpPr txBox="1"/>
              <p:nvPr/>
            </p:nvSpPr>
            <p:spPr>
              <a:xfrm>
                <a:off x="1282701" y="4637447"/>
                <a:ext cx="13952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f</a:t>
                </a:r>
                <a:r>
                  <a:rPr lang="en-US" b="0" dirty="0">
                    <a:solidFill>
                      <a:srgbClr val="0000FF"/>
                    </a:solidFill>
                  </a:rPr>
                  <a:t>requency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2FCE329-B8E0-EE40-8730-A628127C47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701" y="4637447"/>
                <a:ext cx="1395254" cy="369332"/>
              </a:xfrm>
              <a:prstGeom prst="rect">
                <a:avLst/>
              </a:prstGeom>
              <a:blipFill>
                <a:blip r:embed="rId4"/>
                <a:stretch>
                  <a:fillRect l="-3604" t="-10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4761D8C3-4BB0-7143-AEF4-9DCE6CEE5462}"/>
              </a:ext>
            </a:extLst>
          </p:cNvPr>
          <p:cNvSpPr/>
          <p:nvPr/>
        </p:nvSpPr>
        <p:spPr bwMode="auto">
          <a:xfrm>
            <a:off x="2693566" y="2722174"/>
            <a:ext cx="883315" cy="1873774"/>
          </a:xfrm>
          <a:prstGeom prst="rect">
            <a:avLst/>
          </a:prstGeom>
          <a:solidFill>
            <a:srgbClr val="00B05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8719AB6-B7F4-4B4B-8E13-5BE663FE5279}"/>
              </a:ext>
            </a:extLst>
          </p:cNvPr>
          <p:cNvSpPr/>
          <p:nvPr/>
        </p:nvSpPr>
        <p:spPr bwMode="auto">
          <a:xfrm>
            <a:off x="3628009" y="2722174"/>
            <a:ext cx="883315" cy="1873774"/>
          </a:xfrm>
          <a:prstGeom prst="rect">
            <a:avLst/>
          </a:prstGeom>
          <a:solidFill>
            <a:srgbClr val="FF7C8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0F1F91-DA1E-B545-B2F6-230D641A1713}"/>
                  </a:ext>
                </a:extLst>
              </p:cNvPr>
              <p:cNvSpPr txBox="1"/>
              <p:nvPr/>
            </p:nvSpPr>
            <p:spPr>
              <a:xfrm>
                <a:off x="2597610" y="4657876"/>
                <a:ext cx="10540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[dB]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0F1F91-DA1E-B545-B2F6-230D641A1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610" y="4657876"/>
                <a:ext cx="1054006" cy="369332"/>
              </a:xfrm>
              <a:prstGeom prst="rect">
                <a:avLst/>
              </a:prstGeom>
              <a:blipFill>
                <a:blip r:embed="rId5"/>
                <a:stretch>
                  <a:fillRect l="-1190" t="-6667" r="-357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597F324-8A1F-1E4A-8EA8-65A067288B69}"/>
                  </a:ext>
                </a:extLst>
              </p:cNvPr>
              <p:cNvSpPr txBox="1"/>
              <p:nvPr/>
            </p:nvSpPr>
            <p:spPr>
              <a:xfrm>
                <a:off x="3488962" y="4667552"/>
                <a:ext cx="1161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</m:t>
                        </m:r>
                        <m:r>
                          <a:rPr lang="en-US" b="0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C0000"/>
                    </a:solidFill>
                  </a:rPr>
                  <a:t>[deg]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597F324-8A1F-1E4A-8EA8-65A067288B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8962" y="4667552"/>
                <a:ext cx="1161408" cy="369332"/>
              </a:xfrm>
              <a:prstGeom prst="rect">
                <a:avLst/>
              </a:prstGeom>
              <a:blipFill>
                <a:blip r:embed="rId6"/>
                <a:stretch>
                  <a:fillRect t="-6667" r="-322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F4DD2AF2-8D9C-5A46-B010-AF07354930F5}"/>
              </a:ext>
            </a:extLst>
          </p:cNvPr>
          <p:cNvSpPr txBox="1"/>
          <p:nvPr/>
        </p:nvSpPr>
        <p:spPr>
          <a:xfrm>
            <a:off x="6745998" y="1785895"/>
            <a:ext cx="3042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Touchstone v1.1 </a:t>
            </a:r>
            <a:r>
              <a:rPr lang="en-US" sz="1600" dirty="0"/>
              <a:t>example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v2.0 is different, file ext. *</a:t>
            </a:r>
            <a:r>
              <a:rPr lang="en-US" sz="1600" i="1" dirty="0"/>
              <a:t>.</a:t>
            </a:r>
            <a:r>
              <a:rPr lang="en-US" sz="1600" i="1" dirty="0" err="1"/>
              <a:t>ts</a:t>
            </a:r>
            <a:r>
              <a:rPr lang="en-US" sz="1600" i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C96861-4D57-4245-BC82-914C5A429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5680" y="5027208"/>
                <a:ext cx="11252665" cy="1338646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The file name extension specifies the number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of ports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Attention: NOT equal to the number of columns! </a:t>
                </a:r>
                <a:r>
                  <a:rPr lang="en-US" dirty="0"/>
                  <a:t>The carriage return (CR) is different between s1p, s2p and s3p, s4p files!</a:t>
                </a:r>
              </a:p>
              <a:p>
                <a:r>
                  <a:rPr lang="en-US" dirty="0"/>
                  <a:t>The comment header (!) includes general information, e.g., type of instrument, measurement time, etc.</a:t>
                </a:r>
              </a:p>
              <a:p>
                <a:r>
                  <a:rPr lang="en-US" dirty="0"/>
                  <a:t>The format line (#) defines the format (mag[dB],angle[deg], mag/angle, real/</a:t>
                </a:r>
                <a:r>
                  <a:rPr lang="en-US" dirty="0" err="1"/>
                  <a:t>imag</a:t>
                </a:r>
                <a:r>
                  <a:rPr lang="en-US" dirty="0"/>
                  <a:t>), stimulus units and the reference impedance</a:t>
                </a:r>
              </a:p>
              <a:p>
                <a:r>
                  <a:rPr lang="en-US" dirty="0"/>
                  <a:t>The column delimiter varies, e.g., space, comma, semicolon, etc.</a:t>
                </a:r>
              </a:p>
              <a:p>
                <a:pPr lvl="1"/>
                <a:r>
                  <a:rPr lang="en-US" dirty="0"/>
                  <a:t>Column order in the example file: </a:t>
                </a:r>
                <a:r>
                  <a:rPr lang="en-US" i="1" dirty="0"/>
                  <a:t>f S11dB S11a S21dB S21a S12dB S12a S22dB S22a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C96861-4D57-4245-BC82-914C5A429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5680" y="5027208"/>
                <a:ext cx="11252665" cy="1338646"/>
              </a:xfrm>
              <a:blipFill>
                <a:blip r:embed="rId7"/>
                <a:stretch>
                  <a:fillRect l="-338" t="-7547" b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993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19" grpId="0" animBg="1"/>
      <p:bldP spid="21" grpId="0"/>
      <p:bldP spid="22" grpId="0" animBg="1"/>
      <p:bldP spid="23" grpId="0" animBg="1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BF8965-5C2F-C641-9647-5B60535254D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General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BF8965-5C2F-C641-9647-5B60535254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6FC0CAF-8662-7647-A0F3-0FFC8258E7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044" b="-1"/>
          <a:stretch/>
        </p:blipFill>
        <p:spPr>
          <a:xfrm>
            <a:off x="373655" y="5003605"/>
            <a:ext cx="6122854" cy="9985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D19B5A-3B51-FE4E-82F4-92A27D1055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7"/>
                <a:ext cx="10566400" cy="1574604"/>
              </a:xfrm>
            </p:spPr>
            <p:txBody>
              <a:bodyPr/>
              <a:lstStyle/>
              <a:p>
                <a:r>
                  <a:rPr lang="en-US" dirty="0"/>
                  <a:t>A general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may include ports of different technologies, i.e., waveguides, as well as TEM transmission-lines, such as coaxial lines, microstrip lines etc.</a:t>
                </a:r>
              </a:p>
              <a:p>
                <a:pPr lvl="1"/>
                <a:r>
                  <a:rPr lang="en-US" dirty="0"/>
                  <a:t>In the frequency range of interest different modes may propagate at each physical port, e.g., several waveguide modes in a rectangular waveguide and/or higher order modes in a coaxial line..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D19B5A-3B51-FE4E-82F4-92A27D1055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7"/>
                <a:ext cx="10566400" cy="1574604"/>
              </a:xfrm>
              <a:blipFill>
                <a:blip r:embed="rId4"/>
                <a:stretch>
                  <a:fillRect l="-719" t="-6400" r="-480" b="-6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10E6A39-2862-B744-BFCF-A22AFEAC1D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703" r="29632" b="27957"/>
          <a:stretch/>
        </p:blipFill>
        <p:spPr>
          <a:xfrm>
            <a:off x="6172810" y="2737709"/>
            <a:ext cx="4235301" cy="303399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74E870F-A5FF-DD40-BAAD-C136B4B72B65}"/>
              </a:ext>
            </a:extLst>
          </p:cNvPr>
          <p:cNvSpPr txBox="1">
            <a:spLocks/>
          </p:cNvSpPr>
          <p:nvPr/>
        </p:nvSpPr>
        <p:spPr bwMode="auto">
          <a:xfrm>
            <a:off x="817397" y="2660901"/>
            <a:ext cx="6122854" cy="20738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/>
              <a:t>Each EM-mode must then be represented </a:t>
            </a:r>
            <a:br>
              <a:rPr lang="en-US" kern="0"/>
            </a:br>
            <a:r>
              <a:rPr lang="en-US" kern="0"/>
              <a:t>by a distinct modal port.</a:t>
            </a:r>
          </a:p>
          <a:p>
            <a:pPr lvl="2"/>
            <a:r>
              <a:rPr lang="en-US" kern="0">
                <a:solidFill>
                  <a:srgbClr val="FF0000"/>
                </a:solidFill>
              </a:rPr>
              <a:t>This is very important in EM-simulation </a:t>
            </a:r>
            <a:br>
              <a:rPr lang="en-US" kern="0">
                <a:solidFill>
                  <a:srgbClr val="FF0000"/>
                </a:solidFill>
              </a:rPr>
            </a:br>
            <a:r>
              <a:rPr lang="en-US" kern="0">
                <a:solidFill>
                  <a:srgbClr val="FF0000"/>
                </a:solidFill>
              </a:rPr>
              <a:t>to ensure the absorption of the energy for all modes!</a:t>
            </a:r>
          </a:p>
          <a:p>
            <a:pPr lvl="1"/>
            <a:r>
              <a:rPr lang="en-US" kern="0"/>
              <a:t>The number of modal ports needed </a:t>
            </a:r>
            <a:br>
              <a:rPr lang="en-US" kern="0"/>
            </a:br>
            <a:r>
              <a:rPr lang="en-US" kern="0"/>
              <a:t>generally, increases with frequency, </a:t>
            </a:r>
            <a:br>
              <a:rPr lang="en-US" kern="0"/>
            </a:br>
            <a:r>
              <a:rPr lang="en-US" kern="0"/>
              <a:t>as more waveguide modes can propagate. </a:t>
            </a:r>
          </a:p>
          <a:p>
            <a:pPr lvl="1"/>
            <a:endParaRPr lang="en-US" kern="0"/>
          </a:p>
          <a:p>
            <a:pPr lvl="1"/>
            <a:endParaRPr lang="en-US" kern="0"/>
          </a:p>
          <a:p>
            <a:endParaRPr lang="en-US" kern="0" dirty="0"/>
          </a:p>
        </p:txBody>
      </p:sp>
      <p:sp>
        <p:nvSpPr>
          <p:cNvPr id="6" name="Regular Pentagon 5">
            <a:extLst>
              <a:ext uri="{FF2B5EF4-FFF2-40B4-BE49-F238E27FC236}">
                <a16:creationId xmlns:a16="http://schemas.microsoft.com/office/drawing/2014/main" id="{47527953-2DEA-5E40-BD15-0AD2A0DAA024}"/>
              </a:ext>
            </a:extLst>
          </p:cNvPr>
          <p:cNvSpPr/>
          <p:nvPr/>
        </p:nvSpPr>
        <p:spPr bwMode="auto">
          <a:xfrm>
            <a:off x="10357311" y="3275380"/>
            <a:ext cx="1190555" cy="1152150"/>
          </a:xfrm>
          <a:prstGeom prst="pentagon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Oval 245">
            <a:extLst>
              <a:ext uri="{FF2B5EF4-FFF2-40B4-BE49-F238E27FC236}">
                <a16:creationId xmlns:a16="http://schemas.microsoft.com/office/drawing/2014/main" id="{3426E602-6E9F-DA42-935A-BA4EFEF02B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68603" y="3186924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id="{599465CD-125D-EB49-A073-FC6AEA671B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271413" y="3259574"/>
            <a:ext cx="206380" cy="26029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0" name="Line 7">
            <a:extLst>
              <a:ext uri="{FF2B5EF4-FFF2-40B4-BE49-F238E27FC236}">
                <a16:creationId xmlns:a16="http://schemas.microsoft.com/office/drawing/2014/main" id="{513C7657-E91C-3C48-BAE7-1AC6538B07A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441616" y="3225024"/>
            <a:ext cx="206379" cy="25764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2" name="Oval 245">
            <a:extLst>
              <a:ext uri="{FF2B5EF4-FFF2-40B4-BE49-F238E27FC236}">
                <a16:creationId xmlns:a16="http://schemas.microsoft.com/office/drawing/2014/main" id="{A0FBAF8E-94CD-D44E-98C9-E22B6D128E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403516" y="3186924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3" name="Line 7">
            <a:extLst>
              <a:ext uri="{FF2B5EF4-FFF2-40B4-BE49-F238E27FC236}">
                <a16:creationId xmlns:a16="http://schemas.microsoft.com/office/drawing/2014/main" id="{5D70CF92-3E7D-7941-AA80-5E9507EF0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18123" y="4070170"/>
            <a:ext cx="345645" cy="12178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4" name="Line 7">
            <a:extLst>
              <a:ext uri="{FF2B5EF4-FFF2-40B4-BE49-F238E27FC236}">
                <a16:creationId xmlns:a16="http://schemas.microsoft.com/office/drawing/2014/main" id="{A1244206-6173-2547-9A23-A440F27EDE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34072" y="4077008"/>
            <a:ext cx="345644" cy="12178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5" name="Oval 245">
            <a:extLst>
              <a:ext uri="{FF2B5EF4-FFF2-40B4-BE49-F238E27FC236}">
                <a16:creationId xmlns:a16="http://schemas.microsoft.com/office/drawing/2014/main" id="{55E8C08E-71B7-9341-9891-06F15BEE23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771105" y="416069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6" name="Oval 245">
            <a:extLst>
              <a:ext uri="{FF2B5EF4-FFF2-40B4-BE49-F238E27FC236}">
                <a16:creationId xmlns:a16="http://schemas.microsoft.com/office/drawing/2014/main" id="{C480DB36-5223-1C4C-B8B6-27D78DD2DC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057872" y="4178506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7" name="Line 7">
            <a:extLst>
              <a:ext uri="{FF2B5EF4-FFF2-40B4-BE49-F238E27FC236}">
                <a16:creationId xmlns:a16="http://schemas.microsoft.com/office/drawing/2014/main" id="{ED968E48-1550-404F-94D0-0413FEC493B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52588" y="4427530"/>
            <a:ext cx="0" cy="396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8" name="Oval 245">
            <a:extLst>
              <a:ext uri="{FF2B5EF4-FFF2-40B4-BE49-F238E27FC236}">
                <a16:creationId xmlns:a16="http://schemas.microsoft.com/office/drawing/2014/main" id="{37D6FEC3-697F-784A-94CA-8BF804D004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914867" y="4827675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C9BC7B9-630D-BD4D-9388-67185618003E}"/>
                  </a:ext>
                </a:extLst>
              </p:cNvPr>
              <p:cNvSpPr txBox="1"/>
              <p:nvPr/>
            </p:nvSpPr>
            <p:spPr>
              <a:xfrm>
                <a:off x="10694873" y="4903875"/>
                <a:ext cx="5490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𝑇𝐸𝑀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C9BC7B9-630D-BD4D-9388-671856180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4873" y="4903875"/>
                <a:ext cx="549061" cy="276999"/>
              </a:xfrm>
              <a:prstGeom prst="rect">
                <a:avLst/>
              </a:prstGeom>
              <a:blipFill>
                <a:blip r:embed="rId5"/>
                <a:stretch>
                  <a:fillRect l="-6667" r="-6667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A26A9E-20EB-494B-A4F3-3EE257181581}"/>
                  </a:ext>
                </a:extLst>
              </p:cNvPr>
              <p:cNvSpPr txBox="1"/>
              <p:nvPr/>
            </p:nvSpPr>
            <p:spPr>
              <a:xfrm>
                <a:off x="9913772" y="4254706"/>
                <a:ext cx="4240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A26A9E-20EB-494B-A4F3-3EE257181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3772" y="4254706"/>
                <a:ext cx="424027" cy="276999"/>
              </a:xfrm>
              <a:prstGeom prst="rect">
                <a:avLst/>
              </a:prstGeom>
              <a:blipFill>
                <a:blip r:embed="rId6"/>
                <a:stretch>
                  <a:fillRect l="-8571" r="-2857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F45C4A2-F890-BF4D-B127-9826A7F8C54A}"/>
                  </a:ext>
                </a:extLst>
              </p:cNvPr>
              <p:cNvSpPr txBox="1"/>
              <p:nvPr/>
            </p:nvSpPr>
            <p:spPr>
              <a:xfrm>
                <a:off x="10291666" y="2868045"/>
                <a:ext cx="4187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F45C4A2-F890-BF4D-B127-9826A7F8C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1666" y="2868045"/>
                <a:ext cx="418704" cy="276999"/>
              </a:xfrm>
              <a:prstGeom prst="rect">
                <a:avLst/>
              </a:prstGeom>
              <a:blipFill>
                <a:blip r:embed="rId7"/>
                <a:stretch>
                  <a:fillRect l="-11765" r="-2941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7E63B2C-CF86-C64A-9006-781F9C62B744}"/>
                  </a:ext>
                </a:extLst>
              </p:cNvPr>
              <p:cNvSpPr txBox="1"/>
              <p:nvPr/>
            </p:nvSpPr>
            <p:spPr>
              <a:xfrm>
                <a:off x="11390535" y="2851979"/>
                <a:ext cx="4187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7E63B2C-CF86-C64A-9006-781F9C62B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90535" y="2851979"/>
                <a:ext cx="418704" cy="276999"/>
              </a:xfrm>
              <a:prstGeom prst="rect">
                <a:avLst/>
              </a:prstGeom>
              <a:blipFill>
                <a:blip r:embed="rId8"/>
                <a:stretch>
                  <a:fillRect l="-12121" r="-3030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CE6806B-CAE5-8E4C-AEAF-91B905D58C91}"/>
                  </a:ext>
                </a:extLst>
              </p:cNvPr>
              <p:cNvSpPr txBox="1"/>
              <p:nvPr/>
            </p:nvSpPr>
            <p:spPr>
              <a:xfrm>
                <a:off x="11682509" y="4207956"/>
                <a:ext cx="418704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CE6806B-CAE5-8E4C-AEAF-91B905D58C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2509" y="4207956"/>
                <a:ext cx="418704" cy="304699"/>
              </a:xfrm>
              <a:prstGeom prst="rect">
                <a:avLst/>
              </a:prstGeom>
              <a:blipFill>
                <a:blip r:embed="rId9"/>
                <a:stretch>
                  <a:fillRect l="-8824" r="-5882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04805BA-933B-214D-8B12-F29FAFEFA8D8}"/>
                  </a:ext>
                </a:extLst>
              </p:cNvPr>
              <p:cNvSpPr txBox="1"/>
              <p:nvPr/>
            </p:nvSpPr>
            <p:spPr>
              <a:xfrm>
                <a:off x="7990079" y="4137900"/>
                <a:ext cx="10182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physical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04805BA-933B-214D-8B12-F29FAFEFA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0079" y="4137900"/>
                <a:ext cx="1018227" cy="646331"/>
              </a:xfrm>
              <a:prstGeom prst="rect">
                <a:avLst/>
              </a:prstGeom>
              <a:blipFill>
                <a:blip r:embed="rId10"/>
                <a:stretch>
                  <a:fillRect l="-4938" t="-3846" r="-370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90E78AA-62C0-C44A-94B9-2E35D1C032CE}"/>
                  </a:ext>
                </a:extLst>
              </p:cNvPr>
              <p:cNvSpPr txBox="1"/>
              <p:nvPr/>
            </p:nvSpPr>
            <p:spPr>
              <a:xfrm>
                <a:off x="10552211" y="3613963"/>
                <a:ext cx="81304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modal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90E78AA-62C0-C44A-94B9-2E35D1C03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2211" y="3613963"/>
                <a:ext cx="813043" cy="646331"/>
              </a:xfrm>
              <a:prstGeom prst="rect">
                <a:avLst/>
              </a:prstGeom>
              <a:blipFill>
                <a:blip r:embed="rId11"/>
                <a:stretch>
                  <a:fillRect l="-4615" t="-3846" r="-615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BC97737-6BC9-2143-86A0-F94D2140C19F}"/>
                  </a:ext>
                </a:extLst>
              </p:cNvPr>
              <p:cNvSpPr txBox="1"/>
              <p:nvPr/>
            </p:nvSpPr>
            <p:spPr>
              <a:xfrm>
                <a:off x="6813526" y="5867544"/>
                <a:ext cx="4457887" cy="2700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bSup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600" dirty="0"/>
                  <a:t>-polarization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sz="1600" dirty="0"/>
                  <a:t> circular mode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BC97737-6BC9-2143-86A0-F94D2140C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526" y="5867544"/>
                <a:ext cx="4457887" cy="270074"/>
              </a:xfrm>
              <a:prstGeom prst="rect">
                <a:avLst/>
              </a:prstGeom>
              <a:blipFill>
                <a:blip r:embed="rId12"/>
                <a:stretch>
                  <a:fillRect l="-1705" t="-27273" r="-1705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7334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6241-15F9-0848-8873-F02640D1F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S-Parameter 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D87A0D-1E79-234E-94BF-6B1F2C246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79" y="1086296"/>
            <a:ext cx="10945425" cy="5107865"/>
          </a:xfrm>
        </p:spPr>
        <p:txBody>
          <a:bodyPr/>
          <a:lstStyle/>
          <a:p>
            <a:r>
              <a:rPr lang="en-US" dirty="0"/>
              <a:t>The scattering (S) parameters are based on incident and reflected normalized complex voltage waves (power waves), defined at the ports of a RF network. </a:t>
            </a:r>
          </a:p>
          <a:p>
            <a:r>
              <a:rPr lang="en-US" dirty="0"/>
              <a:t>S-Parameters are used to characterize a linear, time-invariant RF component, circuit or sub-system as function of frequency under realistic operational conditions</a:t>
            </a:r>
          </a:p>
          <a:p>
            <a:pPr lvl="1"/>
            <a:r>
              <a:rPr lang="en-US" dirty="0"/>
              <a:t>The S-parameters are given in a matrix notation, and have complex values</a:t>
            </a:r>
          </a:p>
          <a:p>
            <a:r>
              <a:rPr lang="en-US" dirty="0"/>
              <a:t>The characteristic of the S-matrix may provide additional details about the network, such as reciprocity, symmetry, losses.</a:t>
            </a:r>
          </a:p>
          <a:p>
            <a:r>
              <a:rPr lang="en-US" dirty="0"/>
              <a:t>Typically, the S-parameters matrix of a RF network is acquired by measurement characterization with a vector network analyzer (VNA), or by a numerical analysis, e.g., circuit analysis or electromagnetic simulation software</a:t>
            </a:r>
          </a:p>
          <a:p>
            <a:r>
              <a:rPr lang="en-US" dirty="0"/>
              <a:t>The S-parameter matrices of a set of networks can be converted to transfer (T) parameter matrices to enable a simple cascading of those networks</a:t>
            </a:r>
          </a:p>
          <a:p>
            <a:r>
              <a:rPr lang="en-US" dirty="0"/>
              <a:t>The number of logical, modal ports might be higher than the number of physical ports for a general RF network utilizing various transmission-line technologies.</a:t>
            </a:r>
          </a:p>
        </p:txBody>
      </p:sp>
    </p:spTree>
    <p:extLst>
      <p:ext uri="{BB962C8B-B14F-4D97-AF65-F5344CB8AC3E}">
        <p14:creationId xmlns:p14="http://schemas.microsoft.com/office/powerpoint/2010/main" val="1137949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IV: RF Measurement Methods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41020" y="1163106"/>
                <a:ext cx="9738180" cy="5031056"/>
              </a:xfrm>
            </p:spPr>
            <p:txBody>
              <a:bodyPr/>
              <a:lstStyle/>
              <a:p>
                <a:r>
                  <a:rPr lang="en-US" dirty="0"/>
                  <a:t>Overview of RF measurement instruments</a:t>
                </a:r>
              </a:p>
              <a:p>
                <a:pPr lvl="1"/>
                <a:r>
                  <a:rPr lang="en-US" dirty="0"/>
                  <a:t>Oscilloscope, spectrum analyzer (SA), signal (FFT) analyzer, </a:t>
                </a:r>
                <a:br>
                  <a:rPr lang="en-US" dirty="0"/>
                </a:br>
                <a:r>
                  <a:rPr lang="en-US" dirty="0"/>
                  <a:t>slotted measurement line, vector network analyzer (VNA)</a:t>
                </a:r>
              </a:p>
              <a:p>
                <a:r>
                  <a:rPr lang="en-US" dirty="0"/>
                  <a:t>The super-heterodyne receiver principle</a:t>
                </a:r>
              </a:p>
              <a:p>
                <a:pPr lvl="1"/>
                <a:r>
                  <a:rPr lang="en-US" dirty="0"/>
                  <a:t>Modulation, down-conversion, mixer, spectrum analyzer block schematics</a:t>
                </a:r>
              </a:p>
              <a:p>
                <a:r>
                  <a:rPr lang="en-US" dirty="0"/>
                  <a:t>Reflection measurement with the slotted coaxial air-line</a:t>
                </a:r>
              </a:p>
              <a:p>
                <a:r>
                  <a:rPr lang="en-US" dirty="0"/>
                  <a:t>S-parameter measurements</a:t>
                </a:r>
              </a:p>
              <a:p>
                <a:pPr lvl="1"/>
                <a:r>
                  <a:rPr lang="en-US" dirty="0"/>
                  <a:t>Simple measurement setup, VNA block schematics</a:t>
                </a:r>
              </a:p>
              <a:p>
                <a:pPr lvl="1"/>
                <a:r>
                  <a:rPr lang="en-US" dirty="0"/>
                  <a:t>VNA calibration</a:t>
                </a:r>
              </a:p>
              <a:p>
                <a:pPr lvl="1"/>
                <a:r>
                  <a:rPr lang="en-US" dirty="0"/>
                  <a:t>Features of modern RF measurement equipment</a:t>
                </a:r>
              </a:p>
              <a:p>
                <a:pPr lvl="1"/>
                <a:r>
                  <a:rPr lang="en-US" dirty="0"/>
                  <a:t>Synthetic pulse measurements with the VNA</a:t>
                </a:r>
              </a:p>
              <a:p>
                <a:pPr lvl="1"/>
                <a:r>
                  <a:rPr lang="en-US" dirty="0"/>
                  <a:t>Measurement example: pillbox resonator characterization</a:t>
                </a:r>
              </a:p>
              <a:p>
                <a:pPr lvl="2"/>
                <a:r>
                  <a:rPr lang="en-US" dirty="0"/>
                  <a:t>Equivalent circuit parameters,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-factor measurement in the </a:t>
                </a:r>
                <a:r>
                  <a:rPr lang="en-US" i="1" dirty="0"/>
                  <a:t>Smith</a:t>
                </a:r>
                <a:r>
                  <a:rPr lang="en-US" dirty="0"/>
                  <a:t>-chart,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measurement</a:t>
                </a:r>
              </a:p>
              <a:p>
                <a:pPr lvl="1"/>
                <a:r>
                  <a:rPr lang="en-US" dirty="0"/>
                  <a:t>Measurement of the beam-coupling impedance with a stretched-wire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41020" y="1163106"/>
                <a:ext cx="9738180" cy="5031056"/>
              </a:xfrm>
              <a:blipFill>
                <a:blip r:embed="rId2"/>
                <a:stretch>
                  <a:fillRect l="-911" t="-1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0384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50658-1E3F-2246-8821-D350386F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 Methods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42D75-AAA8-7840-A35B-74916BF0D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2614" y="1508750"/>
            <a:ext cx="9776585" cy="4685411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/>
              <a:t>There are different options to observe RF signals </a:t>
            </a:r>
            <a:br>
              <a:rPr lang="en-US" dirty="0"/>
            </a:br>
            <a:r>
              <a:rPr lang="en-US" dirty="0"/>
              <a:t>Here some typical measurement  tools: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FF0000"/>
                </a:solidFill>
              </a:rPr>
              <a:t>Oscilloscope</a:t>
            </a:r>
            <a:r>
              <a:rPr lang="en-US" dirty="0"/>
              <a:t>: to observe signals in </a:t>
            </a:r>
            <a:r>
              <a:rPr lang="en-US" dirty="0">
                <a:solidFill>
                  <a:srgbClr val="FF0000"/>
                </a:solidFill>
              </a:rPr>
              <a:t>time-domain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periodic signals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burst and transient signals with arbitrary waveforms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application: direct observation of signals from a beam pick-up, </a:t>
            </a:r>
            <a:br>
              <a:rPr lang="en-US" sz="2100" dirty="0"/>
            </a:br>
            <a:r>
              <a:rPr lang="en-US" sz="2100" dirty="0"/>
              <a:t>from a test generator, or from other sources 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visualizes the shape of a waveform, etc.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limited performance for the evaluation of non-linear effects.</a:t>
            </a:r>
          </a:p>
        </p:txBody>
      </p:sp>
    </p:spTree>
    <p:extLst>
      <p:ext uri="{BB962C8B-B14F-4D97-AF65-F5344CB8AC3E}">
        <p14:creationId xmlns:p14="http://schemas.microsoft.com/office/powerpoint/2010/main" val="1207776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A7D5C-35B3-7748-80F3-8110092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Ray Tube (CRT) Oscilloscope</a:t>
            </a:r>
          </a:p>
        </p:txBody>
      </p:sp>
      <p:pic>
        <p:nvPicPr>
          <p:cNvPr id="4" name="Picture 2" descr="http://1.bp.blogspot.com/-ucy4Oh8SvwU/TZ6-M4WKnsI/AAAAAAAAAOk/92EfFwKJaes/s1600/Cathode-Ray-Tube.jpg">
            <a:extLst>
              <a:ext uri="{FF2B5EF4-FFF2-40B4-BE49-F238E27FC236}">
                <a16:creationId xmlns:a16="http://schemas.microsoft.com/office/drawing/2014/main" id="{FC05738F-B3AD-6F4E-8AEF-67C359AF4F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7" r="1652"/>
          <a:stretch/>
        </p:blipFill>
        <p:spPr bwMode="auto">
          <a:xfrm>
            <a:off x="59802" y="1038611"/>
            <a:ext cx="7281158" cy="510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vintagetek.org/wp-content/uploads/2017/11/7104scope.jpg">
            <a:extLst>
              <a:ext uri="{FF2B5EF4-FFF2-40B4-BE49-F238E27FC236}">
                <a16:creationId xmlns:a16="http://schemas.microsoft.com/office/drawing/2014/main" id="{851A5B8C-15E3-8844-BCE7-A1B9214F98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8"/>
          <a:stretch/>
        </p:blipFill>
        <p:spPr bwMode="auto">
          <a:xfrm>
            <a:off x="7555390" y="1316725"/>
            <a:ext cx="4416575" cy="471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843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A260C-EDF4-0E4C-B533-0AEF6AD3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Digital Storage Oscilloscope (DSO)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88BF2-326D-2449-B2DD-64FBB5E70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2184" y="3513563"/>
            <a:ext cx="10007015" cy="2757405"/>
          </a:xfrm>
        </p:spPr>
        <p:txBody>
          <a:bodyPr lIns="90000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Signal processing based on fast ADCs and DACs</a:t>
            </a:r>
          </a:p>
          <a:p>
            <a:pPr lvl="1"/>
            <a:r>
              <a:rPr lang="en-US" dirty="0"/>
              <a:t>Similar “look and feel” as analog oscilloscopes, but better performance</a:t>
            </a:r>
          </a:p>
          <a:p>
            <a:pPr lvl="2"/>
            <a:r>
              <a:rPr lang="en-US" dirty="0"/>
              <a:t>8…12-bit multi-GS/s ADCs, still, be aware of aliasing effects!</a:t>
            </a:r>
          </a:p>
          <a:p>
            <a:pPr lvl="2"/>
            <a:r>
              <a:rPr lang="en-US" dirty="0"/>
              <a:t>Fast sampling oscilloscope require sufficient memory resources.</a:t>
            </a:r>
          </a:p>
          <a:p>
            <a:pPr>
              <a:lnSpc>
                <a:spcPct val="120000"/>
              </a:lnSpc>
              <a:spcBef>
                <a:spcPts val="720"/>
              </a:spcBef>
            </a:pPr>
            <a:r>
              <a:rPr lang="en-US" dirty="0"/>
              <a:t>AWG or pulse generator &amp; digital oscilloscope: </a:t>
            </a:r>
            <a:br>
              <a:rPr lang="en-US" dirty="0"/>
            </a:br>
            <a:r>
              <a:rPr lang="en-US" dirty="0"/>
              <a:t>Time-domain (TD) test setup</a:t>
            </a:r>
          </a:p>
          <a:p>
            <a:pPr lvl="1"/>
            <a:r>
              <a:rPr lang="en-US" dirty="0"/>
              <a:t>Device under test (DUT) characterization and trouble shooting</a:t>
            </a:r>
          </a:p>
          <a:p>
            <a:pPr lvl="2"/>
            <a:r>
              <a:rPr lang="en-US" dirty="0"/>
              <a:t>Impulse, step, or arbitrary waveform (e.g., beam signal) as stimulus signal</a:t>
            </a:r>
          </a:p>
          <a:p>
            <a:pPr lvl="2"/>
            <a:r>
              <a:rPr lang="en-US" dirty="0"/>
              <a:t>High impedance probe for measurements on the printed circuit board (PCB)</a:t>
            </a:r>
          </a:p>
          <a:p>
            <a:endParaRPr lang="en-US" dirty="0"/>
          </a:p>
        </p:txBody>
      </p:sp>
      <p:pic>
        <p:nvPicPr>
          <p:cNvPr id="4" name="Picture 2" descr="http://teledynelecroy.com/images/labmaster10-100zi.png">
            <a:extLst>
              <a:ext uri="{FF2B5EF4-FFF2-40B4-BE49-F238E27FC236}">
                <a16:creationId xmlns:a16="http://schemas.microsoft.com/office/drawing/2014/main" id="{8C5B155E-C048-634D-ACB5-94CE8E311A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4" t="7728" r="12063" b="9306"/>
          <a:stretch/>
        </p:blipFill>
        <p:spPr bwMode="auto">
          <a:xfrm>
            <a:off x="7886396" y="971080"/>
            <a:ext cx="3349921" cy="29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www.tek.com/sites/default/files/media/image/awg70000-waveform-generator_0.jpg">
            <a:extLst>
              <a:ext uri="{FF2B5EF4-FFF2-40B4-BE49-F238E27FC236}">
                <a16:creationId xmlns:a16="http://schemas.microsoft.com/office/drawing/2014/main" id="{16D4685B-FC28-8849-AAC9-A61BDCA815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5" b="28929"/>
          <a:stretch/>
        </p:blipFill>
        <p:spPr bwMode="auto">
          <a:xfrm>
            <a:off x="1485595" y="1881317"/>
            <a:ext cx="4185227" cy="134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DEFB679-AC35-B347-B68F-BBC582F0BEE9}"/>
              </a:ext>
            </a:extLst>
          </p:cNvPr>
          <p:cNvSpPr/>
          <p:nvPr/>
        </p:nvSpPr>
        <p:spPr>
          <a:xfrm>
            <a:off x="6209124" y="2469281"/>
            <a:ext cx="1252172" cy="893701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ysClr val="windowText" lastClr="000000"/>
                </a:solidFill>
                <a:latin typeface="Calibri"/>
              </a:rPr>
              <a:t>Device Under Test (DUT)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0E4965-D144-264E-A51D-E2BA7A019FC5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7461296" y="2916132"/>
            <a:ext cx="905546" cy="0"/>
          </a:xfrm>
          <a:prstGeom prst="straightConnector1">
            <a:avLst/>
          </a:prstGeom>
          <a:noFill/>
          <a:ln w="44450" cap="flat" cmpd="sng" algn="ctr">
            <a:solidFill>
              <a:srgbClr val="385D8A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21578C-AEBF-E343-8557-D0CCECC0D011}"/>
              </a:ext>
            </a:extLst>
          </p:cNvPr>
          <p:cNvCxnSpPr>
            <a:cxnSpLocks/>
          </p:cNvCxnSpPr>
          <p:nvPr/>
        </p:nvCxnSpPr>
        <p:spPr>
          <a:xfrm flipV="1">
            <a:off x="4263174" y="2906427"/>
            <a:ext cx="1945950" cy="9704"/>
          </a:xfrm>
          <a:prstGeom prst="straightConnector1">
            <a:avLst/>
          </a:prstGeom>
          <a:noFill/>
          <a:ln w="44450" cap="flat" cmpd="sng" algn="ctr">
            <a:solidFill>
              <a:srgbClr val="385D8A"/>
            </a:solidFill>
            <a:prstDash val="solid"/>
            <a:tailEnd type="arrow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E7089A4-882F-3C41-81D2-79800E86927B}"/>
              </a:ext>
            </a:extLst>
          </p:cNvPr>
          <p:cNvSpPr txBox="1"/>
          <p:nvPr/>
        </p:nvSpPr>
        <p:spPr>
          <a:xfrm>
            <a:off x="1998892" y="1381981"/>
            <a:ext cx="3331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1"/>
                </a:solidFill>
              </a:rPr>
              <a:t>…and digital signal generator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(AWG: arbitrary waveform generator)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4099AD-FAEF-C74E-A4F0-DE7125A0370D}"/>
              </a:ext>
            </a:extLst>
          </p:cNvPr>
          <p:cNvSpPr txBox="1"/>
          <p:nvPr/>
        </p:nvSpPr>
        <p:spPr>
          <a:xfrm>
            <a:off x="1905044" y="3205786"/>
            <a:ext cx="2828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dirty="0">
                <a:solidFill>
                  <a:schemeClr val="tx1"/>
                </a:solidFill>
              </a:rPr>
              <a:t>50 GS/s, 10-bit AWG (</a:t>
            </a:r>
            <a:r>
              <a:rPr lang="en-US" sz="1400" b="0" i="1" dirty="0">
                <a:solidFill>
                  <a:schemeClr val="tx1"/>
                </a:solidFill>
              </a:rPr>
              <a:t>Tektronix</a:t>
            </a:r>
            <a:r>
              <a:rPr lang="en-US" sz="14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F5C190-0977-BA4F-9A0C-61775E1001DC}"/>
              </a:ext>
            </a:extLst>
          </p:cNvPr>
          <p:cNvSpPr txBox="1"/>
          <p:nvPr/>
        </p:nvSpPr>
        <p:spPr>
          <a:xfrm>
            <a:off x="6007697" y="1072156"/>
            <a:ext cx="19575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dirty="0">
                <a:solidFill>
                  <a:schemeClr val="tx1"/>
                </a:solidFill>
              </a:rPr>
              <a:t>100 GHz bandwidth</a:t>
            </a:r>
            <a:br>
              <a:rPr lang="en-US" sz="1400" b="0" dirty="0">
                <a:solidFill>
                  <a:schemeClr val="tx1"/>
                </a:solidFill>
              </a:rPr>
            </a:br>
            <a:r>
              <a:rPr lang="en-US" sz="1400" b="0" dirty="0">
                <a:solidFill>
                  <a:schemeClr val="tx1"/>
                </a:solidFill>
              </a:rPr>
              <a:t>240 GS/s oscilloscope</a:t>
            </a:r>
            <a:br>
              <a:rPr lang="en-US" sz="1400" b="0" dirty="0">
                <a:solidFill>
                  <a:schemeClr val="tx1"/>
                </a:solidFill>
              </a:rPr>
            </a:br>
            <a:r>
              <a:rPr lang="en-US" sz="1400" b="0" dirty="0">
                <a:solidFill>
                  <a:schemeClr val="tx1"/>
                </a:solidFill>
              </a:rPr>
              <a:t>(</a:t>
            </a:r>
            <a:r>
              <a:rPr lang="en-US" sz="1400" b="0" i="1" dirty="0" err="1">
                <a:solidFill>
                  <a:schemeClr val="tx1"/>
                </a:solidFill>
              </a:rPr>
              <a:t>LeCroy</a:t>
            </a:r>
            <a:r>
              <a:rPr lang="en-US" sz="1400" b="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5158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C64B0-4DEB-D046-B32E-DE51B350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F6363-BA0D-6146-AACC-68AF4C311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300" y="1316725"/>
            <a:ext cx="10983830" cy="4877436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Spectrum analyzer</a:t>
            </a:r>
            <a:r>
              <a:rPr lang="en-US" dirty="0"/>
              <a:t>: to observe signals in a “</a:t>
            </a:r>
            <a:r>
              <a:rPr lang="en-US" dirty="0">
                <a:solidFill>
                  <a:srgbClr val="FF0000"/>
                </a:solidFill>
              </a:rPr>
              <a:t>frequency-domain </a:t>
            </a:r>
            <a:r>
              <a:rPr lang="en-US" dirty="0"/>
              <a:t>like” fashion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sweeps in equidistant steps through a given frequency range</a:t>
            </a:r>
          </a:p>
          <a:p>
            <a:pPr lvl="1"/>
            <a:r>
              <a:rPr lang="en-US" dirty="0"/>
              <a:t>application: observation of spectrum from the beam, or from a signal generator or RF source, or the spectrum emitted from an antenna to locate EMI issues in the accelerator tunnel, etc.</a:t>
            </a:r>
          </a:p>
          <a:p>
            <a:pPr lvl="2"/>
            <a:r>
              <a:rPr lang="en-US" dirty="0"/>
              <a:t>Also, DUT characterization in the laboratory, e.g., noise figure measurement on amplifiers (requires a noise source), intermodulation measurements on amplifiers (requires two RF generators).</a:t>
            </a:r>
          </a:p>
          <a:p>
            <a:pPr lvl="1"/>
            <a:r>
              <a:rPr lang="en-US" dirty="0"/>
              <a:t>Requires periodic signals</a:t>
            </a:r>
          </a:p>
          <a:p>
            <a:pPr lvl="1"/>
            <a:r>
              <a:rPr lang="en-US" dirty="0"/>
              <a:t>Assumes </a:t>
            </a:r>
            <a:r>
              <a:rPr lang="en-US" dirty="0">
                <a:solidFill>
                  <a:srgbClr val="FF0000"/>
                </a:solidFill>
              </a:rPr>
              <a:t>time-invariance</a:t>
            </a:r>
            <a:r>
              <a:rPr lang="en-US" dirty="0"/>
              <a:t> of the measurement object (DUT) throughout the frequency sweep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Large dynamic range!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RF detection (Schottky) diode </a:t>
            </a:r>
            <a:r>
              <a:rPr lang="en-US" dirty="0"/>
              <a:t>(RF power meter)</a:t>
            </a:r>
          </a:p>
          <a:p>
            <a:pPr lvl="1"/>
            <a:r>
              <a:rPr lang="en-US" dirty="0"/>
              <a:t>Supplies a rectified (video) output signal proportional to the RF signal level</a:t>
            </a:r>
          </a:p>
          <a:p>
            <a:pPr lvl="1"/>
            <a:r>
              <a:rPr lang="en-US" dirty="0"/>
              <a:t>Delivers no frequency or phase information but operates over a very broad frequency range few MHz to many GHz, and up to 90 dB dynamic range.</a:t>
            </a:r>
          </a:p>
        </p:txBody>
      </p:sp>
    </p:spTree>
    <p:extLst>
      <p:ext uri="{BB962C8B-B14F-4D97-AF65-F5344CB8AC3E}">
        <p14:creationId xmlns:p14="http://schemas.microsoft.com/office/powerpoint/2010/main" val="253990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20E15-DF67-9B47-B0EE-7E1CC2928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3900E-37F8-6C41-95F9-82153004E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Vector signal analyzer </a:t>
            </a:r>
            <a:r>
              <a:rPr lang="en-US" dirty="0"/>
              <a:t>(VSA), sometimes called </a:t>
            </a:r>
            <a:r>
              <a:rPr lang="en-US" dirty="0">
                <a:solidFill>
                  <a:srgbClr val="FF0000"/>
                </a:solidFill>
              </a:rPr>
              <a:t>FFT analyzer</a:t>
            </a:r>
          </a:p>
          <a:p>
            <a:pPr lvl="1"/>
            <a:r>
              <a:rPr lang="en-US" dirty="0"/>
              <a:t>Acquires the RF signal, after down-conversion to an intermediate (IF) signal, </a:t>
            </a:r>
            <a:br>
              <a:rPr lang="en-US" dirty="0"/>
            </a:br>
            <a:r>
              <a:rPr lang="en-US" dirty="0"/>
              <a:t>in time-domain by fast sampling</a:t>
            </a:r>
          </a:p>
          <a:p>
            <a:pPr lvl="1"/>
            <a:r>
              <a:rPr lang="en-US" dirty="0"/>
              <a:t>Further numerical treatment in digital signal processors (DSPs)</a:t>
            </a:r>
          </a:p>
          <a:p>
            <a:pPr lvl="1"/>
            <a:r>
              <a:rPr lang="en-US" dirty="0"/>
              <a:t>Spectrum calculated using Fast Fourier Transform (FFT)</a:t>
            </a:r>
          </a:p>
          <a:p>
            <a:pPr lvl="1"/>
            <a:r>
              <a:rPr lang="en-US" dirty="0"/>
              <a:t>Combines </a:t>
            </a:r>
            <a:r>
              <a:rPr lang="en-US" dirty="0">
                <a:solidFill>
                  <a:srgbClr val="FF0000"/>
                </a:solidFill>
              </a:rPr>
              <a:t>features of an oscilloscope and a spectrum analyzer: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Signals can be observed directly in time-domain, or in a frequency-domain like fashion</a:t>
            </a:r>
          </a:p>
          <a:p>
            <a:pPr lvl="1"/>
            <a:r>
              <a:rPr lang="en-US" dirty="0"/>
              <a:t>Contrary to the SA, also the spectrum of non-periodic signals </a:t>
            </a:r>
            <a:br>
              <a:rPr lang="en-US" dirty="0"/>
            </a:br>
            <a:r>
              <a:rPr lang="en-US" dirty="0"/>
              <a:t>and transients can be measured</a:t>
            </a:r>
          </a:p>
          <a:p>
            <a:pPr lvl="1"/>
            <a:r>
              <a:rPr lang="en-US" dirty="0"/>
              <a:t>Application: Observation of tune sidebands, transient behavior of a phase locked loop, single pass beam signal spectrum, etc.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Digital oscilloscopes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FFT analyzers </a:t>
            </a:r>
            <a:r>
              <a:rPr lang="en-US" dirty="0"/>
              <a:t>share similar technologies, i.e., fast sampling and digital signal processing, and therefore can provide similar measurement options</a:t>
            </a:r>
          </a:p>
          <a:p>
            <a:pPr lvl="2"/>
            <a:r>
              <a:rPr lang="en-US" dirty="0"/>
              <a:t>The </a:t>
            </a:r>
            <a:r>
              <a:rPr lang="en-US" dirty="0">
                <a:solidFill>
                  <a:srgbClr val="008000"/>
                </a:solidFill>
              </a:rPr>
              <a:t>digital oscilloscope </a:t>
            </a:r>
            <a:r>
              <a:rPr lang="en-US" dirty="0"/>
              <a:t>directly digitizes the RF signal</a:t>
            </a:r>
            <a:br>
              <a:rPr lang="en-US" dirty="0"/>
            </a:br>
            <a:r>
              <a:rPr lang="en-US" dirty="0"/>
              <a:t>→ limited dynamic range, large instantaneous bandwidth</a:t>
            </a:r>
          </a:p>
          <a:p>
            <a:pPr lvl="2"/>
            <a:r>
              <a:rPr lang="en-US" dirty="0"/>
              <a:t>The </a:t>
            </a:r>
            <a:r>
              <a:rPr lang="en-US" dirty="0">
                <a:solidFill>
                  <a:srgbClr val="008000"/>
                </a:solidFill>
              </a:rPr>
              <a:t>FFT analyzer</a:t>
            </a:r>
            <a:r>
              <a:rPr lang="en-US" dirty="0"/>
              <a:t> digitizes the down-converted IF signal</a:t>
            </a:r>
            <a:br>
              <a:rPr lang="en-US" dirty="0"/>
            </a:br>
            <a:r>
              <a:rPr lang="en-US" dirty="0"/>
              <a:t>→ large dynamic range, but (still) limited instantaneous bandwidth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033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5F9-27F7-8447-B197-0AFFEE9B7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7E515E-C8B5-FF46-880F-DF12C2E3A9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4085" y="932675"/>
                <a:ext cx="10983830" cy="53767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Tools to characterize RF components and sub-systems:</a:t>
                </a:r>
              </a:p>
              <a:p>
                <a:r>
                  <a:rPr lang="en-US" dirty="0"/>
                  <a:t>Slotted coaxial (or waveguide) measurement transmission-line</a:t>
                </a:r>
              </a:p>
              <a:p>
                <a:pPr lvl="1"/>
                <a:r>
                  <a:rPr lang="en-US" dirty="0"/>
                  <a:t>For study and illustration purposes only – </a:t>
                </a:r>
                <a:br>
                  <a:rPr lang="en-US" dirty="0"/>
                </a:br>
                <a:r>
                  <a:rPr lang="en-US" dirty="0"/>
                  <a:t>not anymore used in today’s RF laboratory environment.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Vector Network Analyzer (VNA)</a:t>
                </a:r>
              </a:p>
              <a:p>
                <a:pPr lvl="1"/>
                <a:r>
                  <a:rPr lang="en-US" dirty="0"/>
                  <a:t>Combines the functions of a vector spectrum analyzer (FFT analyzer), </a:t>
                </a:r>
                <a:br>
                  <a:rPr lang="en-US" dirty="0"/>
                </a:br>
                <a:r>
                  <a:rPr lang="en-US" dirty="0"/>
                  <a:t>a RF sweep generator, and a S-parameter test set (directional coupler)</a:t>
                </a:r>
              </a:p>
              <a:p>
                <a:pPr lvl="1"/>
                <a:r>
                  <a:rPr lang="en-US" dirty="0"/>
                  <a:t>Excites a </a:t>
                </a:r>
                <a:r>
                  <a:rPr lang="en-US" i="1" dirty="0"/>
                  <a:t>Device Under Test</a:t>
                </a:r>
                <a:r>
                  <a:rPr lang="en-US" dirty="0"/>
                  <a:t> (DUT, e.g., circuit, antenna, amplifier, etc.) network at a given sinusoidal </a:t>
                </a:r>
                <a:r>
                  <a:rPr lang="en-US" i="1" dirty="0"/>
                  <a:t>continuous wave </a:t>
                </a:r>
                <a:r>
                  <a:rPr lang="en-US" dirty="0"/>
                  <a:t>(CW) frequency, and measures the response in magnitude and phase =&gt; </a:t>
                </a:r>
                <a:r>
                  <a:rPr lang="en-US" dirty="0">
                    <a:solidFill>
                      <a:srgbClr val="FF0000"/>
                    </a:solidFill>
                  </a:rPr>
                  <a:t>determines the S-parameters</a:t>
                </a:r>
                <a:endParaRPr lang="en-US" dirty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/>
                  <a:t>Covers a selectable frequency range by measuring step-by-step at subsequent frequency points (like a spectrum analyzer, again requires the DUT to be time-invariant!)</a:t>
                </a:r>
              </a:p>
              <a:p>
                <a:pPr lvl="1"/>
                <a:r>
                  <a:rPr lang="en-US" dirty="0"/>
                  <a:t>Applications: characterization of passive and active RF components, </a:t>
                </a:r>
                <a:br>
                  <a:rPr lang="en-US" dirty="0"/>
                </a:br>
                <a:r>
                  <a:rPr lang="en-US" i="1" dirty="0"/>
                  <a:t>Time Domain Reflectometry </a:t>
                </a:r>
                <a:r>
                  <a:rPr lang="en-US" dirty="0"/>
                  <a:t>(TDR) by Fourier transformation of the reflection response, etc.</a:t>
                </a:r>
              </a:p>
              <a:p>
                <a:pPr lvl="2"/>
                <a:r>
                  <a:rPr lang="en-US" dirty="0"/>
                  <a:t>Also, power sweep measurements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dirty="0"/>
                  <a:t> compression point), </a:t>
                </a:r>
                <a:br>
                  <a:rPr lang="en-US" dirty="0"/>
                </a:br>
                <a:r>
                  <a:rPr lang="en-US" dirty="0"/>
                  <a:t>4-port VNAs enable virtual ports: e.g., single-ended / differential port DUT characterization.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The VNA is the most versatile and comprehensive tool in the RF laboratory!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7E515E-C8B5-FF46-880F-DF12C2E3A9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4085" y="932675"/>
                <a:ext cx="10983830" cy="5376700"/>
              </a:xfrm>
              <a:blipFill>
                <a:blip r:embed="rId2"/>
                <a:stretch>
                  <a:fillRect l="-808" t="-708" b="-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609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BC0F31A-E9F6-C1C5-D350-8F9D3A9FE5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190" y="1700775"/>
            <a:ext cx="3802095" cy="4564507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7BD6690-7156-908D-0AF9-ED4B4C3651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365" y="1047891"/>
            <a:ext cx="4404668" cy="26719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B72BFB-1A06-9684-547B-E4C5F51AA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&amp; Software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E3BCC-3FB5-D86A-95D6-AB9EA1733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7"/>
            <a:ext cx="10566400" cy="1728224"/>
          </a:xfrm>
        </p:spPr>
        <p:txBody>
          <a:bodyPr/>
          <a:lstStyle/>
          <a:p>
            <a:r>
              <a:rPr lang="en-US" dirty="0" err="1"/>
              <a:t>CERNBox</a:t>
            </a:r>
            <a:r>
              <a:rPr lang="en-US" dirty="0"/>
              <a:t> link:</a:t>
            </a:r>
            <a:br>
              <a:rPr lang="en-US" dirty="0"/>
            </a:br>
            <a:r>
              <a:rPr lang="en-US" dirty="0">
                <a:hlinkClick r:id="rId4"/>
              </a:rPr>
              <a:t>https://cernbox.cern.ch/s/2OHukn46LDn1XOW</a:t>
            </a:r>
            <a:endParaRPr lang="en-US" dirty="0"/>
          </a:p>
          <a:p>
            <a:pPr lvl="1"/>
            <a:r>
              <a:rPr lang="en-US" dirty="0"/>
              <a:t>Printed and updated documentation</a:t>
            </a:r>
          </a:p>
          <a:p>
            <a:pPr lvl="1"/>
            <a:r>
              <a:rPr lang="en-US" dirty="0"/>
              <a:t>Software (CST and freeware)</a:t>
            </a:r>
          </a:p>
          <a:p>
            <a:pPr lvl="1"/>
            <a:r>
              <a:rPr lang="en-US" dirty="0"/>
              <a:t>Software examples</a:t>
            </a:r>
          </a:p>
        </p:txBody>
      </p:sp>
      <p:pic>
        <p:nvPicPr>
          <p:cNvPr id="5" name="Picture 4" descr="A screenshot of a calendar&#10;&#10;Description automatically generated with medium confidence">
            <a:extLst>
              <a:ext uri="{FF2B5EF4-FFF2-40B4-BE49-F238E27FC236}">
                <a16:creationId xmlns:a16="http://schemas.microsoft.com/office/drawing/2014/main" id="{6C11730C-AF33-CB38-3977-315EB9C048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780" y="3044950"/>
            <a:ext cx="4339423" cy="303399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3394624-B600-2F3E-3E3D-5728B4D1ACF3}"/>
              </a:ext>
            </a:extLst>
          </p:cNvPr>
          <p:cNvSpPr/>
          <p:nvPr/>
        </p:nvSpPr>
        <p:spPr bwMode="auto">
          <a:xfrm>
            <a:off x="1410590" y="4657960"/>
            <a:ext cx="4186145" cy="537670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3842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C727D-D4EB-CD4E-93D8-DBE92545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Signals &amp; Modulation, without Math!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D2CBE-8E1A-4345-A178-11139D65D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10566400" cy="1536199"/>
          </a:xfrm>
        </p:spPr>
        <p:txBody>
          <a:bodyPr/>
          <a:lstStyle/>
          <a:p>
            <a:r>
              <a:rPr lang="en-US" dirty="0"/>
              <a:t>RF signals are continuous wave (CW),sinusoidal signals</a:t>
            </a:r>
          </a:p>
          <a:p>
            <a:pPr lvl="1"/>
            <a:r>
              <a:rPr lang="en-US" dirty="0"/>
              <a:t>Often, a high frequency carrier is </a:t>
            </a:r>
            <a:r>
              <a:rPr lang="en-US" dirty="0">
                <a:solidFill>
                  <a:srgbClr val="FF0000"/>
                </a:solidFill>
              </a:rPr>
              <a:t>modulated </a:t>
            </a:r>
            <a:r>
              <a:rPr lang="en-US" dirty="0"/>
              <a:t>with low frequency information</a:t>
            </a:r>
          </a:p>
          <a:p>
            <a:pPr lvl="1"/>
            <a:r>
              <a:rPr lang="en-US" dirty="0"/>
              <a:t>Modulation appears “naturally” in ring accelerators as:</a:t>
            </a:r>
          </a:p>
          <a:p>
            <a:pPr lvl="2"/>
            <a:r>
              <a:rPr lang="en-US" dirty="0"/>
              <a:t>Modulation is also provided through the LLRF system to the accelerating structures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951E59-B992-A84D-AA4E-A7612F6FD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32" y="3197368"/>
            <a:ext cx="3176018" cy="248126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8A88E3C-5BF1-1E46-8AD7-D9D3607E7A03}"/>
              </a:ext>
            </a:extLst>
          </p:cNvPr>
          <p:cNvGrpSpPr/>
          <p:nvPr/>
        </p:nvGrpSpPr>
        <p:grpSpPr>
          <a:xfrm>
            <a:off x="7522421" y="2622495"/>
            <a:ext cx="4119978" cy="3376028"/>
            <a:chOff x="7522421" y="2622495"/>
            <a:chExt cx="4119978" cy="33760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DAE55E4-7217-F141-8E0A-9FD8A84588D6}"/>
                </a:ext>
              </a:extLst>
            </p:cNvPr>
            <p:cNvGrpSpPr/>
            <p:nvPr/>
          </p:nvGrpSpPr>
          <p:grpSpPr>
            <a:xfrm>
              <a:off x="7522421" y="2758523"/>
              <a:ext cx="4119977" cy="3240000"/>
              <a:chOff x="5786023" y="2829662"/>
              <a:chExt cx="4119977" cy="3559462"/>
            </a:xfrm>
            <a:noFill/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F00BC436-0802-8943-81AA-332FBA1AEB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000" b="18104"/>
              <a:stretch/>
            </p:blipFill>
            <p:spPr>
              <a:xfrm>
                <a:off x="5950238" y="3233994"/>
                <a:ext cx="3955762" cy="1340773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5271864-4A9C-A74C-B9B0-EF30CDA0D8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981" b="15836"/>
              <a:stretch/>
            </p:blipFill>
            <p:spPr>
              <a:xfrm>
                <a:off x="5786023" y="4904054"/>
                <a:ext cx="4041771" cy="1485070"/>
              </a:xfrm>
              <a:prstGeom prst="rect">
                <a:avLst/>
              </a:prstGeom>
              <a:grpFill/>
              <a:ln>
                <a:noFill/>
              </a:ln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814831E-594E-CB45-8E72-EAAF19839A2C}"/>
                  </a:ext>
                </a:extLst>
              </p:cNvPr>
              <p:cNvSpPr/>
              <p:nvPr/>
            </p:nvSpPr>
            <p:spPr>
              <a:xfrm>
                <a:off x="6084976" y="2829662"/>
                <a:ext cx="3082895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sz="1800" dirty="0">
                    <a:solidFill>
                      <a:srgbClr val="C00000"/>
                    </a:solidFill>
                  </a:rPr>
                  <a:t>FM: Synchrotron oscillations</a:t>
                </a: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C6350E4-FD67-5C4B-B988-EA186E58013E}"/>
                </a:ext>
              </a:extLst>
            </p:cNvPr>
            <p:cNvSpPr/>
            <p:nvPr/>
          </p:nvSpPr>
          <p:spPr bwMode="auto">
            <a:xfrm>
              <a:off x="7686637" y="2622495"/>
              <a:ext cx="3955762" cy="3376028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14C5DD-0F12-E847-9DE4-6ED5E223099A}"/>
              </a:ext>
            </a:extLst>
          </p:cNvPr>
          <p:cNvGrpSpPr/>
          <p:nvPr/>
        </p:nvGrpSpPr>
        <p:grpSpPr>
          <a:xfrm>
            <a:off x="627808" y="2658991"/>
            <a:ext cx="2888039" cy="3376028"/>
            <a:chOff x="627808" y="2658991"/>
            <a:chExt cx="2888039" cy="33760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2FB936A-EEB6-F348-8F1B-BBD40ED13068}"/>
                </a:ext>
              </a:extLst>
            </p:cNvPr>
            <p:cNvGrpSpPr/>
            <p:nvPr/>
          </p:nvGrpSpPr>
          <p:grpSpPr>
            <a:xfrm>
              <a:off x="679631" y="2758523"/>
              <a:ext cx="2836216" cy="3240000"/>
              <a:chOff x="223499" y="2865122"/>
              <a:chExt cx="2836216" cy="347558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7A1C385-EFCE-794B-B2C2-E4CA2B5A7E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1012" b="20904"/>
              <a:stretch/>
            </p:blipFill>
            <p:spPr>
              <a:xfrm>
                <a:off x="223499" y="4697885"/>
                <a:ext cx="2836216" cy="1642821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392C30B-7EE0-6841-821E-C22B871E03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499" y="3145446"/>
                <a:ext cx="2455863" cy="1521270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6A6F418-E07C-344F-90D6-70C012D43613}"/>
                  </a:ext>
                </a:extLst>
              </p:cNvPr>
              <p:cNvSpPr/>
              <p:nvPr/>
            </p:nvSpPr>
            <p:spPr>
              <a:xfrm>
                <a:off x="223499" y="2865122"/>
                <a:ext cx="27238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sz="1800" dirty="0">
                    <a:solidFill>
                      <a:srgbClr val="C00000"/>
                    </a:solidFill>
                  </a:rPr>
                  <a:t>AM: </a:t>
                </a:r>
                <a:r>
                  <a:rPr lang="en-US" sz="1800" dirty="0" err="1">
                    <a:solidFill>
                      <a:srgbClr val="C00000"/>
                    </a:solidFill>
                  </a:rPr>
                  <a:t>Betatron</a:t>
                </a:r>
                <a:r>
                  <a:rPr lang="en-US" sz="1800" dirty="0">
                    <a:solidFill>
                      <a:srgbClr val="C00000"/>
                    </a:solidFill>
                  </a:rPr>
                  <a:t> oscillations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0F04AFB-E7E1-5646-8F64-E6A6E0E959BB}"/>
                </a:ext>
              </a:extLst>
            </p:cNvPr>
            <p:cNvSpPr/>
            <p:nvPr/>
          </p:nvSpPr>
          <p:spPr bwMode="auto">
            <a:xfrm>
              <a:off x="627808" y="2658991"/>
              <a:ext cx="2888039" cy="3376028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189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F77FF-E5F3-0F48-8274-4A8401DF4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(too) simple Radio Receiver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2A08-6110-0247-8C77-271258A7D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3774645"/>
            <a:ext cx="10566400" cy="2419516"/>
          </a:xfrm>
        </p:spPr>
        <p:txBody>
          <a:bodyPr/>
          <a:lstStyle/>
          <a:p>
            <a:r>
              <a:rPr lang="mr-IN" dirty="0"/>
              <a:t>…</a:t>
            </a:r>
            <a:r>
              <a:rPr lang="en-US" dirty="0"/>
              <a:t>or: How does a ”traditional” analog radio works?</a:t>
            </a:r>
          </a:p>
          <a:p>
            <a:pPr lvl="1"/>
            <a:r>
              <a:rPr lang="en-US" dirty="0"/>
              <a:t>It was, and still is, difficult to make precisely tunable narrowband, band-pass filters </a:t>
            </a:r>
            <a:br>
              <a:rPr lang="en-US" dirty="0"/>
            </a:br>
            <a:r>
              <a:rPr lang="en-US" dirty="0"/>
              <a:t>for high frequencies (~100 MHz)!!</a:t>
            </a:r>
          </a:p>
          <a:p>
            <a:pPr lvl="1"/>
            <a:r>
              <a:rPr lang="en-US" dirty="0"/>
              <a:t>high frequency low-noise amplifiers are expensive!</a:t>
            </a:r>
          </a:p>
          <a:p>
            <a:pPr lvl="1"/>
            <a:r>
              <a:rPr lang="en-US" dirty="0"/>
              <a:t>high frequency demodulators are not trivial.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direct detection of radio and RF signals is challenging!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ADB1D50-1A10-D148-810F-023A56AFDE2A}"/>
              </a:ext>
            </a:extLst>
          </p:cNvPr>
          <p:cNvGrpSpPr/>
          <p:nvPr/>
        </p:nvGrpSpPr>
        <p:grpSpPr>
          <a:xfrm>
            <a:off x="719300" y="1027663"/>
            <a:ext cx="8907144" cy="2367656"/>
            <a:chOff x="234243" y="1096902"/>
            <a:chExt cx="8907144" cy="2367656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9B108C4C-E92C-3A40-AE8F-01574512F5FE}"/>
                </a:ext>
              </a:extLst>
            </p:cNvPr>
            <p:cNvSpPr/>
            <p:nvPr/>
          </p:nvSpPr>
          <p:spPr bwMode="auto">
            <a:xfrm rot="5400000">
              <a:off x="1350002" y="1817531"/>
              <a:ext cx="720000" cy="720000"/>
            </a:xfrm>
            <a:prstGeom prst="triangle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14E91208-C06E-6A4A-A723-78E529A33568}"/>
                </a:ext>
              </a:extLst>
            </p:cNvPr>
            <p:cNvSpPr/>
            <p:nvPr/>
          </p:nvSpPr>
          <p:spPr bwMode="auto">
            <a:xfrm>
              <a:off x="3631382" y="1817531"/>
              <a:ext cx="1080000" cy="720000"/>
            </a:xfrm>
            <a:prstGeom prst="round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42D48929-D944-C043-AC41-CEC7CD30BCE0}"/>
                </a:ext>
              </a:extLst>
            </p:cNvPr>
            <p:cNvSpPr/>
            <p:nvPr/>
          </p:nvSpPr>
          <p:spPr bwMode="auto">
            <a:xfrm rot="5400000">
              <a:off x="5166002" y="1817531"/>
              <a:ext cx="720000" cy="720000"/>
            </a:xfrm>
            <a:prstGeom prst="triangle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778C77A-B17D-E54F-96D5-9D263D3D172C}"/>
                </a:ext>
              </a:extLst>
            </p:cNvPr>
            <p:cNvSpPr/>
            <p:nvPr/>
          </p:nvSpPr>
          <p:spPr bwMode="auto">
            <a:xfrm>
              <a:off x="6340968" y="1817531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98C5A402-BC10-2D46-AE2B-92606584F2D4}"/>
                </a:ext>
              </a:extLst>
            </p:cNvPr>
            <p:cNvSpPr/>
            <p:nvPr/>
          </p:nvSpPr>
          <p:spPr bwMode="auto">
            <a:xfrm rot="5400000">
              <a:off x="7875934" y="1817531"/>
              <a:ext cx="720000" cy="720000"/>
            </a:xfrm>
            <a:prstGeom prst="triangle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800067A-8275-DB48-B3BB-1640936B48C2}"/>
                </a:ext>
              </a:extLst>
            </p:cNvPr>
            <p:cNvCxnSpPr/>
            <p:nvPr/>
          </p:nvCxnSpPr>
          <p:spPr bwMode="auto">
            <a:xfrm>
              <a:off x="4086191" y="1922973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B6A09C3-D4DF-0844-B08A-D50E09690AEB}"/>
                </a:ext>
              </a:extLst>
            </p:cNvPr>
            <p:cNvCxnSpPr/>
            <p:nvPr/>
          </p:nvCxnSpPr>
          <p:spPr bwMode="auto">
            <a:xfrm>
              <a:off x="3786382" y="2365993"/>
              <a:ext cx="216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7DA7B34-17D2-CF4C-85FF-EE04F989C776}"/>
                </a:ext>
              </a:extLst>
            </p:cNvPr>
            <p:cNvCxnSpPr/>
            <p:nvPr/>
          </p:nvCxnSpPr>
          <p:spPr bwMode="auto">
            <a:xfrm>
              <a:off x="4346990" y="2367687"/>
              <a:ext cx="216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8688F18-E5DA-644B-B671-4D4E954F6A44}"/>
                </a:ext>
              </a:extLst>
            </p:cNvPr>
            <p:cNvCxnSpPr/>
            <p:nvPr/>
          </p:nvCxnSpPr>
          <p:spPr bwMode="auto">
            <a:xfrm flipV="1">
              <a:off x="4002381" y="1922973"/>
              <a:ext cx="90000" cy="45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9E3427A-F4E9-154F-9622-B1A15F82BA0A}"/>
                </a:ext>
              </a:extLst>
            </p:cNvPr>
            <p:cNvCxnSpPr/>
            <p:nvPr/>
          </p:nvCxnSpPr>
          <p:spPr bwMode="auto">
            <a:xfrm flipH="1" flipV="1">
              <a:off x="4260000" y="1922973"/>
              <a:ext cx="90000" cy="45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B870465-8C3E-DF44-A814-6F1C3BECA8D3}"/>
                </a:ext>
              </a:extLst>
            </p:cNvPr>
            <p:cNvCxnSpPr/>
            <p:nvPr/>
          </p:nvCxnSpPr>
          <p:spPr bwMode="auto">
            <a:xfrm>
              <a:off x="6406451" y="2169839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7F9D1F3-5C2D-F74C-86DD-A7595586159D}"/>
                </a:ext>
              </a:extLst>
            </p:cNvPr>
            <p:cNvCxnSpPr/>
            <p:nvPr/>
          </p:nvCxnSpPr>
          <p:spPr bwMode="auto">
            <a:xfrm flipH="1">
              <a:off x="6877519" y="2025839"/>
              <a:ext cx="1554" cy="288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CF9F2BFD-A6ED-6B4E-ADE9-030092F40F19}"/>
                </a:ext>
              </a:extLst>
            </p:cNvPr>
            <p:cNvSpPr/>
            <p:nvPr/>
          </p:nvSpPr>
          <p:spPr bwMode="auto">
            <a:xfrm rot="5400000">
              <a:off x="6586451" y="2025839"/>
              <a:ext cx="288000" cy="288000"/>
            </a:xfrm>
            <a:prstGeom prst="triangl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BE24EC1-B1DC-D341-8069-347B34EA7F7A}"/>
                </a:ext>
              </a:extLst>
            </p:cNvPr>
            <p:cNvCxnSpPr/>
            <p:nvPr/>
          </p:nvCxnSpPr>
          <p:spPr bwMode="auto">
            <a:xfrm>
              <a:off x="6874451" y="2169839"/>
              <a:ext cx="468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8B92D15-EB96-B54B-9FE6-5781CCCC4CA1}"/>
                </a:ext>
              </a:extLst>
            </p:cNvPr>
            <p:cNvCxnSpPr/>
            <p:nvPr/>
          </p:nvCxnSpPr>
          <p:spPr bwMode="auto">
            <a:xfrm>
              <a:off x="7054451" y="2299492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75C54F0-19F5-F840-90C2-B3F287F13077}"/>
                </a:ext>
              </a:extLst>
            </p:cNvPr>
            <p:cNvCxnSpPr/>
            <p:nvPr/>
          </p:nvCxnSpPr>
          <p:spPr bwMode="auto">
            <a:xfrm>
              <a:off x="7052897" y="2363722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3FA3DAF-76E8-4D46-95DF-7D884D5D0247}"/>
                </a:ext>
              </a:extLst>
            </p:cNvPr>
            <p:cNvCxnSpPr/>
            <p:nvPr/>
          </p:nvCxnSpPr>
          <p:spPr bwMode="auto">
            <a:xfrm flipH="1">
              <a:off x="7142897" y="2169839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58F072B-FF81-DD4D-9C92-20BA9E4689A2}"/>
                </a:ext>
              </a:extLst>
            </p:cNvPr>
            <p:cNvCxnSpPr/>
            <p:nvPr/>
          </p:nvCxnSpPr>
          <p:spPr bwMode="auto">
            <a:xfrm flipH="1">
              <a:off x="7142897" y="2365993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343106-A1B2-274B-A82E-D636495912A2}"/>
                </a:ext>
              </a:extLst>
            </p:cNvPr>
            <p:cNvSpPr/>
            <p:nvPr/>
          </p:nvSpPr>
          <p:spPr bwMode="auto">
            <a:xfrm>
              <a:off x="8876711" y="1922974"/>
              <a:ext cx="83702" cy="509117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rapezoid 23">
              <a:extLst>
                <a:ext uri="{FF2B5EF4-FFF2-40B4-BE49-F238E27FC236}">
                  <a16:creationId xmlns:a16="http://schemas.microsoft.com/office/drawing/2014/main" id="{2ED7072D-8744-EC42-87BE-DC940312FF48}"/>
                </a:ext>
              </a:extLst>
            </p:cNvPr>
            <p:cNvSpPr/>
            <p:nvPr/>
          </p:nvSpPr>
          <p:spPr bwMode="auto">
            <a:xfrm rot="16200000">
              <a:off x="8690899" y="2087043"/>
              <a:ext cx="720001" cy="180975"/>
            </a:xfrm>
            <a:prstGeom prst="trapezoid">
              <a:avLst>
                <a:gd name="adj" fmla="val 92889"/>
              </a:avLst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044B3EB-7860-1945-B7A9-70D1AC4EDFE5}"/>
                </a:ext>
              </a:extLst>
            </p:cNvPr>
            <p:cNvCxnSpPr>
              <a:endCxn id="5" idx="3"/>
            </p:cNvCxnSpPr>
            <p:nvPr/>
          </p:nvCxnSpPr>
          <p:spPr bwMode="auto">
            <a:xfrm>
              <a:off x="810001" y="2177382"/>
              <a:ext cx="540001" cy="14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F9DD4E6-5F20-8749-AA5D-0DB9A4FC35D3}"/>
                </a:ext>
              </a:extLst>
            </p:cNvPr>
            <p:cNvCxnSpPr/>
            <p:nvPr/>
          </p:nvCxnSpPr>
          <p:spPr bwMode="auto">
            <a:xfrm flipV="1">
              <a:off x="810001" y="1096902"/>
              <a:ext cx="0" cy="108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5867800-8845-BF40-ADEA-36FF17086F2F}"/>
                </a:ext>
              </a:extLst>
            </p:cNvPr>
            <p:cNvCxnSpPr/>
            <p:nvPr/>
          </p:nvCxnSpPr>
          <p:spPr bwMode="auto">
            <a:xfrm flipV="1">
              <a:off x="810001" y="1096902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3E18BB7-86C5-FD4E-8194-B955BD358921}"/>
                </a:ext>
              </a:extLst>
            </p:cNvPr>
            <p:cNvCxnSpPr/>
            <p:nvPr/>
          </p:nvCxnSpPr>
          <p:spPr bwMode="auto">
            <a:xfrm flipH="1" flipV="1">
              <a:off x="450000" y="1098012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F91F8AF-3FF7-DF41-A83F-E682ED8D977C}"/>
                </a:ext>
              </a:extLst>
            </p:cNvPr>
            <p:cNvCxnSpPr>
              <a:stCxn id="5" idx="0"/>
              <a:endCxn id="6" idx="1"/>
            </p:cNvCxnSpPr>
            <p:nvPr/>
          </p:nvCxnSpPr>
          <p:spPr bwMode="auto">
            <a:xfrm>
              <a:off x="2070002" y="2177531"/>
              <a:ext cx="15613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38B7656-7D78-B94D-B82F-5186465B0CED}"/>
                </a:ext>
              </a:extLst>
            </p:cNvPr>
            <p:cNvCxnSpPr>
              <a:stCxn id="6" idx="3"/>
              <a:endCxn id="7" idx="3"/>
            </p:cNvCxnSpPr>
            <p:nvPr/>
          </p:nvCxnSpPr>
          <p:spPr bwMode="auto">
            <a:xfrm>
              <a:off x="4711382" y="2177531"/>
              <a:ext cx="4546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73ABC90-3184-CF48-A421-3CD579A56654}"/>
                </a:ext>
              </a:extLst>
            </p:cNvPr>
            <p:cNvCxnSpPr>
              <a:stCxn id="7" idx="0"/>
              <a:endCxn id="8" idx="1"/>
            </p:cNvCxnSpPr>
            <p:nvPr/>
          </p:nvCxnSpPr>
          <p:spPr bwMode="auto">
            <a:xfrm>
              <a:off x="5886002" y="2177531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7C6B251-434E-554F-A706-8EF5A517926A}"/>
                </a:ext>
              </a:extLst>
            </p:cNvPr>
            <p:cNvCxnSpPr>
              <a:stCxn id="8" idx="3"/>
              <a:endCxn id="9" idx="3"/>
            </p:cNvCxnSpPr>
            <p:nvPr/>
          </p:nvCxnSpPr>
          <p:spPr bwMode="auto">
            <a:xfrm>
              <a:off x="7420968" y="2177531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9CF1A80-F1C9-244B-A8AA-09A16E1DF63F}"/>
                </a:ext>
              </a:extLst>
            </p:cNvPr>
            <p:cNvCxnSpPr>
              <a:stCxn id="9" idx="0"/>
              <a:endCxn id="23" idx="1"/>
            </p:cNvCxnSpPr>
            <p:nvPr/>
          </p:nvCxnSpPr>
          <p:spPr bwMode="auto">
            <a:xfrm>
              <a:off x="8595934" y="2177531"/>
              <a:ext cx="280777" cy="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9FCE499-300A-0A46-A5D4-5B31F91DB06B}"/>
                </a:ext>
              </a:extLst>
            </p:cNvPr>
            <p:cNvCxnSpPr/>
            <p:nvPr/>
          </p:nvCxnSpPr>
          <p:spPr bwMode="auto">
            <a:xfrm flipV="1">
              <a:off x="3629487" y="1636902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E9D4DED-32EB-F84C-B235-2280DC6654A2}"/>
                </a:ext>
              </a:extLst>
            </p:cNvPr>
            <p:cNvSpPr txBox="1"/>
            <p:nvPr/>
          </p:nvSpPr>
          <p:spPr>
            <a:xfrm>
              <a:off x="234243" y="2578924"/>
              <a:ext cx="183575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broadband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low-noise RF amp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87-108 MHz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6A29A08-5674-E14C-8C9B-CFB4871B7112}"/>
                </a:ext>
              </a:extLst>
            </p:cNvPr>
            <p:cNvSpPr txBox="1"/>
            <p:nvPr/>
          </p:nvSpPr>
          <p:spPr>
            <a:xfrm>
              <a:off x="3413107" y="2707428"/>
              <a:ext cx="1587294" cy="75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tunable</a:t>
              </a:r>
              <a:br>
                <a:rPr lang="en-US" sz="1600" b="0">
                  <a:solidFill>
                    <a:schemeClr val="tx1"/>
                  </a:solidFill>
                </a:rPr>
              </a:br>
              <a:r>
                <a:rPr lang="en-US" sz="1600" b="0">
                  <a:solidFill>
                    <a:schemeClr val="tx1"/>
                  </a:solidFill>
                </a:rPr>
                <a:t>narrowband</a:t>
              </a:r>
              <a:br>
                <a:rPr lang="en-US" sz="1600" b="0">
                  <a:solidFill>
                    <a:schemeClr val="tx1"/>
                  </a:solidFill>
                </a:rPr>
              </a:br>
              <a:r>
                <a:rPr lang="en-US" sz="1600" b="0">
                  <a:solidFill>
                    <a:schemeClr val="tx1"/>
                  </a:solidFill>
                </a:rPr>
                <a:t>band-pass filter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10E0286-38FE-794F-81B3-9154867ADD0E}"/>
                </a:ext>
              </a:extLst>
            </p:cNvPr>
            <p:cNvSpPr txBox="1"/>
            <p:nvPr/>
          </p:nvSpPr>
          <p:spPr>
            <a:xfrm>
              <a:off x="5022494" y="2716902"/>
              <a:ext cx="91403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RF amp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1641977-E7D8-8A41-811B-2302D71D7504}"/>
                </a:ext>
              </a:extLst>
            </p:cNvPr>
            <p:cNvSpPr txBox="1"/>
            <p:nvPr/>
          </p:nvSpPr>
          <p:spPr>
            <a:xfrm>
              <a:off x="6218767" y="2745839"/>
              <a:ext cx="1324402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demodulator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83C1AD0-D25B-0944-9CEE-029A2B1CB0ED}"/>
                </a:ext>
              </a:extLst>
            </p:cNvPr>
            <p:cNvSpPr txBox="1"/>
            <p:nvPr/>
          </p:nvSpPr>
          <p:spPr>
            <a:xfrm>
              <a:off x="7594663" y="2740565"/>
              <a:ext cx="1141659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audio amp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46380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CF523-E634-6D4F-9450-2E9E49A99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Super-Heterodyne Receiver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E514E62-DBA5-DD4D-8972-001B9EE5C0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28808" y="3429000"/>
                <a:ext cx="7820701" cy="281259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Introduce a non-linear element: the (frequency) </a:t>
                </a:r>
                <a:r>
                  <a:rPr lang="en-US" kern="0" dirty="0">
                    <a:solidFill>
                      <a:srgbClr val="FF0000"/>
                    </a:solidFill>
                  </a:rPr>
                  <a:t>mixer</a:t>
                </a:r>
                <a:r>
                  <a:rPr lang="en-US" kern="0" dirty="0"/>
                  <a:t>!</a:t>
                </a:r>
              </a:p>
              <a:p>
                <a:pPr lvl="1"/>
                <a:r>
                  <a:rPr lang="en-US" kern="0" dirty="0"/>
                  <a:t>”down-convert” the RF band </a:t>
                </a:r>
                <a:br>
                  <a:rPr lang="en-US" kern="0" dirty="0"/>
                </a:br>
                <a:r>
                  <a:rPr lang="en-US" kern="0" dirty="0"/>
                  <a:t>to a fixed ”intermediate” frequency (IF):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𝑰𝑭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𝑹𝑭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±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𝑳𝑶</m:t>
                        </m:r>
                      </m:sub>
                    </m:sSub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requires a tunable local oscillator (LO)</a:t>
                </a:r>
              </a:p>
              <a:p>
                <a:pPr lvl="1"/>
                <a:r>
                  <a:rPr lang="en-US" kern="0" dirty="0"/>
                  <a:t>well manageable IF section:</a:t>
                </a:r>
              </a:p>
              <a:p>
                <a:pPr lvl="2"/>
                <a:r>
                  <a:rPr lang="en-US" kern="0" dirty="0"/>
                  <a:t>narrowband band-pass filter(s) (BPF) and amplifier(s)</a:t>
                </a:r>
              </a:p>
              <a:p>
                <a:pPr lvl="1"/>
                <a:r>
                  <a:rPr lang="en-US" kern="0" dirty="0"/>
                  <a:t>RF telecommunication standard </a:t>
                </a:r>
              </a:p>
              <a:p>
                <a:pPr lvl="1"/>
                <a:r>
                  <a:rPr lang="en-US" kern="0" dirty="0"/>
                  <a:t>Often multiple mixing stages are used in modern RF instruments, e.g., spectrum and network analyzers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E514E62-DBA5-DD4D-8972-001B9EE5C0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808" y="3429000"/>
                <a:ext cx="7820701" cy="2812599"/>
              </a:xfrm>
              <a:prstGeom prst="rect">
                <a:avLst/>
              </a:prstGeom>
              <a:blipFill>
                <a:blip r:embed="rId2"/>
                <a:stretch>
                  <a:fillRect l="-1135" t="-3604" b="-5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52135C1-AFA2-6944-BDBF-53DBE038A241}"/>
              </a:ext>
            </a:extLst>
          </p:cNvPr>
          <p:cNvGrpSpPr/>
          <p:nvPr/>
        </p:nvGrpSpPr>
        <p:grpSpPr>
          <a:xfrm>
            <a:off x="719300" y="1025261"/>
            <a:ext cx="8907144" cy="3535985"/>
            <a:chOff x="198681" y="936000"/>
            <a:chExt cx="8907144" cy="3535985"/>
          </a:xfrm>
        </p:grpSpPr>
        <p:sp>
          <p:nvSpPr>
            <p:cNvPr id="113" name="Triangle 112">
              <a:extLst>
                <a:ext uri="{FF2B5EF4-FFF2-40B4-BE49-F238E27FC236}">
                  <a16:creationId xmlns:a16="http://schemas.microsoft.com/office/drawing/2014/main" id="{3B31D7E2-E00F-BC4F-95EE-4E43AA13D671}"/>
                </a:ext>
              </a:extLst>
            </p:cNvPr>
            <p:cNvSpPr/>
            <p:nvPr/>
          </p:nvSpPr>
          <p:spPr bwMode="auto">
            <a:xfrm rot="5400000">
              <a:off x="1314440" y="1656629"/>
              <a:ext cx="720000" cy="720000"/>
            </a:xfrm>
            <a:prstGeom prst="triangle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EBD3DE5A-B04D-7241-88A7-E1E817C66A65}"/>
                </a:ext>
              </a:extLst>
            </p:cNvPr>
            <p:cNvSpPr/>
            <p:nvPr/>
          </p:nvSpPr>
          <p:spPr bwMode="auto">
            <a:xfrm>
              <a:off x="2394440" y="1656629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Rounded Rectangle 114">
              <a:extLst>
                <a:ext uri="{FF2B5EF4-FFF2-40B4-BE49-F238E27FC236}">
                  <a16:creationId xmlns:a16="http://schemas.microsoft.com/office/drawing/2014/main" id="{77D4B417-2F15-C346-8444-34DA2F70F877}"/>
                </a:ext>
              </a:extLst>
            </p:cNvPr>
            <p:cNvSpPr/>
            <p:nvPr/>
          </p:nvSpPr>
          <p:spPr bwMode="auto">
            <a:xfrm>
              <a:off x="3595820" y="1656629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DF24F020-2FD2-1842-A167-2FB674EE22E5}"/>
                </a:ext>
              </a:extLst>
            </p:cNvPr>
            <p:cNvSpPr/>
            <p:nvPr/>
          </p:nvSpPr>
          <p:spPr bwMode="auto">
            <a:xfrm>
              <a:off x="2394440" y="2880629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7" name="Triangle 116">
              <a:extLst>
                <a:ext uri="{FF2B5EF4-FFF2-40B4-BE49-F238E27FC236}">
                  <a16:creationId xmlns:a16="http://schemas.microsoft.com/office/drawing/2014/main" id="{E1F63858-F505-A14C-87C9-FE3F578E5DF1}"/>
                </a:ext>
              </a:extLst>
            </p:cNvPr>
            <p:cNvSpPr/>
            <p:nvPr/>
          </p:nvSpPr>
          <p:spPr bwMode="auto">
            <a:xfrm rot="5400000">
              <a:off x="5130440" y="1656629"/>
              <a:ext cx="720000" cy="720000"/>
            </a:xfrm>
            <a:prstGeom prst="triangle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Rounded Rectangle 117">
              <a:extLst>
                <a:ext uri="{FF2B5EF4-FFF2-40B4-BE49-F238E27FC236}">
                  <a16:creationId xmlns:a16="http://schemas.microsoft.com/office/drawing/2014/main" id="{2E6F216A-FB24-0443-88D5-F7611B4C551B}"/>
                </a:ext>
              </a:extLst>
            </p:cNvPr>
            <p:cNvSpPr/>
            <p:nvPr/>
          </p:nvSpPr>
          <p:spPr bwMode="auto">
            <a:xfrm>
              <a:off x="6305406" y="1656629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9" name="Triangle 118">
              <a:extLst>
                <a:ext uri="{FF2B5EF4-FFF2-40B4-BE49-F238E27FC236}">
                  <a16:creationId xmlns:a16="http://schemas.microsoft.com/office/drawing/2014/main" id="{3659E689-0603-C24F-8B9D-02877885FDCB}"/>
                </a:ext>
              </a:extLst>
            </p:cNvPr>
            <p:cNvSpPr/>
            <p:nvPr/>
          </p:nvSpPr>
          <p:spPr bwMode="auto">
            <a:xfrm rot="5400000">
              <a:off x="7840372" y="1656629"/>
              <a:ext cx="720000" cy="720000"/>
            </a:xfrm>
            <a:prstGeom prst="triangle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4C5B72EA-6519-E549-B6AA-5B07BE4F8B38}"/>
                </a:ext>
              </a:extLst>
            </p:cNvPr>
            <p:cNvCxnSpPr>
              <a:stCxn id="114" idx="1"/>
              <a:endCxn id="114" idx="5"/>
            </p:cNvCxnSpPr>
            <p:nvPr/>
          </p:nvCxnSpPr>
          <p:spPr bwMode="auto">
            <a:xfrm>
              <a:off x="2499882" y="1762071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9A034909-E0A7-2B47-87BA-A86A06C262A7}"/>
                </a:ext>
              </a:extLst>
            </p:cNvPr>
            <p:cNvCxnSpPr>
              <a:stCxn id="114" idx="3"/>
              <a:endCxn id="114" idx="7"/>
            </p:cNvCxnSpPr>
            <p:nvPr/>
          </p:nvCxnSpPr>
          <p:spPr bwMode="auto">
            <a:xfrm flipV="1">
              <a:off x="2499882" y="1762071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2" name="Arc 121">
              <a:extLst>
                <a:ext uri="{FF2B5EF4-FFF2-40B4-BE49-F238E27FC236}">
                  <a16:creationId xmlns:a16="http://schemas.microsoft.com/office/drawing/2014/main" id="{337F67B7-3A19-F849-99C1-99754F3B2728}"/>
                </a:ext>
              </a:extLst>
            </p:cNvPr>
            <p:cNvSpPr/>
            <p:nvPr/>
          </p:nvSpPr>
          <p:spPr bwMode="auto">
            <a:xfrm>
              <a:off x="2584489" y="3095195"/>
              <a:ext cx="144552" cy="355728"/>
            </a:xfrm>
            <a:prstGeom prst="arc">
              <a:avLst>
                <a:gd name="adj1" fmla="val 2003013"/>
                <a:gd name="adj2" fmla="val 858009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Arc 122">
              <a:extLst>
                <a:ext uri="{FF2B5EF4-FFF2-40B4-BE49-F238E27FC236}">
                  <a16:creationId xmlns:a16="http://schemas.microsoft.com/office/drawing/2014/main" id="{850DE44B-EBE9-874E-BF7F-9E7FB2BEA33C}"/>
                </a:ext>
              </a:extLst>
            </p:cNvPr>
            <p:cNvSpPr/>
            <p:nvPr/>
          </p:nvSpPr>
          <p:spPr bwMode="auto">
            <a:xfrm rot="10800000">
              <a:off x="2754440" y="3034012"/>
              <a:ext cx="168183" cy="358775"/>
            </a:xfrm>
            <a:prstGeom prst="arc">
              <a:avLst>
                <a:gd name="adj1" fmla="val 2064007"/>
                <a:gd name="adj2" fmla="val 866315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27004C96-9668-6D48-8323-DE37F7CFDC6B}"/>
                </a:ext>
              </a:extLst>
            </p:cNvPr>
            <p:cNvCxnSpPr/>
            <p:nvPr/>
          </p:nvCxnSpPr>
          <p:spPr bwMode="auto">
            <a:xfrm flipH="1">
              <a:off x="2726581" y="3158575"/>
              <a:ext cx="31882" cy="16049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893BACD-56DD-AA42-9A55-EB6CA80E1AF6}"/>
                </a:ext>
              </a:extLst>
            </p:cNvPr>
            <p:cNvCxnSpPr>
              <a:stCxn id="123" idx="2"/>
            </p:cNvCxnSpPr>
            <p:nvPr/>
          </p:nvCxnSpPr>
          <p:spPr bwMode="auto">
            <a:xfrm>
              <a:off x="2918249" y="3156298"/>
              <a:ext cx="12425" cy="8896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0BB4BA7B-A6C3-584D-A9FB-C742556C0FDE}"/>
                </a:ext>
              </a:extLst>
            </p:cNvPr>
            <p:cNvCxnSpPr/>
            <p:nvPr/>
          </p:nvCxnSpPr>
          <p:spPr bwMode="auto">
            <a:xfrm>
              <a:off x="2564136" y="3238820"/>
              <a:ext cx="22540" cy="9359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19F11C96-B7D5-E74F-B897-923AB45FDA24}"/>
                </a:ext>
              </a:extLst>
            </p:cNvPr>
            <p:cNvCxnSpPr/>
            <p:nvPr/>
          </p:nvCxnSpPr>
          <p:spPr bwMode="auto">
            <a:xfrm>
              <a:off x="4050629" y="1762071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1C051652-EB90-E541-950F-3AB304CFBB30}"/>
                </a:ext>
              </a:extLst>
            </p:cNvPr>
            <p:cNvCxnSpPr/>
            <p:nvPr/>
          </p:nvCxnSpPr>
          <p:spPr bwMode="auto">
            <a:xfrm>
              <a:off x="3750820" y="2205091"/>
              <a:ext cx="216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56E7517C-1B00-0E46-85BD-E8BEED01A320}"/>
                </a:ext>
              </a:extLst>
            </p:cNvPr>
            <p:cNvCxnSpPr/>
            <p:nvPr/>
          </p:nvCxnSpPr>
          <p:spPr bwMode="auto">
            <a:xfrm>
              <a:off x="4311428" y="2206785"/>
              <a:ext cx="216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D2D3AAD-0AAB-EC41-8390-1F4688DD814A}"/>
                </a:ext>
              </a:extLst>
            </p:cNvPr>
            <p:cNvCxnSpPr/>
            <p:nvPr/>
          </p:nvCxnSpPr>
          <p:spPr bwMode="auto">
            <a:xfrm flipV="1">
              <a:off x="3966819" y="1762071"/>
              <a:ext cx="90000" cy="45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1833631B-7782-854C-AE03-453F7E7E23DE}"/>
                </a:ext>
              </a:extLst>
            </p:cNvPr>
            <p:cNvCxnSpPr/>
            <p:nvPr/>
          </p:nvCxnSpPr>
          <p:spPr bwMode="auto">
            <a:xfrm flipH="1" flipV="1">
              <a:off x="4224438" y="1762071"/>
              <a:ext cx="90000" cy="45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9A1C78D9-6219-0C44-AF24-969A00719C2F}"/>
                </a:ext>
              </a:extLst>
            </p:cNvPr>
            <p:cNvCxnSpPr/>
            <p:nvPr/>
          </p:nvCxnSpPr>
          <p:spPr bwMode="auto">
            <a:xfrm>
              <a:off x="6370889" y="2008937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D11B2849-5871-924E-90F2-C9BB9F5727E7}"/>
                </a:ext>
              </a:extLst>
            </p:cNvPr>
            <p:cNvCxnSpPr/>
            <p:nvPr/>
          </p:nvCxnSpPr>
          <p:spPr bwMode="auto">
            <a:xfrm flipH="1">
              <a:off x="6841957" y="1864937"/>
              <a:ext cx="1554" cy="288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4" name="Triangle 133">
              <a:extLst>
                <a:ext uri="{FF2B5EF4-FFF2-40B4-BE49-F238E27FC236}">
                  <a16:creationId xmlns:a16="http://schemas.microsoft.com/office/drawing/2014/main" id="{28AF0623-0E57-0B48-9C32-ABEBA6E9AA30}"/>
                </a:ext>
              </a:extLst>
            </p:cNvPr>
            <p:cNvSpPr/>
            <p:nvPr/>
          </p:nvSpPr>
          <p:spPr bwMode="auto">
            <a:xfrm rot="5400000">
              <a:off x="6550889" y="1864937"/>
              <a:ext cx="288000" cy="288000"/>
            </a:xfrm>
            <a:prstGeom prst="triangl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04864558-92DC-6445-9563-065357FE5AD0}"/>
                </a:ext>
              </a:extLst>
            </p:cNvPr>
            <p:cNvCxnSpPr/>
            <p:nvPr/>
          </p:nvCxnSpPr>
          <p:spPr bwMode="auto">
            <a:xfrm>
              <a:off x="6838889" y="2008937"/>
              <a:ext cx="468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14C1F6F7-D60D-5E4D-AB77-E21B6F8822B7}"/>
                </a:ext>
              </a:extLst>
            </p:cNvPr>
            <p:cNvCxnSpPr/>
            <p:nvPr/>
          </p:nvCxnSpPr>
          <p:spPr bwMode="auto">
            <a:xfrm>
              <a:off x="7018889" y="2138590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ED850BC8-1BB0-1F40-954A-640C7837532D}"/>
                </a:ext>
              </a:extLst>
            </p:cNvPr>
            <p:cNvCxnSpPr/>
            <p:nvPr/>
          </p:nvCxnSpPr>
          <p:spPr bwMode="auto">
            <a:xfrm>
              <a:off x="7017335" y="2202820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99574B5C-4B57-424A-BD61-92187F961A08}"/>
                </a:ext>
              </a:extLst>
            </p:cNvPr>
            <p:cNvCxnSpPr/>
            <p:nvPr/>
          </p:nvCxnSpPr>
          <p:spPr bwMode="auto">
            <a:xfrm flipH="1">
              <a:off x="7107335" y="2008937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08CC32DD-77E2-F34D-AB77-2A6588242418}"/>
                </a:ext>
              </a:extLst>
            </p:cNvPr>
            <p:cNvCxnSpPr/>
            <p:nvPr/>
          </p:nvCxnSpPr>
          <p:spPr bwMode="auto">
            <a:xfrm flipH="1">
              <a:off x="7107335" y="2205091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54D4A846-61CB-FB4F-98C1-44FD8540A53F}"/>
                </a:ext>
              </a:extLst>
            </p:cNvPr>
            <p:cNvCxnSpPr/>
            <p:nvPr/>
          </p:nvCxnSpPr>
          <p:spPr bwMode="auto">
            <a:xfrm>
              <a:off x="2470386" y="3245262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40EF942A-4135-1246-88D5-17A58687E052}"/>
                </a:ext>
              </a:extLst>
            </p:cNvPr>
            <p:cNvCxnSpPr/>
            <p:nvPr/>
          </p:nvCxnSpPr>
          <p:spPr bwMode="auto">
            <a:xfrm flipV="1">
              <a:off x="2394440" y="2878820"/>
              <a:ext cx="720000" cy="72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D6C225E-6666-334A-97A2-0B16791D60AE}"/>
                </a:ext>
              </a:extLst>
            </p:cNvPr>
            <p:cNvSpPr/>
            <p:nvPr/>
          </p:nvSpPr>
          <p:spPr bwMode="auto">
            <a:xfrm>
              <a:off x="8841149" y="1762072"/>
              <a:ext cx="83702" cy="509117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rapezoid 142">
              <a:extLst>
                <a:ext uri="{FF2B5EF4-FFF2-40B4-BE49-F238E27FC236}">
                  <a16:creationId xmlns:a16="http://schemas.microsoft.com/office/drawing/2014/main" id="{524864BF-E193-0647-8A15-0C9FFD5EFF2A}"/>
                </a:ext>
              </a:extLst>
            </p:cNvPr>
            <p:cNvSpPr/>
            <p:nvPr/>
          </p:nvSpPr>
          <p:spPr bwMode="auto">
            <a:xfrm rot="16200000">
              <a:off x="8655337" y="1926141"/>
              <a:ext cx="720001" cy="180975"/>
            </a:xfrm>
            <a:prstGeom prst="trapezoid">
              <a:avLst>
                <a:gd name="adj" fmla="val 92889"/>
              </a:avLst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C291784-D855-4A46-9919-95359B4D5325}"/>
                </a:ext>
              </a:extLst>
            </p:cNvPr>
            <p:cNvCxnSpPr/>
            <p:nvPr/>
          </p:nvCxnSpPr>
          <p:spPr bwMode="auto">
            <a:xfrm>
              <a:off x="774439" y="2016000"/>
              <a:ext cx="540001" cy="14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F7C7F393-9117-684B-8C16-CD72C983EBE3}"/>
                </a:ext>
              </a:extLst>
            </p:cNvPr>
            <p:cNvCxnSpPr/>
            <p:nvPr/>
          </p:nvCxnSpPr>
          <p:spPr bwMode="auto">
            <a:xfrm flipV="1">
              <a:off x="774439" y="936000"/>
              <a:ext cx="0" cy="108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D63DD29B-7399-2C46-838C-761943F97049}"/>
                </a:ext>
              </a:extLst>
            </p:cNvPr>
            <p:cNvCxnSpPr/>
            <p:nvPr/>
          </p:nvCxnSpPr>
          <p:spPr bwMode="auto">
            <a:xfrm flipV="1">
              <a:off x="774439" y="936000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67531EF3-9C1C-644F-8581-3E88875BA4CE}"/>
                </a:ext>
              </a:extLst>
            </p:cNvPr>
            <p:cNvCxnSpPr/>
            <p:nvPr/>
          </p:nvCxnSpPr>
          <p:spPr bwMode="auto">
            <a:xfrm flipH="1" flipV="1">
              <a:off x="414438" y="937110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935B6A4-9D71-7342-846E-EDB7B7A45801}"/>
                </a:ext>
              </a:extLst>
            </p:cNvPr>
            <p:cNvCxnSpPr>
              <a:stCxn id="113" idx="0"/>
              <a:endCxn id="114" idx="2"/>
            </p:cNvCxnSpPr>
            <p:nvPr/>
          </p:nvCxnSpPr>
          <p:spPr bwMode="auto">
            <a:xfrm>
              <a:off x="2034440" y="2016629"/>
              <a:ext cx="36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F912A09C-B52E-8F4A-B120-C11BA333302E}"/>
                </a:ext>
              </a:extLst>
            </p:cNvPr>
            <p:cNvCxnSpPr>
              <a:stCxn id="116" idx="0"/>
              <a:endCxn id="114" idx="4"/>
            </p:cNvCxnSpPr>
            <p:nvPr/>
          </p:nvCxnSpPr>
          <p:spPr bwMode="auto">
            <a:xfrm flipV="1">
              <a:off x="2754440" y="2376629"/>
              <a:ext cx="0" cy="504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A685F438-C734-1446-B648-51901C16686B}"/>
                </a:ext>
              </a:extLst>
            </p:cNvPr>
            <p:cNvCxnSpPr>
              <a:stCxn id="114" idx="6"/>
              <a:endCxn id="115" idx="1"/>
            </p:cNvCxnSpPr>
            <p:nvPr/>
          </p:nvCxnSpPr>
          <p:spPr bwMode="auto">
            <a:xfrm>
              <a:off x="3114440" y="2016629"/>
              <a:ext cx="4813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A9D027FE-B60F-C049-B716-6CC2ABD3C75F}"/>
                </a:ext>
              </a:extLst>
            </p:cNvPr>
            <p:cNvCxnSpPr>
              <a:stCxn id="115" idx="3"/>
              <a:endCxn id="117" idx="3"/>
            </p:cNvCxnSpPr>
            <p:nvPr/>
          </p:nvCxnSpPr>
          <p:spPr bwMode="auto">
            <a:xfrm>
              <a:off x="4675820" y="2016629"/>
              <a:ext cx="4546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E3A8DC37-AC3F-2F4C-BDB9-62C3A4E0F9D5}"/>
                </a:ext>
              </a:extLst>
            </p:cNvPr>
            <p:cNvCxnSpPr>
              <a:stCxn id="117" idx="0"/>
              <a:endCxn id="118" idx="1"/>
            </p:cNvCxnSpPr>
            <p:nvPr/>
          </p:nvCxnSpPr>
          <p:spPr bwMode="auto">
            <a:xfrm>
              <a:off x="5850440" y="2016629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CD1C3042-5B68-4E45-92D4-9B53A91FED98}"/>
                </a:ext>
              </a:extLst>
            </p:cNvPr>
            <p:cNvCxnSpPr>
              <a:stCxn id="118" idx="3"/>
              <a:endCxn id="119" idx="3"/>
            </p:cNvCxnSpPr>
            <p:nvPr/>
          </p:nvCxnSpPr>
          <p:spPr bwMode="auto">
            <a:xfrm>
              <a:off x="7385406" y="2016629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3FB83052-2D4C-C34C-B7F7-DAA9CC059147}"/>
                </a:ext>
              </a:extLst>
            </p:cNvPr>
            <p:cNvCxnSpPr>
              <a:stCxn id="119" idx="0"/>
              <a:endCxn id="142" idx="1"/>
            </p:cNvCxnSpPr>
            <p:nvPr/>
          </p:nvCxnSpPr>
          <p:spPr bwMode="auto">
            <a:xfrm>
              <a:off x="8560372" y="2016629"/>
              <a:ext cx="280777" cy="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0A50F6FE-090D-3C4D-848D-2110233F2083}"/>
                </a:ext>
              </a:extLst>
            </p:cNvPr>
            <p:cNvSpPr txBox="1"/>
            <p:nvPr/>
          </p:nvSpPr>
          <p:spPr>
            <a:xfrm>
              <a:off x="198681" y="2418022"/>
              <a:ext cx="183575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broadband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low-noise RF amp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87-108 MHz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3FF6944B-006C-7C42-ACF8-E9D83B02694E}"/>
                </a:ext>
              </a:extLst>
            </p:cNvPr>
            <p:cNvSpPr txBox="1"/>
            <p:nvPr/>
          </p:nvSpPr>
          <p:spPr>
            <a:xfrm>
              <a:off x="3377545" y="2546526"/>
              <a:ext cx="238719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IF narrowband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band-pass filter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10.7 MHz ± 90 kHz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60852F61-C639-954E-9692-AB145E755578}"/>
                </a:ext>
              </a:extLst>
            </p:cNvPr>
            <p:cNvSpPr txBox="1"/>
            <p:nvPr/>
          </p:nvSpPr>
          <p:spPr>
            <a:xfrm>
              <a:off x="4986932" y="2556000"/>
              <a:ext cx="824265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IF amp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B703C4FD-D499-F740-BE1B-FC23CECB78B5}"/>
                </a:ext>
              </a:extLst>
            </p:cNvPr>
            <p:cNvSpPr txBox="1"/>
            <p:nvPr/>
          </p:nvSpPr>
          <p:spPr>
            <a:xfrm>
              <a:off x="6183205" y="2584937"/>
              <a:ext cx="18501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demodulator,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FM PLL or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AM diode detector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D979FC1B-EE6B-4A4B-AEC2-059F79F7CF9D}"/>
                </a:ext>
              </a:extLst>
            </p:cNvPr>
            <p:cNvSpPr txBox="1"/>
            <p:nvPr/>
          </p:nvSpPr>
          <p:spPr>
            <a:xfrm>
              <a:off x="7736592" y="1186439"/>
              <a:ext cx="1141659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audio amp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B7939EED-2343-D248-8CB1-D00627CD5D28}"/>
                    </a:ext>
                  </a:extLst>
                </p:cNvPr>
                <p:cNvSpPr txBox="1"/>
                <p:nvPr/>
              </p:nvSpPr>
              <p:spPr>
                <a:xfrm>
                  <a:off x="1919370" y="946786"/>
                  <a:ext cx="1670137" cy="5355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600" b="0">
                      <a:solidFill>
                        <a:schemeClr val="tx1"/>
                      </a:solidFill>
                    </a:rPr>
                    <a:t>frequency mixer</a:t>
                  </a:r>
                </a:p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𝐼𝐹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𝑅𝐹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𝐿𝑂</m:t>
                            </m:r>
                          </m:sub>
                        </m:sSub>
                      </m:oMath>
                    </m:oMathPara>
                  </a14:m>
                  <a:endParaRPr lang="en-US" sz="1600" b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9370" y="946786"/>
                  <a:ext cx="1670137" cy="535531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2190" t="-7955" b="-68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4F943DB8-550F-C04A-976D-1C7F7BFA9A1E}"/>
                </a:ext>
              </a:extLst>
            </p:cNvPr>
            <p:cNvSpPr txBox="1"/>
            <p:nvPr/>
          </p:nvSpPr>
          <p:spPr>
            <a:xfrm>
              <a:off x="305270" y="3640988"/>
              <a:ext cx="20882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tunable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local oscillator (LO)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97.7-118.7 MHz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2" name="TextBox 161">
                  <a:extLst>
                    <a:ext uri="{FF2B5EF4-FFF2-40B4-BE49-F238E27FC236}">
                      <a16:creationId xmlns:a16="http://schemas.microsoft.com/office/drawing/2014/main" id="{6A250DEA-4BFF-BB42-8F4F-7BC18506E357}"/>
                    </a:ext>
                  </a:extLst>
                </p:cNvPr>
                <p:cNvSpPr txBox="1"/>
                <p:nvPr/>
              </p:nvSpPr>
              <p:spPr>
                <a:xfrm>
                  <a:off x="1995113" y="2080141"/>
                  <a:ext cx="382028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𝑹𝑭</m:t>
                            </m:r>
                          </m:sub>
                        </m:sSub>
                      </m:oMath>
                    </m:oMathPara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5113" y="2080141"/>
                  <a:ext cx="382028" cy="2215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5873" t="-8108" r="-3175" b="-378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3" name="TextBox 162">
                  <a:extLst>
                    <a:ext uri="{FF2B5EF4-FFF2-40B4-BE49-F238E27FC236}">
                      <a16:creationId xmlns:a16="http://schemas.microsoft.com/office/drawing/2014/main" id="{7398C452-86B6-BE42-BD15-0AF645CB48CC}"/>
                    </a:ext>
                  </a:extLst>
                </p:cNvPr>
                <p:cNvSpPr txBox="1"/>
                <p:nvPr/>
              </p:nvSpPr>
              <p:spPr>
                <a:xfrm>
                  <a:off x="2353425" y="2559745"/>
                  <a:ext cx="375616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3425" y="2559745"/>
                  <a:ext cx="375616" cy="2215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6129" t="-8333" r="-4839" b="-3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4" name="TextBox 163">
                  <a:extLst>
                    <a:ext uri="{FF2B5EF4-FFF2-40B4-BE49-F238E27FC236}">
                      <a16:creationId xmlns:a16="http://schemas.microsoft.com/office/drawing/2014/main" id="{C6D47376-77F6-1C4C-8A34-48A02EF32673}"/>
                    </a:ext>
                  </a:extLst>
                </p:cNvPr>
                <p:cNvSpPr txBox="1"/>
                <p:nvPr/>
              </p:nvSpPr>
              <p:spPr>
                <a:xfrm>
                  <a:off x="3139181" y="2085830"/>
                  <a:ext cx="343556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𝑰𝑭</m:t>
                            </m:r>
                          </m:sub>
                        </m:sSub>
                      </m:oMath>
                    </m:oMathPara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39181" y="2085830"/>
                  <a:ext cx="343556" cy="2215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9643" t="-8108" r="-1786" b="-378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76456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823D2-B103-3543-87E7-E8C177E1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RF Mixer as Down-Converter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92FB232-A732-D446-8BFB-881D260A861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8194" y="1860583"/>
                <a:ext cx="5219280" cy="454253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Ideal mixer: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r>
                  <a:rPr lang="en-US" kern="0" dirty="0"/>
                  <a:t>Frequency conversion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𝑹𝑭</m:t>
                        </m:r>
                      </m:sub>
                    </m:sSub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𝑳𝑶</m:t>
                        </m:r>
                      </m:sub>
                    </m:sSub>
                  </m:oMath>
                </a14:m>
                <a:r>
                  <a:rPr lang="en-US" kern="0" dirty="0"/>
                  <a:t>: heterodyne receiver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𝑹𝑭</m:t>
                        </m:r>
                      </m:sub>
                    </m:sSub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𝑳𝑶</m:t>
                        </m:r>
                      </m:sub>
                    </m:sSub>
                  </m:oMath>
                </a14:m>
                <a:r>
                  <a:rPr lang="en-US" kern="0" dirty="0"/>
                  <a:t>: homodyne, demodulator</a:t>
                </a:r>
              </a:p>
              <a:p>
                <a:r>
                  <a:rPr lang="en-US" kern="0" dirty="0"/>
                  <a:t>Real-world mixer:</a:t>
                </a:r>
              </a:p>
              <a:p>
                <a:pPr lvl="1"/>
                <a:r>
                  <a:rPr lang="en-US" kern="0" dirty="0"/>
                  <a:t>Image frequency: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92FB232-A732-D446-8BFB-881D260A8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94" y="1860583"/>
                <a:ext cx="5219280" cy="4542539"/>
              </a:xfrm>
              <a:prstGeom prst="rect">
                <a:avLst/>
              </a:prstGeom>
              <a:blipFill>
                <a:blip r:embed="rId2"/>
                <a:stretch>
                  <a:fillRect l="-1699" t="-2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581761BF-F778-0B45-B975-82C7EAD7EC96}"/>
              </a:ext>
            </a:extLst>
          </p:cNvPr>
          <p:cNvGrpSpPr/>
          <p:nvPr/>
        </p:nvGrpSpPr>
        <p:grpSpPr>
          <a:xfrm>
            <a:off x="3612597" y="1012271"/>
            <a:ext cx="8246079" cy="1378864"/>
            <a:chOff x="1894021" y="1098175"/>
            <a:chExt cx="8246079" cy="1378864"/>
          </a:xfrm>
        </p:grpSpPr>
        <p:sp>
          <p:nvSpPr>
            <p:cNvPr id="5" name="Oval 112">
              <a:extLst>
                <a:ext uri="{FF2B5EF4-FFF2-40B4-BE49-F238E27FC236}">
                  <a16:creationId xmlns:a16="http://schemas.microsoft.com/office/drawing/2014/main" id="{DAC68987-5F2F-0447-9862-C680D9AC0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5231" y="1174985"/>
              <a:ext cx="550800" cy="550800"/>
            </a:xfrm>
            <a:prstGeom prst="ellipse">
              <a:avLst/>
            </a:prstGeom>
            <a:solidFill>
              <a:srgbClr val="FF0000"/>
            </a:solidFill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6" name="Line 114">
              <a:extLst>
                <a:ext uri="{FF2B5EF4-FFF2-40B4-BE49-F238E27FC236}">
                  <a16:creationId xmlns:a16="http://schemas.microsoft.com/office/drawing/2014/main" id="{310BD962-8C8F-9D4A-BEA3-C7A2232C5D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22901" y="1443820"/>
              <a:ext cx="384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7" name="Line 115">
              <a:extLst>
                <a:ext uri="{FF2B5EF4-FFF2-40B4-BE49-F238E27FC236}">
                  <a16:creationId xmlns:a16="http://schemas.microsoft.com/office/drawing/2014/main" id="{C24B6A85-08AE-684D-A90C-CDBBF02ABB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454066" y="1712655"/>
              <a:ext cx="0" cy="46086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8" name="Line 116">
              <a:extLst>
                <a:ext uri="{FF2B5EF4-FFF2-40B4-BE49-F238E27FC236}">
                  <a16:creationId xmlns:a16="http://schemas.microsoft.com/office/drawing/2014/main" id="{A8F78267-BB10-D94B-A053-4C5D1408D7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62041" y="1251795"/>
              <a:ext cx="396000" cy="39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9" name="Line 117">
              <a:extLst>
                <a:ext uri="{FF2B5EF4-FFF2-40B4-BE49-F238E27FC236}">
                  <a16:creationId xmlns:a16="http://schemas.microsoft.com/office/drawing/2014/main" id="{A305F55C-0493-7744-AB6F-3D8A18411D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2041" y="1251796"/>
              <a:ext cx="396000" cy="39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10" name="Line 114">
              <a:extLst>
                <a:ext uri="{FF2B5EF4-FFF2-40B4-BE49-F238E27FC236}">
                  <a16:creationId xmlns:a16="http://schemas.microsoft.com/office/drawing/2014/main" id="{AE77FB63-EB27-DC47-A029-A498789AA6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1181" y="1443820"/>
              <a:ext cx="384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BD207CA-ECB6-1B43-96C5-A3CEE97B247C}"/>
                </a:ext>
              </a:extLst>
            </p:cNvPr>
            <p:cNvSpPr txBox="1"/>
            <p:nvPr/>
          </p:nvSpPr>
          <p:spPr>
            <a:xfrm>
              <a:off x="5455536" y="1098175"/>
              <a:ext cx="595035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b="1">
                  <a:solidFill>
                    <a:schemeClr val="tx1"/>
                  </a:solidFill>
                </a:rPr>
                <a:t>RF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23040A-CA4D-B944-A2E5-61E429A64EB6}"/>
                </a:ext>
              </a:extLst>
            </p:cNvPr>
            <p:cNvSpPr txBox="1"/>
            <p:nvPr/>
          </p:nvSpPr>
          <p:spPr>
            <a:xfrm>
              <a:off x="6454066" y="1827870"/>
              <a:ext cx="611065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b="1">
                  <a:solidFill>
                    <a:schemeClr val="tx1"/>
                  </a:solidFill>
                </a:rPr>
                <a:t>LO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5211DD0-52CC-C249-A79A-7D2B17DCADB9}"/>
                </a:ext>
              </a:extLst>
            </p:cNvPr>
            <p:cNvSpPr txBox="1"/>
            <p:nvPr/>
          </p:nvSpPr>
          <p:spPr>
            <a:xfrm>
              <a:off x="6953331" y="1098175"/>
              <a:ext cx="457176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b="1">
                  <a:solidFill>
                    <a:schemeClr val="tx1"/>
                  </a:solidFill>
                </a:rPr>
                <a:t>IF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0B80C4F-E426-5A47-8597-5B163A2997BD}"/>
                    </a:ext>
                  </a:extLst>
                </p:cNvPr>
                <p:cNvSpPr txBox="1"/>
                <p:nvPr/>
              </p:nvSpPr>
              <p:spPr>
                <a:xfrm>
                  <a:off x="1894021" y="1305320"/>
                  <a:ext cx="352635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𝑹𝑭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𝒕</m:t>
                            </m:r>
                          </m:e>
                        </m:d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𝑹𝑭</m:t>
                            </m:r>
                          </m:sub>
                        </m:sSub>
                        <m:func>
                          <m:func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𝐬𝐢𝐧</m:t>
                            </m:r>
                          </m:fName>
                          <m:e>
                            <m:d>
                              <m:dPr>
                                <m:ctrlPr>
                                  <a:rPr lang="mr-IN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𝑹𝑭</m:t>
                                    </m:r>
                                  </m:sub>
                                </m:s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𝒕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𝝋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𝑹𝑭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0B80C4F-E426-5A47-8597-5B163A2997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4021" y="1305320"/>
                  <a:ext cx="3526350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075" b="-4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A73E39C-88BB-524D-919B-F12B7C4FABE5}"/>
                    </a:ext>
                  </a:extLst>
                </p:cNvPr>
                <p:cNvSpPr txBox="1"/>
                <p:nvPr/>
              </p:nvSpPr>
              <p:spPr>
                <a:xfrm>
                  <a:off x="7410507" y="1304257"/>
                  <a:ext cx="255550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𝑰𝑭</m:t>
                            </m:r>
                          </m:sub>
                        </m:sSub>
                        <m:d>
                          <m:d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𝒕</m:t>
                            </m:r>
                          </m:e>
                        </m:d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𝑹𝑭</m:t>
                            </m:r>
                          </m:sub>
                        </m:sSub>
                        <m:d>
                          <m:d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𝒕</m:t>
                            </m:r>
                          </m:e>
                        </m:d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𝑳𝑶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𝒕</m:t>
                            </m:r>
                          </m:e>
                        </m:d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A73E39C-88BB-524D-919B-F12B7C4FAB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10507" y="1304257"/>
                  <a:ext cx="2555508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980" b="-4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403F063-35E8-2F4C-AD73-4C56DED24F6F}"/>
                    </a:ext>
                  </a:extLst>
                </p:cNvPr>
                <p:cNvSpPr txBox="1"/>
                <p:nvPr/>
              </p:nvSpPr>
              <p:spPr>
                <a:xfrm>
                  <a:off x="6639398" y="2200040"/>
                  <a:ext cx="350070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𝑳𝑶</m:t>
                            </m:r>
                          </m:sub>
                        </m:sSub>
                        <m:d>
                          <m:d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𝒕</m:t>
                            </m:r>
                          </m:e>
                        </m:d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𝑳𝑶</m:t>
                            </m:r>
                          </m:sub>
                        </m:sSub>
                        <m:func>
                          <m:func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𝐬𝐢𝐧</m:t>
                            </m:r>
                          </m:fName>
                          <m:e>
                            <m:d>
                              <m:dPr>
                                <m:ctrlPr>
                                  <a:rPr lang="mr-IN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𝑳𝑶</m:t>
                                    </m:r>
                                  </m:sub>
                                </m:s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𝒕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𝝋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𝑳𝑶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403F063-35E8-2F4C-AD73-4C56DED24F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9398" y="2200040"/>
                  <a:ext cx="3500702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449" b="-347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B28740A-DA90-7145-B685-F61C25C02821}"/>
                  </a:ext>
                </a:extLst>
              </p:cNvPr>
              <p:cNvSpPr txBox="1"/>
              <p:nvPr/>
            </p:nvSpPr>
            <p:spPr>
              <a:xfrm>
                <a:off x="2704446" y="1826127"/>
                <a:ext cx="1828366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B28740A-DA90-7145-B685-F61C25C02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446" y="1826127"/>
                <a:ext cx="1828366" cy="4224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08712759-A092-1A4D-850C-77005B3946B8}"/>
              </a:ext>
            </a:extLst>
          </p:cNvPr>
          <p:cNvGrpSpPr/>
          <p:nvPr/>
        </p:nvGrpSpPr>
        <p:grpSpPr>
          <a:xfrm>
            <a:off x="1093623" y="2448516"/>
            <a:ext cx="8337713" cy="849805"/>
            <a:chOff x="690775" y="2557314"/>
            <a:chExt cx="8337713" cy="8498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2C3598CA-BE8F-5B42-8CB5-8AFB8D484530}"/>
                    </a:ext>
                  </a:extLst>
                </p:cNvPr>
                <p:cNvSpPr txBox="1"/>
                <p:nvPr/>
              </p:nvSpPr>
              <p:spPr>
                <a:xfrm>
                  <a:off x="690775" y="2557314"/>
                  <a:ext cx="6375912" cy="7955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𝒚</m:t>
                            </m:r>
                          </m:e>
                          <m: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𝑰𝑭</m:t>
                            </m:r>
                          </m:sub>
                        </m:sSub>
                        <m:d>
                          <m:d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𝒕</m:t>
                            </m:r>
                          </m:e>
                        </m:d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𝑳𝑶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𝑹𝑭</m:t>
                            </m:r>
                          </m:sub>
                        </m:sSub>
                        <m:d>
                          <m:dPr>
                            <m:begChr m:val="{"/>
                            <m:endChr m:val=""/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618FFD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kumimoji="0" lang="en-US" sz="2000" b="1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618FFD">
                                        <a:lumMod val="75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𝐬𝐢𝐧</m:t>
                                </m:r>
                              </m:fName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mr-IN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618FFD">
                                            <a:lumMod val="75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618FFD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618FFD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618FFD">
                                            <a:lumMod val="75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𝒕</m:t>
                                    </m:r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618FFD">
                                            <a:lumMod val="75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618FFD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618FFD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</m:d>
                      </m:oMath>
                      <m:oMath xmlns:m="http://schemas.openxmlformats.org/officeDocument/2006/math">
                        <m:r>
                          <a:rPr kumimoji="0" lang="en-US" sz="2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                                   </m:t>
                        </m:r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+</m:t>
                        </m:r>
                        <m:d>
                          <m:dPr>
                            <m:begChr m:val=""/>
                            <m:endChr m:val="}"/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66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kumimoji="0" lang="en-US" sz="2000" b="1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66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𝐬𝐢𝐧</m:t>
                                </m:r>
                              </m:fName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mr-IN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66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66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𝒕</m:t>
                                    </m:r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66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</m:d>
                      </m:oMath>
                    </m:oMathPara>
                  </a14:m>
                  <a:endPara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2C3598CA-BE8F-5B42-8CB5-8AFB8D4845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775" y="2557314"/>
                  <a:ext cx="6375912" cy="795539"/>
                </a:xfrm>
                <a:prstGeom prst="rect">
                  <a:avLst/>
                </a:prstGeom>
                <a:blipFill>
                  <a:blip r:embed="rId7"/>
                  <a:stretch>
                    <a:fillRect t="-78125" r="-3380" b="-10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F1AD627-665F-8644-8073-2472D0870069}"/>
                </a:ext>
              </a:extLst>
            </p:cNvPr>
            <p:cNvSpPr txBox="1"/>
            <p:nvPr/>
          </p:nvSpPr>
          <p:spPr>
            <a:xfrm>
              <a:off x="6933043" y="2657569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618FFD">
                      <a:lumMod val="75000"/>
                    </a:srgbClr>
                  </a:solidFill>
                  <a:effectLst/>
                  <a:uLnTx/>
                  <a:uFillTx/>
                </a:rPr>
                <a:t>upper sideband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56F1E15-6061-F64A-9264-EAE5C734D9A9}"/>
                </a:ext>
              </a:extLst>
            </p:cNvPr>
            <p:cNvSpPr txBox="1"/>
            <p:nvPr/>
          </p:nvSpPr>
          <p:spPr>
            <a:xfrm>
              <a:off x="6970669" y="3037787"/>
              <a:ext cx="2050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</a:rPr>
                <a:t>lower sideband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778E4D2-2DB5-FD4D-B578-9606A9E33F9F}"/>
              </a:ext>
            </a:extLst>
          </p:cNvPr>
          <p:cNvGrpSpPr/>
          <p:nvPr/>
        </p:nvGrpSpPr>
        <p:grpSpPr>
          <a:xfrm>
            <a:off x="942563" y="2920882"/>
            <a:ext cx="3650717" cy="1390085"/>
            <a:chOff x="301730" y="3173296"/>
            <a:chExt cx="3650717" cy="1390085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D0EAC2-3029-A44F-8861-AF20CAD8AA22}"/>
                </a:ext>
              </a:extLst>
            </p:cNvPr>
            <p:cNvSpPr/>
            <p:nvPr/>
          </p:nvSpPr>
          <p:spPr bwMode="auto">
            <a:xfrm>
              <a:off x="2116098" y="3173296"/>
              <a:ext cx="192025" cy="38405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3CF9C761-4C06-4D44-8D0C-EF8164BE1F0A}"/>
                </a:ext>
              </a:extLst>
            </p:cNvPr>
            <p:cNvCxnSpPr/>
            <p:nvPr/>
          </p:nvCxnSpPr>
          <p:spPr bwMode="auto">
            <a:xfrm>
              <a:off x="656708" y="4248636"/>
              <a:ext cx="2995590" cy="0"/>
            </a:xfrm>
            <a:prstGeom prst="straightConnector1">
              <a:avLst/>
            </a:prstGeom>
            <a:solidFill>
              <a:srgbClr val="618FFD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A5838450-266B-DA46-88FF-B47223C59994}"/>
                </a:ext>
              </a:extLst>
            </p:cNvPr>
            <p:cNvCxnSpPr/>
            <p:nvPr/>
          </p:nvCxnSpPr>
          <p:spPr bwMode="auto">
            <a:xfrm flipV="1">
              <a:off x="656708" y="3365321"/>
              <a:ext cx="0" cy="883315"/>
            </a:xfrm>
            <a:prstGeom prst="straightConnector1">
              <a:avLst/>
            </a:prstGeom>
            <a:solidFill>
              <a:srgbClr val="618FFD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9F14D4C4-13FC-CE4D-AB50-EE2515DE5893}"/>
                </a:ext>
              </a:extLst>
            </p:cNvPr>
            <p:cNvCxnSpPr/>
            <p:nvPr/>
          </p:nvCxnSpPr>
          <p:spPr bwMode="auto">
            <a:xfrm flipV="1">
              <a:off x="2039289" y="3557346"/>
              <a:ext cx="0" cy="691292"/>
            </a:xfrm>
            <a:prstGeom prst="straightConnector1">
              <a:avLst/>
            </a:prstGeom>
            <a:solidFill>
              <a:srgbClr val="618FFD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5" name="Snip Single Corner Rectangle 64">
              <a:extLst>
                <a:ext uri="{FF2B5EF4-FFF2-40B4-BE49-F238E27FC236}">
                  <a16:creationId xmlns:a16="http://schemas.microsoft.com/office/drawing/2014/main" id="{5DA62430-4CD8-A04C-9A34-A143B43129C7}"/>
                </a:ext>
              </a:extLst>
            </p:cNvPr>
            <p:cNvSpPr/>
            <p:nvPr/>
          </p:nvSpPr>
          <p:spPr bwMode="auto">
            <a:xfrm>
              <a:off x="2154503" y="3672561"/>
              <a:ext cx="153620" cy="568755"/>
            </a:xfrm>
            <a:prstGeom prst="snip1Rect">
              <a:avLst>
                <a:gd name="adj" fmla="val 50000"/>
              </a:avLst>
            </a:prstGeom>
            <a:solidFill>
              <a:srgbClr val="618FFD">
                <a:lumMod val="7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66" name="Snip Single Corner Rectangle 65">
              <a:extLst>
                <a:ext uri="{FF2B5EF4-FFF2-40B4-BE49-F238E27FC236}">
                  <a16:creationId xmlns:a16="http://schemas.microsoft.com/office/drawing/2014/main" id="{EA031E97-43E6-FE43-85D2-F79E03DA9D4E}"/>
                </a:ext>
              </a:extLst>
            </p:cNvPr>
            <p:cNvSpPr/>
            <p:nvPr/>
          </p:nvSpPr>
          <p:spPr bwMode="auto">
            <a:xfrm>
              <a:off x="3268248" y="3826181"/>
              <a:ext cx="153620" cy="415135"/>
            </a:xfrm>
            <a:prstGeom prst="snip1Rect">
              <a:avLst>
                <a:gd name="adj" fmla="val 50000"/>
              </a:avLst>
            </a:prstGeom>
            <a:solidFill>
              <a:srgbClr val="618FFD">
                <a:lumMod val="7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67" name="Snip Single Corner Rectangle 66">
              <a:extLst>
                <a:ext uri="{FF2B5EF4-FFF2-40B4-BE49-F238E27FC236}">
                  <a16:creationId xmlns:a16="http://schemas.microsoft.com/office/drawing/2014/main" id="{114002BB-0A6A-4641-92D0-30089B6C00F6}"/>
                </a:ext>
              </a:extLst>
            </p:cNvPr>
            <p:cNvSpPr/>
            <p:nvPr/>
          </p:nvSpPr>
          <p:spPr bwMode="auto">
            <a:xfrm>
              <a:off x="771923" y="3826181"/>
              <a:ext cx="153620" cy="415135"/>
            </a:xfrm>
            <a:prstGeom prst="snip1Rect">
              <a:avLst>
                <a:gd name="adj" fmla="val 50000"/>
              </a:avLst>
            </a:prstGeom>
            <a:solidFill>
              <a:srgbClr val="618FFD">
                <a:lumMod val="7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68" name="Snip Single Corner Rectangle 67">
              <a:extLst>
                <a:ext uri="{FF2B5EF4-FFF2-40B4-BE49-F238E27FC236}">
                  <a16:creationId xmlns:a16="http://schemas.microsoft.com/office/drawing/2014/main" id="{A805BDE3-84E2-6D41-B76F-6A20F187513F}"/>
                </a:ext>
              </a:extLst>
            </p:cNvPr>
            <p:cNvSpPr/>
            <p:nvPr/>
          </p:nvSpPr>
          <p:spPr bwMode="auto">
            <a:xfrm>
              <a:off x="1770453" y="3826181"/>
              <a:ext cx="153620" cy="415135"/>
            </a:xfrm>
            <a:prstGeom prst="snip1Rect">
              <a:avLst>
                <a:gd name="adj" fmla="val 50000"/>
              </a:avLst>
            </a:prstGeom>
            <a:solidFill>
              <a:srgbClr val="FF6600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1080000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69" name="Snip Single Corner Rectangle 68">
              <a:extLst>
                <a:ext uri="{FF2B5EF4-FFF2-40B4-BE49-F238E27FC236}">
                  <a16:creationId xmlns:a16="http://schemas.microsoft.com/office/drawing/2014/main" id="{97703DC3-14BC-C644-9865-E708F7D4C1E7}"/>
                </a:ext>
              </a:extLst>
            </p:cNvPr>
            <p:cNvSpPr/>
            <p:nvPr/>
          </p:nvSpPr>
          <p:spPr bwMode="auto">
            <a:xfrm>
              <a:off x="771923" y="4018206"/>
              <a:ext cx="153620" cy="223110"/>
            </a:xfrm>
            <a:prstGeom prst="snip1Rect">
              <a:avLst>
                <a:gd name="adj" fmla="val 50000"/>
              </a:avLst>
            </a:prstGeom>
            <a:solidFill>
              <a:srgbClr val="FF6600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1080000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FC88DA69-EEE9-BC47-9934-3CAEC54E8CF7}"/>
                    </a:ext>
                  </a:extLst>
                </p:cNvPr>
                <p:cNvSpPr txBox="1"/>
                <p:nvPr/>
              </p:nvSpPr>
              <p:spPr>
                <a:xfrm>
                  <a:off x="1885668" y="3211701"/>
                  <a:ext cx="541046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FC88DA69-EEE9-BC47-9934-3CAEC54E8C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5668" y="3211701"/>
                  <a:ext cx="541046" cy="308867"/>
                </a:xfrm>
                <a:prstGeom prst="rect">
                  <a:avLst/>
                </a:prstGeom>
                <a:blipFill>
                  <a:blip r:embed="rId8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6FE7A282-D741-B040-965A-924EBF457E54}"/>
                    </a:ext>
                  </a:extLst>
                </p:cNvPr>
                <p:cNvSpPr txBox="1"/>
                <p:nvPr/>
              </p:nvSpPr>
              <p:spPr>
                <a:xfrm>
                  <a:off x="2045670" y="4248635"/>
                  <a:ext cx="547458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6FE7A282-D741-B040-965A-924EBF457E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45670" y="4248635"/>
                  <a:ext cx="547458" cy="308867"/>
                </a:xfrm>
                <a:prstGeom prst="rect">
                  <a:avLst/>
                </a:prstGeom>
                <a:blipFill>
                  <a:blip r:embed="rId9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21039265-5F52-2841-A60D-55A62B0A4F9B}"/>
                    </a:ext>
                  </a:extLst>
                </p:cNvPr>
                <p:cNvSpPr txBox="1"/>
                <p:nvPr/>
              </p:nvSpPr>
              <p:spPr>
                <a:xfrm>
                  <a:off x="301730" y="4248636"/>
                  <a:ext cx="1140890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𝑳𝑶</m:t>
                            </m:r>
                          </m:sub>
                        </m:sSub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21039265-5F52-2841-A60D-55A62B0A4F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1730" y="4248636"/>
                  <a:ext cx="1140890" cy="313932"/>
                </a:xfrm>
                <a:prstGeom prst="rect">
                  <a:avLst/>
                </a:prstGeom>
                <a:blipFill>
                  <a:blip r:embed="rId10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75293A44-E461-3746-B942-FC3951E92F6D}"/>
                    </a:ext>
                  </a:extLst>
                </p:cNvPr>
                <p:cNvSpPr txBox="1"/>
                <p:nvPr/>
              </p:nvSpPr>
              <p:spPr>
                <a:xfrm>
                  <a:off x="1554269" y="4254514"/>
                  <a:ext cx="549060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𝑰𝑴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75293A44-E461-3746-B942-FC3951E92F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4269" y="4254514"/>
                  <a:ext cx="549060" cy="308867"/>
                </a:xfrm>
                <a:prstGeom prst="rect">
                  <a:avLst/>
                </a:prstGeom>
                <a:blipFill>
                  <a:blip r:embed="rId11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3CA518AB-42F8-FC4F-A14C-ACC74F61BDFC}"/>
                    </a:ext>
                  </a:extLst>
                </p:cNvPr>
                <p:cNvSpPr txBox="1"/>
                <p:nvPr/>
              </p:nvSpPr>
              <p:spPr>
                <a:xfrm>
                  <a:off x="3613893" y="4095016"/>
                  <a:ext cx="338554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𝒇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3CA518AB-42F8-FC4F-A14C-ACC74F61BD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3893" y="4095016"/>
                  <a:ext cx="338554" cy="308867"/>
                </a:xfrm>
                <a:prstGeom prst="rect">
                  <a:avLst/>
                </a:prstGeom>
                <a:blipFill>
                  <a:blip r:embed="rId12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CEC59ED-A6E4-0B4A-9015-0BB36392DBAE}"/>
                    </a:ext>
                  </a:extLst>
                </p:cNvPr>
                <p:cNvSpPr txBox="1"/>
                <p:nvPr/>
              </p:nvSpPr>
              <p:spPr>
                <a:xfrm>
                  <a:off x="656708" y="3288511"/>
                  <a:ext cx="359393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𝑨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CEC59ED-A6E4-0B4A-9015-0BB36392DB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6708" y="3288511"/>
                  <a:ext cx="359393" cy="30886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0077FFD8-28DE-824A-8BAA-E6E43C0EF5F8}"/>
                    </a:ext>
                  </a:extLst>
                </p:cNvPr>
                <p:cNvSpPr txBox="1"/>
                <p:nvPr/>
              </p:nvSpPr>
              <p:spPr>
                <a:xfrm>
                  <a:off x="2772344" y="4243022"/>
                  <a:ext cx="111043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𝑳𝑶</m:t>
                            </m:r>
                          </m:sub>
                        </m:sSub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0077FFD8-28DE-824A-8BAA-E6E43C0EF5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2344" y="4243022"/>
                  <a:ext cx="1110432" cy="308867"/>
                </a:xfrm>
                <a:prstGeom prst="rect">
                  <a:avLst/>
                </a:prstGeom>
                <a:blipFill>
                  <a:blip r:embed="rId14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09BD6C4-F4C1-D944-87A0-7AB6A1A6C90A}"/>
                  </a:ext>
                </a:extLst>
              </p:cNvPr>
              <p:cNvSpPr txBox="1"/>
              <p:nvPr/>
            </p:nvSpPr>
            <p:spPr>
              <a:xfrm>
                <a:off x="3658590" y="5521983"/>
                <a:ext cx="2046842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𝒎𝒇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𝒏𝒇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09BD6C4-F4C1-D944-87A0-7AB6A1A6C9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590" y="5521983"/>
                <a:ext cx="2046842" cy="249299"/>
              </a:xfrm>
              <a:prstGeom prst="rect">
                <a:avLst/>
              </a:prstGeom>
              <a:blipFill>
                <a:blip r:embed="rId15"/>
                <a:stretch>
                  <a:fillRect l="-3704" b="-5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221014B0-3B25-E246-A3E5-3DD098CD5547}"/>
                  </a:ext>
                </a:extLst>
              </p:cNvPr>
              <p:cNvSpPr txBox="1"/>
              <p:nvPr/>
            </p:nvSpPr>
            <p:spPr>
              <a:xfrm>
                <a:off x="3612597" y="5886151"/>
                <a:ext cx="1686166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𝑰𝑴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221014B0-3B25-E246-A3E5-3DD098CD55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2597" y="5886151"/>
                <a:ext cx="1686166" cy="249299"/>
              </a:xfrm>
              <a:prstGeom prst="rect">
                <a:avLst/>
              </a:prstGeom>
              <a:blipFill>
                <a:blip r:embed="rId16"/>
                <a:stretch>
                  <a:fillRect l="-4478" b="-6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6" name="Group 85">
            <a:extLst>
              <a:ext uri="{FF2B5EF4-FFF2-40B4-BE49-F238E27FC236}">
                <a16:creationId xmlns:a16="http://schemas.microsoft.com/office/drawing/2014/main" id="{5BA8BBC9-FB85-EC4B-9ACD-6BD40BEA8FE8}"/>
              </a:ext>
            </a:extLst>
          </p:cNvPr>
          <p:cNvGrpSpPr/>
          <p:nvPr/>
        </p:nvGrpSpPr>
        <p:grpSpPr>
          <a:xfrm>
            <a:off x="6503880" y="3473270"/>
            <a:ext cx="5023958" cy="2700634"/>
            <a:chOff x="6503880" y="3473270"/>
            <a:chExt cx="5023958" cy="2700634"/>
          </a:xfrm>
        </p:grpSpPr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82B0DD89-39FE-4845-9A9B-D9C58F5F87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8679255" y="3641273"/>
              <a:ext cx="2502560" cy="199528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0DFD8FD7-C996-A942-BA11-DFC0532584BA}"/>
                    </a:ext>
                  </a:extLst>
                </p:cNvPr>
                <p:cNvSpPr txBox="1"/>
                <p:nvPr/>
              </p:nvSpPr>
              <p:spPr>
                <a:xfrm>
                  <a:off x="7512956" y="4597554"/>
                  <a:ext cx="2079608" cy="45570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𝐼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𝑒</m:t>
                                </m:r>
                              </m:e>
                              <m:sup>
                                <m:f>
                                  <m:fPr>
                                    <m:type m:val="skw"/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𝑉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den>
                                </m:f>
                              </m:sup>
                            </m:s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−1</m:t>
                            </m:r>
                          </m:e>
                        </m:d>
                      </m:oMath>
                    </m:oMathPara>
                  </a14:m>
                  <a:endParaRPr lang="en-US" sz="2000" b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0DFD8FD7-C996-A942-BA11-DFC0532584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12956" y="4597554"/>
                  <a:ext cx="2079608" cy="455702"/>
                </a:xfrm>
                <a:prstGeom prst="rect">
                  <a:avLst/>
                </a:prstGeom>
                <a:blipFill>
                  <a:blip r:embed="rId18"/>
                  <a:stretch>
                    <a:fillRect l="-1212" t="-100000" b="-1270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4B9EBF31-A468-8B4B-9552-B45DFD580D90}"/>
                    </a:ext>
                  </a:extLst>
                </p:cNvPr>
                <p:cNvSpPr txBox="1"/>
                <p:nvPr/>
              </p:nvSpPr>
              <p:spPr>
                <a:xfrm>
                  <a:off x="8059388" y="5722947"/>
                  <a:ext cx="3468450" cy="4509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𝛥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𝐼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𝑉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𝑇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  <m:d>
                          <m:dPr>
                            <m:begChr m:val="["/>
                            <m:endChr m:val="]"/>
                            <m:ctrlPr>
                              <a:rPr lang="mr-IN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mr-IN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Δ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𝑉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𝑇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mr-IN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mr-IN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mr-IN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mr-IN" sz="14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sty m:val="p"/>
                                          </m:rPr>
                                          <a:rPr lang="el-GR" sz="14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Δ</m:t>
                                        </m:r>
                                        <m:r>
                                          <a:rPr lang="en-US" sz="14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𝑉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4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</a:rPr>
                                              <m:t>𝑇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mr-IN" sz="1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6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mr-IN" sz="1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mr-IN" sz="14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mr-IN" sz="14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sty m:val="p"/>
                                          </m:rPr>
                                          <a:rPr lang="el-GR" sz="14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Δ</m:t>
                                        </m:r>
                                        <m:r>
                                          <a:rPr lang="en-US" sz="14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𝑉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4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</a:rPr>
                                              <m:t>𝑇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⋯</m:t>
                            </m:r>
                          </m:e>
                        </m:d>
                      </m:oMath>
                    </m:oMathPara>
                  </a14:m>
                  <a:endParaRPr lang="en-US" sz="1400" b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4B9EBF31-A468-8B4B-9552-B45DFD580D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59388" y="5722947"/>
                  <a:ext cx="3468450" cy="450957"/>
                </a:xfrm>
                <a:prstGeom prst="rect">
                  <a:avLst/>
                </a:prstGeom>
                <a:blipFill>
                  <a:blip r:embed="rId19"/>
                  <a:stretch>
                    <a:fillRect l="-365" t="-45946" b="-675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C5A1B4E8-FD4F-AD4E-AD1C-BEB8FFAA30E3}"/>
                    </a:ext>
                  </a:extLst>
                </p:cNvPr>
                <p:cNvSpPr txBox="1"/>
                <p:nvPr/>
              </p:nvSpPr>
              <p:spPr>
                <a:xfrm>
                  <a:off x="6503880" y="3473270"/>
                  <a:ext cx="32897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b="1" i="1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n-US" b="1" dirty="0">
                      <a:solidFill>
                        <a:schemeClr val="tx1"/>
                      </a:solidFill>
                    </a:rPr>
                    <a:t>of a </a:t>
                  </a:r>
                  <a:r>
                    <a:rPr lang="en-US" b="1" i="1" dirty="0">
                      <a:solidFill>
                        <a:schemeClr val="tx1"/>
                      </a:solidFill>
                    </a:rPr>
                    <a:t>Schottky</a:t>
                  </a:r>
                  <a:r>
                    <a:rPr lang="en-US" b="1" dirty="0">
                      <a:solidFill>
                        <a:schemeClr val="tx1"/>
                      </a:solidFill>
                    </a:rPr>
                    <a:t> diode</a:t>
                  </a:r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C5A1B4E8-FD4F-AD4E-AD1C-BEB8FFAA30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3880" y="3473270"/>
                  <a:ext cx="3289733" cy="369332"/>
                </a:xfrm>
                <a:prstGeom prst="rect">
                  <a:avLst/>
                </a:prstGeom>
                <a:blipFill>
                  <a:blip r:embed="rId20"/>
                  <a:stretch>
                    <a:fillRect t="-6667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C89CF2A-0AD5-1045-B48E-27C5FBEC5F3D}"/>
                </a:ext>
              </a:extLst>
            </p:cNvPr>
            <p:cNvSpPr txBox="1"/>
            <p:nvPr/>
          </p:nvSpPr>
          <p:spPr>
            <a:xfrm>
              <a:off x="7032211" y="3953413"/>
              <a:ext cx="2554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2000" b="0">
                  <a:solidFill>
                    <a:schemeClr val="tx1"/>
                  </a:solidFill>
                </a:rPr>
                <a:t>courtesy </a:t>
              </a:r>
              <a:r>
                <a:rPr lang="en-US" sz="2000" b="0" i="1">
                  <a:solidFill>
                    <a:schemeClr val="tx1"/>
                  </a:solidFill>
                </a:rPr>
                <a:t>T. </a:t>
              </a:r>
              <a:r>
                <a:rPr lang="en-US" sz="2000" b="0" i="1" err="1">
                  <a:solidFill>
                    <a:schemeClr val="tx1"/>
                  </a:solidFill>
                </a:rPr>
                <a:t>Schilcher</a:t>
              </a:r>
              <a:endParaRPr lang="en-US" sz="2000" b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469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7C8A9-F228-E94D-BC30-FD992D4D0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Spectrum Analyzer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3ACF4-CF92-E54C-A8A0-F381A90AE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7"/>
            <a:ext cx="10566400" cy="629096"/>
          </a:xfrm>
        </p:spPr>
        <p:txBody>
          <a:bodyPr/>
          <a:lstStyle/>
          <a:p>
            <a:r>
              <a:rPr lang="en-US" dirty="0"/>
              <a:t>based on the super-heterodyne principle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F0DEE2-A8C3-D045-B761-7968C535ABFA}"/>
              </a:ext>
            </a:extLst>
          </p:cNvPr>
          <p:cNvSpPr txBox="1">
            <a:spLocks/>
          </p:cNvSpPr>
          <p:nvPr/>
        </p:nvSpPr>
        <p:spPr bwMode="auto">
          <a:xfrm>
            <a:off x="812800" y="5142608"/>
            <a:ext cx="10566400" cy="11283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Today, the IF, demodulation, video and display sections </a:t>
            </a:r>
            <a:br>
              <a:rPr lang="en-US" kern="0" dirty="0"/>
            </a:br>
            <a:r>
              <a:rPr lang="en-US" kern="0" dirty="0"/>
              <a:t>of a spectrum analyzer are realized </a:t>
            </a:r>
            <a:r>
              <a:rPr lang="en-US" kern="0" dirty="0">
                <a:solidFill>
                  <a:srgbClr val="FF0000"/>
                </a:solidFill>
              </a:rPr>
              <a:t>digitally</a:t>
            </a:r>
          </a:p>
          <a:p>
            <a:pPr lvl="1"/>
            <a:r>
              <a:rPr lang="en-US" sz="2000" kern="0" dirty="0"/>
              <a:t>Requires an analog-digital converter (ADC) with sufficient dynamic range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D6D87DC-4CCB-454C-B8C1-7A3575D2A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870" y="1397555"/>
            <a:ext cx="9650260" cy="360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8B3DE31-E2E0-4743-851D-17649090B958}"/>
              </a:ext>
            </a:extLst>
          </p:cNvPr>
          <p:cNvSpPr/>
          <p:nvPr/>
        </p:nvSpPr>
        <p:spPr bwMode="auto">
          <a:xfrm>
            <a:off x="6593580" y="1397555"/>
            <a:ext cx="4218378" cy="3606050"/>
          </a:xfrm>
          <a:prstGeom prst="roundRect">
            <a:avLst/>
          </a:prstGeom>
          <a:noFill/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46900D-0F9F-3B44-9C08-882FAFCCAEFF}"/>
              </a:ext>
            </a:extLst>
          </p:cNvPr>
          <p:cNvSpPr txBox="1"/>
          <p:nvPr/>
        </p:nvSpPr>
        <p:spPr>
          <a:xfrm>
            <a:off x="6710692" y="2798697"/>
            <a:ext cx="2510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>
                <a:solidFill>
                  <a:schemeClr val="accent1"/>
                </a:solidFill>
              </a:rPr>
              <a:t>Switchable BW of the</a:t>
            </a:r>
            <a:br>
              <a:rPr lang="en-US" sz="1600" b="0">
                <a:solidFill>
                  <a:schemeClr val="accent1"/>
                </a:solidFill>
              </a:rPr>
            </a:br>
            <a:r>
              <a:rPr lang="en-US" sz="1600" b="0">
                <a:solidFill>
                  <a:schemeClr val="accent1"/>
                </a:solidFill>
              </a:rPr>
              <a:t>IF filter and video BPF</a:t>
            </a:r>
            <a:br>
              <a:rPr lang="en-US" sz="1600" b="0">
                <a:solidFill>
                  <a:schemeClr val="accent1"/>
                </a:solidFill>
              </a:rPr>
            </a:br>
            <a:r>
              <a:rPr lang="en-US" sz="1600" b="0">
                <a:solidFill>
                  <a:schemeClr val="accent1"/>
                </a:solidFill>
              </a:rPr>
              <a:t>(analog or digital)</a:t>
            </a:r>
            <a:br>
              <a:rPr lang="en-US" sz="1600" b="0">
                <a:solidFill>
                  <a:schemeClr val="accent1"/>
                </a:solidFill>
              </a:rPr>
            </a:br>
            <a:r>
              <a:rPr lang="en-US" sz="1600" b="0">
                <a:solidFill>
                  <a:schemeClr val="accent1"/>
                </a:solidFill>
              </a:rPr>
              <a:t>allows to improve the</a:t>
            </a:r>
            <a:br>
              <a:rPr lang="en-US" sz="1600" b="0">
                <a:solidFill>
                  <a:schemeClr val="accent1"/>
                </a:solidFill>
              </a:rPr>
            </a:br>
            <a:r>
              <a:rPr lang="en-US" sz="1600" b="0">
                <a:solidFill>
                  <a:schemeClr val="accent1"/>
                </a:solidFill>
              </a:rPr>
              <a:t>signal-to noise (S/N)-ratio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D126D47-EF8E-3E4D-96B4-9B768381A4E6}"/>
              </a:ext>
            </a:extLst>
          </p:cNvPr>
          <p:cNvCxnSpPr/>
          <p:nvPr/>
        </p:nvCxnSpPr>
        <p:spPr bwMode="auto">
          <a:xfrm flipV="1">
            <a:off x="7087714" y="2572188"/>
            <a:ext cx="27129" cy="236061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A3E5F43-67D2-9A46-94E5-B8C4F2BB6AD6}"/>
              </a:ext>
            </a:extLst>
          </p:cNvPr>
          <p:cNvCxnSpPr/>
          <p:nvPr/>
        </p:nvCxnSpPr>
        <p:spPr bwMode="auto">
          <a:xfrm flipV="1">
            <a:off x="8924760" y="2741532"/>
            <a:ext cx="680920" cy="339681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F61A6E-04C4-D147-8202-D8C73F6A5E1B}"/>
              </a:ext>
            </a:extLst>
          </p:cNvPr>
          <p:cNvCxnSpPr>
            <a:cxnSpLocks/>
          </p:cNvCxnSpPr>
          <p:nvPr/>
        </p:nvCxnSpPr>
        <p:spPr bwMode="auto">
          <a:xfrm flipH="1">
            <a:off x="6288025" y="4737860"/>
            <a:ext cx="422667" cy="404748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4987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FDD7-9168-2149-A3FB-915FADA0B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Spectrum (RF Signal) Analyzer</a:t>
            </a:r>
          </a:p>
        </p:txBody>
      </p:sp>
      <p:pic>
        <p:nvPicPr>
          <p:cNvPr id="5" name="Picture 2" descr="N9042B UXA Signal Analyzer, 2 Hz to 50 GHz | Keysight">
            <a:extLst>
              <a:ext uri="{FF2B5EF4-FFF2-40B4-BE49-F238E27FC236}">
                <a16:creationId xmlns:a16="http://schemas.microsoft.com/office/drawing/2014/main" id="{492E330D-3D1E-2D4F-B6E5-CDDDD1AF3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970" y="1047890"/>
            <a:ext cx="9285475" cy="522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3345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39921-BA7A-4A40-AFFC-B6EC6EA15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(VSWR) Measurement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EA073814-27B7-FF4C-BEE0-DCF14811FBA8}"/>
              </a:ext>
            </a:extLst>
          </p:cNvPr>
          <p:cNvSpPr/>
          <p:nvPr/>
        </p:nvSpPr>
        <p:spPr bwMode="auto">
          <a:xfrm rot="16200000">
            <a:off x="7363194" y="520089"/>
            <a:ext cx="180000" cy="4019260"/>
          </a:xfrm>
          <a:prstGeom prst="can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5ACF52D5-7767-0C4D-A9E9-87B7FE48A811}"/>
              </a:ext>
            </a:extLst>
          </p:cNvPr>
          <p:cNvSpPr/>
          <p:nvPr/>
        </p:nvSpPr>
        <p:spPr bwMode="auto">
          <a:xfrm rot="16200000">
            <a:off x="7158824" y="495719"/>
            <a:ext cx="540000" cy="4068000"/>
          </a:xfrm>
          <a:prstGeom prst="can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754AAEE-AE7B-7541-9700-26AC1153B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0824" y="2899365"/>
            <a:ext cx="4572000" cy="17653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88F4BAA-1CC2-8C46-8ADC-C021168BBA82}"/>
              </a:ext>
            </a:extLst>
          </p:cNvPr>
          <p:cNvSpPr/>
          <p:nvPr/>
        </p:nvSpPr>
        <p:spPr bwMode="auto">
          <a:xfrm rot="5400000">
            <a:off x="9823653" y="2894993"/>
            <a:ext cx="360000" cy="14541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grpSp>
        <p:nvGrpSpPr>
          <p:cNvPr id="21" name="Group 222">
            <a:extLst>
              <a:ext uri="{FF2B5EF4-FFF2-40B4-BE49-F238E27FC236}">
                <a16:creationId xmlns:a16="http://schemas.microsoft.com/office/drawing/2014/main" id="{4044EBB9-1BC0-5841-AE6C-DD8B95BABD6F}"/>
              </a:ext>
            </a:extLst>
          </p:cNvPr>
          <p:cNvGrpSpPr>
            <a:grpSpLocks/>
          </p:cNvGrpSpPr>
          <p:nvPr/>
        </p:nvGrpSpPr>
        <p:grpSpPr bwMode="auto">
          <a:xfrm>
            <a:off x="9851253" y="3147702"/>
            <a:ext cx="304800" cy="381000"/>
            <a:chOff x="4272" y="3072"/>
            <a:chExt cx="192" cy="240"/>
          </a:xfrm>
        </p:grpSpPr>
        <p:sp>
          <p:nvSpPr>
            <p:cNvPr id="22" name="Line 99">
              <a:extLst>
                <a:ext uri="{FF2B5EF4-FFF2-40B4-BE49-F238E27FC236}">
                  <a16:creationId xmlns:a16="http://schemas.microsoft.com/office/drawing/2014/main" id="{01E6F9E9-C892-6141-9B62-D3FAFC27452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72" y="3216"/>
              <a:ext cx="192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00">
              <a:extLst>
                <a:ext uri="{FF2B5EF4-FFF2-40B4-BE49-F238E27FC236}">
                  <a16:creationId xmlns:a16="http://schemas.microsoft.com/office/drawing/2014/main" id="{751CDB81-5D9A-904D-8500-3A7A1CF0F68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68" y="3072"/>
              <a:ext cx="0" cy="144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01">
              <a:extLst>
                <a:ext uri="{FF2B5EF4-FFF2-40B4-BE49-F238E27FC236}">
                  <a16:creationId xmlns:a16="http://schemas.microsoft.com/office/drawing/2014/main" id="{FFA5DA47-6C60-DD49-93EA-297F25571F0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96" y="3240"/>
              <a:ext cx="144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02">
              <a:extLst>
                <a:ext uri="{FF2B5EF4-FFF2-40B4-BE49-F238E27FC236}">
                  <a16:creationId xmlns:a16="http://schemas.microsoft.com/office/drawing/2014/main" id="{DB1066C4-435E-254C-8D3B-C093D8557DE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20" y="3264"/>
              <a:ext cx="96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03">
              <a:extLst>
                <a:ext uri="{FF2B5EF4-FFF2-40B4-BE49-F238E27FC236}">
                  <a16:creationId xmlns:a16="http://schemas.microsoft.com/office/drawing/2014/main" id="{3165C851-BC25-5341-88EF-55B60F7D10D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44" y="3288"/>
              <a:ext cx="48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04">
              <a:extLst>
                <a:ext uri="{FF2B5EF4-FFF2-40B4-BE49-F238E27FC236}">
                  <a16:creationId xmlns:a16="http://schemas.microsoft.com/office/drawing/2014/main" id="{5D81F996-347B-2447-8D53-F26FEE53B1A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365" y="3312"/>
              <a:ext cx="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" name="Group 222">
            <a:extLst>
              <a:ext uri="{FF2B5EF4-FFF2-40B4-BE49-F238E27FC236}">
                <a16:creationId xmlns:a16="http://schemas.microsoft.com/office/drawing/2014/main" id="{F83D777E-E73B-C047-857B-FAD5571E1DD2}"/>
              </a:ext>
            </a:extLst>
          </p:cNvPr>
          <p:cNvGrpSpPr>
            <a:grpSpLocks/>
          </p:cNvGrpSpPr>
          <p:nvPr/>
        </p:nvGrpSpPr>
        <p:grpSpPr bwMode="auto">
          <a:xfrm>
            <a:off x="9234224" y="2789219"/>
            <a:ext cx="304800" cy="381000"/>
            <a:chOff x="4272" y="3072"/>
            <a:chExt cx="192" cy="240"/>
          </a:xfrm>
        </p:grpSpPr>
        <p:sp>
          <p:nvSpPr>
            <p:cNvPr id="29" name="Line 99">
              <a:extLst>
                <a:ext uri="{FF2B5EF4-FFF2-40B4-BE49-F238E27FC236}">
                  <a16:creationId xmlns:a16="http://schemas.microsoft.com/office/drawing/2014/main" id="{D14B3B1E-6A16-B24B-ABD7-9BDAD720A66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72" y="3216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100">
              <a:extLst>
                <a:ext uri="{FF2B5EF4-FFF2-40B4-BE49-F238E27FC236}">
                  <a16:creationId xmlns:a16="http://schemas.microsoft.com/office/drawing/2014/main" id="{8D2262EB-FAEE-F44F-8D10-5B944FDD960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68" y="3072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01">
              <a:extLst>
                <a:ext uri="{FF2B5EF4-FFF2-40B4-BE49-F238E27FC236}">
                  <a16:creationId xmlns:a16="http://schemas.microsoft.com/office/drawing/2014/main" id="{DEEE125E-07EF-A747-BF92-2954DD4A5EE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96" y="3240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102">
              <a:extLst>
                <a:ext uri="{FF2B5EF4-FFF2-40B4-BE49-F238E27FC236}">
                  <a16:creationId xmlns:a16="http://schemas.microsoft.com/office/drawing/2014/main" id="{D634185C-E5E9-934A-91F5-6D4CAE9AC16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20" y="326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103">
              <a:extLst>
                <a:ext uri="{FF2B5EF4-FFF2-40B4-BE49-F238E27FC236}">
                  <a16:creationId xmlns:a16="http://schemas.microsoft.com/office/drawing/2014/main" id="{3E42CEB3-675D-894F-9ABB-147D4847111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44" y="3288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104">
              <a:extLst>
                <a:ext uri="{FF2B5EF4-FFF2-40B4-BE49-F238E27FC236}">
                  <a16:creationId xmlns:a16="http://schemas.microsoft.com/office/drawing/2014/main" id="{70992FBD-ABCD-234E-81C0-BAE1CE817A3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365" y="3312"/>
              <a:ext cx="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" name="Group 222">
            <a:extLst>
              <a:ext uri="{FF2B5EF4-FFF2-40B4-BE49-F238E27FC236}">
                <a16:creationId xmlns:a16="http://schemas.microsoft.com/office/drawing/2014/main" id="{3F671A35-904E-7245-9C1F-05481B31408F}"/>
              </a:ext>
            </a:extLst>
          </p:cNvPr>
          <p:cNvGrpSpPr>
            <a:grpSpLocks/>
          </p:cNvGrpSpPr>
          <p:nvPr/>
        </p:nvGrpSpPr>
        <p:grpSpPr bwMode="auto">
          <a:xfrm>
            <a:off x="5318624" y="2792650"/>
            <a:ext cx="304800" cy="381000"/>
            <a:chOff x="4272" y="3072"/>
            <a:chExt cx="192" cy="240"/>
          </a:xfrm>
        </p:grpSpPr>
        <p:sp>
          <p:nvSpPr>
            <p:cNvPr id="36" name="Line 99">
              <a:extLst>
                <a:ext uri="{FF2B5EF4-FFF2-40B4-BE49-F238E27FC236}">
                  <a16:creationId xmlns:a16="http://schemas.microsoft.com/office/drawing/2014/main" id="{504C118F-5D2B-264E-BFEC-E75E1B00EB2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72" y="3216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100">
              <a:extLst>
                <a:ext uri="{FF2B5EF4-FFF2-40B4-BE49-F238E27FC236}">
                  <a16:creationId xmlns:a16="http://schemas.microsoft.com/office/drawing/2014/main" id="{075640D3-6E72-9F4E-B1DB-F7E14449829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68" y="3072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101">
              <a:extLst>
                <a:ext uri="{FF2B5EF4-FFF2-40B4-BE49-F238E27FC236}">
                  <a16:creationId xmlns:a16="http://schemas.microsoft.com/office/drawing/2014/main" id="{9EAFEB21-A598-F845-9B76-47E0C0F882B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96" y="3240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02">
              <a:extLst>
                <a:ext uri="{FF2B5EF4-FFF2-40B4-BE49-F238E27FC236}">
                  <a16:creationId xmlns:a16="http://schemas.microsoft.com/office/drawing/2014/main" id="{49F75397-BD4F-C348-8151-AFEE235352D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20" y="326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03">
              <a:extLst>
                <a:ext uri="{FF2B5EF4-FFF2-40B4-BE49-F238E27FC236}">
                  <a16:creationId xmlns:a16="http://schemas.microsoft.com/office/drawing/2014/main" id="{AD7AC034-FE8D-0948-8C62-88998B26290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44" y="3288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104">
              <a:extLst>
                <a:ext uri="{FF2B5EF4-FFF2-40B4-BE49-F238E27FC236}">
                  <a16:creationId xmlns:a16="http://schemas.microsoft.com/office/drawing/2014/main" id="{0C5F80E8-D44D-1D40-A3FA-FC4D69AB386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365" y="3312"/>
              <a:ext cx="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C417797-9338-BF42-B84E-A1D05D49DB5F}"/>
              </a:ext>
            </a:extLst>
          </p:cNvPr>
          <p:cNvCxnSpPr/>
          <p:nvPr/>
        </p:nvCxnSpPr>
        <p:spPr bwMode="auto">
          <a:xfrm>
            <a:off x="9462824" y="2529719"/>
            <a:ext cx="54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33B8B26-83A0-8C43-9455-CBEB0A88DD3A}"/>
              </a:ext>
            </a:extLst>
          </p:cNvPr>
          <p:cNvCxnSpPr>
            <a:cxnSpLocks/>
          </p:cNvCxnSpPr>
          <p:nvPr/>
        </p:nvCxnSpPr>
        <p:spPr bwMode="auto">
          <a:xfrm flipV="1">
            <a:off x="10005279" y="2517454"/>
            <a:ext cx="0" cy="252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Freeform 12">
            <a:extLst>
              <a:ext uri="{FF2B5EF4-FFF2-40B4-BE49-F238E27FC236}">
                <a16:creationId xmlns:a16="http://schemas.microsoft.com/office/drawing/2014/main" id="{0154C3A3-DFD1-0A4E-994F-A668A1DE9CEE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5017000" y="2143094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" name="Group 207">
            <a:extLst>
              <a:ext uri="{FF2B5EF4-FFF2-40B4-BE49-F238E27FC236}">
                <a16:creationId xmlns:a16="http://schemas.microsoft.com/office/drawing/2014/main" id="{B9D19FF1-D103-6249-A5C0-91427D35916B}"/>
              </a:ext>
            </a:extLst>
          </p:cNvPr>
          <p:cNvGrpSpPr>
            <a:grpSpLocks/>
          </p:cNvGrpSpPr>
          <p:nvPr/>
        </p:nvGrpSpPr>
        <p:grpSpPr bwMode="auto">
          <a:xfrm>
            <a:off x="4564614" y="2525950"/>
            <a:ext cx="304800" cy="762000"/>
            <a:chOff x="4560" y="2400"/>
            <a:chExt cx="192" cy="480"/>
          </a:xfrm>
        </p:grpSpPr>
        <p:sp>
          <p:nvSpPr>
            <p:cNvPr id="48" name="Oval 111">
              <a:extLst>
                <a:ext uri="{FF2B5EF4-FFF2-40B4-BE49-F238E27FC236}">
                  <a16:creationId xmlns:a16="http://schemas.microsoft.com/office/drawing/2014/main" id="{55403F6A-5868-534A-B0D6-F5E0E318525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60" y="2544"/>
              <a:ext cx="192" cy="19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000"/>
            </a:p>
          </p:txBody>
        </p:sp>
        <p:sp>
          <p:nvSpPr>
            <p:cNvPr id="49" name="Line 112">
              <a:extLst>
                <a:ext uri="{FF2B5EF4-FFF2-40B4-BE49-F238E27FC236}">
                  <a16:creationId xmlns:a16="http://schemas.microsoft.com/office/drawing/2014/main" id="{869B58C1-016D-AF4C-9206-D9618757EF2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4656" y="2400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113">
              <a:extLst>
                <a:ext uri="{FF2B5EF4-FFF2-40B4-BE49-F238E27FC236}">
                  <a16:creationId xmlns:a16="http://schemas.microsoft.com/office/drawing/2014/main" id="{82F14BA4-3C47-D746-9134-AE9E57E8B43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4656" y="273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" name="Group 117">
              <a:extLst>
                <a:ext uri="{FF2B5EF4-FFF2-40B4-BE49-F238E27FC236}">
                  <a16:creationId xmlns:a16="http://schemas.microsoft.com/office/drawing/2014/main" id="{D101E1AB-7CB0-9243-B08D-7AD06676465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608" y="2592"/>
              <a:ext cx="96" cy="96"/>
              <a:chOff x="2929" y="3217"/>
              <a:chExt cx="383" cy="191"/>
            </a:xfrm>
          </p:grpSpPr>
          <p:sp>
            <p:nvSpPr>
              <p:cNvPr id="55" name="Arc 118">
                <a:extLst>
                  <a:ext uri="{FF2B5EF4-FFF2-40B4-BE49-F238E27FC236}">
                    <a16:creationId xmlns:a16="http://schemas.microsoft.com/office/drawing/2014/main" id="{A25F2684-DA97-C94B-82B4-3C5DCC65D8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9" y="3217"/>
                <a:ext cx="192" cy="96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Arc 119">
                <a:extLst>
                  <a:ext uri="{FF2B5EF4-FFF2-40B4-BE49-F238E27FC236}">
                    <a16:creationId xmlns:a16="http://schemas.microsoft.com/office/drawing/2014/main" id="{B5428B45-A2E5-2C49-BAF1-EF93068402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3120" y="3312"/>
                <a:ext cx="192" cy="96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7" name="Group 222">
            <a:extLst>
              <a:ext uri="{FF2B5EF4-FFF2-40B4-BE49-F238E27FC236}">
                <a16:creationId xmlns:a16="http://schemas.microsoft.com/office/drawing/2014/main" id="{D39981F4-3D07-7B4F-A2E5-55ABF67FB1D1}"/>
              </a:ext>
            </a:extLst>
          </p:cNvPr>
          <p:cNvGrpSpPr>
            <a:grpSpLocks/>
          </p:cNvGrpSpPr>
          <p:nvPr/>
        </p:nvGrpSpPr>
        <p:grpSpPr bwMode="auto">
          <a:xfrm>
            <a:off x="4559800" y="3075641"/>
            <a:ext cx="304800" cy="381000"/>
            <a:chOff x="4272" y="3072"/>
            <a:chExt cx="192" cy="240"/>
          </a:xfrm>
        </p:grpSpPr>
        <p:sp>
          <p:nvSpPr>
            <p:cNvPr id="58" name="Line 99">
              <a:extLst>
                <a:ext uri="{FF2B5EF4-FFF2-40B4-BE49-F238E27FC236}">
                  <a16:creationId xmlns:a16="http://schemas.microsoft.com/office/drawing/2014/main" id="{8D170BCB-BC1B-1041-A960-C3EDBA39337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72" y="3216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100">
              <a:extLst>
                <a:ext uri="{FF2B5EF4-FFF2-40B4-BE49-F238E27FC236}">
                  <a16:creationId xmlns:a16="http://schemas.microsoft.com/office/drawing/2014/main" id="{F4B431E8-67FE-A54F-A44A-41CB1C7EBEE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68" y="3072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101">
              <a:extLst>
                <a:ext uri="{FF2B5EF4-FFF2-40B4-BE49-F238E27FC236}">
                  <a16:creationId xmlns:a16="http://schemas.microsoft.com/office/drawing/2014/main" id="{2AA9D23F-AEE0-D74E-9338-A1415011818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96" y="3240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102">
              <a:extLst>
                <a:ext uri="{FF2B5EF4-FFF2-40B4-BE49-F238E27FC236}">
                  <a16:creationId xmlns:a16="http://schemas.microsoft.com/office/drawing/2014/main" id="{CFD8C6FE-68EF-9F4B-AF54-E9BE9D3606F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20" y="326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103">
              <a:extLst>
                <a:ext uri="{FF2B5EF4-FFF2-40B4-BE49-F238E27FC236}">
                  <a16:creationId xmlns:a16="http://schemas.microsoft.com/office/drawing/2014/main" id="{FDEFFB6D-834D-2148-80F4-EB23A4CA0CA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44" y="3288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104">
              <a:extLst>
                <a:ext uri="{FF2B5EF4-FFF2-40B4-BE49-F238E27FC236}">
                  <a16:creationId xmlns:a16="http://schemas.microsoft.com/office/drawing/2014/main" id="{ED2E154C-4FDC-334A-890D-EB2CFDBD9E2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365" y="3312"/>
              <a:ext cx="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4" name="Group 218">
            <a:extLst>
              <a:ext uri="{FF2B5EF4-FFF2-40B4-BE49-F238E27FC236}">
                <a16:creationId xmlns:a16="http://schemas.microsoft.com/office/drawing/2014/main" id="{19B94A24-79F9-D946-BC26-7F0A1789E21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8014259" y="1425553"/>
            <a:ext cx="152400" cy="762000"/>
            <a:chOff x="5280" y="1200"/>
            <a:chExt cx="96" cy="480"/>
          </a:xfrm>
        </p:grpSpPr>
        <p:sp>
          <p:nvSpPr>
            <p:cNvPr id="65" name="Line 106">
              <a:extLst>
                <a:ext uri="{FF2B5EF4-FFF2-40B4-BE49-F238E27FC236}">
                  <a16:creationId xmlns:a16="http://schemas.microsoft.com/office/drawing/2014/main" id="{3A091674-1330-2248-AE0C-6C516A89CC3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328" y="1200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107">
              <a:extLst>
                <a:ext uri="{FF2B5EF4-FFF2-40B4-BE49-F238E27FC236}">
                  <a16:creationId xmlns:a16="http://schemas.microsoft.com/office/drawing/2014/main" id="{9F01371D-0EF2-DC42-900A-36229CCFCBE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280" y="1392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108">
              <a:extLst>
                <a:ext uri="{FF2B5EF4-FFF2-40B4-BE49-F238E27FC236}">
                  <a16:creationId xmlns:a16="http://schemas.microsoft.com/office/drawing/2014/main" id="{009D1598-2442-3248-9C10-8633E7A97BD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280" y="1392"/>
              <a:ext cx="96" cy="96"/>
            </a:xfrm>
            <a:custGeom>
              <a:avLst/>
              <a:gdLst>
                <a:gd name="T0" fmla="*/ 5 w 288"/>
                <a:gd name="T1" fmla="*/ 0 h 240"/>
                <a:gd name="T2" fmla="*/ 0 w 288"/>
                <a:gd name="T3" fmla="*/ 15 h 240"/>
                <a:gd name="T4" fmla="*/ 11 w 288"/>
                <a:gd name="T5" fmla="*/ 15 h 240"/>
                <a:gd name="T6" fmla="*/ 5 w 288"/>
                <a:gd name="T7" fmla="*/ 0 h 2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8"/>
                <a:gd name="T13" fmla="*/ 0 h 240"/>
                <a:gd name="T14" fmla="*/ 288 w 288"/>
                <a:gd name="T15" fmla="*/ 240 h 2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8" h="240">
                  <a:moveTo>
                    <a:pt x="144" y="0"/>
                  </a:moveTo>
                  <a:lnTo>
                    <a:pt x="0" y="240"/>
                  </a:lnTo>
                  <a:lnTo>
                    <a:pt x="288" y="24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tx1"/>
            </a:solidFill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109">
              <a:extLst>
                <a:ext uri="{FF2B5EF4-FFF2-40B4-BE49-F238E27FC236}">
                  <a16:creationId xmlns:a16="http://schemas.microsoft.com/office/drawing/2014/main" id="{F39484AA-F3D9-7D43-BACC-0EBD696A447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328" y="148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B27EEB8-DCAE-D64F-81A4-F3A9CC25FF63}"/>
              </a:ext>
            </a:extLst>
          </p:cNvPr>
          <p:cNvCxnSpPr>
            <a:cxnSpLocks/>
          </p:cNvCxnSpPr>
          <p:nvPr/>
        </p:nvCxnSpPr>
        <p:spPr bwMode="auto">
          <a:xfrm flipV="1">
            <a:off x="7709459" y="1803805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</p:spPr>
      </p:cxnSp>
      <p:sp>
        <p:nvSpPr>
          <p:cNvPr id="45" name="Pie 44">
            <a:extLst>
              <a:ext uri="{FF2B5EF4-FFF2-40B4-BE49-F238E27FC236}">
                <a16:creationId xmlns:a16="http://schemas.microsoft.com/office/drawing/2014/main" id="{AC2F89BF-4410-6644-BE55-DB0FF624B956}"/>
              </a:ext>
            </a:extLst>
          </p:cNvPr>
          <p:cNvSpPr/>
          <p:nvPr/>
        </p:nvSpPr>
        <p:spPr bwMode="auto">
          <a:xfrm>
            <a:off x="8471459" y="1014963"/>
            <a:ext cx="1080000" cy="1080000"/>
          </a:xfrm>
          <a:prstGeom prst="pie">
            <a:avLst>
              <a:gd name="adj1" fmla="val 10781729"/>
              <a:gd name="adj2" fmla="val 21588964"/>
            </a:avLst>
          </a:prstGeom>
          <a:solidFill>
            <a:schemeClr val="accent1">
              <a:lumMod val="40000"/>
              <a:lumOff val="60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100799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2760370-5A72-AB47-8F31-21B7EA7D8675}"/>
              </a:ext>
            </a:extLst>
          </p:cNvPr>
          <p:cNvSpPr/>
          <p:nvPr/>
        </p:nvSpPr>
        <p:spPr bwMode="auto">
          <a:xfrm>
            <a:off x="8957459" y="1500963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1" name="Triangle 70">
            <a:extLst>
              <a:ext uri="{FF2B5EF4-FFF2-40B4-BE49-F238E27FC236}">
                <a16:creationId xmlns:a16="http://schemas.microsoft.com/office/drawing/2014/main" id="{26C058AD-23F8-4D41-9D75-1820F11DE724}"/>
              </a:ext>
            </a:extLst>
          </p:cNvPr>
          <p:cNvSpPr/>
          <p:nvPr/>
        </p:nvSpPr>
        <p:spPr bwMode="auto">
          <a:xfrm rot="2484594">
            <a:off x="9139585" y="1178851"/>
            <a:ext cx="36000" cy="4320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61E2206-D7F1-7645-8364-0B32639C2C1B}"/>
              </a:ext>
            </a:extLst>
          </p:cNvPr>
          <p:cNvCxnSpPr/>
          <p:nvPr/>
        </p:nvCxnSpPr>
        <p:spPr bwMode="auto">
          <a:xfrm>
            <a:off x="8471459" y="1807133"/>
            <a:ext cx="54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394B84E-0CF1-AC4E-96BD-36ACFFF01A9F}"/>
              </a:ext>
            </a:extLst>
          </p:cNvPr>
          <p:cNvCxnSpPr>
            <a:cxnSpLocks/>
          </p:cNvCxnSpPr>
          <p:nvPr/>
        </p:nvCxnSpPr>
        <p:spPr bwMode="auto">
          <a:xfrm flipV="1">
            <a:off x="9011459" y="1554553"/>
            <a:ext cx="0" cy="252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75B893-631B-834D-A241-01654AF3651D}"/>
              </a:ext>
            </a:extLst>
          </p:cNvPr>
          <p:cNvCxnSpPr/>
          <p:nvPr/>
        </p:nvCxnSpPr>
        <p:spPr bwMode="auto">
          <a:xfrm>
            <a:off x="7349459" y="2094963"/>
            <a:ext cx="720000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8245FD2-F471-FF47-963E-DDF3EDC1039B}"/>
              </a:ext>
            </a:extLst>
          </p:cNvPr>
          <p:cNvCxnSpPr>
            <a:cxnSpLocks/>
          </p:cNvCxnSpPr>
          <p:nvPr/>
        </p:nvCxnSpPr>
        <p:spPr bwMode="auto">
          <a:xfrm>
            <a:off x="7709459" y="2396477"/>
            <a:ext cx="0" cy="189885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ysDash"/>
            <a:round/>
            <a:headEnd type="none" w="lg" len="lg"/>
            <a:tailEnd type="none" w="lg" len="lg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232B642-B207-3440-B94C-E060DC60DACA}"/>
              </a:ext>
            </a:extLst>
          </p:cNvPr>
          <p:cNvCxnSpPr>
            <a:cxnSpLocks/>
          </p:cNvCxnSpPr>
          <p:nvPr/>
        </p:nvCxnSpPr>
        <p:spPr bwMode="auto">
          <a:xfrm>
            <a:off x="7725799" y="4295331"/>
            <a:ext cx="1737025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solid"/>
            <a:round/>
            <a:headEnd type="stealth" w="lg" len="lg"/>
            <a:tailEnd type="non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743E18F-0FD4-E942-8512-1809BF95DD86}"/>
                  </a:ext>
                </a:extLst>
              </p:cNvPr>
              <p:cNvSpPr txBox="1"/>
              <p:nvPr/>
            </p:nvSpPr>
            <p:spPr>
              <a:xfrm>
                <a:off x="8555753" y="4041616"/>
                <a:ext cx="1843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743E18F-0FD4-E942-8512-1809BF95DD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5753" y="4041616"/>
                <a:ext cx="184346" cy="276999"/>
              </a:xfrm>
              <a:prstGeom prst="rect">
                <a:avLst/>
              </a:prstGeom>
              <a:blipFill>
                <a:blip r:embed="rId3"/>
                <a:stretch>
                  <a:fillRect l="-25000" r="-25000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2EA770CE-C1F2-974E-8FFB-EE1FBD394014}"/>
                  </a:ext>
                </a:extLst>
              </p:cNvPr>
              <p:cNvSpPr txBox="1"/>
              <p:nvPr/>
            </p:nvSpPr>
            <p:spPr>
              <a:xfrm>
                <a:off x="10249472" y="2533719"/>
                <a:ext cx="43762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DUT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2EA770CE-C1F2-974E-8FFB-EE1FBD3940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9472" y="2533719"/>
                <a:ext cx="437620" cy="553998"/>
              </a:xfrm>
              <a:prstGeom prst="rect">
                <a:avLst/>
              </a:prstGeom>
              <a:blipFill>
                <a:blip r:embed="rId4"/>
                <a:stretch>
                  <a:fillRect l="-30556" t="-13333" r="-3055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6DF38DA1-7E4D-4449-823F-A27D6E855702}"/>
                  </a:ext>
                </a:extLst>
              </p:cNvPr>
              <p:cNvSpPr txBox="1"/>
              <p:nvPr/>
            </p:nvSpPr>
            <p:spPr>
              <a:xfrm>
                <a:off x="6173259" y="1919642"/>
                <a:ext cx="3009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6DF38DA1-7E4D-4449-823F-A27D6E855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259" y="1919642"/>
                <a:ext cx="300980" cy="276999"/>
              </a:xfrm>
              <a:prstGeom prst="rect">
                <a:avLst/>
              </a:prstGeom>
              <a:blipFill>
                <a:blip r:embed="rId5"/>
                <a:stretch>
                  <a:fillRect l="-16667" r="-4167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81720B3A-5D9A-464C-AB4E-E4DE84ED513C}"/>
                  </a:ext>
                </a:extLst>
              </p:cNvPr>
              <p:cNvSpPr txBox="1"/>
              <p:nvPr/>
            </p:nvSpPr>
            <p:spPr>
              <a:xfrm>
                <a:off x="4567182" y="2139356"/>
                <a:ext cx="8451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81720B3A-5D9A-464C-AB4E-E4DE84ED5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182" y="2139356"/>
                <a:ext cx="845103" cy="276999"/>
              </a:xfrm>
              <a:prstGeom prst="rect">
                <a:avLst/>
              </a:prstGeom>
              <a:blipFill>
                <a:blip r:embed="rId6"/>
                <a:stretch>
                  <a:fillRect l="-4412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>
            <a:extLst>
              <a:ext uri="{FF2B5EF4-FFF2-40B4-BE49-F238E27FC236}">
                <a16:creationId xmlns:a16="http://schemas.microsoft.com/office/drawing/2014/main" id="{8D839D3A-DC6B-3047-BCAD-2C32AE197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90" y="1052535"/>
            <a:ext cx="3759659" cy="335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18487A-A0B1-A445-9856-B7B25B9D40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5657" y="4553736"/>
                <a:ext cx="10566400" cy="1731373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Slotted coaxial air-line </a:t>
                </a:r>
                <a:r>
                  <a:rPr lang="en-US" dirty="0"/>
                  <a:t>is used as standing wave detector</a:t>
                </a:r>
              </a:p>
              <a:p>
                <a:pPr lvl="1"/>
                <a:r>
                  <a:rPr lang="en-US" dirty="0"/>
                  <a:t>Probes the radial </a:t>
                </a:r>
                <a:r>
                  <a:rPr lang="en-US" dirty="0">
                    <a:solidFill>
                      <a:srgbClr val="FF0000"/>
                    </a:solidFill>
                  </a:rPr>
                  <a:t>electric field </a:t>
                </a:r>
                <a:r>
                  <a:rPr lang="en-US" dirty="0"/>
                  <a:t>along the slotted line.</a:t>
                </a:r>
              </a:p>
              <a:p>
                <a:pPr lvl="1"/>
                <a:r>
                  <a:rPr lang="en-US" dirty="0"/>
                  <a:t>Measurement of E-field </a:t>
                </a:r>
                <a:r>
                  <a:rPr lang="en-US" dirty="0">
                    <a:solidFill>
                      <a:srgbClr val="FF0000"/>
                    </a:solidFill>
                  </a:rPr>
                  <a:t>minima's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FF0000"/>
                    </a:solidFill>
                  </a:rPr>
                  <a:t>maxima's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with a diode detector, thus detect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𝒎𝒊𝒏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along the line.</a:t>
                </a:r>
              </a:p>
              <a:p>
                <a:pPr lvl="1"/>
                <a:r>
                  <a:rPr lang="en-US" dirty="0"/>
                  <a:t>Evaluate the </a:t>
                </a:r>
                <a:r>
                  <a:rPr lang="en-US" dirty="0">
                    <a:solidFill>
                      <a:srgbClr val="FF0000"/>
                    </a:solidFill>
                  </a:rPr>
                  <a:t>reflection coefficient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of a </a:t>
                </a:r>
                <a:r>
                  <a:rPr lang="en-US" dirty="0">
                    <a:solidFill>
                      <a:srgbClr val="FF0000"/>
                    </a:solidFill>
                  </a:rPr>
                  <a:t>DUT of unknown</a:t>
                </a:r>
                <a:r>
                  <a:rPr lang="en-US" i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at the end of the line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18487A-A0B1-A445-9856-B7B25B9D40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5657" y="4553736"/>
                <a:ext cx="10566400" cy="1731373"/>
              </a:xfrm>
              <a:blipFill>
                <a:blip r:embed="rId8"/>
                <a:stretch>
                  <a:fillRect l="-840" t="-5839" b="-14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84EF656-E145-4F48-A1E2-3B4A13B7E217}"/>
                  </a:ext>
                </a:extLst>
              </p:cNvPr>
              <p:cNvSpPr txBox="1"/>
              <p:nvPr/>
            </p:nvSpPr>
            <p:spPr>
              <a:xfrm>
                <a:off x="9982812" y="3770284"/>
                <a:ext cx="1850039" cy="670422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|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𝛤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|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𝑉𝑆𝑊𝑅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𝑉𝑆𝑊𝑅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84EF656-E145-4F48-A1E2-3B4A13B7E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2812" y="3770284"/>
                <a:ext cx="1850039" cy="67042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1A57339-E6EE-D941-98DE-E9875CA30AAA}"/>
                  </a:ext>
                </a:extLst>
              </p:cNvPr>
              <p:cNvSpPr txBox="1"/>
              <p:nvPr/>
            </p:nvSpPr>
            <p:spPr>
              <a:xfrm>
                <a:off x="9718294" y="1530261"/>
                <a:ext cx="1764759" cy="71825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𝑉𝑆𝑊𝑅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𝑚𝑖𝑛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1A57339-E6EE-D941-98DE-E9875CA30A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8294" y="1530261"/>
                <a:ext cx="1764759" cy="718255"/>
              </a:xfrm>
              <a:prstGeom prst="rect">
                <a:avLst/>
              </a:prstGeom>
              <a:blipFill>
                <a:blip r:embed="rId10"/>
                <a:stretch>
                  <a:fillRect b="-3448"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1A312D8-3D19-654C-ABB6-829F565C1ECA}"/>
                  </a:ext>
                </a:extLst>
              </p:cNvPr>
              <p:cNvSpPr txBox="1"/>
              <p:nvPr/>
            </p:nvSpPr>
            <p:spPr>
              <a:xfrm>
                <a:off x="10041753" y="5239681"/>
                <a:ext cx="1580927" cy="6704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𝛤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𝛤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1A312D8-3D19-654C-ABB6-829F565C1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1753" y="5239681"/>
                <a:ext cx="1580927" cy="67042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7D8154DB-3578-FE44-AEB8-D2A9B1B1C4A4}"/>
                  </a:ext>
                </a:extLst>
              </p:cNvPr>
              <p:cNvSpPr txBox="1"/>
              <p:nvPr/>
            </p:nvSpPr>
            <p:spPr>
              <a:xfrm>
                <a:off x="9974905" y="4483174"/>
                <a:ext cx="1980204" cy="66484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𝛤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𝜋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7D8154DB-3578-FE44-AEB8-D2A9B1B1C4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4905" y="4483174"/>
                <a:ext cx="1980204" cy="66484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2A85926A-F77B-E14B-AD14-C847104FFFC5}"/>
              </a:ext>
            </a:extLst>
          </p:cNvPr>
          <p:cNvCxnSpPr>
            <a:cxnSpLocks/>
          </p:cNvCxnSpPr>
          <p:nvPr/>
        </p:nvCxnSpPr>
        <p:spPr bwMode="auto">
          <a:xfrm>
            <a:off x="8471459" y="3003767"/>
            <a:ext cx="0" cy="1296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ysDash"/>
            <a:round/>
            <a:headEnd type="none" w="lg" len="lg"/>
            <a:tailEnd type="none" w="lg" len="lg"/>
          </a:ln>
          <a:effectLst/>
        </p:spPr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EC13FFC1-763F-6F49-890B-E5906B4F2B8C}"/>
              </a:ext>
            </a:extLst>
          </p:cNvPr>
          <p:cNvCxnSpPr>
            <a:cxnSpLocks/>
          </p:cNvCxnSpPr>
          <p:nvPr/>
        </p:nvCxnSpPr>
        <p:spPr bwMode="auto">
          <a:xfrm>
            <a:off x="6474239" y="2999331"/>
            <a:ext cx="0" cy="1296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ysDash"/>
            <a:round/>
            <a:headEnd type="none" w="lg" len="lg"/>
            <a:tailEnd type="none" w="lg" len="lg"/>
          </a:ln>
          <a:effectLst/>
        </p:spPr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BC6EF888-0AF7-7849-8E0D-2596408B389E}"/>
              </a:ext>
            </a:extLst>
          </p:cNvPr>
          <p:cNvCxnSpPr>
            <a:cxnSpLocks/>
          </p:cNvCxnSpPr>
          <p:nvPr/>
        </p:nvCxnSpPr>
        <p:spPr bwMode="auto">
          <a:xfrm>
            <a:off x="6474239" y="3147702"/>
            <a:ext cx="828000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8000"/>
            </a:solidFill>
            <a:prstDash val="solid"/>
            <a:round/>
            <a:headEnd type="stealth" w="lg" len="lg"/>
            <a:tailEnd type="none" w="lg" len="lg"/>
          </a:ln>
          <a:effectLst/>
        </p:spPr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59F1FAE8-AE77-E547-9F97-43BB41993724}"/>
              </a:ext>
            </a:extLst>
          </p:cNvPr>
          <p:cNvCxnSpPr>
            <a:cxnSpLocks/>
          </p:cNvCxnSpPr>
          <p:nvPr/>
        </p:nvCxnSpPr>
        <p:spPr bwMode="auto">
          <a:xfrm>
            <a:off x="7643459" y="3147702"/>
            <a:ext cx="828000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8000"/>
            </a:solidFill>
            <a:prstDash val="solid"/>
            <a:round/>
            <a:headEnd type="none" w="lg" len="lg"/>
            <a:tailEnd type="stealth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07D2A00-60C9-4146-8B65-6EA94CDA5146}"/>
                  </a:ext>
                </a:extLst>
              </p:cNvPr>
              <p:cNvSpPr txBox="1"/>
              <p:nvPr/>
            </p:nvSpPr>
            <p:spPr>
              <a:xfrm>
                <a:off x="7295957" y="2948318"/>
                <a:ext cx="406714" cy="3676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07D2A00-60C9-4146-8B65-6EA94CDA5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5957" y="2948318"/>
                <a:ext cx="406714" cy="367601"/>
              </a:xfrm>
              <a:prstGeom prst="rect">
                <a:avLst/>
              </a:prstGeom>
              <a:blipFill>
                <a:blip r:embed="rId13"/>
                <a:stretch>
                  <a:fillRect l="-87879" t="-150000" r="-57576" b="-2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FE1D0AF1-64A5-524B-BBB9-CD7AFBCE2EC0}"/>
              </a:ext>
            </a:extLst>
          </p:cNvPr>
          <p:cNvCxnSpPr>
            <a:cxnSpLocks/>
          </p:cNvCxnSpPr>
          <p:nvPr/>
        </p:nvCxnSpPr>
        <p:spPr bwMode="auto">
          <a:xfrm>
            <a:off x="8471459" y="4041616"/>
            <a:ext cx="991365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8000"/>
            </a:solidFill>
            <a:prstDash val="solid"/>
            <a:round/>
            <a:headEnd type="stealth" w="lg" len="lg"/>
            <a:tailEnd type="non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CCC6D046-87D9-3F43-A621-3490FBEC03A8}"/>
                  </a:ext>
                </a:extLst>
              </p:cNvPr>
              <p:cNvSpPr txBox="1"/>
              <p:nvPr/>
            </p:nvSpPr>
            <p:spPr>
              <a:xfrm>
                <a:off x="8834693" y="3741334"/>
                <a:ext cx="5085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CCC6D046-87D9-3F43-A621-3490FBEC0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4693" y="3741334"/>
                <a:ext cx="508537" cy="276999"/>
              </a:xfrm>
              <a:prstGeom prst="rect">
                <a:avLst/>
              </a:prstGeom>
              <a:blipFill>
                <a:blip r:embed="rId14"/>
                <a:stretch>
                  <a:fillRect l="-2439" r="-2439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814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1" grpId="0" animBg="1"/>
      <p:bldP spid="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8A09-7DE9-B947-B72C-2A7AEE38C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S-Parameters?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F2CF10-3A08-124A-9003-890FA32233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2803413"/>
                <a:ext cx="10566400" cy="3556068"/>
              </a:xfrm>
            </p:spPr>
            <p:txBody>
              <a:bodyPr lIns="90000">
                <a:normAutofit lnSpcReduction="10000"/>
              </a:bodyPr>
              <a:lstStyle/>
              <a:p>
                <a:r>
                  <a:rPr lang="en-US" dirty="0"/>
                  <a:t>Performed in the “frequency domain”</a:t>
                </a:r>
              </a:p>
              <a:p>
                <a:pPr lvl="1"/>
                <a:r>
                  <a:rPr lang="en-US" dirty="0"/>
                  <a:t>Single or swept frequency generator, stand-alone or as part of a VNA or SA</a:t>
                </a:r>
              </a:p>
              <a:p>
                <a:pPr lvl="1"/>
                <a:r>
                  <a:rPr lang="en-US" dirty="0"/>
                  <a:t>Requires a </a:t>
                </a:r>
                <a:r>
                  <a:rPr lang="en-US" dirty="0">
                    <a:solidFill>
                      <a:srgbClr val="FF0000"/>
                    </a:solidFill>
                  </a:rPr>
                  <a:t>directional coupler </a:t>
                </a:r>
                <a:r>
                  <a:rPr lang="en-US" dirty="0"/>
                  <a:t>and RF detector(s) or receiver(s)</a:t>
                </a:r>
              </a:p>
              <a:p>
                <a:r>
                  <a:rPr lang="en-US" dirty="0"/>
                  <a:t>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r>
                  <a:rPr lang="en-US" dirty="0"/>
                  <a:t> of a 2-port DUT</a:t>
                </a:r>
              </a:p>
              <a:p>
                <a:pPr lvl="1"/>
                <a:r>
                  <a:rPr lang="en-US" dirty="0"/>
                  <a:t>Ensure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, i.e., the detector at port 2 offers a well-matched impedance</a:t>
                </a:r>
              </a:p>
              <a:p>
                <a:pPr lvl="1"/>
                <a:r>
                  <a:rPr lang="en-US" dirty="0"/>
                  <a:t>Measure incident 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and reflected 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at the directional coupler ports and compute for each frequency</a:t>
                </a:r>
              </a:p>
              <a:p>
                <a:pPr lvl="1"/>
                <a:r>
                  <a:rPr lang="en-US" dirty="0"/>
                  <a:t>Measure transmitted 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 at DUT port 2 and compute</a:t>
                </a:r>
              </a:p>
              <a:p>
                <a:r>
                  <a:rPr lang="en-US" dirty="0"/>
                  <a:t>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𝟐𝟐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r>
                  <a:rPr lang="en-US" dirty="0"/>
                  <a:t> of the 2-port DUT</a:t>
                </a:r>
              </a:p>
              <a:p>
                <a:pPr lvl="1"/>
                <a:r>
                  <a:rPr lang="en-US" dirty="0"/>
                  <a:t>Perform the same methodology as above </a:t>
                </a:r>
                <a:br>
                  <a:rPr lang="en-US" dirty="0"/>
                </a:br>
                <a:r>
                  <a:rPr lang="en-US" dirty="0"/>
                  <a:t>by exchanging the measurement equipment on the DUT ports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F2CF10-3A08-124A-9003-890FA32233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2803413"/>
                <a:ext cx="10566400" cy="3556068"/>
              </a:xfrm>
              <a:blipFill>
                <a:blip r:embed="rId2"/>
                <a:stretch>
                  <a:fillRect l="-839" t="-3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Connector 49">
            <a:extLst>
              <a:ext uri="{FF2B5EF4-FFF2-40B4-BE49-F238E27FC236}">
                <a16:creationId xmlns:a16="http://schemas.microsoft.com/office/drawing/2014/main" id="{272CC90B-888C-714E-9EDE-C2366F220DF2}"/>
              </a:ext>
            </a:extLst>
          </p:cNvPr>
          <p:cNvCxnSpPr>
            <a:cxnSpLocks noChangeShapeType="1"/>
            <a:endCxn id="74" idx="4"/>
          </p:cNvCxnSpPr>
          <p:nvPr/>
        </p:nvCxnSpPr>
        <p:spPr bwMode="auto">
          <a:xfrm flipV="1">
            <a:off x="3189454" y="1675153"/>
            <a:ext cx="3887420" cy="1588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0" name="Straight Connector 49">
            <a:extLst>
              <a:ext uri="{FF2B5EF4-FFF2-40B4-BE49-F238E27FC236}">
                <a16:creationId xmlns:a16="http://schemas.microsoft.com/office/drawing/2014/main" id="{B9EC0A5F-0525-9A45-BEDD-1A33EC622D64}"/>
              </a:ext>
            </a:extLst>
          </p:cNvPr>
          <p:cNvCxnSpPr>
            <a:cxnSpLocks noChangeShapeType="1"/>
            <a:stCxn id="61" idx="0"/>
            <a:endCxn id="74" idx="0"/>
          </p:cNvCxnSpPr>
          <p:nvPr/>
        </p:nvCxnSpPr>
        <p:spPr bwMode="auto">
          <a:xfrm flipV="1">
            <a:off x="3184324" y="1621153"/>
            <a:ext cx="3892550" cy="6350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" name="Oval 10">
            <a:extLst>
              <a:ext uri="{FF2B5EF4-FFF2-40B4-BE49-F238E27FC236}">
                <a16:creationId xmlns:a16="http://schemas.microsoft.com/office/drawing/2014/main" id="{CAFBCD53-6748-7E44-8C89-82D258777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7324" y="1627503"/>
            <a:ext cx="54000" cy="54000"/>
          </a:xfrm>
          <a:prstGeom prst="ellipse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SzPct val="70000"/>
              <a:buFont typeface="Wingdings" pitchFamily="2" charset="2"/>
              <a:buChar char="u"/>
              <a:defRPr/>
            </a:pPr>
            <a:endParaRPr lang="en-GB" sz="2400">
              <a:solidFill>
                <a:srgbClr val="0000FF"/>
              </a:solidFill>
              <a:latin typeface="Arial"/>
            </a:endParaRPr>
          </a:p>
        </p:txBody>
      </p:sp>
      <p:sp>
        <p:nvSpPr>
          <p:cNvPr id="62" name="Oval 10">
            <a:extLst>
              <a:ext uri="{FF2B5EF4-FFF2-40B4-BE49-F238E27FC236}">
                <a16:creationId xmlns:a16="http://schemas.microsoft.com/office/drawing/2014/main" id="{5B87D4B5-6EC8-6A4D-91CF-D337788C4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663" y="1622741"/>
            <a:ext cx="54000" cy="54000"/>
          </a:xfrm>
          <a:prstGeom prst="ellipse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SzPct val="70000"/>
              <a:buFont typeface="Wingdings" pitchFamily="2" charset="2"/>
              <a:buChar char="u"/>
              <a:defRPr/>
            </a:pPr>
            <a:endParaRPr lang="en-GB" sz="2400">
              <a:solidFill>
                <a:srgbClr val="0000FF"/>
              </a:solidFill>
              <a:latin typeface="Arial"/>
            </a:endParaRPr>
          </a:p>
        </p:txBody>
      </p:sp>
      <p:sp>
        <p:nvSpPr>
          <p:cNvPr id="63" name="Oval 10">
            <a:extLst>
              <a:ext uri="{FF2B5EF4-FFF2-40B4-BE49-F238E27FC236}">
                <a16:creationId xmlns:a16="http://schemas.microsoft.com/office/drawing/2014/main" id="{3E52E86D-5758-3841-8BF7-91E63C232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8066" y="2389223"/>
            <a:ext cx="54000" cy="54000"/>
          </a:xfrm>
          <a:prstGeom prst="ellipse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SzPct val="70000"/>
              <a:buFont typeface="Wingdings" pitchFamily="2" charset="2"/>
              <a:buChar char="u"/>
              <a:defRPr/>
            </a:pPr>
            <a:endParaRPr lang="en-GB" sz="240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64" name="Straight Connector 59">
            <a:extLst>
              <a:ext uri="{FF2B5EF4-FFF2-40B4-BE49-F238E27FC236}">
                <a16:creationId xmlns:a16="http://schemas.microsoft.com/office/drawing/2014/main" id="{99740B9F-ECFC-D94F-89F0-213CF7EABC3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11369" y="2245616"/>
            <a:ext cx="0" cy="179513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5" name="Rectangle 26">
            <a:extLst>
              <a:ext uri="{FF2B5EF4-FFF2-40B4-BE49-F238E27FC236}">
                <a16:creationId xmlns:a16="http://schemas.microsoft.com/office/drawing/2014/main" id="{A4E7E656-112C-C04B-B341-4CFD3047F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1590" y="1417953"/>
            <a:ext cx="1320990" cy="814388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cxnSp>
        <p:nvCxnSpPr>
          <p:cNvPr id="66" name="Straight Arrow Connector 28">
            <a:extLst>
              <a:ext uri="{FF2B5EF4-FFF2-40B4-BE49-F238E27FC236}">
                <a16:creationId xmlns:a16="http://schemas.microsoft.com/office/drawing/2014/main" id="{A61DC227-E61F-6540-B3DD-26645F675D7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99640" y="1642291"/>
            <a:ext cx="994156" cy="846"/>
          </a:xfrm>
          <a:prstGeom prst="straightConnector1">
            <a:avLst/>
          </a:prstGeom>
          <a:noFill/>
          <a:ln w="25400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67" name="Group 35">
            <a:extLst>
              <a:ext uri="{FF2B5EF4-FFF2-40B4-BE49-F238E27FC236}">
                <a16:creationId xmlns:a16="http://schemas.microsoft.com/office/drawing/2014/main" id="{EE264A67-8722-3143-8E5F-FE2B4B26D332}"/>
              </a:ext>
            </a:extLst>
          </p:cNvPr>
          <p:cNvGrpSpPr>
            <a:grpSpLocks/>
          </p:cNvGrpSpPr>
          <p:nvPr/>
        </p:nvGrpSpPr>
        <p:grpSpPr bwMode="auto">
          <a:xfrm>
            <a:off x="3381750" y="1642295"/>
            <a:ext cx="477837" cy="415926"/>
            <a:chOff x="6274642" y="3598040"/>
            <a:chExt cx="441001" cy="415828"/>
          </a:xfrm>
        </p:grpSpPr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09DB80F4-27D9-2640-A6D6-890021C034F8}"/>
                </a:ext>
              </a:extLst>
            </p:cNvPr>
            <p:cNvSpPr/>
            <p:nvPr/>
          </p:nvSpPr>
          <p:spPr bwMode="auto">
            <a:xfrm>
              <a:off x="6274642" y="3598040"/>
              <a:ext cx="441001" cy="415828"/>
            </a:xfrm>
            <a:prstGeom prst="arc">
              <a:avLst>
                <a:gd name="adj1" fmla="val 16200000"/>
                <a:gd name="adj2" fmla="val 11097"/>
              </a:avLst>
            </a:prstGeom>
            <a:solidFill>
              <a:srgbClr val="FFFFFF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69" name="Straight Arrow Connector 32">
              <a:extLst>
                <a:ext uri="{FF2B5EF4-FFF2-40B4-BE49-F238E27FC236}">
                  <a16:creationId xmlns:a16="http://schemas.microsoft.com/office/drawing/2014/main" id="{63EFF794-07C1-9840-BF59-411B8BC86C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715643" y="3782453"/>
              <a:ext cx="0" cy="16382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0" name="Group 36">
            <a:extLst>
              <a:ext uri="{FF2B5EF4-FFF2-40B4-BE49-F238E27FC236}">
                <a16:creationId xmlns:a16="http://schemas.microsoft.com/office/drawing/2014/main" id="{89D55281-FA3A-0B4A-8147-DC1FA11D4E0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32006" y="1645764"/>
            <a:ext cx="479425" cy="415926"/>
            <a:chOff x="6263579" y="3601508"/>
            <a:chExt cx="442466" cy="415828"/>
          </a:xfrm>
        </p:grpSpPr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32B52B1A-066B-F14B-A010-0BBE9D8DF490}"/>
                </a:ext>
              </a:extLst>
            </p:cNvPr>
            <p:cNvSpPr/>
            <p:nvPr/>
          </p:nvSpPr>
          <p:spPr bwMode="auto">
            <a:xfrm>
              <a:off x="6263579" y="3601508"/>
              <a:ext cx="442466" cy="415828"/>
            </a:xfrm>
            <a:prstGeom prst="arc">
              <a:avLst>
                <a:gd name="adj1" fmla="val 16200000"/>
                <a:gd name="adj2" fmla="val 104720"/>
              </a:avLst>
            </a:prstGeom>
            <a:solidFill>
              <a:srgbClr val="FFFFFF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72" name="Straight Arrow Connector 32">
              <a:extLst>
                <a:ext uri="{FF2B5EF4-FFF2-40B4-BE49-F238E27FC236}">
                  <a16:creationId xmlns:a16="http://schemas.microsoft.com/office/drawing/2014/main" id="{DB8CD926-C7C7-C943-ABE8-CE8F3E5FFF0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706045" y="3817229"/>
              <a:ext cx="0" cy="129046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3" name="Oval 10">
            <a:extLst>
              <a:ext uri="{FF2B5EF4-FFF2-40B4-BE49-F238E27FC236}">
                <a16:creationId xmlns:a16="http://schemas.microsoft.com/office/drawing/2014/main" id="{1226D4FF-573D-D44D-AB7E-4A2F7A4CB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2999" y="1624328"/>
            <a:ext cx="54000" cy="54000"/>
          </a:xfrm>
          <a:prstGeom prst="ellipse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SzPct val="70000"/>
              <a:buFont typeface="Wingdings" pitchFamily="2" charset="2"/>
              <a:buChar char="u"/>
              <a:defRPr/>
            </a:pPr>
            <a:endParaRPr lang="en-GB" sz="2400">
              <a:solidFill>
                <a:srgbClr val="0000FF"/>
              </a:solidFill>
              <a:latin typeface="Arial"/>
            </a:endParaRPr>
          </a:p>
        </p:txBody>
      </p:sp>
      <p:sp>
        <p:nvSpPr>
          <p:cNvPr id="74" name="Oval 10">
            <a:extLst>
              <a:ext uri="{FF2B5EF4-FFF2-40B4-BE49-F238E27FC236}">
                <a16:creationId xmlns:a16="http://schemas.microsoft.com/office/drawing/2014/main" id="{8344E2F4-9FF3-B843-B551-ABA3900A4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9874" y="1621153"/>
            <a:ext cx="54000" cy="54000"/>
          </a:xfrm>
          <a:prstGeom prst="ellipse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SzPct val="70000"/>
              <a:buFont typeface="Wingdings" pitchFamily="2" charset="2"/>
              <a:buChar char="u"/>
              <a:defRPr/>
            </a:pPr>
            <a:endParaRPr lang="en-GB" sz="2400">
              <a:solidFill>
                <a:srgbClr val="0000FF"/>
              </a:solidFill>
              <a:latin typeface="Arial"/>
            </a:endParaRPr>
          </a:p>
        </p:txBody>
      </p:sp>
      <p:sp>
        <p:nvSpPr>
          <p:cNvPr id="75" name="Rectangle 26">
            <a:extLst>
              <a:ext uri="{FF2B5EF4-FFF2-40B4-BE49-F238E27FC236}">
                <a16:creationId xmlns:a16="http://schemas.microsoft.com/office/drawing/2014/main" id="{4A0511E1-A474-014C-9878-7AC3F5938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1275" y="1236978"/>
            <a:ext cx="1320800" cy="814388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pPr marL="571500" marR="0" lvl="0" indent="-57150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DUT</a:t>
            </a:r>
          </a:p>
          <a:p>
            <a:pPr marL="571500" marR="0" lvl="0" indent="-57150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2-port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76" name="Group 100">
            <a:extLst>
              <a:ext uri="{FF2B5EF4-FFF2-40B4-BE49-F238E27FC236}">
                <a16:creationId xmlns:a16="http://schemas.microsoft.com/office/drawing/2014/main" id="{701393A3-59DB-1A4F-AA78-265C4E8E068C}"/>
              </a:ext>
            </a:extLst>
          </p:cNvPr>
          <p:cNvGrpSpPr>
            <a:grpSpLocks/>
          </p:cNvGrpSpPr>
          <p:nvPr/>
        </p:nvGrpSpPr>
        <p:grpSpPr bwMode="auto">
          <a:xfrm>
            <a:off x="1871450" y="1786253"/>
            <a:ext cx="406400" cy="374650"/>
            <a:chOff x="983615" y="5643245"/>
            <a:chExt cx="374650" cy="374650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A99EE93A-A4C0-2344-BC10-1EFA67A30B11}"/>
                </a:ext>
              </a:extLst>
            </p:cNvPr>
            <p:cNvSpPr/>
            <p:nvPr/>
          </p:nvSpPr>
          <p:spPr bwMode="auto">
            <a:xfrm>
              <a:off x="983615" y="5643245"/>
              <a:ext cx="374650" cy="37465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78" name="Freeform 70">
              <a:extLst>
                <a:ext uri="{FF2B5EF4-FFF2-40B4-BE49-F238E27FC236}">
                  <a16:creationId xmlns:a16="http://schemas.microsoft.com/office/drawing/2014/main" id="{BEC1C5F7-8A15-4949-BD7D-85AFFB89A0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098066">
              <a:off x="1099503" y="5730558"/>
              <a:ext cx="141287" cy="223837"/>
            </a:xfrm>
            <a:custGeom>
              <a:avLst/>
              <a:gdLst>
                <a:gd name="T0" fmla="*/ 0 w 148347"/>
                <a:gd name="T1" fmla="*/ 1513224 h 188978"/>
                <a:gd name="T2" fmla="*/ 35883 w 148347"/>
                <a:gd name="T3" fmla="*/ 3410505 h 188978"/>
                <a:gd name="T4" fmla="*/ 2345 w 148347"/>
                <a:gd name="T5" fmla="*/ 21976929 h 188978"/>
                <a:gd name="T6" fmla="*/ 31295 w 148347"/>
                <a:gd name="T7" fmla="*/ 25032288 h 1889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347"/>
                <a:gd name="T13" fmla="*/ 0 h 188978"/>
                <a:gd name="T14" fmla="*/ 148347 w 148347"/>
                <a:gd name="T15" fmla="*/ 188978 h 1889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347" h="188978">
                  <a:moveTo>
                    <a:pt x="0" y="11179"/>
                  </a:moveTo>
                  <a:cubicBezTo>
                    <a:pt x="114437" y="12588"/>
                    <a:pt x="145151" y="0"/>
                    <a:pt x="146749" y="25196"/>
                  </a:cubicBezTo>
                  <a:cubicBezTo>
                    <a:pt x="148347" y="50392"/>
                    <a:pt x="12716" y="135734"/>
                    <a:pt x="9589" y="162356"/>
                  </a:cubicBezTo>
                  <a:cubicBezTo>
                    <a:pt x="6462" y="188978"/>
                    <a:pt x="109275" y="184918"/>
                    <a:pt x="127989" y="184928"/>
                  </a:cubicBezTo>
                </a:path>
              </a:pathLst>
            </a:custGeom>
            <a:noFill/>
            <a:ln w="12700" algn="ctr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9" name="Rectangle 95">
            <a:extLst>
              <a:ext uri="{FF2B5EF4-FFF2-40B4-BE49-F238E27FC236}">
                <a16:creationId xmlns:a16="http://schemas.microsoft.com/office/drawing/2014/main" id="{BF6CA886-4395-1746-B040-95995759A9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338" y="1570353"/>
            <a:ext cx="406400" cy="160338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cxnSp>
        <p:nvCxnSpPr>
          <p:cNvPr id="80" name="Shape 97">
            <a:extLst>
              <a:ext uri="{FF2B5EF4-FFF2-40B4-BE49-F238E27FC236}">
                <a16:creationId xmlns:a16="http://schemas.microsoft.com/office/drawing/2014/main" id="{F34D1063-B5F4-294E-AA8F-08E74FF7262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>
            <a:off x="2212763" y="1513203"/>
            <a:ext cx="134937" cy="411163"/>
          </a:xfrm>
          <a:prstGeom prst="bentConnector2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1" name="Straight Connector 99">
            <a:extLst>
              <a:ext uri="{FF2B5EF4-FFF2-40B4-BE49-F238E27FC236}">
                <a16:creationId xmlns:a16="http://schemas.microsoft.com/office/drawing/2014/main" id="{22A35AA7-4471-A74C-8F91-5DD6D573C207}"/>
              </a:ext>
            </a:extLst>
          </p:cNvPr>
          <p:cNvCxnSpPr>
            <a:cxnSpLocks noChangeShapeType="1"/>
            <a:endCxn id="61" idx="2"/>
          </p:cNvCxnSpPr>
          <p:nvPr/>
        </p:nvCxnSpPr>
        <p:spPr bwMode="auto">
          <a:xfrm>
            <a:off x="2900150" y="1651316"/>
            <a:ext cx="257174" cy="3187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2" name="Straight Connector 113">
            <a:extLst>
              <a:ext uri="{FF2B5EF4-FFF2-40B4-BE49-F238E27FC236}">
                <a16:creationId xmlns:a16="http://schemas.microsoft.com/office/drawing/2014/main" id="{42423A29-E0A0-9E4C-983D-56626EED782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996862" y="2241866"/>
            <a:ext cx="157163" cy="1588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3" name="Straight Connector 114">
            <a:extLst>
              <a:ext uri="{FF2B5EF4-FFF2-40B4-BE49-F238E27FC236}">
                <a16:creationId xmlns:a16="http://schemas.microsoft.com/office/drawing/2014/main" id="{D8A790E3-6702-174A-9A73-02B6777F4FD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85750" y="2324416"/>
            <a:ext cx="174625" cy="1587"/>
          </a:xfrm>
          <a:prstGeom prst="lin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84" name="Group 132">
            <a:extLst>
              <a:ext uri="{FF2B5EF4-FFF2-40B4-BE49-F238E27FC236}">
                <a16:creationId xmlns:a16="http://schemas.microsoft.com/office/drawing/2014/main" id="{2F1D7840-AFB9-5749-83C2-9F8B96834589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196580" y="1649741"/>
            <a:ext cx="200025" cy="554038"/>
            <a:chOff x="7098507" y="3686969"/>
            <a:chExt cx="183356" cy="490538"/>
          </a:xfrm>
        </p:grpSpPr>
        <p:sp>
          <p:nvSpPr>
            <p:cNvPr id="85" name="Isosceles Triangle 121">
              <a:extLst>
                <a:ext uri="{FF2B5EF4-FFF2-40B4-BE49-F238E27FC236}">
                  <a16:creationId xmlns:a16="http://schemas.microsoft.com/office/drawing/2014/main" id="{6F9609BE-67FF-CC49-82B9-7BF17135D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7080" y="3858610"/>
              <a:ext cx="152400" cy="13138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 algn="ctr">
              <a:solidFill>
                <a:srgbClr val="000000"/>
              </a:solidFill>
              <a:round/>
              <a:headEnd/>
              <a:tailEnd/>
            </a:ln>
          </p:spPr>
          <p:txBody>
            <a:bodyPr rot="10800000"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86" name="Straight Connector 127">
              <a:extLst>
                <a:ext uri="{FF2B5EF4-FFF2-40B4-BE49-F238E27FC236}">
                  <a16:creationId xmlns:a16="http://schemas.microsoft.com/office/drawing/2014/main" id="{73BDFF1F-BA05-AF42-8EA7-FC23F71445B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098507" y="3852863"/>
              <a:ext cx="183356" cy="1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131">
              <a:extLst>
                <a:ext uri="{FF2B5EF4-FFF2-40B4-BE49-F238E27FC236}">
                  <a16:creationId xmlns:a16="http://schemas.microsoft.com/office/drawing/2014/main" id="{593C1BCF-D794-A446-BF4A-A921E7298D4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48487" y="3931444"/>
              <a:ext cx="490538" cy="1588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8" name="Group 136">
            <a:extLst>
              <a:ext uri="{FF2B5EF4-FFF2-40B4-BE49-F238E27FC236}">
                <a16:creationId xmlns:a16="http://schemas.microsoft.com/office/drawing/2014/main" id="{761E5877-6ECD-FF4B-9FC0-3503E7BE4009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4278081" y="2234008"/>
            <a:ext cx="155575" cy="381000"/>
            <a:chOff x="7098507" y="3686969"/>
            <a:chExt cx="183356" cy="490538"/>
          </a:xfrm>
        </p:grpSpPr>
        <p:sp>
          <p:nvSpPr>
            <p:cNvPr id="89" name="Isosceles Triangle 137">
              <a:extLst>
                <a:ext uri="{FF2B5EF4-FFF2-40B4-BE49-F238E27FC236}">
                  <a16:creationId xmlns:a16="http://schemas.microsoft.com/office/drawing/2014/main" id="{E37A0323-70FB-FD4E-8F6E-333026FF7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7080" y="3858610"/>
              <a:ext cx="152400" cy="13138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90" name="Straight Connector 138">
              <a:extLst>
                <a:ext uri="{FF2B5EF4-FFF2-40B4-BE49-F238E27FC236}">
                  <a16:creationId xmlns:a16="http://schemas.microsoft.com/office/drawing/2014/main" id="{DA820271-0240-F54D-88D4-F69577BCC99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098507" y="3852863"/>
              <a:ext cx="183356" cy="1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139">
              <a:extLst>
                <a:ext uri="{FF2B5EF4-FFF2-40B4-BE49-F238E27FC236}">
                  <a16:creationId xmlns:a16="http://schemas.microsoft.com/office/drawing/2014/main" id="{AAAD4CFF-749C-994F-9E94-A2F7D0B7778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48487" y="3931444"/>
              <a:ext cx="490538" cy="1588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" name="Group 140">
            <a:extLst>
              <a:ext uri="{FF2B5EF4-FFF2-40B4-BE49-F238E27FC236}">
                <a16:creationId xmlns:a16="http://schemas.microsoft.com/office/drawing/2014/main" id="{9A8F5B01-1C80-AF4B-8FF2-86C1FE8EC749}"/>
              </a:ext>
            </a:extLst>
          </p:cNvPr>
          <p:cNvGrpSpPr>
            <a:grpSpLocks/>
          </p:cNvGrpSpPr>
          <p:nvPr/>
        </p:nvGrpSpPr>
        <p:grpSpPr bwMode="auto">
          <a:xfrm rot="5400000" flipV="1">
            <a:off x="3562720" y="2222670"/>
            <a:ext cx="153987" cy="381000"/>
            <a:chOff x="7098507" y="3686969"/>
            <a:chExt cx="183356" cy="490538"/>
          </a:xfrm>
        </p:grpSpPr>
        <p:sp>
          <p:nvSpPr>
            <p:cNvPr id="93" name="Isosceles Triangle 141">
              <a:extLst>
                <a:ext uri="{FF2B5EF4-FFF2-40B4-BE49-F238E27FC236}">
                  <a16:creationId xmlns:a16="http://schemas.microsoft.com/office/drawing/2014/main" id="{2241B805-977E-1B42-AC97-2C06723EC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7080" y="3858610"/>
              <a:ext cx="152400" cy="13138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 rot="10800000"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94" name="Straight Connector 142">
              <a:extLst>
                <a:ext uri="{FF2B5EF4-FFF2-40B4-BE49-F238E27FC236}">
                  <a16:creationId xmlns:a16="http://schemas.microsoft.com/office/drawing/2014/main" id="{6821AFF7-A0DD-C04D-A249-9B1E7798D2D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098507" y="3852863"/>
              <a:ext cx="183356" cy="1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143">
              <a:extLst>
                <a:ext uri="{FF2B5EF4-FFF2-40B4-BE49-F238E27FC236}">
                  <a16:creationId xmlns:a16="http://schemas.microsoft.com/office/drawing/2014/main" id="{B56E99B6-DC42-4D43-AAEB-FDE70ABC796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48487" y="3931444"/>
              <a:ext cx="490538" cy="1588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6" name="TextBox 147">
            <a:extLst>
              <a:ext uri="{FF2B5EF4-FFF2-40B4-BE49-F238E27FC236}">
                <a16:creationId xmlns:a16="http://schemas.microsoft.com/office/drawing/2014/main" id="{DBAA9087-1730-5143-8432-139B7E7CE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0350" y="1213620"/>
            <a:ext cx="271621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DUT = Device Under Test</a:t>
            </a:r>
          </a:p>
        </p:txBody>
      </p:sp>
      <p:sp>
        <p:nvSpPr>
          <p:cNvPr id="97" name="TextBox 148">
            <a:extLst>
              <a:ext uri="{FF2B5EF4-FFF2-40B4-BE49-F238E27FC236}">
                <a16:creationId xmlns:a16="http://schemas.microsoft.com/office/drawing/2014/main" id="{98EFAF38-F7B1-404B-9797-D8327A037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9138" y="1398903"/>
            <a:ext cx="56197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4-port</a:t>
            </a:r>
          </a:p>
        </p:txBody>
      </p:sp>
      <p:sp>
        <p:nvSpPr>
          <p:cNvPr id="98" name="TextBox 149">
            <a:extLst>
              <a:ext uri="{FF2B5EF4-FFF2-40B4-BE49-F238E27FC236}">
                <a16:creationId xmlns:a16="http://schemas.microsoft.com/office/drawing/2014/main" id="{9F4D302F-C7C0-DD4E-B35B-E812AEE0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588" y="2011678"/>
            <a:ext cx="14160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Directional Coupler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150">
                <a:extLst>
                  <a:ext uri="{FF2B5EF4-FFF2-40B4-BE49-F238E27FC236}">
                    <a16:creationId xmlns:a16="http://schemas.microsoft.com/office/drawing/2014/main" id="{EB8905C9-54B7-C641-A531-6570665330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49118" y="1305470"/>
                <a:ext cx="890307" cy="258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kumimoji="0" lang="en-US" sz="1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0" lang="el-GR" sz="1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99" name="TextBox 150">
                <a:extLst>
                  <a:ext uri="{FF2B5EF4-FFF2-40B4-BE49-F238E27FC236}">
                    <a16:creationId xmlns:a16="http://schemas.microsoft.com/office/drawing/2014/main" id="{EB8905C9-54B7-C641-A531-6570665330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49118" y="1305470"/>
                <a:ext cx="890307" cy="258532"/>
              </a:xfrm>
              <a:prstGeom prst="rect">
                <a:avLst/>
              </a:prstGeom>
              <a:blipFill>
                <a:blip r:embed="rId3"/>
                <a:stretch>
                  <a:fillRect b="-9091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154">
                <a:extLst>
                  <a:ext uri="{FF2B5EF4-FFF2-40B4-BE49-F238E27FC236}">
                    <a16:creationId xmlns:a16="http://schemas.microsoft.com/office/drawing/2014/main" id="{FC4A9E90-FA3B-CF4A-9A24-7CF25676826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09644" y="2124607"/>
                <a:ext cx="902427" cy="480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0" marR="0" lvl="0" indent="0" algn="r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detector</a:t>
                </a:r>
              </a:p>
              <a:p>
                <a:pPr marL="0" marR="0" lvl="0" indent="0" algn="r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kumimoji="0" lang="en-US" sz="1400" b="1" i="1" u="none" strike="noStrike" kern="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00" name="TextBox 154">
                <a:extLst>
                  <a:ext uri="{FF2B5EF4-FFF2-40B4-BE49-F238E27FC236}">
                    <a16:creationId xmlns:a16="http://schemas.microsoft.com/office/drawing/2014/main" id="{FC4A9E90-FA3B-CF4A-9A24-7CF256768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09644" y="2124607"/>
                <a:ext cx="902427" cy="480131"/>
              </a:xfrm>
              <a:prstGeom prst="rect">
                <a:avLst/>
              </a:prstGeom>
              <a:blipFill>
                <a:blip r:embed="rId4"/>
                <a:stretch>
                  <a:fillRect t="-7895" r="-2778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1" name="Line 73">
            <a:extLst>
              <a:ext uri="{FF2B5EF4-FFF2-40B4-BE49-F238E27FC236}">
                <a16:creationId xmlns:a16="http://schemas.microsoft.com/office/drawing/2014/main" id="{91B0208D-90C9-1546-ADC8-6B6F8A0DFA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03874" y="1649741"/>
            <a:ext cx="1203301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54">
                <a:extLst>
                  <a:ext uri="{FF2B5EF4-FFF2-40B4-BE49-F238E27FC236}">
                    <a16:creationId xmlns:a16="http://schemas.microsoft.com/office/drawing/2014/main" id="{BE97D6EC-F997-964C-9FC0-EF3F709CAD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95186" y="2149125"/>
                <a:ext cx="908839" cy="480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detector</a:t>
                </a: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kumimoji="0" lang="en-US" sz="1400" b="1" i="1" u="none" strike="noStrike" kern="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02" name="TextBox 154">
                <a:extLst>
                  <a:ext uri="{FF2B5EF4-FFF2-40B4-BE49-F238E27FC236}">
                    <a16:creationId xmlns:a16="http://schemas.microsoft.com/office/drawing/2014/main" id="{BE97D6EC-F997-964C-9FC0-EF3F709CAD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95186" y="2149125"/>
                <a:ext cx="908839" cy="480131"/>
              </a:xfrm>
              <a:prstGeom prst="rect">
                <a:avLst/>
              </a:prstGeom>
              <a:blipFill>
                <a:blip r:embed="rId5"/>
                <a:stretch>
                  <a:fillRect l="-1370" t="-7895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Pentagon 102">
            <a:extLst>
              <a:ext uri="{FF2B5EF4-FFF2-40B4-BE49-F238E27FC236}">
                <a16:creationId xmlns:a16="http://schemas.microsoft.com/office/drawing/2014/main" id="{F5276781-9607-FE43-A0ED-7C9F36F96ED5}"/>
              </a:ext>
            </a:extLst>
          </p:cNvPr>
          <p:cNvSpPr/>
          <p:nvPr/>
        </p:nvSpPr>
        <p:spPr bwMode="auto">
          <a:xfrm>
            <a:off x="4546369" y="2365319"/>
            <a:ext cx="216264" cy="116303"/>
          </a:xfrm>
          <a:prstGeom prst="homePlat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4" name="Pentagon 103">
            <a:extLst>
              <a:ext uri="{FF2B5EF4-FFF2-40B4-BE49-F238E27FC236}">
                <a16:creationId xmlns:a16="http://schemas.microsoft.com/office/drawing/2014/main" id="{2173713F-91AB-2549-9F82-AE586BCE2D9E}"/>
              </a:ext>
            </a:extLst>
          </p:cNvPr>
          <p:cNvSpPr/>
          <p:nvPr/>
        </p:nvSpPr>
        <p:spPr bwMode="auto">
          <a:xfrm rot="10800000">
            <a:off x="3229699" y="2357350"/>
            <a:ext cx="216264" cy="116303"/>
          </a:xfrm>
          <a:prstGeom prst="homePlat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54">
                <a:extLst>
                  <a:ext uri="{FF2B5EF4-FFF2-40B4-BE49-F238E27FC236}">
                    <a16:creationId xmlns:a16="http://schemas.microsoft.com/office/drawing/2014/main" id="{71FEB2FD-977C-F448-8817-7E216AB468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55786" y="1786253"/>
                <a:ext cx="908839" cy="480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detector</a:t>
                </a: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kumimoji="0" lang="en-US" sz="1400" b="1" i="1" u="none" strike="noStrike" kern="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05" name="TextBox 154">
                <a:extLst>
                  <a:ext uri="{FF2B5EF4-FFF2-40B4-BE49-F238E27FC236}">
                    <a16:creationId xmlns:a16="http://schemas.microsoft.com/office/drawing/2014/main" id="{71FEB2FD-977C-F448-8817-7E216AB46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55786" y="1786253"/>
                <a:ext cx="908839" cy="480131"/>
              </a:xfrm>
              <a:prstGeom prst="rect">
                <a:avLst/>
              </a:prstGeom>
              <a:blipFill>
                <a:blip r:embed="rId6"/>
                <a:stretch>
                  <a:fillRect l="-1370" t="-7692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Pentagon 105">
            <a:extLst>
              <a:ext uri="{FF2B5EF4-FFF2-40B4-BE49-F238E27FC236}">
                <a16:creationId xmlns:a16="http://schemas.microsoft.com/office/drawing/2014/main" id="{DDE2CE94-C337-EE4F-93F8-546399E5FD24}"/>
              </a:ext>
            </a:extLst>
          </p:cNvPr>
          <p:cNvSpPr/>
          <p:nvPr/>
        </p:nvSpPr>
        <p:spPr bwMode="auto">
          <a:xfrm rot="5400000">
            <a:off x="8194683" y="2259937"/>
            <a:ext cx="216264" cy="116303"/>
          </a:xfrm>
          <a:prstGeom prst="homePlat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cxnSp>
        <p:nvCxnSpPr>
          <p:cNvPr id="107" name="Straight Connector 59">
            <a:extLst>
              <a:ext uri="{FF2B5EF4-FFF2-40B4-BE49-F238E27FC236}">
                <a16:creationId xmlns:a16="http://schemas.microsoft.com/office/drawing/2014/main" id="{33F3C963-7985-7745-9AD0-ED5F9D166F8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62194" y="2245617"/>
            <a:ext cx="0" cy="179513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8" name="Oval 10">
            <a:extLst>
              <a:ext uri="{FF2B5EF4-FFF2-40B4-BE49-F238E27FC236}">
                <a16:creationId xmlns:a16="http://schemas.microsoft.com/office/drawing/2014/main" id="{C7EDA3CF-6865-434E-9882-F1CB7A339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184" y="2382010"/>
            <a:ext cx="54000" cy="54000"/>
          </a:xfrm>
          <a:prstGeom prst="ellipse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SzPct val="70000"/>
              <a:buFont typeface="Wingdings" pitchFamily="2" charset="2"/>
              <a:buChar char="u"/>
              <a:defRPr/>
            </a:pPr>
            <a:endParaRPr lang="en-GB" sz="240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109" name="Straight Connector 59">
            <a:extLst>
              <a:ext uri="{FF2B5EF4-FFF2-40B4-BE49-F238E27FC236}">
                <a16:creationId xmlns:a16="http://schemas.microsoft.com/office/drawing/2014/main" id="{7FC44613-D079-0547-88B2-DDC85611579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828487" y="2238403"/>
            <a:ext cx="0" cy="179513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0" name="Straight Connector 59">
            <a:extLst>
              <a:ext uri="{FF2B5EF4-FFF2-40B4-BE49-F238E27FC236}">
                <a16:creationId xmlns:a16="http://schemas.microsoft.com/office/drawing/2014/main" id="{98CFFB36-FC83-4B45-8C37-CCC7B6EA7B6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879312" y="2238404"/>
            <a:ext cx="0" cy="179513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77CAC13-0FAB-9C4E-9485-B631A72DB39E}"/>
              </a:ext>
            </a:extLst>
          </p:cNvPr>
          <p:cNvGrpSpPr/>
          <p:nvPr/>
        </p:nvGrpSpPr>
        <p:grpSpPr>
          <a:xfrm>
            <a:off x="5423447" y="1086295"/>
            <a:ext cx="2718994" cy="1602274"/>
            <a:chOff x="4592944" y="1100267"/>
            <a:chExt cx="2718994" cy="1602274"/>
          </a:xfrm>
        </p:grpSpPr>
        <p:sp>
          <p:nvSpPr>
            <p:cNvPr id="112" name="Arc 111">
              <a:extLst>
                <a:ext uri="{FF2B5EF4-FFF2-40B4-BE49-F238E27FC236}">
                  <a16:creationId xmlns:a16="http://schemas.microsoft.com/office/drawing/2014/main" id="{5C8370AC-B25B-5642-B6C9-410F3B89039D}"/>
                </a:ext>
              </a:extLst>
            </p:cNvPr>
            <p:cNvSpPr/>
            <p:nvPr/>
          </p:nvSpPr>
          <p:spPr bwMode="auto">
            <a:xfrm>
              <a:off x="4592944" y="1100267"/>
              <a:ext cx="1624841" cy="1407650"/>
            </a:xfrm>
            <a:prstGeom prst="arc">
              <a:avLst>
                <a:gd name="adj1" fmla="val 21579051"/>
                <a:gd name="adj2" fmla="val 10803921"/>
              </a:avLst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" name="TextBox 147">
                  <a:extLst>
                    <a:ext uri="{FF2B5EF4-FFF2-40B4-BE49-F238E27FC236}">
                      <a16:creationId xmlns:a16="http://schemas.microsoft.com/office/drawing/2014/main" id="{014D062E-26FD-2744-9AFD-3A0DD300D01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813771" y="2167010"/>
                  <a:ext cx="1498167" cy="5355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r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Arial" charset="0"/>
                    </a:rPr>
                    <a:t>swap DUT</a:t>
                  </a:r>
                  <a:b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Arial" charset="0"/>
                    </a:rPr>
                  </a:br>
                  <a: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Arial" charset="0"/>
                    </a:rPr>
                    <a:t>for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a14:m>
                  <a: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uLnTx/>
                      <a:uFillTx/>
                      <a:latin typeface="Arial" charset="0"/>
                    </a:rPr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</m:oMath>
                  </a14:m>
                  <a:endPara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618FFD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13" name="TextBox 147">
                  <a:extLst>
                    <a:ext uri="{FF2B5EF4-FFF2-40B4-BE49-F238E27FC236}">
                      <a16:creationId xmlns:a16="http://schemas.microsoft.com/office/drawing/2014/main" id="{014D062E-26FD-2744-9AFD-3A0DD300D0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813771" y="2167010"/>
                  <a:ext cx="1498167" cy="535531"/>
                </a:xfrm>
                <a:prstGeom prst="rect">
                  <a:avLst/>
                </a:prstGeom>
                <a:blipFill>
                  <a:blip r:embed="rId7"/>
                  <a:stretch>
                    <a:fillRect l="-1681" t="-6977" r="-1681" b="-1395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5F3EF269-6A7F-194D-A329-B17668DD6086}"/>
                  </a:ext>
                </a:extLst>
              </p:cNvPr>
              <p:cNvSpPr txBox="1"/>
              <p:nvPr/>
            </p:nvSpPr>
            <p:spPr>
              <a:xfrm>
                <a:off x="9364625" y="4276126"/>
                <a:ext cx="1464568" cy="6179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5F3EF269-6A7F-194D-A329-B17668DD6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4625" y="4276126"/>
                <a:ext cx="1464568" cy="617990"/>
              </a:xfrm>
              <a:prstGeom prst="rect">
                <a:avLst/>
              </a:prstGeom>
              <a:blipFill>
                <a:blip r:embed="rId8"/>
                <a:stretch>
                  <a:fillRect l="-14655" t="-220000" r="-41379" b="-3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3700127-7679-2A43-9AF7-38F87420994F}"/>
                  </a:ext>
                </a:extLst>
              </p:cNvPr>
              <p:cNvSpPr txBox="1"/>
              <p:nvPr/>
            </p:nvSpPr>
            <p:spPr>
              <a:xfrm>
                <a:off x="9338977" y="4962313"/>
                <a:ext cx="1515864" cy="6179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3700127-7679-2A43-9AF7-38F8742099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8977" y="4962313"/>
                <a:ext cx="1515864" cy="617990"/>
              </a:xfrm>
              <a:prstGeom prst="rect">
                <a:avLst/>
              </a:prstGeom>
              <a:blipFill>
                <a:blip r:embed="rId9"/>
                <a:stretch>
                  <a:fillRect l="-12500" t="-220000" r="-38333" b="-3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258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2" grpId="0"/>
      <p:bldP spid="105" grpId="0"/>
      <p:bldP spid="122" grpId="0"/>
      <p:bldP spid="1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986F6-CC9D-5C48-B9C2-20F057A48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Vector Network Analyzer (VNA)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AAF34-1958-8A4B-B48A-DAC45BC46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3520" y="4520138"/>
            <a:ext cx="3977429" cy="844911"/>
          </a:xfrm>
        </p:spPr>
        <p:txBody>
          <a:bodyPr/>
          <a:lstStyle/>
          <a:p>
            <a:r>
              <a:rPr lang="en-US" dirty="0"/>
              <a:t>2-port VNA</a:t>
            </a:r>
          </a:p>
          <a:p>
            <a:pPr lvl="1"/>
            <a:r>
              <a:rPr lang="en-US" dirty="0"/>
              <a:t>Simplified block schematic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4F4F4C-61EE-2E48-BE45-CD05AF5C1DD8}"/>
              </a:ext>
            </a:extLst>
          </p:cNvPr>
          <p:cNvSpPr/>
          <p:nvPr/>
        </p:nvSpPr>
        <p:spPr bwMode="auto">
          <a:xfrm>
            <a:off x="2068242" y="2498898"/>
            <a:ext cx="720000" cy="720000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A30410B-6EDA-8C40-A6FB-16B508A78CD9}"/>
              </a:ext>
            </a:extLst>
          </p:cNvPr>
          <p:cNvCxnSpPr>
            <a:stCxn id="4" idx="1"/>
            <a:endCxn id="4" idx="5"/>
          </p:cNvCxnSpPr>
          <p:nvPr/>
        </p:nvCxnSpPr>
        <p:spPr bwMode="auto">
          <a:xfrm>
            <a:off x="2173684" y="2604340"/>
            <a:ext cx="509116" cy="50911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1B08EF-C100-204A-BE58-800F5DD7154B}"/>
              </a:ext>
            </a:extLst>
          </p:cNvPr>
          <p:cNvCxnSpPr>
            <a:stCxn id="4" idx="3"/>
            <a:endCxn id="4" idx="7"/>
          </p:cNvCxnSpPr>
          <p:nvPr/>
        </p:nvCxnSpPr>
        <p:spPr bwMode="auto">
          <a:xfrm flipV="1">
            <a:off x="2173684" y="2604340"/>
            <a:ext cx="509116" cy="50911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16B9FFC7-557E-5948-A51D-0C18F59E71D2}"/>
              </a:ext>
            </a:extLst>
          </p:cNvPr>
          <p:cNvSpPr/>
          <p:nvPr/>
        </p:nvSpPr>
        <p:spPr bwMode="auto">
          <a:xfrm>
            <a:off x="3473341" y="1003720"/>
            <a:ext cx="720000" cy="720000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6CFADE12-87CB-C743-B4BD-BFCD08B00124}"/>
              </a:ext>
            </a:extLst>
          </p:cNvPr>
          <p:cNvSpPr/>
          <p:nvPr/>
        </p:nvSpPr>
        <p:spPr bwMode="auto">
          <a:xfrm>
            <a:off x="3663390" y="1218286"/>
            <a:ext cx="144552" cy="355728"/>
          </a:xfrm>
          <a:prstGeom prst="arc">
            <a:avLst>
              <a:gd name="adj1" fmla="val 2003013"/>
              <a:gd name="adj2" fmla="val 858009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FCC47D32-A660-F746-8DB5-1A25038A7377}"/>
              </a:ext>
            </a:extLst>
          </p:cNvPr>
          <p:cNvSpPr/>
          <p:nvPr/>
        </p:nvSpPr>
        <p:spPr bwMode="auto">
          <a:xfrm rot="10800000">
            <a:off x="3833341" y="1157103"/>
            <a:ext cx="168183" cy="358775"/>
          </a:xfrm>
          <a:prstGeom prst="arc">
            <a:avLst>
              <a:gd name="adj1" fmla="val 2064007"/>
              <a:gd name="adj2" fmla="val 866315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CA81DE-557F-5A42-B200-69D88331B76A}"/>
              </a:ext>
            </a:extLst>
          </p:cNvPr>
          <p:cNvCxnSpPr/>
          <p:nvPr/>
        </p:nvCxnSpPr>
        <p:spPr bwMode="auto">
          <a:xfrm>
            <a:off x="3549287" y="1368353"/>
            <a:ext cx="540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94990E-E282-C645-BF77-9AF7C4D59B8C}"/>
              </a:ext>
            </a:extLst>
          </p:cNvPr>
          <p:cNvCxnSpPr/>
          <p:nvPr/>
        </p:nvCxnSpPr>
        <p:spPr bwMode="auto">
          <a:xfrm flipH="1">
            <a:off x="3805482" y="1281666"/>
            <a:ext cx="31882" cy="16049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5F608F7-CDA2-D64D-B392-6D5B71A50EAE}"/>
              </a:ext>
            </a:extLst>
          </p:cNvPr>
          <p:cNvCxnSpPr/>
          <p:nvPr/>
        </p:nvCxnSpPr>
        <p:spPr bwMode="auto">
          <a:xfrm>
            <a:off x="3997150" y="1279389"/>
            <a:ext cx="12425" cy="8896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E5A5D13-2AD5-A74C-AA59-67E618DD16AE}"/>
              </a:ext>
            </a:extLst>
          </p:cNvPr>
          <p:cNvCxnSpPr/>
          <p:nvPr/>
        </p:nvCxnSpPr>
        <p:spPr bwMode="auto">
          <a:xfrm>
            <a:off x="3643037" y="1361911"/>
            <a:ext cx="22540" cy="9359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02CAF9D9-ECA9-8646-B281-8AE68466FF4A}"/>
              </a:ext>
            </a:extLst>
          </p:cNvPr>
          <p:cNvSpPr/>
          <p:nvPr/>
        </p:nvSpPr>
        <p:spPr bwMode="auto">
          <a:xfrm>
            <a:off x="3797341" y="1906080"/>
            <a:ext cx="72000" cy="72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B0250C6-DDFA-B248-AD1C-B685F705D0C2}"/>
              </a:ext>
            </a:extLst>
          </p:cNvPr>
          <p:cNvCxnSpPr>
            <a:cxnSpLocks/>
          </p:cNvCxnSpPr>
          <p:nvPr/>
        </p:nvCxnSpPr>
        <p:spPr bwMode="auto">
          <a:xfrm>
            <a:off x="3835463" y="1722277"/>
            <a:ext cx="0" cy="180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5820572A-0DCE-3147-9B04-727105D02AF4}"/>
              </a:ext>
            </a:extLst>
          </p:cNvPr>
          <p:cNvSpPr/>
          <p:nvPr/>
        </p:nvSpPr>
        <p:spPr bwMode="auto">
          <a:xfrm>
            <a:off x="3556173" y="2128644"/>
            <a:ext cx="72000" cy="72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87DEC08-D85E-C940-98DD-EE6EE3E3A98B}"/>
              </a:ext>
            </a:extLst>
          </p:cNvPr>
          <p:cNvCxnSpPr>
            <a:cxnSpLocks/>
          </p:cNvCxnSpPr>
          <p:nvPr/>
        </p:nvCxnSpPr>
        <p:spPr bwMode="auto">
          <a:xfrm flipH="1">
            <a:off x="3615132" y="1968531"/>
            <a:ext cx="180000" cy="180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98D194B-BA81-0B4F-8143-6ABE45A78412}"/>
              </a:ext>
            </a:extLst>
          </p:cNvPr>
          <p:cNvSpPr/>
          <p:nvPr/>
        </p:nvSpPr>
        <p:spPr bwMode="auto">
          <a:xfrm>
            <a:off x="4036300" y="2126563"/>
            <a:ext cx="72000" cy="72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B7F34F5-CF73-F34E-97DA-FD5E203CDD5C}"/>
              </a:ext>
            </a:extLst>
          </p:cNvPr>
          <p:cNvSpPr/>
          <p:nvPr/>
        </p:nvSpPr>
        <p:spPr bwMode="auto">
          <a:xfrm>
            <a:off x="3795132" y="2349127"/>
            <a:ext cx="72000" cy="72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4785F29-0C1E-0B4D-9C14-18EC940E076E}"/>
              </a:ext>
            </a:extLst>
          </p:cNvPr>
          <p:cNvCxnSpPr>
            <a:cxnSpLocks/>
          </p:cNvCxnSpPr>
          <p:nvPr/>
        </p:nvCxnSpPr>
        <p:spPr bwMode="auto">
          <a:xfrm flipH="1">
            <a:off x="3854091" y="2189014"/>
            <a:ext cx="180000" cy="180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C03F4E-F369-3449-A639-1BE68C24B765}"/>
              </a:ext>
            </a:extLst>
          </p:cNvPr>
          <p:cNvCxnSpPr>
            <a:cxnSpLocks/>
          </p:cNvCxnSpPr>
          <p:nvPr/>
        </p:nvCxnSpPr>
        <p:spPr bwMode="auto">
          <a:xfrm>
            <a:off x="3831132" y="2421127"/>
            <a:ext cx="0" cy="18188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157E2744-D526-3A4F-8429-B42E06EDE6B4}"/>
              </a:ext>
            </a:extLst>
          </p:cNvPr>
          <p:cNvSpPr/>
          <p:nvPr/>
        </p:nvSpPr>
        <p:spPr bwMode="auto">
          <a:xfrm>
            <a:off x="3473341" y="3218898"/>
            <a:ext cx="720000" cy="720000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085B6B44-6D39-7E40-80F7-57DFB3D6C370}"/>
              </a:ext>
            </a:extLst>
          </p:cNvPr>
          <p:cNvSpPr/>
          <p:nvPr/>
        </p:nvSpPr>
        <p:spPr bwMode="auto">
          <a:xfrm>
            <a:off x="3663390" y="3433464"/>
            <a:ext cx="144552" cy="355728"/>
          </a:xfrm>
          <a:prstGeom prst="arc">
            <a:avLst>
              <a:gd name="adj1" fmla="val 2003013"/>
              <a:gd name="adj2" fmla="val 858009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9FFA18AB-B44F-F44B-971A-88901B049470}"/>
              </a:ext>
            </a:extLst>
          </p:cNvPr>
          <p:cNvSpPr/>
          <p:nvPr/>
        </p:nvSpPr>
        <p:spPr bwMode="auto">
          <a:xfrm rot="10800000">
            <a:off x="3833341" y="3372281"/>
            <a:ext cx="168183" cy="358775"/>
          </a:xfrm>
          <a:prstGeom prst="arc">
            <a:avLst>
              <a:gd name="adj1" fmla="val 2064007"/>
              <a:gd name="adj2" fmla="val 866315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BAA148-15B3-D94B-A43D-58EB24147820}"/>
              </a:ext>
            </a:extLst>
          </p:cNvPr>
          <p:cNvCxnSpPr/>
          <p:nvPr/>
        </p:nvCxnSpPr>
        <p:spPr bwMode="auto">
          <a:xfrm>
            <a:off x="3549287" y="3583531"/>
            <a:ext cx="540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FC9EB6E-188D-7E41-9F65-D8B5DA791DEC}"/>
              </a:ext>
            </a:extLst>
          </p:cNvPr>
          <p:cNvCxnSpPr/>
          <p:nvPr/>
        </p:nvCxnSpPr>
        <p:spPr bwMode="auto">
          <a:xfrm flipH="1">
            <a:off x="3805482" y="3496844"/>
            <a:ext cx="31882" cy="16049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2EB2C5D-95CF-0F42-AEDC-88BCBCB08FF3}"/>
              </a:ext>
            </a:extLst>
          </p:cNvPr>
          <p:cNvCxnSpPr/>
          <p:nvPr/>
        </p:nvCxnSpPr>
        <p:spPr bwMode="auto">
          <a:xfrm>
            <a:off x="3997150" y="3494567"/>
            <a:ext cx="12425" cy="8896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75E0DD1-F6AA-E14A-891F-DD4F405F736D}"/>
              </a:ext>
            </a:extLst>
          </p:cNvPr>
          <p:cNvCxnSpPr/>
          <p:nvPr/>
        </p:nvCxnSpPr>
        <p:spPr bwMode="auto">
          <a:xfrm>
            <a:off x="3643037" y="3577089"/>
            <a:ext cx="22540" cy="9359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B83FC6CF-38E1-A449-B26A-BAA42F270B2B}"/>
              </a:ext>
            </a:extLst>
          </p:cNvPr>
          <p:cNvSpPr/>
          <p:nvPr/>
        </p:nvSpPr>
        <p:spPr bwMode="auto">
          <a:xfrm>
            <a:off x="3291132" y="5313821"/>
            <a:ext cx="1080000" cy="720000"/>
          </a:xfrm>
          <a:prstGeom prst="roundRect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6038" rIns="0" bIns="46038" numCol="1" rtlCol="0" anchor="ctr" anchorCtr="1" compatLnSpc="1">
            <a:prstTxWarp prst="textNoShape">
              <a:avLst/>
            </a:prstTxWarp>
          </a:bodyPr>
          <a:lstStyle/>
          <a:p>
            <a:pPr marR="0" algn="just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</a:pPr>
            <a:r>
              <a:rPr kumimoji="0" lang="en-US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DUT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EE26BC2-2265-E444-9BB4-CD3D28DCF766}"/>
              </a:ext>
            </a:extLst>
          </p:cNvPr>
          <p:cNvSpPr/>
          <p:nvPr/>
        </p:nvSpPr>
        <p:spPr bwMode="auto">
          <a:xfrm>
            <a:off x="2068242" y="3938898"/>
            <a:ext cx="720000" cy="720000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4DA0BBB-3223-7847-9A0B-B2120D2DF52E}"/>
              </a:ext>
            </a:extLst>
          </p:cNvPr>
          <p:cNvCxnSpPr>
            <a:stCxn id="30" idx="1"/>
            <a:endCxn id="30" idx="5"/>
          </p:cNvCxnSpPr>
          <p:nvPr/>
        </p:nvCxnSpPr>
        <p:spPr bwMode="auto">
          <a:xfrm>
            <a:off x="2173684" y="4044340"/>
            <a:ext cx="509116" cy="50911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34065C7-0341-3C43-9D24-F1EA55863C70}"/>
              </a:ext>
            </a:extLst>
          </p:cNvPr>
          <p:cNvCxnSpPr>
            <a:stCxn id="30" idx="3"/>
            <a:endCxn id="30" idx="7"/>
          </p:cNvCxnSpPr>
          <p:nvPr/>
        </p:nvCxnSpPr>
        <p:spPr bwMode="auto">
          <a:xfrm flipV="1">
            <a:off x="2173684" y="4044340"/>
            <a:ext cx="509116" cy="50911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ABD9EA01-E324-7B4C-9E74-4007FDC2172E}"/>
              </a:ext>
            </a:extLst>
          </p:cNvPr>
          <p:cNvSpPr/>
          <p:nvPr/>
        </p:nvSpPr>
        <p:spPr bwMode="auto">
          <a:xfrm>
            <a:off x="4876232" y="2498898"/>
            <a:ext cx="720000" cy="720000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A7672C2-642C-3442-97BF-F42CDA3FD2DF}"/>
              </a:ext>
            </a:extLst>
          </p:cNvPr>
          <p:cNvCxnSpPr>
            <a:stCxn id="33" idx="1"/>
            <a:endCxn id="33" idx="5"/>
          </p:cNvCxnSpPr>
          <p:nvPr/>
        </p:nvCxnSpPr>
        <p:spPr bwMode="auto">
          <a:xfrm>
            <a:off x="4981674" y="2604340"/>
            <a:ext cx="509116" cy="50911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7D22CD-4F0B-6F40-929E-2B20B47C8811}"/>
              </a:ext>
            </a:extLst>
          </p:cNvPr>
          <p:cNvCxnSpPr>
            <a:stCxn id="33" idx="3"/>
            <a:endCxn id="33" idx="7"/>
          </p:cNvCxnSpPr>
          <p:nvPr/>
        </p:nvCxnSpPr>
        <p:spPr bwMode="auto">
          <a:xfrm flipV="1">
            <a:off x="4981674" y="2604340"/>
            <a:ext cx="509116" cy="50911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7E1B36BC-C715-B74A-80DE-B24FDF70B424}"/>
              </a:ext>
            </a:extLst>
          </p:cNvPr>
          <p:cNvSpPr/>
          <p:nvPr/>
        </p:nvSpPr>
        <p:spPr bwMode="auto">
          <a:xfrm>
            <a:off x="4876232" y="3938898"/>
            <a:ext cx="720000" cy="720000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68777DE-B5B3-114E-A0FC-031A7D9C3EDD}"/>
              </a:ext>
            </a:extLst>
          </p:cNvPr>
          <p:cNvCxnSpPr>
            <a:stCxn id="36" idx="1"/>
            <a:endCxn id="36" idx="5"/>
          </p:cNvCxnSpPr>
          <p:nvPr/>
        </p:nvCxnSpPr>
        <p:spPr bwMode="auto">
          <a:xfrm>
            <a:off x="4981674" y="4044340"/>
            <a:ext cx="509116" cy="50911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EB10E11-6D32-164F-9A47-6C1723716057}"/>
              </a:ext>
            </a:extLst>
          </p:cNvPr>
          <p:cNvCxnSpPr>
            <a:stCxn id="36" idx="3"/>
            <a:endCxn id="36" idx="7"/>
          </p:cNvCxnSpPr>
          <p:nvPr/>
        </p:nvCxnSpPr>
        <p:spPr bwMode="auto">
          <a:xfrm flipV="1">
            <a:off x="4981674" y="4044340"/>
            <a:ext cx="509116" cy="50911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E683902-C4CD-7448-AA08-588B250DA566}"/>
              </a:ext>
            </a:extLst>
          </p:cNvPr>
          <p:cNvCxnSpPr>
            <a:cxnSpLocks/>
            <a:endCxn id="30" idx="0"/>
          </p:cNvCxnSpPr>
          <p:nvPr/>
        </p:nvCxnSpPr>
        <p:spPr bwMode="auto">
          <a:xfrm flipH="1">
            <a:off x="2428242" y="3223531"/>
            <a:ext cx="1750" cy="71536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E4A4BE8-B730-D54D-B4B8-8C0FE55219B5}"/>
              </a:ext>
            </a:extLst>
          </p:cNvPr>
          <p:cNvCxnSpPr>
            <a:cxnSpLocks/>
          </p:cNvCxnSpPr>
          <p:nvPr/>
        </p:nvCxnSpPr>
        <p:spPr bwMode="auto">
          <a:xfrm flipH="1">
            <a:off x="5236232" y="3225847"/>
            <a:ext cx="1750" cy="71536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72193A9-9251-F342-B39A-258AC9656231}"/>
              </a:ext>
            </a:extLst>
          </p:cNvPr>
          <p:cNvCxnSpPr>
            <a:cxnSpLocks/>
          </p:cNvCxnSpPr>
          <p:nvPr/>
        </p:nvCxnSpPr>
        <p:spPr bwMode="auto">
          <a:xfrm flipH="1">
            <a:off x="2428242" y="3577089"/>
            <a:ext cx="1045099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622D0A8-0971-804D-B88D-DB17DFD4400E}"/>
              </a:ext>
            </a:extLst>
          </p:cNvPr>
          <p:cNvCxnSpPr>
            <a:cxnSpLocks/>
          </p:cNvCxnSpPr>
          <p:nvPr/>
        </p:nvCxnSpPr>
        <p:spPr bwMode="auto">
          <a:xfrm flipH="1">
            <a:off x="4193341" y="3583530"/>
            <a:ext cx="1045099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DAC6869-26BC-3640-A28B-4CDF332720E8}"/>
              </a:ext>
            </a:extLst>
          </p:cNvPr>
          <p:cNvCxnSpPr>
            <a:cxnSpLocks/>
          </p:cNvCxnSpPr>
          <p:nvPr/>
        </p:nvCxnSpPr>
        <p:spPr bwMode="auto">
          <a:xfrm flipH="1">
            <a:off x="1579874" y="2162563"/>
            <a:ext cx="1980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8825A3B-22F0-D143-95B8-432B84A18477}"/>
              </a:ext>
            </a:extLst>
          </p:cNvPr>
          <p:cNvCxnSpPr>
            <a:cxnSpLocks/>
          </p:cNvCxnSpPr>
          <p:nvPr/>
        </p:nvCxnSpPr>
        <p:spPr bwMode="auto">
          <a:xfrm flipH="1">
            <a:off x="4108300" y="2148531"/>
            <a:ext cx="1980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C012E3C-62C7-8849-A47E-9B28E8503BA0}"/>
              </a:ext>
            </a:extLst>
          </p:cNvPr>
          <p:cNvCxnSpPr>
            <a:cxnSpLocks/>
          </p:cNvCxnSpPr>
          <p:nvPr/>
        </p:nvCxnSpPr>
        <p:spPr bwMode="auto">
          <a:xfrm flipV="1">
            <a:off x="1579874" y="2162563"/>
            <a:ext cx="0" cy="2880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67E82EB-692D-0045-84EE-43F9F0B7BE02}"/>
              </a:ext>
            </a:extLst>
          </p:cNvPr>
          <p:cNvCxnSpPr>
            <a:cxnSpLocks/>
          </p:cNvCxnSpPr>
          <p:nvPr/>
        </p:nvCxnSpPr>
        <p:spPr bwMode="auto">
          <a:xfrm flipV="1">
            <a:off x="6088300" y="2138898"/>
            <a:ext cx="0" cy="2880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19BBE7E-9546-1F42-92CC-211FAC44CF18}"/>
              </a:ext>
            </a:extLst>
          </p:cNvPr>
          <p:cNvCxnSpPr>
            <a:cxnSpLocks/>
          </p:cNvCxnSpPr>
          <p:nvPr/>
        </p:nvCxnSpPr>
        <p:spPr bwMode="auto">
          <a:xfrm flipV="1">
            <a:off x="1709595" y="2333010"/>
            <a:ext cx="0" cy="540000"/>
          </a:xfrm>
          <a:prstGeom prst="line">
            <a:avLst/>
          </a:prstGeom>
          <a:noFill/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5C51E38-19C9-2945-A22F-9E7F025BEE70}"/>
              </a:ext>
            </a:extLst>
          </p:cNvPr>
          <p:cNvCxnSpPr>
            <a:cxnSpLocks/>
          </p:cNvCxnSpPr>
          <p:nvPr/>
        </p:nvCxnSpPr>
        <p:spPr bwMode="auto">
          <a:xfrm>
            <a:off x="1699842" y="2863911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67554AD-6821-7F4F-852D-5943FD1EB908}"/>
              </a:ext>
            </a:extLst>
          </p:cNvPr>
          <p:cNvCxnSpPr>
            <a:cxnSpLocks/>
          </p:cNvCxnSpPr>
          <p:nvPr/>
        </p:nvCxnSpPr>
        <p:spPr bwMode="auto">
          <a:xfrm>
            <a:off x="2788242" y="2873010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9BBB0EB-C43B-9641-9A03-3B296ABC766F}"/>
              </a:ext>
            </a:extLst>
          </p:cNvPr>
          <p:cNvCxnSpPr>
            <a:cxnSpLocks/>
          </p:cNvCxnSpPr>
          <p:nvPr/>
        </p:nvCxnSpPr>
        <p:spPr bwMode="auto">
          <a:xfrm>
            <a:off x="2788242" y="4295410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5771FFD-D7AD-E64B-9BFD-D0CA52FE7962}"/>
              </a:ext>
            </a:extLst>
          </p:cNvPr>
          <p:cNvCxnSpPr>
            <a:cxnSpLocks/>
          </p:cNvCxnSpPr>
          <p:nvPr/>
        </p:nvCxnSpPr>
        <p:spPr bwMode="auto">
          <a:xfrm>
            <a:off x="1709595" y="4292661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D3E28FF-1258-F641-97CC-C1ED6D30D6EC}"/>
              </a:ext>
            </a:extLst>
          </p:cNvPr>
          <p:cNvCxnSpPr>
            <a:cxnSpLocks/>
          </p:cNvCxnSpPr>
          <p:nvPr/>
        </p:nvCxnSpPr>
        <p:spPr bwMode="auto">
          <a:xfrm flipV="1">
            <a:off x="1709595" y="4279833"/>
            <a:ext cx="0" cy="540000"/>
          </a:xfrm>
          <a:prstGeom prst="line">
            <a:avLst/>
          </a:prstGeom>
          <a:noFill/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AC123DCB-3297-664D-AA8F-C16E1E36A0F9}"/>
              </a:ext>
            </a:extLst>
          </p:cNvPr>
          <p:cNvSpPr/>
          <p:nvPr/>
        </p:nvSpPr>
        <p:spPr bwMode="auto">
          <a:xfrm>
            <a:off x="1543874" y="5045454"/>
            <a:ext cx="72000" cy="72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A56E3C9-9E6C-9041-AD4E-0C20F077586D}"/>
              </a:ext>
            </a:extLst>
          </p:cNvPr>
          <p:cNvCxnSpPr>
            <a:cxnSpLocks/>
          </p:cNvCxnSpPr>
          <p:nvPr/>
        </p:nvCxnSpPr>
        <p:spPr bwMode="auto">
          <a:xfrm>
            <a:off x="4498079" y="2863911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0D5BBD6-C51C-4C49-A26F-C48376B280BC}"/>
              </a:ext>
            </a:extLst>
          </p:cNvPr>
          <p:cNvCxnSpPr>
            <a:cxnSpLocks/>
          </p:cNvCxnSpPr>
          <p:nvPr/>
        </p:nvCxnSpPr>
        <p:spPr bwMode="auto">
          <a:xfrm>
            <a:off x="5586479" y="2873010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1BEC228-F9E9-6B45-99D4-EE7B2FA3C4FF}"/>
              </a:ext>
            </a:extLst>
          </p:cNvPr>
          <p:cNvCxnSpPr>
            <a:cxnSpLocks/>
          </p:cNvCxnSpPr>
          <p:nvPr/>
        </p:nvCxnSpPr>
        <p:spPr bwMode="auto">
          <a:xfrm>
            <a:off x="5586479" y="4295410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8A86B0-BA7C-3C46-9D41-06BB9CD3440A}"/>
              </a:ext>
            </a:extLst>
          </p:cNvPr>
          <p:cNvCxnSpPr>
            <a:cxnSpLocks/>
          </p:cNvCxnSpPr>
          <p:nvPr/>
        </p:nvCxnSpPr>
        <p:spPr bwMode="auto">
          <a:xfrm>
            <a:off x="4507832" y="4292661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63CEBE1-EAA0-B244-A820-30CF15DA0692}"/>
              </a:ext>
            </a:extLst>
          </p:cNvPr>
          <p:cNvCxnSpPr>
            <a:cxnSpLocks/>
          </p:cNvCxnSpPr>
          <p:nvPr/>
        </p:nvCxnSpPr>
        <p:spPr bwMode="auto">
          <a:xfrm flipV="1">
            <a:off x="5954879" y="2349127"/>
            <a:ext cx="0" cy="540000"/>
          </a:xfrm>
          <a:prstGeom prst="line">
            <a:avLst/>
          </a:prstGeom>
          <a:noFill/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0981A86-08A4-DD4E-90B8-8FAF9FFFE93C}"/>
              </a:ext>
            </a:extLst>
          </p:cNvPr>
          <p:cNvCxnSpPr>
            <a:cxnSpLocks/>
          </p:cNvCxnSpPr>
          <p:nvPr/>
        </p:nvCxnSpPr>
        <p:spPr bwMode="auto">
          <a:xfrm flipV="1">
            <a:off x="5954879" y="4283456"/>
            <a:ext cx="0" cy="540000"/>
          </a:xfrm>
          <a:prstGeom prst="line">
            <a:avLst/>
          </a:prstGeom>
          <a:noFill/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EBD215AD-A036-7E42-8F8C-285E42ACD880}"/>
              </a:ext>
            </a:extLst>
          </p:cNvPr>
          <p:cNvSpPr/>
          <p:nvPr/>
        </p:nvSpPr>
        <p:spPr bwMode="auto">
          <a:xfrm>
            <a:off x="6052300" y="5018898"/>
            <a:ext cx="72000" cy="72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61" name="Arc 60">
            <a:extLst>
              <a:ext uri="{FF2B5EF4-FFF2-40B4-BE49-F238E27FC236}">
                <a16:creationId xmlns:a16="http://schemas.microsoft.com/office/drawing/2014/main" id="{61951678-742B-3448-8ABE-7419F44C50A2}"/>
              </a:ext>
            </a:extLst>
          </p:cNvPr>
          <p:cNvSpPr/>
          <p:nvPr/>
        </p:nvSpPr>
        <p:spPr bwMode="auto">
          <a:xfrm>
            <a:off x="1579874" y="4553456"/>
            <a:ext cx="3401800" cy="1132041"/>
          </a:xfrm>
          <a:prstGeom prst="arc">
            <a:avLst>
              <a:gd name="adj1" fmla="val 5366431"/>
              <a:gd name="adj2" fmla="val 1080000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62" name="Arc 61">
            <a:extLst>
              <a:ext uri="{FF2B5EF4-FFF2-40B4-BE49-F238E27FC236}">
                <a16:creationId xmlns:a16="http://schemas.microsoft.com/office/drawing/2014/main" id="{8B7A4130-4839-A54F-8EB2-C1F5F92D934E}"/>
              </a:ext>
            </a:extLst>
          </p:cNvPr>
          <p:cNvSpPr/>
          <p:nvPr/>
        </p:nvSpPr>
        <p:spPr bwMode="auto">
          <a:xfrm>
            <a:off x="2685689" y="4498322"/>
            <a:ext cx="3401800" cy="1187175"/>
          </a:xfrm>
          <a:prstGeom prst="arc">
            <a:avLst>
              <a:gd name="adj1" fmla="val 14878"/>
              <a:gd name="adj2" fmla="val 5498233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FEE25E47-973F-DD4E-A58D-C9C4BAFDCC17}"/>
              </a:ext>
            </a:extLst>
          </p:cNvPr>
          <p:cNvSpPr/>
          <p:nvPr/>
        </p:nvSpPr>
        <p:spPr bwMode="auto">
          <a:xfrm>
            <a:off x="6430219" y="1376889"/>
            <a:ext cx="1080000" cy="720000"/>
          </a:xfrm>
          <a:prstGeom prst="roundRect">
            <a:avLst/>
          </a:prstGeom>
          <a:solidFill>
            <a:srgbClr val="D883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1153A9F8-CDA6-FB47-A96A-E96EFD248EC9}"/>
              </a:ext>
            </a:extLst>
          </p:cNvPr>
          <p:cNvSpPr/>
          <p:nvPr/>
        </p:nvSpPr>
        <p:spPr bwMode="auto">
          <a:xfrm rot="5400000">
            <a:off x="7964839" y="1376889"/>
            <a:ext cx="720000" cy="720000"/>
          </a:xfrm>
          <a:prstGeom prst="triangle">
            <a:avLst/>
          </a:prstGeom>
          <a:solidFill>
            <a:srgbClr val="D883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8204359-1952-A946-84E2-FB5FF4E88A71}"/>
              </a:ext>
            </a:extLst>
          </p:cNvPr>
          <p:cNvCxnSpPr/>
          <p:nvPr/>
        </p:nvCxnSpPr>
        <p:spPr bwMode="auto">
          <a:xfrm>
            <a:off x="6885028" y="1482331"/>
            <a:ext cx="180000" cy="14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A0997F8-D812-F848-9295-3A9EAA052ED9}"/>
              </a:ext>
            </a:extLst>
          </p:cNvPr>
          <p:cNvCxnSpPr/>
          <p:nvPr/>
        </p:nvCxnSpPr>
        <p:spPr bwMode="auto">
          <a:xfrm>
            <a:off x="6585219" y="1925351"/>
            <a:ext cx="216000" cy="14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DA83E86-C47F-134A-BB0A-ACB51C015433}"/>
              </a:ext>
            </a:extLst>
          </p:cNvPr>
          <p:cNvCxnSpPr/>
          <p:nvPr/>
        </p:nvCxnSpPr>
        <p:spPr bwMode="auto">
          <a:xfrm>
            <a:off x="7145827" y="1927045"/>
            <a:ext cx="216000" cy="14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F323887-FD21-084A-A391-8B7E8A36D607}"/>
              </a:ext>
            </a:extLst>
          </p:cNvPr>
          <p:cNvCxnSpPr/>
          <p:nvPr/>
        </p:nvCxnSpPr>
        <p:spPr bwMode="auto">
          <a:xfrm flipV="1">
            <a:off x="6801218" y="1482331"/>
            <a:ext cx="90000" cy="450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C8D58C4-39D8-7D4B-ABDD-2710B0A0D5DE}"/>
              </a:ext>
            </a:extLst>
          </p:cNvPr>
          <p:cNvCxnSpPr/>
          <p:nvPr/>
        </p:nvCxnSpPr>
        <p:spPr bwMode="auto">
          <a:xfrm flipH="1" flipV="1">
            <a:off x="7058837" y="1482331"/>
            <a:ext cx="90000" cy="450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1B312CE-5DA9-9F4A-AE98-11423B6C88F5}"/>
              </a:ext>
            </a:extLst>
          </p:cNvPr>
          <p:cNvCxnSpPr>
            <a:stCxn id="63" idx="3"/>
            <a:endCxn id="64" idx="3"/>
          </p:cNvCxnSpPr>
          <p:nvPr/>
        </p:nvCxnSpPr>
        <p:spPr bwMode="auto">
          <a:xfrm>
            <a:off x="7510219" y="1736889"/>
            <a:ext cx="45462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0E1ACDC6-B421-6B43-A97F-2EC4A203D0C2}"/>
              </a:ext>
            </a:extLst>
          </p:cNvPr>
          <p:cNvSpPr/>
          <p:nvPr/>
        </p:nvSpPr>
        <p:spPr bwMode="auto">
          <a:xfrm>
            <a:off x="10674079" y="1369197"/>
            <a:ext cx="720000" cy="720000"/>
          </a:xfrm>
          <a:prstGeom prst="roundRect">
            <a:avLst/>
          </a:prstGeom>
          <a:solidFill>
            <a:srgbClr val="D883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6038" rIns="0" bIns="46038" numCol="1" rtlCol="0" anchor="ctr" anchorCtr="1" compatLnSpc="1">
            <a:prstTxWarp prst="textNoShape">
              <a:avLst/>
            </a:prstTxWarp>
          </a:bodyPr>
          <a:lstStyle/>
          <a:p>
            <a:pPr marR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</a:pPr>
            <a:r>
              <a:rPr kumimoji="0" lang="en-US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A/D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0FB73045-F1BD-FD42-A532-DBE6D3E599EA}"/>
              </a:ext>
            </a:extLst>
          </p:cNvPr>
          <p:cNvCxnSpPr/>
          <p:nvPr/>
        </p:nvCxnSpPr>
        <p:spPr bwMode="auto">
          <a:xfrm>
            <a:off x="8671664" y="1736889"/>
            <a:ext cx="45462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B9EFD4C-71EA-1D4D-BC58-2F166DABCB69}"/>
              </a:ext>
            </a:extLst>
          </p:cNvPr>
          <p:cNvCxnSpPr>
            <a:cxnSpLocks/>
          </p:cNvCxnSpPr>
          <p:nvPr/>
        </p:nvCxnSpPr>
        <p:spPr bwMode="auto">
          <a:xfrm>
            <a:off x="5975599" y="1736889"/>
            <a:ext cx="45462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F3E75B8F-3ED2-1C42-85C5-CD1879E489E1}"/>
              </a:ext>
            </a:extLst>
          </p:cNvPr>
          <p:cNvSpPr/>
          <p:nvPr/>
        </p:nvSpPr>
        <p:spPr bwMode="auto">
          <a:xfrm>
            <a:off x="9126284" y="1385879"/>
            <a:ext cx="1080000" cy="720000"/>
          </a:xfrm>
          <a:prstGeom prst="roundRect">
            <a:avLst/>
          </a:prstGeom>
          <a:solidFill>
            <a:srgbClr val="D883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7B1A455-DE8A-F340-961D-C4C0895DCE75}"/>
              </a:ext>
            </a:extLst>
          </p:cNvPr>
          <p:cNvCxnSpPr/>
          <p:nvPr/>
        </p:nvCxnSpPr>
        <p:spPr bwMode="auto">
          <a:xfrm>
            <a:off x="9191767" y="1738187"/>
            <a:ext cx="180000" cy="14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E97453D-4302-F34C-AB0C-E6609E89FD91}"/>
              </a:ext>
            </a:extLst>
          </p:cNvPr>
          <p:cNvCxnSpPr/>
          <p:nvPr/>
        </p:nvCxnSpPr>
        <p:spPr bwMode="auto">
          <a:xfrm flipH="1">
            <a:off x="9662835" y="1594187"/>
            <a:ext cx="1554" cy="288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Triangle 76">
            <a:extLst>
              <a:ext uri="{FF2B5EF4-FFF2-40B4-BE49-F238E27FC236}">
                <a16:creationId xmlns:a16="http://schemas.microsoft.com/office/drawing/2014/main" id="{1C4995D5-388E-354C-B7DF-B877BE0EE893}"/>
              </a:ext>
            </a:extLst>
          </p:cNvPr>
          <p:cNvSpPr/>
          <p:nvPr/>
        </p:nvSpPr>
        <p:spPr bwMode="auto">
          <a:xfrm rot="5400000">
            <a:off x="9371767" y="1594187"/>
            <a:ext cx="288000" cy="288000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D8594A0-E7B5-4542-A329-1368F0BC87A9}"/>
              </a:ext>
            </a:extLst>
          </p:cNvPr>
          <p:cNvCxnSpPr/>
          <p:nvPr/>
        </p:nvCxnSpPr>
        <p:spPr bwMode="auto">
          <a:xfrm>
            <a:off x="9659767" y="1738187"/>
            <a:ext cx="468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6894027-A0ED-E347-869B-AA79BCB42375}"/>
              </a:ext>
            </a:extLst>
          </p:cNvPr>
          <p:cNvCxnSpPr/>
          <p:nvPr/>
        </p:nvCxnSpPr>
        <p:spPr bwMode="auto">
          <a:xfrm>
            <a:off x="9839767" y="1867840"/>
            <a:ext cx="180000" cy="148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D73EBAA-10B9-FC4E-9181-11ABEAAB906C}"/>
              </a:ext>
            </a:extLst>
          </p:cNvPr>
          <p:cNvCxnSpPr/>
          <p:nvPr/>
        </p:nvCxnSpPr>
        <p:spPr bwMode="auto">
          <a:xfrm>
            <a:off x="9838213" y="1932070"/>
            <a:ext cx="180000" cy="148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46FD503-B0F1-8D40-AE4A-DFF155E2B5BB}"/>
              </a:ext>
            </a:extLst>
          </p:cNvPr>
          <p:cNvCxnSpPr/>
          <p:nvPr/>
        </p:nvCxnSpPr>
        <p:spPr bwMode="auto">
          <a:xfrm flipH="1">
            <a:off x="9928213" y="1738187"/>
            <a:ext cx="1554" cy="13340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8230FADB-7DDF-2B4A-B3B3-E3EE1E4389DC}"/>
              </a:ext>
            </a:extLst>
          </p:cNvPr>
          <p:cNvCxnSpPr/>
          <p:nvPr/>
        </p:nvCxnSpPr>
        <p:spPr bwMode="auto">
          <a:xfrm flipH="1">
            <a:off x="9928213" y="1934341"/>
            <a:ext cx="1554" cy="13340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68DBF65-EB9C-1D46-82DC-B433D5AD0CD8}"/>
              </a:ext>
            </a:extLst>
          </p:cNvPr>
          <p:cNvCxnSpPr/>
          <p:nvPr/>
        </p:nvCxnSpPr>
        <p:spPr bwMode="auto">
          <a:xfrm>
            <a:off x="10219459" y="1729197"/>
            <a:ext cx="45462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23E665B0-086F-6342-AD50-443A12BD5456}"/>
              </a:ext>
            </a:extLst>
          </p:cNvPr>
          <p:cNvSpPr/>
          <p:nvPr/>
        </p:nvSpPr>
        <p:spPr bwMode="auto">
          <a:xfrm>
            <a:off x="10494079" y="2747975"/>
            <a:ext cx="1080000" cy="1080000"/>
          </a:xfrm>
          <a:prstGeom prst="roundRect">
            <a:avLst/>
          </a:prstGeom>
          <a:solidFill>
            <a:srgbClr val="D883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6038" rIns="0" bIns="46038" numCol="1" rtlCol="0" anchor="ctr" anchorCtr="1" compatLnSpc="1">
            <a:prstTxWarp prst="textNoShape">
              <a:avLst/>
            </a:prstTxWarp>
          </a:bodyPr>
          <a:lstStyle/>
          <a:p>
            <a:pPr marR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</a:pPr>
            <a:r>
              <a:rPr lang="en-US" sz="1800" dirty="0">
                <a:solidFill>
                  <a:schemeClr val="tx1"/>
                </a:solidFill>
              </a:rPr>
              <a:t>DAQ CTRL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Sig Proc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Display</a:t>
            </a:r>
            <a:endParaRPr kumimoji="0" lang="en-US" sz="1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Down Arrow 84">
            <a:extLst>
              <a:ext uri="{FF2B5EF4-FFF2-40B4-BE49-F238E27FC236}">
                <a16:creationId xmlns:a16="http://schemas.microsoft.com/office/drawing/2014/main" id="{BB89CC06-8126-314A-83FD-5907BCD43630}"/>
              </a:ext>
            </a:extLst>
          </p:cNvPr>
          <p:cNvSpPr/>
          <p:nvPr/>
        </p:nvSpPr>
        <p:spPr bwMode="auto">
          <a:xfrm>
            <a:off x="10929036" y="2096889"/>
            <a:ext cx="210086" cy="643910"/>
          </a:xfrm>
          <a:prstGeom prst="downArrow">
            <a:avLst/>
          </a:prstGeom>
          <a:solidFill>
            <a:srgbClr val="D883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AE6ED9-7683-BC43-B31E-956A1AA6CE76}"/>
              </a:ext>
            </a:extLst>
          </p:cNvPr>
          <p:cNvSpPr txBox="1"/>
          <p:nvPr/>
        </p:nvSpPr>
        <p:spPr>
          <a:xfrm>
            <a:off x="2507031" y="1046000"/>
            <a:ext cx="84157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buNone/>
            </a:pPr>
            <a:r>
              <a:rPr lang="en-US" sz="2000"/>
              <a:t>RF</a:t>
            </a:r>
            <a:br>
              <a:rPr lang="en-US" sz="2000"/>
            </a:br>
            <a:r>
              <a:rPr lang="en-US" sz="2000"/>
              <a:t>source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791706F-A32A-1346-BDDF-B2CF698D0961}"/>
              </a:ext>
            </a:extLst>
          </p:cNvPr>
          <p:cNvSpPr txBox="1"/>
          <p:nvPr/>
        </p:nvSpPr>
        <p:spPr>
          <a:xfrm>
            <a:off x="3826156" y="3618531"/>
            <a:ext cx="84157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buNone/>
            </a:pPr>
            <a:r>
              <a:rPr lang="en-US" sz="2000" dirty="0"/>
              <a:t>LO</a:t>
            </a:r>
            <a:br>
              <a:rPr lang="en-US" sz="2000" dirty="0"/>
            </a:br>
            <a:r>
              <a:rPr lang="en-US" sz="2000" dirty="0"/>
              <a:t>source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B4FDEB6-0F1F-6C4C-97BD-2DE9475133F3}"/>
              </a:ext>
            </a:extLst>
          </p:cNvPr>
          <p:cNvSpPr txBox="1"/>
          <p:nvPr/>
        </p:nvSpPr>
        <p:spPr>
          <a:xfrm>
            <a:off x="4058956" y="1794973"/>
            <a:ext cx="10531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2000" dirty="0"/>
              <a:t>X-switch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F646822-9647-9947-BBC6-C35144E99B06}"/>
              </a:ext>
            </a:extLst>
          </p:cNvPr>
          <p:cNvSpPr txBox="1"/>
          <p:nvPr/>
        </p:nvSpPr>
        <p:spPr>
          <a:xfrm>
            <a:off x="1757224" y="4948198"/>
            <a:ext cx="7261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buNone/>
            </a:pPr>
            <a:r>
              <a:rPr lang="en-US" sz="2000"/>
              <a:t>Port 1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5B53EEF-4127-E841-8ADC-2DCE568216B3}"/>
              </a:ext>
            </a:extLst>
          </p:cNvPr>
          <p:cNvSpPr txBox="1"/>
          <p:nvPr/>
        </p:nvSpPr>
        <p:spPr>
          <a:xfrm>
            <a:off x="6247999" y="4942594"/>
            <a:ext cx="7261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buNone/>
            </a:pPr>
            <a:r>
              <a:rPr lang="en-US" sz="2000"/>
              <a:t>Port 2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9DB1BD9-44C2-5D43-9D70-E06C0899FDCA}"/>
              </a:ext>
            </a:extLst>
          </p:cNvPr>
          <p:cNvSpPr txBox="1"/>
          <p:nvPr/>
        </p:nvSpPr>
        <p:spPr>
          <a:xfrm>
            <a:off x="5668743" y="5472880"/>
            <a:ext cx="6139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buNone/>
            </a:pPr>
            <a:r>
              <a:rPr lang="en-US" sz="2000" b="0" i="1"/>
              <a:t>cable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A9C1401-BAD0-E04F-94F9-2ADD1717DBF1}"/>
              </a:ext>
            </a:extLst>
          </p:cNvPr>
          <p:cNvSpPr txBox="1"/>
          <p:nvPr/>
        </p:nvSpPr>
        <p:spPr>
          <a:xfrm>
            <a:off x="1402620" y="5521178"/>
            <a:ext cx="6139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buNone/>
            </a:pPr>
            <a:r>
              <a:rPr lang="en-US" sz="2000" b="0" i="1"/>
              <a:t>cable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0D40D530-9849-3F4B-8FBB-375A61CC0AE8}"/>
                  </a:ext>
                </a:extLst>
              </p:cNvPr>
              <p:cNvSpPr txBox="1"/>
              <p:nvPr/>
            </p:nvSpPr>
            <p:spPr>
              <a:xfrm>
                <a:off x="2748947" y="5171264"/>
                <a:ext cx="3520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0D40D530-9849-3F4B-8FBB-375A61CC0A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8947" y="5171264"/>
                <a:ext cx="352084" cy="276999"/>
              </a:xfrm>
              <a:prstGeom prst="rect">
                <a:avLst/>
              </a:prstGeom>
              <a:blipFill>
                <a:blip r:embed="rId2"/>
                <a:stretch>
                  <a:fillRect l="-6897" r="-3448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7705E2A-689A-534A-8C90-3FA3788D080B}"/>
              </a:ext>
            </a:extLst>
          </p:cNvPr>
          <p:cNvCxnSpPr>
            <a:cxnSpLocks/>
          </p:cNvCxnSpPr>
          <p:nvPr/>
        </p:nvCxnSpPr>
        <p:spPr bwMode="auto">
          <a:xfrm>
            <a:off x="2788242" y="5512645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6399B01-D3E2-764A-B38F-2E1C7111AF65}"/>
              </a:ext>
            </a:extLst>
          </p:cNvPr>
          <p:cNvCxnSpPr>
            <a:cxnSpLocks/>
          </p:cNvCxnSpPr>
          <p:nvPr/>
        </p:nvCxnSpPr>
        <p:spPr bwMode="auto">
          <a:xfrm>
            <a:off x="4430062" y="5517330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BA252CC-AC7A-FD47-BADB-E677A37A04DF}"/>
              </a:ext>
            </a:extLst>
          </p:cNvPr>
          <p:cNvCxnSpPr>
            <a:cxnSpLocks/>
          </p:cNvCxnSpPr>
          <p:nvPr/>
        </p:nvCxnSpPr>
        <p:spPr bwMode="auto">
          <a:xfrm>
            <a:off x="2788242" y="5861784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220EEB2E-C251-334A-97DB-FCF19E25EF08}"/>
              </a:ext>
            </a:extLst>
          </p:cNvPr>
          <p:cNvCxnSpPr>
            <a:cxnSpLocks/>
          </p:cNvCxnSpPr>
          <p:nvPr/>
        </p:nvCxnSpPr>
        <p:spPr bwMode="auto">
          <a:xfrm>
            <a:off x="4430062" y="5863022"/>
            <a:ext cx="3684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0C663C0E-FA04-644C-8764-3FAEEE0A65BD}"/>
                  </a:ext>
                </a:extLst>
              </p:cNvPr>
              <p:cNvSpPr txBox="1"/>
              <p:nvPr/>
            </p:nvSpPr>
            <p:spPr>
              <a:xfrm>
                <a:off x="4376630" y="5158173"/>
                <a:ext cx="3488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0C663C0E-FA04-644C-8764-3FAEEE0A65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6630" y="5158173"/>
                <a:ext cx="348878" cy="276999"/>
              </a:xfrm>
              <a:prstGeom prst="rect">
                <a:avLst/>
              </a:prstGeom>
              <a:blipFill>
                <a:blip r:embed="rId3"/>
                <a:stretch>
                  <a:fillRect l="-14286" r="-7143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4410C4-B74C-D548-94DB-0A29C64BEDC4}"/>
                  </a:ext>
                </a:extLst>
              </p:cNvPr>
              <p:cNvSpPr txBox="1"/>
              <p:nvPr/>
            </p:nvSpPr>
            <p:spPr>
              <a:xfrm>
                <a:off x="2752153" y="5917614"/>
                <a:ext cx="3488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4410C4-B74C-D548-94DB-0A29C64BE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2153" y="5917614"/>
                <a:ext cx="348878" cy="276999"/>
              </a:xfrm>
              <a:prstGeom prst="rect">
                <a:avLst/>
              </a:prstGeom>
              <a:blipFill>
                <a:blip r:embed="rId4"/>
                <a:stretch>
                  <a:fillRect l="-13793" r="-3448" b="-3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A5B88F5-7F1D-8543-9603-8A52BEC1A198}"/>
                  </a:ext>
                </a:extLst>
              </p:cNvPr>
              <p:cNvSpPr txBox="1"/>
              <p:nvPr/>
            </p:nvSpPr>
            <p:spPr>
              <a:xfrm>
                <a:off x="4417423" y="5917614"/>
                <a:ext cx="3520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A5B88F5-7F1D-8543-9603-8A52BEC1A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423" y="5917614"/>
                <a:ext cx="352084" cy="276999"/>
              </a:xfrm>
              <a:prstGeom prst="rect">
                <a:avLst/>
              </a:prstGeom>
              <a:blipFill>
                <a:blip r:embed="rId5"/>
                <a:stretch>
                  <a:fillRect l="-10714" r="-3571" b="-3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9C6D5DE-C5C7-2A43-8B5D-8FCDA51ADAB6}"/>
                  </a:ext>
                </a:extLst>
              </p:cNvPr>
              <p:cNvSpPr txBox="1"/>
              <p:nvPr/>
            </p:nvSpPr>
            <p:spPr>
              <a:xfrm>
                <a:off x="4132481" y="4349019"/>
                <a:ext cx="5797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buNone/>
                </a:pPr>
                <a:r>
                  <a:rPr lang="en-US" sz="2000" i="1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9C6D5DE-C5C7-2A43-8B5D-8FCDA51ADA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2481" y="4349019"/>
                <a:ext cx="579710" cy="276999"/>
              </a:xfrm>
              <a:prstGeom prst="rect">
                <a:avLst/>
              </a:prstGeom>
              <a:blipFill>
                <a:blip r:embed="rId6"/>
                <a:stretch>
                  <a:fillRect l="-25532" t="-26087" r="-8511" b="-6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7BF3BE35-5F42-4349-B61A-6CE18789ED9C}"/>
                  </a:ext>
                </a:extLst>
              </p:cNvPr>
              <p:cNvSpPr txBox="1"/>
              <p:nvPr/>
            </p:nvSpPr>
            <p:spPr>
              <a:xfrm>
                <a:off x="4128475" y="2894069"/>
                <a:ext cx="5765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buNone/>
                </a:pPr>
                <a:r>
                  <a:rPr lang="en-US" sz="2000" i="1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7BF3BE35-5F42-4349-B61A-6CE18789E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8475" y="2894069"/>
                <a:ext cx="576503" cy="276999"/>
              </a:xfrm>
              <a:prstGeom prst="rect">
                <a:avLst/>
              </a:prstGeom>
              <a:blipFill>
                <a:blip r:embed="rId7"/>
                <a:stretch>
                  <a:fillRect l="-23404" t="-31818" r="-8511" b="-6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23250D5B-97D6-C243-B62A-72BAC747696D}"/>
                  </a:ext>
                </a:extLst>
              </p:cNvPr>
              <p:cNvSpPr txBox="1"/>
              <p:nvPr/>
            </p:nvSpPr>
            <p:spPr>
              <a:xfrm>
                <a:off x="2863849" y="2907033"/>
                <a:ext cx="5765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buNone/>
                </a:pPr>
                <a:r>
                  <a:rPr lang="en-US" sz="2000" i="1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23250D5B-97D6-C243-B62A-72BAC74769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3849" y="2907033"/>
                <a:ext cx="576503" cy="276999"/>
              </a:xfrm>
              <a:prstGeom prst="rect">
                <a:avLst/>
              </a:prstGeom>
              <a:blipFill>
                <a:blip r:embed="rId8"/>
                <a:stretch>
                  <a:fillRect l="-23913" t="-26087" r="-10870" b="-6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F1AC4E3D-2376-2144-A2AE-08B41767DD7B}"/>
                  </a:ext>
                </a:extLst>
              </p:cNvPr>
              <p:cNvSpPr txBox="1"/>
              <p:nvPr/>
            </p:nvSpPr>
            <p:spPr>
              <a:xfrm>
                <a:off x="2888734" y="4335736"/>
                <a:ext cx="5797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buNone/>
                </a:pPr>
                <a:r>
                  <a:rPr lang="en-US" sz="2000" i="1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F1AC4E3D-2376-2144-A2AE-08B41767D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8734" y="4335736"/>
                <a:ext cx="579710" cy="276999"/>
              </a:xfrm>
              <a:prstGeom prst="rect">
                <a:avLst/>
              </a:prstGeom>
              <a:blipFill>
                <a:blip r:embed="rId9"/>
                <a:stretch>
                  <a:fillRect l="-23404" t="-26087" r="-8511" b="-6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Box 104">
            <a:extLst>
              <a:ext uri="{FF2B5EF4-FFF2-40B4-BE49-F238E27FC236}">
                <a16:creationId xmlns:a16="http://schemas.microsoft.com/office/drawing/2014/main" id="{009DDB1D-59F6-D643-9858-C9547679C148}"/>
              </a:ext>
            </a:extLst>
          </p:cNvPr>
          <p:cNvSpPr txBox="1"/>
          <p:nvPr/>
        </p:nvSpPr>
        <p:spPr>
          <a:xfrm>
            <a:off x="5989603" y="1380366"/>
            <a:ext cx="2276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buNone/>
            </a:pPr>
            <a:r>
              <a:rPr lang="en-US" sz="2000" i="1">
                <a:solidFill>
                  <a:schemeClr val="tx1"/>
                </a:solidFill>
              </a:rPr>
              <a:t>IF</a:t>
            </a:r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703F659-1DEE-2742-84F2-521767B806C4}"/>
              </a:ext>
            </a:extLst>
          </p:cNvPr>
          <p:cNvSpPr txBox="1"/>
          <p:nvPr/>
        </p:nvSpPr>
        <p:spPr>
          <a:xfrm>
            <a:off x="6326547" y="3306531"/>
            <a:ext cx="129522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2000" dirty="0"/>
              <a:t>directional</a:t>
            </a:r>
            <a:br>
              <a:rPr lang="en-US" sz="2000" dirty="0"/>
            </a:br>
            <a:r>
              <a:rPr lang="en-US" sz="2000" dirty="0"/>
              <a:t>couplers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84B6AAE-2922-4E42-A9D2-93103AF8184B}"/>
              </a:ext>
            </a:extLst>
          </p:cNvPr>
          <p:cNvCxnSpPr>
            <a:cxnSpLocks/>
          </p:cNvCxnSpPr>
          <p:nvPr/>
        </p:nvCxnSpPr>
        <p:spPr bwMode="auto">
          <a:xfrm>
            <a:off x="6247999" y="2719500"/>
            <a:ext cx="539268" cy="531448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377241E-2306-684B-9D46-85D43A418312}"/>
              </a:ext>
            </a:extLst>
          </p:cNvPr>
          <p:cNvCxnSpPr>
            <a:cxnSpLocks/>
          </p:cNvCxnSpPr>
          <p:nvPr/>
        </p:nvCxnSpPr>
        <p:spPr bwMode="auto">
          <a:xfrm flipV="1">
            <a:off x="6227422" y="3916113"/>
            <a:ext cx="482037" cy="558122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778FA9DF-E219-4049-8C94-45535BD37C72}"/>
              </a:ext>
            </a:extLst>
          </p:cNvPr>
          <p:cNvSpPr txBox="1"/>
          <p:nvPr/>
        </p:nvSpPr>
        <p:spPr>
          <a:xfrm>
            <a:off x="3925044" y="2407542"/>
            <a:ext cx="411972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1600" b="0" i="1"/>
              <a:t>term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7FCD723-6ABA-8448-A6C2-A5410A5FBC0D}"/>
              </a:ext>
            </a:extLst>
          </p:cNvPr>
          <p:cNvSpPr txBox="1"/>
          <p:nvPr/>
        </p:nvSpPr>
        <p:spPr>
          <a:xfrm>
            <a:off x="191577" y="3362115"/>
            <a:ext cx="129522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2000" dirty="0"/>
              <a:t>directional</a:t>
            </a:r>
            <a:br>
              <a:rPr lang="en-US" sz="2000" dirty="0"/>
            </a:br>
            <a:r>
              <a:rPr lang="en-US" sz="2000" dirty="0"/>
              <a:t>couplers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BB83FA7-781F-B648-AFDD-3B4F8293B457}"/>
              </a:ext>
            </a:extLst>
          </p:cNvPr>
          <p:cNvCxnSpPr>
            <a:cxnSpLocks/>
          </p:cNvCxnSpPr>
          <p:nvPr/>
        </p:nvCxnSpPr>
        <p:spPr bwMode="auto">
          <a:xfrm flipV="1">
            <a:off x="931440" y="2747975"/>
            <a:ext cx="482037" cy="558122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FAA43091-BF5D-CA43-AE1E-EC194E48AAB7}"/>
              </a:ext>
            </a:extLst>
          </p:cNvPr>
          <p:cNvCxnSpPr>
            <a:cxnSpLocks/>
          </p:cNvCxnSpPr>
          <p:nvPr/>
        </p:nvCxnSpPr>
        <p:spPr bwMode="auto">
          <a:xfrm>
            <a:off x="875223" y="4042197"/>
            <a:ext cx="539268" cy="531448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480849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5EFAA-5690-3A42-90F8-ED8AF9F4E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with the VNA!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63A73-78D4-2843-92BF-FBD91CA34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5502870"/>
            <a:ext cx="10566400" cy="691291"/>
          </a:xfrm>
        </p:spPr>
        <p:txBody>
          <a:bodyPr/>
          <a:lstStyle/>
          <a:p>
            <a:r>
              <a:rPr lang="en-US" dirty="0"/>
              <a:t>The “</a:t>
            </a:r>
            <a:r>
              <a:rPr lang="en-US" i="1" dirty="0"/>
              <a:t>look and feel” </a:t>
            </a:r>
            <a:r>
              <a:rPr lang="en-US" dirty="0"/>
              <a:t>between VNAs vary between manufacturers and models</a:t>
            </a:r>
          </a:p>
          <a:p>
            <a:pPr lvl="1"/>
            <a:r>
              <a:rPr lang="en-US" dirty="0"/>
              <a:t>Concepts and operation is still very similar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7A8F2-28A5-B44E-B90C-BB33C0BBC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145" y="1047890"/>
            <a:ext cx="7677925" cy="453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48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F2C3F-22CC-5764-F7FB-3D52E51BC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Part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65543B-AAD8-6084-28E4-52A286BDA1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10967140" cy="5107865"/>
              </a:xfrm>
            </p:spPr>
            <p:txBody>
              <a:bodyPr/>
              <a:lstStyle/>
              <a:p>
                <a:r>
                  <a:rPr lang="en-US" dirty="0"/>
                  <a:t>Transmission-lines</a:t>
                </a:r>
              </a:p>
              <a:p>
                <a:pPr lvl="1"/>
                <a:r>
                  <a:rPr lang="en-US" dirty="0"/>
                  <a:t>TEM lines and (rect.) TE10 waveguides </a:t>
                </a:r>
              </a:p>
              <a:p>
                <a:pPr lvl="1"/>
                <a:r>
                  <a:rPr lang="en-US" dirty="0"/>
                  <a:t>Telegrapher’s equation and characteristics: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 load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dirty="0"/>
                  <a:t>, forward / backward traveling waves, reflection coefficient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𝒃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</m:t>
                    </m:r>
                  </m:oMath>
                </a14:m>
                <a:endParaRPr lang="en-US" dirty="0"/>
              </a:p>
              <a:p>
                <a:r>
                  <a:rPr lang="en-US" i="1" dirty="0"/>
                  <a:t>Smith</a:t>
                </a:r>
                <a:r>
                  <a:rPr lang="en-US" dirty="0"/>
                  <a:t> chart</a:t>
                </a:r>
              </a:p>
              <a:p>
                <a:pPr lvl="1"/>
                <a:r>
                  <a:rPr lang="en-US" dirty="0"/>
                  <a:t>Mapping of the complex reflection coefficient and the complex impedance plane</a:t>
                </a:r>
              </a:p>
              <a:p>
                <a:pPr lvl="1"/>
                <a:r>
                  <a:rPr lang="en-US" dirty="0"/>
                  <a:t>Characteristic points and areas in the </a:t>
                </a:r>
                <a:r>
                  <a:rPr lang="en-US" i="1" dirty="0"/>
                  <a:t>Smith</a:t>
                </a:r>
                <a:r>
                  <a:rPr lang="en-US" dirty="0"/>
                  <a:t> chart</a:t>
                </a:r>
              </a:p>
              <a:p>
                <a:r>
                  <a:rPr lang="en-US" dirty="0"/>
                  <a:t>Scattering (S)- parameters</a:t>
                </a:r>
              </a:p>
              <a:p>
                <a:pPr lvl="1"/>
                <a:r>
                  <a:rPr lang="en-US" dirty="0"/>
                  <a:t>Lumped and distributed circuit elements, linear networks described by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dirty="0"/>
                  <a:t>-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dirty="0"/>
                  <a:t> port parameters</a:t>
                </a:r>
              </a:p>
              <a:p>
                <a:pPr lvl="1"/>
                <a:r>
                  <a:rPr lang="en-US" dirty="0"/>
                  <a:t>n-port networks described by incident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/>
                  <a:t>) and reflected / transmitted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/>
                  <a:t>) </a:t>
                </a:r>
                <a:br>
                  <a:rPr lang="en-US" dirty="0"/>
                </a:br>
                <a:r>
                  <a:rPr lang="en-US" dirty="0"/>
                  <a:t>normalized complex voltage waves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Termination of unused ports in their characteristic impedance!</a:t>
                </a:r>
              </a:p>
              <a:p>
                <a:pPr lvl="1"/>
                <a:r>
                  <a:rPr lang="en-US" dirty="0"/>
                  <a:t> reflection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𝒊𝒊</m:t>
                        </m:r>
                      </m:sub>
                    </m:sSub>
                  </m:oMath>
                </a14:m>
                <a:r>
                  <a:rPr lang="en-US" dirty="0"/>
                  <a:t>) and transmission coefficients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S-parameter matrix, properties of S matrices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65543B-AAD8-6084-28E4-52A286BDA1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10967140" cy="5107865"/>
              </a:xfrm>
              <a:blipFill>
                <a:blip r:embed="rId2"/>
                <a:stretch>
                  <a:fillRect l="-694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66896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65EF3-0922-F947-99A0-4BB2416A5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VNA Calibration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72DF8-B191-3A47-86B5-8EBAE8F7E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Calibration is not necessary for pure frequency or phase measurements</a:t>
            </a:r>
          </a:p>
          <a:p>
            <a:r>
              <a:rPr lang="en-US" dirty="0"/>
              <a:t>Before calibrating the VNA measurement setup, </a:t>
            </a:r>
            <a:br>
              <a:rPr lang="en-US" dirty="0"/>
            </a:br>
            <a:r>
              <a:rPr lang="en-US" dirty="0"/>
              <a:t>perform a brief measurement and chose appropriate VNA settings:</a:t>
            </a:r>
          </a:p>
          <a:p>
            <a:pPr lvl="1"/>
            <a:r>
              <a:rPr lang="en-US" dirty="0"/>
              <a:t>Frequency range (center, span or start, stop)</a:t>
            </a:r>
          </a:p>
          <a:p>
            <a:pPr lvl="1"/>
            <a:r>
              <a:rPr lang="en-US" dirty="0"/>
              <a:t>Number of frequency points</a:t>
            </a:r>
          </a:p>
          <a:p>
            <a:pPr lvl="2"/>
            <a:r>
              <a:rPr lang="en-US" dirty="0"/>
              <a:t>Can be sometimes increased  by rearranging the VNA memory (# of channels)</a:t>
            </a:r>
          </a:p>
          <a:p>
            <a:pPr lvl="1"/>
            <a:r>
              <a:rPr lang="en-US" dirty="0"/>
              <a:t>IF filter bandwidth</a:t>
            </a:r>
          </a:p>
          <a:p>
            <a:pPr lvl="1"/>
            <a:r>
              <a:rPr lang="en-US" dirty="0"/>
              <a:t> Output power level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Calibrate the setup, preferable with an electronic calibration system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if more than 2 ports are used!</a:t>
            </a:r>
          </a:p>
          <a:p>
            <a:pPr lvl="1"/>
            <a:r>
              <a:rPr lang="en-US" dirty="0"/>
              <a:t>Each port and combination needs to be</a:t>
            </a:r>
            <a:br>
              <a:rPr lang="en-US" dirty="0"/>
            </a:br>
            <a:r>
              <a:rPr lang="en-US" dirty="0"/>
              <a:t>calibrated, with the cables attached</a:t>
            </a:r>
          </a:p>
          <a:p>
            <a:pPr lvl="1"/>
            <a:r>
              <a:rPr lang="en-US" dirty="0"/>
              <a:t>Choose the appropriate connector type and sex</a:t>
            </a:r>
          </a:p>
          <a:p>
            <a:pPr lvl="1"/>
            <a:r>
              <a:rPr lang="en-US" dirty="0"/>
              <a:t>The instrument establishes a correction matrix</a:t>
            </a:r>
            <a:br>
              <a:rPr lang="en-US" dirty="0"/>
            </a:br>
            <a:r>
              <a:rPr lang="en-US" dirty="0"/>
              <a:t>and displays the ”CAL” status.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081CA5-36AC-2F49-BCA7-7008B77B5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619" y="4198674"/>
            <a:ext cx="3806571" cy="199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53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DCDD-735D-0244-8FC9-24C5798E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VNA Calibration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9C286-9990-664A-BCF4-FAD0CC6AF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2968140"/>
            <a:ext cx="10566400" cy="3226021"/>
          </a:xfrm>
        </p:spPr>
        <p:txBody>
          <a:bodyPr/>
          <a:lstStyle/>
          <a:p>
            <a:r>
              <a:rPr lang="en-US" dirty="0"/>
              <a:t>Calibration improves the measurement performance</a:t>
            </a:r>
          </a:p>
          <a:p>
            <a:pPr lvl="1"/>
            <a:r>
              <a:rPr lang="en-US" dirty="0"/>
              <a:t>Return loss improvement by typically 20 </a:t>
            </a:r>
            <a:r>
              <a:rPr lang="en-US" dirty="0" err="1"/>
              <a:t>dB.</a:t>
            </a:r>
            <a:r>
              <a:rPr lang="en-US" dirty="0"/>
              <a:t> Enables </a:t>
            </a:r>
            <a:r>
              <a:rPr lang="en-US" dirty="0" err="1"/>
              <a:t>mdB</a:t>
            </a:r>
            <a:r>
              <a:rPr lang="en-US" dirty="0"/>
              <a:t> accuracy measurements!</a:t>
            </a:r>
          </a:p>
          <a:p>
            <a:pPr lvl="1"/>
            <a:r>
              <a:rPr lang="en-US" dirty="0"/>
              <a:t>Full 2-port or 4-port calibration with manual calibration kits is prone to errors, </a:t>
            </a:r>
            <a:br>
              <a:rPr lang="en-US" dirty="0"/>
            </a:br>
            <a:r>
              <a:rPr lang="en-US" dirty="0"/>
              <a:t>better use electronic calibration systems.</a:t>
            </a:r>
          </a:p>
          <a:p>
            <a:pPr lvl="1"/>
            <a:r>
              <a:rPr lang="en-US" dirty="0"/>
              <a:t>Change VNA settings will cause the instrument to inter- and extrapolate, </a:t>
            </a:r>
            <a:br>
              <a:rPr lang="en-US" dirty="0"/>
            </a:br>
            <a:r>
              <a:rPr lang="en-US" dirty="0"/>
              <a:t>and the calibration status becomes uncertain.</a:t>
            </a:r>
          </a:p>
          <a:p>
            <a:r>
              <a:rPr lang="en-US" dirty="0"/>
              <a:t>Cables are included in the calibration</a:t>
            </a:r>
          </a:p>
          <a:p>
            <a:pPr lvl="1"/>
            <a:r>
              <a:rPr lang="en-US" dirty="0"/>
              <a:t>However, changing coaxial connector types not.</a:t>
            </a:r>
          </a:p>
          <a:p>
            <a:pPr lvl="1"/>
            <a:r>
              <a:rPr lang="en-US" dirty="0"/>
              <a:t>Special VNA cables allows the adaption of different connector types and sex, </a:t>
            </a:r>
            <a:br>
              <a:rPr lang="en-US" dirty="0"/>
            </a:br>
            <a:r>
              <a:rPr lang="en-US" dirty="0"/>
              <a:t>without requiring a re-calibration of the setup!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8AF2C1-CB16-6244-9EF0-9AD20FB96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815" y="1009915"/>
            <a:ext cx="3789536" cy="198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9BB23C-534B-904F-982D-B8BB6347BE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783" y="1028021"/>
            <a:ext cx="2159321" cy="198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1BA2C1-A03B-8C42-8832-43EC035AA5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328" y="1009915"/>
            <a:ext cx="1865428" cy="1980000"/>
          </a:xfrm>
          <a:prstGeom prst="rect">
            <a:avLst/>
          </a:prstGeom>
        </p:spPr>
      </p:pic>
      <p:pic>
        <p:nvPicPr>
          <p:cNvPr id="7" name="Imagen 6" descr="C:\Users\Carla\Dropbox\IMG_20170807_095822.jpg">
            <a:extLst>
              <a:ext uri="{FF2B5EF4-FFF2-40B4-BE49-F238E27FC236}">
                <a16:creationId xmlns:a16="http://schemas.microsoft.com/office/drawing/2014/main" id="{66C94E15-71B9-4F46-853C-2370D1D6773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63" r="10374" b="20448"/>
          <a:stretch>
            <a:fillRect/>
          </a:stretch>
        </p:blipFill>
        <p:spPr bwMode="auto">
          <a:xfrm rot="5400000">
            <a:off x="1233612" y="1068939"/>
            <a:ext cx="1998107" cy="18800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175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3B1A2-1BE3-F570-2B56-E326E1B0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 Instrument Features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E76460-E5AF-9726-194A-47A771C34B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Modern VNAs (SAs, oscilloscopes, etc. as well) have many “features”</a:t>
                </a:r>
              </a:p>
              <a:p>
                <a:r>
                  <a:rPr lang="en-US" dirty="0"/>
                  <a:t>Hardware features, e.g.</a:t>
                </a:r>
              </a:p>
              <a:p>
                <a:pPr lvl="1"/>
                <a:r>
                  <a:rPr lang="en-US" dirty="0"/>
                  <a:t>Automatic calibration system, down to DC</a:t>
                </a:r>
              </a:p>
              <a:p>
                <a:pPr lvl="1"/>
                <a:r>
                  <a:rPr lang="en-US" dirty="0"/>
                  <a:t>4 and more ports</a:t>
                </a:r>
              </a:p>
              <a:p>
                <a:pPr lvl="1"/>
                <a:r>
                  <a:rPr lang="en-US" dirty="0"/>
                  <a:t>Additional 2</a:t>
                </a:r>
                <a:r>
                  <a:rPr lang="en-US" baseline="30000" dirty="0"/>
                  <a:t>nd</a:t>
                </a:r>
                <a:r>
                  <a:rPr lang="en-US" dirty="0"/>
                  <a:t> source, for downconverter / mixer measurements</a:t>
                </a:r>
              </a:p>
              <a:p>
                <a:pPr lvl="1"/>
                <a:r>
                  <a:rPr lang="en-US" dirty="0"/>
                  <a:t>Integrated spectrum analyzer function</a:t>
                </a:r>
              </a:p>
              <a:p>
                <a:r>
                  <a:rPr lang="en-US" dirty="0"/>
                  <a:t>Software, control and data post processing options, e.g.</a:t>
                </a:r>
              </a:p>
              <a:p>
                <a:pPr lvl="1"/>
                <a:r>
                  <a:rPr lang="en-US" dirty="0"/>
                  <a:t>Far too many to list all</a:t>
                </a:r>
              </a:p>
              <a:p>
                <a:pPr lvl="1"/>
                <a:r>
                  <a:rPr lang="en-US" dirty="0"/>
                  <a:t>Sweep options, e.g., lin., log., segmented, in frequency or power</a:t>
                </a:r>
              </a:p>
              <a:p>
                <a:pPr lvl="1"/>
                <a:r>
                  <a:rPr lang="en-US" dirty="0" err="1"/>
                  <a:t>iDFT</a:t>
                </a:r>
                <a:r>
                  <a:rPr lang="en-US" dirty="0"/>
                  <a:t> (or </a:t>
                </a:r>
                <a:r>
                  <a:rPr lang="en-US" dirty="0" err="1"/>
                  <a:t>iFFT</a:t>
                </a:r>
                <a:r>
                  <a:rPr lang="en-US" dirty="0"/>
                  <a:t>), gating</a:t>
                </a:r>
              </a:p>
              <a:p>
                <a:pPr lvl="1"/>
                <a:r>
                  <a:rPr lang="en-US" dirty="0"/>
                  <a:t>TDR, TDT for BP or LP step or impulse, segmented (advanced) TDR</a:t>
                </a:r>
              </a:p>
              <a:p>
                <a:pPr lvl="2"/>
                <a:r>
                  <a:rPr lang="en-US" dirty="0"/>
                  <a:t>Only for linear, time-invariant systems!</a:t>
                </a:r>
              </a:p>
              <a:p>
                <a:pPr lvl="1"/>
                <a:r>
                  <a:rPr lang="en-US" dirty="0"/>
                  <a:t>Port extension, virtual ports (4-port VNA),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dirty="0"/>
                  <a:t> characterization, virtual baluns, etc.</a:t>
                </a:r>
              </a:p>
              <a:p>
                <a:pPr lvl="1"/>
                <a:r>
                  <a:rPr lang="en-US" dirty="0"/>
                  <a:t>Data transformations, e.g.,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Noise figure measurements</a:t>
                </a:r>
              </a:p>
              <a:p>
                <a:pPr lvl="1"/>
                <a:r>
                  <a:rPr lang="en-US" dirty="0"/>
                  <a:t>Measurements following telecommunication standards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E76460-E5AF-9726-194A-47A771C34B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9" t="-2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579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F8142-C5E6-F142-AA15-908E78BFB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Pulse TD Measurements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C8DAC7-CBAB-E24A-9147-4E89C2B8CB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4085" y="1047891"/>
                <a:ext cx="10983830" cy="5223080"/>
              </a:xfrm>
            </p:spPr>
            <p:txBody>
              <a:bodyPr lIns="90000"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dirty="0"/>
                  <a:t>Based on an inverse discrete </a:t>
                </a:r>
                <a:r>
                  <a:rPr lang="en-US" i="1" dirty="0"/>
                  <a:t>Fourier</a:t>
                </a:r>
                <a:r>
                  <a:rPr lang="en-US" dirty="0"/>
                  <a:t> transformation (</a:t>
                </a:r>
                <a:r>
                  <a:rPr lang="en-US" dirty="0" err="1"/>
                  <a:t>iDFT</a:t>
                </a:r>
                <a:r>
                  <a:rPr lang="en-US" dirty="0"/>
                  <a:t>) option in the VNA</a:t>
                </a:r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 marL="457200" lvl="1" indent="0">
                  <a:lnSpc>
                    <a:spcPct val="120000"/>
                  </a:lnSpc>
                  <a:buNone/>
                </a:pPr>
                <a:endParaRPr lang="en-US" dirty="0"/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Low-pass mode: Impulse or step response, </a:t>
                </a:r>
                <a:br>
                  <a:rPr lang="en-US" dirty="0"/>
                </a:br>
                <a:r>
                  <a:rPr lang="en-US" dirty="0"/>
                  <a:t>relying on equidistant samples over the extrapolated (to DC) frequency range.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>
                    <a:solidFill>
                      <a:srgbClr val="FF0000"/>
                    </a:solidFill>
                  </a:rPr>
                  <a:t>The VNA does not measure at DC! 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Manually match frequency range and # of points for DC extrapolation, e.g., 1</a:t>
                </a:r>
                <a:r>
                  <a:rPr lang="mr-IN" dirty="0"/>
                  <a:t>…</a:t>
                </a:r>
                <a:r>
                  <a:rPr lang="en-US" dirty="0"/>
                  <a:t>1000 MHz -&gt; 1001 points, </a:t>
                </a:r>
                <a:br>
                  <a:rPr lang="en-US" dirty="0"/>
                </a:br>
                <a:r>
                  <a:rPr lang="en-US" dirty="0"/>
                  <a:t>to enable extrapolation exactly to DC, or let the instrument chose the extrapolation settings automatically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Enables time-domain reflectometry (TDR)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Very useful on portable VNAs, troubleshooting RF cable problems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Band-pass response (no DC extrapolation)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Allows time-domain gating and de-embedding of non-resonant sub-systems, e.g., measurements on a PCB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>
                    <a:solidFill>
                      <a:srgbClr val="FF0000"/>
                    </a:solidFill>
                  </a:rPr>
                  <a:t>Limited to linear systems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>
                    <a:solidFill>
                      <a:schemeClr val="tx1"/>
                    </a:solidFill>
                  </a:rPr>
                  <a:t>Select the ”real” format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for time-domain transformations (</a:t>
                </a:r>
                <a:r>
                  <a:rPr lang="en-US" i="1" dirty="0">
                    <a:solidFill>
                      <a:schemeClr val="tx1"/>
                    </a:solidFill>
                  </a:rPr>
                  <a:t>Keysight</a:t>
                </a:r>
                <a:r>
                  <a:rPr lang="en-US" dirty="0">
                    <a:solidFill>
                      <a:schemeClr val="tx1"/>
                    </a:solidFill>
                  </a:rPr>
                  <a:t> instruments)!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or dB magnitude to detect small reflections in TDR analysis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C8DAC7-CBAB-E24A-9147-4E89C2B8CB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4085" y="1047891"/>
                <a:ext cx="10983830" cy="5223080"/>
              </a:xfrm>
              <a:blipFill>
                <a:blip r:embed="rId2"/>
                <a:stretch>
                  <a:fillRect l="-577" t="-1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3393312-76D3-FF45-9CEA-1469498ACC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558" y="1508750"/>
            <a:ext cx="3537678" cy="12623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5C03B9-E67B-B94A-92AE-A4D16963B4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08750"/>
            <a:ext cx="3503704" cy="126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019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5D185-1E3B-9841-AEAB-592C19C4F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Pulse TD Measurements (2)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580EA6-2E21-B540-A9E7-DFEA54666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94" y="1477237"/>
            <a:ext cx="3177620" cy="12300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D1B39F-28E4-5A43-8DCA-ECDD0550C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660" y="1460607"/>
            <a:ext cx="3359462" cy="12467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DD5121-17D1-8048-BDE8-375139C26E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065" y="1079641"/>
            <a:ext cx="2198139" cy="16276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C6099D-E7AD-BB4C-A2C0-A447E967E1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867" y="3544216"/>
            <a:ext cx="3134611" cy="2547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6A50FC-D136-DB4C-A01A-85FD2C0C7C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692" y="3544215"/>
            <a:ext cx="3149697" cy="25475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E8127E-1AC8-E844-986E-FCC29FBBCE75}"/>
              </a:ext>
            </a:extLst>
          </p:cNvPr>
          <p:cNvSpPr txBox="1"/>
          <p:nvPr/>
        </p:nvSpPr>
        <p:spPr>
          <a:xfrm>
            <a:off x="2174193" y="1463250"/>
            <a:ext cx="45717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tx1"/>
                </a:solidFill>
              </a:rPr>
              <a:t>FD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651681-6D8F-B54F-92BE-D30330EAEC9C}"/>
              </a:ext>
            </a:extLst>
          </p:cNvPr>
          <p:cNvSpPr txBox="1"/>
          <p:nvPr/>
        </p:nvSpPr>
        <p:spPr>
          <a:xfrm>
            <a:off x="3725488" y="1460607"/>
            <a:ext cx="45717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tx1"/>
                </a:solidFill>
              </a:rPr>
              <a:t>TD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2995C0-BDCF-2F41-82E9-4BFC11AFEAE1}"/>
              </a:ext>
            </a:extLst>
          </p:cNvPr>
          <p:cNvSpPr txBox="1"/>
          <p:nvPr/>
        </p:nvSpPr>
        <p:spPr>
          <a:xfrm>
            <a:off x="7422947" y="1462295"/>
            <a:ext cx="45717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tx1"/>
                </a:solidFill>
              </a:rPr>
              <a:t>TD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44EF38-5E21-2D4D-9831-A89D78785B0C}"/>
              </a:ext>
            </a:extLst>
          </p:cNvPr>
          <p:cNvSpPr txBox="1"/>
          <p:nvPr/>
        </p:nvSpPr>
        <p:spPr>
          <a:xfrm>
            <a:off x="5507248" y="1460607"/>
            <a:ext cx="45717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tx1"/>
                </a:solidFill>
              </a:rPr>
              <a:t>FD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70562E-DE01-3542-9A09-EC7E6304A0F6}"/>
              </a:ext>
            </a:extLst>
          </p:cNvPr>
          <p:cNvSpPr txBox="1"/>
          <p:nvPr/>
        </p:nvSpPr>
        <p:spPr>
          <a:xfrm>
            <a:off x="1571646" y="1147237"/>
            <a:ext cx="307007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/>
              <a:t>unlimited frequency range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B76472-3281-7C4A-94D4-4860286D4BA9}"/>
              </a:ext>
            </a:extLst>
          </p:cNvPr>
          <p:cNvSpPr txBox="1"/>
          <p:nvPr/>
        </p:nvSpPr>
        <p:spPr>
          <a:xfrm>
            <a:off x="4929958" y="1130382"/>
            <a:ext cx="309571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/>
              <a:t>truncated frequency range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4BFC53-9315-1E4B-AA4C-844BC4A3F5D7}"/>
              </a:ext>
            </a:extLst>
          </p:cNvPr>
          <p:cNvSpPr txBox="1"/>
          <p:nvPr/>
        </p:nvSpPr>
        <p:spPr>
          <a:xfrm>
            <a:off x="8351065" y="2707328"/>
            <a:ext cx="2339102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/>
              <a:t>smoothing window </a:t>
            </a:r>
            <a:br>
              <a:rPr lang="en-US" sz="1800"/>
            </a:br>
            <a:r>
              <a:rPr lang="en-US" sz="1800"/>
              <a:t>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5250483-380C-D244-A52B-6124D02BD976}"/>
                  </a:ext>
                </a:extLst>
              </p:cNvPr>
              <p:cNvSpPr txBox="1"/>
              <p:nvPr/>
            </p:nvSpPr>
            <p:spPr>
              <a:xfrm>
                <a:off x="5083478" y="2736598"/>
                <a:ext cx="880946" cy="4601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rect</m:t>
                      </m:r>
                      <m:d>
                        <m:dPr>
                          <m:ctrlPr>
                            <a:rPr lang="mr-I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mr-IN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𝛥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6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5250483-380C-D244-A52B-6124D02BD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3478" y="2736598"/>
                <a:ext cx="880946" cy="460191"/>
              </a:xfrm>
              <a:prstGeom prst="rect">
                <a:avLst/>
              </a:prstGeom>
              <a:blipFill>
                <a:blip r:embed="rId7"/>
                <a:stretch>
                  <a:fillRect l="-2857" t="-2703" b="-32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1145755-381F-2A47-9D09-7AC1C6E76C45}"/>
                  </a:ext>
                </a:extLst>
              </p:cNvPr>
              <p:cNvSpPr txBox="1"/>
              <p:nvPr/>
            </p:nvSpPr>
            <p:spPr>
              <a:xfrm>
                <a:off x="6860208" y="2768146"/>
                <a:ext cx="963790" cy="4286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mr-IN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mr-IN" sz="16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𝛥</m:t>
                                  </m:r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𝑓</m:t>
                                  </m:r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mr-IN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1600" b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1145755-381F-2A47-9D09-7AC1C6E76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0208" y="2768146"/>
                <a:ext cx="963790" cy="428643"/>
              </a:xfrm>
              <a:prstGeom prst="rect">
                <a:avLst/>
              </a:prstGeom>
              <a:blipFill>
                <a:blip r:embed="rId8"/>
                <a:stretch>
                  <a:fillRect l="-2632" t="-2857" b="-2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6F1D0426-45A0-4C4F-93E1-80FD54C1A1C8}"/>
              </a:ext>
            </a:extLst>
          </p:cNvPr>
          <p:cNvSpPr txBox="1"/>
          <p:nvPr/>
        </p:nvSpPr>
        <p:spPr>
          <a:xfrm>
            <a:off x="2221127" y="5312736"/>
            <a:ext cx="268535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/>
              <a:t>TDR impulse response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EBF388-F4CC-E843-96D8-EA1C5F0A2783}"/>
              </a:ext>
            </a:extLst>
          </p:cNvPr>
          <p:cNvSpPr txBox="1"/>
          <p:nvPr/>
        </p:nvSpPr>
        <p:spPr>
          <a:xfrm>
            <a:off x="6680095" y="5423843"/>
            <a:ext cx="228780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/>
              <a:t>TDR step response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3E83EE4-F5EE-F145-99CE-9AEB96C7050C}"/>
              </a:ext>
            </a:extLst>
          </p:cNvPr>
          <p:cNvSpPr/>
          <p:nvPr/>
        </p:nvSpPr>
        <p:spPr bwMode="auto">
          <a:xfrm>
            <a:off x="3254030" y="4946997"/>
            <a:ext cx="153620" cy="192025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1547641-393C-844F-8AB3-4056602301D3}"/>
              </a:ext>
            </a:extLst>
          </p:cNvPr>
          <p:cNvSpPr/>
          <p:nvPr/>
        </p:nvSpPr>
        <p:spPr bwMode="auto">
          <a:xfrm>
            <a:off x="2397883" y="4946997"/>
            <a:ext cx="153620" cy="192025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125AE2-59FC-1040-BE5F-8B4271DEF9CC}"/>
              </a:ext>
            </a:extLst>
          </p:cNvPr>
          <p:cNvSpPr txBox="1"/>
          <p:nvPr/>
        </p:nvSpPr>
        <p:spPr>
          <a:xfrm>
            <a:off x="2540217" y="4218210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TD gate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markers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ADA0764-5D3C-0B4F-84B8-DD6E03F6E18E}"/>
              </a:ext>
            </a:extLst>
          </p:cNvPr>
          <p:cNvCxnSpPr/>
          <p:nvPr/>
        </p:nvCxnSpPr>
        <p:spPr bwMode="auto">
          <a:xfrm flipH="1">
            <a:off x="2524335" y="4629308"/>
            <a:ext cx="107034" cy="27888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5834E95-E175-4D42-81B3-70146A3A6179}"/>
              </a:ext>
            </a:extLst>
          </p:cNvPr>
          <p:cNvCxnSpPr>
            <a:cxnSpLocks/>
          </p:cNvCxnSpPr>
          <p:nvPr/>
        </p:nvCxnSpPr>
        <p:spPr bwMode="auto">
          <a:xfrm>
            <a:off x="3163313" y="4626032"/>
            <a:ext cx="116209" cy="27888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401071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E02FE02-190D-C74B-99E4-5B104CD3DAB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 Example </a:t>
                </a:r>
                <a:r>
                  <a:rPr lang="mr-IN" dirty="0"/>
                  <a:t>–</a:t>
                </a:r>
                <a:r>
                  <a:rPr lang="en-US" dirty="0"/>
                  <a:t> Pillbox*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 Eigenmode</a:t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E02FE02-190D-C74B-99E4-5B104CD3DA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64F760-BF6F-D443-B60B-DFB8A5D8AD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4081885"/>
                <a:ext cx="10566400" cy="2112276"/>
              </a:xfrm>
            </p:spPr>
            <p:txBody>
              <a:bodyPr/>
              <a:lstStyle/>
              <a:p>
                <a:r>
                  <a:rPr lang="en-US" dirty="0"/>
                  <a:t>Characterize the accelerating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 mode </a:t>
                </a:r>
                <a:br>
                  <a:rPr lang="en-US" dirty="0"/>
                </a:br>
                <a:r>
                  <a:rPr lang="en-US" dirty="0"/>
                  <a:t>of a cylindrical cavity with beam ports</a:t>
                </a:r>
              </a:p>
              <a:p>
                <a:pPr lvl="1"/>
                <a:r>
                  <a:rPr lang="en-US" sz="2000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sz="2000" dirty="0"/>
                  <a:t> does not have to be the lowest frequency mode</a:t>
                </a:r>
              </a:p>
              <a:p>
                <a:r>
                  <a:rPr lang="en-US" dirty="0"/>
                  <a:t>Compare the measured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endParaRPr lang="en-US" i="1" dirty="0"/>
              </a:p>
              <a:p>
                <a:pPr lvl="1"/>
                <a:r>
                  <a:rPr lang="en-US" sz="2000" dirty="0"/>
                  <a:t>with an analytical analysis of a perfect cylinder (no beam ports)</a:t>
                </a:r>
              </a:p>
              <a:p>
                <a:pPr lvl="1"/>
                <a:r>
                  <a:rPr lang="en-US" sz="2000" dirty="0"/>
                  <a:t>with a numerical analysis 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64F760-BF6F-D443-B60B-DFB8A5D8AD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4081885"/>
                <a:ext cx="10566400" cy="2112276"/>
              </a:xfrm>
              <a:blipFill>
                <a:blip r:embed="rId3"/>
                <a:stretch>
                  <a:fillRect l="-719" t="-4790" b="-8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519E46C-72F5-0B47-A648-843BD0F4A98C}"/>
              </a:ext>
            </a:extLst>
          </p:cNvPr>
          <p:cNvSpPr txBox="1"/>
          <p:nvPr/>
        </p:nvSpPr>
        <p:spPr>
          <a:xfrm>
            <a:off x="8784350" y="4197100"/>
            <a:ext cx="329449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* normal conducting!</a:t>
            </a:r>
          </a:p>
        </p:txBody>
      </p:sp>
      <p:pic>
        <p:nvPicPr>
          <p:cNvPr id="5" name="Imagen 27" descr="C:\Users\Carla\Documents\Uni\CERN\Imagenes\model_dimensions.PNG">
            <a:extLst>
              <a:ext uri="{FF2B5EF4-FFF2-40B4-BE49-F238E27FC236}">
                <a16:creationId xmlns:a16="http://schemas.microsoft.com/office/drawing/2014/main" id="{26460065-8383-424E-B134-9A6F6F08AA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399" y="1057504"/>
            <a:ext cx="3270766" cy="30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7" descr="C:\Users\Carla\Dropbox\IMG_20170807_100037.jpg">
            <a:extLst>
              <a:ext uri="{FF2B5EF4-FFF2-40B4-BE49-F238E27FC236}">
                <a16:creationId xmlns:a16="http://schemas.microsoft.com/office/drawing/2014/main" id="{02E903FF-EB54-004D-A1F9-8969CA2A08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1" t="33474" r="20587"/>
          <a:stretch/>
        </p:blipFill>
        <p:spPr bwMode="auto">
          <a:xfrm>
            <a:off x="6326430" y="1051149"/>
            <a:ext cx="4524568" cy="30244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94930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12C1E5-8752-3A44-A4DB-55978A23787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Excite the Modes while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12C1E5-8752-3A44-A4DB-55978A2378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19765D-E3F4-564E-9FB1-7EB4917EF9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98940" y="4504340"/>
                <a:ext cx="7280260" cy="1689821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measurement with tunable coupling antenna</a:t>
                </a:r>
              </a:p>
              <a:p>
                <a:pPr lvl="1"/>
                <a:r>
                  <a:rPr lang="en-US" dirty="0"/>
                  <a:t>E-field on z-axis using a capacitive coupling pin</a:t>
                </a:r>
              </a:p>
              <a:p>
                <a:pPr lvl="2"/>
                <a:r>
                  <a:rPr lang="en-US" dirty="0"/>
                  <a:t>Center pin, e.g., of semi-rigid coaxial cable</a:t>
                </a:r>
              </a:p>
              <a:p>
                <a:pPr lvl="1"/>
                <a:r>
                  <a:rPr lang="en-US" dirty="0"/>
                  <a:t>H-field on the cavity rim using an inductive coupling loop</a:t>
                </a:r>
              </a:p>
              <a:p>
                <a:pPr lvl="2"/>
                <a:r>
                  <a:rPr lang="en-US" dirty="0"/>
                  <a:t>Bend the center conductor to a closed loop connected to ground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19765D-E3F4-564E-9FB1-7EB4917EF9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98940" y="4504340"/>
                <a:ext cx="7280260" cy="1689821"/>
              </a:xfrm>
              <a:blipFill>
                <a:blip r:embed="rId3"/>
                <a:stretch>
                  <a:fillRect l="-870" t="-2239" b="-2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16" descr="C:\Users\Carla\Documents\Uni\CERN\Imagenes\IMG_20170807_103112.jpg">
            <a:extLst>
              <a:ext uri="{FF2B5EF4-FFF2-40B4-BE49-F238E27FC236}">
                <a16:creationId xmlns:a16="http://schemas.microsoft.com/office/drawing/2014/main" id="{DAF45D1A-35A7-D54E-B6F9-42C6688284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7" b="23714"/>
          <a:stretch>
            <a:fillRect/>
          </a:stretch>
        </p:blipFill>
        <p:spPr bwMode="auto">
          <a:xfrm rot="-5400000">
            <a:off x="1753309" y="4270044"/>
            <a:ext cx="1927043" cy="192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EF051F-6B03-504E-A54C-F298885C81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126" y="1151812"/>
            <a:ext cx="4431077" cy="30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A96EC6-E461-8F41-A94E-044E4A53B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275" y="1151817"/>
            <a:ext cx="3876415" cy="3060000"/>
          </a:xfrm>
          <a:prstGeom prst="rect">
            <a:avLst/>
          </a:prstGeom>
        </p:spPr>
      </p:pic>
      <p:sp>
        <p:nvSpPr>
          <p:cNvPr id="9" name="Parallelogram 8">
            <a:extLst>
              <a:ext uri="{FF2B5EF4-FFF2-40B4-BE49-F238E27FC236}">
                <a16:creationId xmlns:a16="http://schemas.microsoft.com/office/drawing/2014/main" id="{1F662737-B636-6F4F-A6B7-DDB28671AC4D}"/>
              </a:ext>
            </a:extLst>
          </p:cNvPr>
          <p:cNvSpPr/>
          <p:nvPr/>
        </p:nvSpPr>
        <p:spPr bwMode="auto">
          <a:xfrm rot="20225813">
            <a:off x="2852420" y="2928205"/>
            <a:ext cx="699056" cy="95223"/>
          </a:xfrm>
          <a:prstGeom prst="parallelogram">
            <a:avLst>
              <a:gd name="adj" fmla="val 4035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2FEFD66-F169-7748-B122-8E6DB5690CF7}"/>
              </a:ext>
            </a:extLst>
          </p:cNvPr>
          <p:cNvCxnSpPr/>
          <p:nvPr/>
        </p:nvCxnSpPr>
        <p:spPr bwMode="auto">
          <a:xfrm flipV="1">
            <a:off x="3495635" y="2820148"/>
            <a:ext cx="93630" cy="381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5E1745-5D3A-4B45-A417-8C1A329CAE8E}"/>
              </a:ext>
            </a:extLst>
          </p:cNvPr>
          <p:cNvCxnSpPr>
            <a:stCxn id="10" idx="5"/>
            <a:endCxn id="10" idx="2"/>
          </p:cNvCxnSpPr>
          <p:nvPr/>
        </p:nvCxnSpPr>
        <p:spPr bwMode="auto">
          <a:xfrm flipV="1">
            <a:off x="2897676" y="2847268"/>
            <a:ext cx="608545" cy="25709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0609F0F-4A23-F84B-B1AD-38610E6E6B0F}"/>
              </a:ext>
            </a:extLst>
          </p:cNvPr>
          <p:cNvCxnSpPr/>
          <p:nvPr/>
        </p:nvCxnSpPr>
        <p:spPr bwMode="auto">
          <a:xfrm flipV="1">
            <a:off x="3018576" y="3026525"/>
            <a:ext cx="417413" cy="180514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stealth" w="med" len="med"/>
            <a:tailEnd type="stealth"/>
          </a:ln>
          <a:effectLst/>
        </p:spPr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1D98000-3C2E-A04E-9610-2F290ECA7710}"/>
              </a:ext>
            </a:extLst>
          </p:cNvPr>
          <p:cNvSpPr/>
          <p:nvPr/>
        </p:nvSpPr>
        <p:spPr bwMode="auto">
          <a:xfrm rot="17767884">
            <a:off x="8739999" y="2892833"/>
            <a:ext cx="177724" cy="335975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4" name="Parallelogram 13">
            <a:extLst>
              <a:ext uri="{FF2B5EF4-FFF2-40B4-BE49-F238E27FC236}">
                <a16:creationId xmlns:a16="http://schemas.microsoft.com/office/drawing/2014/main" id="{763BE965-40E6-804B-A79C-4CF6B56921DC}"/>
              </a:ext>
            </a:extLst>
          </p:cNvPr>
          <p:cNvSpPr/>
          <p:nvPr/>
        </p:nvSpPr>
        <p:spPr bwMode="auto">
          <a:xfrm rot="12072142">
            <a:off x="8966071" y="3160364"/>
            <a:ext cx="319979" cy="55074"/>
          </a:xfrm>
          <a:prstGeom prst="parallelogram">
            <a:avLst>
              <a:gd name="adj" fmla="val 1625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50036F9E-0E54-9C42-8945-5BF35F3259B2}"/>
              </a:ext>
            </a:extLst>
          </p:cNvPr>
          <p:cNvSpPr/>
          <p:nvPr/>
        </p:nvSpPr>
        <p:spPr bwMode="auto">
          <a:xfrm>
            <a:off x="8960114" y="3051924"/>
            <a:ext cx="179862" cy="219514"/>
          </a:xfrm>
          <a:prstGeom prst="arc">
            <a:avLst>
              <a:gd name="adj1" fmla="val 3999477"/>
              <a:gd name="adj2" fmla="val 20353681"/>
            </a:avLst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2B3EAD5-B2D6-0544-B1AD-F1CFD87D5BEC}"/>
              </a:ext>
            </a:extLst>
          </p:cNvPr>
          <p:cNvCxnSpPr/>
          <p:nvPr/>
        </p:nvCxnSpPr>
        <p:spPr bwMode="auto">
          <a:xfrm>
            <a:off x="8981074" y="3131658"/>
            <a:ext cx="289973" cy="11248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33">
            <a:extLst>
              <a:ext uri="{FF2B5EF4-FFF2-40B4-BE49-F238E27FC236}">
                <a16:creationId xmlns:a16="http://schemas.microsoft.com/office/drawing/2014/main" id="{8F324C98-23BA-C649-AA9C-8DDD4190C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6375" y="1630369"/>
            <a:ext cx="1616075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400">
                <a:solidFill>
                  <a:schemeClr val="tx1"/>
                </a:solidFill>
              </a:rPr>
              <a:t>sliding capacitive pin antenna probes the E-field</a:t>
            </a:r>
            <a:endParaRPr lang="en-GB" sz="1400">
              <a:solidFill>
                <a:schemeClr val="tx1"/>
              </a:solidFill>
            </a:endParaRPr>
          </a:p>
        </p:txBody>
      </p:sp>
      <p:cxnSp>
        <p:nvCxnSpPr>
          <p:cNvPr id="18" name="Straight Connector 38">
            <a:extLst>
              <a:ext uri="{FF2B5EF4-FFF2-40B4-BE49-F238E27FC236}">
                <a16:creationId xmlns:a16="http://schemas.microsoft.com/office/drawing/2014/main" id="{9549F42B-3741-E146-97E2-25E1FDB25AE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18576" y="2310452"/>
            <a:ext cx="417413" cy="434142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9" name="TextBox 33">
            <a:extLst>
              <a:ext uri="{FF2B5EF4-FFF2-40B4-BE49-F238E27FC236}">
                <a16:creationId xmlns:a16="http://schemas.microsoft.com/office/drawing/2014/main" id="{6D4C4819-D322-2646-99EB-73F4A5412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338" y="3537781"/>
            <a:ext cx="1616075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400">
                <a:solidFill>
                  <a:schemeClr val="tx1"/>
                </a:solidFill>
              </a:rPr>
              <a:t>rotating inductive loop antenna probes the H-field</a:t>
            </a:r>
            <a:endParaRPr lang="en-GB" sz="1400">
              <a:solidFill>
                <a:schemeClr val="tx1"/>
              </a:solidFill>
            </a:endParaRPr>
          </a:p>
        </p:txBody>
      </p:sp>
      <p:cxnSp>
        <p:nvCxnSpPr>
          <p:cNvPr id="20" name="Straight Connector 38">
            <a:extLst>
              <a:ext uri="{FF2B5EF4-FFF2-40B4-BE49-F238E27FC236}">
                <a16:creationId xmlns:a16="http://schemas.microsoft.com/office/drawing/2014/main" id="{C2F1F24B-4BB5-3147-9C6E-0EA6D2E49C69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8859914" y="3271437"/>
            <a:ext cx="100201" cy="313573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989006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278CD-8C40-9C42-8040-B16E79E4D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Frequency and Q-value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057918-DEF2-5A4C-9796-F39CDCFADF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12650" y="3992462"/>
                <a:ext cx="10007015" cy="2304301"/>
              </a:xfrm>
            </p:spPr>
            <p:txBody>
              <a:bodyPr/>
              <a:lstStyle/>
              <a:p>
                <a:r>
                  <a:rPr lang="en-US" dirty="0"/>
                  <a:t>Identify the correct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) mode frequency</a:t>
                </a:r>
              </a:p>
              <a:p>
                <a:pPr lvl="1"/>
                <a:r>
                  <a:rPr lang="en-US" dirty="0"/>
                  <a:t>Introduce a small perturbation, e.g., metallic rod or wire on the z-axis,</a:t>
                </a:r>
                <a:br>
                  <a:rPr lang="en-US" dirty="0"/>
                </a:br>
                <a:r>
                  <a:rPr lang="en-US" dirty="0"/>
                  <a:t>and observe the shift of the mode frequencies</a:t>
                </a:r>
              </a:p>
              <a:p>
                <a:r>
                  <a:rPr lang="en-US" dirty="0"/>
                  <a:t>Calibrate the VNA and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Tune the coupling loop for critical coupling</a:t>
                </a:r>
              </a:p>
              <a:p>
                <a:pPr lvl="1"/>
                <a:r>
                  <a:rPr lang="en-US" dirty="0"/>
                  <a:t>Display the resonant circle in the </a:t>
                </a:r>
                <a:r>
                  <a:rPr lang="en-US" i="1" dirty="0"/>
                  <a:t>Smith</a:t>
                </a:r>
                <a:r>
                  <a:rPr lang="en-US" dirty="0"/>
                  <a:t> chart using enough points!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057918-DEF2-5A4C-9796-F39CDCFADF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12650" y="3992462"/>
                <a:ext cx="10007015" cy="2304301"/>
              </a:xfrm>
              <a:blipFill>
                <a:blip r:embed="rId2"/>
                <a:stretch>
                  <a:fillRect l="-887" t="-4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76D5B445-63B2-0DCA-0073-F339EA0BC1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30" y="1227875"/>
            <a:ext cx="3514695" cy="2288212"/>
          </a:xfrm>
          <a:prstGeom prst="rect">
            <a:avLst/>
          </a:prstGeom>
        </p:spPr>
      </p:pic>
      <p:pic>
        <p:nvPicPr>
          <p:cNvPr id="20" name="Picture 19" descr="A picture containing line, plot, diagram, text&#10;&#10;Description automatically generated">
            <a:extLst>
              <a:ext uri="{FF2B5EF4-FFF2-40B4-BE49-F238E27FC236}">
                <a16:creationId xmlns:a16="http://schemas.microsoft.com/office/drawing/2014/main" id="{1F462639-FFE2-6747-CDDF-76A271736F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05" y="1300388"/>
            <a:ext cx="3698697" cy="2286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8E9D0FB-D375-2345-9B2C-E402687CC48C}"/>
              </a:ext>
            </a:extLst>
          </p:cNvPr>
          <p:cNvCxnSpPr/>
          <p:nvPr/>
        </p:nvCxnSpPr>
        <p:spPr bwMode="auto">
          <a:xfrm flipV="1">
            <a:off x="5881695" y="1621899"/>
            <a:ext cx="720000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A6FE816-A7A1-4242-B3A2-6EC7798AB305}"/>
              </a:ext>
            </a:extLst>
          </p:cNvPr>
          <p:cNvSpPr txBox="1"/>
          <p:nvPr/>
        </p:nvSpPr>
        <p:spPr>
          <a:xfrm>
            <a:off x="4836427" y="1619529"/>
            <a:ext cx="1588193" cy="64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>
                <a:solidFill>
                  <a:srgbClr val="C00000"/>
                </a:solidFill>
              </a:rPr>
              <a:t>3dB here!</a:t>
            </a:r>
          </a:p>
          <a:p>
            <a:pPr>
              <a:buNone/>
            </a:pPr>
            <a:r>
              <a:rPr lang="en-GB" sz="1100" b="0" dirty="0">
                <a:solidFill>
                  <a:srgbClr val="C00000"/>
                </a:solidFill>
              </a:rPr>
              <a:t>(only for critical coupling)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A33195-EA75-D44E-A553-916EA773AA12}"/>
              </a:ext>
            </a:extLst>
          </p:cNvPr>
          <p:cNvSpPr txBox="1"/>
          <p:nvPr/>
        </p:nvSpPr>
        <p:spPr>
          <a:xfrm>
            <a:off x="4777923" y="2866013"/>
            <a:ext cx="20632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C00000"/>
                </a:solidFill>
              </a:rPr>
              <a:t>NOT</a:t>
            </a:r>
            <a:r>
              <a:rPr lang="en-GB" sz="1600" b="0" dirty="0">
                <a:solidFill>
                  <a:srgbClr val="C00000"/>
                </a:solidFill>
              </a:rPr>
              <a:t> here!</a:t>
            </a:r>
          </a:p>
          <a:p>
            <a:pPr>
              <a:buNone/>
            </a:pPr>
            <a:br>
              <a:rPr lang="en-GB" sz="1600" b="0" dirty="0">
                <a:solidFill>
                  <a:srgbClr val="C00000"/>
                </a:solidFill>
              </a:rPr>
            </a:br>
            <a:endParaRPr lang="en-GB" sz="1600" b="0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GB" sz="1600" b="0" dirty="0">
                <a:solidFill>
                  <a:srgbClr val="C00000"/>
                </a:solidFill>
              </a:rPr>
              <a:t>classical mistake!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12014EF-9509-9043-9867-AF626940C73E}"/>
              </a:ext>
            </a:extLst>
          </p:cNvPr>
          <p:cNvCxnSpPr>
            <a:cxnSpLocks/>
          </p:cNvCxnSpPr>
          <p:nvPr/>
        </p:nvCxnSpPr>
        <p:spPr bwMode="auto">
          <a:xfrm>
            <a:off x="5895755" y="2830214"/>
            <a:ext cx="720000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pic>
        <p:nvPicPr>
          <p:cNvPr id="5" name="Picture 4" descr="A picture containing diagram, circle, line, plot&#10;&#10;Description automatically generated">
            <a:extLst>
              <a:ext uri="{FF2B5EF4-FFF2-40B4-BE49-F238E27FC236}">
                <a16:creationId xmlns:a16="http://schemas.microsoft.com/office/drawing/2014/main" id="{F548D518-3171-C621-18DA-BA289DDACD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159" y="1111702"/>
            <a:ext cx="3161212" cy="329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34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47549-2D30-2C4D-A2C5-C221333B5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Equivalent Circuit of a Resonant Mode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735708FB-3464-9449-BF53-BD61B1B2EC4E}"/>
                  </a:ext>
                </a:extLst>
              </p:cNvPr>
              <p:cNvSpPr txBox="1"/>
              <p:nvPr/>
            </p:nvSpPr>
            <p:spPr>
              <a:xfrm>
                <a:off x="7935210" y="2670602"/>
                <a:ext cx="573747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735708FB-3464-9449-BF53-BD61B1B2E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5210" y="2670602"/>
                <a:ext cx="573747" cy="221599"/>
              </a:xfrm>
              <a:prstGeom prst="rect">
                <a:avLst/>
              </a:prstGeom>
              <a:blipFill>
                <a:blip r:embed="rId2"/>
                <a:stretch>
                  <a:fillRect l="-6383" r="-2128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BB2D2649-738C-2141-9297-F768A3AB8DA9}"/>
                  </a:ext>
                </a:extLst>
              </p:cNvPr>
              <p:cNvSpPr txBox="1"/>
              <p:nvPr/>
            </p:nvSpPr>
            <p:spPr>
              <a:xfrm>
                <a:off x="8952733" y="2283582"/>
                <a:ext cx="537711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BB2D2649-738C-2141-9297-F768A3AB8D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2733" y="2283582"/>
                <a:ext cx="537711" cy="221599"/>
              </a:xfrm>
              <a:prstGeom prst="rect">
                <a:avLst/>
              </a:prstGeom>
              <a:blipFill>
                <a:blip r:embed="rId3"/>
                <a:stretch>
                  <a:fillRect l="-9302" r="-2326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4160173F-F220-5A4C-A545-E5B2F194BA15}"/>
                  </a:ext>
                </a:extLst>
              </p:cNvPr>
              <p:cNvSpPr txBox="1"/>
              <p:nvPr/>
            </p:nvSpPr>
            <p:spPr>
              <a:xfrm>
                <a:off x="7741610" y="1112425"/>
                <a:ext cx="847411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⇐</m:t>
                      </m:r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𝑠h𝑢𝑛𝑡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4160173F-F220-5A4C-A545-E5B2F194B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1610" y="1112425"/>
                <a:ext cx="847411" cy="221599"/>
              </a:xfrm>
              <a:prstGeom prst="rect">
                <a:avLst/>
              </a:prstGeom>
              <a:blipFill>
                <a:blip r:embed="rId4"/>
                <a:stretch>
                  <a:fillRect l="-2941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1" name="Rectangle 26">
            <a:extLst>
              <a:ext uri="{FF2B5EF4-FFF2-40B4-BE49-F238E27FC236}">
                <a16:creationId xmlns:a16="http://schemas.microsoft.com/office/drawing/2014/main" id="{DB0B0885-0869-9F4E-9AF2-2F37D7CF2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5961" y="3484840"/>
            <a:ext cx="1763712" cy="189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30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Lossless resonator</a:t>
            </a: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785D7C59-01D9-FA43-B635-C03E79109045}"/>
              </a:ext>
            </a:extLst>
          </p:cNvPr>
          <p:cNvSpPr/>
          <p:nvPr/>
        </p:nvSpPr>
        <p:spPr bwMode="auto">
          <a:xfrm>
            <a:off x="1630146" y="2194677"/>
            <a:ext cx="382587" cy="45720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8B68D7A6-15E8-2148-8A5D-F72CD4D1D9CD}"/>
              </a:ext>
            </a:extLst>
          </p:cNvPr>
          <p:cNvSpPr/>
          <p:nvPr/>
        </p:nvSpPr>
        <p:spPr bwMode="auto">
          <a:xfrm>
            <a:off x="925296" y="2469314"/>
            <a:ext cx="457200" cy="785813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4387041F-AAAF-ED44-AC8B-891F8CF86EFD}"/>
              </a:ext>
            </a:extLst>
          </p:cNvPr>
          <p:cNvSpPr/>
          <p:nvPr/>
        </p:nvSpPr>
        <p:spPr bwMode="auto">
          <a:xfrm>
            <a:off x="1620621" y="2788402"/>
            <a:ext cx="384175" cy="45720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6AC8CAC0-AAAB-BD47-B804-E3D22957A7C3}"/>
              </a:ext>
            </a:extLst>
          </p:cNvPr>
          <p:cNvSpPr/>
          <p:nvPr/>
        </p:nvSpPr>
        <p:spPr bwMode="auto">
          <a:xfrm>
            <a:off x="1593633" y="1545389"/>
            <a:ext cx="382588" cy="45720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69DBA114-BD2B-3F4B-A97A-1B6C3889694F}"/>
              </a:ext>
            </a:extLst>
          </p:cNvPr>
          <p:cNvSpPr/>
          <p:nvPr/>
        </p:nvSpPr>
        <p:spPr bwMode="auto">
          <a:xfrm>
            <a:off x="4595046" y="1778316"/>
            <a:ext cx="384175" cy="45720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4EDB132C-7696-454F-88D8-958F052FDAAB}"/>
              </a:ext>
            </a:extLst>
          </p:cNvPr>
          <p:cNvSpPr/>
          <p:nvPr/>
        </p:nvSpPr>
        <p:spPr bwMode="auto">
          <a:xfrm>
            <a:off x="4741096" y="2445066"/>
            <a:ext cx="384175" cy="45720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1ED6763A-B052-7044-9071-1A8757667D4C}"/>
              </a:ext>
            </a:extLst>
          </p:cNvPr>
          <p:cNvSpPr/>
          <p:nvPr/>
        </p:nvSpPr>
        <p:spPr bwMode="auto">
          <a:xfrm>
            <a:off x="5638033" y="2454591"/>
            <a:ext cx="382588" cy="45720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62B10CCA-A3D3-854F-949F-B442E537149B}"/>
              </a:ext>
            </a:extLst>
          </p:cNvPr>
          <p:cNvSpPr/>
          <p:nvPr/>
        </p:nvSpPr>
        <p:spPr bwMode="auto">
          <a:xfrm>
            <a:off x="6688958" y="2133916"/>
            <a:ext cx="384175" cy="45720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EA3A0930-6158-8342-9D76-3E226F6E6040}"/>
              </a:ext>
            </a:extLst>
          </p:cNvPr>
          <p:cNvSpPr/>
          <p:nvPr/>
        </p:nvSpPr>
        <p:spPr bwMode="auto">
          <a:xfrm>
            <a:off x="7858946" y="1594166"/>
            <a:ext cx="384175" cy="45720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1F4EBD6E-BC97-CD4C-BA11-6BB916676C14}"/>
              </a:ext>
            </a:extLst>
          </p:cNvPr>
          <p:cNvSpPr/>
          <p:nvPr/>
        </p:nvSpPr>
        <p:spPr bwMode="auto">
          <a:xfrm>
            <a:off x="7877996" y="2289491"/>
            <a:ext cx="384175" cy="45720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6CB416B4-2D74-BA46-9BF9-5AAAFF540584}"/>
              </a:ext>
            </a:extLst>
          </p:cNvPr>
          <p:cNvSpPr/>
          <p:nvPr/>
        </p:nvSpPr>
        <p:spPr bwMode="auto">
          <a:xfrm>
            <a:off x="8719371" y="1149627"/>
            <a:ext cx="1335087" cy="74930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A8DC3D3B-E8D2-E741-94FA-BA9968840ABE}"/>
              </a:ext>
            </a:extLst>
          </p:cNvPr>
          <p:cNvSpPr/>
          <p:nvPr/>
        </p:nvSpPr>
        <p:spPr bwMode="auto">
          <a:xfrm>
            <a:off x="3159946" y="1273491"/>
            <a:ext cx="741362" cy="2187575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7F6572D6-F0E1-4B46-8D93-365F45B0E54F}"/>
              </a:ext>
            </a:extLst>
          </p:cNvPr>
          <p:cNvSpPr/>
          <p:nvPr/>
        </p:nvSpPr>
        <p:spPr bwMode="auto">
          <a:xfrm>
            <a:off x="7731946" y="1108391"/>
            <a:ext cx="695325" cy="2187575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cxnSp>
        <p:nvCxnSpPr>
          <p:cNvPr id="245" name="Straight Arrow Connector 35">
            <a:extLst>
              <a:ext uri="{FF2B5EF4-FFF2-40B4-BE49-F238E27FC236}">
                <a16:creationId xmlns:a16="http://schemas.microsoft.com/office/drawing/2014/main" id="{AFAECC91-4464-4145-879A-7570843538F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150921" y="2366683"/>
            <a:ext cx="1454150" cy="0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246" name="Rectangle 245">
            <a:extLst>
              <a:ext uri="{FF2B5EF4-FFF2-40B4-BE49-F238E27FC236}">
                <a16:creationId xmlns:a16="http://schemas.microsoft.com/office/drawing/2014/main" id="{0033BF55-360E-4E40-9A0B-FFB97C4FAD6C}"/>
              </a:ext>
            </a:extLst>
          </p:cNvPr>
          <p:cNvSpPr/>
          <p:nvPr/>
        </p:nvSpPr>
        <p:spPr bwMode="auto">
          <a:xfrm>
            <a:off x="1603158" y="1848602"/>
            <a:ext cx="163513" cy="49371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EDB8CD78-3E69-3842-9AB6-FAA9E31E8254}"/>
              </a:ext>
            </a:extLst>
          </p:cNvPr>
          <p:cNvSpPr/>
          <p:nvPr/>
        </p:nvSpPr>
        <p:spPr bwMode="auto">
          <a:xfrm>
            <a:off x="1812708" y="1875589"/>
            <a:ext cx="119063" cy="347663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cxnSp>
        <p:nvCxnSpPr>
          <p:cNvPr id="248" name="Straight Connector 62">
            <a:extLst>
              <a:ext uri="{FF2B5EF4-FFF2-40B4-BE49-F238E27FC236}">
                <a16:creationId xmlns:a16="http://schemas.microsoft.com/office/drawing/2014/main" id="{4D5B428B-1906-1040-B674-89840475334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07140" y="2387558"/>
            <a:ext cx="330200" cy="1587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lg"/>
          </a:ln>
        </p:spPr>
      </p:cxnSp>
      <p:cxnSp>
        <p:nvCxnSpPr>
          <p:cNvPr id="249" name="Straight Arrow Connector 31">
            <a:extLst>
              <a:ext uri="{FF2B5EF4-FFF2-40B4-BE49-F238E27FC236}">
                <a16:creationId xmlns:a16="http://schemas.microsoft.com/office/drawing/2014/main" id="{51196805-7F53-D443-97A4-5AFA97D917E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81677" y="2752683"/>
            <a:ext cx="822325" cy="1587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250" name="Rectangle 27">
            <a:extLst>
              <a:ext uri="{FF2B5EF4-FFF2-40B4-BE49-F238E27FC236}">
                <a16:creationId xmlns:a16="http://schemas.microsoft.com/office/drawing/2014/main" id="{94483204-6CA4-F748-95D4-50B283EBE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425" y="3311628"/>
            <a:ext cx="11652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Generator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</a:b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here: VNA</a:t>
            </a:r>
          </a:p>
        </p:txBody>
      </p:sp>
      <p:sp>
        <p:nvSpPr>
          <p:cNvPr id="251" name="Rectangle 29">
            <a:extLst>
              <a:ext uri="{FF2B5EF4-FFF2-40B4-BE49-F238E27FC236}">
                <a16:creationId xmlns:a16="http://schemas.microsoft.com/office/drawing/2014/main" id="{FD3ED6D6-BCDB-C04D-97DC-D2F1DAB015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848" y="4747785"/>
            <a:ext cx="3920184" cy="458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We have resonance condition, when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52" name="Rectangle 43">
            <a:extLst>
              <a:ext uri="{FF2B5EF4-FFF2-40B4-BE49-F238E27FC236}">
                <a16:creationId xmlns:a16="http://schemas.microsoft.com/office/drawing/2014/main" id="{F3F0D6D9-9D2B-4A46-9913-E107D025F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1974" y="3351794"/>
            <a:ext cx="2103831" cy="611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Beam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</a:b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here: not present</a:t>
            </a:r>
          </a:p>
        </p:txBody>
      </p:sp>
      <p:cxnSp>
        <p:nvCxnSpPr>
          <p:cNvPr id="253" name="Straight Connector 77">
            <a:extLst>
              <a:ext uri="{FF2B5EF4-FFF2-40B4-BE49-F238E27FC236}">
                <a16:creationId xmlns:a16="http://schemas.microsoft.com/office/drawing/2014/main" id="{3532F925-EB07-BA4A-9392-CA490CDE024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075524" y="2414110"/>
            <a:ext cx="2606675" cy="1587"/>
          </a:xfrm>
          <a:prstGeom prst="line">
            <a:avLst/>
          </a:prstGeom>
          <a:noFill/>
          <a:ln w="19050" algn="ctr">
            <a:solidFill>
              <a:srgbClr val="00CC00"/>
            </a:solidFill>
            <a:prstDash val="sysDash"/>
            <a:round/>
            <a:headEnd/>
            <a:tailEnd type="none" w="lg" len="lg"/>
          </a:ln>
        </p:spPr>
      </p:cxnSp>
      <p:cxnSp>
        <p:nvCxnSpPr>
          <p:cNvPr id="254" name="Straight Connector 80">
            <a:extLst>
              <a:ext uri="{FF2B5EF4-FFF2-40B4-BE49-F238E27FC236}">
                <a16:creationId xmlns:a16="http://schemas.microsoft.com/office/drawing/2014/main" id="{EEA43DBB-6E27-664E-9E12-6671AB96F5E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437339" y="2414110"/>
            <a:ext cx="2606675" cy="1588"/>
          </a:xfrm>
          <a:prstGeom prst="line">
            <a:avLst/>
          </a:prstGeom>
          <a:noFill/>
          <a:ln w="19050" algn="ctr">
            <a:solidFill>
              <a:srgbClr val="00CC00"/>
            </a:solidFill>
            <a:prstDash val="sysDash"/>
            <a:round/>
            <a:headEnd/>
            <a:tailEnd type="none" w="lg" len="lg"/>
          </a:ln>
        </p:spPr>
      </p:cxnSp>
      <p:sp>
        <p:nvSpPr>
          <p:cNvPr id="255" name="Rectangle 29">
            <a:extLst>
              <a:ext uri="{FF2B5EF4-FFF2-40B4-BE49-F238E27FC236}">
                <a16:creationId xmlns:a16="http://schemas.microsoft.com/office/drawing/2014/main" id="{9DEF8344-1EBB-F649-9F1B-635B6175C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848" y="5548256"/>
            <a:ext cx="36480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itchFamily="2" charset="2"/>
              </a:rPr>
              <a:t> </a:t>
            </a:r>
            <a:r>
              <a:rPr kumimoji="0" lang="en-US" sz="2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Resonance frequency: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56" name="TextBox 63">
            <a:extLst>
              <a:ext uri="{FF2B5EF4-FFF2-40B4-BE49-F238E27FC236}">
                <a16:creationId xmlns:a16="http://schemas.microsoft.com/office/drawing/2014/main" id="{D70213C6-7691-2649-A8B3-2A7A93498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9103" y="2654207"/>
            <a:ext cx="15954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The beam is usually considered as a current source with infinite source impedance.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7" name="TextBox 63">
                <a:extLst>
                  <a:ext uri="{FF2B5EF4-FFF2-40B4-BE49-F238E27FC236}">
                    <a16:creationId xmlns:a16="http://schemas.microsoft.com/office/drawing/2014/main" id="{55F73316-1D58-0A4F-AA82-CB7712D13D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61307" y="1107817"/>
                <a:ext cx="1655083" cy="11080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The generator may deliver power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kumimoji="0" lang="en-US" sz="1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𝑠h</m:t>
                        </m:r>
                      </m:sub>
                    </m:sSub>
                  </m:oMath>
                </a14:m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and to the beam, but also the beam can deliver power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kumimoji="0" lang="en-US" sz="1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𝑠h</m:t>
                        </m:r>
                      </m:sub>
                    </m:sSub>
                  </m:oMath>
                </a14:m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kumimoji="0" lang="en-US" sz="1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!</a:t>
                </a:r>
                <a:endParaRPr kumimoji="0" lang="en-GB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57" name="TextBox 63">
                <a:extLst>
                  <a:ext uri="{FF2B5EF4-FFF2-40B4-BE49-F238E27FC236}">
                    <a16:creationId xmlns:a16="http://schemas.microsoft.com/office/drawing/2014/main" id="{55F73316-1D58-0A4F-AA82-CB7712D13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61307" y="1107817"/>
                <a:ext cx="1655083" cy="1108060"/>
              </a:xfrm>
              <a:prstGeom prst="rect">
                <a:avLst/>
              </a:prstGeom>
              <a:blipFill>
                <a:blip r:embed="rId5"/>
                <a:stretch>
                  <a:fillRect t="-3409" b="-22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8" name="Group 63">
            <a:extLst>
              <a:ext uri="{FF2B5EF4-FFF2-40B4-BE49-F238E27FC236}">
                <a16:creationId xmlns:a16="http://schemas.microsoft.com/office/drawing/2014/main" id="{88DB5B42-AE11-F74A-A1AD-2F86FA448658}"/>
              </a:ext>
            </a:extLst>
          </p:cNvPr>
          <p:cNvGrpSpPr>
            <a:grpSpLocks/>
          </p:cNvGrpSpPr>
          <p:nvPr/>
        </p:nvGrpSpPr>
        <p:grpSpPr bwMode="auto">
          <a:xfrm>
            <a:off x="4965993" y="2174385"/>
            <a:ext cx="149225" cy="444500"/>
            <a:chOff x="1115060" y="665480"/>
            <a:chExt cx="148590" cy="443865"/>
          </a:xfrm>
        </p:grpSpPr>
        <p:sp>
          <p:nvSpPr>
            <p:cNvPr id="259" name="Arc 258">
              <a:extLst>
                <a:ext uri="{FF2B5EF4-FFF2-40B4-BE49-F238E27FC236}">
                  <a16:creationId xmlns:a16="http://schemas.microsoft.com/office/drawing/2014/main" id="{2BF089B8-2C8C-3E43-B198-88C1A81002C6}"/>
                </a:ext>
              </a:extLst>
            </p:cNvPr>
            <p:cNvSpPr/>
            <p:nvPr/>
          </p:nvSpPr>
          <p:spPr bwMode="auto">
            <a:xfrm>
              <a:off x="1115060" y="665480"/>
              <a:ext cx="148590" cy="149012"/>
            </a:xfrm>
            <a:prstGeom prst="arc">
              <a:avLst>
                <a:gd name="adj1" fmla="val 16200000"/>
                <a:gd name="adj2" fmla="val 547472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Arc 259">
              <a:extLst>
                <a:ext uri="{FF2B5EF4-FFF2-40B4-BE49-F238E27FC236}">
                  <a16:creationId xmlns:a16="http://schemas.microsoft.com/office/drawing/2014/main" id="{FF9B3F75-B3AC-AA4A-AE52-68DD1BF80394}"/>
                </a:ext>
              </a:extLst>
            </p:cNvPr>
            <p:cNvSpPr/>
            <p:nvPr/>
          </p:nvSpPr>
          <p:spPr bwMode="auto">
            <a:xfrm>
              <a:off x="1115060" y="814492"/>
              <a:ext cx="148590" cy="149012"/>
            </a:xfrm>
            <a:prstGeom prst="arc">
              <a:avLst>
                <a:gd name="adj1" fmla="val 16200000"/>
                <a:gd name="adj2" fmla="val 547472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Arc 260">
              <a:extLst>
                <a:ext uri="{FF2B5EF4-FFF2-40B4-BE49-F238E27FC236}">
                  <a16:creationId xmlns:a16="http://schemas.microsoft.com/office/drawing/2014/main" id="{0B1ED243-72DE-1548-8B6B-97B54C7A73EA}"/>
                </a:ext>
              </a:extLst>
            </p:cNvPr>
            <p:cNvSpPr/>
            <p:nvPr/>
          </p:nvSpPr>
          <p:spPr bwMode="auto">
            <a:xfrm>
              <a:off x="1115060" y="960333"/>
              <a:ext cx="148590" cy="149012"/>
            </a:xfrm>
            <a:prstGeom prst="arc">
              <a:avLst>
                <a:gd name="adj1" fmla="val 16200000"/>
                <a:gd name="adj2" fmla="val 547472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2" name="Oval 261">
            <a:extLst>
              <a:ext uri="{FF2B5EF4-FFF2-40B4-BE49-F238E27FC236}">
                <a16:creationId xmlns:a16="http://schemas.microsoft.com/office/drawing/2014/main" id="{45ABB82B-16D8-684B-B13B-E7C652E1C1A0}"/>
              </a:ext>
            </a:extLst>
          </p:cNvPr>
          <p:cNvSpPr/>
          <p:nvPr/>
        </p:nvSpPr>
        <p:spPr bwMode="auto">
          <a:xfrm flipV="1">
            <a:off x="5804721" y="1538604"/>
            <a:ext cx="47625" cy="46037"/>
          </a:xfrm>
          <a:prstGeom prst="ellipse">
            <a:avLst/>
          </a:prstGeom>
          <a:solidFill>
            <a:srgbClr val="000000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263" name="Group 84">
            <a:extLst>
              <a:ext uri="{FF2B5EF4-FFF2-40B4-BE49-F238E27FC236}">
                <a16:creationId xmlns:a16="http://schemas.microsoft.com/office/drawing/2014/main" id="{15E405AB-E8B4-394E-B7CE-9440B4D7D2A2}"/>
              </a:ext>
            </a:extLst>
          </p:cNvPr>
          <p:cNvGrpSpPr>
            <a:grpSpLocks/>
          </p:cNvGrpSpPr>
          <p:nvPr/>
        </p:nvGrpSpPr>
        <p:grpSpPr bwMode="auto">
          <a:xfrm>
            <a:off x="5715166" y="2346628"/>
            <a:ext cx="234950" cy="103188"/>
            <a:chOff x="4019550" y="3168650"/>
            <a:chExt cx="234950" cy="103188"/>
          </a:xfrm>
        </p:grpSpPr>
        <p:cxnSp>
          <p:nvCxnSpPr>
            <p:cNvPr id="264" name="Straight Connector 68">
              <a:extLst>
                <a:ext uri="{FF2B5EF4-FFF2-40B4-BE49-F238E27FC236}">
                  <a16:creationId xmlns:a16="http://schemas.microsoft.com/office/drawing/2014/main" id="{1FC12F33-9DB0-F045-B345-724A5C5D59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019550" y="3168650"/>
              <a:ext cx="234950" cy="1588"/>
            </a:xfrm>
            <a:prstGeom prst="line">
              <a:avLst/>
            </a:prstGeom>
            <a:noFill/>
            <a:ln w="63500" algn="ctr">
              <a:solidFill>
                <a:srgbClr val="000000"/>
              </a:solidFill>
              <a:round/>
              <a:headEnd/>
              <a:tailEnd type="none" w="lg" len="lg"/>
            </a:ln>
          </p:spPr>
        </p:cxnSp>
        <p:cxnSp>
          <p:nvCxnSpPr>
            <p:cNvPr id="265" name="Straight Connector 69">
              <a:extLst>
                <a:ext uri="{FF2B5EF4-FFF2-40B4-BE49-F238E27FC236}">
                  <a16:creationId xmlns:a16="http://schemas.microsoft.com/office/drawing/2014/main" id="{7268BD7A-ACD8-3240-B960-78C1F931E2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019550" y="3270250"/>
              <a:ext cx="234950" cy="1588"/>
            </a:xfrm>
            <a:prstGeom prst="line">
              <a:avLst/>
            </a:prstGeom>
            <a:noFill/>
            <a:ln w="63500" algn="ctr">
              <a:solidFill>
                <a:srgbClr val="000000"/>
              </a:solidFill>
              <a:round/>
              <a:headEnd/>
              <a:tailEnd type="none" w="lg" len="lg"/>
            </a:ln>
          </p:spPr>
        </p:cxnSp>
      </p:grpSp>
      <p:cxnSp>
        <p:nvCxnSpPr>
          <p:cNvPr id="266" name="Straight Connector 83">
            <a:extLst>
              <a:ext uri="{FF2B5EF4-FFF2-40B4-BE49-F238E27FC236}">
                <a16:creationId xmlns:a16="http://schemas.microsoft.com/office/drawing/2014/main" id="{71B129C2-EAFD-D842-876E-3ABB5BCF626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507513" y="3394739"/>
            <a:ext cx="234950" cy="1588"/>
          </a:xfrm>
          <a:prstGeom prst="line">
            <a:avLst/>
          </a:prstGeom>
          <a:noFill/>
          <a:ln w="63500" algn="ctr">
            <a:solidFill>
              <a:srgbClr val="000000"/>
            </a:solidFill>
            <a:round/>
            <a:headEnd/>
            <a:tailEnd type="none" w="lg" len="lg"/>
          </a:ln>
        </p:spPr>
      </p:cxnSp>
      <p:sp>
        <p:nvSpPr>
          <p:cNvPr id="267" name="Rectangle 266">
            <a:extLst>
              <a:ext uri="{FF2B5EF4-FFF2-40B4-BE49-F238E27FC236}">
                <a16:creationId xmlns:a16="http://schemas.microsoft.com/office/drawing/2014/main" id="{1A1B16F2-8D78-624A-84A8-40F70B815E18}"/>
              </a:ext>
            </a:extLst>
          </p:cNvPr>
          <p:cNvSpPr/>
          <p:nvPr/>
        </p:nvSpPr>
        <p:spPr bwMode="auto">
          <a:xfrm>
            <a:off x="6553109" y="2204163"/>
            <a:ext cx="119063" cy="3476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76B66E15-BFEE-FC42-B86C-4585730FECED}"/>
              </a:ext>
            </a:extLst>
          </p:cNvPr>
          <p:cNvSpPr/>
          <p:nvPr/>
        </p:nvSpPr>
        <p:spPr bwMode="auto">
          <a:xfrm flipV="1">
            <a:off x="5810032" y="3151504"/>
            <a:ext cx="47625" cy="46037"/>
          </a:xfrm>
          <a:prstGeom prst="ellipse">
            <a:avLst/>
          </a:prstGeom>
          <a:solidFill>
            <a:srgbClr val="000000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59B02F90-0B24-C942-BD12-C15F2C15D4D5}"/>
              </a:ext>
            </a:extLst>
          </p:cNvPr>
          <p:cNvSpPr/>
          <p:nvPr/>
        </p:nvSpPr>
        <p:spPr bwMode="auto">
          <a:xfrm flipV="1">
            <a:off x="5013401" y="3151504"/>
            <a:ext cx="47625" cy="46037"/>
          </a:xfrm>
          <a:prstGeom prst="ellipse">
            <a:avLst/>
          </a:prstGeom>
          <a:solidFill>
            <a:srgbClr val="000000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553F9AC0-DEAA-7649-B7A3-6326F19D0AAD}"/>
              </a:ext>
            </a:extLst>
          </p:cNvPr>
          <p:cNvSpPr/>
          <p:nvPr/>
        </p:nvSpPr>
        <p:spPr bwMode="auto">
          <a:xfrm flipV="1">
            <a:off x="6592121" y="3151504"/>
            <a:ext cx="47625" cy="46037"/>
          </a:xfrm>
          <a:prstGeom prst="ellipse">
            <a:avLst/>
          </a:prstGeom>
          <a:solidFill>
            <a:srgbClr val="000000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cxnSp>
        <p:nvCxnSpPr>
          <p:cNvPr id="271" name="Straight Connector 93">
            <a:extLst>
              <a:ext uri="{FF2B5EF4-FFF2-40B4-BE49-F238E27FC236}">
                <a16:creationId xmlns:a16="http://schemas.microsoft.com/office/drawing/2014/main" id="{2D3DD7F6-E677-B149-B966-B347F8FB76E9}"/>
              </a:ext>
            </a:extLst>
          </p:cNvPr>
          <p:cNvCxnSpPr>
            <a:cxnSpLocks noChangeShapeType="1"/>
            <a:stCxn id="261" idx="2"/>
          </p:cNvCxnSpPr>
          <p:nvPr/>
        </p:nvCxnSpPr>
        <p:spPr bwMode="auto">
          <a:xfrm flipH="1">
            <a:off x="5037214" y="2618867"/>
            <a:ext cx="1770" cy="532637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lg"/>
          </a:ln>
        </p:spPr>
      </p:cxnSp>
      <p:cxnSp>
        <p:nvCxnSpPr>
          <p:cNvPr id="272" name="Straight Connector 94">
            <a:extLst>
              <a:ext uri="{FF2B5EF4-FFF2-40B4-BE49-F238E27FC236}">
                <a16:creationId xmlns:a16="http://schemas.microsoft.com/office/drawing/2014/main" id="{E8E02103-4A0D-5C43-ADBC-9A58DB21959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042639" y="1891451"/>
            <a:ext cx="0" cy="273600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lg"/>
          </a:ln>
        </p:spPr>
      </p:cxnSp>
      <p:cxnSp>
        <p:nvCxnSpPr>
          <p:cNvPr id="273" name="Straight Connector 105">
            <a:extLst>
              <a:ext uri="{FF2B5EF4-FFF2-40B4-BE49-F238E27FC236}">
                <a16:creationId xmlns:a16="http://schemas.microsoft.com/office/drawing/2014/main" id="{55D09092-B6EA-3C41-BD62-10197576FCD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38099" y="1966042"/>
            <a:ext cx="782850" cy="1195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lg"/>
          </a:ln>
        </p:spPr>
      </p:cxnSp>
      <p:cxnSp>
        <p:nvCxnSpPr>
          <p:cNvPr id="274" name="Straight Connector 113">
            <a:extLst>
              <a:ext uri="{FF2B5EF4-FFF2-40B4-BE49-F238E27FC236}">
                <a16:creationId xmlns:a16="http://schemas.microsoft.com/office/drawing/2014/main" id="{35796921-3552-0F40-9426-E268FF32E251}"/>
              </a:ext>
            </a:extLst>
          </p:cNvPr>
          <p:cNvCxnSpPr>
            <a:cxnSpLocks noChangeShapeType="1"/>
            <a:endCxn id="238" idx="0"/>
          </p:cNvCxnSpPr>
          <p:nvPr/>
        </p:nvCxnSpPr>
        <p:spPr bwMode="auto">
          <a:xfrm flipV="1">
            <a:off x="5828928" y="2454591"/>
            <a:ext cx="399" cy="733034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lg"/>
          </a:ln>
        </p:spPr>
      </p:cxnSp>
      <p:cxnSp>
        <p:nvCxnSpPr>
          <p:cNvPr id="275" name="Straight Arrow Connector 120">
            <a:extLst>
              <a:ext uri="{FF2B5EF4-FFF2-40B4-BE49-F238E27FC236}">
                <a16:creationId xmlns:a16="http://schemas.microsoft.com/office/drawing/2014/main" id="{BFA4976E-B1AA-9944-AA01-8B73F59BF35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046505" y="1547361"/>
            <a:ext cx="2" cy="36000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lg" len="lg"/>
          </a:ln>
        </p:spPr>
      </p:cxnSp>
      <p:cxnSp>
        <p:nvCxnSpPr>
          <p:cNvPr id="276" name="Straight Arrow Connector 120">
            <a:extLst>
              <a:ext uri="{FF2B5EF4-FFF2-40B4-BE49-F238E27FC236}">
                <a16:creationId xmlns:a16="http://schemas.microsoft.com/office/drawing/2014/main" id="{C77EEC92-EA38-DA45-ACBA-0C1E374FF0E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284693" y="1883591"/>
            <a:ext cx="648000" cy="22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lg"/>
          </a:ln>
        </p:spPr>
      </p:cxnSp>
      <p:sp>
        <p:nvSpPr>
          <p:cNvPr id="277" name="Oval 276">
            <a:extLst>
              <a:ext uri="{FF2B5EF4-FFF2-40B4-BE49-F238E27FC236}">
                <a16:creationId xmlns:a16="http://schemas.microsoft.com/office/drawing/2014/main" id="{14E7C4E9-556F-C44E-9426-3550A010DB96}"/>
              </a:ext>
            </a:extLst>
          </p:cNvPr>
          <p:cNvSpPr/>
          <p:nvPr/>
        </p:nvSpPr>
        <p:spPr bwMode="auto">
          <a:xfrm flipV="1">
            <a:off x="6579303" y="1540172"/>
            <a:ext cx="47625" cy="46037"/>
          </a:xfrm>
          <a:prstGeom prst="ellipse">
            <a:avLst/>
          </a:prstGeom>
          <a:solidFill>
            <a:srgbClr val="000000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82BD5792-26C2-414F-B5C6-814B7BCB3719}"/>
              </a:ext>
            </a:extLst>
          </p:cNvPr>
          <p:cNvSpPr/>
          <p:nvPr/>
        </p:nvSpPr>
        <p:spPr bwMode="auto">
          <a:xfrm flipV="1">
            <a:off x="5023848" y="1540172"/>
            <a:ext cx="47625" cy="46037"/>
          </a:xfrm>
          <a:prstGeom prst="ellipse">
            <a:avLst/>
          </a:prstGeom>
          <a:solidFill>
            <a:srgbClr val="000000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95A77FB0-F368-684A-A0B5-DAF526B9402D}"/>
              </a:ext>
            </a:extLst>
          </p:cNvPr>
          <p:cNvCxnSpPr/>
          <p:nvPr/>
        </p:nvCxnSpPr>
        <p:spPr bwMode="auto">
          <a:xfrm>
            <a:off x="4518597" y="1556482"/>
            <a:ext cx="4121149" cy="31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80" name="Straight Connector 279">
            <a:extLst>
              <a:ext uri="{FF2B5EF4-FFF2-40B4-BE49-F238E27FC236}">
                <a16:creationId xmlns:a16="http://schemas.microsoft.com/office/drawing/2014/main" id="{D27BEC97-BED7-4F4A-9613-3EA510DCD571}"/>
              </a:ext>
            </a:extLst>
          </p:cNvPr>
          <p:cNvCxnSpPr/>
          <p:nvPr/>
        </p:nvCxnSpPr>
        <p:spPr bwMode="auto">
          <a:xfrm flipV="1">
            <a:off x="4510739" y="3167379"/>
            <a:ext cx="4129007" cy="12423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grpSp>
        <p:nvGrpSpPr>
          <p:cNvPr id="281" name="Group 63">
            <a:extLst>
              <a:ext uri="{FF2B5EF4-FFF2-40B4-BE49-F238E27FC236}">
                <a16:creationId xmlns:a16="http://schemas.microsoft.com/office/drawing/2014/main" id="{42162D92-12B1-A14E-AA20-A1FC87BEF6A6}"/>
              </a:ext>
            </a:extLst>
          </p:cNvPr>
          <p:cNvGrpSpPr>
            <a:grpSpLocks/>
          </p:cNvGrpSpPr>
          <p:nvPr/>
        </p:nvGrpSpPr>
        <p:grpSpPr bwMode="auto">
          <a:xfrm>
            <a:off x="4381282" y="2185403"/>
            <a:ext cx="149225" cy="444500"/>
            <a:chOff x="1115060" y="665480"/>
            <a:chExt cx="148590" cy="443865"/>
          </a:xfrm>
          <a:scene3d>
            <a:camera prst="orthographicFront">
              <a:rot lat="0" lon="0" rev="10800000"/>
            </a:camera>
            <a:lightRig rig="threePt" dir="t"/>
          </a:scene3d>
        </p:grpSpPr>
        <p:sp>
          <p:nvSpPr>
            <p:cNvPr id="282" name="Arc 281">
              <a:extLst>
                <a:ext uri="{FF2B5EF4-FFF2-40B4-BE49-F238E27FC236}">
                  <a16:creationId xmlns:a16="http://schemas.microsoft.com/office/drawing/2014/main" id="{43946FBA-AA0F-9947-AD43-997B2FE805D2}"/>
                </a:ext>
              </a:extLst>
            </p:cNvPr>
            <p:cNvSpPr/>
            <p:nvPr/>
          </p:nvSpPr>
          <p:spPr bwMode="auto">
            <a:xfrm>
              <a:off x="1115060" y="665480"/>
              <a:ext cx="148590" cy="149012"/>
            </a:xfrm>
            <a:prstGeom prst="arc">
              <a:avLst>
                <a:gd name="adj1" fmla="val 16200000"/>
                <a:gd name="adj2" fmla="val 547472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Arc 282">
              <a:extLst>
                <a:ext uri="{FF2B5EF4-FFF2-40B4-BE49-F238E27FC236}">
                  <a16:creationId xmlns:a16="http://schemas.microsoft.com/office/drawing/2014/main" id="{C8F7811C-A9D4-F642-8355-A777AC60D87E}"/>
                </a:ext>
              </a:extLst>
            </p:cNvPr>
            <p:cNvSpPr/>
            <p:nvPr/>
          </p:nvSpPr>
          <p:spPr bwMode="auto">
            <a:xfrm>
              <a:off x="1115060" y="814492"/>
              <a:ext cx="148590" cy="149012"/>
            </a:xfrm>
            <a:prstGeom prst="arc">
              <a:avLst>
                <a:gd name="adj1" fmla="val 16200000"/>
                <a:gd name="adj2" fmla="val 547472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Arc 283">
              <a:extLst>
                <a:ext uri="{FF2B5EF4-FFF2-40B4-BE49-F238E27FC236}">
                  <a16:creationId xmlns:a16="http://schemas.microsoft.com/office/drawing/2014/main" id="{296096D6-E72C-1945-BD1F-2CC2EB07CD02}"/>
                </a:ext>
              </a:extLst>
            </p:cNvPr>
            <p:cNvSpPr/>
            <p:nvPr/>
          </p:nvSpPr>
          <p:spPr bwMode="auto">
            <a:xfrm>
              <a:off x="1115060" y="960333"/>
              <a:ext cx="148590" cy="149012"/>
            </a:xfrm>
            <a:prstGeom prst="arc">
              <a:avLst>
                <a:gd name="adj1" fmla="val 16200000"/>
                <a:gd name="adj2" fmla="val 547472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85" name="Group 63">
            <a:extLst>
              <a:ext uri="{FF2B5EF4-FFF2-40B4-BE49-F238E27FC236}">
                <a16:creationId xmlns:a16="http://schemas.microsoft.com/office/drawing/2014/main" id="{D6E78E19-29E0-1B49-AE1A-7FC6A97B6EB5}"/>
              </a:ext>
            </a:extLst>
          </p:cNvPr>
          <p:cNvGrpSpPr>
            <a:grpSpLocks/>
          </p:cNvGrpSpPr>
          <p:nvPr/>
        </p:nvGrpSpPr>
        <p:grpSpPr bwMode="auto">
          <a:xfrm>
            <a:off x="4164461" y="2181875"/>
            <a:ext cx="149225" cy="444500"/>
            <a:chOff x="1115060" y="665480"/>
            <a:chExt cx="148590" cy="443865"/>
          </a:xfrm>
        </p:grpSpPr>
        <p:sp>
          <p:nvSpPr>
            <p:cNvPr id="286" name="Arc 285">
              <a:extLst>
                <a:ext uri="{FF2B5EF4-FFF2-40B4-BE49-F238E27FC236}">
                  <a16:creationId xmlns:a16="http://schemas.microsoft.com/office/drawing/2014/main" id="{E74A3BA8-BAFA-C042-BA57-0D22DAC95F31}"/>
                </a:ext>
              </a:extLst>
            </p:cNvPr>
            <p:cNvSpPr/>
            <p:nvPr/>
          </p:nvSpPr>
          <p:spPr bwMode="auto">
            <a:xfrm>
              <a:off x="1115060" y="665480"/>
              <a:ext cx="148590" cy="149012"/>
            </a:xfrm>
            <a:prstGeom prst="arc">
              <a:avLst>
                <a:gd name="adj1" fmla="val 16200000"/>
                <a:gd name="adj2" fmla="val 547472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87" name="Arc 286">
              <a:extLst>
                <a:ext uri="{FF2B5EF4-FFF2-40B4-BE49-F238E27FC236}">
                  <a16:creationId xmlns:a16="http://schemas.microsoft.com/office/drawing/2014/main" id="{FC4B8DD6-B603-BB4F-8833-D7058910101A}"/>
                </a:ext>
              </a:extLst>
            </p:cNvPr>
            <p:cNvSpPr/>
            <p:nvPr/>
          </p:nvSpPr>
          <p:spPr bwMode="auto">
            <a:xfrm>
              <a:off x="1115060" y="814492"/>
              <a:ext cx="148590" cy="149012"/>
            </a:xfrm>
            <a:prstGeom prst="arc">
              <a:avLst>
                <a:gd name="adj1" fmla="val 16200000"/>
                <a:gd name="adj2" fmla="val 547472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88" name="Arc 287">
              <a:extLst>
                <a:ext uri="{FF2B5EF4-FFF2-40B4-BE49-F238E27FC236}">
                  <a16:creationId xmlns:a16="http://schemas.microsoft.com/office/drawing/2014/main" id="{5FBB1052-5C8D-8B4E-A02F-82B0C423CBE0}"/>
                </a:ext>
              </a:extLst>
            </p:cNvPr>
            <p:cNvSpPr/>
            <p:nvPr/>
          </p:nvSpPr>
          <p:spPr bwMode="auto">
            <a:xfrm>
              <a:off x="1115060" y="960333"/>
              <a:ext cx="148590" cy="149012"/>
            </a:xfrm>
            <a:prstGeom prst="arc">
              <a:avLst>
                <a:gd name="adj1" fmla="val 16200000"/>
                <a:gd name="adj2" fmla="val 5474722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89" name="Straight Connector 288">
            <a:extLst>
              <a:ext uri="{FF2B5EF4-FFF2-40B4-BE49-F238E27FC236}">
                <a16:creationId xmlns:a16="http://schemas.microsoft.com/office/drawing/2014/main" id="{D0FE7EF0-47AE-6C43-A65B-F298DC541583}"/>
              </a:ext>
            </a:extLst>
          </p:cNvPr>
          <p:cNvCxnSpPr/>
          <p:nvPr/>
        </p:nvCxnSpPr>
        <p:spPr bwMode="auto">
          <a:xfrm>
            <a:off x="4530507" y="1548932"/>
            <a:ext cx="0" cy="63647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90" name="Straight Connector 289">
            <a:extLst>
              <a:ext uri="{FF2B5EF4-FFF2-40B4-BE49-F238E27FC236}">
                <a16:creationId xmlns:a16="http://schemas.microsoft.com/office/drawing/2014/main" id="{EA1860C3-324F-DB4F-B3C4-A207B4DA8460}"/>
              </a:ext>
            </a:extLst>
          </p:cNvPr>
          <p:cNvCxnSpPr/>
          <p:nvPr/>
        </p:nvCxnSpPr>
        <p:spPr bwMode="auto">
          <a:xfrm rot="5400000">
            <a:off x="4248374" y="2895400"/>
            <a:ext cx="543598" cy="3152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91" name="Straight Connector 290">
            <a:extLst>
              <a:ext uri="{FF2B5EF4-FFF2-40B4-BE49-F238E27FC236}">
                <a16:creationId xmlns:a16="http://schemas.microsoft.com/office/drawing/2014/main" id="{CD52D86F-1338-134E-9EF0-DBCB361BC1B2}"/>
              </a:ext>
            </a:extLst>
          </p:cNvPr>
          <p:cNvCxnSpPr/>
          <p:nvPr/>
        </p:nvCxnSpPr>
        <p:spPr bwMode="auto">
          <a:xfrm rot="5400000">
            <a:off x="3932564" y="1864721"/>
            <a:ext cx="630024" cy="158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92" name="Straight Connector 291">
            <a:extLst>
              <a:ext uri="{FF2B5EF4-FFF2-40B4-BE49-F238E27FC236}">
                <a16:creationId xmlns:a16="http://schemas.microsoft.com/office/drawing/2014/main" id="{42A3911D-BE76-724A-A819-122A87940762}"/>
              </a:ext>
            </a:extLst>
          </p:cNvPr>
          <p:cNvCxnSpPr/>
          <p:nvPr/>
        </p:nvCxnSpPr>
        <p:spPr bwMode="auto">
          <a:xfrm rot="5400000">
            <a:off x="3967132" y="2887541"/>
            <a:ext cx="543598" cy="3152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93" name="Straight Connector 292">
            <a:extLst>
              <a:ext uri="{FF2B5EF4-FFF2-40B4-BE49-F238E27FC236}">
                <a16:creationId xmlns:a16="http://schemas.microsoft.com/office/drawing/2014/main" id="{89CFBEF8-7052-6F41-9A05-32F1D70C17BD}"/>
              </a:ext>
            </a:extLst>
          </p:cNvPr>
          <p:cNvCxnSpPr>
            <a:endCxn id="294" idx="0"/>
          </p:cNvCxnSpPr>
          <p:nvPr/>
        </p:nvCxnSpPr>
        <p:spPr bwMode="auto">
          <a:xfrm flipH="1">
            <a:off x="1873808" y="1566790"/>
            <a:ext cx="4971" cy="310367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294" name="Rectangle 293">
            <a:extLst>
              <a:ext uri="{FF2B5EF4-FFF2-40B4-BE49-F238E27FC236}">
                <a16:creationId xmlns:a16="http://schemas.microsoft.com/office/drawing/2014/main" id="{AAF07367-D338-744F-A54A-42DE50A431F1}"/>
              </a:ext>
            </a:extLst>
          </p:cNvPr>
          <p:cNvSpPr/>
          <p:nvPr/>
        </p:nvSpPr>
        <p:spPr bwMode="auto">
          <a:xfrm>
            <a:off x="1814276" y="1877157"/>
            <a:ext cx="119063" cy="3476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95" name="Oval 294">
            <a:extLst>
              <a:ext uri="{FF2B5EF4-FFF2-40B4-BE49-F238E27FC236}">
                <a16:creationId xmlns:a16="http://schemas.microsoft.com/office/drawing/2014/main" id="{F80837B5-F11D-2746-AB35-F7057203EF7A}"/>
              </a:ext>
            </a:extLst>
          </p:cNvPr>
          <p:cNvSpPr/>
          <p:nvPr/>
        </p:nvSpPr>
        <p:spPr bwMode="auto">
          <a:xfrm>
            <a:off x="1687276" y="2336611"/>
            <a:ext cx="374650" cy="374650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96" name="Freeform 70">
            <a:extLst>
              <a:ext uri="{FF2B5EF4-FFF2-40B4-BE49-F238E27FC236}">
                <a16:creationId xmlns:a16="http://schemas.microsoft.com/office/drawing/2014/main" id="{19C8D2BA-67A6-584C-965C-1867760127A0}"/>
              </a:ext>
            </a:extLst>
          </p:cNvPr>
          <p:cNvSpPr>
            <a:spLocks noChangeArrowheads="1"/>
          </p:cNvSpPr>
          <p:nvPr/>
        </p:nvSpPr>
        <p:spPr bwMode="auto">
          <a:xfrm rot="17501934">
            <a:off x="1803164" y="2423924"/>
            <a:ext cx="141287" cy="223837"/>
          </a:xfrm>
          <a:custGeom>
            <a:avLst/>
            <a:gdLst>
              <a:gd name="T0" fmla="*/ 0 w 148347"/>
              <a:gd name="T1" fmla="*/ 1513224 h 188978"/>
              <a:gd name="T2" fmla="*/ 35883 w 148347"/>
              <a:gd name="T3" fmla="*/ 3410505 h 188978"/>
              <a:gd name="T4" fmla="*/ 2345 w 148347"/>
              <a:gd name="T5" fmla="*/ 21976921 h 188978"/>
              <a:gd name="T6" fmla="*/ 31295 w 148347"/>
              <a:gd name="T7" fmla="*/ 25032278 h 188978"/>
              <a:gd name="T8" fmla="*/ 0 60000 65536"/>
              <a:gd name="T9" fmla="*/ 0 60000 65536"/>
              <a:gd name="T10" fmla="*/ 0 60000 65536"/>
              <a:gd name="T11" fmla="*/ 0 60000 65536"/>
              <a:gd name="T12" fmla="*/ 0 w 148347"/>
              <a:gd name="T13" fmla="*/ 0 h 188978"/>
              <a:gd name="T14" fmla="*/ 148347 w 148347"/>
              <a:gd name="T15" fmla="*/ 188978 h 18897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347" h="188978">
                <a:moveTo>
                  <a:pt x="0" y="11179"/>
                </a:moveTo>
                <a:cubicBezTo>
                  <a:pt x="114437" y="12588"/>
                  <a:pt x="145151" y="0"/>
                  <a:pt x="146749" y="25196"/>
                </a:cubicBezTo>
                <a:cubicBezTo>
                  <a:pt x="148347" y="50392"/>
                  <a:pt x="12716" y="135734"/>
                  <a:pt x="9589" y="162356"/>
                </a:cubicBezTo>
                <a:cubicBezTo>
                  <a:pt x="6462" y="188978"/>
                  <a:pt x="109275" y="184918"/>
                  <a:pt x="127989" y="184928"/>
                </a:cubicBezTo>
              </a:path>
            </a:pathLst>
          </a:custGeom>
          <a:noFill/>
          <a:ln w="12700" algn="ctr">
            <a:solidFill>
              <a:srgbClr val="000000"/>
            </a:solidFill>
            <a:round/>
            <a:headEnd/>
            <a:tailEnd type="none" w="lg" len="lg"/>
          </a:ln>
        </p:spPr>
        <p:txBody>
          <a:bodyPr anchor="ctr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cxnSp>
        <p:nvCxnSpPr>
          <p:cNvPr id="297" name="Straight Connector 296">
            <a:extLst>
              <a:ext uri="{FF2B5EF4-FFF2-40B4-BE49-F238E27FC236}">
                <a16:creationId xmlns:a16="http://schemas.microsoft.com/office/drawing/2014/main" id="{3253D7DE-3B03-384A-9093-A2E648301949}"/>
              </a:ext>
            </a:extLst>
          </p:cNvPr>
          <p:cNvCxnSpPr/>
          <p:nvPr/>
        </p:nvCxnSpPr>
        <p:spPr bwMode="auto">
          <a:xfrm flipH="1">
            <a:off x="1878488" y="2624182"/>
            <a:ext cx="1859" cy="543197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298" name="Oval 297">
            <a:extLst>
              <a:ext uri="{FF2B5EF4-FFF2-40B4-BE49-F238E27FC236}">
                <a16:creationId xmlns:a16="http://schemas.microsoft.com/office/drawing/2014/main" id="{6BF24CD8-EAF3-4848-9738-5002C7F16A1F}"/>
              </a:ext>
            </a:extLst>
          </p:cNvPr>
          <p:cNvSpPr/>
          <p:nvPr/>
        </p:nvSpPr>
        <p:spPr bwMode="auto">
          <a:xfrm>
            <a:off x="1688844" y="2338179"/>
            <a:ext cx="374650" cy="374650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99" name="Freeform 70">
            <a:extLst>
              <a:ext uri="{FF2B5EF4-FFF2-40B4-BE49-F238E27FC236}">
                <a16:creationId xmlns:a16="http://schemas.microsoft.com/office/drawing/2014/main" id="{A17C89BD-F353-5B45-A14E-3D355C6E02E5}"/>
              </a:ext>
            </a:extLst>
          </p:cNvPr>
          <p:cNvSpPr>
            <a:spLocks noChangeArrowheads="1"/>
          </p:cNvSpPr>
          <p:nvPr/>
        </p:nvSpPr>
        <p:spPr bwMode="auto">
          <a:xfrm rot="17501934">
            <a:off x="1804732" y="2425492"/>
            <a:ext cx="141287" cy="223837"/>
          </a:xfrm>
          <a:custGeom>
            <a:avLst/>
            <a:gdLst>
              <a:gd name="T0" fmla="*/ 0 w 148347"/>
              <a:gd name="T1" fmla="*/ 1513224 h 188978"/>
              <a:gd name="T2" fmla="*/ 35883 w 148347"/>
              <a:gd name="T3" fmla="*/ 3410505 h 188978"/>
              <a:gd name="T4" fmla="*/ 2345 w 148347"/>
              <a:gd name="T5" fmla="*/ 21976921 h 188978"/>
              <a:gd name="T6" fmla="*/ 31295 w 148347"/>
              <a:gd name="T7" fmla="*/ 25032278 h 188978"/>
              <a:gd name="T8" fmla="*/ 0 60000 65536"/>
              <a:gd name="T9" fmla="*/ 0 60000 65536"/>
              <a:gd name="T10" fmla="*/ 0 60000 65536"/>
              <a:gd name="T11" fmla="*/ 0 60000 65536"/>
              <a:gd name="T12" fmla="*/ 0 w 148347"/>
              <a:gd name="T13" fmla="*/ 0 h 188978"/>
              <a:gd name="T14" fmla="*/ 148347 w 148347"/>
              <a:gd name="T15" fmla="*/ 188978 h 18897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347" h="188978">
                <a:moveTo>
                  <a:pt x="0" y="11179"/>
                </a:moveTo>
                <a:cubicBezTo>
                  <a:pt x="114437" y="12588"/>
                  <a:pt x="145151" y="0"/>
                  <a:pt x="146749" y="25196"/>
                </a:cubicBezTo>
                <a:cubicBezTo>
                  <a:pt x="148347" y="50392"/>
                  <a:pt x="12716" y="135734"/>
                  <a:pt x="9589" y="162356"/>
                </a:cubicBezTo>
                <a:cubicBezTo>
                  <a:pt x="6462" y="188978"/>
                  <a:pt x="109275" y="184918"/>
                  <a:pt x="127989" y="184928"/>
                </a:cubicBezTo>
              </a:path>
            </a:pathLst>
          </a:custGeom>
          <a:noFill/>
          <a:ln w="12700" algn="ctr">
            <a:solidFill>
              <a:srgbClr val="000000"/>
            </a:solidFill>
            <a:round/>
            <a:headEnd/>
            <a:tailEnd type="none" w="lg" len="lg"/>
          </a:ln>
        </p:spPr>
        <p:txBody>
          <a:bodyPr anchor="ctr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cxnSp>
        <p:nvCxnSpPr>
          <p:cNvPr id="300" name="Straight Connector 299">
            <a:extLst>
              <a:ext uri="{FF2B5EF4-FFF2-40B4-BE49-F238E27FC236}">
                <a16:creationId xmlns:a16="http://schemas.microsoft.com/office/drawing/2014/main" id="{15907D9C-2275-734E-B3E8-12D6D0614C4C}"/>
              </a:ext>
            </a:extLst>
          </p:cNvPr>
          <p:cNvCxnSpPr/>
          <p:nvPr/>
        </p:nvCxnSpPr>
        <p:spPr bwMode="auto">
          <a:xfrm flipV="1">
            <a:off x="3728377" y="1555637"/>
            <a:ext cx="516846" cy="7505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301" name="Straight Connector 300">
            <a:extLst>
              <a:ext uri="{FF2B5EF4-FFF2-40B4-BE49-F238E27FC236}">
                <a16:creationId xmlns:a16="http://schemas.microsoft.com/office/drawing/2014/main" id="{61F1F8A0-3ADF-BE43-81F6-E07066FDBEFD}"/>
              </a:ext>
            </a:extLst>
          </p:cNvPr>
          <p:cNvCxnSpPr/>
          <p:nvPr/>
        </p:nvCxnSpPr>
        <p:spPr bwMode="auto">
          <a:xfrm>
            <a:off x="3731827" y="3167379"/>
            <a:ext cx="513653" cy="105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58B0DD60-CAD7-8342-9FB0-6FEC8AA8A49E}"/>
              </a:ext>
            </a:extLst>
          </p:cNvPr>
          <p:cNvSpPr txBox="1"/>
          <p:nvPr/>
        </p:nvSpPr>
        <p:spPr>
          <a:xfrm>
            <a:off x="2418583" y="3227704"/>
            <a:ext cx="242178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Ideal transformer</a:t>
            </a:r>
          </a:p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(no parasitic elements hidden in the coupling loop)</a:t>
            </a:r>
            <a:b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</a:b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here: coupling loop or pin</a:t>
            </a:r>
          </a:p>
        </p:txBody>
      </p:sp>
      <p:cxnSp>
        <p:nvCxnSpPr>
          <p:cNvPr id="303" name="Straight Arrow Connector 302">
            <a:extLst>
              <a:ext uri="{FF2B5EF4-FFF2-40B4-BE49-F238E27FC236}">
                <a16:creationId xmlns:a16="http://schemas.microsoft.com/office/drawing/2014/main" id="{FD9394C6-D000-6D4E-A4D2-EF8411C0EEC4}"/>
              </a:ext>
            </a:extLst>
          </p:cNvPr>
          <p:cNvCxnSpPr/>
          <p:nvPr/>
        </p:nvCxnSpPr>
        <p:spPr bwMode="auto">
          <a:xfrm flipV="1">
            <a:off x="3869186" y="2608579"/>
            <a:ext cx="512096" cy="619126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4" name="Left Brace 303">
            <a:extLst>
              <a:ext uri="{FF2B5EF4-FFF2-40B4-BE49-F238E27FC236}">
                <a16:creationId xmlns:a16="http://schemas.microsoft.com/office/drawing/2014/main" id="{EDD4A666-55DC-4F48-8EE8-838F5AC0D7D7}"/>
              </a:ext>
            </a:extLst>
          </p:cNvPr>
          <p:cNvSpPr/>
          <p:nvPr/>
        </p:nvSpPr>
        <p:spPr bwMode="auto">
          <a:xfrm rot="16200000">
            <a:off x="5069112" y="2639184"/>
            <a:ext cx="206376" cy="1323092"/>
          </a:xfrm>
          <a:prstGeom prst="leftBrace">
            <a:avLst>
              <a:gd name="adj1" fmla="val 46069"/>
              <a:gd name="adj2" fmla="val 53839"/>
            </a:avLst>
          </a:prstGeom>
          <a:noFill/>
          <a:ln w="158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cxnSp>
        <p:nvCxnSpPr>
          <p:cNvPr id="305" name="Straight Arrow Connector 120">
            <a:extLst>
              <a:ext uri="{FF2B5EF4-FFF2-40B4-BE49-F238E27FC236}">
                <a16:creationId xmlns:a16="http://schemas.microsoft.com/office/drawing/2014/main" id="{CF23F69B-81AE-2D4F-AA05-58D6A773C53C}"/>
              </a:ext>
            </a:extLst>
          </p:cNvPr>
          <p:cNvCxnSpPr>
            <a:cxnSpLocks noChangeShapeType="1"/>
            <a:endCxn id="237" idx="0"/>
          </p:cNvCxnSpPr>
          <p:nvPr/>
        </p:nvCxnSpPr>
        <p:spPr bwMode="auto">
          <a:xfrm>
            <a:off x="8644248" y="1556482"/>
            <a:ext cx="0" cy="624041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lg"/>
          </a:ln>
        </p:spPr>
      </p:cxnSp>
      <p:sp>
        <p:nvSpPr>
          <p:cNvPr id="306" name="Oval 305">
            <a:extLst>
              <a:ext uri="{FF2B5EF4-FFF2-40B4-BE49-F238E27FC236}">
                <a16:creationId xmlns:a16="http://schemas.microsoft.com/office/drawing/2014/main" id="{76744D0C-A9FE-BD48-882B-BCC768E51FB3}"/>
              </a:ext>
            </a:extLst>
          </p:cNvPr>
          <p:cNvSpPr/>
          <p:nvPr/>
        </p:nvSpPr>
        <p:spPr bwMode="auto">
          <a:xfrm>
            <a:off x="8534710" y="2180523"/>
            <a:ext cx="219075" cy="226411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335555E0-65C3-3D42-B332-23898C155C7B}"/>
              </a:ext>
            </a:extLst>
          </p:cNvPr>
          <p:cNvSpPr/>
          <p:nvPr/>
        </p:nvSpPr>
        <p:spPr bwMode="auto">
          <a:xfrm>
            <a:off x="8534710" y="2322903"/>
            <a:ext cx="219075" cy="226411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cxnSp>
        <p:nvCxnSpPr>
          <p:cNvPr id="308" name="Straight Arrow Connector 120">
            <a:extLst>
              <a:ext uri="{FF2B5EF4-FFF2-40B4-BE49-F238E27FC236}">
                <a16:creationId xmlns:a16="http://schemas.microsoft.com/office/drawing/2014/main" id="{E39AA418-371A-9543-955D-1B1D97EE4AD0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644247" y="2549314"/>
            <a:ext cx="1" cy="627776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lg"/>
          </a:ln>
        </p:spPr>
      </p:cxnSp>
      <p:cxnSp>
        <p:nvCxnSpPr>
          <p:cNvPr id="309" name="Straight Arrow Connector 35">
            <a:extLst>
              <a:ext uri="{FF2B5EF4-FFF2-40B4-BE49-F238E27FC236}">
                <a16:creationId xmlns:a16="http://schemas.microsoft.com/office/drawing/2014/main" id="{F1BFC1E0-2F7C-0D41-AB9E-5A847CC46A8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861030" y="2165051"/>
            <a:ext cx="1" cy="394639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 type="arrow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26911F2E-37B8-B944-8BE9-A6CF8AA14794}"/>
                  </a:ext>
                </a:extLst>
              </p:cNvPr>
              <p:cNvSpPr txBox="1"/>
              <p:nvPr/>
            </p:nvSpPr>
            <p:spPr>
              <a:xfrm>
                <a:off x="5515760" y="4695658"/>
                <a:ext cx="1138838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𝝎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𝑳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𝝎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𝑪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26911F2E-37B8-B944-8BE9-A6CF8AA14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5760" y="4695658"/>
                <a:ext cx="1138838" cy="520463"/>
              </a:xfrm>
              <a:prstGeom prst="rect">
                <a:avLst/>
              </a:prstGeom>
              <a:blipFill>
                <a:blip r:embed="rId6"/>
                <a:stretch>
                  <a:fillRect l="-3297" t="-7143" r="-3297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84653AC7-BC5F-074E-A1B2-9DEC4663459C}"/>
                  </a:ext>
                </a:extLst>
              </p:cNvPr>
              <p:cNvSpPr txBox="1"/>
              <p:nvPr/>
            </p:nvSpPr>
            <p:spPr>
              <a:xfrm>
                <a:off x="5366711" y="5471038"/>
                <a:ext cx="4515275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𝝎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𝒓𝒆𝒔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𝟐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𝝅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𝒓𝒆𝒔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𝑳𝑪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 ⟹ 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𝒓𝒆𝒔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𝝅</m:t>
                          </m:r>
                          <m:rad>
                            <m:radPr>
                              <m:degHide m:val="on"/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𝑳𝑪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84653AC7-BC5F-074E-A1B2-9DEC46634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711" y="5471038"/>
                <a:ext cx="4515275" cy="572273"/>
              </a:xfrm>
              <a:prstGeom prst="rect">
                <a:avLst/>
              </a:prstGeom>
              <a:blipFill>
                <a:blip r:embed="rId7"/>
                <a:stretch>
                  <a:fillRect t="-6522" r="-280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2" name="Rounded Rectangle 311">
            <a:extLst>
              <a:ext uri="{FF2B5EF4-FFF2-40B4-BE49-F238E27FC236}">
                <a16:creationId xmlns:a16="http://schemas.microsoft.com/office/drawing/2014/main" id="{845E6AA4-90CF-044D-9F29-4466B07CCD1F}"/>
              </a:ext>
            </a:extLst>
          </p:cNvPr>
          <p:cNvSpPr/>
          <p:nvPr/>
        </p:nvSpPr>
        <p:spPr bwMode="auto">
          <a:xfrm>
            <a:off x="8141108" y="5314485"/>
            <a:ext cx="1754697" cy="914400"/>
          </a:xfrm>
          <a:prstGeom prst="roundRect">
            <a:avLst/>
          </a:prstGeom>
          <a:solidFill>
            <a:srgbClr val="0000FF">
              <a:alpha val="25000"/>
            </a:srgbClr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cxnSp>
        <p:nvCxnSpPr>
          <p:cNvPr id="313" name="Straight Connector 312">
            <a:extLst>
              <a:ext uri="{FF2B5EF4-FFF2-40B4-BE49-F238E27FC236}">
                <a16:creationId xmlns:a16="http://schemas.microsoft.com/office/drawing/2014/main" id="{68BC94A3-A582-BD44-B432-09D927D146E8}"/>
              </a:ext>
            </a:extLst>
          </p:cNvPr>
          <p:cNvCxnSpPr>
            <a:endCxn id="319" idx="1"/>
          </p:cNvCxnSpPr>
          <p:nvPr/>
        </p:nvCxnSpPr>
        <p:spPr bwMode="auto">
          <a:xfrm>
            <a:off x="1871446" y="1563455"/>
            <a:ext cx="413999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314" name="Straight Connector 313">
            <a:extLst>
              <a:ext uri="{FF2B5EF4-FFF2-40B4-BE49-F238E27FC236}">
                <a16:creationId xmlns:a16="http://schemas.microsoft.com/office/drawing/2014/main" id="{0C4AF1B9-7886-5E4D-B0F5-124B4C08EBE0}"/>
              </a:ext>
            </a:extLst>
          </p:cNvPr>
          <p:cNvCxnSpPr/>
          <p:nvPr/>
        </p:nvCxnSpPr>
        <p:spPr bwMode="auto">
          <a:xfrm flipV="1">
            <a:off x="1879537" y="3167379"/>
            <a:ext cx="498258" cy="105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315" name="Oval 314">
            <a:extLst>
              <a:ext uri="{FF2B5EF4-FFF2-40B4-BE49-F238E27FC236}">
                <a16:creationId xmlns:a16="http://schemas.microsoft.com/office/drawing/2014/main" id="{46C8ACA7-FF86-334F-8558-E93AA71E6470}"/>
              </a:ext>
            </a:extLst>
          </p:cNvPr>
          <p:cNvSpPr/>
          <p:nvPr/>
        </p:nvSpPr>
        <p:spPr bwMode="auto">
          <a:xfrm>
            <a:off x="3642777" y="1382850"/>
            <a:ext cx="180000" cy="3600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cxnSp>
        <p:nvCxnSpPr>
          <p:cNvPr id="316" name="Straight Connector 315">
            <a:extLst>
              <a:ext uri="{FF2B5EF4-FFF2-40B4-BE49-F238E27FC236}">
                <a16:creationId xmlns:a16="http://schemas.microsoft.com/office/drawing/2014/main" id="{8FAF8835-AF31-A645-A768-76A7692E2E2D}"/>
              </a:ext>
            </a:extLst>
          </p:cNvPr>
          <p:cNvCxnSpPr/>
          <p:nvPr/>
        </p:nvCxnSpPr>
        <p:spPr bwMode="auto">
          <a:xfrm flipH="1">
            <a:off x="3731827" y="1742850"/>
            <a:ext cx="1556" cy="143424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7" name="Straight Connector 316">
            <a:extLst>
              <a:ext uri="{FF2B5EF4-FFF2-40B4-BE49-F238E27FC236}">
                <a16:creationId xmlns:a16="http://schemas.microsoft.com/office/drawing/2014/main" id="{6DE6F48E-FCA2-854A-B16D-EFCEF9F3AA74}"/>
              </a:ext>
            </a:extLst>
          </p:cNvPr>
          <p:cNvCxnSpPr/>
          <p:nvPr/>
        </p:nvCxnSpPr>
        <p:spPr bwMode="auto">
          <a:xfrm flipH="1">
            <a:off x="3192777" y="1382850"/>
            <a:ext cx="5400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84E482AD-FEAB-A14D-A137-CFF2B9996D43}"/>
              </a:ext>
            </a:extLst>
          </p:cNvPr>
          <p:cNvCxnSpPr/>
          <p:nvPr/>
        </p:nvCxnSpPr>
        <p:spPr bwMode="auto">
          <a:xfrm flipH="1" flipV="1">
            <a:off x="3011827" y="1743331"/>
            <a:ext cx="720000" cy="75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9" name="Arc 318">
            <a:extLst>
              <a:ext uri="{FF2B5EF4-FFF2-40B4-BE49-F238E27FC236}">
                <a16:creationId xmlns:a16="http://schemas.microsoft.com/office/drawing/2014/main" id="{7EBB2CF5-29A8-5C4E-9CB0-BE260CA2AC66}"/>
              </a:ext>
            </a:extLst>
          </p:cNvPr>
          <p:cNvSpPr/>
          <p:nvPr/>
        </p:nvSpPr>
        <p:spPr bwMode="auto">
          <a:xfrm rot="10800000">
            <a:off x="2292172" y="1383831"/>
            <a:ext cx="180000" cy="359249"/>
          </a:xfrm>
          <a:prstGeom prst="arc">
            <a:avLst>
              <a:gd name="adj1" fmla="val 16200000"/>
              <a:gd name="adj2" fmla="val 5429538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6123367D-2E70-8240-96C3-47A4F52079B2}"/>
              </a:ext>
            </a:extLst>
          </p:cNvPr>
          <p:cNvCxnSpPr/>
          <p:nvPr/>
        </p:nvCxnSpPr>
        <p:spPr bwMode="auto">
          <a:xfrm flipH="1" flipV="1">
            <a:off x="2368094" y="1384344"/>
            <a:ext cx="719543" cy="569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1" name="Straight Connector 320">
            <a:extLst>
              <a:ext uri="{FF2B5EF4-FFF2-40B4-BE49-F238E27FC236}">
                <a16:creationId xmlns:a16="http://schemas.microsoft.com/office/drawing/2014/main" id="{EFF56A8A-75BA-F94F-BF92-227A4E7BFB47}"/>
              </a:ext>
            </a:extLst>
          </p:cNvPr>
          <p:cNvCxnSpPr/>
          <p:nvPr/>
        </p:nvCxnSpPr>
        <p:spPr bwMode="auto">
          <a:xfrm flipH="1">
            <a:off x="2371645" y="1742850"/>
            <a:ext cx="5400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CFA95C10-0C99-4C46-ADF5-1EDB1D7FD491}"/>
              </a:ext>
            </a:extLst>
          </p:cNvPr>
          <p:cNvCxnSpPr/>
          <p:nvPr/>
        </p:nvCxnSpPr>
        <p:spPr bwMode="auto">
          <a:xfrm flipH="1">
            <a:off x="2956275" y="1268967"/>
            <a:ext cx="287708" cy="566652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9FA13D8C-806E-FE4E-ABD6-6B51335AC903}"/>
              </a:ext>
            </a:extLst>
          </p:cNvPr>
          <p:cNvCxnSpPr/>
          <p:nvPr/>
        </p:nvCxnSpPr>
        <p:spPr bwMode="auto">
          <a:xfrm flipH="1">
            <a:off x="2867195" y="1260821"/>
            <a:ext cx="287708" cy="566652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16A52D97-A5DE-CA4A-B56E-4299330ECA18}"/>
              </a:ext>
            </a:extLst>
          </p:cNvPr>
          <p:cNvCxnSpPr/>
          <p:nvPr/>
        </p:nvCxnSpPr>
        <p:spPr bwMode="auto">
          <a:xfrm>
            <a:off x="2377795" y="1745010"/>
            <a:ext cx="25" cy="143208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AE9782D4-8916-6C4F-8534-3EBA1385805B}"/>
              </a:ext>
            </a:extLst>
          </p:cNvPr>
          <p:cNvGrpSpPr/>
          <p:nvPr/>
        </p:nvGrpSpPr>
        <p:grpSpPr>
          <a:xfrm>
            <a:off x="2430359" y="1309181"/>
            <a:ext cx="1301468" cy="1866406"/>
            <a:chOff x="1684822" y="1427544"/>
            <a:chExt cx="1301468" cy="1866406"/>
          </a:xfrm>
        </p:grpSpPr>
        <p:cxnSp>
          <p:nvCxnSpPr>
            <p:cNvPr id="326" name="Straight Connector 77">
              <a:extLst>
                <a:ext uri="{FF2B5EF4-FFF2-40B4-BE49-F238E27FC236}">
                  <a16:creationId xmlns:a16="http://schemas.microsoft.com/office/drawing/2014/main" id="{0E807532-5A3B-4E4A-A1C6-53F7F9343F3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986290" y="1427544"/>
              <a:ext cx="0" cy="1348695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prstDash val="sysDash"/>
              <a:round/>
              <a:headEnd/>
              <a:tailEnd type="none" w="lg" len="lg"/>
            </a:ln>
          </p:spPr>
        </p:cxnSp>
        <p:sp>
          <p:nvSpPr>
            <p:cNvPr id="327" name="Rectangle 27">
              <a:extLst>
                <a:ext uri="{FF2B5EF4-FFF2-40B4-BE49-F238E27FC236}">
                  <a16:creationId xmlns:a16="http://schemas.microsoft.com/office/drawing/2014/main" id="{F26DA1DE-8D6B-644E-8F84-22922704A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4822" y="2285753"/>
              <a:ext cx="1254492" cy="1008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0" marR="0" lvl="0" indent="0" algn="r" defTabSz="91440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VNA reference plane after calibration</a:t>
              </a:r>
            </a:p>
          </p:txBody>
        </p:sp>
        <p:sp>
          <p:nvSpPr>
            <p:cNvPr id="328" name="Right Arrow 327">
              <a:extLst>
                <a:ext uri="{FF2B5EF4-FFF2-40B4-BE49-F238E27FC236}">
                  <a16:creationId xmlns:a16="http://schemas.microsoft.com/office/drawing/2014/main" id="{E3910071-ED7B-4141-8942-B280A9595134}"/>
                </a:ext>
              </a:extLst>
            </p:cNvPr>
            <p:cNvSpPr/>
            <p:nvPr/>
          </p:nvSpPr>
          <p:spPr bwMode="auto">
            <a:xfrm>
              <a:off x="2554115" y="2027987"/>
              <a:ext cx="415363" cy="204403"/>
            </a:xfrm>
            <a:prstGeom prst="rightArrow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29" name="Rounded Rectangle 328">
            <a:extLst>
              <a:ext uri="{FF2B5EF4-FFF2-40B4-BE49-F238E27FC236}">
                <a16:creationId xmlns:a16="http://schemas.microsoft.com/office/drawing/2014/main" id="{BCB5F055-6968-F84C-9E1F-7150B599583C}"/>
              </a:ext>
            </a:extLst>
          </p:cNvPr>
          <p:cNvSpPr/>
          <p:nvPr/>
        </p:nvSpPr>
        <p:spPr bwMode="auto">
          <a:xfrm>
            <a:off x="7485815" y="1058177"/>
            <a:ext cx="3221711" cy="2956627"/>
          </a:xfrm>
          <a:prstGeom prst="roundRect">
            <a:avLst/>
          </a:prstGeom>
          <a:solidFill>
            <a:srgbClr val="FFFFFF">
              <a:alpha val="9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0" name="TextBox 329">
                <a:extLst>
                  <a:ext uri="{FF2B5EF4-FFF2-40B4-BE49-F238E27FC236}">
                    <a16:creationId xmlns:a16="http://schemas.microsoft.com/office/drawing/2014/main" id="{1C3E4F70-5A7E-C34C-B07F-FFBF90113C15}"/>
                  </a:ext>
                </a:extLst>
              </p:cNvPr>
              <p:cNvSpPr txBox="1"/>
              <p:nvPr/>
            </p:nvSpPr>
            <p:spPr>
              <a:xfrm>
                <a:off x="1290767" y="2632178"/>
                <a:ext cx="253787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30" name="TextBox 329">
                <a:extLst>
                  <a:ext uri="{FF2B5EF4-FFF2-40B4-BE49-F238E27FC236}">
                    <a16:creationId xmlns:a16="http://schemas.microsoft.com/office/drawing/2014/main" id="{1C3E4F70-5A7E-C34C-B07F-FFBF90113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767" y="2632178"/>
                <a:ext cx="253787" cy="221599"/>
              </a:xfrm>
              <a:prstGeom prst="rect">
                <a:avLst/>
              </a:prstGeom>
              <a:blipFill>
                <a:blip r:embed="rId8"/>
                <a:stretch>
                  <a:fillRect l="-14286" r="-476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1" name="TextBox 330">
                <a:extLst>
                  <a:ext uri="{FF2B5EF4-FFF2-40B4-BE49-F238E27FC236}">
                    <a16:creationId xmlns:a16="http://schemas.microsoft.com/office/drawing/2014/main" id="{9945D69E-3998-F24B-8D79-2E4146743DFF}"/>
                  </a:ext>
                </a:extLst>
              </p:cNvPr>
              <p:cNvSpPr txBox="1"/>
              <p:nvPr/>
            </p:nvSpPr>
            <p:spPr>
              <a:xfrm>
                <a:off x="1033188" y="1934138"/>
                <a:ext cx="772711" cy="2396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31" name="TextBox 330">
                <a:extLst>
                  <a:ext uri="{FF2B5EF4-FFF2-40B4-BE49-F238E27FC236}">
                    <a16:creationId xmlns:a16="http://schemas.microsoft.com/office/drawing/2014/main" id="{9945D69E-3998-F24B-8D79-2E4146743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188" y="1934138"/>
                <a:ext cx="772711" cy="239617"/>
              </a:xfrm>
              <a:prstGeom prst="rect">
                <a:avLst/>
              </a:prstGeom>
              <a:blipFill>
                <a:blip r:embed="rId9"/>
                <a:stretch>
                  <a:fillRect l="-4839" r="-1613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2" name="TextBox 331">
                <a:extLst>
                  <a:ext uri="{FF2B5EF4-FFF2-40B4-BE49-F238E27FC236}">
                    <a16:creationId xmlns:a16="http://schemas.microsoft.com/office/drawing/2014/main" id="{34BDB82F-235B-F64D-ADDD-7DB1731207BF}"/>
                  </a:ext>
                </a:extLst>
              </p:cNvPr>
              <p:cNvSpPr txBox="1"/>
              <p:nvPr/>
            </p:nvSpPr>
            <p:spPr>
              <a:xfrm>
                <a:off x="2430359" y="1019967"/>
                <a:ext cx="1970539" cy="2386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𝑖𝑛𝑝𝑢𝑡</m:t>
                          </m:r>
                        </m:sub>
                      </m:sSub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𝑟𝑒𝑠𝑜𝑛𝑎𝑡𝑜𝑟</m:t>
                          </m:r>
                        </m:sub>
                      </m:sSub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32" name="TextBox 331">
                <a:extLst>
                  <a:ext uri="{FF2B5EF4-FFF2-40B4-BE49-F238E27FC236}">
                    <a16:creationId xmlns:a16="http://schemas.microsoft.com/office/drawing/2014/main" id="{34BDB82F-235B-F64D-ADDD-7DB1731207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0359" y="1019967"/>
                <a:ext cx="1970539" cy="238655"/>
              </a:xfrm>
              <a:prstGeom prst="rect">
                <a:avLst/>
              </a:prstGeom>
              <a:blipFill>
                <a:blip r:embed="rId10"/>
                <a:stretch>
                  <a:fillRect l="-1923" r="-1282" b="-3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3" name="TextBox 332">
                <a:extLst>
                  <a:ext uri="{FF2B5EF4-FFF2-40B4-BE49-F238E27FC236}">
                    <a16:creationId xmlns:a16="http://schemas.microsoft.com/office/drawing/2014/main" id="{A666B77A-0E28-8449-B635-A2EA2AA0BE59}"/>
                  </a:ext>
                </a:extLst>
              </p:cNvPr>
              <p:cNvSpPr txBox="1"/>
              <p:nvPr/>
            </p:nvSpPr>
            <p:spPr>
              <a:xfrm>
                <a:off x="2846967" y="1845634"/>
                <a:ext cx="268600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33" name="TextBox 332">
                <a:extLst>
                  <a:ext uri="{FF2B5EF4-FFF2-40B4-BE49-F238E27FC236}">
                    <a16:creationId xmlns:a16="http://schemas.microsoft.com/office/drawing/2014/main" id="{A666B77A-0E28-8449-B635-A2EA2AA0B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6967" y="1845634"/>
                <a:ext cx="268600" cy="221599"/>
              </a:xfrm>
              <a:prstGeom prst="rect">
                <a:avLst/>
              </a:prstGeom>
              <a:blipFill>
                <a:blip r:embed="rId11"/>
                <a:stretch>
                  <a:fillRect l="-18182" r="-4545" b="-2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B216906A-8A55-D844-ABFF-271AFFB46397}"/>
                  </a:ext>
                </a:extLst>
              </p:cNvPr>
              <p:cNvSpPr txBox="1"/>
              <p:nvPr/>
            </p:nvSpPr>
            <p:spPr>
              <a:xfrm>
                <a:off x="5141346" y="1701542"/>
                <a:ext cx="216982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B216906A-8A55-D844-ABFF-271AFFB463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346" y="1701542"/>
                <a:ext cx="216982" cy="221599"/>
              </a:xfrm>
              <a:prstGeom prst="rect">
                <a:avLst/>
              </a:prstGeom>
              <a:blipFill>
                <a:blip r:embed="rId12"/>
                <a:stretch>
                  <a:fillRect l="-16667" r="-5556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5" name="TextBox 334">
                <a:extLst>
                  <a:ext uri="{FF2B5EF4-FFF2-40B4-BE49-F238E27FC236}">
                    <a16:creationId xmlns:a16="http://schemas.microsoft.com/office/drawing/2014/main" id="{04538C9B-CC6A-3C46-8C23-39CEA0C4261E}"/>
                  </a:ext>
                </a:extLst>
              </p:cNvPr>
              <p:cNvSpPr txBox="1"/>
              <p:nvPr/>
            </p:nvSpPr>
            <p:spPr>
              <a:xfrm>
                <a:off x="5171108" y="2296492"/>
                <a:ext cx="170944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35" name="TextBox 334">
                <a:extLst>
                  <a:ext uri="{FF2B5EF4-FFF2-40B4-BE49-F238E27FC236}">
                    <a16:creationId xmlns:a16="http://schemas.microsoft.com/office/drawing/2014/main" id="{04538C9B-CC6A-3C46-8C23-39CEA0C426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1108" y="2296492"/>
                <a:ext cx="170944" cy="221599"/>
              </a:xfrm>
              <a:prstGeom prst="rect">
                <a:avLst/>
              </a:prstGeom>
              <a:blipFill>
                <a:blip r:embed="rId13"/>
                <a:stretch>
                  <a:fillRect l="-28571" r="-21429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6" name="TextBox 335">
                <a:extLst>
                  <a:ext uri="{FF2B5EF4-FFF2-40B4-BE49-F238E27FC236}">
                    <a16:creationId xmlns:a16="http://schemas.microsoft.com/office/drawing/2014/main" id="{3BA1DF72-2AAD-8A45-A8F8-5B3B9E1416FB}"/>
                  </a:ext>
                </a:extLst>
              </p:cNvPr>
              <p:cNvSpPr txBox="1"/>
              <p:nvPr/>
            </p:nvSpPr>
            <p:spPr>
              <a:xfrm>
                <a:off x="6027864" y="2296492"/>
                <a:ext cx="188578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36" name="TextBox 335">
                <a:extLst>
                  <a:ext uri="{FF2B5EF4-FFF2-40B4-BE49-F238E27FC236}">
                    <a16:creationId xmlns:a16="http://schemas.microsoft.com/office/drawing/2014/main" id="{3BA1DF72-2AAD-8A45-A8F8-5B3B9E1416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7864" y="2296492"/>
                <a:ext cx="188578" cy="221599"/>
              </a:xfrm>
              <a:prstGeom prst="rect">
                <a:avLst/>
              </a:prstGeom>
              <a:blipFill>
                <a:blip r:embed="rId14"/>
                <a:stretch>
                  <a:fillRect l="-18750" r="-18750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7" name="Straight Arrow Connector 120">
            <a:extLst>
              <a:ext uri="{FF2B5EF4-FFF2-40B4-BE49-F238E27FC236}">
                <a16:creationId xmlns:a16="http://schemas.microsoft.com/office/drawing/2014/main" id="{D055D75D-2DC6-E14B-ACBE-2E1CE709F2D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12639" y="2551763"/>
            <a:ext cx="0" cy="83593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lg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8" name="TextBox 337">
                <a:extLst>
                  <a:ext uri="{FF2B5EF4-FFF2-40B4-BE49-F238E27FC236}">
                    <a16:creationId xmlns:a16="http://schemas.microsoft.com/office/drawing/2014/main" id="{A1E3C735-DCD5-B742-B246-A8ECD46D4FD9}"/>
                  </a:ext>
                </a:extLst>
              </p:cNvPr>
              <p:cNvSpPr txBox="1"/>
              <p:nvPr/>
            </p:nvSpPr>
            <p:spPr>
              <a:xfrm>
                <a:off x="6734673" y="2292305"/>
                <a:ext cx="768415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𝑠h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38" name="TextBox 337">
                <a:extLst>
                  <a:ext uri="{FF2B5EF4-FFF2-40B4-BE49-F238E27FC236}">
                    <a16:creationId xmlns:a16="http://schemas.microsoft.com/office/drawing/2014/main" id="{A1E3C735-DCD5-B742-B246-A8ECD46D4F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4673" y="2292305"/>
                <a:ext cx="768415" cy="221599"/>
              </a:xfrm>
              <a:prstGeom prst="rect">
                <a:avLst/>
              </a:prstGeom>
              <a:blipFill>
                <a:blip r:embed="rId15"/>
                <a:stretch>
                  <a:fillRect l="-4918" r="-1639" b="-2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BB5BC0CF-9057-D849-9273-D138C3F8DF09}"/>
                  </a:ext>
                </a:extLst>
              </p:cNvPr>
              <p:cNvSpPr txBox="1"/>
              <p:nvPr/>
            </p:nvSpPr>
            <p:spPr>
              <a:xfrm>
                <a:off x="3253237" y="4286567"/>
                <a:ext cx="5603585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𝑠h</m:t>
                          </m:r>
                        </m:sub>
                      </m:sSub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: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shunt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resistor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representing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the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losses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the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resonator</m:t>
                      </m:r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BB5BC0CF-9057-D849-9273-D138C3F8D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3237" y="4286567"/>
                <a:ext cx="5603585" cy="221599"/>
              </a:xfrm>
              <a:prstGeom prst="rect">
                <a:avLst/>
              </a:prstGeom>
              <a:blipFill>
                <a:blip r:embed="rId16"/>
                <a:stretch>
                  <a:fillRect l="-452" t="-10526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651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9D652-DF79-744E-818A-D4E0A7EAB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Formulas of the Equivalent Circuit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474A8-5253-8048-A6EB-A0F9AA14F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5240608" cy="5107865"/>
          </a:xfrm>
        </p:spPr>
        <p:txBody>
          <a:bodyPr/>
          <a:lstStyle/>
          <a:p>
            <a:r>
              <a:rPr lang="en-US" dirty="0"/>
              <a:t>Characteristic impedance ”R over Q”</a:t>
            </a:r>
          </a:p>
          <a:p>
            <a:endParaRPr lang="en-US" dirty="0"/>
          </a:p>
          <a:p>
            <a:r>
              <a:rPr lang="en-US" dirty="0"/>
              <a:t>Stored energy at resonance</a:t>
            </a:r>
          </a:p>
          <a:p>
            <a:endParaRPr lang="en-US" dirty="0"/>
          </a:p>
          <a:p>
            <a:r>
              <a:rPr lang="en-US" dirty="0"/>
              <a:t>Dissipated power</a:t>
            </a:r>
          </a:p>
          <a:p>
            <a:endParaRPr lang="en-US" dirty="0"/>
          </a:p>
          <a:p>
            <a:r>
              <a:rPr lang="en-US" dirty="0"/>
              <a:t>Q-factor</a:t>
            </a:r>
          </a:p>
          <a:p>
            <a:endParaRPr lang="en-US" dirty="0"/>
          </a:p>
          <a:p>
            <a:r>
              <a:rPr lang="en-US" dirty="0"/>
              <a:t>Shunt impedance (circuit definition)</a:t>
            </a:r>
          </a:p>
          <a:p>
            <a:endParaRPr lang="en-US" dirty="0"/>
          </a:p>
          <a:p>
            <a:r>
              <a:rPr lang="en-US" dirty="0"/>
              <a:t>Tuning sensitivity</a:t>
            </a:r>
          </a:p>
          <a:p>
            <a:endParaRPr lang="en-US" dirty="0"/>
          </a:p>
          <a:p>
            <a:r>
              <a:rPr lang="en-US" dirty="0"/>
              <a:t>Coupling parameter (shunt impedance</a:t>
            </a:r>
            <a:br>
              <a:rPr lang="en-US" dirty="0"/>
            </a:br>
            <a:r>
              <a:rPr lang="en-US" dirty="0"/>
              <a:t>over generator or feeder impedance)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DC725A8-FE70-7745-97AC-D30CA2DC570B}"/>
                  </a:ext>
                </a:extLst>
              </p:cNvPr>
              <p:cNvSpPr txBox="1"/>
              <p:nvPr/>
            </p:nvSpPr>
            <p:spPr>
              <a:xfrm>
                <a:off x="6035418" y="1037631"/>
                <a:ext cx="3788217" cy="5883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𝑿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𝑸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𝝎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𝒓𝒆𝒔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𝑳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𝑪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skw"/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𝑳</m:t>
                              </m:r>
                            </m:num>
                            <m:den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𝑪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DC725A8-FE70-7745-97AC-D30CA2DC5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5418" y="1037631"/>
                <a:ext cx="3788217" cy="588303"/>
              </a:xfrm>
              <a:prstGeom prst="rect">
                <a:avLst/>
              </a:prstGeom>
              <a:blipFill>
                <a:blip r:embed="rId2"/>
                <a:stretch>
                  <a:fillRect t="-91667" r="-5686" b="-147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61B1FD7-9BAD-CF44-AA29-EEF535E79F19}"/>
                  </a:ext>
                </a:extLst>
              </p:cNvPr>
              <p:cNvSpPr txBox="1"/>
              <p:nvPr/>
            </p:nvSpPr>
            <p:spPr>
              <a:xfrm>
                <a:off x="6049108" y="1755921"/>
                <a:ext cx="4138312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𝑼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lang="en-US" sz="2000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b="1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1" i="1" kern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2000" b="1" i="1" kern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sub>
                          </m:sSub>
                          <m:r>
                            <a:rPr lang="en-US" sz="2000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sz="2000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000" b="1" i="1" kern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61B1FD7-9BAD-CF44-AA29-EEF535E79F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9108" y="1755921"/>
                <a:ext cx="4138312" cy="518604"/>
              </a:xfrm>
              <a:prstGeom prst="rect">
                <a:avLst/>
              </a:prstGeom>
              <a:blipFill>
                <a:blip r:embed="rId3"/>
                <a:stretch>
                  <a:fillRect t="-9524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B296017-7032-CA4B-AF63-53A58DCF4D84}"/>
                  </a:ext>
                </a:extLst>
              </p:cNvPr>
              <p:cNvSpPr txBox="1"/>
              <p:nvPr/>
            </p:nvSpPr>
            <p:spPr>
              <a:xfrm>
                <a:off x="6100916" y="2423890"/>
                <a:ext cx="1000980" cy="5611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𝑷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𝑽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 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B296017-7032-CA4B-AF63-53A58DCF4D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0916" y="2423890"/>
                <a:ext cx="1000980" cy="561179"/>
              </a:xfrm>
              <a:prstGeom prst="rect">
                <a:avLst/>
              </a:prstGeom>
              <a:blipFill>
                <a:blip r:embed="rId4"/>
                <a:stretch>
                  <a:fillRect l="-2500" t="-4444" r="-3750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954DF4E-42C5-514C-90C7-5968649B1D2F}"/>
                  </a:ext>
                </a:extLst>
              </p:cNvPr>
              <p:cNvSpPr txBox="1"/>
              <p:nvPr/>
            </p:nvSpPr>
            <p:spPr>
              <a:xfrm>
                <a:off x="6132710" y="3208962"/>
                <a:ext cx="1909497" cy="5168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𝑸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𝑿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 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𝑼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𝑷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954DF4E-42C5-514C-90C7-5968649B1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710" y="3208962"/>
                <a:ext cx="1909497" cy="516873"/>
              </a:xfrm>
              <a:prstGeom prst="rect">
                <a:avLst/>
              </a:prstGeom>
              <a:blipFill>
                <a:blip r:embed="rId5"/>
                <a:stretch>
                  <a:fillRect l="-1974" t="-19048" r="-658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C6E1F9E-D46B-F347-B96B-CB812F09FFEE}"/>
                  </a:ext>
                </a:extLst>
              </p:cNvPr>
              <p:cNvSpPr txBox="1"/>
              <p:nvPr/>
            </p:nvSpPr>
            <p:spPr>
              <a:xfrm>
                <a:off x="6192639" y="3949728"/>
                <a:ext cx="980140" cy="5611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𝑹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𝑽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 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𝑷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C6E1F9E-D46B-F347-B96B-CB812F09F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639" y="3949728"/>
                <a:ext cx="980140" cy="561179"/>
              </a:xfrm>
              <a:prstGeom prst="rect">
                <a:avLst/>
              </a:prstGeom>
              <a:blipFill>
                <a:blip r:embed="rId6"/>
                <a:stretch>
                  <a:fillRect l="-3846" t="-4444" r="-5128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5DF977C-85B4-834D-840C-150215F6D031}"/>
                  </a:ext>
                </a:extLst>
              </p:cNvPr>
              <p:cNvSpPr txBox="1"/>
              <p:nvPr/>
            </p:nvSpPr>
            <p:spPr>
              <a:xfrm>
                <a:off x="6192639" y="4734800"/>
                <a:ext cx="2494081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𝒇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 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𝑪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𝑪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=−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 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𝑳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𝑳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5DF977C-85B4-834D-840C-150215F6D0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639" y="4734800"/>
                <a:ext cx="2494081" cy="575222"/>
              </a:xfrm>
              <a:prstGeom prst="rect">
                <a:avLst/>
              </a:prstGeom>
              <a:blipFill>
                <a:blip r:embed="rId7"/>
                <a:stretch>
                  <a:fillRect t="-12766" r="-508"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DAFCB85-9685-8642-94C2-160423973D8A}"/>
                  </a:ext>
                </a:extLst>
              </p:cNvPr>
              <p:cNvSpPr txBox="1"/>
              <p:nvPr/>
            </p:nvSpPr>
            <p:spPr>
              <a:xfrm>
                <a:off x="6203159" y="5458392"/>
                <a:ext cx="1381084" cy="5993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𝒌</m:t>
                          </m:r>
                        </m:e>
                        <m: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</m:sup>
                      </m:sSup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𝒊𝒏𝒑𝒖𝒕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DAFCB85-9685-8642-94C2-160423973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3159" y="5458392"/>
                <a:ext cx="1381084" cy="599331"/>
              </a:xfrm>
              <a:prstGeom prst="rect">
                <a:avLst/>
              </a:prstGeom>
              <a:blipFill>
                <a:blip r:embed="rId8"/>
                <a:stretch>
                  <a:fillRect l="-3636" t="-6122" r="-1818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23">
                <a:extLst>
                  <a:ext uri="{FF2B5EF4-FFF2-40B4-BE49-F238E27FC236}">
                    <a16:creationId xmlns:a16="http://schemas.microsoft.com/office/drawing/2014/main" id="{C434C51D-1B39-A649-A297-459C30E3C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87420" y="1755921"/>
                <a:ext cx="1839961" cy="566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91440" bIns="91440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... Voltage at the capacitor</a:t>
                </a: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… Current in the inductor</a:t>
                </a:r>
              </a:p>
            </p:txBody>
          </p:sp>
        </mc:Choice>
        <mc:Fallback xmlns="">
          <p:sp>
            <p:nvSpPr>
              <p:cNvPr id="55" name="Rectangle 23">
                <a:extLst>
                  <a:ext uri="{FF2B5EF4-FFF2-40B4-BE49-F238E27FC236}">
                    <a16:creationId xmlns:a16="http://schemas.microsoft.com/office/drawing/2014/main" id="{C434C51D-1B39-A649-A297-459C30E3CE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87420" y="1755921"/>
                <a:ext cx="1839961" cy="566737"/>
              </a:xfrm>
              <a:prstGeom prst="rect">
                <a:avLst/>
              </a:prstGeom>
              <a:blipFill>
                <a:blip r:embed="rId9"/>
                <a:stretch>
                  <a:fillRect b="-222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ECD6194-5826-3145-9F92-925361845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1651" y="3180953"/>
                <a:ext cx="1283286" cy="2837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91440" bIns="91440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... stored energy</a:t>
                </a:r>
              </a:p>
            </p:txBody>
          </p:sp>
        </mc:Choice>
        <mc:Fallback xmlns="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ECD6194-5826-3145-9F92-9253618457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21651" y="3180953"/>
                <a:ext cx="1283286" cy="283707"/>
              </a:xfrm>
              <a:prstGeom prst="rect">
                <a:avLst/>
              </a:prstGeom>
              <a:blipFill>
                <a:blip r:embed="rId10"/>
                <a:stretch>
                  <a:fillRect b="-1304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02F6285-38AE-6941-94CF-1343A8276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50266" y="3558256"/>
                <a:ext cx="1355733" cy="530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91440" bIns="91440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... dissipated power over 1 period</a:t>
                </a:r>
              </a:p>
            </p:txBody>
          </p:sp>
        </mc:Choice>
        <mc:Fallback xmlns="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02F6285-38AE-6941-94CF-1343A82763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50266" y="3558256"/>
                <a:ext cx="1355733" cy="53005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Line 25">
            <a:extLst>
              <a:ext uri="{FF2B5EF4-FFF2-40B4-BE49-F238E27FC236}">
                <a16:creationId xmlns:a16="http://schemas.microsoft.com/office/drawing/2014/main" id="{2C1B2FAD-796F-4E45-A84B-0AEA1BF7207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066039" y="3306932"/>
            <a:ext cx="415925" cy="31750"/>
          </a:xfrm>
          <a:prstGeom prst="line">
            <a:avLst/>
          </a:prstGeom>
          <a:noFill/>
          <a:ln w="25400">
            <a:solidFill>
              <a:srgbClr val="0000FF"/>
            </a:solidFill>
            <a:prstDash val="sysDot"/>
            <a:round/>
            <a:headEnd/>
            <a:tailEnd type="triangle" w="med" len="lg"/>
          </a:ln>
          <a:effectLst/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59" name="Line 26">
            <a:extLst>
              <a:ext uri="{FF2B5EF4-FFF2-40B4-BE49-F238E27FC236}">
                <a16:creationId xmlns:a16="http://schemas.microsoft.com/office/drawing/2014/main" id="{EF35C766-3C2C-F641-A3D7-216B432FE55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821637" y="3670643"/>
            <a:ext cx="700014" cy="42689"/>
          </a:xfrm>
          <a:prstGeom prst="line">
            <a:avLst/>
          </a:prstGeom>
          <a:noFill/>
          <a:ln w="25400">
            <a:solidFill>
              <a:srgbClr val="0000FF"/>
            </a:solidFill>
            <a:prstDash val="sysDot"/>
            <a:round/>
            <a:headEnd/>
            <a:tailEnd type="triangle" w="med" len="lg"/>
          </a:ln>
          <a:effectLst/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0B00F53-EE46-B84A-B7FB-6DDD124E54FC}"/>
              </a:ext>
            </a:extLst>
          </p:cNvPr>
          <p:cNvSpPr/>
          <p:nvPr/>
        </p:nvSpPr>
        <p:spPr bwMode="auto">
          <a:xfrm>
            <a:off x="6132710" y="3205609"/>
            <a:ext cx="314874" cy="5960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F3F17F2B-6140-E643-89CD-4141612153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54497" y="3957095"/>
            <a:ext cx="342900" cy="622300"/>
          </a:xfrm>
          <a:prstGeom prst="rect">
            <a:avLst/>
          </a:prstGeom>
        </p:spPr>
      </p:pic>
      <p:sp>
        <p:nvSpPr>
          <p:cNvPr id="62" name="Rectangle 26">
            <a:extLst>
              <a:ext uri="{FF2B5EF4-FFF2-40B4-BE49-F238E27FC236}">
                <a16:creationId xmlns:a16="http://schemas.microsoft.com/office/drawing/2014/main" id="{9F350920-A5CF-FA41-8F70-06DB4CA88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698" y="6090668"/>
            <a:ext cx="2485891" cy="33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tune for critical coupling</a:t>
            </a:r>
          </a:p>
        </p:txBody>
      </p:sp>
      <p:sp>
        <p:nvSpPr>
          <p:cNvPr id="63" name="Line 26">
            <a:extLst>
              <a:ext uri="{FF2B5EF4-FFF2-40B4-BE49-F238E27FC236}">
                <a16:creationId xmlns:a16="http://schemas.microsoft.com/office/drawing/2014/main" id="{330941C5-28E0-864B-95EE-7EF6EC4F282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11203" y="5843616"/>
            <a:ext cx="417995" cy="36247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 type="triangle" w="med" len="lg"/>
          </a:ln>
          <a:effectLst/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2D8ABBD-1CA7-C24F-BFDC-D63FEAF95380}"/>
              </a:ext>
            </a:extLst>
          </p:cNvPr>
          <p:cNvSpPr/>
          <p:nvPr/>
        </p:nvSpPr>
        <p:spPr bwMode="auto">
          <a:xfrm>
            <a:off x="7105027" y="1187764"/>
            <a:ext cx="556155" cy="43817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3DDE0BE-2844-CD4D-ABCD-A8441D294A7E}"/>
              </a:ext>
            </a:extLst>
          </p:cNvPr>
          <p:cNvSpPr/>
          <p:nvPr/>
        </p:nvSpPr>
        <p:spPr bwMode="auto">
          <a:xfrm>
            <a:off x="8091035" y="1341074"/>
            <a:ext cx="556155" cy="43817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8FDADD8-523E-254F-B205-4977354CE91C}"/>
              </a:ext>
            </a:extLst>
          </p:cNvPr>
          <p:cNvGrpSpPr/>
          <p:nvPr/>
        </p:nvGrpSpPr>
        <p:grpSpPr>
          <a:xfrm>
            <a:off x="6447583" y="3670642"/>
            <a:ext cx="2827878" cy="930646"/>
            <a:chOff x="6447583" y="3670642"/>
            <a:chExt cx="2827878" cy="9306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8E1CEE38-650F-5744-A72C-24A66827D446}"/>
                    </a:ext>
                  </a:extLst>
                </p:cNvPr>
                <p:cNvSpPr txBox="1"/>
                <p:nvPr/>
              </p:nvSpPr>
              <p:spPr>
                <a:xfrm>
                  <a:off x="7601604" y="3897183"/>
                  <a:ext cx="1673857" cy="704105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</a:ln>
              </p:spPr>
              <p:txBody>
                <a:bodyPr wrap="none" lIns="46800" tIns="46800" rIns="46800" bIns="46800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0" lang="mr-IN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𝑹</m:t>
                            </m:r>
                          </m:num>
                          <m:den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𝑸</m:t>
                            </m:r>
                          </m:den>
                        </m:f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kumimoji="0" lang="mr-IN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p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𝒓𝒆𝒔</m:t>
                                </m:r>
                              </m:sub>
                            </m:s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 </m:t>
                            </m:r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𝑼</m:t>
                            </m:r>
                          </m:den>
                        </m:f>
                      </m:oMath>
                    </m:oMathPara>
                  </a14:m>
                  <a:br>
                    <a:rPr kumimoji="0" lang="en-US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endPara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39BB85A-BA27-DB4D-A978-FB59AD3690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1604" y="3897183"/>
                  <a:ext cx="1673857" cy="704105"/>
                </a:xfrm>
                <a:prstGeom prst="rect">
                  <a:avLst/>
                </a:prstGeom>
                <a:blipFill>
                  <a:blip r:embed="rId13"/>
                  <a:stretch>
                    <a:fillRect b="-10526"/>
                  </a:stretch>
                </a:blipFill>
                <a:ln w="127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8" name="Line 26">
              <a:extLst>
                <a:ext uri="{FF2B5EF4-FFF2-40B4-BE49-F238E27FC236}">
                  <a16:creationId xmlns:a16="http://schemas.microsoft.com/office/drawing/2014/main" id="{318BD2E0-F438-AF47-801E-D9CED7A9C6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38266" y="4088312"/>
              <a:ext cx="1136605" cy="7646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sysDot"/>
              <a:round/>
              <a:headEnd/>
              <a:tailEnd type="triangle" w="med" len="lg"/>
            </a:ln>
            <a:effectLst/>
          </p:spPr>
          <p:txBody>
            <a:bodyPr lIns="92075" tIns="46038" rIns="92075" bIns="46038"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69" name="Line 26">
              <a:extLst>
                <a:ext uri="{FF2B5EF4-FFF2-40B4-BE49-F238E27FC236}">
                  <a16:creationId xmlns:a16="http://schemas.microsoft.com/office/drawing/2014/main" id="{AA1A364D-48AA-0740-992F-B9406D76AF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447583" y="3670642"/>
              <a:ext cx="1227288" cy="701069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sysDot"/>
              <a:round/>
              <a:headEnd/>
              <a:tailEnd type="triangle" w="med" len="lg"/>
            </a:ln>
            <a:effectLst/>
          </p:spPr>
          <p:txBody>
            <a:bodyPr lIns="92075" tIns="46038" rIns="92075" bIns="46038"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7002D7A8-B822-F3C3-EE06-00FAA19350B7}"/>
              </a:ext>
            </a:extLst>
          </p:cNvPr>
          <p:cNvSpPr/>
          <p:nvPr/>
        </p:nvSpPr>
        <p:spPr bwMode="auto">
          <a:xfrm>
            <a:off x="6538266" y="959810"/>
            <a:ext cx="376324" cy="74797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78E83C0C-ADFE-9D37-FCC0-A0FA1175E5C1}"/>
              </a:ext>
            </a:extLst>
          </p:cNvPr>
          <p:cNvSpPr/>
          <p:nvPr/>
        </p:nvSpPr>
        <p:spPr bwMode="auto">
          <a:xfrm>
            <a:off x="2596398" y="1025311"/>
            <a:ext cx="5240608" cy="5737160"/>
          </a:xfrm>
          <a:prstGeom prst="arc">
            <a:avLst>
              <a:gd name="adj1" fmla="val 18354541"/>
              <a:gd name="adj2" fmla="val 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triangle" w="med" len="lg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/>
      <p:bldP spid="63" grpId="0" animBg="1"/>
      <p:bldP spid="64" grpId="0" animBg="1"/>
      <p:bldP spid="65" grpId="0" animBg="1"/>
      <p:bldP spid="4" grpId="0" animBg="1"/>
      <p:bldP spid="4" grpId="1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C3DB543-A541-7541-97DF-D7B8A26B51D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C3DB543-A541-7541-97DF-D7B8A26B51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816EC1-55FA-554A-B7C7-9990006E98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b="1" dirty="0"/>
                  <a:t>Examples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S-matrices are any simple, passive (complex) impedances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Any R, L, C, RL, RC, LC and RLC circuit or any combinations of those elements leading to a single port network, which of course also my include distributed (transmission-line) elements</a:t>
                </a:r>
              </a:p>
              <a:p>
                <a:pPr lvl="1"/>
                <a:r>
                  <a:rPr lang="en-US" dirty="0"/>
                  <a:t>“Special” cases  are: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(matched, ideal termination)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  ⇒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(ideal short)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=∞  ⇒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/>
                  <a:t> (ideal open)</a:t>
                </a:r>
              </a:p>
              <a:p>
                <a:pPr lvl="1"/>
                <a:r>
                  <a:rPr lang="en-US" dirty="0"/>
                  <a:t>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an active element is involved, e.g., a reflection amplifier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Strictly speaking, a simple RF resonator, e.g., a “pill-box” cavity, is 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-port</a:t>
                </a:r>
              </a:p>
              <a:p>
                <a:pPr lvl="1"/>
                <a:r>
                  <a:rPr lang="en-US" dirty="0"/>
                  <a:t>One coaxial or waveguide port as RF power coupler, plus two beam (waveguide) ports.</a:t>
                </a:r>
              </a:p>
              <a:p>
                <a:r>
                  <a:rPr lang="en-US" dirty="0"/>
                  <a:t>However, for many practical cases it can be treated as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</a:t>
                </a:r>
              </a:p>
              <a:p>
                <a:pPr lvl="1"/>
                <a:r>
                  <a:rPr lang="en-US" dirty="0"/>
                  <a:t>The mode of interest, </a:t>
                </a:r>
                <a:br>
                  <a:rPr lang="en-US" dirty="0"/>
                </a:br>
                <a:r>
                  <a:rPr lang="en-US" dirty="0"/>
                  <a:t>e.g., TM010, is trapped with no or negligible fields contribution near the beam-ports</a:t>
                </a:r>
              </a:p>
              <a:p>
                <a:pPr lvl="1"/>
                <a:r>
                  <a:rPr lang="en-US" dirty="0"/>
                  <a:t>We consider only a single coupler to characterize, </a:t>
                </a:r>
                <a:br>
                  <a:rPr lang="en-US" dirty="0"/>
                </a:br>
                <a:r>
                  <a:rPr lang="en-US" dirty="0"/>
                  <a:t>e.g., the TM010 mode in terms of a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S-parameter measurement</a:t>
                </a:r>
              </a:p>
              <a:p>
                <a:pPr lvl="2"/>
                <a:r>
                  <a:rPr lang="en-US" dirty="0"/>
                  <a:t>Typically applying an RLC-parallel equivalent circuit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816EC1-55FA-554A-B7C7-9990006E98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  <a:blipFill>
                <a:blip r:embed="rId3"/>
                <a:stretch>
                  <a:fillRect l="-719" t="-2410" r="-480" b="-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8636BB-4FDF-1C4D-901F-211D1F2652C5}"/>
                  </a:ext>
                </a:extLst>
              </p:cNvPr>
              <p:cNvSpPr txBox="1"/>
              <p:nvPr/>
            </p:nvSpPr>
            <p:spPr>
              <a:xfrm>
                <a:off x="8323490" y="2392065"/>
                <a:ext cx="1787201" cy="4531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𝒁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8636BB-4FDF-1C4D-901F-211D1F265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3490" y="2392065"/>
                <a:ext cx="1787201" cy="4531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484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AB314C-A7FF-7F49-A681-980D924EE24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The Quality Factor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dirty="0"/>
                  <a:t>-Factor)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AB314C-A7FF-7F49-A681-980D924EE2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8724C1-C118-D14F-B0E2-3E41DBF3340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quality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dirty="0"/>
                  <a:t>) factor of a resonant circuit is defined as ratio of the stored energy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r>
                  <a:rPr lang="en-US" dirty="0"/>
                  <a:t> over the energy dissipated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𝑷</m:t>
                    </m:r>
                  </m:oMath>
                </a14:m>
                <a:r>
                  <a:rPr lang="en-US" dirty="0"/>
                  <a:t> in one oscillation cycle: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dirty="0"/>
                  <a:t>-factor of an impedance loaded resonator: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: unloaded Q-value of the unperturbed system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dirty="0"/>
                  <a:t>: loaded Q-value, e.g., measured with the impedance of the connected generator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𝒆𝒙𝒕</m:t>
                        </m:r>
                      </m:sub>
                    </m:sSub>
                  </m:oMath>
                </a14:m>
                <a:r>
                  <a:rPr lang="en-US" dirty="0"/>
                  <a:t>: external Q-factor, representing the effects of the external circuit</a:t>
                </a:r>
                <a:br>
                  <a:rPr lang="en-US" dirty="0"/>
                </a:br>
                <a:r>
                  <a:rPr lang="en-US" dirty="0"/>
                  <a:t>         (generator and coupling circuit)</a:t>
                </a:r>
              </a:p>
              <a:p>
                <a:r>
                  <a:rPr lang="en-US" dirty="0"/>
                  <a:t>Q-factor and bandwidth</a:t>
                </a:r>
              </a:p>
              <a:p>
                <a:pPr lvl="1"/>
                <a:r>
                  <a:rPr lang="en-US" dirty="0"/>
                  <a:t>This is how we actually ”measure” the Q-factor!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8724C1-C118-D14F-B0E2-3E41DBF334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1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7B09332-5EEC-DF40-93A3-E38EEDFB3472}"/>
                  </a:ext>
                </a:extLst>
              </p:cNvPr>
              <p:cNvSpPr txBox="1"/>
              <p:nvPr/>
            </p:nvSpPr>
            <p:spPr>
              <a:xfrm>
                <a:off x="2677955" y="1892800"/>
                <a:ext cx="4946336" cy="7201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𝑸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𝟐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𝝅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𝐞𝐧𝐞𝐫𝐠𝐲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𝐬𝐭𝐨𝐫𝐞𝐝</m:t>
                          </m:r>
                        </m:num>
                        <m:den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𝐞𝐧𝐞𝐫𝐠𝐲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𝐝𝐢𝐬𝐬𝐢𝐩𝐚𝐭𝐞𝐝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𝐢𝐧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𝐜𝐲𝐜𝐥𝐞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𝑼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𝑷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7B09332-5EEC-DF40-93A3-E38EEDFB3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7955" y="1892800"/>
                <a:ext cx="4946336" cy="7201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730249-C38A-C641-8E64-1F3B86010897}"/>
                  </a:ext>
                </a:extLst>
              </p:cNvPr>
              <p:cNvSpPr txBox="1"/>
              <p:nvPr/>
            </p:nvSpPr>
            <p:spPr>
              <a:xfrm>
                <a:off x="1679425" y="5234035"/>
                <a:ext cx="1425564" cy="83559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𝑸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𝑩𝑾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730249-C38A-C641-8E64-1F3B860108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425" y="5234035"/>
                <a:ext cx="1425564" cy="83559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A23F8E-9544-4A42-A7D8-8E3DE2C90D7F}"/>
                  </a:ext>
                </a:extLst>
              </p:cNvPr>
              <p:cNvSpPr txBox="1"/>
              <p:nvPr/>
            </p:nvSpPr>
            <p:spPr>
              <a:xfrm>
                <a:off x="3230415" y="5485634"/>
                <a:ext cx="3948004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𝐰𝐢𝐭𝐡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: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 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𝑩𝑾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𝟑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𝒅𝑩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𝟑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𝒅𝑩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A23F8E-9544-4A42-A7D8-8E3DE2C90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0415" y="5485634"/>
                <a:ext cx="3948004" cy="332399"/>
              </a:xfrm>
              <a:prstGeom prst="rect">
                <a:avLst/>
              </a:prstGeom>
              <a:blipFill>
                <a:blip r:embed="rId6"/>
                <a:stretch>
                  <a:fillRect t="-3846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1E92A1-2676-7048-9668-5DCE9E55FFE8}"/>
                  </a:ext>
                </a:extLst>
              </p:cNvPr>
              <p:cNvSpPr txBox="1"/>
              <p:nvPr/>
            </p:nvSpPr>
            <p:spPr>
              <a:xfrm>
                <a:off x="7335617" y="4670727"/>
                <a:ext cx="2322091" cy="82584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𝑳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𝒆𝒙𝒕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1E92A1-2676-7048-9668-5DCE9E55F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5617" y="4670727"/>
                <a:ext cx="2322091" cy="82584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497C0A63-1948-FF46-B836-7349D65746F4}"/>
              </a:ext>
            </a:extLst>
          </p:cNvPr>
          <p:cNvGrpSpPr/>
          <p:nvPr/>
        </p:nvGrpSpPr>
        <p:grpSpPr>
          <a:xfrm>
            <a:off x="9590855" y="4079796"/>
            <a:ext cx="2306056" cy="2040590"/>
            <a:chOff x="7485456" y="4438505"/>
            <a:chExt cx="2306056" cy="20405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395D75C-22D5-BB4C-AAEA-F794E9EB4703}"/>
                    </a:ext>
                  </a:extLst>
                </p:cNvPr>
                <p:cNvSpPr txBox="1"/>
                <p:nvPr/>
              </p:nvSpPr>
              <p:spPr>
                <a:xfrm>
                  <a:off x="7485456" y="4438505"/>
                  <a:ext cx="2031325" cy="59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800" dirty="0">
                      <a:solidFill>
                        <a:srgbClr val="FF0000"/>
                      </a:solidFill>
                    </a:rPr>
                    <a:t>tune </a:t>
                  </a:r>
                  <a14:m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</m:oMath>
                  </a14:m>
                  <a:r>
                    <a:rPr lang="en-US" sz="1800" dirty="0">
                      <a:solidFill>
                        <a:srgbClr val="FF0000"/>
                      </a:solidFill>
                    </a:rPr>
                    <a:t> for </a:t>
                  </a:r>
                  <a:br>
                    <a:rPr lang="en-US" sz="1800" dirty="0">
                      <a:solidFill>
                        <a:srgbClr val="FF0000"/>
                      </a:solidFill>
                    </a:rPr>
                  </a:br>
                  <a:r>
                    <a:rPr lang="en-US" sz="1800" dirty="0">
                      <a:solidFill>
                        <a:srgbClr val="FF0000"/>
                      </a:solidFill>
                    </a:rPr>
                    <a:t>critical coupling:</a:t>
                  </a: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5456" y="4438505"/>
                  <a:ext cx="2031325" cy="590931"/>
                </a:xfrm>
                <a:prstGeom prst="rect">
                  <a:avLst/>
                </a:prstGeom>
                <a:blipFill>
                  <a:blip r:embed="rId8"/>
                  <a:stretch>
                    <a:fillRect l="-1863" t="-8333" r="-1242" b="-145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105157C-B8D6-EE4E-96BB-3768A8134CA7}"/>
                    </a:ext>
                  </a:extLst>
                </p:cNvPr>
                <p:cNvSpPr txBox="1"/>
                <p:nvPr/>
              </p:nvSpPr>
              <p:spPr>
                <a:xfrm>
                  <a:off x="7878191" y="5029436"/>
                  <a:ext cx="1445204" cy="3323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𝒆𝒙𝒕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8191" y="5029436"/>
                  <a:ext cx="1445204" cy="332399"/>
                </a:xfrm>
                <a:prstGeom prst="rect">
                  <a:avLst/>
                </a:prstGeom>
                <a:blipFill>
                  <a:blip r:embed="rId9"/>
                  <a:stretch>
                    <a:fillRect l="-5217" t="-7692" b="-3076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4232A41-CC77-8349-A8CF-9BB289BB66A8}"/>
                    </a:ext>
                  </a:extLst>
                </p:cNvPr>
                <p:cNvSpPr txBox="1"/>
                <p:nvPr/>
              </p:nvSpPr>
              <p:spPr>
                <a:xfrm>
                  <a:off x="7485456" y="5480125"/>
                  <a:ext cx="1837939" cy="3323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⟹</m:t>
                            </m:r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=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𝑳</m:t>
                            </m:r>
                          </m:sub>
                        </m:sSub>
                      </m:oMath>
                    </m:oMathPara>
                  </a14:m>
                  <a:endParaRPr lang="en-US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5456" y="5480125"/>
                  <a:ext cx="1837939" cy="332399"/>
                </a:xfrm>
                <a:prstGeom prst="rect">
                  <a:avLst/>
                </a:prstGeom>
                <a:blipFill>
                  <a:blip r:embed="rId10"/>
                  <a:stretch>
                    <a:fillRect l="-1370" t="-23077" r="-685" b="-384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C4C046A-B6AC-A84F-8BC8-DCD5DEBB2C05}"/>
                    </a:ext>
                  </a:extLst>
                </p:cNvPr>
                <p:cNvSpPr txBox="1"/>
                <p:nvPr/>
              </p:nvSpPr>
              <p:spPr>
                <a:xfrm>
                  <a:off x="7552309" y="5888164"/>
                  <a:ext cx="2239203" cy="59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800" dirty="0">
                      <a:solidFill>
                        <a:srgbClr val="FF0000"/>
                      </a:solidFill>
                    </a:rPr>
                    <a:t>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a14:m>
                  <a:r>
                    <a:rPr lang="en-US" sz="1800" dirty="0">
                      <a:solidFill>
                        <a:srgbClr val="FF0000"/>
                      </a:solidFill>
                    </a:rPr>
                    <a:t> being our</a:t>
                  </a:r>
                  <a:br>
                    <a:rPr lang="en-US" sz="1800" dirty="0">
                      <a:solidFill>
                        <a:srgbClr val="FF0000"/>
                      </a:solidFill>
                    </a:rPr>
                  </a:br>
                  <a:r>
                    <a:rPr lang="en-US" sz="1800" dirty="0">
                      <a:solidFill>
                        <a:srgbClr val="FF0000"/>
                      </a:solidFill>
                    </a:rPr>
                    <a:t>measured Q-value</a:t>
                  </a: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2309" y="5888164"/>
                  <a:ext cx="2239203" cy="590931"/>
                </a:xfrm>
                <a:prstGeom prst="rect">
                  <a:avLst/>
                </a:prstGeom>
                <a:blipFill>
                  <a:blip r:embed="rId11"/>
                  <a:stretch>
                    <a:fillRect l="-2260" t="-10638" b="-148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2714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dirty="0"/>
                  <a:t>-factor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Measurement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4445" y="4310744"/>
                <a:ext cx="6887726" cy="198120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dirty="0"/>
                  <a:t>Correct for the uncompensated transmission-line effects </a:t>
                </a:r>
                <a:br>
                  <a:rPr lang="en-US" dirty="0"/>
                </a:br>
                <a:r>
                  <a:rPr lang="en-US" dirty="0"/>
                  <a:t>between calibration reference and the coupling loop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Electrical length adjustment: ”straight”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}(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i="1" dirty="0"/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Adjust the locus circle to the detuned short location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Phase offset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Verify no evanescent fields penetrating outside the beam ports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i.e., no frequency shifts if the boundaries at the beam ports are altered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445" y="4310744"/>
                <a:ext cx="6887726" cy="1981200"/>
              </a:xfrm>
              <a:blipFill>
                <a:blip r:embed="rId4"/>
                <a:stretch>
                  <a:fillRect l="-737" t="-2548" b="-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5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198" y="1222027"/>
            <a:ext cx="4005803" cy="3949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>
            <a:spLocks noChangeAspect="1"/>
          </p:cNvSpPr>
          <p:nvPr/>
        </p:nvSpPr>
        <p:spPr bwMode="auto">
          <a:xfrm>
            <a:off x="6993000" y="2394000"/>
            <a:ext cx="1655592" cy="1655592"/>
          </a:xfrm>
          <a:prstGeom prst="ellipse">
            <a:avLst/>
          </a:prstGeom>
          <a:noFill/>
          <a:ln w="254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788760" y="1777585"/>
                <a:ext cx="925253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C00000"/>
                    </a:solidFill>
                  </a:rPr>
                  <a:t>detuned</a:t>
                </a:r>
                <a:br>
                  <a:rPr lang="en-US" sz="1600" dirty="0">
                    <a:solidFill>
                      <a:srgbClr val="C00000"/>
                    </a:solidFill>
                  </a:rPr>
                </a:br>
                <a:r>
                  <a:rPr lang="en-US" sz="1600" dirty="0">
                    <a:solidFill>
                      <a:srgbClr val="C00000"/>
                    </a:solidFill>
                  </a:rPr>
                  <a:t>short</a:t>
                </a:r>
                <a:br>
                  <a:rPr lang="en-US" sz="1600" dirty="0">
                    <a:solidFill>
                      <a:srgbClr val="C00000"/>
                    </a:solidFill>
                  </a:rPr>
                </a:br>
                <a:r>
                  <a:rPr lang="en-US" sz="1600" dirty="0">
                    <a:solidFill>
                      <a:srgbClr val="C00000"/>
                    </a:solidFill>
                  </a:rPr>
                  <a:t>position</a:t>
                </a:r>
              </a:p>
              <a:p>
                <a:pPr>
                  <a:buNone/>
                </a:pPr>
                <a:r>
                  <a:rPr lang="en-US" sz="1600" dirty="0">
                    <a:solidFill>
                      <a:srgbClr val="C0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8760" y="1777585"/>
                <a:ext cx="925253" cy="1077218"/>
              </a:xfrm>
              <a:prstGeom prst="rect">
                <a:avLst/>
              </a:prstGeom>
              <a:blipFill>
                <a:blip r:embed="rId6"/>
                <a:stretch>
                  <a:fillRect l="-4110" t="-2353" r="-2740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10973435" y="3966670"/>
                <a:ext cx="925253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/>
                  <a:t>detuned</a:t>
                </a:r>
                <a:br>
                  <a:rPr lang="en-US" sz="1600" dirty="0"/>
                </a:br>
                <a:r>
                  <a:rPr lang="en-US" sz="1600" dirty="0"/>
                  <a:t>open</a:t>
                </a:r>
                <a:br>
                  <a:rPr lang="en-US" sz="1600" dirty="0"/>
                </a:br>
                <a:r>
                  <a:rPr lang="en-US" sz="1600" dirty="0"/>
                  <a:t>position</a:t>
                </a:r>
              </a:p>
              <a:p>
                <a:pPr>
                  <a:buNone/>
                </a:pPr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3435" y="3966670"/>
                <a:ext cx="925253" cy="1077218"/>
              </a:xfrm>
              <a:prstGeom prst="rect">
                <a:avLst/>
              </a:prstGeom>
              <a:blipFill>
                <a:blip r:embed="rId7"/>
                <a:stretch>
                  <a:fillRect l="-4110" t="-1176" r="-2740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Connector 56"/>
          <p:cNvCxnSpPr/>
          <p:nvPr/>
        </p:nvCxnSpPr>
        <p:spPr bwMode="auto">
          <a:xfrm>
            <a:off x="5826502" y="1480826"/>
            <a:ext cx="900000" cy="0"/>
          </a:xfrm>
          <a:prstGeom prst="line">
            <a:avLst/>
          </a:prstGeom>
          <a:noFill/>
          <a:ln w="254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6794150" y="1325959"/>
            <a:ext cx="15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critical coupling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BAF8D2-A847-FF42-AAAA-23BF089EF157}"/>
              </a:ext>
            </a:extLst>
          </p:cNvPr>
          <p:cNvGrpSpPr/>
          <p:nvPr/>
        </p:nvGrpSpPr>
        <p:grpSpPr>
          <a:xfrm>
            <a:off x="5826502" y="936000"/>
            <a:ext cx="4766498" cy="3335882"/>
            <a:chOff x="4683502" y="936000"/>
            <a:chExt cx="4766498" cy="333588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1C209AF-59EA-B64B-B4D5-F578412B194A}"/>
                </a:ext>
              </a:extLst>
            </p:cNvPr>
            <p:cNvGrpSpPr/>
            <p:nvPr/>
          </p:nvGrpSpPr>
          <p:grpSpPr>
            <a:xfrm>
              <a:off x="4683502" y="936000"/>
              <a:ext cx="4766498" cy="3335882"/>
              <a:chOff x="4683502" y="936000"/>
              <a:chExt cx="4766498" cy="3335882"/>
            </a:xfrm>
          </p:grpSpPr>
          <p:sp>
            <p:nvSpPr>
              <p:cNvPr id="18" name="Oval 17"/>
              <p:cNvSpPr>
                <a:spLocks noChangeAspect="1"/>
              </p:cNvSpPr>
              <p:nvPr/>
            </p:nvSpPr>
            <p:spPr bwMode="auto">
              <a:xfrm>
                <a:off x="5850000" y="2183882"/>
                <a:ext cx="2088000" cy="20880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bg2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indent="-381000"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</a:pPr>
                <a:endParaRPr lang="en-US" sz="2000" i="1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56" name="Straight Connector 55"/>
              <p:cNvCxnSpPr/>
              <p:nvPr/>
            </p:nvCxnSpPr>
            <p:spPr bwMode="auto">
              <a:xfrm>
                <a:off x="4683502" y="1105938"/>
                <a:ext cx="900000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bg2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8" name="TextBox 57"/>
              <p:cNvSpPr txBox="1"/>
              <p:nvPr/>
            </p:nvSpPr>
            <p:spPr>
              <a:xfrm>
                <a:off x="5617401" y="936000"/>
                <a:ext cx="383259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chemeClr val="bg2">
                        <a:lumMod val="75000"/>
                      </a:schemeClr>
                    </a:solidFill>
                  </a:rPr>
                  <a:t>arbitrary coupling (here: over-critical)</a:t>
                </a:r>
                <a:endParaRPr lang="en-US" sz="1600" i="1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63" name="Oval 62"/>
            <p:cNvSpPr>
              <a:spLocks noChangeAspect="1"/>
            </p:cNvSpPr>
            <p:nvPr/>
          </p:nvSpPr>
          <p:spPr bwMode="auto">
            <a:xfrm>
              <a:off x="7899256" y="3196533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/>
                <p:cNvSpPr txBox="1"/>
                <p:nvPr/>
              </p:nvSpPr>
              <p:spPr>
                <a:xfrm>
                  <a:off x="7927103" y="3093540"/>
                  <a:ext cx="584326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𝒓𝒆𝒔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8" name="TextBox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7103" y="3093540"/>
                  <a:ext cx="584326" cy="332912"/>
                </a:xfrm>
                <a:prstGeom prst="rect">
                  <a:avLst/>
                </a:prstGeom>
                <a:blipFill>
                  <a:blip r:embed="rId8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9620E8B-6BDB-FA47-B2B8-6242CCD7F3A8}"/>
              </a:ext>
            </a:extLst>
          </p:cNvPr>
          <p:cNvGrpSpPr/>
          <p:nvPr/>
        </p:nvGrpSpPr>
        <p:grpSpPr>
          <a:xfrm>
            <a:off x="6993000" y="1574800"/>
            <a:ext cx="1655592" cy="3293992"/>
            <a:chOff x="5850000" y="1574800"/>
            <a:chExt cx="1655592" cy="3293992"/>
          </a:xfrm>
        </p:grpSpPr>
        <p:cxnSp>
          <p:nvCxnSpPr>
            <p:cNvPr id="8" name="Straight Connector 7"/>
            <p:cNvCxnSpPr>
              <a:stCxn id="6" idx="2"/>
            </p:cNvCxnSpPr>
            <p:nvPr/>
          </p:nvCxnSpPr>
          <p:spPr bwMode="auto">
            <a:xfrm flipV="1">
              <a:off x="5850000" y="1574800"/>
              <a:ext cx="1655592" cy="1646996"/>
            </a:xfrm>
            <a:prstGeom prst="line">
              <a:avLst/>
            </a:prstGeom>
            <a:noFill/>
            <a:ln w="19050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>
              <a:stCxn id="6" idx="2"/>
            </p:cNvCxnSpPr>
            <p:nvPr/>
          </p:nvCxnSpPr>
          <p:spPr bwMode="auto">
            <a:xfrm>
              <a:off x="5850000" y="3221796"/>
              <a:ext cx="1655592" cy="1646996"/>
            </a:xfrm>
            <a:prstGeom prst="line">
              <a:avLst/>
            </a:prstGeom>
            <a:noFill/>
            <a:ln w="19050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" name="Oval 59"/>
            <p:cNvSpPr>
              <a:spLocks noChangeAspect="1"/>
            </p:cNvSpPr>
            <p:nvPr/>
          </p:nvSpPr>
          <p:spPr bwMode="auto">
            <a:xfrm>
              <a:off x="6840501" y="2149500"/>
              <a:ext cx="72000" cy="72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 bwMode="auto">
            <a:xfrm>
              <a:off x="6858000" y="4234264"/>
              <a:ext cx="72000" cy="7200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/>
                <p:cNvSpPr txBox="1"/>
                <p:nvPr/>
              </p:nvSpPr>
              <p:spPr>
                <a:xfrm>
                  <a:off x="6606230" y="1797420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9" name="TextBox 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6230" y="1797420"/>
                  <a:ext cx="436850" cy="332912"/>
                </a:xfrm>
                <a:prstGeom prst="rect">
                  <a:avLst/>
                </a:prstGeom>
                <a:blipFill>
                  <a:blip r:embed="rId9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/>
                <p:cNvSpPr txBox="1"/>
                <p:nvPr/>
              </p:nvSpPr>
              <p:spPr>
                <a:xfrm>
                  <a:off x="6606896" y="4287851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6896" y="4287851"/>
                  <a:ext cx="436850" cy="332912"/>
                </a:xfrm>
                <a:prstGeom prst="rect">
                  <a:avLst/>
                </a:prstGeom>
                <a:blipFill>
                  <a:blip r:embed="rId10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DA984F6-73D7-8C4D-9242-F5F90392EBB4}"/>
              </a:ext>
            </a:extLst>
          </p:cNvPr>
          <p:cNvGrpSpPr/>
          <p:nvPr/>
        </p:nvGrpSpPr>
        <p:grpSpPr>
          <a:xfrm>
            <a:off x="5355000" y="-62066"/>
            <a:ext cx="4255818" cy="6560066"/>
            <a:chOff x="4212000" y="-62066"/>
            <a:chExt cx="4255818" cy="6560066"/>
          </a:xfrm>
        </p:grpSpPr>
        <p:sp>
          <p:nvSpPr>
            <p:cNvPr id="14" name="Arc 13"/>
            <p:cNvSpPr>
              <a:spLocks noChangeAspect="1"/>
            </p:cNvSpPr>
            <p:nvPr/>
          </p:nvSpPr>
          <p:spPr bwMode="auto">
            <a:xfrm rot="7620000">
              <a:off x="4230000" y="-61200"/>
              <a:ext cx="3277732" cy="3276000"/>
            </a:xfrm>
            <a:prstGeom prst="arc">
              <a:avLst>
                <a:gd name="adj1" fmla="val 13991062"/>
                <a:gd name="adj2" fmla="val 19377767"/>
              </a:avLst>
            </a:prstGeom>
            <a:noFill/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15" name="Arc 14"/>
            <p:cNvSpPr>
              <a:spLocks noChangeAspect="1"/>
            </p:cNvSpPr>
            <p:nvPr/>
          </p:nvSpPr>
          <p:spPr bwMode="auto">
            <a:xfrm rot="2280000">
              <a:off x="4212000" y="3222000"/>
              <a:ext cx="3277732" cy="3276000"/>
            </a:xfrm>
            <a:prstGeom prst="arc">
              <a:avLst>
                <a:gd name="adj1" fmla="val 13991062"/>
                <a:gd name="adj2" fmla="val 19377767"/>
              </a:avLst>
            </a:prstGeom>
            <a:noFill/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/>
                <p:cNvSpPr txBox="1"/>
                <p:nvPr/>
              </p:nvSpPr>
              <p:spPr>
                <a:xfrm>
                  <a:off x="7455297" y="1780446"/>
                  <a:ext cx="101252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600" b="1" dirty="0"/>
                    <a:t>Y</a:t>
                  </a:r>
                  <a14:m>
                    <m:oMath xmlns:m="http://schemas.openxmlformats.org/officeDocument/2006/math"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∓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</m:oMath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52" name="TextBox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55297" y="1780446"/>
                  <a:ext cx="1012521" cy="338554"/>
                </a:xfrm>
                <a:prstGeom prst="rect">
                  <a:avLst/>
                </a:prstGeom>
                <a:blipFill>
                  <a:blip r:embed="rId11"/>
                  <a:stretch>
                    <a:fillRect l="-2469" t="-7143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Oval 60"/>
            <p:cNvSpPr>
              <a:spLocks noChangeAspect="1"/>
            </p:cNvSpPr>
            <p:nvPr/>
          </p:nvSpPr>
          <p:spPr bwMode="auto">
            <a:xfrm>
              <a:off x="7306462" y="2245973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 bwMode="auto">
            <a:xfrm>
              <a:off x="7306462" y="4131668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7433557" y="2077657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3557" y="2077657"/>
                  <a:ext cx="436850" cy="332912"/>
                </a:xfrm>
                <a:prstGeom prst="rect">
                  <a:avLst/>
                </a:prstGeom>
                <a:blipFill>
                  <a:blip r:embed="rId12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7374380" y="4130450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4380" y="4130450"/>
                  <a:ext cx="436850" cy="332912"/>
                </a:xfrm>
                <a:prstGeom prst="rect">
                  <a:avLst/>
                </a:prstGeom>
                <a:blipFill>
                  <a:blip r:embed="rId13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1FF15F7-81A7-3542-9A4D-F24474E985C3}"/>
              </a:ext>
            </a:extLst>
          </p:cNvPr>
          <p:cNvGrpSpPr/>
          <p:nvPr/>
        </p:nvGrpSpPr>
        <p:grpSpPr>
          <a:xfrm>
            <a:off x="6363000" y="-684000"/>
            <a:ext cx="4604866" cy="7803000"/>
            <a:chOff x="5220000" y="-684000"/>
            <a:chExt cx="4604866" cy="7803000"/>
          </a:xfrm>
        </p:grpSpPr>
        <p:sp>
          <p:nvSpPr>
            <p:cNvPr id="16" name="Arc 15"/>
            <p:cNvSpPr>
              <a:spLocks noChangeAspect="1"/>
            </p:cNvSpPr>
            <p:nvPr/>
          </p:nvSpPr>
          <p:spPr bwMode="auto">
            <a:xfrm rot="-2700000">
              <a:off x="5223728" y="2529000"/>
              <a:ext cx="4590000" cy="4590000"/>
            </a:xfrm>
            <a:prstGeom prst="arc">
              <a:avLst>
                <a:gd name="adj1" fmla="val 16179862"/>
                <a:gd name="adj2" fmla="val 33826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17" name="Arc 16"/>
            <p:cNvSpPr>
              <a:spLocks noChangeAspect="1"/>
            </p:cNvSpPr>
            <p:nvPr/>
          </p:nvSpPr>
          <p:spPr bwMode="auto">
            <a:xfrm rot="8100000">
              <a:off x="5220000" y="-684000"/>
              <a:ext cx="4590000" cy="4590000"/>
            </a:xfrm>
            <a:prstGeom prst="arc">
              <a:avLst>
                <a:gd name="adj1" fmla="val 16179862"/>
                <a:gd name="adj2" fmla="val 33826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8184096" y="2377201"/>
                  <a:ext cx="164077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𝒁</m:t>
                            </m:r>
                          </m:e>
                        </m:d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𝒁</m:t>
                            </m:r>
                          </m:e>
                        </m:d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4096" y="2377201"/>
                  <a:ext cx="1640770" cy="338554"/>
                </a:xfrm>
                <a:prstGeom prst="rect">
                  <a:avLst/>
                </a:prstGeom>
                <a:blipFill>
                  <a:blip r:embed="rId14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Oval 61"/>
            <p:cNvSpPr>
              <a:spLocks noChangeAspect="1"/>
            </p:cNvSpPr>
            <p:nvPr/>
          </p:nvSpPr>
          <p:spPr bwMode="auto">
            <a:xfrm>
              <a:off x="7650475" y="2497296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 bwMode="auto">
            <a:xfrm>
              <a:off x="7650475" y="3862385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/>
                <p:cNvSpPr txBox="1"/>
                <p:nvPr/>
              </p:nvSpPr>
              <p:spPr>
                <a:xfrm>
                  <a:off x="7814340" y="2567247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4340" y="2567247"/>
                  <a:ext cx="436850" cy="332912"/>
                </a:xfrm>
                <a:prstGeom prst="rect">
                  <a:avLst/>
                </a:prstGeom>
                <a:blipFill>
                  <a:blip r:embed="rId15"/>
                  <a:stretch>
                    <a:fillRect b="-74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7811734" y="3564494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1734" y="3564494"/>
                  <a:ext cx="436850" cy="332912"/>
                </a:xfrm>
                <a:prstGeom prst="rect">
                  <a:avLst/>
                </a:prstGeom>
                <a:blipFill>
                  <a:blip r:embed="rId16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7195458" y="5207842"/>
                <a:ext cx="4887686" cy="1109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600" dirty="0"/>
                  <a:t>Frequency marker points in the </a:t>
                </a:r>
                <a:r>
                  <a:rPr lang="en-US" sz="1600" i="1" dirty="0"/>
                  <a:t>Smith</a:t>
                </a:r>
                <a:r>
                  <a:rPr lang="en-US" sz="1600" dirty="0"/>
                  <a:t> chart:</a:t>
                </a:r>
                <a:br>
                  <a:rPr lang="en-US" sz="1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𝒅𝑩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𝒅𝑩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d>
                      <m:dPr>
                        <m:begChr m:val="{"/>
                        <m:endChr m:val="}"/>
                        <m:ctrlP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e>
                    </m:d>
                    <m:r>
                      <a:rPr lang="en-US" sz="1600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b="1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𝒎𝒂𝒙</m:t>
                    </m:r>
                    <m:r>
                      <a:rPr lang="en-US" sz="1600" b="1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600" dirty="0">
                    <a:solidFill>
                      <a:srgbClr val="008000"/>
                    </a:solidFill>
                  </a:rPr>
                  <a:t> </a:t>
                </a:r>
                <a:r>
                  <a:rPr lang="en-US" sz="1600" dirty="0"/>
                  <a:t>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endParaRPr lang="en-US" sz="1600" i="1" baseline="-25000" dirty="0"/>
              </a:p>
              <a:p>
                <a:pPr marL="742950" lvl="1" indent="-285750"/>
                <a:r>
                  <a:rPr lang="en-US" sz="1600" dirty="0"/>
                  <a:t>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n-US" sz="1600" dirty="0"/>
                  <a:t> 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𝒆𝒙𝒕</m:t>
                        </m:r>
                      </m:sub>
                    </m:sSub>
                  </m:oMath>
                </a14:m>
                <a:endParaRPr lang="en-US" sz="1600" i="1" baseline="-25000" dirty="0"/>
              </a:p>
              <a:p>
                <a:pPr marL="742950" lvl="1" indent="-285750"/>
                <a:r>
                  <a:rPr lang="en-US" sz="1600" dirty="0"/>
                  <a:t>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</m:t>
                    </m:r>
                    <m:d>
                      <m:dPr>
                        <m:begChr m:val="{"/>
                        <m:endChr m:val="}"/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</m:e>
                    </m:d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d>
                      <m:dPr>
                        <m:begChr m:val="{"/>
                        <m:endChr m:val="}"/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</m:e>
                    </m:d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1600" i="1" dirty="0"/>
                  <a:t> </a:t>
                </a:r>
                <a:r>
                  <a:rPr lang="en-US" sz="1600" dirty="0"/>
                  <a:t>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sz="1600" i="1" baseline="-250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458" y="5207842"/>
                <a:ext cx="4887686" cy="1109535"/>
              </a:xfrm>
              <a:prstGeom prst="rect">
                <a:avLst/>
              </a:prstGeom>
              <a:blipFill>
                <a:blip r:embed="rId17"/>
                <a:stretch>
                  <a:fillRect l="-518" t="-1124" b="-5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Arrow Connector 76"/>
          <p:cNvCxnSpPr>
            <a:cxnSpLocks/>
          </p:cNvCxnSpPr>
          <p:nvPr/>
        </p:nvCxnSpPr>
        <p:spPr bwMode="auto">
          <a:xfrm>
            <a:off x="6595265" y="2622495"/>
            <a:ext cx="397735" cy="57403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80" name="Straight Arrow Connector 79"/>
          <p:cNvCxnSpPr>
            <a:cxnSpLocks/>
          </p:cNvCxnSpPr>
          <p:nvPr/>
        </p:nvCxnSpPr>
        <p:spPr bwMode="auto">
          <a:xfrm flipH="1" flipV="1">
            <a:off x="10358955" y="3236975"/>
            <a:ext cx="729695" cy="80650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913813" y="6550025"/>
            <a:ext cx="992187" cy="307975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1200" b="1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fld id="{4714A38C-A825-40A5-8127-4A031F5E4AE3}" type="slidenum">
              <a:rPr lang="en-US" smtClean="0"/>
              <a:pPr>
                <a:buFont typeface="Wingdings" pitchFamily="2" charset="2"/>
                <a:buNone/>
                <a:defRPr/>
              </a:pPr>
              <a:t>41</a:t>
            </a:fld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D548534-6AAD-3F48-A41E-D5317C42FBA3}"/>
              </a:ext>
            </a:extLst>
          </p:cNvPr>
          <p:cNvSpPr>
            <a:spLocks noChangeAspect="1"/>
          </p:cNvSpPr>
          <p:nvPr/>
        </p:nvSpPr>
        <p:spPr bwMode="auto">
          <a:xfrm>
            <a:off x="7785820" y="2353660"/>
            <a:ext cx="72000" cy="72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A0CC62E-F90E-A44A-BC93-461379122D80}"/>
              </a:ext>
            </a:extLst>
          </p:cNvPr>
          <p:cNvSpPr>
            <a:spLocks noChangeAspect="1"/>
          </p:cNvSpPr>
          <p:nvPr/>
        </p:nvSpPr>
        <p:spPr bwMode="auto">
          <a:xfrm>
            <a:off x="7785820" y="4005075"/>
            <a:ext cx="72000" cy="72000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21931C8-D455-CE47-9210-21F1BA92A89E}"/>
                  </a:ext>
                </a:extLst>
              </p:cNvPr>
              <p:cNvSpPr txBox="1"/>
              <p:nvPr/>
            </p:nvSpPr>
            <p:spPr>
              <a:xfrm>
                <a:off x="7421125" y="2306035"/>
                <a:ext cx="751039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𝒅𝑩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21931C8-D455-CE47-9210-21F1BA92A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1125" y="2306035"/>
                <a:ext cx="751039" cy="332912"/>
              </a:xfrm>
              <a:prstGeom prst="rect">
                <a:avLst/>
              </a:prstGeom>
              <a:blipFill>
                <a:blip r:embed="rId18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31D5830-639E-4543-AB75-EE9728B62FC6}"/>
                  </a:ext>
                </a:extLst>
              </p:cNvPr>
              <p:cNvSpPr txBox="1"/>
              <p:nvPr/>
            </p:nvSpPr>
            <p:spPr>
              <a:xfrm>
                <a:off x="7440175" y="3697835"/>
                <a:ext cx="751039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𝒅𝑩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31D5830-639E-4543-AB75-EE9728B62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0175" y="3697835"/>
                <a:ext cx="751039" cy="332912"/>
              </a:xfrm>
              <a:prstGeom prst="rect">
                <a:avLst/>
              </a:prstGeom>
              <a:blipFill>
                <a:blip r:embed="rId19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val 24">
            <a:extLst>
              <a:ext uri="{FF2B5EF4-FFF2-40B4-BE49-F238E27FC236}">
                <a16:creationId xmlns:a16="http://schemas.microsoft.com/office/drawing/2014/main" id="{DAF03458-44E7-0A0E-87F0-50BB850F4A87}"/>
              </a:ext>
            </a:extLst>
          </p:cNvPr>
          <p:cNvSpPr>
            <a:spLocks noChangeAspect="1"/>
          </p:cNvSpPr>
          <p:nvPr/>
        </p:nvSpPr>
        <p:spPr bwMode="auto">
          <a:xfrm>
            <a:off x="8611680" y="3189045"/>
            <a:ext cx="72000" cy="72000"/>
          </a:xfrm>
          <a:prstGeom prst="ellipse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C44B529-AFC3-3695-1F34-3E34943252F7}"/>
                  </a:ext>
                </a:extLst>
              </p:cNvPr>
              <p:cNvSpPr txBox="1"/>
              <p:nvPr/>
            </p:nvSpPr>
            <p:spPr>
              <a:xfrm>
                <a:off x="8158878" y="3096715"/>
                <a:ext cx="584326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𝒓𝒆𝒔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C44B529-AFC3-3695-1F34-3E3494325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8878" y="3096715"/>
                <a:ext cx="584326" cy="332912"/>
              </a:xfrm>
              <a:prstGeom prst="rect">
                <a:avLst/>
              </a:prstGeom>
              <a:blipFill>
                <a:blip r:embed="rId20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C1757313-A5CF-DEEF-D574-B70256D2D510}"/>
              </a:ext>
            </a:extLst>
          </p:cNvPr>
          <p:cNvGrpSpPr/>
          <p:nvPr/>
        </p:nvGrpSpPr>
        <p:grpSpPr>
          <a:xfrm>
            <a:off x="7890757" y="2522696"/>
            <a:ext cx="918457" cy="1395222"/>
            <a:chOff x="7890757" y="2522696"/>
            <a:chExt cx="918457" cy="139522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9216D7A-9F29-153F-36E3-4837982BD4F4}"/>
                </a:ext>
              </a:extLst>
            </p:cNvPr>
            <p:cNvGrpSpPr/>
            <p:nvPr/>
          </p:nvGrpSpPr>
          <p:grpSpPr>
            <a:xfrm>
              <a:off x="7890757" y="2522696"/>
              <a:ext cx="918457" cy="335548"/>
              <a:chOff x="7890757" y="2522696"/>
              <a:chExt cx="918457" cy="335548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A135D50-82FC-CFBF-C563-5B48117FAA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275950" y="2522696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indent="-381000"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</a:pPr>
                <a:endParaRPr lang="en-US" sz="2000" i="1">
                  <a:solidFill>
                    <a:srgbClr val="0000FF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1BA6C837-F745-6729-3BE1-CA05AAD39FCE}"/>
                      </a:ext>
                    </a:extLst>
                  </p:cNvPr>
                  <p:cNvSpPr txBox="1"/>
                  <p:nvPr/>
                </p:nvSpPr>
                <p:spPr>
                  <a:xfrm>
                    <a:off x="7890757" y="2525332"/>
                    <a:ext cx="918457" cy="33291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</m:sSub>
                        </m:oMath>
                      </m:oMathPara>
                    </a14:m>
                    <a:endParaRPr lang="en-US" sz="1600" i="1" baseline="-25000" dirty="0"/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1BA6C837-F745-6729-3BE1-CA05AAD39FC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90757" y="2525332"/>
                    <a:ext cx="918457" cy="332912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b="-714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9E9B58F-F541-CD8F-0769-A43AACC21E01}"/>
                </a:ext>
              </a:extLst>
            </p:cNvPr>
            <p:cNvGrpSpPr/>
            <p:nvPr/>
          </p:nvGrpSpPr>
          <p:grpSpPr>
            <a:xfrm>
              <a:off x="7890757" y="3509582"/>
              <a:ext cx="918457" cy="408336"/>
              <a:chOff x="7890757" y="3509582"/>
              <a:chExt cx="918457" cy="40833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82A3ADE-4721-5A1F-E586-3834953FEB8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284362" y="3845918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indent="-381000"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</a:pPr>
                <a:endParaRPr lang="en-US" sz="2000" i="1">
                  <a:solidFill>
                    <a:srgbClr val="0000FF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4B0F7774-D3F0-BA0B-3F3E-7B9A9F4E4B35}"/>
                      </a:ext>
                    </a:extLst>
                  </p:cNvPr>
                  <p:cNvSpPr txBox="1"/>
                  <p:nvPr/>
                </p:nvSpPr>
                <p:spPr>
                  <a:xfrm>
                    <a:off x="7890757" y="3509582"/>
                    <a:ext cx="918457" cy="33291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sub>
                          </m:sSub>
                        </m:oMath>
                      </m:oMathPara>
                    </a14:m>
                    <a:endParaRPr lang="en-US" sz="1600" i="1" baseline="-25000" dirty="0"/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4B0F7774-D3F0-BA0B-3F3E-7B9A9F4E4B3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90757" y="3509582"/>
                    <a:ext cx="918457" cy="332912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3FB1E3B-7C91-D740-31A1-2A7E580E324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707955" y="3275075"/>
            <a:ext cx="524945" cy="903225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5C996C2-8A1A-A71F-ECAC-48C31CF8EAE2}"/>
                  </a:ext>
                </a:extLst>
              </p:cNvPr>
              <p:cNvSpPr txBox="1"/>
              <p:nvPr/>
            </p:nvSpPr>
            <p:spPr>
              <a:xfrm>
                <a:off x="9220835" y="4004770"/>
                <a:ext cx="82926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match</a:t>
                </a:r>
              </a:p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5C996C2-8A1A-A71F-ECAC-48C31CF8EA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0835" y="4004770"/>
                <a:ext cx="829266" cy="584775"/>
              </a:xfrm>
              <a:prstGeom prst="rect">
                <a:avLst/>
              </a:prstGeom>
              <a:blipFill>
                <a:blip r:embed="rId23"/>
                <a:stretch>
                  <a:fillRect l="-4545" t="-4255" r="-3030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B7874ECA-200B-999A-4B63-C5F8B61CE725}"/>
              </a:ext>
            </a:extLst>
          </p:cNvPr>
          <p:cNvGrpSpPr/>
          <p:nvPr/>
        </p:nvGrpSpPr>
        <p:grpSpPr>
          <a:xfrm>
            <a:off x="190427" y="1122566"/>
            <a:ext cx="5317513" cy="3189310"/>
            <a:chOff x="190427" y="1122566"/>
            <a:chExt cx="5317513" cy="3189310"/>
          </a:xfrm>
        </p:grpSpPr>
        <p:pic>
          <p:nvPicPr>
            <p:cNvPr id="21" name="Picture 20" descr="A picture containing line, plot, diagram, text&#10;&#10;Description automatically generated">
              <a:extLst>
                <a:ext uri="{FF2B5EF4-FFF2-40B4-BE49-F238E27FC236}">
                  <a16:creationId xmlns:a16="http://schemas.microsoft.com/office/drawing/2014/main" id="{161C5B8C-5591-0C65-22CD-FE75C2308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465" y="1122566"/>
              <a:ext cx="5046821" cy="318931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/>
                <p:cNvSpPr txBox="1"/>
                <p:nvPr/>
              </p:nvSpPr>
              <p:spPr>
                <a:xfrm>
                  <a:off x="220035" y="1124700"/>
                  <a:ext cx="1800493" cy="830997"/>
                </a:xfrm>
                <a:prstGeom prst="rect">
                  <a:avLst/>
                </a:prstGeom>
                <a:solidFill>
                  <a:schemeClr val="bg1">
                    <a:alpha val="50207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𝒁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}(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600" i="1" dirty="0">
                      <a:solidFill>
                        <a:schemeClr val="bg2">
                          <a:lumMod val="75000"/>
                        </a:schemeClr>
                      </a:solidFill>
                    </a:rPr>
                    <a:t> </a:t>
                  </a:r>
                  <a:br>
                    <a:rPr lang="en-US" sz="1600" dirty="0"/>
                  </a:br>
                  <a:r>
                    <a:rPr lang="en-US" sz="1600" dirty="0"/>
                    <a:t>for a resonator</a:t>
                  </a:r>
                  <a:br>
                    <a:rPr lang="en-US" sz="1600" dirty="0"/>
                  </a:br>
                  <a:r>
                    <a:rPr lang="en-US" sz="1600" dirty="0"/>
                    <a:t>in critical coupling</a:t>
                  </a:r>
                </a:p>
              </p:txBody>
            </p:sp>
          </mc:Choice>
          <mc:Fallback xmlns="">
            <p:sp>
              <p:nvSpPr>
                <p:cNvPr id="83" name="TextBox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035" y="1124700"/>
                  <a:ext cx="1800493" cy="830997"/>
                </a:xfrm>
                <a:prstGeom prst="rect">
                  <a:avLst/>
                </a:prstGeom>
                <a:blipFill>
                  <a:blip r:embed="rId25"/>
                  <a:stretch>
                    <a:fillRect l="-2113" r="-1408" b="-74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/>
                <p:cNvSpPr txBox="1"/>
                <p:nvPr/>
              </p:nvSpPr>
              <p:spPr>
                <a:xfrm>
                  <a:off x="190427" y="2787002"/>
                  <a:ext cx="2126929" cy="1295035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Aft>
                      <a:spcPts val="600"/>
                    </a:spcAft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ad>
                              <m:radPr>
                                <m:degHide m:val="on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𝒅𝑩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𝒅𝑩</m:t>
                                    </m:r>
                                  </m:sub>
                                </m:sSub>
                              </m:e>
                            </m:rad>
                          </m:num>
                          <m:den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  <m:r>
                              <a:rPr lang="en-US" b="1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</m:t>
                        </m:r>
                        <m:r>
                          <a:rPr lang="en-US" b="1" i="1">
                            <a:latin typeface="Cambria Math" charset="0"/>
                            <a:ea typeface="Cambria Math" panose="02040503050406030204" pitchFamily="18" charset="0"/>
                          </a:rPr>
                          <m:t>≅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6" name="TextBox 8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427" y="2787002"/>
                  <a:ext cx="2126929" cy="1295035"/>
                </a:xfrm>
                <a:prstGeom prst="rect">
                  <a:avLst/>
                </a:prstGeom>
                <a:blipFill>
                  <a:blip r:embed="rId26"/>
                  <a:stretch>
                    <a:fillRect l="-2367" r="-592" b="-77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53CDA58-97E9-A207-C548-ED5DA916077D}"/>
                    </a:ext>
                  </a:extLst>
                </p:cNvPr>
                <p:cNvSpPr txBox="1"/>
                <p:nvPr/>
              </p:nvSpPr>
              <p:spPr>
                <a:xfrm>
                  <a:off x="3347284" y="1513372"/>
                  <a:ext cx="2160656" cy="57515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𝒓𝒆𝒔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53CDA58-97E9-A207-C548-ED5DA91607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7284" y="1513372"/>
                  <a:ext cx="2160656" cy="575157"/>
                </a:xfrm>
                <a:prstGeom prst="rect">
                  <a:avLst/>
                </a:prstGeom>
                <a:blipFill>
                  <a:blip r:embed="rId27"/>
                  <a:stretch>
                    <a:fillRect l="-1170" t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11131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B3E0B61-165D-B94E-A162-228D85CF286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r>
                  <a:rPr lang="en-US" dirty="0"/>
                  <a:t> Measurement </a:t>
                </a:r>
                <a:r>
                  <a:rPr lang="mr-IN" dirty="0"/>
                  <a:t>–</a:t>
                </a:r>
                <a:r>
                  <a:rPr lang="en-US" dirty="0"/>
                  <a:t> </a:t>
                </a:r>
                <a:r>
                  <a:rPr lang="en-US" i="1" dirty="0"/>
                  <a:t>Slater</a:t>
                </a:r>
                <a:r>
                  <a:rPr lang="en-US" dirty="0"/>
                  <a:t>’s Theorem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B3E0B61-165D-B94E-A162-228D85CF28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47" b="-18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C658D5-A2DA-7246-999C-C2ABE4BFCA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3655" y="1086296"/>
                <a:ext cx="11252665" cy="5107865"/>
              </a:xfrm>
            </p:spPr>
            <p:txBody>
              <a:bodyPr/>
              <a:lstStyle/>
              <a:p>
                <a:r>
                  <a:rPr lang="en-US" dirty="0"/>
                  <a:t>Remember from the equivalent circuit: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𝒂𝒄𝒄</m:t>
                        </m:r>
                      </m:sub>
                    </m:sSub>
                  </m:oMath>
                </a14:m>
                <a:r>
                  <a:rPr lang="en-US" dirty="0"/>
                  <a:t> is based on the integrated longitudinal E-field component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dirty="0"/>
                  <a:t> along the z-axis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Based on Slater’s perturbation theorem: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Resonance frequency shift due to a small perturbation object, </a:t>
                </a:r>
                <a:br>
                  <a:rPr lang="en-US" dirty="0"/>
                </a:br>
                <a:r>
                  <a:rPr lang="en-US" dirty="0"/>
                  <a:t>expressed in longitudinal and transverse E and H field components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dirty="0"/>
                  <a:t>: coefficients proportional to the electric or magnetic polarizability of the perturbation object </a:t>
                </a:r>
                <a:r>
                  <a:rPr lang="en-US" dirty="0">
                    <a:solidFill>
                      <a:srgbClr val="FF0000"/>
                    </a:solidFill>
                  </a:rPr>
                  <a:t>(here: only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𝒌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∥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𝑬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for a longitudinal metallic object)</a:t>
                </a:r>
              </a:p>
              <a:p>
                <a:r>
                  <a:rPr lang="en-US" dirty="0"/>
                  <a:t>E-field characterization </a:t>
                </a:r>
                <a:br>
                  <a:rPr lang="en-US" dirty="0"/>
                </a:br>
                <a:r>
                  <a:rPr lang="en-US" dirty="0"/>
                  <a:t>along the z-axis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C658D5-A2DA-7246-999C-C2ABE4BFCA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3655" y="1086296"/>
                <a:ext cx="11252665" cy="5107865"/>
              </a:xfrm>
              <a:blipFill>
                <a:blip r:embed="rId3"/>
                <a:stretch>
                  <a:fillRect l="-78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B613B1-0EE1-F442-B9AA-3D9EE4642CD7}"/>
                  </a:ext>
                </a:extLst>
              </p:cNvPr>
              <p:cNvSpPr txBox="1"/>
              <p:nvPr/>
            </p:nvSpPr>
            <p:spPr>
              <a:xfrm>
                <a:off x="2108201" y="1624918"/>
                <a:ext cx="2939266" cy="9927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𝑸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𝒂𝒄𝒄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𝟐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𝟐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𝒅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𝒓𝒆𝒔</m:t>
                                  </m:r>
                                </m:sub>
                              </m:s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𝑼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𝒅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𝒂𝒄𝒄</m:t>
                              </m:r>
                            </m:sub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𝑼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B613B1-0EE1-F442-B9AA-3D9EE4642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8201" y="1624918"/>
                <a:ext cx="2939266" cy="992708"/>
              </a:xfrm>
              <a:prstGeom prst="rect">
                <a:avLst/>
              </a:prstGeom>
              <a:blipFill>
                <a:blip r:embed="rId4"/>
                <a:stretch>
                  <a:fillRect l="-1293" t="-125641" r="-431" b="-1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03B1C4-33F2-F945-99FC-73B2EB1EB4A0}"/>
                  </a:ext>
                </a:extLst>
              </p:cNvPr>
              <p:cNvSpPr txBox="1"/>
              <p:nvPr/>
            </p:nvSpPr>
            <p:spPr>
              <a:xfrm>
                <a:off x="6672075" y="1739180"/>
                <a:ext cx="3655296" cy="7641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𝑽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𝒂𝒄𝒄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kumimoji="0" lang="hr-HR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kumimoji="0" lang="hr-HR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𝒛</m:t>
                                  </m:r>
                                </m:e>
                              </m:d>
                              <m:func>
                                <m:func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kumimoji="0" lang="mr-IN" sz="20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kumimoji="0" lang="mr-IN" sz="20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kumimoji="0" lang="mr-IN" sz="20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  <m:r>
                                            <a:rPr kumimoji="0" lang="en-US" sz="20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num>
                                        <m:den>
                                          <m:r>
                                            <a:rPr kumimoji="0" lang="mr-IN" sz="20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</m:t>
                                          </m:r>
                                          <m:sSub>
                                            <m:sSubPr>
                                              <m:ctrlPr>
                                                <a:rPr kumimoji="0" lang="en-US" sz="2000" b="0" i="1" u="none" strike="noStrike" kern="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kumimoji="0" lang="en-US" sz="2000" b="0" i="1" u="none" strike="noStrike" kern="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𝑐</m:t>
                                              </m:r>
                                            </m:e>
                                            <m:sub>
                                              <m:r>
                                                <a:rPr kumimoji="0" lang="en-US" sz="2000" b="0" i="1" u="none" strike="noStrike" kern="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r>
                                    <a:rPr kumimoji="0" lang="en-US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𝑑𝑧</m:t>
                                  </m:r>
                                </m:e>
                              </m:func>
                            </m:e>
                          </m:nary>
                        </m:e>
                      </m:d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03B1C4-33F2-F945-99FC-73B2EB1EB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075" y="1739180"/>
                <a:ext cx="3655296" cy="764184"/>
              </a:xfrm>
              <a:prstGeom prst="rect">
                <a:avLst/>
              </a:prstGeom>
              <a:blipFill>
                <a:blip r:embed="rId5"/>
                <a:stretch>
                  <a:fillRect t="-162903" b="-2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4C890C6-EAB0-8B48-AFD6-1D5F9AC8995B}"/>
              </a:ext>
            </a:extLst>
          </p:cNvPr>
          <p:cNvSpPr txBox="1"/>
          <p:nvPr/>
        </p:nvSpPr>
        <p:spPr>
          <a:xfrm>
            <a:off x="5708941" y="1936606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with: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3592558-FB2B-054A-ACE7-D7B8956444D8}"/>
              </a:ext>
            </a:extLst>
          </p:cNvPr>
          <p:cNvGrpSpPr/>
          <p:nvPr/>
        </p:nvGrpSpPr>
        <p:grpSpPr>
          <a:xfrm>
            <a:off x="8170832" y="1409872"/>
            <a:ext cx="2287230" cy="1076954"/>
            <a:chOff x="7162770" y="1165273"/>
            <a:chExt cx="2287230" cy="107695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444DE72-AF27-1B45-8A88-5DB90E4FA1F4}"/>
                </a:ext>
              </a:extLst>
            </p:cNvPr>
            <p:cNvSpPr/>
            <p:nvPr/>
          </p:nvSpPr>
          <p:spPr bwMode="auto">
            <a:xfrm>
              <a:off x="7644560" y="1478043"/>
              <a:ext cx="1089043" cy="764184"/>
            </a:xfrm>
            <a:prstGeom prst="ellips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A611F0A-BC4D-4641-8430-0F9C6DE24923}"/>
                </a:ext>
              </a:extLst>
            </p:cNvPr>
            <p:cNvSpPr txBox="1"/>
            <p:nvPr/>
          </p:nvSpPr>
          <p:spPr>
            <a:xfrm>
              <a:off x="7162770" y="1165273"/>
              <a:ext cx="2287230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rPr>
                <a:t>transit time related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D30D28E-3F68-4145-8DFD-D1E90EFD2E9C}"/>
                  </a:ext>
                </a:extLst>
              </p:cNvPr>
              <p:cNvSpPr txBox="1"/>
              <p:nvPr/>
            </p:nvSpPr>
            <p:spPr>
              <a:xfrm>
                <a:off x="1679425" y="3485929"/>
                <a:ext cx="7211590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𝒇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𝒓𝒆𝒔</m:t>
                              </m:r>
                            </m:sub>
                          </m:sSub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𝑼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∥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𝑯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hr-HR" sz="20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𝑯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𝑯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hr-HR" sz="20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𝑯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∥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𝑬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hr-HR" sz="20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𝑬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𝑬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hr-HR" sz="20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𝑬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D30D28E-3F68-4145-8DFD-D1E90EFD2E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425" y="3485929"/>
                <a:ext cx="7211590" cy="575222"/>
              </a:xfrm>
              <a:prstGeom prst="rect">
                <a:avLst/>
              </a:prstGeom>
              <a:blipFill>
                <a:blip r:embed="rId6"/>
                <a:stretch>
                  <a:fillRect t="-13043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361904C7-3AD0-5249-8D7D-8D86801AEF9E}"/>
              </a:ext>
            </a:extLst>
          </p:cNvPr>
          <p:cNvGrpSpPr/>
          <p:nvPr/>
        </p:nvGrpSpPr>
        <p:grpSpPr>
          <a:xfrm>
            <a:off x="3707317" y="5225996"/>
            <a:ext cx="7966094" cy="1030787"/>
            <a:chOff x="1034943" y="5530445"/>
            <a:chExt cx="7966094" cy="103078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37C7C80-5585-5548-BCAF-716FB318675A}"/>
                </a:ext>
              </a:extLst>
            </p:cNvPr>
            <p:cNvSpPr txBox="1"/>
            <p:nvPr/>
          </p:nvSpPr>
          <p:spPr>
            <a:xfrm>
              <a:off x="4956441" y="5670423"/>
              <a:ext cx="665567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with: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13486537-07CB-4141-8854-58E7B58A9A0C}"/>
                    </a:ext>
                  </a:extLst>
                </p:cNvPr>
                <p:cNvSpPr txBox="1"/>
                <p:nvPr/>
              </p:nvSpPr>
              <p:spPr>
                <a:xfrm>
                  <a:off x="1034943" y="5736933"/>
                  <a:ext cx="3730508" cy="8184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𝑬</m:t>
                        </m:r>
                        <m:d>
                          <m:d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𝒛</m:t>
                            </m:r>
                          </m:e>
                        </m:d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1" i="1" kern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1" i="1" ker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sz="2000" b="1" i="1" ker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∥</m:t>
                            </m:r>
                          </m:sub>
                        </m:sSub>
                        <m:r>
                          <a:rPr lang="en-US" sz="2000" b="1" i="1" kern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r>
                          <a:rPr lang="en-US" sz="2000" b="1" i="1" kern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𝒛</m:t>
                        </m:r>
                        <m:r>
                          <a:rPr lang="en-US" sz="2000" b="1" i="1" kern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)=</m:t>
                        </m:r>
                        <m:rad>
                          <m:radPr>
                            <m:degHide m:val="on"/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𝑼</m:t>
                            </m:r>
                            <m:f>
                              <m:fPr>
                                <m:ctrlP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𝚫</m:t>
                                </m:r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𝒛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𝒓𝒆𝒔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kumimoji="0" lang="mr-IN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∙</m:t>
                            </m:r>
                            <m:f>
                              <m:fPr>
                                <m:ctrlP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</m:t>
                                </m:r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𝟏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∥</m:t>
                                        </m:r>
                                      </m:sub>
                                      <m:sup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𝑬</m:t>
                                        </m:r>
                                      </m:sup>
                                    </m:sSubSup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oMath>
                    </m:oMathPara>
                  </a14:m>
                  <a:br>
                    <a:rPr kumimoji="0" lang="en-US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endPara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13486537-07CB-4141-8854-58E7B58A9A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4943" y="5736933"/>
                  <a:ext cx="3730508" cy="818494"/>
                </a:xfrm>
                <a:prstGeom prst="rect">
                  <a:avLst/>
                </a:prstGeom>
                <a:blipFill>
                  <a:blip r:embed="rId7"/>
                  <a:stretch>
                    <a:fillRect t="-1515" b="-15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BC0965B-8541-8945-BC0C-7E10ABD83EA8}"/>
                    </a:ext>
                  </a:extLst>
                </p:cNvPr>
                <p:cNvSpPr txBox="1"/>
                <p:nvPr/>
              </p:nvSpPr>
              <p:spPr>
                <a:xfrm>
                  <a:off x="5622008" y="5530445"/>
                  <a:ext cx="2547492" cy="47641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𝒌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∥</m:t>
                            </m:r>
                          </m:sub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𝑬</m:t>
                            </m:r>
                          </m:sup>
                        </m:sSubSup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kumimoji="0" lang="mr-IN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mr-IN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𝝅</m:t>
                            </m:r>
                          </m:num>
                          <m:den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𝟑</m:t>
                            </m:r>
                          </m:den>
                        </m:f>
                        <m:sSup>
                          <m:sSupPr>
                            <m:ctrlPr>
                              <a:rPr kumimoji="0" lang="mr-IN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𝒍</m:t>
                            </m:r>
                          </m:e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𝟑</m:t>
                            </m:r>
                          </m:sup>
                        </m:sSup>
                        <m:sSup>
                          <m:sSupPr>
                            <m:ctrlPr>
                              <a:rPr kumimoji="0" lang="mr-IN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kumimoji="0" lang="mr-IN" sz="16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kumimoji="0" lang="mr-IN" sz="16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kumimoji="0" lang="mr-IN" sz="16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mr-IN" sz="1600" b="0" i="0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sin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US" sz="1600" b="0" i="0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h</m:t>
                                        </m:r>
                                      </m:e>
                                      <m:sup>
                                        <m:r>
                                          <a:rPr kumimoji="0" lang="mr-IN" sz="16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−</m:t>
                                        </m:r>
                                        <m:r>
                                          <a:rPr kumimoji="0" lang="mr-IN" sz="16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kumimoji="0" lang="mr-IN" sz="16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kumimoji="0" lang="mr-IN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𝟐</m:t>
                                            </m:r>
                                          </m:num>
                                          <m:den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𝟑</m:t>
                                            </m:r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𝝅</m:t>
                                            </m:r>
                                          </m:den>
                                        </m:f>
                                        <m:f>
                                          <m:fPr>
                                            <m:ctrlPr>
                                              <a:rPr kumimoji="0" lang="mr-IN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𝒍</m:t>
                                            </m:r>
                                          </m:num>
                                          <m:den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𝒂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−</m:t>
                            </m:r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𝟏</m:t>
                            </m:r>
                          </m:sup>
                        </m:sSup>
                      </m:oMath>
                    </m:oMathPara>
                  </a14:m>
                  <a:br>
                    <a:rPr kumimoji="0" lang="en-US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endPara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BC0965B-8541-8945-BC0C-7E10ABD83E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2008" y="5530445"/>
                  <a:ext cx="2547492" cy="476412"/>
                </a:xfrm>
                <a:prstGeom prst="rect">
                  <a:avLst/>
                </a:prstGeom>
                <a:blipFill>
                  <a:blip r:embed="rId8"/>
                  <a:stretch>
                    <a:fillRect l="-1493" t="-5128" r="-498" b="-128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FB4E525-9C59-CB49-8ABE-D451CF779ED0}"/>
                    </a:ext>
                  </a:extLst>
                </p:cNvPr>
                <p:cNvSpPr txBox="1"/>
                <p:nvPr/>
              </p:nvSpPr>
              <p:spPr>
                <a:xfrm>
                  <a:off x="5006917" y="6025701"/>
                  <a:ext cx="3994120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(metallic ellipsoid, e.g., syringe needle </a:t>
                  </a:r>
                  <a:b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  of half length </a:t>
                  </a:r>
                  <a14:m>
                    <m:oMath xmlns:m="http://schemas.openxmlformats.org/officeDocument/2006/math"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𝒍</m:t>
                      </m:r>
                    </m:oMath>
                  </a14:m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 and radius</a:t>
                  </a:r>
                  <a:r>
                    <a:rPr kumimoji="0" lang="en-US" sz="16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 </a:t>
                  </a:r>
                  <a14:m>
                    <m:oMath xmlns:m="http://schemas.openxmlformats.org/officeDocument/2006/math"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𝒂</m:t>
                      </m:r>
                    </m:oMath>
                  </a14:m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FB4E525-9C59-CB49-8ABE-D451CF779E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6917" y="6025701"/>
                  <a:ext cx="3994120" cy="535531"/>
                </a:xfrm>
                <a:prstGeom prst="rect">
                  <a:avLst/>
                </a:prstGeom>
                <a:blipFill>
                  <a:blip r:embed="rId9"/>
                  <a:stretch>
                    <a:fillRect l="-633" t="-6818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8194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84D04C-A9F9-C442-AFEA-9E909E8607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r>
                  <a:rPr lang="en-US" dirty="0"/>
                  <a:t> Measurement - Bead Pull Method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84D04C-A9F9-C442-AFEA-9E909E8607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47" b="-18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4140CF-6962-C140-8D89-F123345FE5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3621025"/>
                <a:ext cx="10566400" cy="2573136"/>
              </a:xfrm>
            </p:spPr>
            <p:txBody>
              <a:bodyPr/>
              <a:lstStyle/>
              <a:p>
                <a:r>
                  <a:rPr lang="en-US" dirty="0"/>
                  <a:t>E-field characterization by evaluating</a:t>
                </a:r>
              </a:p>
              <a:p>
                <a:pPr lvl="1"/>
                <a:r>
                  <a:rPr lang="en-US" dirty="0"/>
                  <a:t>The frequency shift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reflection measurement with a single probe)</a:t>
                </a:r>
                <a:br>
                  <a:rPr lang="en-US" dirty="0"/>
                </a:br>
                <a:r>
                  <a:rPr lang="en-US" dirty="0"/>
                  <a:t>or</a:t>
                </a:r>
              </a:p>
              <a:p>
                <a:pPr lvl="1"/>
                <a:r>
                  <a:rPr lang="en-US" dirty="0"/>
                  <a:t>The phase shift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r>
                  <a:rPr lang="en-US" dirty="0"/>
                  <a:t> transmission measurement with 2 probes)</a:t>
                </a:r>
              </a:p>
              <a:p>
                <a:r>
                  <a:rPr lang="en-US" dirty="0"/>
                  <a:t>Exercise with a manual bead-pull through a known cavity</a:t>
                </a:r>
              </a:p>
              <a:p>
                <a:pPr lvl="1"/>
                <a:r>
                  <a:rPr lang="en-US" dirty="0"/>
                  <a:t>requires: fishing wire, syringe needle, ruler and VNA</a:t>
                </a:r>
              </a:p>
              <a:p>
                <a:pPr lvl="1"/>
                <a:r>
                  <a:rPr lang="en-US" dirty="0"/>
                  <a:t>Compare the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dirty="0"/>
                  <a:t> at the maximum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dirty="0"/>
                  <a:t> shift (in the center of the cavity) </a:t>
                </a:r>
                <a:br>
                  <a:rPr lang="en-US" dirty="0"/>
                </a:br>
                <a:r>
                  <a:rPr lang="en-US" dirty="0"/>
                  <a:t>with the theoretical estimation (e.g., numerical computed value)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4140CF-6962-C140-8D89-F123345FE5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3621025"/>
                <a:ext cx="10566400" cy="2573136"/>
              </a:xfrm>
              <a:blipFill>
                <a:blip r:embed="rId3"/>
                <a:stretch>
                  <a:fillRect l="-719" t="-3941" b="-6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12">
            <a:extLst>
              <a:ext uri="{FF2B5EF4-FFF2-40B4-BE49-F238E27FC236}">
                <a16:creationId xmlns:a16="http://schemas.microsoft.com/office/drawing/2014/main" id="{69EEA087-9831-F541-8CBB-A6C5B2466A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295" y="1099746"/>
            <a:ext cx="3423394" cy="2329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8" descr="C:\Users\Carla\Dropbox\IMG_20170807_100636.jpg">
            <a:extLst>
              <a:ext uri="{FF2B5EF4-FFF2-40B4-BE49-F238E27FC236}">
                <a16:creationId xmlns:a16="http://schemas.microsoft.com/office/drawing/2014/main" id="{D4FCC7FA-9019-F647-AAEC-1CB36FE78F76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t="1185" r="2208" b="-1536"/>
          <a:stretch/>
        </p:blipFill>
        <p:spPr bwMode="auto">
          <a:xfrm>
            <a:off x="8909073" y="1099746"/>
            <a:ext cx="1442193" cy="2329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7" descr="C:\Users\Carla\Dropbox\IMG_20170807_100037.jpg">
            <a:extLst>
              <a:ext uri="{FF2B5EF4-FFF2-40B4-BE49-F238E27FC236}">
                <a16:creationId xmlns:a16="http://schemas.microsoft.com/office/drawing/2014/main" id="{237040C8-0B52-F744-9DB5-FE671DA2024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1" t="70" r="18138"/>
          <a:stretch/>
        </p:blipFill>
        <p:spPr bwMode="auto">
          <a:xfrm>
            <a:off x="1003117" y="1072397"/>
            <a:ext cx="2511907" cy="235660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CEAE398-862B-6C40-BCA0-A301528A4210}"/>
                  </a:ext>
                </a:extLst>
              </p:cNvPr>
              <p:cNvSpPr txBox="1"/>
              <p:nvPr/>
            </p:nvSpPr>
            <p:spPr>
              <a:xfrm>
                <a:off x="9630169" y="3966670"/>
                <a:ext cx="1774012" cy="4602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mr-IN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</m:den>
                      </m:f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tan</m:t>
                          </m:r>
                        </m:fName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𝝓</m:t>
                          </m:r>
                        </m:e>
                      </m:func>
                    </m:oMath>
                  </m:oMathPara>
                </a14:m>
                <a:br>
                  <a:rPr lang="en-US" sz="2000" b="1" dirty="0">
                    <a:solidFill>
                      <a:schemeClr val="tx1"/>
                    </a:solidFill>
                  </a:rPr>
                </a:b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CEAE398-862B-6C40-BCA0-A301528A4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0169" y="3966670"/>
                <a:ext cx="1774012" cy="460254"/>
              </a:xfrm>
              <a:prstGeom prst="rect">
                <a:avLst/>
              </a:prstGeom>
              <a:blipFill>
                <a:blip r:embed="rId7"/>
                <a:stretch>
                  <a:fillRect t="-2703" b="-32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15" descr="C:\Users\Carla\Documents\Uni\CERN\Imagenes\IMG_20170810_111402.jpg">
            <a:extLst>
              <a:ext uri="{FF2B5EF4-FFF2-40B4-BE49-F238E27FC236}">
                <a16:creationId xmlns:a16="http://schemas.microsoft.com/office/drawing/2014/main" id="{16F2C5A4-0B49-9347-BD9D-C4B15E638F5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34" b="8533"/>
          <a:stretch>
            <a:fillRect/>
          </a:stretch>
        </p:blipFill>
        <p:spPr bwMode="auto">
          <a:xfrm>
            <a:off x="7278239" y="1099746"/>
            <a:ext cx="1529284" cy="23292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5265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D5BAA-CA2B-D14A-8484-9034DD2E2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Coupling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727E2-7185-EC47-8BF9-E6F075073F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5680" y="977673"/>
                <a:ext cx="5645535" cy="2649943"/>
              </a:xfrm>
            </p:spPr>
            <p:txBody>
              <a:bodyPr/>
              <a:lstStyle/>
              <a:p>
                <a:r>
                  <a:rPr lang="en-US" dirty="0"/>
                  <a:t>The wake potential</a:t>
                </a:r>
              </a:p>
              <a:p>
                <a:pPr lvl="1"/>
                <a:r>
                  <a:rPr lang="en-US" dirty="0"/>
                  <a:t>Lorenz force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 by the wake field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pPr marL="457200" lvl="1" indent="0">
                  <a:buNone/>
                </a:pPr>
                <a:br>
                  <a:rPr lang="en-US" dirty="0"/>
                </a:br>
                <a:endParaRPr lang="en-US" dirty="0"/>
              </a:p>
              <a:p>
                <a:pPr lvl="1"/>
                <a:r>
                  <a:rPr lang="en-US" dirty="0"/>
                  <a:t>Wake potential of a structure, e.g., </a:t>
                </a:r>
                <a:br>
                  <a:rPr lang="en-US" dirty="0"/>
                </a:br>
                <a:r>
                  <a:rPr lang="en-US" dirty="0"/>
                  <a:t>a discontinuity driven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727E2-7185-EC47-8BF9-E6F075073F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5680" y="977673"/>
                <a:ext cx="5645535" cy="2649943"/>
              </a:xfrm>
              <a:blipFill>
                <a:blip r:embed="rId2"/>
                <a:stretch>
                  <a:fillRect l="-1570" t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8E2A6C82-212A-854E-B2F8-F629E4F73E2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098940" y="3704978"/>
                <a:ext cx="7311848" cy="241380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Beam coupling impedance</a:t>
                </a:r>
                <a:endParaRPr lang="en-US" sz="1800" kern="0" dirty="0"/>
              </a:p>
              <a:p>
                <a:pPr lvl="1"/>
                <a:r>
                  <a:rPr lang="en-US" kern="0" dirty="0"/>
                  <a:t>Frequency domain representation of the wake potential</a:t>
                </a:r>
              </a:p>
              <a:p>
                <a:pPr marL="57150" indent="0">
                  <a:buNone/>
                </a:pPr>
                <a:endParaRPr lang="en-US" kern="0" dirty="0"/>
              </a:p>
              <a:p>
                <a:endParaRPr lang="en-US" kern="0" dirty="0"/>
              </a:p>
              <a:p>
                <a:pPr lvl="1"/>
                <a:r>
                  <a:rPr lang="en-US" kern="0" dirty="0"/>
                  <a:t>Can be decomposed in </a:t>
                </a:r>
                <a:r>
                  <a:rPr lang="en-US" kern="0" dirty="0">
                    <a:solidFill>
                      <a:srgbClr val="FF0000"/>
                    </a:solidFill>
                  </a:rPr>
                  <a:t>longitudinal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kern="0" dirty="0">
                    <a:solidFill>
                      <a:srgbClr val="008000"/>
                    </a:solidFill>
                  </a:rPr>
                  <a:t> </a:t>
                </a:r>
                <a:r>
                  <a:rPr lang="en-US" kern="0" dirty="0"/>
                  <a:t>and </a:t>
                </a:r>
                <a:r>
                  <a:rPr lang="en-US" kern="0" dirty="0">
                    <a:solidFill>
                      <a:srgbClr val="008000"/>
                    </a:solidFill>
                  </a:rPr>
                  <a:t>transverse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 ker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kern="0" dirty="0">
                    <a:solidFill>
                      <a:srgbClr val="008000"/>
                    </a:solidFill>
                  </a:rPr>
                  <a:t> </a:t>
                </a:r>
                <a:r>
                  <a:rPr lang="en-US" kern="0" dirty="0"/>
                  <a:t>components (</a:t>
                </a:r>
                <a:r>
                  <a:rPr lang="en-US" i="1" kern="0" dirty="0"/>
                  <a:t>Panofsky-Wenzel</a:t>
                </a:r>
                <a:r>
                  <a:rPr lang="en-US" kern="0" dirty="0"/>
                  <a:t> theorem) </a:t>
                </a:r>
              </a:p>
              <a:p>
                <a:pPr lvl="1"/>
                <a:r>
                  <a:rPr lang="en-US" kern="0" dirty="0"/>
                  <a:t>Resonant structures,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𝒕𝒉</m:t>
                        </m:r>
                      </m:sup>
                    </m:sSup>
                  </m:oMath>
                </a14:m>
                <a:r>
                  <a:rPr lang="en-US" kern="0" dirty="0"/>
                  <a:t> mode:</a:t>
                </a:r>
              </a:p>
              <a:p>
                <a:endParaRPr lang="en-US" kern="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8E2A6C82-212A-854E-B2F8-F629E4F73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98940" y="3704978"/>
                <a:ext cx="7311848" cy="2413808"/>
              </a:xfrm>
              <a:prstGeom prst="rect">
                <a:avLst/>
              </a:prstGeom>
              <a:blipFill>
                <a:blip r:embed="rId3"/>
                <a:stretch>
                  <a:fillRect l="-1213" t="-3665" b="-3665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E545600-07F7-2F41-AB7B-7084FF29F9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315" y="1121742"/>
            <a:ext cx="4317296" cy="18022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B10FAF-94B9-FE46-99CC-9150946621F7}"/>
                  </a:ext>
                </a:extLst>
              </p:cNvPr>
              <p:cNvSpPr txBox="1"/>
              <p:nvPr/>
            </p:nvSpPr>
            <p:spPr>
              <a:xfrm>
                <a:off x="1909855" y="1641327"/>
                <a:ext cx="2771977" cy="4950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num>
                        <m:den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B10FAF-94B9-FE46-99CC-915094662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855" y="1641327"/>
                <a:ext cx="2771977" cy="495007"/>
              </a:xfrm>
              <a:prstGeom prst="rect">
                <a:avLst/>
              </a:prstGeom>
              <a:blipFill>
                <a:blip r:embed="rId5"/>
                <a:stretch>
                  <a:fillRect l="-1370" b="-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5E8D56-5122-7144-9838-315DBF2BEE73}"/>
                  </a:ext>
                </a:extLst>
              </p:cNvPr>
              <p:cNvSpPr txBox="1"/>
              <p:nvPr/>
            </p:nvSpPr>
            <p:spPr>
              <a:xfrm>
                <a:off x="2081205" y="2733672"/>
                <a:ext cx="8260019" cy="888834"/>
              </a:xfrm>
              <a:prstGeom prst="rect">
                <a:avLst/>
              </a:prstGeom>
              <a:noFill/>
            </p:spPr>
            <p:txBody>
              <a:bodyPr wrap="none" lIns="46800" tIns="46800" rIns="46800" bIns="468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</m:acc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 (</m:t>
                          </m:r>
                          <m:r>
                            <a:rPr lang="en-US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𝐨𝐫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brk m:alnAt="24"/>
                            </m:r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m:rPr>
                              <m:brk m:alnAt="24"/>
                            </m:r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 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𝐨𝐫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𝒅𝒛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𝑬</m:t>
                                      </m:r>
                                    </m:e>
                                  </m:acc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)+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𝒆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𝒛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𝑩</m:t>
                                      </m:r>
                                    </m:e>
                                  </m:acc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</m:d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5E8D56-5122-7144-9838-315DBF2BEE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205" y="2733672"/>
                <a:ext cx="8260019" cy="888834"/>
              </a:xfrm>
              <a:prstGeom prst="rect">
                <a:avLst/>
              </a:prstGeom>
              <a:blipFill>
                <a:blip r:embed="rId6"/>
                <a:stretch>
                  <a:fillRect t="-108451" b="-178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016B24-26AC-1742-976A-130C381C298B}"/>
                  </a:ext>
                </a:extLst>
              </p:cNvPr>
              <p:cNvSpPr txBox="1"/>
              <p:nvPr/>
            </p:nvSpPr>
            <p:spPr>
              <a:xfrm>
                <a:off x="5170232" y="4327909"/>
                <a:ext cx="6240556" cy="836320"/>
              </a:xfrm>
              <a:prstGeom prst="rect">
                <a:avLst/>
              </a:prstGeom>
              <a:noFill/>
            </p:spPr>
            <p:txBody>
              <a:bodyPr wrap="none" lIns="46800" tIns="46800" rIns="46800" bIns="468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</m:acc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016B24-26AC-1742-976A-130C381C2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0232" y="4327909"/>
                <a:ext cx="6240556" cy="836320"/>
              </a:xfrm>
              <a:prstGeom prst="rect">
                <a:avLst/>
              </a:prstGeom>
              <a:blipFill>
                <a:blip r:embed="rId7"/>
                <a:stretch>
                  <a:fillRect t="-116418" b="-192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621552-AEFA-524B-A41D-92850DBC6B59}"/>
                  </a:ext>
                </a:extLst>
              </p:cNvPr>
              <p:cNvSpPr txBox="1"/>
              <p:nvPr/>
            </p:nvSpPr>
            <p:spPr>
              <a:xfrm>
                <a:off x="8515515" y="5658393"/>
                <a:ext cx="2413866" cy="5143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𝒔𝒉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∥,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𝒍𝒐𝒔𝒔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621552-AEFA-524B-A41D-92850DBC6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5515" y="5658393"/>
                <a:ext cx="2413866" cy="514308"/>
              </a:xfrm>
              <a:prstGeom prst="rect">
                <a:avLst/>
              </a:prstGeom>
              <a:blipFill>
                <a:blip r:embed="rId8"/>
                <a:stretch>
                  <a:fillRect l="-1571" t="-4762" r="-524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A709C2CA-6DDA-6D4A-9CBC-0783BCDF9959}"/>
              </a:ext>
            </a:extLst>
          </p:cNvPr>
          <p:cNvGrpSpPr>
            <a:grpSpLocks noChangeAspect="1"/>
          </p:cNvGrpSpPr>
          <p:nvPr/>
        </p:nvGrpSpPr>
        <p:grpSpPr>
          <a:xfrm>
            <a:off x="450465" y="3835028"/>
            <a:ext cx="3822915" cy="2153707"/>
            <a:chOff x="6260688" y="687116"/>
            <a:chExt cx="2880000" cy="162249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FEB62BC-9CBA-A34C-A5EA-E8EB53E1AF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00862" y="1427616"/>
              <a:ext cx="1800000" cy="0"/>
            </a:xfrm>
            <a:prstGeom prst="line">
              <a:avLst/>
            </a:prstGeom>
            <a:noFill/>
            <a:ln w="158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E9CD928-A34D-8940-8FED-37979C2CDC01}"/>
                </a:ext>
              </a:extLst>
            </p:cNvPr>
            <p:cNvSpPr/>
            <p:nvPr/>
          </p:nvSpPr>
          <p:spPr bwMode="auto">
            <a:xfrm>
              <a:off x="6674862" y="1065441"/>
              <a:ext cx="252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843ED49-A07F-7540-91F3-A5CDD62B3E6F}"/>
                </a:ext>
              </a:extLst>
            </p:cNvPr>
            <p:cNvSpPr/>
            <p:nvPr/>
          </p:nvSpPr>
          <p:spPr bwMode="auto">
            <a:xfrm>
              <a:off x="8474862" y="1065441"/>
              <a:ext cx="252000" cy="720000"/>
            </a:xfrm>
            <a:prstGeom prst="arc">
              <a:avLst>
                <a:gd name="adj1" fmla="val 16200000"/>
                <a:gd name="adj2" fmla="val 5488480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E4E02699-205E-084B-861B-74C0EB3B8B50}"/>
                </a:ext>
              </a:extLst>
            </p:cNvPr>
            <p:cNvSpPr/>
            <p:nvPr/>
          </p:nvSpPr>
          <p:spPr bwMode="auto">
            <a:xfrm>
              <a:off x="8474862" y="1065441"/>
              <a:ext cx="252000" cy="720000"/>
            </a:xfrm>
            <a:prstGeom prst="arc">
              <a:avLst>
                <a:gd name="adj1" fmla="val 5320190"/>
                <a:gd name="adj2" fmla="val 16235674"/>
              </a:avLst>
            </a:prstGeom>
            <a:noFill/>
            <a:ln w="317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B4C4967-2DA9-C24A-9D97-6681D77DB770}"/>
                </a:ext>
              </a:extLst>
            </p:cNvPr>
            <p:cNvCxnSpPr>
              <a:stCxn id="12" idx="0"/>
            </p:cNvCxnSpPr>
            <p:nvPr/>
          </p:nvCxnSpPr>
          <p:spPr bwMode="auto">
            <a:xfrm>
              <a:off x="6800862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8BFFC88-92C7-4E45-AFF3-D3B666FD3A2B}"/>
                </a:ext>
              </a:extLst>
            </p:cNvPr>
            <p:cNvCxnSpPr/>
            <p:nvPr/>
          </p:nvCxnSpPr>
          <p:spPr bwMode="auto">
            <a:xfrm>
              <a:off x="8060862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885689D-3A5D-E547-AF23-1BD93D7078B2}"/>
                </a:ext>
              </a:extLst>
            </p:cNvPr>
            <p:cNvCxnSpPr/>
            <p:nvPr/>
          </p:nvCxnSpPr>
          <p:spPr bwMode="auto">
            <a:xfrm>
              <a:off x="6800862" y="178839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850F7-0847-4D4D-B240-A1D508981299}"/>
                </a:ext>
              </a:extLst>
            </p:cNvPr>
            <p:cNvCxnSpPr/>
            <p:nvPr/>
          </p:nvCxnSpPr>
          <p:spPr bwMode="auto">
            <a:xfrm>
              <a:off x="8060862" y="1787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5051FE5-8F7A-174E-83B1-48BD7CDC39B3}"/>
                </a:ext>
              </a:extLst>
            </p:cNvPr>
            <p:cNvSpPr/>
            <p:nvPr/>
          </p:nvSpPr>
          <p:spPr bwMode="auto">
            <a:xfrm>
              <a:off x="7331337" y="687116"/>
              <a:ext cx="750275" cy="378437"/>
            </a:xfrm>
            <a:custGeom>
              <a:avLst/>
              <a:gdLst>
                <a:gd name="connsiteX0" fmla="*/ 0 w 736600"/>
                <a:gd name="connsiteY0" fmla="*/ 369024 h 381724"/>
                <a:gd name="connsiteX1" fmla="*/ 95250 w 736600"/>
                <a:gd name="connsiteY1" fmla="*/ 299174 h 381724"/>
                <a:gd name="connsiteX2" fmla="*/ 120650 w 736600"/>
                <a:gd name="connsiteY2" fmla="*/ 165824 h 381724"/>
                <a:gd name="connsiteX3" fmla="*/ 203200 w 736600"/>
                <a:gd name="connsiteY3" fmla="*/ 102324 h 381724"/>
                <a:gd name="connsiteX4" fmla="*/ 393700 w 736600"/>
                <a:gd name="connsiteY4" fmla="*/ 134074 h 381724"/>
                <a:gd name="connsiteX5" fmla="*/ 463550 w 736600"/>
                <a:gd name="connsiteY5" fmla="*/ 724 h 381724"/>
                <a:gd name="connsiteX6" fmla="*/ 565150 w 736600"/>
                <a:gd name="connsiteY6" fmla="*/ 89624 h 381724"/>
                <a:gd name="connsiteX7" fmla="*/ 603250 w 736600"/>
                <a:gd name="connsiteY7" fmla="*/ 273774 h 381724"/>
                <a:gd name="connsiteX8" fmla="*/ 673100 w 736600"/>
                <a:gd name="connsiteY8" fmla="*/ 362674 h 381724"/>
                <a:gd name="connsiteX9" fmla="*/ 736600 w 736600"/>
                <a:gd name="connsiteY9" fmla="*/ 381724 h 381724"/>
                <a:gd name="connsiteX0" fmla="*/ 0 w 714500"/>
                <a:gd name="connsiteY0" fmla="*/ 385042 h 385042"/>
                <a:gd name="connsiteX1" fmla="*/ 73150 w 714500"/>
                <a:gd name="connsiteY1" fmla="*/ 299174 h 385042"/>
                <a:gd name="connsiteX2" fmla="*/ 98550 w 714500"/>
                <a:gd name="connsiteY2" fmla="*/ 165824 h 385042"/>
                <a:gd name="connsiteX3" fmla="*/ 181100 w 714500"/>
                <a:gd name="connsiteY3" fmla="*/ 102324 h 385042"/>
                <a:gd name="connsiteX4" fmla="*/ 371600 w 714500"/>
                <a:gd name="connsiteY4" fmla="*/ 134074 h 385042"/>
                <a:gd name="connsiteX5" fmla="*/ 441450 w 714500"/>
                <a:gd name="connsiteY5" fmla="*/ 724 h 385042"/>
                <a:gd name="connsiteX6" fmla="*/ 543050 w 714500"/>
                <a:gd name="connsiteY6" fmla="*/ 89624 h 385042"/>
                <a:gd name="connsiteX7" fmla="*/ 581150 w 714500"/>
                <a:gd name="connsiteY7" fmla="*/ 273774 h 385042"/>
                <a:gd name="connsiteX8" fmla="*/ 651000 w 714500"/>
                <a:gd name="connsiteY8" fmla="*/ 362674 h 385042"/>
                <a:gd name="connsiteX9" fmla="*/ 714500 w 714500"/>
                <a:gd name="connsiteY9" fmla="*/ 381724 h 385042"/>
                <a:gd name="connsiteX0" fmla="*/ 0 w 746072"/>
                <a:gd name="connsiteY0" fmla="*/ 381838 h 381838"/>
                <a:gd name="connsiteX1" fmla="*/ 104722 w 746072"/>
                <a:gd name="connsiteY1" fmla="*/ 299174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6072" h="381838">
                  <a:moveTo>
                    <a:pt x="0" y="381838"/>
                  </a:moveTo>
                  <a:cubicBezTo>
                    <a:pt x="53357" y="376660"/>
                    <a:pt x="76721" y="367211"/>
                    <a:pt x="98408" y="331209"/>
                  </a:cubicBezTo>
                  <a:cubicBezTo>
                    <a:pt x="120095" y="295207"/>
                    <a:pt x="111078" y="203971"/>
                    <a:pt x="130122" y="165824"/>
                  </a:cubicBezTo>
                  <a:cubicBezTo>
                    <a:pt x="149166" y="127677"/>
                    <a:pt x="167164" y="107616"/>
                    <a:pt x="212672" y="102324"/>
                  </a:cubicBezTo>
                  <a:cubicBezTo>
                    <a:pt x="258180" y="97032"/>
                    <a:pt x="359780" y="151007"/>
                    <a:pt x="403172" y="134074"/>
                  </a:cubicBezTo>
                  <a:cubicBezTo>
                    <a:pt x="446564" y="117141"/>
                    <a:pt x="444447" y="8132"/>
                    <a:pt x="473022" y="724"/>
                  </a:cubicBezTo>
                  <a:cubicBezTo>
                    <a:pt x="501597" y="-6684"/>
                    <a:pt x="551339" y="44116"/>
                    <a:pt x="574622" y="89624"/>
                  </a:cubicBezTo>
                  <a:cubicBezTo>
                    <a:pt x="597905" y="135132"/>
                    <a:pt x="594730" y="228266"/>
                    <a:pt x="612722" y="273774"/>
                  </a:cubicBezTo>
                  <a:cubicBezTo>
                    <a:pt x="630714" y="319282"/>
                    <a:pt x="660347" y="344682"/>
                    <a:pt x="682572" y="362674"/>
                  </a:cubicBezTo>
                  <a:cubicBezTo>
                    <a:pt x="704797" y="380666"/>
                    <a:pt x="725434" y="381195"/>
                    <a:pt x="746072" y="381724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42E3F5D-6CC9-BF43-A608-ED6F96613ED1}"/>
                </a:ext>
              </a:extLst>
            </p:cNvPr>
            <p:cNvSpPr/>
            <p:nvPr/>
          </p:nvSpPr>
          <p:spPr bwMode="auto">
            <a:xfrm>
              <a:off x="7338662" y="1727301"/>
              <a:ext cx="723900" cy="396654"/>
            </a:xfrm>
            <a:custGeom>
              <a:avLst/>
              <a:gdLst>
                <a:gd name="connsiteX0" fmla="*/ 0 w 736600"/>
                <a:gd name="connsiteY0" fmla="*/ 0 h 327839"/>
                <a:gd name="connsiteX1" fmla="*/ 114300 w 736600"/>
                <a:gd name="connsiteY1" fmla="*/ 4445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36600"/>
                <a:gd name="connsiteY0" fmla="*/ 0 h 327839"/>
                <a:gd name="connsiteX1" fmla="*/ 88900 w 736600"/>
                <a:gd name="connsiteY1" fmla="*/ 5080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23900"/>
                <a:gd name="connsiteY0" fmla="*/ 0 h 331014"/>
                <a:gd name="connsiteX1" fmla="*/ 76200 w 723900"/>
                <a:gd name="connsiteY1" fmla="*/ 53975 h 331014"/>
                <a:gd name="connsiteX2" fmla="*/ 101600 w 723900"/>
                <a:gd name="connsiteY2" fmla="*/ 174625 h 331014"/>
                <a:gd name="connsiteX3" fmla="*/ 158750 w 723900"/>
                <a:gd name="connsiteY3" fmla="*/ 238125 h 331014"/>
                <a:gd name="connsiteX4" fmla="*/ 260350 w 723900"/>
                <a:gd name="connsiteY4" fmla="*/ 187325 h 331014"/>
                <a:gd name="connsiteX5" fmla="*/ 393700 w 723900"/>
                <a:gd name="connsiteY5" fmla="*/ 327025 h 331014"/>
                <a:gd name="connsiteX6" fmla="*/ 501650 w 723900"/>
                <a:gd name="connsiteY6" fmla="*/ 276225 h 331014"/>
                <a:gd name="connsiteX7" fmla="*/ 590550 w 723900"/>
                <a:gd name="connsiteY7" fmla="*/ 104775 h 331014"/>
                <a:gd name="connsiteX8" fmla="*/ 673100 w 723900"/>
                <a:gd name="connsiteY8" fmla="*/ 9525 h 331014"/>
                <a:gd name="connsiteX9" fmla="*/ 723900 w 723900"/>
                <a:gd name="connsiteY9" fmla="*/ 28575 h 331014"/>
                <a:gd name="connsiteX0" fmla="*/ 0 w 733425"/>
                <a:gd name="connsiteY0" fmla="*/ 6350 h 337364"/>
                <a:gd name="connsiteX1" fmla="*/ 76200 w 733425"/>
                <a:gd name="connsiteY1" fmla="*/ 60325 h 337364"/>
                <a:gd name="connsiteX2" fmla="*/ 101600 w 733425"/>
                <a:gd name="connsiteY2" fmla="*/ 180975 h 337364"/>
                <a:gd name="connsiteX3" fmla="*/ 158750 w 733425"/>
                <a:gd name="connsiteY3" fmla="*/ 244475 h 337364"/>
                <a:gd name="connsiteX4" fmla="*/ 260350 w 733425"/>
                <a:gd name="connsiteY4" fmla="*/ 193675 h 337364"/>
                <a:gd name="connsiteX5" fmla="*/ 393700 w 733425"/>
                <a:gd name="connsiteY5" fmla="*/ 333375 h 337364"/>
                <a:gd name="connsiteX6" fmla="*/ 501650 w 733425"/>
                <a:gd name="connsiteY6" fmla="*/ 282575 h 337364"/>
                <a:gd name="connsiteX7" fmla="*/ 590550 w 733425"/>
                <a:gd name="connsiteY7" fmla="*/ 111125 h 337364"/>
                <a:gd name="connsiteX8" fmla="*/ 673100 w 733425"/>
                <a:gd name="connsiteY8" fmla="*/ 15875 h 337364"/>
                <a:gd name="connsiteX9" fmla="*/ 733425 w 733425"/>
                <a:gd name="connsiteY9" fmla="*/ 0 h 337364"/>
                <a:gd name="connsiteX0" fmla="*/ 0 w 733425"/>
                <a:gd name="connsiteY0" fmla="*/ 59446 h 393836"/>
                <a:gd name="connsiteX1" fmla="*/ 76200 w 733425"/>
                <a:gd name="connsiteY1" fmla="*/ 113421 h 393836"/>
                <a:gd name="connsiteX2" fmla="*/ 101600 w 733425"/>
                <a:gd name="connsiteY2" fmla="*/ 234071 h 393836"/>
                <a:gd name="connsiteX3" fmla="*/ 158750 w 733425"/>
                <a:gd name="connsiteY3" fmla="*/ 297571 h 393836"/>
                <a:gd name="connsiteX4" fmla="*/ 260350 w 733425"/>
                <a:gd name="connsiteY4" fmla="*/ 246771 h 393836"/>
                <a:gd name="connsiteX5" fmla="*/ 393700 w 733425"/>
                <a:gd name="connsiteY5" fmla="*/ 386471 h 393836"/>
                <a:gd name="connsiteX6" fmla="*/ 501650 w 733425"/>
                <a:gd name="connsiteY6" fmla="*/ 335671 h 393836"/>
                <a:gd name="connsiteX7" fmla="*/ 561975 w 733425"/>
                <a:gd name="connsiteY7" fmla="*/ 11821 h 393836"/>
                <a:gd name="connsiteX8" fmla="*/ 673100 w 733425"/>
                <a:gd name="connsiteY8" fmla="*/ 68971 h 393836"/>
                <a:gd name="connsiteX9" fmla="*/ 733425 w 733425"/>
                <a:gd name="connsiteY9" fmla="*/ 53096 h 393836"/>
                <a:gd name="connsiteX0" fmla="*/ 0 w 739775"/>
                <a:gd name="connsiteY0" fmla="*/ 59585 h 393975"/>
                <a:gd name="connsiteX1" fmla="*/ 76200 w 739775"/>
                <a:gd name="connsiteY1" fmla="*/ 113560 h 393975"/>
                <a:gd name="connsiteX2" fmla="*/ 101600 w 739775"/>
                <a:gd name="connsiteY2" fmla="*/ 234210 h 393975"/>
                <a:gd name="connsiteX3" fmla="*/ 158750 w 739775"/>
                <a:gd name="connsiteY3" fmla="*/ 297710 h 393975"/>
                <a:gd name="connsiteX4" fmla="*/ 260350 w 739775"/>
                <a:gd name="connsiteY4" fmla="*/ 246910 h 393975"/>
                <a:gd name="connsiteX5" fmla="*/ 393700 w 739775"/>
                <a:gd name="connsiteY5" fmla="*/ 386610 h 393975"/>
                <a:gd name="connsiteX6" fmla="*/ 501650 w 739775"/>
                <a:gd name="connsiteY6" fmla="*/ 335810 h 393975"/>
                <a:gd name="connsiteX7" fmla="*/ 561975 w 739775"/>
                <a:gd name="connsiteY7" fmla="*/ 11960 h 393975"/>
                <a:gd name="connsiteX8" fmla="*/ 673100 w 739775"/>
                <a:gd name="connsiteY8" fmla="*/ 69110 h 393975"/>
                <a:gd name="connsiteX9" fmla="*/ 739775 w 739775"/>
                <a:gd name="connsiteY9" fmla="*/ 62760 h 393975"/>
                <a:gd name="connsiteX0" fmla="*/ 0 w 723900"/>
                <a:gd name="connsiteY0" fmla="*/ 59447 h 393837"/>
                <a:gd name="connsiteX1" fmla="*/ 76200 w 723900"/>
                <a:gd name="connsiteY1" fmla="*/ 113422 h 393837"/>
                <a:gd name="connsiteX2" fmla="*/ 101600 w 723900"/>
                <a:gd name="connsiteY2" fmla="*/ 234072 h 393837"/>
                <a:gd name="connsiteX3" fmla="*/ 158750 w 723900"/>
                <a:gd name="connsiteY3" fmla="*/ 297572 h 393837"/>
                <a:gd name="connsiteX4" fmla="*/ 260350 w 723900"/>
                <a:gd name="connsiteY4" fmla="*/ 246772 h 393837"/>
                <a:gd name="connsiteX5" fmla="*/ 393700 w 723900"/>
                <a:gd name="connsiteY5" fmla="*/ 386472 h 393837"/>
                <a:gd name="connsiteX6" fmla="*/ 501650 w 723900"/>
                <a:gd name="connsiteY6" fmla="*/ 335672 h 393837"/>
                <a:gd name="connsiteX7" fmla="*/ 561975 w 723900"/>
                <a:gd name="connsiteY7" fmla="*/ 11822 h 393837"/>
                <a:gd name="connsiteX8" fmla="*/ 673100 w 723900"/>
                <a:gd name="connsiteY8" fmla="*/ 68972 h 393837"/>
                <a:gd name="connsiteX9" fmla="*/ 723900 w 723900"/>
                <a:gd name="connsiteY9" fmla="*/ 53097 h 393837"/>
                <a:gd name="connsiteX0" fmla="*/ 0 w 723900"/>
                <a:gd name="connsiteY0" fmla="*/ 62202 h 396592"/>
                <a:gd name="connsiteX1" fmla="*/ 76200 w 723900"/>
                <a:gd name="connsiteY1" fmla="*/ 116177 h 396592"/>
                <a:gd name="connsiteX2" fmla="*/ 101600 w 723900"/>
                <a:gd name="connsiteY2" fmla="*/ 236827 h 396592"/>
                <a:gd name="connsiteX3" fmla="*/ 158750 w 723900"/>
                <a:gd name="connsiteY3" fmla="*/ 300327 h 396592"/>
                <a:gd name="connsiteX4" fmla="*/ 260350 w 723900"/>
                <a:gd name="connsiteY4" fmla="*/ 249527 h 396592"/>
                <a:gd name="connsiteX5" fmla="*/ 393700 w 723900"/>
                <a:gd name="connsiteY5" fmla="*/ 389227 h 396592"/>
                <a:gd name="connsiteX6" fmla="*/ 501650 w 723900"/>
                <a:gd name="connsiteY6" fmla="*/ 338427 h 396592"/>
                <a:gd name="connsiteX7" fmla="*/ 561975 w 723900"/>
                <a:gd name="connsiteY7" fmla="*/ 14577 h 396592"/>
                <a:gd name="connsiteX8" fmla="*/ 644525 w 723900"/>
                <a:gd name="connsiteY8" fmla="*/ 55852 h 396592"/>
                <a:gd name="connsiteX9" fmla="*/ 723900 w 723900"/>
                <a:gd name="connsiteY9" fmla="*/ 55852 h 396592"/>
                <a:gd name="connsiteX0" fmla="*/ 0 w 723900"/>
                <a:gd name="connsiteY0" fmla="*/ 62575 h 396965"/>
                <a:gd name="connsiteX1" fmla="*/ 76200 w 723900"/>
                <a:gd name="connsiteY1" fmla="*/ 116550 h 396965"/>
                <a:gd name="connsiteX2" fmla="*/ 101600 w 723900"/>
                <a:gd name="connsiteY2" fmla="*/ 237200 h 396965"/>
                <a:gd name="connsiteX3" fmla="*/ 158750 w 723900"/>
                <a:gd name="connsiteY3" fmla="*/ 300700 h 396965"/>
                <a:gd name="connsiteX4" fmla="*/ 260350 w 723900"/>
                <a:gd name="connsiteY4" fmla="*/ 249900 h 396965"/>
                <a:gd name="connsiteX5" fmla="*/ 393700 w 723900"/>
                <a:gd name="connsiteY5" fmla="*/ 389600 h 396965"/>
                <a:gd name="connsiteX6" fmla="*/ 501650 w 723900"/>
                <a:gd name="connsiteY6" fmla="*/ 338800 h 396965"/>
                <a:gd name="connsiteX7" fmla="*/ 561975 w 723900"/>
                <a:gd name="connsiteY7" fmla="*/ 14950 h 396965"/>
                <a:gd name="connsiteX8" fmla="*/ 644525 w 723900"/>
                <a:gd name="connsiteY8" fmla="*/ 56225 h 396965"/>
                <a:gd name="connsiteX9" fmla="*/ 723900 w 723900"/>
                <a:gd name="connsiteY9" fmla="*/ 56225 h 396965"/>
                <a:gd name="connsiteX0" fmla="*/ 0 w 723900"/>
                <a:gd name="connsiteY0" fmla="*/ 62264 h 396654"/>
                <a:gd name="connsiteX1" fmla="*/ 76200 w 723900"/>
                <a:gd name="connsiteY1" fmla="*/ 116239 h 396654"/>
                <a:gd name="connsiteX2" fmla="*/ 101600 w 723900"/>
                <a:gd name="connsiteY2" fmla="*/ 236889 h 396654"/>
                <a:gd name="connsiteX3" fmla="*/ 158750 w 723900"/>
                <a:gd name="connsiteY3" fmla="*/ 300389 h 396654"/>
                <a:gd name="connsiteX4" fmla="*/ 260350 w 723900"/>
                <a:gd name="connsiteY4" fmla="*/ 249589 h 396654"/>
                <a:gd name="connsiteX5" fmla="*/ 393700 w 723900"/>
                <a:gd name="connsiteY5" fmla="*/ 389289 h 396654"/>
                <a:gd name="connsiteX6" fmla="*/ 501650 w 723900"/>
                <a:gd name="connsiteY6" fmla="*/ 338489 h 396654"/>
                <a:gd name="connsiteX7" fmla="*/ 561975 w 723900"/>
                <a:gd name="connsiteY7" fmla="*/ 14639 h 396654"/>
                <a:gd name="connsiteX8" fmla="*/ 644525 w 723900"/>
                <a:gd name="connsiteY8" fmla="*/ 55914 h 396654"/>
                <a:gd name="connsiteX9" fmla="*/ 723900 w 723900"/>
                <a:gd name="connsiteY9" fmla="*/ 59089 h 396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396654">
                  <a:moveTo>
                    <a:pt x="0" y="62264"/>
                  </a:moveTo>
                  <a:cubicBezTo>
                    <a:pt x="47625" y="70201"/>
                    <a:pt x="59267" y="87135"/>
                    <a:pt x="76200" y="116239"/>
                  </a:cubicBezTo>
                  <a:cubicBezTo>
                    <a:pt x="93133" y="145343"/>
                    <a:pt x="87842" y="206197"/>
                    <a:pt x="101600" y="236889"/>
                  </a:cubicBezTo>
                  <a:cubicBezTo>
                    <a:pt x="115358" y="267581"/>
                    <a:pt x="132292" y="298272"/>
                    <a:pt x="158750" y="300389"/>
                  </a:cubicBezTo>
                  <a:cubicBezTo>
                    <a:pt x="185208" y="302506"/>
                    <a:pt x="221192" y="234772"/>
                    <a:pt x="260350" y="249589"/>
                  </a:cubicBezTo>
                  <a:cubicBezTo>
                    <a:pt x="299508" y="264406"/>
                    <a:pt x="353483" y="374472"/>
                    <a:pt x="393700" y="389289"/>
                  </a:cubicBezTo>
                  <a:cubicBezTo>
                    <a:pt x="433917" y="404106"/>
                    <a:pt x="473604" y="400931"/>
                    <a:pt x="501650" y="338489"/>
                  </a:cubicBezTo>
                  <a:cubicBezTo>
                    <a:pt x="529696" y="276047"/>
                    <a:pt x="538162" y="61735"/>
                    <a:pt x="561975" y="14639"/>
                  </a:cubicBezTo>
                  <a:cubicBezTo>
                    <a:pt x="585788" y="-32457"/>
                    <a:pt x="617538" y="48506"/>
                    <a:pt x="644525" y="55914"/>
                  </a:cubicBezTo>
                  <a:cubicBezTo>
                    <a:pt x="671512" y="63322"/>
                    <a:pt x="688975" y="61206"/>
                    <a:pt x="723900" y="59089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5D284E5-DAA2-244C-8209-1F273A721C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120212" y="1427616"/>
              <a:ext cx="269375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A153894-FE86-B442-82B5-16CF8DFDEB2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20212" y="1157741"/>
              <a:ext cx="0" cy="26987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7DE2EB1-5339-484B-A27E-CDA13C624E2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948261" y="1425266"/>
              <a:ext cx="180000" cy="1800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EDFF29E-0EC8-F44D-B871-114682F7F73B}"/>
                    </a:ext>
                  </a:extLst>
                </p:cNvPr>
                <p:cNvSpPr txBox="1"/>
                <p:nvPr/>
              </p:nvSpPr>
              <p:spPr bwMode="auto">
                <a:xfrm>
                  <a:off x="8187424" y="1391943"/>
                  <a:ext cx="318997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D8E8F8C-E15F-484B-9C7E-048BD88B82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187424" y="1391943"/>
                  <a:ext cx="318997" cy="28687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B8645BA-953D-A541-8441-1CBA4FC0E364}"/>
                    </a:ext>
                  </a:extLst>
                </p:cNvPr>
                <p:cNvSpPr txBox="1"/>
                <p:nvPr/>
              </p:nvSpPr>
              <p:spPr bwMode="auto">
                <a:xfrm>
                  <a:off x="7871337" y="1016357"/>
                  <a:ext cx="333425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C68D285-867E-6C43-B07A-AFCBA836AF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871337" y="1016357"/>
                  <a:ext cx="333425" cy="28687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D435B8A-C2B1-A14F-A83D-2B7A27F3FF75}"/>
                    </a:ext>
                  </a:extLst>
                </p:cNvPr>
                <p:cNvSpPr txBox="1"/>
                <p:nvPr/>
              </p:nvSpPr>
              <p:spPr bwMode="auto">
                <a:xfrm>
                  <a:off x="7733933" y="1515266"/>
                  <a:ext cx="464871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058B0D6-766B-4D40-B65C-5FED758CED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733933" y="1515266"/>
                  <a:ext cx="464871" cy="28687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7F7423E-1EC8-D84E-B888-4B92C67AD735}"/>
                </a:ext>
              </a:extLst>
            </p:cNvPr>
            <p:cNvSpPr/>
            <p:nvPr/>
          </p:nvSpPr>
          <p:spPr bwMode="auto">
            <a:xfrm>
              <a:off x="7718862" y="1173441"/>
              <a:ext cx="69850" cy="72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6B76D36-E809-D749-A992-401952D384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88712" y="1211716"/>
              <a:ext cx="144000" cy="0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D12852C-2F88-264B-B65F-E6604585EE60}"/>
                </a:ext>
              </a:extLst>
            </p:cNvPr>
            <p:cNvSpPr/>
            <p:nvPr/>
          </p:nvSpPr>
          <p:spPr bwMode="auto">
            <a:xfrm>
              <a:off x="7445238" y="1301692"/>
              <a:ext cx="69850" cy="7200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8040D60-825A-914C-9678-23D377D950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15088" y="1339967"/>
              <a:ext cx="144000" cy="0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89FF62C-197D-FA46-99AA-B67ECACD3573}"/>
                    </a:ext>
                  </a:extLst>
                </p:cNvPr>
                <p:cNvSpPr txBox="1"/>
                <p:nvPr/>
              </p:nvSpPr>
              <p:spPr bwMode="auto">
                <a:xfrm>
                  <a:off x="7504799" y="887132"/>
                  <a:ext cx="421013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178E7E46-DB28-6947-AA89-11D9702729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4799" y="887132"/>
                  <a:ext cx="421013" cy="28687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FE7C856-8156-ED4B-AE41-841ED0D00FA9}"/>
                    </a:ext>
                  </a:extLst>
                </p:cNvPr>
                <p:cNvSpPr txBox="1"/>
                <p:nvPr/>
              </p:nvSpPr>
              <p:spPr bwMode="auto">
                <a:xfrm>
                  <a:off x="7234731" y="1030569"/>
                  <a:ext cx="421013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9EF159C-DB73-354F-91ED-5F5564B2E5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34731" y="1030569"/>
                  <a:ext cx="421013" cy="28687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6A99B86-2175-E947-93A1-AF19112C850C}"/>
                </a:ext>
              </a:extLst>
            </p:cNvPr>
            <p:cNvCxnSpPr>
              <a:cxnSpLocks/>
              <a:stCxn id="27" idx="4"/>
            </p:cNvCxnSpPr>
            <p:nvPr/>
          </p:nvCxnSpPr>
          <p:spPr bwMode="auto">
            <a:xfrm flipH="1">
              <a:off x="7753613" y="1245441"/>
              <a:ext cx="174" cy="288000"/>
            </a:xfrm>
            <a:prstGeom prst="line">
              <a:avLst/>
            </a:prstGeom>
            <a:noFill/>
            <a:ln w="1587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D2DE412-41FE-D642-A941-1C4F62F00C6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80163" y="1372308"/>
              <a:ext cx="174" cy="162000"/>
            </a:xfrm>
            <a:prstGeom prst="line">
              <a:avLst/>
            </a:prstGeom>
            <a:noFill/>
            <a:ln w="15875" cap="flat" cmpd="sng" algn="ctr">
              <a:solidFill>
                <a:srgbClr val="7030A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120D2EA-B126-E741-9992-609A69CA774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89465" y="1533441"/>
              <a:ext cx="26414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536A0DD-4114-A14C-84B3-BDCFD958D680}"/>
                    </a:ext>
                  </a:extLst>
                </p:cNvPr>
                <p:cNvSpPr txBox="1"/>
                <p:nvPr/>
              </p:nvSpPr>
              <p:spPr bwMode="auto">
                <a:xfrm>
                  <a:off x="7298998" y="1519878"/>
                  <a:ext cx="315791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oMath>
                    </m:oMathPara>
                  </a14:m>
                  <a:endParaRPr lang="en-US" sz="1400" b="1" i="1" dirty="0">
                    <a:solidFill>
                      <a:srgbClr val="008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11973797-9CC2-1842-84D3-70EF3D7384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98998" y="1519878"/>
                  <a:ext cx="315791" cy="286874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282D23C-1717-9145-A48E-4BB29C901DF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600688" y="2147615"/>
              <a:ext cx="174" cy="162000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D3D089D-E844-9043-BCEA-6589A5BBAF2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800688" y="2147615"/>
              <a:ext cx="174" cy="162000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201210E0-4383-D243-BB44-495C9492F72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800688" y="2228615"/>
              <a:ext cx="180000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907EA1B-78EC-4F4E-A852-ABFBB96ED8CB}"/>
                    </a:ext>
                  </a:extLst>
                </p:cNvPr>
                <p:cNvSpPr txBox="1"/>
                <p:nvPr/>
              </p:nvSpPr>
              <p:spPr bwMode="auto">
                <a:xfrm>
                  <a:off x="8443871" y="1925628"/>
                  <a:ext cx="327013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48F8F25E-334B-7942-BE9B-D5E5C41F40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443871" y="1925628"/>
                  <a:ext cx="327013" cy="28687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41EBFC0-183F-7749-A28E-06A3E7859B8C}"/>
                </a:ext>
              </a:extLst>
            </p:cNvPr>
            <p:cNvCxnSpPr/>
            <p:nvPr/>
          </p:nvCxnSpPr>
          <p:spPr bwMode="auto">
            <a:xfrm>
              <a:off x="8600688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DFE62F0-35E9-B842-AD84-6830BF17904D}"/>
                </a:ext>
              </a:extLst>
            </p:cNvPr>
            <p:cNvCxnSpPr/>
            <p:nvPr/>
          </p:nvCxnSpPr>
          <p:spPr bwMode="auto">
            <a:xfrm>
              <a:off x="8600688" y="178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C32B6E2-BCD7-2A4E-A9D9-9016B014C6A1}"/>
                </a:ext>
              </a:extLst>
            </p:cNvPr>
            <p:cNvCxnSpPr/>
            <p:nvPr/>
          </p:nvCxnSpPr>
          <p:spPr bwMode="auto">
            <a:xfrm>
              <a:off x="6260688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F1D88D9-3088-3448-93D4-97A916C86F85}"/>
                </a:ext>
              </a:extLst>
            </p:cNvPr>
            <p:cNvCxnSpPr/>
            <p:nvPr/>
          </p:nvCxnSpPr>
          <p:spPr bwMode="auto">
            <a:xfrm>
              <a:off x="6260688" y="178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C4149B9-5F20-3E4E-AAA8-463F4B3A2260}"/>
                    </a:ext>
                  </a:extLst>
                </p:cNvPr>
                <p:cNvSpPr txBox="1"/>
                <p:nvPr/>
              </p:nvSpPr>
              <p:spPr bwMode="auto">
                <a:xfrm>
                  <a:off x="6637181" y="1931080"/>
                  <a:ext cx="333425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3E821087-E473-4741-A432-8748D85497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637181" y="1931080"/>
                  <a:ext cx="333425" cy="28687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A783EE41-2536-F745-AA38-4CA82E08BEFF}"/>
                    </a:ext>
                  </a:extLst>
                </p:cNvPr>
                <p:cNvSpPr txBox="1"/>
                <p:nvPr/>
              </p:nvSpPr>
              <p:spPr bwMode="auto">
                <a:xfrm>
                  <a:off x="7665136" y="1228680"/>
                  <a:ext cx="535338" cy="231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0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EA1CB51-E235-184D-92DC-647B57253D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65136" y="1228680"/>
                  <a:ext cx="535338" cy="231475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8BEDB77E-501D-B941-9658-97B33735ECB4}"/>
                    </a:ext>
                  </a:extLst>
                </p:cNvPr>
                <p:cNvSpPr txBox="1"/>
                <p:nvPr/>
              </p:nvSpPr>
              <p:spPr bwMode="auto">
                <a:xfrm>
                  <a:off x="7043823" y="1367666"/>
                  <a:ext cx="535339" cy="231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0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B4367B8-CC1C-6C4E-A903-7ECD4AEC60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43823" y="1367666"/>
                  <a:ext cx="535339" cy="231475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9156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F2BF98-7479-8B40-9667-BC86F0D8C2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Stretched-Wire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dirty="0"/>
                  <a:t> Measurement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F2BF98-7479-8B40-9667-BC86F0D8C2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B342A-FD3B-1A49-BBC9-1DB1D1D7C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3670" y="1009485"/>
            <a:ext cx="5283199" cy="5107865"/>
          </a:xfrm>
        </p:spPr>
        <p:txBody>
          <a:bodyPr/>
          <a:lstStyle/>
          <a:p>
            <a:r>
              <a:rPr lang="en-US" dirty="0"/>
              <a:t>Formulas:</a:t>
            </a:r>
          </a:p>
          <a:p>
            <a:pPr lvl="1"/>
            <a:r>
              <a:rPr lang="en-US" dirty="0"/>
              <a:t>Normalized electrical length:</a:t>
            </a:r>
          </a:p>
          <a:p>
            <a:pPr lvl="1"/>
            <a:r>
              <a:rPr lang="en-US" dirty="0"/>
              <a:t>Lumped impedance formula</a:t>
            </a:r>
          </a:p>
          <a:p>
            <a:pPr lvl="1"/>
            <a:endParaRPr lang="en-US" dirty="0"/>
          </a:p>
          <a:p>
            <a:pPr marL="1333500" lvl="2" indent="0">
              <a:buNone/>
            </a:pPr>
            <a:endParaRPr lang="en-US" dirty="0"/>
          </a:p>
          <a:p>
            <a:pPr lvl="1"/>
            <a:r>
              <a:rPr lang="en-US" dirty="0"/>
              <a:t>Log formula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Improved log formula</a:t>
            </a:r>
          </a:p>
          <a:p>
            <a:pPr lvl="1"/>
            <a:endParaRPr lang="en-US" dirty="0"/>
          </a:p>
          <a:p>
            <a:pPr marL="361950" indent="0">
              <a:buNone/>
            </a:pPr>
            <a:endParaRPr lang="en-US" dirty="0"/>
          </a:p>
          <a:p>
            <a:pPr lvl="1"/>
            <a:r>
              <a:rPr lang="en-US" dirty="0"/>
              <a:t>Transmission coefficient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Circular beam pipe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477787-5A0B-9C4D-864C-9D567EC73566}"/>
                  </a:ext>
                </a:extLst>
              </p:cNvPr>
              <p:cNvSpPr txBox="1"/>
              <p:nvPr/>
            </p:nvSpPr>
            <p:spPr>
              <a:xfrm>
                <a:off x="10690471" y="1285959"/>
                <a:ext cx="997068" cy="466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𝛩</m:t>
                      </m:r>
                      <m:r>
                        <a:rPr lang="en-US" sz="18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sz="1800" b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477787-5A0B-9C4D-864C-9D567EC73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0471" y="1285959"/>
                <a:ext cx="997068" cy="466666"/>
              </a:xfrm>
              <a:prstGeom prst="rect">
                <a:avLst/>
              </a:prstGeom>
              <a:blipFill>
                <a:blip r:embed="rId3"/>
                <a:stretch>
                  <a:fillRect l="-2500" t="-2632" r="-2500" b="-2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640535-9638-704B-AED1-50DC52B59B59}"/>
                  </a:ext>
                </a:extLst>
              </p:cNvPr>
              <p:cNvSpPr txBox="1"/>
              <p:nvPr/>
            </p:nvSpPr>
            <p:spPr>
              <a:xfrm>
                <a:off x="7755968" y="2085275"/>
                <a:ext cx="2051651" cy="5091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640535-9638-704B-AED1-50DC52B59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5968" y="2085275"/>
                <a:ext cx="2051651" cy="509178"/>
              </a:xfrm>
              <a:prstGeom prst="rect">
                <a:avLst/>
              </a:prstGeom>
              <a:blipFill>
                <a:blip r:embed="rId4"/>
                <a:stretch>
                  <a:fillRect l="-1840" t="-4878" b="-19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DEAC06-5D6F-B14A-A541-0A29EE6D510B}"/>
                  </a:ext>
                </a:extLst>
              </p:cNvPr>
              <p:cNvSpPr txBox="1"/>
              <p:nvPr/>
            </p:nvSpPr>
            <p:spPr>
              <a:xfrm>
                <a:off x="7790072" y="3020007"/>
                <a:ext cx="2066078" cy="2716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DEAC06-5D6F-B14A-A541-0A29EE6D5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072" y="3020007"/>
                <a:ext cx="2066078" cy="271677"/>
              </a:xfrm>
              <a:prstGeom prst="rect">
                <a:avLst/>
              </a:prstGeom>
              <a:blipFill>
                <a:blip r:embed="rId5"/>
                <a:stretch>
                  <a:fillRect l="-122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1991A8-0AE8-6042-B822-F9A0F5B99438}"/>
                  </a:ext>
                </a:extLst>
              </p:cNvPr>
              <p:cNvSpPr txBox="1"/>
              <p:nvPr/>
            </p:nvSpPr>
            <p:spPr>
              <a:xfrm>
                <a:off x="7770088" y="3665366"/>
                <a:ext cx="3515579" cy="66774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46800" tIns="93600" rIns="46800" bIns="93600" rtlCol="0" anchor="ctr" anchorCtr="1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f>
                                <m:f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US" sz="1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180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𝑺</m:t>
                                          </m:r>
                                        </m:e>
                                        <m:sub>
                                          <m:r>
                                            <a:rPr lang="en-US" sz="18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𝟐𝟏</m:t>
                                          </m:r>
                                        </m:sub>
                                      </m:sSub>
                                    </m:e>
                                  </m:func>
                                </m:num>
                                <m:den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𝚯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1991A8-0AE8-6042-B822-F9A0F5B99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0088" y="3665366"/>
                <a:ext cx="3515579" cy="6677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9927B3-5694-4048-8FE1-AF9CA5028EAC}"/>
                  </a:ext>
                </a:extLst>
              </p:cNvPr>
              <p:cNvSpPr txBox="1"/>
              <p:nvPr/>
            </p:nvSpPr>
            <p:spPr>
              <a:xfrm>
                <a:off x="7757024" y="4685431"/>
                <a:ext cx="1535485" cy="71859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46800" tIns="93600" rIns="46800" bIns="936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𝑫𝑼𝑻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𝑹𝑬𝑭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9927B3-5694-4048-8FE1-AF9CA5028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024" y="4685431"/>
                <a:ext cx="1535485" cy="7185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FBC4832-6E52-974D-A634-BFB85E975621}"/>
                  </a:ext>
                </a:extLst>
              </p:cNvPr>
              <p:cNvSpPr/>
              <p:nvPr/>
            </p:nvSpPr>
            <p:spPr>
              <a:xfrm>
                <a:off x="9871770" y="2360919"/>
                <a:ext cx="1111907" cy="3338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𝑝𝑖𝑝𝑒</m:t>
                          </m:r>
                        </m:sub>
                      </m:sSub>
                    </m:oMath>
                  </m:oMathPara>
                </a14:m>
                <a:endParaRPr lang="en-US" sz="16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FBC4832-6E52-974D-A634-BFB85E9756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1770" y="2360919"/>
                <a:ext cx="1111907" cy="333809"/>
              </a:xfrm>
              <a:prstGeom prst="rect">
                <a:avLst/>
              </a:prstGeom>
              <a:blipFill>
                <a:blip r:embed="rId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6A86A7E-316B-3541-9138-45EE661F1BFB}"/>
                  </a:ext>
                </a:extLst>
              </p:cNvPr>
              <p:cNvSpPr/>
              <p:nvPr/>
            </p:nvSpPr>
            <p:spPr>
              <a:xfrm>
                <a:off x="9921927" y="2045250"/>
                <a:ext cx="768544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𝛩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sz="1600" b="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6A86A7E-316B-3541-9138-45EE661F1B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1927" y="2045250"/>
                <a:ext cx="768544" cy="313932"/>
              </a:xfrm>
              <a:prstGeom prst="rect">
                <a:avLst/>
              </a:prstGeom>
              <a:blipFill>
                <a:blip r:embed="rId9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CB9197-A64D-5343-A0D9-E5A118D22277}"/>
                  </a:ext>
                </a:extLst>
              </p:cNvPr>
              <p:cNvSpPr txBox="1"/>
              <p:nvPr/>
            </p:nvSpPr>
            <p:spPr>
              <a:xfrm>
                <a:off x="7681411" y="5701825"/>
                <a:ext cx="3604256" cy="5311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num>
                            <m:den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den>
                          </m:f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≅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𝟔𝟎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𝛀</m:t>
                          </m:r>
                        </m:e>
                      </m:func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𝒑𝒊𝒑𝒆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𝒘𝒊𝒓𝒆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CB9197-A64D-5343-A0D9-E5A118D22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411" y="5701825"/>
                <a:ext cx="3604256" cy="531107"/>
              </a:xfrm>
              <a:prstGeom prst="rect">
                <a:avLst/>
              </a:prstGeom>
              <a:blipFill>
                <a:blip r:embed="rId10"/>
                <a:stretch>
                  <a:fillRect l="-702" r="-702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5" name="Rounded Rectangle 294">
            <a:extLst>
              <a:ext uri="{FF2B5EF4-FFF2-40B4-BE49-F238E27FC236}">
                <a16:creationId xmlns:a16="http://schemas.microsoft.com/office/drawing/2014/main" id="{0CD61401-35EA-034B-A26B-0BD178A65100}"/>
              </a:ext>
            </a:extLst>
          </p:cNvPr>
          <p:cNvSpPr/>
          <p:nvPr/>
        </p:nvSpPr>
        <p:spPr bwMode="auto">
          <a:xfrm>
            <a:off x="2591471" y="1097507"/>
            <a:ext cx="1800000" cy="1080000"/>
          </a:xfrm>
          <a:prstGeom prst="roundRect">
            <a:avLst>
              <a:gd name="adj" fmla="val 5496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B26A4150-ACF3-D542-A32A-35EE30068C98}"/>
              </a:ext>
            </a:extLst>
          </p:cNvPr>
          <p:cNvSpPr/>
          <p:nvPr/>
        </p:nvSpPr>
        <p:spPr bwMode="auto">
          <a:xfrm>
            <a:off x="3869947" y="1931372"/>
            <a:ext cx="108000" cy="1080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328FFB6F-A1C2-7F4C-B02F-F44EC0762EDC}"/>
              </a:ext>
            </a:extLst>
          </p:cNvPr>
          <p:cNvSpPr/>
          <p:nvPr/>
        </p:nvSpPr>
        <p:spPr bwMode="auto">
          <a:xfrm>
            <a:off x="3007448" y="1931372"/>
            <a:ext cx="108000" cy="1080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EB7D209A-CD0E-784F-997A-E1534CFE7DE6}"/>
              </a:ext>
            </a:extLst>
          </p:cNvPr>
          <p:cNvSpPr txBox="1"/>
          <p:nvPr/>
        </p:nvSpPr>
        <p:spPr bwMode="auto">
          <a:xfrm>
            <a:off x="2741556" y="1153415"/>
            <a:ext cx="1541863" cy="87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rtlCol="0" anchor="t" anchorCtr="1">
            <a:no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C0128"/>
              </a:buClr>
              <a:buSzPct val="70000"/>
              <a:buFont typeface="Wingdings" pitchFamily="2" charset="2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</a:rPr>
              <a:t>VNA</a:t>
            </a:r>
            <a:br>
              <a:rPr lang="en-US" sz="2400" b="1" dirty="0">
                <a:solidFill>
                  <a:srgbClr val="000000"/>
                </a:solidFill>
                <a:latin typeface="Arial"/>
              </a:rPr>
            </a:br>
            <a:r>
              <a:rPr lang="en-US" sz="2400" b="1" dirty="0">
                <a:solidFill>
                  <a:srgbClr val="000000"/>
                </a:solidFill>
                <a:latin typeface="Arial"/>
              </a:rPr>
              <a:t>S21 meas. 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5AC06639-D9AC-0B4D-8CE9-791D5C07FCD1}"/>
              </a:ext>
            </a:extLst>
          </p:cNvPr>
          <p:cNvSpPr txBox="1"/>
          <p:nvPr/>
        </p:nvSpPr>
        <p:spPr bwMode="auto">
          <a:xfrm>
            <a:off x="2965618" y="1881343"/>
            <a:ext cx="1067432" cy="27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rtlCol="0" anchor="t" anchorCtr="1">
            <a:no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C0128"/>
              </a:buClr>
              <a:buSzPct val="70000"/>
              <a:buFont typeface="Wingdings" pitchFamily="2" charset="2"/>
              <a:buNone/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P1  P2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EA170DA1-EB8B-DE4E-8BDE-AB761438CEE1}"/>
              </a:ext>
            </a:extLst>
          </p:cNvPr>
          <p:cNvSpPr txBox="1"/>
          <p:nvPr/>
        </p:nvSpPr>
        <p:spPr bwMode="auto">
          <a:xfrm>
            <a:off x="1650837" y="4247622"/>
            <a:ext cx="1463542" cy="31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rtlCol="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C0128"/>
              </a:buClr>
              <a:buSzPct val="70000"/>
              <a:buFont typeface="Wingdings" pitchFamily="2" charset="2"/>
              <a:buNone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stretched wire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CE2DA34B-EC9D-F549-9965-C6718DF32D70}"/>
                  </a:ext>
                </a:extLst>
              </p:cNvPr>
              <p:cNvSpPr txBox="1"/>
              <p:nvPr/>
            </p:nvSpPr>
            <p:spPr bwMode="auto">
              <a:xfrm>
                <a:off x="4519055" y="4081364"/>
                <a:ext cx="1819281" cy="3042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𝒎𝒂𝒕𝒄𝒉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CE2DA34B-EC9D-F549-9965-C6718DF32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9055" y="4081364"/>
                <a:ext cx="1819281" cy="304251"/>
              </a:xfrm>
              <a:prstGeom prst="rect">
                <a:avLst/>
              </a:prstGeom>
              <a:blipFill>
                <a:blip r:embed="rId11"/>
                <a:stretch>
                  <a:fillRect b="-4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BDC59942-4616-4D42-B523-A341D29B6D44}"/>
                  </a:ext>
                </a:extLst>
              </p:cNvPr>
              <p:cNvSpPr txBox="1"/>
              <p:nvPr/>
            </p:nvSpPr>
            <p:spPr bwMode="auto">
              <a:xfrm>
                <a:off x="942144" y="4083068"/>
                <a:ext cx="765659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𝒎𝒂𝒕𝒄𝒉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BDC59942-4616-4D42-B523-A341D29B6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2144" y="4083068"/>
                <a:ext cx="765659" cy="28687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7A8387E6-E4CF-9043-BEF4-3AD5CCDCA934}"/>
                  </a:ext>
                </a:extLst>
              </p:cNvPr>
              <p:cNvSpPr txBox="1"/>
              <p:nvPr/>
            </p:nvSpPr>
            <p:spPr bwMode="auto">
              <a:xfrm>
                <a:off x="4388140" y="1728725"/>
                <a:ext cx="425821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7A8387E6-E4CF-9043-BEF4-3AD5CCDCA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88140" y="1728725"/>
                <a:ext cx="425821" cy="28687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FE16B39D-1CD8-C240-98C3-3D351EA71E4D}"/>
                  </a:ext>
                </a:extLst>
              </p:cNvPr>
              <p:cNvSpPr txBox="1"/>
              <p:nvPr/>
            </p:nvSpPr>
            <p:spPr bwMode="auto">
              <a:xfrm>
                <a:off x="2211014" y="1715232"/>
                <a:ext cx="425821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FE16B39D-1CD8-C240-98C3-3D351EA71E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1014" y="1715232"/>
                <a:ext cx="425821" cy="28687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4" name="Group 313">
            <a:extLst>
              <a:ext uri="{FF2B5EF4-FFF2-40B4-BE49-F238E27FC236}">
                <a16:creationId xmlns:a16="http://schemas.microsoft.com/office/drawing/2014/main" id="{80E12696-74D4-484B-9940-D6292D712ECF}"/>
              </a:ext>
            </a:extLst>
          </p:cNvPr>
          <p:cNvGrpSpPr/>
          <p:nvPr/>
        </p:nvGrpSpPr>
        <p:grpSpPr>
          <a:xfrm>
            <a:off x="1050074" y="1985371"/>
            <a:ext cx="4845704" cy="4211784"/>
            <a:chOff x="864000" y="2075864"/>
            <a:chExt cx="4845704" cy="4211784"/>
          </a:xfrm>
        </p:grpSpPr>
        <p:cxnSp>
          <p:nvCxnSpPr>
            <p:cNvPr id="315" name="Straight Arrow Connector 314">
              <a:extLst>
                <a:ext uri="{FF2B5EF4-FFF2-40B4-BE49-F238E27FC236}">
                  <a16:creationId xmlns:a16="http://schemas.microsoft.com/office/drawing/2014/main" id="{8C78231B-6F29-3547-8120-D0AC463758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75660" y="4627046"/>
              <a:ext cx="634752" cy="47865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16" name="Snip Single Corner Rectangle 315">
              <a:extLst>
                <a:ext uri="{FF2B5EF4-FFF2-40B4-BE49-F238E27FC236}">
                  <a16:creationId xmlns:a16="http://schemas.microsoft.com/office/drawing/2014/main" id="{E34E851E-2B61-6B4C-BDBA-37188306164F}"/>
                </a:ext>
              </a:extLst>
            </p:cNvPr>
            <p:cNvSpPr/>
            <p:nvPr/>
          </p:nvSpPr>
          <p:spPr bwMode="auto">
            <a:xfrm rot="10800000">
              <a:off x="4554727" y="484268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317" name="Snip Single Corner Rectangle 316">
              <a:extLst>
                <a:ext uri="{FF2B5EF4-FFF2-40B4-BE49-F238E27FC236}">
                  <a16:creationId xmlns:a16="http://schemas.microsoft.com/office/drawing/2014/main" id="{197D47A8-E7E0-7B49-94EC-939600B90DB4}"/>
                </a:ext>
              </a:extLst>
            </p:cNvPr>
            <p:cNvSpPr/>
            <p:nvPr/>
          </p:nvSpPr>
          <p:spPr bwMode="auto">
            <a:xfrm flipH="1">
              <a:off x="4552083" y="5271095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Snip Single Corner Rectangle 317">
              <a:extLst>
                <a:ext uri="{FF2B5EF4-FFF2-40B4-BE49-F238E27FC236}">
                  <a16:creationId xmlns:a16="http://schemas.microsoft.com/office/drawing/2014/main" id="{C441E7E8-AED6-F049-B85E-5EE0F9DEC856}"/>
                </a:ext>
              </a:extLst>
            </p:cNvPr>
            <p:cNvSpPr/>
            <p:nvPr/>
          </p:nvSpPr>
          <p:spPr bwMode="auto">
            <a:xfrm>
              <a:off x="1873663" y="527983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319" name="Snip Single Corner Rectangle 318">
              <a:extLst>
                <a:ext uri="{FF2B5EF4-FFF2-40B4-BE49-F238E27FC236}">
                  <a16:creationId xmlns:a16="http://schemas.microsoft.com/office/drawing/2014/main" id="{B6A80598-7EDD-734B-9D08-31A683DD26C2}"/>
                </a:ext>
              </a:extLst>
            </p:cNvPr>
            <p:cNvSpPr/>
            <p:nvPr/>
          </p:nvSpPr>
          <p:spPr bwMode="auto">
            <a:xfrm rot="10800000" flipH="1">
              <a:off x="1873663" y="4842688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320" name="Straight Arrow Connector 319">
              <a:extLst>
                <a:ext uri="{FF2B5EF4-FFF2-40B4-BE49-F238E27FC236}">
                  <a16:creationId xmlns:a16="http://schemas.microsoft.com/office/drawing/2014/main" id="{C5453B18-B678-C644-BBEB-C147CD4EB3D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109575" y="5465438"/>
              <a:ext cx="765799" cy="47047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33F19E37-E9EC-5247-9619-8E6B7E6FFB2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5185981"/>
              <a:ext cx="288000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217FCB82-B02C-0144-9BC3-228DCE2BF5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4827006"/>
              <a:ext cx="2888223" cy="7560"/>
            </a:xfrm>
            <a:prstGeom prst="line">
              <a:avLst/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C638C544-7DF9-3D4D-AB73-2E9824DB3F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5547006"/>
              <a:ext cx="2880000" cy="0"/>
            </a:xfrm>
            <a:prstGeom prst="line">
              <a:avLst/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C4046F4D-CDD4-F14F-8CA1-E3C1F498A6F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42949" y="482700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E46AB653-1556-1C44-B8A7-82167DDDCB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42949" y="526567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6" name="Freeform 12">
              <a:extLst>
                <a:ext uri="{FF2B5EF4-FFF2-40B4-BE49-F238E27FC236}">
                  <a16:creationId xmlns:a16="http://schemas.microsoft.com/office/drawing/2014/main" id="{E2E11866-F6C3-CE42-B580-F60318E3094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4936299" y="493071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14D78FBD-9A4C-9F48-96F6-308BF16960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482700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58B256ED-0BBA-6E45-ABD5-2E5CC58B6F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5271095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9" name="Freeform 12">
              <a:extLst>
                <a:ext uri="{FF2B5EF4-FFF2-40B4-BE49-F238E27FC236}">
                  <a16:creationId xmlns:a16="http://schemas.microsoft.com/office/drawing/2014/main" id="{F5FCA818-8217-0A4D-BE90-A2543C45C43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1556625" y="493071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F882A1B2-916E-684F-8DA3-64D1619012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54442" y="5106352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B5189DAF-DF4B-5845-9ED2-02C54F2915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54442" y="5271095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A72663E2-96F8-3446-89F2-376C27E29D1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242623" y="509688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A1B8197C-9F0B-2B46-92A2-F09DF52348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2623" y="527354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38D6015C-3EE6-1342-B1B7-8A7BF2A441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88434" y="545236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7994CF35-C78F-3F40-98CE-B978E8B5D0E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52409" y="5105964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3C5546A8-DD81-A942-A719-852564CA93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52409" y="5270707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98366164-BED6-C941-A328-3860AF92A93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352836" y="509688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DFCE80AB-34A7-0B49-9932-E269060734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52836" y="527354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9B7B6EA5-F8B2-6041-8A9F-4CBA501ACA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98647" y="545236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Curved Connector 339">
              <a:extLst>
                <a:ext uri="{FF2B5EF4-FFF2-40B4-BE49-F238E27FC236}">
                  <a16:creationId xmlns:a16="http://schemas.microsoft.com/office/drawing/2014/main" id="{B6342D02-505E-4B45-B253-0619117B9D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19515" y="2075864"/>
              <a:ext cx="1890000" cy="3114000"/>
            </a:xfrm>
            <a:prstGeom prst="curvedConnector3">
              <a:avLst>
                <a:gd name="adj1" fmla="val 136481"/>
              </a:avLst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41" name="Rectangle 340">
              <a:extLst>
                <a:ext uri="{FF2B5EF4-FFF2-40B4-BE49-F238E27FC236}">
                  <a16:creationId xmlns:a16="http://schemas.microsoft.com/office/drawing/2014/main" id="{79190F50-2A57-3045-BD7E-F23B28911D06}"/>
                </a:ext>
              </a:extLst>
            </p:cNvPr>
            <p:cNvSpPr/>
            <p:nvPr/>
          </p:nvSpPr>
          <p:spPr bwMode="auto">
            <a:xfrm>
              <a:off x="5349704" y="5093547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8A30C13C-24C0-4E42-A224-DC5CBB4205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2622" y="5183547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A14E9D9B-9858-814C-ACDC-8E3B3091C7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44647" y="5182110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9A2939AD-0E80-104D-9F2E-CED0F8059817}"/>
                </a:ext>
              </a:extLst>
            </p:cNvPr>
            <p:cNvSpPr/>
            <p:nvPr/>
          </p:nvSpPr>
          <p:spPr bwMode="auto">
            <a:xfrm>
              <a:off x="875521" y="5093547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cxnSp>
          <p:nvCxnSpPr>
            <p:cNvPr id="345" name="Curved Connector 344">
              <a:extLst>
                <a:ext uri="{FF2B5EF4-FFF2-40B4-BE49-F238E27FC236}">
                  <a16:creationId xmlns:a16="http://schemas.microsoft.com/office/drawing/2014/main" id="{19D24F40-72B1-BB44-B0BF-63590BD670C4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864000" y="2076172"/>
              <a:ext cx="1944000" cy="3096000"/>
            </a:xfrm>
            <a:prstGeom prst="curvedConnector3">
              <a:avLst>
                <a:gd name="adj1" fmla="val 139556"/>
              </a:avLst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1BBEAE82-8CA3-8A48-BC72-747396968D5E}"/>
                </a:ext>
              </a:extLst>
            </p:cNvPr>
            <p:cNvSpPr txBox="1"/>
            <p:nvPr/>
          </p:nvSpPr>
          <p:spPr bwMode="auto">
            <a:xfrm>
              <a:off x="3727414" y="4393467"/>
              <a:ext cx="875151" cy="357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rtlCol="0" anchor="t" anchorCtr="0">
              <a:no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rPr>
                <a:t>REF</a:t>
              </a:r>
            </a:p>
          </p:txBody>
        </p:sp>
        <p:cxnSp>
          <p:nvCxnSpPr>
            <p:cNvPr id="347" name="Straight Arrow Connector 346">
              <a:extLst>
                <a:ext uri="{FF2B5EF4-FFF2-40B4-BE49-F238E27FC236}">
                  <a16:creationId xmlns:a16="http://schemas.microsoft.com/office/drawing/2014/main" id="{09F7AA7C-D60C-CF47-8982-74925500CAE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77659" y="5428212"/>
              <a:ext cx="633577" cy="54486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139A1CE4-568F-B943-A589-EF6345202819}"/>
                </a:ext>
              </a:extLst>
            </p:cNvPr>
            <p:cNvSpPr txBox="1"/>
            <p:nvPr/>
          </p:nvSpPr>
          <p:spPr bwMode="auto">
            <a:xfrm>
              <a:off x="2555482" y="5973074"/>
              <a:ext cx="1599797" cy="314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absorbing foam</a:t>
              </a:r>
            </a:p>
          </p:txBody>
        </p:sp>
        <p:cxnSp>
          <p:nvCxnSpPr>
            <p:cNvPr id="349" name="Straight Arrow Connector 348">
              <a:extLst>
                <a:ext uri="{FF2B5EF4-FFF2-40B4-BE49-F238E27FC236}">
                  <a16:creationId xmlns:a16="http://schemas.microsoft.com/office/drawing/2014/main" id="{D6BDC43D-C174-074B-86C8-B5AA0D4DDFE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71823" y="4516148"/>
              <a:ext cx="357206" cy="515875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0" name="Straight Arrow Connector 349">
              <a:extLst>
                <a:ext uri="{FF2B5EF4-FFF2-40B4-BE49-F238E27FC236}">
                  <a16:creationId xmlns:a16="http://schemas.microsoft.com/office/drawing/2014/main" id="{FD0C8157-537B-7745-BCDD-2DEB79E1C4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87685" y="4509160"/>
              <a:ext cx="357206" cy="515875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4C0796E2-4F36-4B4E-802D-BC12612D6D49}"/>
              </a:ext>
            </a:extLst>
          </p:cNvPr>
          <p:cNvGrpSpPr/>
          <p:nvPr/>
        </p:nvGrpSpPr>
        <p:grpSpPr>
          <a:xfrm>
            <a:off x="1061595" y="1985371"/>
            <a:ext cx="4842352" cy="2269930"/>
            <a:chOff x="1061595" y="1985371"/>
            <a:chExt cx="4842352" cy="2269930"/>
          </a:xfrm>
        </p:grpSpPr>
        <p:sp>
          <p:nvSpPr>
            <p:cNvPr id="267" name="Snip Single Corner Rectangle 266">
              <a:extLst>
                <a:ext uri="{FF2B5EF4-FFF2-40B4-BE49-F238E27FC236}">
                  <a16:creationId xmlns:a16="http://schemas.microsoft.com/office/drawing/2014/main" id="{0AB133A4-7571-5747-9603-20AF6826C35A}"/>
                </a:ext>
              </a:extLst>
            </p:cNvPr>
            <p:cNvSpPr/>
            <p:nvPr/>
          </p:nvSpPr>
          <p:spPr bwMode="auto">
            <a:xfrm rot="10800000">
              <a:off x="4740801" y="303019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Snip Single Corner Rectangle 267">
              <a:extLst>
                <a:ext uri="{FF2B5EF4-FFF2-40B4-BE49-F238E27FC236}">
                  <a16:creationId xmlns:a16="http://schemas.microsoft.com/office/drawing/2014/main" id="{F9085A43-D2D7-314B-B0EE-8D9171BCBBD1}"/>
                </a:ext>
              </a:extLst>
            </p:cNvPr>
            <p:cNvSpPr/>
            <p:nvPr/>
          </p:nvSpPr>
          <p:spPr bwMode="auto">
            <a:xfrm flipH="1">
              <a:off x="4738157" y="3458605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Snip Single Corner Rectangle 268">
              <a:extLst>
                <a:ext uri="{FF2B5EF4-FFF2-40B4-BE49-F238E27FC236}">
                  <a16:creationId xmlns:a16="http://schemas.microsoft.com/office/drawing/2014/main" id="{845FC74F-F19D-0845-9841-C77CE3DA7928}"/>
                </a:ext>
              </a:extLst>
            </p:cNvPr>
            <p:cNvSpPr/>
            <p:nvPr/>
          </p:nvSpPr>
          <p:spPr bwMode="auto">
            <a:xfrm>
              <a:off x="2059737" y="346734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Snip Single Corner Rectangle 269">
              <a:extLst>
                <a:ext uri="{FF2B5EF4-FFF2-40B4-BE49-F238E27FC236}">
                  <a16:creationId xmlns:a16="http://schemas.microsoft.com/office/drawing/2014/main" id="{B2BA1E37-563C-2244-A78F-BC7F621150EB}"/>
                </a:ext>
              </a:extLst>
            </p:cNvPr>
            <p:cNvSpPr/>
            <p:nvPr/>
          </p:nvSpPr>
          <p:spPr bwMode="auto">
            <a:xfrm rot="10800000" flipH="1">
              <a:off x="2059737" y="3030198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83586E87-BC3E-A742-92DD-5BEB2EA9B4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373491"/>
              <a:ext cx="288000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385249B7-D427-444E-8148-1D922E2ECB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014516"/>
              <a:ext cx="1080174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6C9ADF3-B8E7-5448-AA98-F3FD37C1A9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49197" y="3014516"/>
              <a:ext cx="1079826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1F0E22AB-9467-324F-B5FD-46B14018C2C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734516"/>
              <a:ext cx="1080174" cy="295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724AE9EF-CD4F-C344-858C-DEE5CAF9A3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49197" y="3736516"/>
              <a:ext cx="1079826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574ACBC5-4167-724D-952A-945013DA826B}"/>
                </a:ext>
              </a:extLst>
            </p:cNvPr>
            <p:cNvSpPr/>
            <p:nvPr/>
          </p:nvSpPr>
          <p:spPr bwMode="auto">
            <a:xfrm>
              <a:off x="3119672" y="2636191"/>
              <a:ext cx="750275" cy="378437"/>
            </a:xfrm>
            <a:custGeom>
              <a:avLst/>
              <a:gdLst>
                <a:gd name="connsiteX0" fmla="*/ 0 w 736600"/>
                <a:gd name="connsiteY0" fmla="*/ 369024 h 381724"/>
                <a:gd name="connsiteX1" fmla="*/ 95250 w 736600"/>
                <a:gd name="connsiteY1" fmla="*/ 299174 h 381724"/>
                <a:gd name="connsiteX2" fmla="*/ 120650 w 736600"/>
                <a:gd name="connsiteY2" fmla="*/ 165824 h 381724"/>
                <a:gd name="connsiteX3" fmla="*/ 203200 w 736600"/>
                <a:gd name="connsiteY3" fmla="*/ 102324 h 381724"/>
                <a:gd name="connsiteX4" fmla="*/ 393700 w 736600"/>
                <a:gd name="connsiteY4" fmla="*/ 134074 h 381724"/>
                <a:gd name="connsiteX5" fmla="*/ 463550 w 736600"/>
                <a:gd name="connsiteY5" fmla="*/ 724 h 381724"/>
                <a:gd name="connsiteX6" fmla="*/ 565150 w 736600"/>
                <a:gd name="connsiteY6" fmla="*/ 89624 h 381724"/>
                <a:gd name="connsiteX7" fmla="*/ 603250 w 736600"/>
                <a:gd name="connsiteY7" fmla="*/ 273774 h 381724"/>
                <a:gd name="connsiteX8" fmla="*/ 673100 w 736600"/>
                <a:gd name="connsiteY8" fmla="*/ 362674 h 381724"/>
                <a:gd name="connsiteX9" fmla="*/ 736600 w 736600"/>
                <a:gd name="connsiteY9" fmla="*/ 381724 h 381724"/>
                <a:gd name="connsiteX0" fmla="*/ 0 w 714500"/>
                <a:gd name="connsiteY0" fmla="*/ 385042 h 385042"/>
                <a:gd name="connsiteX1" fmla="*/ 73150 w 714500"/>
                <a:gd name="connsiteY1" fmla="*/ 299174 h 385042"/>
                <a:gd name="connsiteX2" fmla="*/ 98550 w 714500"/>
                <a:gd name="connsiteY2" fmla="*/ 165824 h 385042"/>
                <a:gd name="connsiteX3" fmla="*/ 181100 w 714500"/>
                <a:gd name="connsiteY3" fmla="*/ 102324 h 385042"/>
                <a:gd name="connsiteX4" fmla="*/ 371600 w 714500"/>
                <a:gd name="connsiteY4" fmla="*/ 134074 h 385042"/>
                <a:gd name="connsiteX5" fmla="*/ 441450 w 714500"/>
                <a:gd name="connsiteY5" fmla="*/ 724 h 385042"/>
                <a:gd name="connsiteX6" fmla="*/ 543050 w 714500"/>
                <a:gd name="connsiteY6" fmla="*/ 89624 h 385042"/>
                <a:gd name="connsiteX7" fmla="*/ 581150 w 714500"/>
                <a:gd name="connsiteY7" fmla="*/ 273774 h 385042"/>
                <a:gd name="connsiteX8" fmla="*/ 651000 w 714500"/>
                <a:gd name="connsiteY8" fmla="*/ 362674 h 385042"/>
                <a:gd name="connsiteX9" fmla="*/ 714500 w 714500"/>
                <a:gd name="connsiteY9" fmla="*/ 381724 h 385042"/>
                <a:gd name="connsiteX0" fmla="*/ 0 w 746072"/>
                <a:gd name="connsiteY0" fmla="*/ 381838 h 381838"/>
                <a:gd name="connsiteX1" fmla="*/ 104722 w 746072"/>
                <a:gd name="connsiteY1" fmla="*/ 299174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6072" h="381838">
                  <a:moveTo>
                    <a:pt x="0" y="381838"/>
                  </a:moveTo>
                  <a:cubicBezTo>
                    <a:pt x="53357" y="376660"/>
                    <a:pt x="76721" y="367211"/>
                    <a:pt x="98408" y="331209"/>
                  </a:cubicBezTo>
                  <a:cubicBezTo>
                    <a:pt x="120095" y="295207"/>
                    <a:pt x="111078" y="203971"/>
                    <a:pt x="130122" y="165824"/>
                  </a:cubicBezTo>
                  <a:cubicBezTo>
                    <a:pt x="149166" y="127677"/>
                    <a:pt x="167164" y="107616"/>
                    <a:pt x="212672" y="102324"/>
                  </a:cubicBezTo>
                  <a:cubicBezTo>
                    <a:pt x="258180" y="97032"/>
                    <a:pt x="359780" y="151007"/>
                    <a:pt x="403172" y="134074"/>
                  </a:cubicBezTo>
                  <a:cubicBezTo>
                    <a:pt x="446564" y="117141"/>
                    <a:pt x="444447" y="8132"/>
                    <a:pt x="473022" y="724"/>
                  </a:cubicBezTo>
                  <a:cubicBezTo>
                    <a:pt x="501597" y="-6684"/>
                    <a:pt x="551339" y="44116"/>
                    <a:pt x="574622" y="89624"/>
                  </a:cubicBezTo>
                  <a:cubicBezTo>
                    <a:pt x="597905" y="135132"/>
                    <a:pt x="594730" y="228266"/>
                    <a:pt x="612722" y="273774"/>
                  </a:cubicBezTo>
                  <a:cubicBezTo>
                    <a:pt x="630714" y="319282"/>
                    <a:pt x="660347" y="344682"/>
                    <a:pt x="682572" y="362674"/>
                  </a:cubicBezTo>
                  <a:cubicBezTo>
                    <a:pt x="704797" y="380666"/>
                    <a:pt x="725434" y="381195"/>
                    <a:pt x="746072" y="381724"/>
                  </a:cubicBezTo>
                </a:path>
              </a:pathLst>
            </a:cu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AF4C2A4A-AE04-D847-A69C-1D7F8F4A0564}"/>
                </a:ext>
              </a:extLst>
            </p:cNvPr>
            <p:cNvSpPr/>
            <p:nvPr/>
          </p:nvSpPr>
          <p:spPr bwMode="auto">
            <a:xfrm>
              <a:off x="3126997" y="3676376"/>
              <a:ext cx="723900" cy="396654"/>
            </a:xfrm>
            <a:custGeom>
              <a:avLst/>
              <a:gdLst>
                <a:gd name="connsiteX0" fmla="*/ 0 w 736600"/>
                <a:gd name="connsiteY0" fmla="*/ 0 h 327839"/>
                <a:gd name="connsiteX1" fmla="*/ 114300 w 736600"/>
                <a:gd name="connsiteY1" fmla="*/ 4445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36600"/>
                <a:gd name="connsiteY0" fmla="*/ 0 h 327839"/>
                <a:gd name="connsiteX1" fmla="*/ 88900 w 736600"/>
                <a:gd name="connsiteY1" fmla="*/ 5080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23900"/>
                <a:gd name="connsiteY0" fmla="*/ 0 h 331014"/>
                <a:gd name="connsiteX1" fmla="*/ 76200 w 723900"/>
                <a:gd name="connsiteY1" fmla="*/ 53975 h 331014"/>
                <a:gd name="connsiteX2" fmla="*/ 101600 w 723900"/>
                <a:gd name="connsiteY2" fmla="*/ 174625 h 331014"/>
                <a:gd name="connsiteX3" fmla="*/ 158750 w 723900"/>
                <a:gd name="connsiteY3" fmla="*/ 238125 h 331014"/>
                <a:gd name="connsiteX4" fmla="*/ 260350 w 723900"/>
                <a:gd name="connsiteY4" fmla="*/ 187325 h 331014"/>
                <a:gd name="connsiteX5" fmla="*/ 393700 w 723900"/>
                <a:gd name="connsiteY5" fmla="*/ 327025 h 331014"/>
                <a:gd name="connsiteX6" fmla="*/ 501650 w 723900"/>
                <a:gd name="connsiteY6" fmla="*/ 276225 h 331014"/>
                <a:gd name="connsiteX7" fmla="*/ 590550 w 723900"/>
                <a:gd name="connsiteY7" fmla="*/ 104775 h 331014"/>
                <a:gd name="connsiteX8" fmla="*/ 673100 w 723900"/>
                <a:gd name="connsiteY8" fmla="*/ 9525 h 331014"/>
                <a:gd name="connsiteX9" fmla="*/ 723900 w 723900"/>
                <a:gd name="connsiteY9" fmla="*/ 28575 h 331014"/>
                <a:gd name="connsiteX0" fmla="*/ 0 w 733425"/>
                <a:gd name="connsiteY0" fmla="*/ 6350 h 337364"/>
                <a:gd name="connsiteX1" fmla="*/ 76200 w 733425"/>
                <a:gd name="connsiteY1" fmla="*/ 60325 h 337364"/>
                <a:gd name="connsiteX2" fmla="*/ 101600 w 733425"/>
                <a:gd name="connsiteY2" fmla="*/ 180975 h 337364"/>
                <a:gd name="connsiteX3" fmla="*/ 158750 w 733425"/>
                <a:gd name="connsiteY3" fmla="*/ 244475 h 337364"/>
                <a:gd name="connsiteX4" fmla="*/ 260350 w 733425"/>
                <a:gd name="connsiteY4" fmla="*/ 193675 h 337364"/>
                <a:gd name="connsiteX5" fmla="*/ 393700 w 733425"/>
                <a:gd name="connsiteY5" fmla="*/ 333375 h 337364"/>
                <a:gd name="connsiteX6" fmla="*/ 501650 w 733425"/>
                <a:gd name="connsiteY6" fmla="*/ 282575 h 337364"/>
                <a:gd name="connsiteX7" fmla="*/ 590550 w 733425"/>
                <a:gd name="connsiteY7" fmla="*/ 111125 h 337364"/>
                <a:gd name="connsiteX8" fmla="*/ 673100 w 733425"/>
                <a:gd name="connsiteY8" fmla="*/ 15875 h 337364"/>
                <a:gd name="connsiteX9" fmla="*/ 733425 w 733425"/>
                <a:gd name="connsiteY9" fmla="*/ 0 h 337364"/>
                <a:gd name="connsiteX0" fmla="*/ 0 w 733425"/>
                <a:gd name="connsiteY0" fmla="*/ 59446 h 393836"/>
                <a:gd name="connsiteX1" fmla="*/ 76200 w 733425"/>
                <a:gd name="connsiteY1" fmla="*/ 113421 h 393836"/>
                <a:gd name="connsiteX2" fmla="*/ 101600 w 733425"/>
                <a:gd name="connsiteY2" fmla="*/ 234071 h 393836"/>
                <a:gd name="connsiteX3" fmla="*/ 158750 w 733425"/>
                <a:gd name="connsiteY3" fmla="*/ 297571 h 393836"/>
                <a:gd name="connsiteX4" fmla="*/ 260350 w 733425"/>
                <a:gd name="connsiteY4" fmla="*/ 246771 h 393836"/>
                <a:gd name="connsiteX5" fmla="*/ 393700 w 733425"/>
                <a:gd name="connsiteY5" fmla="*/ 386471 h 393836"/>
                <a:gd name="connsiteX6" fmla="*/ 501650 w 733425"/>
                <a:gd name="connsiteY6" fmla="*/ 335671 h 393836"/>
                <a:gd name="connsiteX7" fmla="*/ 561975 w 733425"/>
                <a:gd name="connsiteY7" fmla="*/ 11821 h 393836"/>
                <a:gd name="connsiteX8" fmla="*/ 673100 w 733425"/>
                <a:gd name="connsiteY8" fmla="*/ 68971 h 393836"/>
                <a:gd name="connsiteX9" fmla="*/ 733425 w 733425"/>
                <a:gd name="connsiteY9" fmla="*/ 53096 h 393836"/>
                <a:gd name="connsiteX0" fmla="*/ 0 w 739775"/>
                <a:gd name="connsiteY0" fmla="*/ 59585 h 393975"/>
                <a:gd name="connsiteX1" fmla="*/ 76200 w 739775"/>
                <a:gd name="connsiteY1" fmla="*/ 113560 h 393975"/>
                <a:gd name="connsiteX2" fmla="*/ 101600 w 739775"/>
                <a:gd name="connsiteY2" fmla="*/ 234210 h 393975"/>
                <a:gd name="connsiteX3" fmla="*/ 158750 w 739775"/>
                <a:gd name="connsiteY3" fmla="*/ 297710 h 393975"/>
                <a:gd name="connsiteX4" fmla="*/ 260350 w 739775"/>
                <a:gd name="connsiteY4" fmla="*/ 246910 h 393975"/>
                <a:gd name="connsiteX5" fmla="*/ 393700 w 739775"/>
                <a:gd name="connsiteY5" fmla="*/ 386610 h 393975"/>
                <a:gd name="connsiteX6" fmla="*/ 501650 w 739775"/>
                <a:gd name="connsiteY6" fmla="*/ 335810 h 393975"/>
                <a:gd name="connsiteX7" fmla="*/ 561975 w 739775"/>
                <a:gd name="connsiteY7" fmla="*/ 11960 h 393975"/>
                <a:gd name="connsiteX8" fmla="*/ 673100 w 739775"/>
                <a:gd name="connsiteY8" fmla="*/ 69110 h 393975"/>
                <a:gd name="connsiteX9" fmla="*/ 739775 w 739775"/>
                <a:gd name="connsiteY9" fmla="*/ 62760 h 393975"/>
                <a:gd name="connsiteX0" fmla="*/ 0 w 723900"/>
                <a:gd name="connsiteY0" fmla="*/ 59447 h 393837"/>
                <a:gd name="connsiteX1" fmla="*/ 76200 w 723900"/>
                <a:gd name="connsiteY1" fmla="*/ 113422 h 393837"/>
                <a:gd name="connsiteX2" fmla="*/ 101600 w 723900"/>
                <a:gd name="connsiteY2" fmla="*/ 234072 h 393837"/>
                <a:gd name="connsiteX3" fmla="*/ 158750 w 723900"/>
                <a:gd name="connsiteY3" fmla="*/ 297572 h 393837"/>
                <a:gd name="connsiteX4" fmla="*/ 260350 w 723900"/>
                <a:gd name="connsiteY4" fmla="*/ 246772 h 393837"/>
                <a:gd name="connsiteX5" fmla="*/ 393700 w 723900"/>
                <a:gd name="connsiteY5" fmla="*/ 386472 h 393837"/>
                <a:gd name="connsiteX6" fmla="*/ 501650 w 723900"/>
                <a:gd name="connsiteY6" fmla="*/ 335672 h 393837"/>
                <a:gd name="connsiteX7" fmla="*/ 561975 w 723900"/>
                <a:gd name="connsiteY7" fmla="*/ 11822 h 393837"/>
                <a:gd name="connsiteX8" fmla="*/ 673100 w 723900"/>
                <a:gd name="connsiteY8" fmla="*/ 68972 h 393837"/>
                <a:gd name="connsiteX9" fmla="*/ 723900 w 723900"/>
                <a:gd name="connsiteY9" fmla="*/ 53097 h 393837"/>
                <a:gd name="connsiteX0" fmla="*/ 0 w 723900"/>
                <a:gd name="connsiteY0" fmla="*/ 62202 h 396592"/>
                <a:gd name="connsiteX1" fmla="*/ 76200 w 723900"/>
                <a:gd name="connsiteY1" fmla="*/ 116177 h 396592"/>
                <a:gd name="connsiteX2" fmla="*/ 101600 w 723900"/>
                <a:gd name="connsiteY2" fmla="*/ 236827 h 396592"/>
                <a:gd name="connsiteX3" fmla="*/ 158750 w 723900"/>
                <a:gd name="connsiteY3" fmla="*/ 300327 h 396592"/>
                <a:gd name="connsiteX4" fmla="*/ 260350 w 723900"/>
                <a:gd name="connsiteY4" fmla="*/ 249527 h 396592"/>
                <a:gd name="connsiteX5" fmla="*/ 393700 w 723900"/>
                <a:gd name="connsiteY5" fmla="*/ 389227 h 396592"/>
                <a:gd name="connsiteX6" fmla="*/ 501650 w 723900"/>
                <a:gd name="connsiteY6" fmla="*/ 338427 h 396592"/>
                <a:gd name="connsiteX7" fmla="*/ 561975 w 723900"/>
                <a:gd name="connsiteY7" fmla="*/ 14577 h 396592"/>
                <a:gd name="connsiteX8" fmla="*/ 644525 w 723900"/>
                <a:gd name="connsiteY8" fmla="*/ 55852 h 396592"/>
                <a:gd name="connsiteX9" fmla="*/ 723900 w 723900"/>
                <a:gd name="connsiteY9" fmla="*/ 55852 h 396592"/>
                <a:gd name="connsiteX0" fmla="*/ 0 w 723900"/>
                <a:gd name="connsiteY0" fmla="*/ 62575 h 396965"/>
                <a:gd name="connsiteX1" fmla="*/ 76200 w 723900"/>
                <a:gd name="connsiteY1" fmla="*/ 116550 h 396965"/>
                <a:gd name="connsiteX2" fmla="*/ 101600 w 723900"/>
                <a:gd name="connsiteY2" fmla="*/ 237200 h 396965"/>
                <a:gd name="connsiteX3" fmla="*/ 158750 w 723900"/>
                <a:gd name="connsiteY3" fmla="*/ 300700 h 396965"/>
                <a:gd name="connsiteX4" fmla="*/ 260350 w 723900"/>
                <a:gd name="connsiteY4" fmla="*/ 249900 h 396965"/>
                <a:gd name="connsiteX5" fmla="*/ 393700 w 723900"/>
                <a:gd name="connsiteY5" fmla="*/ 389600 h 396965"/>
                <a:gd name="connsiteX6" fmla="*/ 501650 w 723900"/>
                <a:gd name="connsiteY6" fmla="*/ 338800 h 396965"/>
                <a:gd name="connsiteX7" fmla="*/ 561975 w 723900"/>
                <a:gd name="connsiteY7" fmla="*/ 14950 h 396965"/>
                <a:gd name="connsiteX8" fmla="*/ 644525 w 723900"/>
                <a:gd name="connsiteY8" fmla="*/ 56225 h 396965"/>
                <a:gd name="connsiteX9" fmla="*/ 723900 w 723900"/>
                <a:gd name="connsiteY9" fmla="*/ 56225 h 396965"/>
                <a:gd name="connsiteX0" fmla="*/ 0 w 723900"/>
                <a:gd name="connsiteY0" fmla="*/ 62264 h 396654"/>
                <a:gd name="connsiteX1" fmla="*/ 76200 w 723900"/>
                <a:gd name="connsiteY1" fmla="*/ 116239 h 396654"/>
                <a:gd name="connsiteX2" fmla="*/ 101600 w 723900"/>
                <a:gd name="connsiteY2" fmla="*/ 236889 h 396654"/>
                <a:gd name="connsiteX3" fmla="*/ 158750 w 723900"/>
                <a:gd name="connsiteY3" fmla="*/ 300389 h 396654"/>
                <a:gd name="connsiteX4" fmla="*/ 260350 w 723900"/>
                <a:gd name="connsiteY4" fmla="*/ 249589 h 396654"/>
                <a:gd name="connsiteX5" fmla="*/ 393700 w 723900"/>
                <a:gd name="connsiteY5" fmla="*/ 389289 h 396654"/>
                <a:gd name="connsiteX6" fmla="*/ 501650 w 723900"/>
                <a:gd name="connsiteY6" fmla="*/ 338489 h 396654"/>
                <a:gd name="connsiteX7" fmla="*/ 561975 w 723900"/>
                <a:gd name="connsiteY7" fmla="*/ 14639 h 396654"/>
                <a:gd name="connsiteX8" fmla="*/ 644525 w 723900"/>
                <a:gd name="connsiteY8" fmla="*/ 55914 h 396654"/>
                <a:gd name="connsiteX9" fmla="*/ 723900 w 723900"/>
                <a:gd name="connsiteY9" fmla="*/ 59089 h 396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396654">
                  <a:moveTo>
                    <a:pt x="0" y="62264"/>
                  </a:moveTo>
                  <a:cubicBezTo>
                    <a:pt x="47625" y="70201"/>
                    <a:pt x="59267" y="87135"/>
                    <a:pt x="76200" y="116239"/>
                  </a:cubicBezTo>
                  <a:cubicBezTo>
                    <a:pt x="93133" y="145343"/>
                    <a:pt x="87842" y="206197"/>
                    <a:pt x="101600" y="236889"/>
                  </a:cubicBezTo>
                  <a:cubicBezTo>
                    <a:pt x="115358" y="267581"/>
                    <a:pt x="132292" y="298272"/>
                    <a:pt x="158750" y="300389"/>
                  </a:cubicBezTo>
                  <a:cubicBezTo>
                    <a:pt x="185208" y="302506"/>
                    <a:pt x="221192" y="234772"/>
                    <a:pt x="260350" y="249589"/>
                  </a:cubicBezTo>
                  <a:cubicBezTo>
                    <a:pt x="299508" y="264406"/>
                    <a:pt x="353483" y="374472"/>
                    <a:pt x="393700" y="389289"/>
                  </a:cubicBezTo>
                  <a:cubicBezTo>
                    <a:pt x="433917" y="404106"/>
                    <a:pt x="473604" y="400931"/>
                    <a:pt x="501650" y="338489"/>
                  </a:cubicBezTo>
                  <a:cubicBezTo>
                    <a:pt x="529696" y="276047"/>
                    <a:pt x="538162" y="61735"/>
                    <a:pt x="561975" y="14639"/>
                  </a:cubicBezTo>
                  <a:cubicBezTo>
                    <a:pt x="585788" y="-32457"/>
                    <a:pt x="617538" y="48506"/>
                    <a:pt x="644525" y="55914"/>
                  </a:cubicBezTo>
                  <a:cubicBezTo>
                    <a:pt x="671512" y="63322"/>
                    <a:pt x="688975" y="61206"/>
                    <a:pt x="723900" y="59089"/>
                  </a:cubicBezTo>
                </a:path>
              </a:pathLst>
            </a:cu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18877B54-86CC-7349-9D40-9CA6DC6E4A61}"/>
                    </a:ext>
                  </a:extLst>
                </p:cNvPr>
                <p:cNvSpPr txBox="1"/>
                <p:nvPr/>
              </p:nvSpPr>
              <p:spPr bwMode="auto">
                <a:xfrm>
                  <a:off x="2335714" y="2688073"/>
                  <a:ext cx="631007" cy="3042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eaLnBrk="0" hangingPunct="0">
                    <a:lnSpc>
                      <a:spcPct val="90000"/>
                    </a:lnSpc>
                    <a:spcBef>
                      <a:spcPct val="50000"/>
                    </a:spcBef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𝒑𝒊𝒑𝒆</m:t>
                            </m:r>
                          </m:sub>
                        </m:sSub>
                      </m:oMath>
                    </m:oMathPara>
                  </a14:m>
                  <a:endParaRPr lang="en-US" sz="1400" b="1" i="1" dirty="0">
                    <a:solidFill>
                      <a:srgbClr val="0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18877B54-86CC-7349-9D40-9CA6DC6E4A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35714" y="2688073"/>
                  <a:ext cx="631007" cy="304251"/>
                </a:xfrm>
                <a:prstGeom prst="rect">
                  <a:avLst/>
                </a:prstGeom>
                <a:blipFill>
                  <a:blip r:embed="rId15"/>
                  <a:stretch>
                    <a:fillRect b="-4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64413514-BA5D-B44D-B0FF-3A95ED3D52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29023" y="301451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FB84303B-B5AE-6B47-BDFC-E1CFC7B2F7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29023" y="345318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1" name="Freeform 12">
              <a:extLst>
                <a:ext uri="{FF2B5EF4-FFF2-40B4-BE49-F238E27FC236}">
                  <a16:creationId xmlns:a16="http://schemas.microsoft.com/office/drawing/2014/main" id="{537DD5AF-1C26-F84C-856E-89DE60C7C3E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5122373" y="311822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96CEB7BF-4EBD-EB4C-870E-4AD2E47BEE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01451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3ADA9B67-8A54-6A4A-9B7E-22C0FF9FD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458605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4" name="Freeform 12">
              <a:extLst>
                <a:ext uri="{FF2B5EF4-FFF2-40B4-BE49-F238E27FC236}">
                  <a16:creationId xmlns:a16="http://schemas.microsoft.com/office/drawing/2014/main" id="{EA336236-4F17-3049-8B4A-DCB855A473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1742699" y="311822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8A77A48A-F6DE-3447-AE46-EEE00CEB1F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40516" y="3293862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424C1B05-4B3A-1C4D-82B8-CDA8446EAE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40516" y="3458605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2D3ABFC8-DAFC-4442-B182-4B8E1C09C94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428697" y="328439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D838F094-84F5-5448-9802-A4C48101B7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28697" y="346105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55A79AE4-D074-8F43-8B06-4F3A21378E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74508" y="363987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395EF097-1143-1C4C-894A-E1410E81F1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8483" y="3293474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DE6FAF42-5767-9446-905F-1AF767A955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8483" y="3458217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D2C447C4-FCF4-1D45-8847-62E3A9404D4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38910" y="328439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B3D130FB-1F4D-0845-8CFC-9CEB6F3DFC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8910" y="346105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E1F63C3E-665A-4E47-86FA-FF33E92AD9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4721" y="363987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Curved Connector 297">
              <a:extLst>
                <a:ext uri="{FF2B5EF4-FFF2-40B4-BE49-F238E27FC236}">
                  <a16:creationId xmlns:a16="http://schemas.microsoft.com/office/drawing/2014/main" id="{AC456E85-3EE8-EE42-A5CB-E7B77F4F3933}"/>
                </a:ext>
              </a:extLst>
            </p:cNvPr>
            <p:cNvCxnSpPr>
              <a:cxnSpLocks/>
              <a:stCxn id="296" idx="6"/>
            </p:cNvCxnSpPr>
            <p:nvPr/>
          </p:nvCxnSpPr>
          <p:spPr bwMode="auto">
            <a:xfrm>
              <a:off x="3977947" y="1985371"/>
              <a:ext cx="1926000" cy="1386000"/>
            </a:xfrm>
            <a:prstGeom prst="curvedConnector3">
              <a:avLst>
                <a:gd name="adj1" fmla="val 119194"/>
              </a:avLst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99" name="Curved Connector 298">
              <a:extLst>
                <a:ext uri="{FF2B5EF4-FFF2-40B4-BE49-F238E27FC236}">
                  <a16:creationId xmlns:a16="http://schemas.microsoft.com/office/drawing/2014/main" id="{6518115E-9F5B-CB4B-94C3-592702B068FC}"/>
                </a:ext>
              </a:extLst>
            </p:cNvPr>
            <p:cNvCxnSpPr>
              <a:cxnSpLocks/>
              <a:stCxn id="297" idx="2"/>
            </p:cNvCxnSpPr>
            <p:nvPr/>
          </p:nvCxnSpPr>
          <p:spPr bwMode="auto">
            <a:xfrm rot="10800000" flipV="1">
              <a:off x="1063448" y="1985372"/>
              <a:ext cx="1944000" cy="1387354"/>
            </a:xfrm>
            <a:prstGeom prst="curvedConnector3">
              <a:avLst>
                <a:gd name="adj1" fmla="val 127326"/>
              </a:avLst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6C26F17C-32CE-4749-8308-7C0FD54D79E8}"/>
                </a:ext>
              </a:extLst>
            </p:cNvPr>
            <p:cNvSpPr/>
            <p:nvPr/>
          </p:nvSpPr>
          <p:spPr bwMode="auto">
            <a:xfrm>
              <a:off x="5535778" y="3281485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5D7CB4DA-B022-7748-B0D1-308FF480C1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28696" y="3371485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72757BB1-05F8-C646-888E-A1A2DEBFB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0721" y="3371371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232C2282-9CC5-6141-9A81-F83923F0C836}"/>
                </a:ext>
              </a:extLst>
            </p:cNvPr>
            <p:cNvSpPr/>
            <p:nvPr/>
          </p:nvSpPr>
          <p:spPr bwMode="auto">
            <a:xfrm>
              <a:off x="1061595" y="3282808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EBFE2D91-3FC0-9A46-ABAF-4991D8B94E75}"/>
                </a:ext>
              </a:extLst>
            </p:cNvPr>
            <p:cNvSpPr txBox="1"/>
            <p:nvPr/>
          </p:nvSpPr>
          <p:spPr bwMode="auto">
            <a:xfrm>
              <a:off x="3913489" y="2534649"/>
              <a:ext cx="875151" cy="3629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rtlCol="0" anchor="t" anchorCtr="0">
              <a:no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C0128"/>
                </a:buClr>
                <a:buSzPct val="70000"/>
                <a:buFont typeface="Wingdings" pitchFamily="2" charset="2"/>
                <a:buNone/>
              </a:pPr>
              <a:r>
                <a:rPr lang="en-US" sz="2400" b="1" dirty="0">
                  <a:solidFill>
                    <a:srgbClr val="FF0000"/>
                  </a:solidFill>
                  <a:latin typeface="Arial"/>
                </a:rPr>
                <a:t>DUT</a:t>
              </a:r>
            </a:p>
          </p:txBody>
        </p:sp>
        <p:cxnSp>
          <p:nvCxnSpPr>
            <p:cNvPr id="312" name="Straight Arrow Connector 311">
              <a:extLst>
                <a:ext uri="{FF2B5EF4-FFF2-40B4-BE49-F238E27FC236}">
                  <a16:creationId xmlns:a16="http://schemas.microsoft.com/office/drawing/2014/main" id="{098541EE-2A7F-C941-B40D-1693D2D169B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57897" y="3524928"/>
              <a:ext cx="351390" cy="599819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3" name="Straight Arrow Connector 312">
              <a:extLst>
                <a:ext uri="{FF2B5EF4-FFF2-40B4-BE49-F238E27FC236}">
                  <a16:creationId xmlns:a16="http://schemas.microsoft.com/office/drawing/2014/main" id="{367B8360-3502-704A-B618-FB428E60DA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73759" y="3517940"/>
              <a:ext cx="351390" cy="599819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1" name="Straight Arrow Connector 350">
              <a:extLst>
                <a:ext uri="{FF2B5EF4-FFF2-40B4-BE49-F238E27FC236}">
                  <a16:creationId xmlns:a16="http://schemas.microsoft.com/office/drawing/2014/main" id="{0C3943D0-FCF5-0745-9D8A-1D16828511D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36835" y="3485908"/>
              <a:ext cx="531799" cy="769393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1328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6241-15F9-0848-8873-F02640D1F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D87A0D-1E79-234E-94BF-6B1F2C246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163104"/>
            <a:ext cx="10566400" cy="3072401"/>
          </a:xfrm>
        </p:spPr>
        <p:txBody>
          <a:bodyPr/>
          <a:lstStyle/>
          <a:p>
            <a:r>
              <a:rPr lang="en-US" dirty="0"/>
              <a:t>No summary, just thank you for listening!</a:t>
            </a:r>
          </a:p>
          <a:p>
            <a:endParaRPr lang="en-US" dirty="0"/>
          </a:p>
          <a:p>
            <a:r>
              <a:rPr lang="en-US" dirty="0"/>
              <a:t>Also, a big THANK YOU to all the help from the hands-on instructors!</a:t>
            </a:r>
          </a:p>
          <a:p>
            <a:endParaRPr lang="en-US" dirty="0"/>
          </a:p>
          <a:p>
            <a:r>
              <a:rPr lang="en-US" dirty="0"/>
              <a:t>More THANKS to </a:t>
            </a:r>
            <a:r>
              <a:rPr lang="en-US" i="1" dirty="0"/>
              <a:t>Dassault / CST</a:t>
            </a:r>
            <a:r>
              <a:rPr lang="en-US" dirty="0"/>
              <a:t>,  </a:t>
            </a:r>
            <a:r>
              <a:rPr lang="en-US" i="1" dirty="0"/>
              <a:t>SIMUSERV (Frank) </a:t>
            </a:r>
            <a:br>
              <a:rPr lang="en-US" dirty="0"/>
            </a:br>
            <a:r>
              <a:rPr lang="en-US" dirty="0"/>
              <a:t>and </a:t>
            </a:r>
            <a:r>
              <a:rPr lang="en-US" i="1" dirty="0"/>
              <a:t>Computer Controls / Keysight</a:t>
            </a:r>
          </a:p>
          <a:p>
            <a:endParaRPr lang="en-US" i="1" dirty="0"/>
          </a:p>
          <a:p>
            <a:r>
              <a:rPr lang="en-US" dirty="0"/>
              <a:t>THANK YOU to my colleagues at CERN, in particular </a:t>
            </a:r>
            <a:r>
              <a:rPr lang="en-US" i="1" dirty="0"/>
              <a:t>Joel D</a:t>
            </a:r>
            <a:r>
              <a:rPr lang="en-US" dirty="0"/>
              <a:t>.!</a:t>
            </a:r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192BA2-07AD-3244-9EBF-49F62BB11B66}"/>
              </a:ext>
            </a:extLst>
          </p:cNvPr>
          <p:cNvSpPr/>
          <p:nvPr/>
        </p:nvSpPr>
        <p:spPr>
          <a:xfrm>
            <a:off x="2985195" y="4389125"/>
            <a:ext cx="620554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5568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A584-86AA-B24E-A6F9-7150A9EF1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E20B7-1719-2C4C-BDD4-80720E806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860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322A2-ADDE-FE4E-A421-61FDC05FD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Refresher: Some TL Equations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547A36-9E61-2749-8EC4-D4B15D614E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1603" y="1086296"/>
                <a:ext cx="5523753" cy="5107865"/>
              </a:xfrm>
            </p:spPr>
            <p:txBody>
              <a:bodyPr/>
              <a:lstStyle/>
              <a:p>
                <a:r>
                  <a:rPr lang="en-US" dirty="0"/>
                  <a:t>Characteristic impedance</a:t>
                </a:r>
              </a:p>
              <a:p>
                <a:pPr lvl="1"/>
                <a:r>
                  <a:rPr lang="en-US" dirty="0"/>
                  <a:t>for a TEM transmission-line</a:t>
                </a:r>
              </a:p>
              <a:p>
                <a:pPr lvl="2"/>
                <a:r>
                  <a:rPr lang="en-US" dirty="0"/>
                  <a:t>with losses</a:t>
                </a:r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pPr marL="914400" lvl="2" indent="0">
                  <a:buNone/>
                </a:pPr>
                <a:endParaRPr lang="en-US" dirty="0"/>
              </a:p>
              <a:p>
                <a:pPr lvl="2"/>
                <a:endParaRPr lang="en-US" dirty="0"/>
              </a:p>
              <a:p>
                <a:pPr lvl="2"/>
                <a:r>
                  <a:rPr lang="en-US" dirty="0"/>
                  <a:t>lossless, non-magnetic media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)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547A36-9E61-2749-8EC4-D4B15D614E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1603" y="1086296"/>
                <a:ext cx="5523753" cy="5107865"/>
              </a:xfrm>
              <a:blipFill>
                <a:blip r:embed="rId2"/>
                <a:stretch>
                  <a:fillRect l="-160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F1F41A-7750-F743-A9BA-6E951634285B}"/>
                  </a:ext>
                </a:extLst>
              </p:cNvPr>
              <p:cNvSpPr txBox="1"/>
              <p:nvPr/>
            </p:nvSpPr>
            <p:spPr>
              <a:xfrm>
                <a:off x="1162601" y="2139574"/>
                <a:ext cx="2346137" cy="9637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F1F41A-7750-F743-A9BA-6E9516342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601" y="2139574"/>
                <a:ext cx="2346137" cy="9637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31BFFD-B0CE-0941-A807-EDBF09D57FE4}"/>
                  </a:ext>
                </a:extLst>
              </p:cNvPr>
              <p:cNvSpPr txBox="1"/>
              <p:nvPr/>
            </p:nvSpPr>
            <p:spPr>
              <a:xfrm>
                <a:off x="1162601" y="4491364"/>
                <a:ext cx="1649151" cy="96377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𝑳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31BFFD-B0CE-0941-A807-EDBF09D57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601" y="4491364"/>
                <a:ext cx="1649151" cy="9637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F18CA2-4818-8445-A174-F4C301F8D51B}"/>
                  </a:ext>
                </a:extLst>
              </p:cNvPr>
              <p:cNvSpPr txBox="1"/>
              <p:nvPr/>
            </p:nvSpPr>
            <p:spPr>
              <a:xfrm>
                <a:off x="3108440" y="3877019"/>
                <a:ext cx="3437333" cy="75974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F18CA2-4818-8445-A174-F4C301F8D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440" y="3877019"/>
                <a:ext cx="3437333" cy="7597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6379B2-28F5-7A4B-8FED-63B5314ADA56}"/>
                  </a:ext>
                </a:extLst>
              </p:cNvPr>
              <p:cNvSpPr txBox="1"/>
              <p:nvPr/>
            </p:nvSpPr>
            <p:spPr>
              <a:xfrm>
                <a:off x="3102674" y="5302915"/>
                <a:ext cx="3384433" cy="73531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6379B2-28F5-7A4B-8FED-63B5314ADA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74" y="5302915"/>
                <a:ext cx="3384433" cy="73531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6C7844A-CB93-3749-A2FA-D399A925E530}"/>
              </a:ext>
            </a:extLst>
          </p:cNvPr>
          <p:cNvSpPr txBox="1">
            <a:spLocks/>
          </p:cNvSpPr>
          <p:nvPr/>
        </p:nvSpPr>
        <p:spPr bwMode="auto">
          <a:xfrm>
            <a:off x="6640406" y="982190"/>
            <a:ext cx="5216343" cy="521197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Propagation constant</a:t>
            </a:r>
          </a:p>
          <a:p>
            <a:pPr lvl="1"/>
            <a:r>
              <a:rPr lang="en-US" kern="0" dirty="0"/>
              <a:t>for a TEM transmission-line</a:t>
            </a:r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r>
              <a:rPr lang="en-US" kern="0" dirty="0"/>
              <a:t>attenuation constant</a:t>
            </a:r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marL="914400" lvl="2" indent="0">
              <a:buNone/>
            </a:pPr>
            <a:endParaRPr lang="en-US" kern="0" dirty="0"/>
          </a:p>
          <a:p>
            <a:pPr lvl="2">
              <a:lnSpc>
                <a:spcPct val="150000"/>
              </a:lnSpc>
            </a:pPr>
            <a:r>
              <a:rPr lang="en-US" kern="0" dirty="0"/>
              <a:t>phase constant</a:t>
            </a:r>
          </a:p>
          <a:p>
            <a:endParaRPr lang="en-US" kern="0" dirty="0"/>
          </a:p>
          <a:p>
            <a:endParaRPr lang="en-US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07605-5BE6-3749-82E7-BEC594345A31}"/>
                  </a:ext>
                </a:extLst>
              </p:cNvPr>
              <p:cNvSpPr txBox="1"/>
              <p:nvPr/>
            </p:nvSpPr>
            <p:spPr>
              <a:xfrm>
                <a:off x="7480103" y="2291437"/>
                <a:ext cx="3116604" cy="4808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07605-5BE6-3749-82E7-BEC594345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103" y="2291437"/>
                <a:ext cx="3116604" cy="4808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F1ABBF-6093-274C-A213-18AC47F2B581}"/>
                  </a:ext>
                </a:extLst>
              </p:cNvPr>
              <p:cNvSpPr txBox="1"/>
              <p:nvPr/>
            </p:nvSpPr>
            <p:spPr>
              <a:xfrm>
                <a:off x="7688072" y="3123713"/>
                <a:ext cx="2941813" cy="9835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ra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𝑁𝑝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F1ABBF-6093-274C-A213-18AC47F2B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072" y="3123713"/>
                <a:ext cx="2941813" cy="9835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CACC78-732C-6243-8607-8E513336D9C8}"/>
                  </a:ext>
                </a:extLst>
              </p:cNvPr>
              <p:cNvSpPr txBox="1"/>
              <p:nvPr/>
            </p:nvSpPr>
            <p:spPr>
              <a:xfrm>
                <a:off x="7688072" y="4399320"/>
                <a:ext cx="3004651" cy="9835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ra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CACC78-732C-6243-8607-8E513336D9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072" y="4399320"/>
                <a:ext cx="3004651" cy="9835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0279009-8BC0-E54E-B9F1-6D2419D72025}"/>
                  </a:ext>
                </a:extLst>
              </p:cNvPr>
              <p:cNvSpPr txBox="1"/>
              <p:nvPr/>
            </p:nvSpPr>
            <p:spPr>
              <a:xfrm>
                <a:off x="7486089" y="1704094"/>
                <a:ext cx="3006509" cy="4808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0279009-8BC0-E54E-B9F1-6D2419D720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6089" y="1704094"/>
                <a:ext cx="3006509" cy="48081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049FF45E-ABA4-DD43-B83E-42DC5A267778}"/>
              </a:ext>
            </a:extLst>
          </p:cNvPr>
          <p:cNvSpPr txBox="1"/>
          <p:nvPr/>
        </p:nvSpPr>
        <p:spPr>
          <a:xfrm>
            <a:off x="3016354" y="4679887"/>
            <a:ext cx="3507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 characteristic impedance can be</a:t>
            </a:r>
            <a:br>
              <a:rPr lang="en-US" sz="1400" dirty="0"/>
            </a:br>
            <a:r>
              <a:rPr lang="en-US" sz="1400" dirty="0"/>
              <a:t>calculated from 2D electrostatic equations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2A7E12-86D9-7743-BD28-8C142912E5A0}"/>
              </a:ext>
            </a:extLst>
          </p:cNvPr>
          <p:cNvGrpSpPr/>
          <p:nvPr/>
        </p:nvGrpSpPr>
        <p:grpSpPr>
          <a:xfrm>
            <a:off x="4400817" y="1236562"/>
            <a:ext cx="2285537" cy="2147612"/>
            <a:chOff x="4400817" y="1236562"/>
            <a:chExt cx="2285537" cy="214761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238CAEB-E273-B546-8757-64F22F9902BE}"/>
                </a:ext>
              </a:extLst>
            </p:cNvPr>
            <p:cNvGrpSpPr/>
            <p:nvPr/>
          </p:nvGrpSpPr>
          <p:grpSpPr>
            <a:xfrm>
              <a:off x="4400817" y="1817452"/>
              <a:ext cx="2285537" cy="1566722"/>
              <a:chOff x="4677529" y="1846518"/>
              <a:chExt cx="2285537" cy="1566722"/>
            </a:xfrm>
          </p:grpSpPr>
          <p:grpSp>
            <p:nvGrpSpPr>
              <p:cNvPr id="21" name="Group 209">
                <a:extLst>
                  <a:ext uri="{FF2B5EF4-FFF2-40B4-BE49-F238E27FC236}">
                    <a16:creationId xmlns:a16="http://schemas.microsoft.com/office/drawing/2014/main" id="{C8492373-6BE6-1448-8FEB-4FE6C55C42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5059323" y="1875048"/>
                <a:ext cx="152400" cy="762000"/>
                <a:chOff x="3935" y="1728"/>
                <a:chExt cx="96" cy="480"/>
              </a:xfrm>
            </p:grpSpPr>
            <p:sp>
              <p:nvSpPr>
                <p:cNvPr id="22" name="Arc 59">
                  <a:extLst>
                    <a:ext uri="{FF2B5EF4-FFF2-40B4-BE49-F238E27FC236}">
                      <a16:creationId xmlns:a16="http://schemas.microsoft.com/office/drawing/2014/main" id="{3D178397-8A35-0B45-861E-4F1D5BCA957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Arc 60">
                  <a:extLst>
                    <a:ext uri="{FF2B5EF4-FFF2-40B4-BE49-F238E27FC236}">
                      <a16:creationId xmlns:a16="http://schemas.microsoft.com/office/drawing/2014/main" id="{70EFFAE8-1B46-3C4C-91F9-D8B8BF28DE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Arc 61">
                  <a:extLst>
                    <a:ext uri="{FF2B5EF4-FFF2-40B4-BE49-F238E27FC236}">
                      <a16:creationId xmlns:a16="http://schemas.microsoft.com/office/drawing/2014/main" id="{E7CB77F2-E0BB-ED40-B127-B49849BCE8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Arc 62">
                  <a:extLst>
                    <a:ext uri="{FF2B5EF4-FFF2-40B4-BE49-F238E27FC236}">
                      <a16:creationId xmlns:a16="http://schemas.microsoft.com/office/drawing/2014/main" id="{6E73B9A0-C6D3-6D46-8AE1-16F032DC894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63">
                  <a:extLst>
                    <a:ext uri="{FF2B5EF4-FFF2-40B4-BE49-F238E27FC236}">
                      <a16:creationId xmlns:a16="http://schemas.microsoft.com/office/drawing/2014/main" id="{2EAD7F1D-8D74-C146-8868-104053540C4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Line 64">
                  <a:extLst>
                    <a:ext uri="{FF2B5EF4-FFF2-40B4-BE49-F238E27FC236}">
                      <a16:creationId xmlns:a16="http://schemas.microsoft.com/office/drawing/2014/main" id="{A32A86E9-D2CC-4D42-BC7C-DB3C46F0FF7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" name="Arc 65">
                  <a:extLst>
                    <a:ext uri="{FF2B5EF4-FFF2-40B4-BE49-F238E27FC236}">
                      <a16:creationId xmlns:a16="http://schemas.microsoft.com/office/drawing/2014/main" id="{C8CA3DA9-A3D9-F74B-925D-2A5820F4B97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Arc 66">
                  <a:extLst>
                    <a:ext uri="{FF2B5EF4-FFF2-40B4-BE49-F238E27FC236}">
                      <a16:creationId xmlns:a16="http://schemas.microsoft.com/office/drawing/2014/main" id="{FED80D3B-C65F-FC47-B669-9A95F693DE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Arc 67">
                  <a:extLst>
                    <a:ext uri="{FF2B5EF4-FFF2-40B4-BE49-F238E27FC236}">
                      <a16:creationId xmlns:a16="http://schemas.microsoft.com/office/drawing/2014/main" id="{8BF3EB1D-6B23-2640-965E-3E105610607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Arc 68">
                  <a:extLst>
                    <a:ext uri="{FF2B5EF4-FFF2-40B4-BE49-F238E27FC236}">
                      <a16:creationId xmlns:a16="http://schemas.microsoft.com/office/drawing/2014/main" id="{0B323364-B6D5-BE48-9228-AA7678A8A8F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Arc 69">
                  <a:extLst>
                    <a:ext uri="{FF2B5EF4-FFF2-40B4-BE49-F238E27FC236}">
                      <a16:creationId xmlns:a16="http://schemas.microsoft.com/office/drawing/2014/main" id="{7CA48440-DE7E-954F-A633-9B426E6242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Arc 70">
                  <a:extLst>
                    <a:ext uri="{FF2B5EF4-FFF2-40B4-BE49-F238E27FC236}">
                      <a16:creationId xmlns:a16="http://schemas.microsoft.com/office/drawing/2014/main" id="{9DC4E452-8122-C94E-9244-ADD7E804AFA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Arc 71">
                  <a:extLst>
                    <a:ext uri="{FF2B5EF4-FFF2-40B4-BE49-F238E27FC236}">
                      <a16:creationId xmlns:a16="http://schemas.microsoft.com/office/drawing/2014/main" id="{D0515D2C-B701-1D47-97CE-F125C0DBC1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Freeform 12">
                <a:extLst>
                  <a:ext uri="{FF2B5EF4-FFF2-40B4-BE49-F238E27FC236}">
                    <a16:creationId xmlns:a16="http://schemas.microsoft.com/office/drawing/2014/main" id="{2E853CD4-55B7-9741-8EBC-A8E223F82A0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5699145" y="1874255"/>
                <a:ext cx="152400" cy="762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6" name="Group 210">
                <a:extLst>
                  <a:ext uri="{FF2B5EF4-FFF2-40B4-BE49-F238E27FC236}">
                    <a16:creationId xmlns:a16="http://schemas.microsoft.com/office/drawing/2014/main" id="{8443288C-F3A7-164B-9100-A64A8FE3EF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09452" y="2258158"/>
                <a:ext cx="304800" cy="762000"/>
                <a:chOff x="3216" y="1728"/>
                <a:chExt cx="192" cy="480"/>
              </a:xfrm>
            </p:grpSpPr>
            <p:sp>
              <p:nvSpPr>
                <p:cNvPr id="37" name="Line 8">
                  <a:extLst>
                    <a:ext uri="{FF2B5EF4-FFF2-40B4-BE49-F238E27FC236}">
                      <a16:creationId xmlns:a16="http://schemas.microsoft.com/office/drawing/2014/main" id="{922EC8AC-BDB9-AC4B-A161-D57536820AE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728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Line 9">
                  <a:extLst>
                    <a:ext uri="{FF2B5EF4-FFF2-40B4-BE49-F238E27FC236}">
                      <a16:creationId xmlns:a16="http://schemas.microsoft.com/office/drawing/2014/main" id="{49C6A6EB-560C-7842-A399-FB6AE9737E6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992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Line 10">
                  <a:extLst>
                    <a:ext uri="{FF2B5EF4-FFF2-40B4-BE49-F238E27FC236}">
                      <a16:creationId xmlns:a16="http://schemas.microsoft.com/office/drawing/2014/main" id="{630BEF8C-058F-8748-B404-8FD120DEA7A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44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11">
                  <a:extLst>
                    <a:ext uri="{FF2B5EF4-FFF2-40B4-BE49-F238E27FC236}">
                      <a16:creationId xmlns:a16="http://schemas.microsoft.com/office/drawing/2014/main" id="{5FCF0578-5031-0F48-BF73-00096A9B22D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92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 Box 26">
                    <a:extLst>
                      <a:ext uri="{FF2B5EF4-FFF2-40B4-BE49-F238E27FC236}">
                        <a16:creationId xmlns:a16="http://schemas.microsoft.com/office/drawing/2014/main" id="{298BE8B9-A229-F74F-B1BD-632503DAAAC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08372" y="2476798"/>
                    <a:ext cx="277770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41" name="Text Box 26">
                    <a:extLst>
                      <a:ext uri="{FF2B5EF4-FFF2-40B4-BE49-F238E27FC236}">
                        <a16:creationId xmlns:a16="http://schemas.microsoft.com/office/drawing/2014/main" id="{298BE8B9-A229-F74F-B1BD-632503DAAA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708372" y="2476798"/>
                    <a:ext cx="277770" cy="333554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r="-21739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 Box 26">
                    <a:extLst>
                      <a:ext uri="{FF2B5EF4-FFF2-40B4-BE49-F238E27FC236}">
                        <a16:creationId xmlns:a16="http://schemas.microsoft.com/office/drawing/2014/main" id="{D82DE5C2-58DE-9E48-B754-F3DAF3E679A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16837" y="1862429"/>
                    <a:ext cx="318604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42" name="Text Box 26">
                    <a:extLst>
                      <a:ext uri="{FF2B5EF4-FFF2-40B4-BE49-F238E27FC236}">
                        <a16:creationId xmlns:a16="http://schemas.microsoft.com/office/drawing/2014/main" id="{D82DE5C2-58DE-9E48-B754-F3DAF3E679A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616837" y="1862429"/>
                    <a:ext cx="318604" cy="333554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r="-11538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3" name="Oval 250">
                <a:extLst>
                  <a:ext uri="{FF2B5EF4-FFF2-40B4-BE49-F238E27FC236}">
                    <a16:creationId xmlns:a16="http://schemas.microsoft.com/office/drawing/2014/main" id="{18B0CE9F-F8A3-0841-8C55-234E097CDF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542058" y="2220381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4" name="Oval 250">
                <a:extLst>
                  <a:ext uri="{FF2B5EF4-FFF2-40B4-BE49-F238E27FC236}">
                    <a16:creationId xmlns:a16="http://schemas.microsoft.com/office/drawing/2014/main" id="{DC6A9365-2F8B-334C-9698-C79DD24177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136049" y="2230353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5" name="Oval 250">
                <a:extLst>
                  <a:ext uri="{FF2B5EF4-FFF2-40B4-BE49-F238E27FC236}">
                    <a16:creationId xmlns:a16="http://schemas.microsoft.com/office/drawing/2014/main" id="{BF714034-4C53-E144-AA88-101B8667F7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136048" y="2983079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6" name="Oval 250">
                <a:extLst>
                  <a:ext uri="{FF2B5EF4-FFF2-40B4-BE49-F238E27FC236}">
                    <a16:creationId xmlns:a16="http://schemas.microsoft.com/office/drawing/2014/main" id="{177734BC-D854-854E-83C4-7269C0EF87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527336" y="2977041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7" name="Freeform 12">
                <a:extLst>
                  <a:ext uri="{FF2B5EF4-FFF2-40B4-BE49-F238E27FC236}">
                    <a16:creationId xmlns:a16="http://schemas.microsoft.com/office/drawing/2014/main" id="{32E82CEB-C239-1C40-8104-E40AF20595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82577" y="2247140"/>
                <a:ext cx="152400" cy="762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89E0FDB-C783-E243-ACCA-B64091614FDB}"/>
                  </a:ext>
                </a:extLst>
              </p:cNvPr>
              <p:cNvCxnSpPr/>
              <p:nvPr/>
            </p:nvCxnSpPr>
            <p:spPr bwMode="auto">
              <a:xfrm>
                <a:off x="6156345" y="2253817"/>
                <a:ext cx="7200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E5957B2-A35B-2549-944D-8FF8867E71AD}"/>
                  </a:ext>
                </a:extLst>
              </p:cNvPr>
              <p:cNvCxnSpPr/>
              <p:nvPr/>
            </p:nvCxnSpPr>
            <p:spPr bwMode="auto">
              <a:xfrm>
                <a:off x="4753729" y="3011395"/>
                <a:ext cx="21240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1" name="Oval 245">
                <a:extLst>
                  <a:ext uri="{FF2B5EF4-FFF2-40B4-BE49-F238E27FC236}">
                    <a16:creationId xmlns:a16="http://schemas.microsoft.com/office/drawing/2014/main" id="{11AD4FE8-9758-274B-BF3B-9E7A72BFDB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81852" y="2215535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2" name="Oval 245">
                <a:extLst>
                  <a:ext uri="{FF2B5EF4-FFF2-40B4-BE49-F238E27FC236}">
                    <a16:creationId xmlns:a16="http://schemas.microsoft.com/office/drawing/2014/main" id="{A9DB04E0-C88F-4447-B56B-54CDF0245E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78070" y="2213979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3" name="Oval 245">
                <a:extLst>
                  <a:ext uri="{FF2B5EF4-FFF2-40B4-BE49-F238E27FC236}">
                    <a16:creationId xmlns:a16="http://schemas.microsoft.com/office/drawing/2014/main" id="{D1A2E7A5-0026-484B-B57C-02CAB2747C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77529" y="2977041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4" name="Oval 245">
                <a:extLst>
                  <a:ext uri="{FF2B5EF4-FFF2-40B4-BE49-F238E27FC236}">
                    <a16:creationId xmlns:a16="http://schemas.microsoft.com/office/drawing/2014/main" id="{09F3D84A-64E6-9645-9DF9-C5756E1F1B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86866" y="2977040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 Box 26">
                    <a:extLst>
                      <a:ext uri="{FF2B5EF4-FFF2-40B4-BE49-F238E27FC236}">
                        <a16:creationId xmlns:a16="http://schemas.microsoft.com/office/drawing/2014/main" id="{4DA8AEFF-AF9E-4242-8086-039132A0675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95885" y="1859741"/>
                    <a:ext cx="318604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55" name="Text Box 26">
                    <a:extLst>
                      <a:ext uri="{FF2B5EF4-FFF2-40B4-BE49-F238E27FC236}">
                        <a16:creationId xmlns:a16="http://schemas.microsoft.com/office/drawing/2014/main" id="{4DA8AEFF-AF9E-4242-8086-039132A067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995885" y="1859741"/>
                    <a:ext cx="318604" cy="333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 Box 26">
                    <a:extLst>
                      <a:ext uri="{FF2B5EF4-FFF2-40B4-BE49-F238E27FC236}">
                        <a16:creationId xmlns:a16="http://schemas.microsoft.com/office/drawing/2014/main" id="{A1E5C156-5898-B64E-BB5B-D0A40DA3C6D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06469" y="2473567"/>
                    <a:ext cx="277770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56" name="Text Box 26">
                    <a:extLst>
                      <a:ext uri="{FF2B5EF4-FFF2-40B4-BE49-F238E27FC236}">
                        <a16:creationId xmlns:a16="http://schemas.microsoft.com/office/drawing/2014/main" id="{A1E5C156-5898-B64E-BB5B-D0A40DA3C6D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606469" y="2473567"/>
                    <a:ext cx="277770" cy="333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21739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C40BD402-8C75-EA49-8A63-2C3F805525A3}"/>
                  </a:ext>
                </a:extLst>
              </p:cNvPr>
              <p:cNvCxnSpPr>
                <a:cxnSpLocks/>
                <a:stCxn id="54" idx="4"/>
              </p:cNvCxnSpPr>
              <p:nvPr/>
            </p:nvCxnSpPr>
            <p:spPr bwMode="auto">
              <a:xfrm flipH="1">
                <a:off x="6923929" y="3053240"/>
                <a:ext cx="1037" cy="3600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 Box 26">
                    <a:extLst>
                      <a:ext uri="{FF2B5EF4-FFF2-40B4-BE49-F238E27FC236}">
                        <a16:creationId xmlns:a16="http://schemas.microsoft.com/office/drawing/2014/main" id="{558C1593-C4FC-2946-8223-441A04562C8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92902" y="3049272"/>
                    <a:ext cx="445654" cy="3636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pl-PL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pl-PL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oMath>
                      </m:oMathPara>
                    </a14:m>
                    <a:endParaRPr lang="en-US" sz="1800" baseline="-250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8" name="Text Box 26">
                    <a:extLst>
                      <a:ext uri="{FF2B5EF4-FFF2-40B4-BE49-F238E27FC236}">
                        <a16:creationId xmlns:a16="http://schemas.microsoft.com/office/drawing/2014/main" id="{558C1593-C4FC-2946-8223-441A04562C8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592902" y="3049272"/>
                    <a:ext cx="445654" cy="363627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E6678CC6-7FE5-194E-923F-845ABC3968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721775" y="3235195"/>
                <a:ext cx="900000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40A25FF0-CC07-924C-8717-DD16BD82BE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017975" y="3237610"/>
                <a:ext cx="900000" cy="2075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E89C7055-6F9E-FD4B-98A3-7B8390D53AE2}"/>
                  </a:ext>
                </a:extLst>
              </p:cNvPr>
              <p:cNvCxnSpPr>
                <a:cxnSpLocks/>
                <a:stCxn id="53" idx="4"/>
              </p:cNvCxnSpPr>
              <p:nvPr/>
            </p:nvCxnSpPr>
            <p:spPr bwMode="auto">
              <a:xfrm flipH="1">
                <a:off x="4713658" y="3053240"/>
                <a:ext cx="0" cy="3600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A2BF7747-BFED-4E48-9774-958071FD5EE3}"/>
                  </a:ext>
                </a:extLst>
              </p:cNvPr>
              <p:cNvCxnSpPr>
                <a:cxnSpLocks/>
                <a:stCxn id="52" idx="4"/>
                <a:endCxn id="53" idx="0"/>
              </p:cNvCxnSpPr>
              <p:nvPr/>
            </p:nvCxnSpPr>
            <p:spPr bwMode="auto">
              <a:xfrm flipH="1">
                <a:off x="4715629" y="2290179"/>
                <a:ext cx="541" cy="68686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E200EE5-AF2C-9A46-B37D-11404D5D24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5616" y="1846518"/>
                <a:ext cx="0" cy="36746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EE74B1CB-8F5E-3342-95EF-CC02A756F50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924132" y="1857887"/>
                <a:ext cx="1037" cy="3600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E16238A1-5440-0E42-99F0-B67A96A64D9F}"/>
                  </a:ext>
                </a:extLst>
              </p:cNvPr>
              <p:cNvCxnSpPr>
                <a:cxnSpLocks/>
                <a:stCxn id="51" idx="4"/>
                <a:endCxn id="54" idx="0"/>
              </p:cNvCxnSpPr>
              <p:nvPr/>
            </p:nvCxnSpPr>
            <p:spPr bwMode="auto">
              <a:xfrm>
                <a:off x="6919952" y="2291735"/>
                <a:ext cx="0" cy="68530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D614411-3E33-8345-85D0-A1303E5CA6D0}"/>
                </a:ext>
              </a:extLst>
            </p:cNvPr>
            <p:cNvSpPr txBox="1"/>
            <p:nvPr/>
          </p:nvSpPr>
          <p:spPr>
            <a:xfrm>
              <a:off x="4590434" y="1236562"/>
              <a:ext cx="18966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Equivalent circuit</a:t>
              </a:r>
              <a:br>
                <a:rPr lang="en-US" sz="1600" b="1" dirty="0"/>
              </a:br>
              <a:r>
                <a:rPr lang="en-US" sz="1600" b="1" dirty="0"/>
                <a:t>TEM TL segment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9632DE3-340E-2F43-A037-E2634B80FD97}"/>
                  </a:ext>
                </a:extLst>
              </p:cNvPr>
              <p:cNvSpPr txBox="1"/>
              <p:nvPr/>
            </p:nvSpPr>
            <p:spPr>
              <a:xfrm>
                <a:off x="7688072" y="5460821"/>
                <a:ext cx="1732379" cy="75365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9632DE3-340E-2F43-A037-E2634B80F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072" y="5460821"/>
                <a:ext cx="1732379" cy="75365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B1F835F-1586-D743-B089-3C24366C19D4}"/>
                  </a:ext>
                </a:extLst>
              </p:cNvPr>
              <p:cNvSpPr txBox="1"/>
              <p:nvPr/>
            </p:nvSpPr>
            <p:spPr>
              <a:xfrm>
                <a:off x="9739948" y="5607335"/>
                <a:ext cx="1344581" cy="46062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B1F835F-1586-D743-B089-3C24366C1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9948" y="5607335"/>
                <a:ext cx="1344581" cy="460621"/>
              </a:xfrm>
              <a:prstGeom prst="rect">
                <a:avLst/>
              </a:prstGeom>
              <a:blipFill>
                <a:blip r:embed="rId17"/>
                <a:stretch>
                  <a:fillRect b="-5263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99D2DCCA-5137-F64F-AE4D-DC21DB40D484}"/>
              </a:ext>
            </a:extLst>
          </p:cNvPr>
          <p:cNvGrpSpPr/>
          <p:nvPr/>
        </p:nvGrpSpPr>
        <p:grpSpPr>
          <a:xfrm>
            <a:off x="3176542" y="5310362"/>
            <a:ext cx="1379184" cy="651110"/>
            <a:chOff x="3176542" y="5310362"/>
            <a:chExt cx="1379184" cy="65111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987C54F-269A-424B-B6F8-74F805B39068}"/>
                </a:ext>
              </a:extLst>
            </p:cNvPr>
            <p:cNvSpPr/>
            <p:nvPr/>
          </p:nvSpPr>
          <p:spPr bwMode="auto">
            <a:xfrm>
              <a:off x="3176542" y="5492357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B747E57-10F4-8141-9B9F-A06B0DAD0706}"/>
                </a:ext>
              </a:extLst>
            </p:cNvPr>
            <p:cNvSpPr/>
            <p:nvPr/>
          </p:nvSpPr>
          <p:spPr bwMode="auto">
            <a:xfrm>
              <a:off x="3983725" y="5310362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41A7A67-1E79-E94A-A0DB-3BA552533F16}"/>
                </a:ext>
              </a:extLst>
            </p:cNvPr>
            <p:cNvSpPr/>
            <p:nvPr/>
          </p:nvSpPr>
          <p:spPr bwMode="auto">
            <a:xfrm>
              <a:off x="3330840" y="5489603"/>
              <a:ext cx="1224886" cy="471869"/>
            </a:xfrm>
            <a:prstGeom prst="arc">
              <a:avLst>
                <a:gd name="adj1" fmla="val 11878976"/>
                <a:gd name="adj2" fmla="val 16911500"/>
              </a:avLst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5A8304-CE54-334A-A771-123B6670518E}"/>
              </a:ext>
            </a:extLst>
          </p:cNvPr>
          <p:cNvGrpSpPr/>
          <p:nvPr/>
        </p:nvGrpSpPr>
        <p:grpSpPr>
          <a:xfrm>
            <a:off x="3177220" y="3985658"/>
            <a:ext cx="1354837" cy="624541"/>
            <a:chOff x="3177220" y="3985658"/>
            <a:chExt cx="1354837" cy="62454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38ACC53-7A42-A242-B300-DF9CECF58F40}"/>
                </a:ext>
              </a:extLst>
            </p:cNvPr>
            <p:cNvSpPr/>
            <p:nvPr/>
          </p:nvSpPr>
          <p:spPr bwMode="auto">
            <a:xfrm>
              <a:off x="3177220" y="4079066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5780C8-4B71-1149-B9C5-6C940942EC2B}"/>
                </a:ext>
              </a:extLst>
            </p:cNvPr>
            <p:cNvSpPr/>
            <p:nvPr/>
          </p:nvSpPr>
          <p:spPr bwMode="auto">
            <a:xfrm>
              <a:off x="3999111" y="4251713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5B85E02C-41C9-D04D-B414-3738FA9E4809}"/>
                </a:ext>
              </a:extLst>
            </p:cNvPr>
            <p:cNvSpPr/>
            <p:nvPr/>
          </p:nvSpPr>
          <p:spPr bwMode="auto">
            <a:xfrm>
              <a:off x="3307171" y="3985658"/>
              <a:ext cx="1224886" cy="471869"/>
            </a:xfrm>
            <a:prstGeom prst="arc">
              <a:avLst>
                <a:gd name="adj1" fmla="val 4228359"/>
                <a:gd name="adj2" fmla="val 9604915"/>
              </a:avLst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799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9" grpId="0" animBg="1"/>
      <p:bldP spid="20" grpId="0"/>
      <p:bldP spid="77" grpId="0" animBg="1"/>
      <p:bldP spid="7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08E92-1D6B-D445-B110-5603C9D09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Refresher: Some TL Equations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D733FB-196E-EF46-B1E5-1CD724ED24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0791" y="1000552"/>
                <a:ext cx="5540361" cy="5107865"/>
              </a:xfrm>
            </p:spPr>
            <p:txBody>
              <a:bodyPr/>
              <a:lstStyle/>
              <a:p>
                <a:r>
                  <a:rPr lang="en-US" dirty="0"/>
                  <a:t>Wave impedance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2"/>
                <a:endParaRPr lang="en-US" dirty="0"/>
              </a:p>
              <a:p>
                <a:r>
                  <a:rPr lang="en-US" dirty="0"/>
                  <a:t>Speed of light</a:t>
                </a:r>
              </a:p>
              <a:p>
                <a:endParaRPr lang="en-US" dirty="0"/>
              </a:p>
              <a:p>
                <a:pPr lvl="3"/>
                <a:endParaRPr lang="en-US" dirty="0"/>
              </a:p>
              <a:p>
                <a:pPr marL="1257300" lvl="3" indent="0">
                  <a:buNone/>
                </a:pPr>
                <a:endParaRPr lang="en-US" dirty="0"/>
              </a:p>
              <a:p>
                <a:r>
                  <a:rPr lang="en-US" dirty="0"/>
                  <a:t>Phase velocity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non-magnetic media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D733FB-196E-EF46-B1E5-1CD724ED24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791" y="1000552"/>
                <a:ext cx="5540361" cy="5107865"/>
              </a:xfrm>
              <a:blipFill>
                <a:blip r:embed="rId2"/>
                <a:stretch>
                  <a:fillRect l="-1370" t="-1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2F7169-EA70-C348-B59B-368403EF7F14}"/>
                  </a:ext>
                </a:extLst>
              </p:cNvPr>
              <p:cNvSpPr txBox="1"/>
              <p:nvPr/>
            </p:nvSpPr>
            <p:spPr>
              <a:xfrm>
                <a:off x="853455" y="1661442"/>
                <a:ext cx="1455317" cy="7090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2F7169-EA70-C348-B59B-368403EF7F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55" y="1661442"/>
                <a:ext cx="1455317" cy="7090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610FA5-FFA2-5249-B0A1-16CC921D9CEC}"/>
                  </a:ext>
                </a:extLst>
              </p:cNvPr>
              <p:cNvSpPr txBox="1"/>
              <p:nvPr/>
            </p:nvSpPr>
            <p:spPr>
              <a:xfrm>
                <a:off x="2493069" y="1661442"/>
                <a:ext cx="3596416" cy="96377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𝟑𝟕𝟕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610FA5-FFA2-5249-B0A1-16CC921D9C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069" y="1661442"/>
                <a:ext cx="3596416" cy="9637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ED5BE9-0986-AF43-8099-1A311A63FBA7}"/>
                  </a:ext>
                </a:extLst>
              </p:cNvPr>
              <p:cNvSpPr txBox="1"/>
              <p:nvPr/>
            </p:nvSpPr>
            <p:spPr>
              <a:xfrm>
                <a:off x="617929" y="3144351"/>
                <a:ext cx="3686312" cy="72755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𝟗𝟗𝟕𝟗𝟐𝟓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ED5BE9-0986-AF43-8099-1A311A63F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29" y="3144351"/>
                <a:ext cx="3686312" cy="7275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7D72EDC-0B58-C045-83A4-F20D75F22D5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19927" y="1000552"/>
                <a:ext cx="5885046" cy="5385633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Wavelength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pPr lvl="3"/>
                <a:endParaRPr lang="en-US" kern="0" dirty="0"/>
              </a:p>
              <a:p>
                <a:pPr lvl="4"/>
                <a:endParaRPr lang="en-US" kern="0" dirty="0"/>
              </a:p>
              <a:p>
                <a:pPr lvl="1"/>
                <a:r>
                  <a:rPr lang="en-US" dirty="0"/>
                  <a:t>non-magnetic media:</a:t>
                </a:r>
                <a:br>
                  <a:rPr lang="en-US" dirty="0"/>
                </a:b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)</a:t>
                </a:r>
                <a:endParaRPr lang="en-US" kern="0" dirty="0"/>
              </a:p>
              <a:p>
                <a:pPr>
                  <a:lnSpc>
                    <a:spcPct val="150000"/>
                  </a:lnSpc>
                </a:pPr>
                <a:r>
                  <a:rPr lang="en-US" kern="0" dirty="0"/>
                  <a:t>Electrical length</a:t>
                </a:r>
              </a:p>
              <a:p>
                <a:pPr lvl="1"/>
                <a:r>
                  <a:rPr lang="en-US" kern="0" dirty="0"/>
                  <a:t>for a TEM line of physical length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pPr>
                  <a:lnSpc>
                    <a:spcPct val="250000"/>
                  </a:lnSpc>
                </a:pPr>
                <a:r>
                  <a:rPr lang="en-US" kern="0" dirty="0"/>
                  <a:t>Permeability: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kern="0" dirty="0"/>
                  <a:t>Permittivity: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7D72EDC-0B58-C045-83A4-F20D75F22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19927" y="1000552"/>
                <a:ext cx="5885046" cy="5385633"/>
              </a:xfrm>
              <a:prstGeom prst="rect">
                <a:avLst/>
              </a:prstGeom>
              <a:blipFill>
                <a:blip r:embed="rId6"/>
                <a:stretch>
                  <a:fillRect l="-1505" t="-1643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7B5E015-E153-ED4C-9A87-123E7F030CAC}"/>
                  </a:ext>
                </a:extLst>
              </p:cNvPr>
              <p:cNvSpPr txBox="1"/>
              <p:nvPr/>
            </p:nvSpPr>
            <p:spPr>
              <a:xfrm>
                <a:off x="617929" y="4400954"/>
                <a:ext cx="4868687" cy="72973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7B5E015-E153-ED4C-9A87-123E7F030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29" y="4400954"/>
                <a:ext cx="4868687" cy="7297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40DFEC7-CAB9-B047-8F6C-3D7926460579}"/>
              </a:ext>
            </a:extLst>
          </p:cNvPr>
          <p:cNvSpPr txBox="1"/>
          <p:nvPr/>
        </p:nvSpPr>
        <p:spPr>
          <a:xfrm>
            <a:off x="769060" y="1318876"/>
            <a:ext cx="1018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 media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A30CA4-7345-744A-B5B7-E523AC3A157B}"/>
              </a:ext>
            </a:extLst>
          </p:cNvPr>
          <p:cNvSpPr txBox="1"/>
          <p:nvPr/>
        </p:nvSpPr>
        <p:spPr>
          <a:xfrm>
            <a:off x="2323268" y="1318993"/>
            <a:ext cx="4006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Characteristic impedance of free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C3D5A7-A2E2-4B48-AA64-83875629E04A}"/>
                  </a:ext>
                </a:extLst>
              </p:cNvPr>
              <p:cNvSpPr txBox="1"/>
              <p:nvPr/>
            </p:nvSpPr>
            <p:spPr>
              <a:xfrm>
                <a:off x="1026540" y="5515055"/>
                <a:ext cx="1699486" cy="684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C3D5A7-A2E2-4B48-AA64-83875629E0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540" y="5515055"/>
                <a:ext cx="1699486" cy="68478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D5FF1C0-B56E-2441-941D-6DE32BFB147A}"/>
                  </a:ext>
                </a:extLst>
              </p:cNvPr>
              <p:cNvSpPr txBox="1"/>
              <p:nvPr/>
            </p:nvSpPr>
            <p:spPr>
              <a:xfrm>
                <a:off x="6666306" y="1652966"/>
                <a:ext cx="1879792" cy="6723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𝝀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D5FF1C0-B56E-2441-941D-6DE32BFB1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306" y="1652966"/>
                <a:ext cx="1879792" cy="67234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3DA4387-553F-9C41-94FA-67EA7EF9797D}"/>
                  </a:ext>
                </a:extLst>
              </p:cNvPr>
              <p:cNvSpPr txBox="1"/>
              <p:nvPr/>
            </p:nvSpPr>
            <p:spPr>
              <a:xfrm>
                <a:off x="8862292" y="1652966"/>
                <a:ext cx="2908149" cy="7344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3DA4387-553F-9C41-94FA-67EA7EF97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2292" y="1652966"/>
                <a:ext cx="2908149" cy="734414"/>
              </a:xfrm>
              <a:prstGeom prst="rect">
                <a:avLst/>
              </a:prstGeom>
              <a:blipFill>
                <a:blip r:embed="rId10"/>
                <a:stretch>
                  <a:fillRect b="-1667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F663353-ACE1-FB4D-9232-0905F744609D}"/>
              </a:ext>
            </a:extLst>
          </p:cNvPr>
          <p:cNvSpPr txBox="1"/>
          <p:nvPr/>
        </p:nvSpPr>
        <p:spPr>
          <a:xfrm>
            <a:off x="6577157" y="1314412"/>
            <a:ext cx="143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 free space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36F1DC-43DF-F949-A70B-ECC344FEC33D}"/>
              </a:ext>
            </a:extLst>
          </p:cNvPr>
          <p:cNvSpPr txBox="1"/>
          <p:nvPr/>
        </p:nvSpPr>
        <p:spPr>
          <a:xfrm>
            <a:off x="8835022" y="1314412"/>
            <a:ext cx="2935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guide wavelength (in media)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7DE650-3DE2-EF4C-8224-937CEC69D188}"/>
                  </a:ext>
                </a:extLst>
              </p:cNvPr>
              <p:cNvSpPr txBox="1"/>
              <p:nvPr/>
            </p:nvSpPr>
            <p:spPr>
              <a:xfrm>
                <a:off x="9441552" y="2561111"/>
                <a:ext cx="1830932" cy="684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7DE650-3DE2-EF4C-8224-937CEC69D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1552" y="2561111"/>
                <a:ext cx="1830932" cy="68478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634411C-DB21-C84A-9A6B-F918F523AFB9}"/>
                  </a:ext>
                </a:extLst>
              </p:cNvPr>
              <p:cNvSpPr txBox="1"/>
              <p:nvPr/>
            </p:nvSpPr>
            <p:spPr>
              <a:xfrm>
                <a:off x="6765808" y="4077950"/>
                <a:ext cx="2502334" cy="7528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634411C-DB21-C84A-9A6B-F918F523AF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808" y="4077950"/>
                <a:ext cx="2502334" cy="75288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9A3727-E0E1-3341-9929-8F42F5697C33}"/>
                  </a:ext>
                </a:extLst>
              </p:cNvPr>
              <p:cNvSpPr txBox="1"/>
              <p:nvPr/>
            </p:nvSpPr>
            <p:spPr>
              <a:xfrm>
                <a:off x="9441552" y="4078602"/>
                <a:ext cx="2559657" cy="74916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ℓ=360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𝑑𝑒𝑔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9A3727-E0E1-3341-9929-8F42F5697C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1552" y="4078602"/>
                <a:ext cx="2559657" cy="74916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EF6C43-A72D-444E-BB06-CA311BCA3ABF}"/>
                  </a:ext>
                </a:extLst>
              </p:cNvPr>
              <p:cNvSpPr txBox="1"/>
              <p:nvPr/>
            </p:nvSpPr>
            <p:spPr>
              <a:xfrm>
                <a:off x="8291892" y="5057985"/>
                <a:ext cx="1163184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EF6C43-A72D-444E-BB06-CA311BCA3A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1892" y="5057985"/>
                <a:ext cx="1163184" cy="42240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86B3DB-5CBB-4648-B7F3-2702FEB2887B}"/>
                  </a:ext>
                </a:extLst>
              </p:cNvPr>
              <p:cNvSpPr txBox="1"/>
              <p:nvPr/>
            </p:nvSpPr>
            <p:spPr>
              <a:xfrm>
                <a:off x="8237048" y="5661768"/>
                <a:ext cx="1076622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86B3DB-5CBB-4648-B7F3-2702FEB288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7048" y="5661768"/>
                <a:ext cx="1076622" cy="42240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C70372A-E8FC-F647-BDEA-AF0879DA7281}"/>
                  </a:ext>
                </a:extLst>
              </p:cNvPr>
              <p:cNvSpPr txBox="1"/>
              <p:nvPr/>
            </p:nvSpPr>
            <p:spPr>
              <a:xfrm>
                <a:off x="9611341" y="5130687"/>
                <a:ext cx="2323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C70372A-E8FC-F647-BDEA-AF0879DA7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1341" y="5130687"/>
                <a:ext cx="2323841" cy="276999"/>
              </a:xfrm>
              <a:prstGeom prst="rect">
                <a:avLst/>
              </a:prstGeom>
              <a:blipFill>
                <a:blip r:embed="rId16"/>
                <a:stretch>
                  <a:fillRect l="-1087" t="-4545" r="-3261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F31618A-CCF9-A84A-AF82-BE69556E4713}"/>
                  </a:ext>
                </a:extLst>
              </p:cNvPr>
              <p:cNvSpPr txBox="1"/>
              <p:nvPr/>
            </p:nvSpPr>
            <p:spPr>
              <a:xfrm>
                <a:off x="9454870" y="5756989"/>
                <a:ext cx="26634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8.854∙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F31618A-CCF9-A84A-AF82-BE69556E4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4870" y="5756989"/>
                <a:ext cx="2663421" cy="276999"/>
              </a:xfrm>
              <a:prstGeom prst="rect">
                <a:avLst/>
              </a:prstGeom>
              <a:blipFill>
                <a:blip r:embed="rId17"/>
                <a:stretch>
                  <a:fillRect l="-474" t="-4348" r="-2370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668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5DFC32-3025-BD48-8681-C8C6BB7B6C6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5DFC32-3025-BD48-8681-C8C6BB7B6C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7E2BE5-131A-7C43-8C69-E973CB94A1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1335" y="1086295"/>
                <a:ext cx="7537884" cy="4119665"/>
              </a:xfrm>
            </p:spPr>
            <p:txBody>
              <a:bodyPr/>
              <a:lstStyle/>
              <a:p>
                <a:r>
                  <a:rPr lang="en-US" dirty="0"/>
                  <a:t>Ideal (matched: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) transmission-line of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lang="en-US" dirty="0"/>
                  <a:t>For a lossless transmission-line: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For a lossless line of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4"/>
                <a:endParaRPr lang="en-US" dirty="0"/>
              </a:p>
              <a:p>
                <a:r>
                  <a:rPr lang="en-US" dirty="0"/>
                  <a:t>Ideal attenuator </a:t>
                </a:r>
              </a:p>
              <a:p>
                <a:pPr marL="457200" lvl="1" indent="0">
                  <a:buNone/>
                </a:pP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7E2BE5-131A-7C43-8C69-E973CB94A1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1335" y="1086295"/>
                <a:ext cx="7537884" cy="4119665"/>
              </a:xfrm>
              <a:blipFill>
                <a:blip r:embed="rId3"/>
                <a:stretch>
                  <a:fillRect l="-1176" t="-2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07250CF-0033-3F48-84C2-3D4D9C27B9A2}"/>
                  </a:ext>
                </a:extLst>
              </p:cNvPr>
              <p:cNvSpPr txBox="1"/>
              <p:nvPr/>
            </p:nvSpPr>
            <p:spPr>
              <a:xfrm>
                <a:off x="1048525" y="1620623"/>
                <a:ext cx="2415451" cy="71729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07250CF-0033-3F48-84C2-3D4D9C27B9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525" y="1620623"/>
                <a:ext cx="2415451" cy="7172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89CD02-C104-5D40-ACFB-B1D044137110}"/>
                  </a:ext>
                </a:extLst>
              </p:cNvPr>
              <p:cNvSpPr txBox="1"/>
              <p:nvPr/>
            </p:nvSpPr>
            <p:spPr>
              <a:xfrm>
                <a:off x="3775280" y="1623964"/>
                <a:ext cx="284308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 dirty="0"/>
                  <a:t>: propagation constant</a:t>
                </a:r>
              </a:p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400" dirty="0"/>
                  <a:t>: attenuation constant in [</a:t>
                </a:r>
                <a:r>
                  <a:rPr lang="en-US" sz="1400" i="1" dirty="0"/>
                  <a:t>Np/m</a:t>
                </a:r>
                <a:r>
                  <a:rPr lang="en-US" sz="1400" dirty="0"/>
                  <a:t>]</a:t>
                </a:r>
                <a:br>
                  <a:rPr lang="en-US" sz="1400" dirty="0"/>
                </a:b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1400" dirty="0"/>
                  <a:t>: phase constant [</a:t>
                </a:r>
                <a:r>
                  <a:rPr lang="en-US" sz="1400" i="1" dirty="0"/>
                  <a:t>rad/m</a:t>
                </a:r>
                <a:r>
                  <a:rPr lang="en-US" sz="1400" dirty="0"/>
                  <a:t>]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89CD02-C104-5D40-ACFB-B1D044137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5280" y="1623964"/>
                <a:ext cx="2843086" cy="738664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1D3892-9215-5740-AF6B-7859A8E84865}"/>
                  </a:ext>
                </a:extLst>
              </p:cNvPr>
              <p:cNvSpPr txBox="1"/>
              <p:nvPr/>
            </p:nvSpPr>
            <p:spPr>
              <a:xfrm>
                <a:off x="4838030" y="2570936"/>
                <a:ext cx="28237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⇒  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1D3892-9215-5740-AF6B-7859A8E84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8030" y="2570936"/>
                <a:ext cx="2823786" cy="276999"/>
              </a:xfrm>
              <a:prstGeom prst="rect">
                <a:avLst/>
              </a:prstGeom>
              <a:blipFill>
                <a:blip r:embed="rId6"/>
                <a:stretch>
                  <a:fillRect l="-897" t="-4348" r="-897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3AE4BF-C3F4-6D4C-BF86-C0F49C7765AA}"/>
                  </a:ext>
                </a:extLst>
              </p:cNvPr>
              <p:cNvSpPr txBox="1"/>
              <p:nvPr/>
            </p:nvSpPr>
            <p:spPr>
              <a:xfrm>
                <a:off x="5276172" y="3066580"/>
                <a:ext cx="1808682" cy="66484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3AE4BF-C3F4-6D4C-BF86-C0F49C776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6172" y="3066580"/>
                <a:ext cx="1808682" cy="664844"/>
              </a:xfrm>
              <a:prstGeom prst="rect">
                <a:avLst/>
              </a:prstGeom>
              <a:blipFill>
                <a:blip r:embed="rId7"/>
                <a:stretch>
                  <a:fillRect b="-5660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6A6678D-73E6-414D-ACC8-D9A17B6B3F07}"/>
                  </a:ext>
                </a:extLst>
              </p:cNvPr>
              <p:cNvSpPr txBox="1"/>
              <p:nvPr/>
            </p:nvSpPr>
            <p:spPr>
              <a:xfrm>
                <a:off x="1051734" y="4203834"/>
                <a:ext cx="1731674" cy="6650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6A6678D-73E6-414D-ACC8-D9A17B6B3F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734" y="4203834"/>
                <a:ext cx="1731674" cy="66503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BDA2E8-64CF-5446-BDEF-BF0C0B29E037}"/>
                  </a:ext>
                </a:extLst>
              </p:cNvPr>
              <p:cNvSpPr txBox="1"/>
              <p:nvPr/>
            </p:nvSpPr>
            <p:spPr>
              <a:xfrm>
                <a:off x="3217463" y="4167020"/>
                <a:ext cx="4051045" cy="7475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−(</m:t>
                        </m:r>
                        <m:r>
                          <m:rPr>
                            <m:sty m:val="p"/>
                          </m:rPr>
                          <a:rPr lang="el-G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𝑑𝐵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/20)</m:t>
                        </m:r>
                      </m:sup>
                    </m:sSup>
                  </m:oMath>
                </a14:m>
                <a:r>
                  <a:rPr lang="en-US" sz="1400" dirty="0"/>
                  <a:t>: attenuation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&lt;1,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endParaRPr lang="en-US" sz="1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𝑑𝐵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1400" dirty="0"/>
                  <a:t>: attenuation in </a:t>
                </a:r>
                <a:r>
                  <a:rPr lang="en-US" sz="1400" i="1" dirty="0"/>
                  <a:t>dB</a:t>
                </a:r>
                <a:br>
                  <a:rPr lang="en-US" sz="140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func>
                  </m:oMath>
                </a14:m>
                <a:r>
                  <a:rPr lang="en-US" sz="1400" dirty="0"/>
                  <a:t>: attenuation in </a:t>
                </a:r>
                <a:r>
                  <a:rPr lang="en-US" sz="1400" i="1" dirty="0"/>
                  <a:t>neper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BDA2E8-64CF-5446-BDEF-BF0C0B29E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463" y="4167020"/>
                <a:ext cx="4051045" cy="747577"/>
              </a:xfrm>
              <a:prstGeom prst="rect">
                <a:avLst/>
              </a:prstGeom>
              <a:blipFill>
                <a:blip r:embed="rId15"/>
                <a:stretch>
                  <a:fillRect t="-1695" b="-8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5" name="Group 74">
            <a:extLst>
              <a:ext uri="{FF2B5EF4-FFF2-40B4-BE49-F238E27FC236}">
                <a16:creationId xmlns:a16="http://schemas.microsoft.com/office/drawing/2014/main" id="{1867AA63-1AFE-614B-9A23-93F9D32C55B0}"/>
              </a:ext>
            </a:extLst>
          </p:cNvPr>
          <p:cNvGrpSpPr/>
          <p:nvPr/>
        </p:nvGrpSpPr>
        <p:grpSpPr>
          <a:xfrm>
            <a:off x="452577" y="4990522"/>
            <a:ext cx="2724842" cy="1226662"/>
            <a:chOff x="452577" y="4990522"/>
            <a:chExt cx="2724842" cy="12266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7971CD1-BC42-2C4B-9FD1-9796B5501017}"/>
                    </a:ext>
                  </a:extLst>
                </p:cNvPr>
                <p:cNvSpPr txBox="1"/>
                <p:nvPr/>
              </p:nvSpPr>
              <p:spPr>
                <a:xfrm>
                  <a:off x="452577" y="4990522"/>
                  <a:ext cx="1396664" cy="12116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r>
                    <a:rPr lang="en-US" sz="1400" dirty="0"/>
                    <a:t>-attenuator:</a:t>
                  </a:r>
                </a:p>
                <a:p>
                  <a:pPr>
                    <a:lnSpc>
                      <a:spcPct val="110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400" i="1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7971CD1-BC42-2C4B-9FD1-9796B55010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577" y="4990522"/>
                  <a:ext cx="1396664" cy="1211614"/>
                </a:xfrm>
                <a:prstGeom prst="rect">
                  <a:avLst/>
                </a:prstGeom>
                <a:blipFill>
                  <a:blip r:embed="rId16"/>
                  <a:stretch>
                    <a:fillRect t="-1042" b="-10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512225C-ED62-E943-85B0-5AB4406F3B8B}"/>
                </a:ext>
              </a:extLst>
            </p:cNvPr>
            <p:cNvGrpSpPr/>
            <p:nvPr/>
          </p:nvGrpSpPr>
          <p:grpSpPr>
            <a:xfrm>
              <a:off x="1870555" y="5103737"/>
              <a:ext cx="1306864" cy="1113447"/>
              <a:chOff x="2209253" y="5158737"/>
              <a:chExt cx="1306864" cy="1113447"/>
            </a:xfrm>
          </p:grpSpPr>
          <p:sp>
            <p:nvSpPr>
              <p:cNvPr id="27" name="Freeform 12">
                <a:extLst>
                  <a:ext uri="{FF2B5EF4-FFF2-40B4-BE49-F238E27FC236}">
                    <a16:creationId xmlns:a16="http://schemas.microsoft.com/office/drawing/2014/main" id="{83B61920-CCC8-BA4D-88FC-1EB89065846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10288" y="5498740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89475EBE-22DD-7648-B1A0-8F07879C5F4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068103" y="5222589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12">
                <a:extLst>
                  <a:ext uri="{FF2B5EF4-FFF2-40B4-BE49-F238E27FC236}">
                    <a16:creationId xmlns:a16="http://schemas.microsoft.com/office/drawing/2014/main" id="{85E510A0-E70C-434A-AE61-22A89FDCC8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2546447" y="5222589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Oval 245">
                <a:extLst>
                  <a:ext uri="{FF2B5EF4-FFF2-40B4-BE49-F238E27FC236}">
                    <a16:creationId xmlns:a16="http://schemas.microsoft.com/office/drawing/2014/main" id="{67643B81-A20B-2D46-B36E-7D82078CC2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79788" y="5463589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1" name="Oval 245">
                <a:extLst>
                  <a:ext uri="{FF2B5EF4-FFF2-40B4-BE49-F238E27FC236}">
                    <a16:creationId xmlns:a16="http://schemas.microsoft.com/office/drawing/2014/main" id="{5D148C23-1C00-A44B-A7A7-DEC3D2E566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3245" y="5463589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3D709B3-63F3-B648-96B3-C6097A9D97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330447" y="6040430"/>
                <a:ext cx="1080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Oval 245">
                <a:extLst>
                  <a:ext uri="{FF2B5EF4-FFF2-40B4-BE49-F238E27FC236}">
                    <a16:creationId xmlns:a16="http://schemas.microsoft.com/office/drawing/2014/main" id="{A5DF8C4E-2B7F-C249-BAE5-8499A73B1D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76447" y="6011740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7" name="Oval 245">
                <a:extLst>
                  <a:ext uri="{FF2B5EF4-FFF2-40B4-BE49-F238E27FC236}">
                    <a16:creationId xmlns:a16="http://schemas.microsoft.com/office/drawing/2014/main" id="{FC17E1A4-0C55-494C-BCAB-088108BD5F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3245" y="6011740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8" name="Oval 250">
                <a:extLst>
                  <a:ext uri="{FF2B5EF4-FFF2-40B4-BE49-F238E27FC236}">
                    <a16:creationId xmlns:a16="http://schemas.microsoft.com/office/drawing/2014/main" id="{07371994-23D1-8944-9550-C211B51E62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8657" y="5479050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9" name="Oval 250">
                <a:extLst>
                  <a:ext uri="{FF2B5EF4-FFF2-40B4-BE49-F238E27FC236}">
                    <a16:creationId xmlns:a16="http://schemas.microsoft.com/office/drawing/2014/main" id="{04994C4A-B473-6A43-AEE0-102FE8E98C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6288" y="6020740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8044683B-C427-F140-A75B-8BC657495CF2}"/>
                      </a:ext>
                    </a:extLst>
                  </p:cNvPr>
                  <p:cNvSpPr txBox="1"/>
                  <p:nvPr/>
                </p:nvSpPr>
                <p:spPr>
                  <a:xfrm>
                    <a:off x="2480927" y="5158737"/>
                    <a:ext cx="246799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8044683B-C427-F140-A75B-8BC657495CF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80927" y="5158737"/>
                    <a:ext cx="246799" cy="215444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l="-14286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E4F588F6-E5A0-3C45-A8D8-FCDC61433528}"/>
                      </a:ext>
                    </a:extLst>
                  </p:cNvPr>
                  <p:cNvSpPr txBox="1"/>
                  <p:nvPr/>
                </p:nvSpPr>
                <p:spPr>
                  <a:xfrm>
                    <a:off x="3002583" y="5158737"/>
                    <a:ext cx="246799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E4F588F6-E5A0-3C45-A8D8-FCDC6143352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02583" y="5158737"/>
                    <a:ext cx="246799" cy="215444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l="-952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078E8783-FA5F-0545-A1E0-0B8C139386CE}"/>
                      </a:ext>
                    </a:extLst>
                  </p:cNvPr>
                  <p:cNvSpPr txBox="1"/>
                  <p:nvPr/>
                </p:nvSpPr>
                <p:spPr>
                  <a:xfrm>
                    <a:off x="2964330" y="5671358"/>
                    <a:ext cx="259558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078E8783-FA5F-0545-A1E0-0B8C139386C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64330" y="5671358"/>
                    <a:ext cx="259558" cy="215444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9091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865897EF-F24E-C046-AFA2-8AB692B81FC8}"/>
                      </a:ext>
                    </a:extLst>
                  </p:cNvPr>
                  <p:cNvSpPr txBox="1"/>
                  <p:nvPr/>
                </p:nvSpPr>
                <p:spPr>
                  <a:xfrm>
                    <a:off x="2224277" y="5256191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865897EF-F24E-C046-AFA2-8AB692B81FC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24277" y="5256191"/>
                    <a:ext cx="149080" cy="215444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23077" r="-23077" b="-526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A328D1E3-AB19-2046-BCF7-C750E4866C52}"/>
                      </a:ext>
                    </a:extLst>
                  </p:cNvPr>
                  <p:cNvSpPr txBox="1"/>
                  <p:nvPr/>
                </p:nvSpPr>
                <p:spPr>
                  <a:xfrm>
                    <a:off x="2209253" y="6056740"/>
                    <a:ext cx="19236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A328D1E3-AB19-2046-BCF7-C750E4866C5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9253" y="6056740"/>
                    <a:ext cx="192360" cy="215444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l="-18750" r="-18750" b="-176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E5C3C650-2559-D846-9789-1571DC58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26963" y="6056740"/>
                    <a:ext cx="189154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E5C3C650-2559-D846-9789-1571DC5851A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26963" y="6056740"/>
                    <a:ext cx="189154" cy="215444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l="-18750" r="-18750" b="-176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C4880F01-4898-A548-BBB5-BEC4DB820CD5}"/>
                      </a:ext>
                    </a:extLst>
                  </p:cNvPr>
                  <p:cNvSpPr txBox="1"/>
                  <p:nvPr/>
                </p:nvSpPr>
                <p:spPr>
                  <a:xfrm>
                    <a:off x="3349193" y="5254053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C4880F01-4898-A548-BBB5-BEC4DB820C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49193" y="5254053"/>
                    <a:ext cx="149080" cy="215444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l="-23077" r="-15385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CF23983-2860-E44B-B0BD-10364A58BCD3}"/>
              </a:ext>
            </a:extLst>
          </p:cNvPr>
          <p:cNvGrpSpPr/>
          <p:nvPr/>
        </p:nvGrpSpPr>
        <p:grpSpPr>
          <a:xfrm>
            <a:off x="3702827" y="4961140"/>
            <a:ext cx="2724842" cy="1258165"/>
            <a:chOff x="3702827" y="4961140"/>
            <a:chExt cx="2724842" cy="12581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915DCAF-A799-C24F-A217-D487AA1DA6BD}"/>
                    </a:ext>
                  </a:extLst>
                </p:cNvPr>
                <p:cNvSpPr txBox="1"/>
                <p:nvPr/>
              </p:nvSpPr>
              <p:spPr>
                <a:xfrm>
                  <a:off x="3702827" y="4961140"/>
                  <a:ext cx="1425198" cy="1258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a14:m>
                  <a:r>
                    <a:rPr lang="en-US" sz="1400" dirty="0"/>
                    <a:t>-attenuator:</a:t>
                  </a:r>
                </a:p>
                <a:p>
                  <a:pPr>
                    <a:lnSpc>
                      <a:spcPct val="110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400" i="1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915DCAF-A799-C24F-A217-D487AA1DA6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2827" y="4961140"/>
                  <a:ext cx="1425198" cy="1258165"/>
                </a:xfrm>
                <a:prstGeom prst="rect">
                  <a:avLst/>
                </a:prstGeom>
                <a:blipFill>
                  <a:blip r:embed="rId24"/>
                  <a:stretch>
                    <a:fillRect t="-1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F9FC29A7-8767-544C-81AE-76C99A9B4DC9}"/>
                </a:ext>
              </a:extLst>
            </p:cNvPr>
            <p:cNvGrpSpPr/>
            <p:nvPr/>
          </p:nvGrpSpPr>
          <p:grpSpPr>
            <a:xfrm>
              <a:off x="5120805" y="5103737"/>
              <a:ext cx="1306864" cy="1084065"/>
              <a:chOff x="5457815" y="5230257"/>
              <a:chExt cx="1306864" cy="1084065"/>
            </a:xfrm>
          </p:grpSpPr>
          <p:sp>
            <p:nvSpPr>
              <p:cNvPr id="51" name="Freeform 12">
                <a:extLst>
                  <a:ext uri="{FF2B5EF4-FFF2-40B4-BE49-F238E27FC236}">
                    <a16:creationId xmlns:a16="http://schemas.microsoft.com/office/drawing/2014/main" id="{84A50C89-D0D7-0440-AB90-982D822B7B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783985" y="5539597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A8E5E54-F55A-334C-8A80-0CBD9C60A83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331644" y="5536371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12">
                <a:extLst>
                  <a:ext uri="{FF2B5EF4-FFF2-40B4-BE49-F238E27FC236}">
                    <a16:creationId xmlns:a16="http://schemas.microsoft.com/office/drawing/2014/main" id="{FE2D96DB-434D-A943-8F1D-89444FE6401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6063925" y="5264393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Oval 245">
                <a:extLst>
                  <a:ext uri="{FF2B5EF4-FFF2-40B4-BE49-F238E27FC236}">
                    <a16:creationId xmlns:a16="http://schemas.microsoft.com/office/drawing/2014/main" id="{E9D31BA0-BCAC-3C4D-A994-B2A7F35AE8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28350" y="5505727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5" name="Oval 245">
                <a:extLst>
                  <a:ext uri="{FF2B5EF4-FFF2-40B4-BE49-F238E27FC236}">
                    <a16:creationId xmlns:a16="http://schemas.microsoft.com/office/drawing/2014/main" id="{4D262DDD-6016-9A45-AC02-FC87569B3D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641807" y="5505727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24B7F87A-D9B5-BA40-AAC4-FB4B4AD71D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79009" y="6082568"/>
                <a:ext cx="1080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7" name="Oval 245">
                <a:extLst>
                  <a:ext uri="{FF2B5EF4-FFF2-40B4-BE49-F238E27FC236}">
                    <a16:creationId xmlns:a16="http://schemas.microsoft.com/office/drawing/2014/main" id="{F0E3F8E2-5A61-4349-9A8B-12CF01F7A1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25009" y="6053878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8" name="Oval 245">
                <a:extLst>
                  <a:ext uri="{FF2B5EF4-FFF2-40B4-BE49-F238E27FC236}">
                    <a16:creationId xmlns:a16="http://schemas.microsoft.com/office/drawing/2014/main" id="{6B91B806-1699-584E-A6BD-C7834A1541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641807" y="6053878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9" name="Oval 250">
                <a:extLst>
                  <a:ext uri="{FF2B5EF4-FFF2-40B4-BE49-F238E27FC236}">
                    <a16:creationId xmlns:a16="http://schemas.microsoft.com/office/drawing/2014/main" id="{C0CD2BD6-C49D-DB48-81EF-2D0ACACBC3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822354" y="5519907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60" name="Oval 250">
                <a:extLst>
                  <a:ext uri="{FF2B5EF4-FFF2-40B4-BE49-F238E27FC236}">
                    <a16:creationId xmlns:a16="http://schemas.microsoft.com/office/drawing/2014/main" id="{3B5BC8BA-0B02-A342-B946-0F087B6B91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819985" y="6061597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CCE069A5-D8FF-A84C-B2FD-8BBD59A5542F}"/>
                      </a:ext>
                    </a:extLst>
                  </p:cNvPr>
                  <p:cNvSpPr txBox="1"/>
                  <p:nvPr/>
                </p:nvSpPr>
                <p:spPr>
                  <a:xfrm>
                    <a:off x="5530689" y="5702321"/>
                    <a:ext cx="23904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CCE069A5-D8FF-A84C-B2FD-8BBD59A5542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30689" y="5702321"/>
                    <a:ext cx="239040" cy="215444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l="-952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F8284C71-F55D-EE4E-82FD-BCEB5970C9B4}"/>
                      </a:ext>
                    </a:extLst>
                  </p:cNvPr>
                  <p:cNvSpPr txBox="1"/>
                  <p:nvPr/>
                </p:nvSpPr>
                <p:spPr>
                  <a:xfrm>
                    <a:off x="6456102" y="5702321"/>
                    <a:ext cx="23904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F8284C71-F55D-EE4E-82FD-BCEB5970C9B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56102" y="5702321"/>
                    <a:ext cx="239040" cy="215444"/>
                  </a:xfrm>
                  <a:prstGeom prst="rect">
                    <a:avLst/>
                  </a:prstGeom>
                  <a:blipFill>
                    <a:blip r:embed="rId26"/>
                    <a:stretch>
                      <a:fillRect l="-952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5F110249-3184-D848-8F8E-29002D04E0DD}"/>
                      </a:ext>
                    </a:extLst>
                  </p:cNvPr>
                  <p:cNvSpPr txBox="1"/>
                  <p:nvPr/>
                </p:nvSpPr>
                <p:spPr>
                  <a:xfrm>
                    <a:off x="5991587" y="5230257"/>
                    <a:ext cx="243208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5F110249-3184-D848-8F8E-29002D04E0D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91587" y="5230257"/>
                    <a:ext cx="243208" cy="215444"/>
                  </a:xfrm>
                  <a:prstGeom prst="rect">
                    <a:avLst/>
                  </a:prstGeom>
                  <a:blipFill>
                    <a:blip r:embed="rId27"/>
                    <a:stretch>
                      <a:fillRect l="-15000" r="-5000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21EBBA0B-BE0E-A44C-94A0-380C525ABDD5}"/>
                      </a:ext>
                    </a:extLst>
                  </p:cNvPr>
                  <p:cNvSpPr txBox="1"/>
                  <p:nvPr/>
                </p:nvSpPr>
                <p:spPr>
                  <a:xfrm>
                    <a:off x="5472839" y="5298329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21EBBA0B-BE0E-A44C-94A0-380C525ABD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72839" y="5298329"/>
                    <a:ext cx="149080" cy="215444"/>
                  </a:xfrm>
                  <a:prstGeom prst="rect">
                    <a:avLst/>
                  </a:prstGeom>
                  <a:blipFill>
                    <a:blip r:embed="rId28"/>
                    <a:stretch>
                      <a:fillRect l="-23077" r="-15385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B03571E7-D793-4F40-A973-950462B0895A}"/>
                      </a:ext>
                    </a:extLst>
                  </p:cNvPr>
                  <p:cNvSpPr txBox="1"/>
                  <p:nvPr/>
                </p:nvSpPr>
                <p:spPr>
                  <a:xfrm>
                    <a:off x="5457815" y="6098878"/>
                    <a:ext cx="19236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B03571E7-D793-4F40-A973-950462B089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57815" y="6098878"/>
                    <a:ext cx="192360" cy="215444"/>
                  </a:xfrm>
                  <a:prstGeom prst="rect">
                    <a:avLst/>
                  </a:prstGeom>
                  <a:blipFill>
                    <a:blip r:embed="rId29"/>
                    <a:stretch>
                      <a:fillRect l="-18750" r="-18750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09F06348-8F7F-A048-A028-B6F71301C80C}"/>
                      </a:ext>
                    </a:extLst>
                  </p:cNvPr>
                  <p:cNvSpPr txBox="1"/>
                  <p:nvPr/>
                </p:nvSpPr>
                <p:spPr>
                  <a:xfrm>
                    <a:off x="6575525" y="6098878"/>
                    <a:ext cx="189154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09F06348-8F7F-A048-A028-B6F71301C80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75525" y="6098878"/>
                    <a:ext cx="189154" cy="215444"/>
                  </a:xfrm>
                  <a:prstGeom prst="rect">
                    <a:avLst/>
                  </a:prstGeom>
                  <a:blipFill>
                    <a:blip r:embed="rId30"/>
                    <a:stretch>
                      <a:fillRect l="-18750" r="-18750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421D72ED-6068-004D-A8BE-251B153CDA65}"/>
                      </a:ext>
                    </a:extLst>
                  </p:cNvPr>
                  <p:cNvSpPr txBox="1"/>
                  <p:nvPr/>
                </p:nvSpPr>
                <p:spPr>
                  <a:xfrm>
                    <a:off x="6597755" y="5296191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421D72ED-6068-004D-A8BE-251B153CDA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97755" y="5296191"/>
                    <a:ext cx="149080" cy="215444"/>
                  </a:xfrm>
                  <a:prstGeom prst="rect">
                    <a:avLst/>
                  </a:prstGeom>
                  <a:blipFill>
                    <a:blip r:embed="rId31"/>
                    <a:stretch>
                      <a:fillRect l="-25000" r="-25000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5E5EAAA-CB61-614E-A9B5-A5EB2D0BD2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83172" y="5533893"/>
                <a:ext cx="25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8B3201A0-831A-614F-AEBB-F1CDC8279A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389722" y="5533893"/>
                <a:ext cx="25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0" name="Oval 250">
                <a:extLst>
                  <a:ext uri="{FF2B5EF4-FFF2-40B4-BE49-F238E27FC236}">
                    <a16:creationId xmlns:a16="http://schemas.microsoft.com/office/drawing/2014/main" id="{FE796EB9-54F8-B64F-8EE6-851AC98B3D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65275" y="5519907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71" name="Oval 250">
                <a:extLst>
                  <a:ext uri="{FF2B5EF4-FFF2-40B4-BE49-F238E27FC236}">
                    <a16:creationId xmlns:a16="http://schemas.microsoft.com/office/drawing/2014/main" id="{619642E0-EF13-6646-8AD7-30718DD0CD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65275" y="6062162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AE8C089-93F9-E749-A36C-8C2A1EC05A79}"/>
              </a:ext>
            </a:extLst>
          </p:cNvPr>
          <p:cNvGrpSpPr/>
          <p:nvPr/>
        </p:nvGrpSpPr>
        <p:grpSpPr>
          <a:xfrm>
            <a:off x="7117452" y="4018679"/>
            <a:ext cx="4389187" cy="2049470"/>
            <a:chOff x="7117452" y="4018679"/>
            <a:chExt cx="4389187" cy="2049470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E38DB15B-5DBB-6040-8ABF-56BE284CBA78}"/>
                </a:ext>
              </a:extLst>
            </p:cNvPr>
            <p:cNvSpPr txBox="1"/>
            <p:nvPr/>
          </p:nvSpPr>
          <p:spPr>
            <a:xfrm>
              <a:off x="8170835" y="4018679"/>
              <a:ext cx="3300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SFG example: </a:t>
              </a:r>
              <a:r>
                <a:rPr lang="en-US" i="1" dirty="0"/>
                <a:t>3 dB </a:t>
              </a:r>
              <a:r>
                <a:rPr lang="en-US" dirty="0"/>
                <a:t>attenuator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3CB3E37-48AC-E44C-8A1B-846F77DC5D36}"/>
                </a:ext>
              </a:extLst>
            </p:cNvPr>
            <p:cNvGrpSpPr/>
            <p:nvPr/>
          </p:nvGrpSpPr>
          <p:grpSpPr>
            <a:xfrm>
              <a:off x="8454432" y="4427893"/>
              <a:ext cx="3052207" cy="1640256"/>
              <a:chOff x="8454432" y="4427893"/>
              <a:chExt cx="3052207" cy="1640256"/>
            </a:xfrm>
          </p:grpSpPr>
          <p:sp>
            <p:nvSpPr>
              <p:cNvPr id="73" name="Text Box 14">
                <a:extLst>
                  <a:ext uri="{FF2B5EF4-FFF2-40B4-BE49-F238E27FC236}">
                    <a16:creationId xmlns:a16="http://schemas.microsoft.com/office/drawing/2014/main" id="{7DA381D5-CFA7-A845-9805-4A581212A1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54432" y="4428690"/>
                <a:ext cx="1000125" cy="315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1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74" name="Text Box 15">
                <a:extLst>
                  <a:ext uri="{FF2B5EF4-FFF2-40B4-BE49-F238E27FC236}">
                    <a16:creationId xmlns:a16="http://schemas.microsoft.com/office/drawing/2014/main" id="{1D42574D-E201-D24A-B86E-D4C5B025CE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89183" y="4427893"/>
                <a:ext cx="817456" cy="36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2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cxnSp>
            <p:nvCxnSpPr>
              <p:cNvPr id="76" name="Straight Arrow Connector 15">
                <a:extLst>
                  <a:ext uri="{FF2B5EF4-FFF2-40B4-BE49-F238E27FC236}">
                    <a16:creationId xmlns:a16="http://schemas.microsoft.com/office/drawing/2014/main" id="{3109D7EF-94C0-ED44-8EE3-0FA86AAA44B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638344" y="5103737"/>
                <a:ext cx="2704451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7" name="Straight Arrow Connector 16">
                <a:extLst>
                  <a:ext uri="{FF2B5EF4-FFF2-40B4-BE49-F238E27FC236}">
                    <a16:creationId xmlns:a16="http://schemas.microsoft.com/office/drawing/2014/main" id="{F0577D8A-0249-5946-81B3-7EF97921A93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617610" y="5103009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Straight Arrow Connector 18">
                <a:extLst>
                  <a:ext uri="{FF2B5EF4-FFF2-40B4-BE49-F238E27FC236}">
                    <a16:creationId xmlns:a16="http://schemas.microsoft.com/office/drawing/2014/main" id="{F961D832-B4FD-284D-AB2D-F4D8810B345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9965803" y="5103401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Straight Arrow Connector 33">
                <a:extLst>
                  <a:ext uri="{FF2B5EF4-FFF2-40B4-BE49-F238E27FC236}">
                    <a16:creationId xmlns:a16="http://schemas.microsoft.com/office/drawing/2014/main" id="{30628295-088B-1244-B3C0-20A5ADCE1C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8638344" y="5743601"/>
                <a:ext cx="2704451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Straight Arrow Connector 34">
                <a:extLst>
                  <a:ext uri="{FF2B5EF4-FFF2-40B4-BE49-F238E27FC236}">
                    <a16:creationId xmlns:a16="http://schemas.microsoft.com/office/drawing/2014/main" id="{F0BC12C1-B461-034D-A69E-F027456731C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11203031" y="5736825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1" name="Straight Arrow Connector 35">
                <a:extLst>
                  <a:ext uri="{FF2B5EF4-FFF2-40B4-BE49-F238E27FC236}">
                    <a16:creationId xmlns:a16="http://schemas.microsoft.com/office/drawing/2014/main" id="{C7CF8089-2F8E-0243-A58D-30505C3A8E4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9965803" y="5742181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2" name="Rectangle 40">
                <a:extLst>
                  <a:ext uri="{FF2B5EF4-FFF2-40B4-BE49-F238E27FC236}">
                    <a16:creationId xmlns:a16="http://schemas.microsoft.com/office/drawing/2014/main" id="{E4D1F5E6-7309-344B-8E09-CE36EEB0A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5443" y="4783805"/>
                <a:ext cx="2090253" cy="1261446"/>
              </a:xfrm>
              <a:prstGeom prst="rect">
                <a:avLst/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2075" tIns="46038" rIns="92075" bIns="46038"/>
              <a:lstStyle/>
              <a:p>
                <a:pPr marL="571500" indent="-571500"/>
                <a:endParaRPr lang="en-GB" b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99B4CF9C-77F8-394C-869F-017925C242A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522701" y="4755558"/>
                    <a:ext cx="312457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99B4CF9C-77F8-394C-869F-017925C242A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22701" y="4755558"/>
                    <a:ext cx="312457" cy="276999"/>
                  </a:xfrm>
                  <a:prstGeom prst="rect">
                    <a:avLst/>
                  </a:prstGeom>
                  <a:blipFill>
                    <a:blip r:embed="rId32"/>
                    <a:stretch>
                      <a:fillRect l="-12000" r="-8000" b="-2608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1BEEA71A-5BFD-F844-9261-498BFCA92CDC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541136" y="5725523"/>
                    <a:ext cx="29950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1BEEA71A-5BFD-F844-9261-498BFCA92CD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41136" y="5725523"/>
                    <a:ext cx="299505" cy="276999"/>
                  </a:xfrm>
                  <a:prstGeom prst="rect">
                    <a:avLst/>
                  </a:prstGeom>
                  <a:blipFill>
                    <a:blip r:embed="rId33"/>
                    <a:stretch>
                      <a:fillRect l="-20833" r="-8333" b="-2608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83F46E52-1A53-6548-B9DC-F4A32D3F5652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1082546" y="4747146"/>
                    <a:ext cx="305468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83F46E52-1A53-6548-B9DC-F4A32D3F565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082546" y="4747146"/>
                    <a:ext cx="305468" cy="276999"/>
                  </a:xfrm>
                  <a:prstGeom prst="rect">
                    <a:avLst/>
                  </a:prstGeom>
                  <a:blipFill>
                    <a:blip r:embed="rId34"/>
                    <a:stretch>
                      <a:fillRect l="-20000" r="-8000" b="-2608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443521C1-8162-B143-857D-F6509825DA59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1066420" y="5752262"/>
                    <a:ext cx="318421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443521C1-8162-B143-857D-F6509825DA5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066420" y="5752262"/>
                    <a:ext cx="318421" cy="276999"/>
                  </a:xfrm>
                  <a:prstGeom prst="rect">
                    <a:avLst/>
                  </a:prstGeom>
                  <a:blipFill>
                    <a:blip r:embed="rId35"/>
                    <a:stretch>
                      <a:fillRect l="-11538" r="-7692" b="-27273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2BF56EFE-35D6-A94B-925C-77D08E868B7F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649531" y="4775897"/>
                    <a:ext cx="1118318" cy="34406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=1/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2BF56EFE-35D6-A94B-925C-77D08E868B7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649531" y="4775897"/>
                    <a:ext cx="1118318" cy="344069"/>
                  </a:xfrm>
                  <a:prstGeom prst="rect">
                    <a:avLst/>
                  </a:prstGeom>
                  <a:blipFill>
                    <a:blip r:embed="rId36"/>
                    <a:stretch>
                      <a:fillRect l="-4494" r="-5618" b="-27586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AACB5291-A3A6-5747-88AE-18F0107C5E1B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649531" y="5724080"/>
                    <a:ext cx="1118318" cy="34406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=1/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AACB5291-A3A6-5747-88AE-18F0107C5E1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649531" y="5724080"/>
                    <a:ext cx="1118318" cy="344069"/>
                  </a:xfrm>
                  <a:prstGeom prst="rect">
                    <a:avLst/>
                  </a:prstGeom>
                  <a:blipFill>
                    <a:blip r:embed="rId37"/>
                    <a:stretch>
                      <a:fillRect l="-4494" r="-5618" b="-28571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55A43108-DC7F-A844-89B9-870B85AD2F44}"/>
                    </a:ext>
                  </a:extLst>
                </p:cNvPr>
                <p:cNvSpPr txBox="1"/>
                <p:nvPr/>
              </p:nvSpPr>
              <p:spPr>
                <a:xfrm>
                  <a:off x="7117452" y="4846967"/>
                  <a:ext cx="1327864" cy="5135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55A43108-DC7F-A844-89B9-870B85AD2F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7452" y="4846967"/>
                  <a:ext cx="1327864" cy="513539"/>
                </a:xfrm>
                <a:prstGeom prst="rect">
                  <a:avLst/>
                </a:prstGeom>
                <a:blipFill>
                  <a:blip r:embed="rId38"/>
                  <a:stretch>
                    <a:fillRect l="-2857" r="-3810" b="-12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FFEB0097-9897-D745-B6CB-8889741EF435}"/>
                    </a:ext>
                  </a:extLst>
                </p:cNvPr>
                <p:cNvSpPr txBox="1"/>
                <p:nvPr/>
              </p:nvSpPr>
              <p:spPr>
                <a:xfrm>
                  <a:off x="7135255" y="5461206"/>
                  <a:ext cx="1327863" cy="508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FFEB0097-9897-D745-B6CB-8889741EF4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5255" y="5461206"/>
                  <a:ext cx="1327863" cy="508665"/>
                </a:xfrm>
                <a:prstGeom prst="rect">
                  <a:avLst/>
                </a:prstGeom>
                <a:blipFill>
                  <a:blip r:embed="rId39"/>
                  <a:stretch>
                    <a:fillRect l="-2830" t="-2500" r="-2830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590669-59A9-2B44-97BF-815367331EF2}"/>
              </a:ext>
            </a:extLst>
          </p:cNvPr>
          <p:cNvGrpSpPr/>
          <p:nvPr/>
        </p:nvGrpSpPr>
        <p:grpSpPr>
          <a:xfrm>
            <a:off x="8419532" y="1221399"/>
            <a:ext cx="3052207" cy="2078070"/>
            <a:chOff x="8419532" y="1221399"/>
            <a:chExt cx="3052207" cy="207807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070C5F2-EF15-F140-BC54-1EBB6592D5E6}"/>
                </a:ext>
              </a:extLst>
            </p:cNvPr>
            <p:cNvGrpSpPr/>
            <p:nvPr/>
          </p:nvGrpSpPr>
          <p:grpSpPr>
            <a:xfrm>
              <a:off x="8419532" y="1649972"/>
              <a:ext cx="3052207" cy="1649497"/>
              <a:chOff x="8437278" y="1366203"/>
              <a:chExt cx="3052207" cy="1649497"/>
            </a:xfrm>
          </p:grpSpPr>
          <p:sp>
            <p:nvSpPr>
              <p:cNvPr id="9" name="Text Box 14">
                <a:extLst>
                  <a:ext uri="{FF2B5EF4-FFF2-40B4-BE49-F238E27FC236}">
                    <a16:creationId xmlns:a16="http://schemas.microsoft.com/office/drawing/2014/main" id="{7E10F3E4-7231-014F-8AE5-561699D465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37278" y="1366203"/>
                <a:ext cx="1000125" cy="315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1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10" name="Text Box 15">
                <a:extLst>
                  <a:ext uri="{FF2B5EF4-FFF2-40B4-BE49-F238E27FC236}">
                    <a16:creationId xmlns:a16="http://schemas.microsoft.com/office/drawing/2014/main" id="{32829674-3AF8-8040-807E-BECFD23213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72029" y="1368000"/>
                <a:ext cx="817456" cy="36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2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912BD2A-5847-0743-AEE3-41B2E5A5A8FF}"/>
                  </a:ext>
                </a:extLst>
              </p:cNvPr>
              <p:cNvGrpSpPr/>
              <p:nvPr/>
            </p:nvGrpSpPr>
            <p:grpSpPr>
              <a:xfrm>
                <a:off x="8505547" y="1693071"/>
                <a:ext cx="2938073" cy="1322629"/>
                <a:chOff x="6154738" y="1205857"/>
                <a:chExt cx="2938073" cy="1322629"/>
              </a:xfrm>
            </p:grpSpPr>
            <p:cxnSp>
              <p:nvCxnSpPr>
                <p:cNvPr id="12" name="Straight Arrow Connector 15">
                  <a:extLst>
                    <a:ext uri="{FF2B5EF4-FFF2-40B4-BE49-F238E27FC236}">
                      <a16:creationId xmlns:a16="http://schemas.microsoft.com/office/drawing/2014/main" id="{D8E86611-3A06-9B48-B2A9-01014C2E426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6270381" y="1554036"/>
                  <a:ext cx="2704451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" name="Straight Arrow Connector 16">
                  <a:extLst>
                    <a:ext uri="{FF2B5EF4-FFF2-40B4-BE49-F238E27FC236}">
                      <a16:creationId xmlns:a16="http://schemas.microsoft.com/office/drawing/2014/main" id="{C8C1B690-188B-6241-9D1B-4242FC869AC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6250568" y="1563177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" name="Straight Arrow Connector 18">
                  <a:extLst>
                    <a:ext uri="{FF2B5EF4-FFF2-40B4-BE49-F238E27FC236}">
                      <a16:creationId xmlns:a16="http://schemas.microsoft.com/office/drawing/2014/main" id="{1D35D373-6F95-1943-9FDE-AF818F24DE0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597840" y="1563177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" name="Straight Arrow Connector 33">
                  <a:extLst>
                    <a:ext uri="{FF2B5EF4-FFF2-40B4-BE49-F238E27FC236}">
                      <a16:creationId xmlns:a16="http://schemas.microsoft.com/office/drawing/2014/main" id="{566E7E12-8462-E248-A9A1-09A38DEA8DD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6270381" y="2193900"/>
                  <a:ext cx="2704451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" name="Straight Arrow Connector 34">
                  <a:extLst>
                    <a:ext uri="{FF2B5EF4-FFF2-40B4-BE49-F238E27FC236}">
                      <a16:creationId xmlns:a16="http://schemas.microsoft.com/office/drawing/2014/main" id="{0EC32A4A-1250-4047-8CBF-B6B7E35C6DD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8846048" y="2203041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7" name="Straight Arrow Connector 35">
                  <a:extLst>
                    <a:ext uri="{FF2B5EF4-FFF2-40B4-BE49-F238E27FC236}">
                      <a16:creationId xmlns:a16="http://schemas.microsoft.com/office/drawing/2014/main" id="{8490CFD1-1BA3-AD46-9021-7727DAA35F8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7597840" y="2203041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8" name="Rectangle 40">
                  <a:extLst>
                    <a:ext uri="{FF2B5EF4-FFF2-40B4-BE49-F238E27FC236}">
                      <a16:creationId xmlns:a16="http://schemas.microsoft.com/office/drawing/2014/main" id="{771E3D79-774F-6249-AD0F-D473B9428C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77480" y="1234104"/>
                  <a:ext cx="2090253" cy="1261446"/>
                </a:xfrm>
                <a:prstGeom prst="rect">
                  <a:avLst/>
                </a:prstGeom>
                <a:noFill/>
                <a:ln w="25400" algn="ctr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2075" tIns="46038" rIns="92075" bIns="46038"/>
                <a:lstStyle/>
                <a:p>
                  <a:pPr marL="571500" indent="-571500"/>
                  <a:endParaRPr lang="en-GB" b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DFE3E06A-E076-5648-AAC2-FA188D597FD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6154738" y="1205857"/>
                      <a:ext cx="312457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" name="TextBox 3">
                      <a:extLst>
                        <a:ext uri="{FF2B5EF4-FFF2-40B4-BE49-F238E27FC236}">
                          <a16:creationId xmlns:a16="http://schemas.microsoft.com/office/drawing/2014/main" id="{55CF22F6-E4FB-2640-A39A-5A1A423AD5D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6154738" y="1205857"/>
                      <a:ext cx="312457" cy="276999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12000" r="-4000" b="-13043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E6E8D77A-51E6-9A47-9B7E-FBAC40F806BB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6167690" y="2213319"/>
                      <a:ext cx="29950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E6E8D77A-51E6-9A47-9B7E-FBAC40F806B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6167690" y="2213319"/>
                      <a:ext cx="299505" cy="276999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20000" r="-4000" b="-31818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TextBox 20">
                      <a:extLst>
                        <a:ext uri="{FF2B5EF4-FFF2-40B4-BE49-F238E27FC236}">
                          <a16:creationId xmlns:a16="http://schemas.microsoft.com/office/drawing/2014/main" id="{603C035F-937D-7043-8B56-CCD9FAD6FFB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8787343" y="1207039"/>
                      <a:ext cx="305468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9" name="TextBox 68">
                      <a:extLst>
                        <a:ext uri="{FF2B5EF4-FFF2-40B4-BE49-F238E27FC236}">
                          <a16:creationId xmlns:a16="http://schemas.microsoft.com/office/drawing/2014/main" id="{E25FB0EF-058A-7C48-943A-41AC33F4C45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787343" y="1207039"/>
                      <a:ext cx="305468" cy="27699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20000" t="-4348" r="-4000" b="-13043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1A554B08-B596-5144-9518-C89F9B093405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8724834" y="2187124"/>
                      <a:ext cx="318421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1A554B08-B596-5144-9518-C89F9B09340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724834" y="2187124"/>
                      <a:ext cx="318421" cy="27699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11538" r="-7692" b="-26087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B48C9090-431D-0741-9FD2-0D88A45EF406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7443658" y="1261740"/>
                      <a:ext cx="551818" cy="31880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ℓ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B48C9090-431D-0741-9FD2-0D88A45EF40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443658" y="1261740"/>
                      <a:ext cx="551818" cy="318805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l="-6818" t="-3846" r="-6818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03DFA8D2-290F-374E-930B-D7E8EB218322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7565032" y="2209681"/>
                      <a:ext cx="551818" cy="31880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ℓ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03DFA8D2-290F-374E-930B-D7E8EB21832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565032" y="2209681"/>
                      <a:ext cx="551818" cy="318805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6818" t="-3846" r="-9091" b="-3846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58F71A7-BBCF-B941-8F52-5D89D35DEFFB}"/>
                </a:ext>
              </a:extLst>
            </p:cNvPr>
            <p:cNvSpPr txBox="1"/>
            <p:nvPr/>
          </p:nvSpPr>
          <p:spPr>
            <a:xfrm>
              <a:off x="8594030" y="1221399"/>
              <a:ext cx="2672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signal flow graph (SFG):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692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2F1E4-7B4C-F841-BB60-E8676DA08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Transmission-lines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2DCBEE-F12D-E547-A12F-732B8CFF34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1630" y="1047893"/>
                <a:ext cx="8099118" cy="5146268"/>
              </a:xfrm>
            </p:spPr>
            <p:txBody>
              <a:bodyPr/>
              <a:lstStyle/>
              <a:p>
                <a:r>
                  <a:rPr lang="en-US" dirty="0"/>
                  <a:t>Transmission-line terminated with an arbitrary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Lossless transmission-line: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endParaRPr lang="en-US" dirty="0"/>
              </a:p>
              <a:p>
                <a:pPr lvl="2"/>
                <a:endParaRPr lang="en-US" dirty="0"/>
              </a:p>
              <a:p>
                <a:pPr marL="1314450" lvl="3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2DCBEE-F12D-E547-A12F-732B8CFF34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1630" y="1047893"/>
                <a:ext cx="8099118" cy="5146268"/>
              </a:xfrm>
              <a:blipFill>
                <a:blip r:embed="rId2"/>
                <a:stretch>
                  <a:fillRect l="-1097" t="-1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65AF3F0-4834-AF4B-8D79-4D826DE16A2F}"/>
                  </a:ext>
                </a:extLst>
              </p:cNvPr>
              <p:cNvSpPr txBox="1"/>
              <p:nvPr/>
            </p:nvSpPr>
            <p:spPr>
              <a:xfrm>
                <a:off x="757705" y="2292292"/>
                <a:ext cx="5939878" cy="7184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cosh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sinh</m:t>
                                      </m:r>
                                    </m:fName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cosh</m:t>
                                  </m:r>
                                </m:fName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sinh</m:t>
                                      </m:r>
                                    </m:fName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65AF3F0-4834-AF4B-8D79-4D826DE16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2292292"/>
                <a:ext cx="5939878" cy="7184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F0668E-8CFE-2249-B108-D641F6733C55}"/>
                  </a:ext>
                </a:extLst>
              </p:cNvPr>
              <p:cNvSpPr txBox="1"/>
              <p:nvPr/>
            </p:nvSpPr>
            <p:spPr>
              <a:xfrm>
                <a:off x="757705" y="1517140"/>
                <a:ext cx="5563254" cy="5672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sSup>
                        <m:sSup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F0668E-8CFE-2249-B108-D641F6733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1517140"/>
                <a:ext cx="5563254" cy="567271"/>
              </a:xfrm>
              <a:prstGeom prst="rect">
                <a:avLst/>
              </a:prstGeom>
              <a:blipFill>
                <a:blip r:embed="rId4"/>
                <a:stretch>
                  <a:fillRect t="-4348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ECC2015C-13FE-4446-A4E8-6A65A9CC1322}"/>
              </a:ext>
            </a:extLst>
          </p:cNvPr>
          <p:cNvGrpSpPr/>
          <p:nvPr/>
        </p:nvGrpSpPr>
        <p:grpSpPr>
          <a:xfrm>
            <a:off x="7678972" y="1800776"/>
            <a:ext cx="3453745" cy="1209964"/>
            <a:chOff x="7980550" y="1431940"/>
            <a:chExt cx="3453745" cy="120996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E7E6573-603B-2C4D-92D2-AFDED041A34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34052" y="1716344"/>
              <a:ext cx="36054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CA26026-C6F5-764C-98C4-C6FAC8A00C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734052" y="2488551"/>
              <a:ext cx="360542" cy="39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1B857FF-3E7A-8E4D-9267-F1DEA147137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734052" y="1716344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17A014D-EEB3-524D-B48C-B6A338C792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734052" y="2294035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E0A9287-4A92-D046-B995-E87964CFC4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54193" y="1899830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59DB50D-64F8-1C4F-B3CA-22B006A810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54193" y="2294035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48DDC24-3DF4-3148-9249-4381015C7E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52633" y="189983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6E9F1B6-DA4E-8B4E-A866-E1FD25E13A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52633" y="229218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87C6AB38-0C66-3146-8B14-EA50D63FA27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380538" y="1906740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87C6AB38-0C66-3146-8B14-EA50D63FA2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80538" y="1906740"/>
                  <a:ext cx="565110" cy="333554"/>
                </a:xfrm>
                <a:prstGeom prst="rect">
                  <a:avLst/>
                </a:prstGeom>
                <a:blipFill>
                  <a:blip r:embed="rId5"/>
                  <a:stretch>
                    <a:fillRect r="-4348" b="-370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5D9F31A-2654-6D4F-B1F6-B029247490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41118" y="1431940"/>
              <a:ext cx="0" cy="118440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B61D5625-5788-A842-9DDE-512DA81FBD5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70794" y="1927215"/>
                  <a:ext cx="263501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B61D5625-5788-A842-9DDE-512DA81FBD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170794" y="1927215"/>
                  <a:ext cx="263501" cy="333554"/>
                </a:xfrm>
                <a:prstGeom prst="rect">
                  <a:avLst/>
                </a:prstGeom>
                <a:blipFill>
                  <a:blip r:embed="rId6"/>
                  <a:stretch>
                    <a:fillRect r="-909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Box 26">
                  <a:extLst>
                    <a:ext uri="{FF2B5EF4-FFF2-40B4-BE49-F238E27FC236}">
                      <a16:creationId xmlns:a16="http://schemas.microsoft.com/office/drawing/2014/main" id="{3ED4EA07-C386-5D40-944A-E15AABA4E6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80550" y="1938961"/>
                  <a:ext cx="804518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8" name="Text Box 26">
                  <a:extLst>
                    <a:ext uri="{FF2B5EF4-FFF2-40B4-BE49-F238E27FC236}">
                      <a16:creationId xmlns:a16="http://schemas.microsoft.com/office/drawing/2014/main" id="{3ED4EA07-C386-5D40-944A-E15AABA4E6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80550" y="1938961"/>
                  <a:ext cx="804518" cy="33355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B93FFC55-FB2C-644A-820E-B8D10E32F36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43645" y="2308350"/>
                  <a:ext cx="307233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B93FFC55-FB2C-644A-820E-B8D10E32F3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43645" y="2308350"/>
                  <a:ext cx="307233" cy="333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BCCF637-F923-3346-BBD2-F27623A6E732}"/>
                </a:ext>
              </a:extLst>
            </p:cNvPr>
            <p:cNvCxnSpPr>
              <a:stCxn id="19" idx="1"/>
            </p:cNvCxnSpPr>
            <p:nvPr/>
          </p:nvCxnSpPr>
          <p:spPr bwMode="auto">
            <a:xfrm flipH="1">
              <a:off x="8751073" y="2475127"/>
              <a:ext cx="79257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F36066E-F655-2D48-94B1-00E7BAA4B5A8}"/>
                </a:ext>
              </a:extLst>
            </p:cNvPr>
            <p:cNvCxnSpPr>
              <a:stCxn id="19" idx="3"/>
            </p:cNvCxnSpPr>
            <p:nvPr/>
          </p:nvCxnSpPr>
          <p:spPr bwMode="auto">
            <a:xfrm flipV="1">
              <a:off x="9850878" y="2473052"/>
              <a:ext cx="690240" cy="207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F19026-D945-5D44-8A77-5182D2A4B10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746096" y="1431940"/>
              <a:ext cx="0" cy="118440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25365D8-9F8E-7942-BB9D-C454F5E21199}"/>
                </a:ext>
              </a:extLst>
            </p:cNvPr>
            <p:cNvSpPr/>
            <p:nvPr/>
          </p:nvSpPr>
          <p:spPr bwMode="auto">
            <a:xfrm rot="5400000">
              <a:off x="10851159" y="2015942"/>
              <a:ext cx="466170" cy="180000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Line 15">
              <a:extLst>
                <a:ext uri="{FF2B5EF4-FFF2-40B4-BE49-F238E27FC236}">
                  <a16:creationId xmlns:a16="http://schemas.microsoft.com/office/drawing/2014/main" id="{5E7A0482-3CD9-0B45-A271-762B98FFD2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84244" y="1722944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27" name="Line 15">
              <a:extLst>
                <a:ext uri="{FF2B5EF4-FFF2-40B4-BE49-F238E27FC236}">
                  <a16:creationId xmlns:a16="http://schemas.microsoft.com/office/drawing/2014/main" id="{F2DEB4E4-51D9-7346-95D0-CBC5A22AF0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83092" y="2344943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 Box 26">
                  <a:extLst>
                    <a:ext uri="{FF2B5EF4-FFF2-40B4-BE49-F238E27FC236}">
                      <a16:creationId xmlns:a16="http://schemas.microsoft.com/office/drawing/2014/main" id="{758F7CDF-DC60-9E45-9CAA-7E4ECFC201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891379" y="1432192"/>
                  <a:ext cx="67856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Text Box 26">
                  <a:extLst>
                    <a:ext uri="{FF2B5EF4-FFF2-40B4-BE49-F238E27FC236}">
                      <a16:creationId xmlns:a16="http://schemas.microsoft.com/office/drawing/2014/main" id="{758F7CDF-DC60-9E45-9CAA-7E4ECFC201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91379" y="1432192"/>
                  <a:ext cx="678560" cy="333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 Box 26">
                  <a:extLst>
                    <a:ext uri="{FF2B5EF4-FFF2-40B4-BE49-F238E27FC236}">
                      <a16:creationId xmlns:a16="http://schemas.microsoft.com/office/drawing/2014/main" id="{0BBCC45C-8535-604F-AF11-FB01B0BD5FE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052388" y="1439165"/>
                  <a:ext cx="716772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𝚪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45" name="Text Box 26">
                  <a:extLst>
                    <a:ext uri="{FF2B5EF4-FFF2-40B4-BE49-F238E27FC236}">
                      <a16:creationId xmlns:a16="http://schemas.microsoft.com/office/drawing/2014/main" id="{0BBCC45C-8535-604F-AF11-FB01B0BD5F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52388" y="1439165"/>
                  <a:ext cx="716772" cy="33355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C31614F-4227-8F44-8E5E-7BFEE9BD1AA0}"/>
                  </a:ext>
                </a:extLst>
              </p:cNvPr>
              <p:cNvSpPr txBox="1"/>
              <p:nvPr/>
            </p:nvSpPr>
            <p:spPr>
              <a:xfrm>
                <a:off x="757705" y="3720736"/>
                <a:ext cx="10056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C31614F-4227-8F44-8E5E-7BFEE9BD1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3720736"/>
                <a:ext cx="1005660" cy="276999"/>
              </a:xfrm>
              <a:prstGeom prst="rect">
                <a:avLst/>
              </a:prstGeom>
              <a:blipFill>
                <a:blip r:embed="rId11"/>
                <a:stretch>
                  <a:fillRect l="-2500" r="-3750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EC75333-2629-F045-B3DA-3A17B37BBF74}"/>
                  </a:ext>
                </a:extLst>
              </p:cNvPr>
              <p:cNvSpPr txBox="1"/>
              <p:nvPr/>
            </p:nvSpPr>
            <p:spPr>
              <a:xfrm>
                <a:off x="757705" y="4120290"/>
                <a:ext cx="3973377" cy="7199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  <m:func>
                                <m:func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𝐜𝐨𝐬</m:t>
                                  </m:r>
                                </m:fName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</m:t>
                                  </m:r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𝒁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𝐬𝐢𝐧</m:t>
                                      </m:r>
                                    </m:fName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num>
                            <m:den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𝒄𝒐𝒔</m:t>
                                  </m:r>
                                </m:fName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𝒋𝒁</m:t>
                                  </m:r>
                                  <m:func>
                                    <m:func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𝒔𝒊𝒏</m:t>
                                      </m:r>
                                    </m:fName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den>
                          </m:f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𝜴</m:t>
                          </m:r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EC75333-2629-F045-B3DA-3A17B37BB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4120290"/>
                <a:ext cx="3973377" cy="7199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1F158452-8521-B746-8750-B80030155193}"/>
              </a:ext>
            </a:extLst>
          </p:cNvPr>
          <p:cNvSpPr txBox="1">
            <a:spLocks/>
          </p:cNvSpPr>
          <p:nvPr/>
        </p:nvSpPr>
        <p:spPr bwMode="auto">
          <a:xfrm>
            <a:off x="4636614" y="3573900"/>
            <a:ext cx="6320131" cy="25029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 dirty="0"/>
              <a:t>Popular applications</a:t>
            </a:r>
          </a:p>
          <a:p>
            <a:pPr lvl="2"/>
            <a:r>
              <a:rPr lang="en-US" dirty="0"/>
              <a:t>Quarter-wave line:</a:t>
            </a:r>
          </a:p>
          <a:p>
            <a:pPr lvl="2"/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/>
              <a:t>Terminated (matched) line: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Open line:</a:t>
            </a:r>
          </a:p>
          <a:p>
            <a:pPr lvl="2"/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/>
              <a:t>Shorted line: </a:t>
            </a:r>
          </a:p>
          <a:p>
            <a:pPr lvl="2"/>
            <a:endParaRPr lang="en-US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C67D63E-5DAF-624A-93E7-5ECB5D91A89D}"/>
                  </a:ext>
                </a:extLst>
              </p:cNvPr>
              <p:cNvSpPr txBox="1"/>
              <p:nvPr/>
            </p:nvSpPr>
            <p:spPr>
              <a:xfrm>
                <a:off x="7735041" y="3781909"/>
                <a:ext cx="2093970" cy="524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C67D63E-5DAF-624A-93E7-5ECB5D91A8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041" y="3781909"/>
                <a:ext cx="2093970" cy="524182"/>
              </a:xfrm>
              <a:prstGeom prst="rect">
                <a:avLst/>
              </a:prstGeom>
              <a:blipFill>
                <a:blip r:embed="rId13"/>
                <a:stretch>
                  <a:fillRect l="-2424" t="-2381" r="-1212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A3E2CEB-D735-4648-AAA4-A51E3114A048}"/>
                  </a:ext>
                </a:extLst>
              </p:cNvPr>
              <p:cNvSpPr txBox="1"/>
              <p:nvPr/>
            </p:nvSpPr>
            <p:spPr>
              <a:xfrm>
                <a:off x="8691959" y="4580259"/>
                <a:ext cx="1111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A3E2CEB-D735-4648-AAA4-A51E3114A0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1959" y="4580259"/>
                <a:ext cx="1111330" cy="276999"/>
              </a:xfrm>
              <a:prstGeom prst="rect">
                <a:avLst/>
              </a:prstGeom>
              <a:blipFill>
                <a:blip r:embed="rId14"/>
                <a:stretch>
                  <a:fillRect l="-3409" r="-3409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3073289-E498-C043-8E0A-68783C2EFA49}"/>
                  </a:ext>
                </a:extLst>
              </p:cNvPr>
              <p:cNvSpPr txBox="1"/>
              <p:nvPr/>
            </p:nvSpPr>
            <p:spPr>
              <a:xfrm>
                <a:off x="7148241" y="5224380"/>
                <a:ext cx="10724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3073289-E498-C043-8E0A-68783C2EF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241" y="5224380"/>
                <a:ext cx="1072408" cy="276999"/>
              </a:xfrm>
              <a:prstGeom prst="rect">
                <a:avLst/>
              </a:prstGeom>
              <a:blipFill>
                <a:blip r:embed="rId15"/>
                <a:stretch>
                  <a:fillRect l="-4706" t="-4545" r="-2353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7937299-2B48-2245-9169-B005B61D405F}"/>
                  </a:ext>
                </a:extLst>
              </p:cNvPr>
              <p:cNvSpPr txBox="1"/>
              <p:nvPr/>
            </p:nvSpPr>
            <p:spPr>
              <a:xfrm>
                <a:off x="7232074" y="5882919"/>
                <a:ext cx="9842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7937299-2B48-2245-9169-B005B61D4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2074" y="5882919"/>
                <a:ext cx="984244" cy="276999"/>
              </a:xfrm>
              <a:prstGeom prst="rect">
                <a:avLst/>
              </a:prstGeom>
              <a:blipFill>
                <a:blip r:embed="rId16"/>
                <a:stretch>
                  <a:fillRect l="-5063" t="-4545" r="-2532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FB6DA80-64F0-9649-A383-9543A51F0023}"/>
                  </a:ext>
                </a:extLst>
              </p:cNvPr>
              <p:cNvSpPr txBox="1"/>
              <p:nvPr/>
            </p:nvSpPr>
            <p:spPr>
              <a:xfrm>
                <a:off x="9879994" y="3676808"/>
                <a:ext cx="1074379" cy="70376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FB6DA80-64F0-9649-A383-9543A51F0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9994" y="3676808"/>
                <a:ext cx="1074379" cy="70376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31696A7-A783-724C-B457-6C67F9B64818}"/>
                  </a:ext>
                </a:extLst>
              </p:cNvPr>
              <p:cNvSpPr txBox="1"/>
              <p:nvPr/>
            </p:nvSpPr>
            <p:spPr>
              <a:xfrm>
                <a:off x="9875912" y="4512925"/>
                <a:ext cx="1058027" cy="42240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31696A7-A783-724C-B457-6C67F9B64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5912" y="4512925"/>
                <a:ext cx="1058027" cy="42240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074FDB4-6131-C34B-95D1-F02FAE74553C}"/>
                  </a:ext>
                </a:extLst>
              </p:cNvPr>
              <p:cNvSpPr txBox="1"/>
              <p:nvPr/>
            </p:nvSpPr>
            <p:spPr>
              <a:xfrm>
                <a:off x="8310258" y="5161570"/>
                <a:ext cx="1956479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99000"/>
                  </a:schemeClr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cot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074FDB4-6131-C34B-95D1-F02FAE745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258" y="5161570"/>
                <a:ext cx="1956479" cy="422405"/>
              </a:xfrm>
              <a:prstGeom prst="rect">
                <a:avLst/>
              </a:prstGeom>
              <a:blipFill>
                <a:blip r:embed="rId19"/>
                <a:stretch>
                  <a:fillRect b="-8571"/>
                </a:stretch>
              </a:blipFill>
              <a:ln>
                <a:solidFill>
                  <a:schemeClr val="tx1">
                    <a:alpha val="99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A1B9128-405D-F249-812A-6FF5E80A01EB}"/>
                  </a:ext>
                </a:extLst>
              </p:cNvPr>
              <p:cNvSpPr txBox="1"/>
              <p:nvPr/>
            </p:nvSpPr>
            <p:spPr>
              <a:xfrm>
                <a:off x="8310258" y="5810215"/>
                <a:ext cx="1800988" cy="42240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A1B9128-405D-F249-812A-6FF5E80A0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258" y="5810215"/>
                <a:ext cx="1800988" cy="422405"/>
              </a:xfrm>
              <a:prstGeom prst="rect">
                <a:avLst/>
              </a:prstGeom>
              <a:blipFill>
                <a:blip r:embed="rId20"/>
                <a:stretch>
                  <a:fillRect b="-5556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02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  <p:bldP spid="49" grpId="0"/>
      <p:bldP spid="50" grpId="0"/>
      <p:bldP spid="55" grpId="0"/>
      <p:bldP spid="56" grpId="0"/>
      <p:bldP spid="57" grpId="0" animBg="1"/>
      <p:bldP spid="58" grpId="0" animBg="1"/>
      <p:bldP spid="59" grpId="0" animBg="1"/>
      <p:bldP spid="6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1C0AE-E2FE-AC44-B776-A9C4A190E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Transmission-lines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3F4C41-3BA7-8A4B-93F5-E4EBE2C237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8870" y="2776115"/>
                <a:ext cx="6759280" cy="3418046"/>
              </a:xfrm>
            </p:spPr>
            <p:txBody>
              <a:bodyPr/>
              <a:lstStyle/>
              <a:p>
                <a:r>
                  <a:rPr lang="en-US" dirty="0"/>
                  <a:t>A lossless TL with open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) or shorted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) termination can approximate a lumped reactive element (capacitor or inductor)</a:t>
                </a:r>
              </a:p>
              <a:p>
                <a:pPr lvl="1"/>
                <a:r>
                  <a:rPr lang="en-US" dirty="0"/>
                  <a:t>A “capacitive” element has the form: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An “inductive” element has the form:</a:t>
                </a:r>
              </a:p>
              <a:p>
                <a:pPr lvl="2"/>
                <a:r>
                  <a:rPr lang="en-US" dirty="0"/>
                  <a:t>A more precise method follows a “</a:t>
                </a:r>
                <a:r>
                  <a:rPr lang="en-US" i="1" dirty="0"/>
                  <a:t>T</a:t>
                </a:r>
                <a:r>
                  <a:rPr lang="en-US" dirty="0"/>
                  <a:t>” or “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”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𝐿𝐶𝐿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𝐶𝐿𝐶</m:t>
                    </m:r>
                  </m:oMath>
                </a14:m>
                <a:r>
                  <a:rPr lang="en-US" dirty="0"/>
                  <a:t> equivalent circuit of the lossless TL.</a:t>
                </a:r>
              </a:p>
              <a:p>
                <a:pPr lvl="2"/>
                <a:r>
                  <a:rPr lang="en-US" dirty="0"/>
                  <a:t>In case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dirty="0"/>
                  <a:t>, we can simplify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dirty="0"/>
                  <a:t>, etc.</a:t>
                </a:r>
              </a:p>
              <a:p>
                <a:pPr lvl="2"/>
                <a:r>
                  <a:rPr lang="en-US" dirty="0"/>
                  <a:t>In practice it is useful to select a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for a capacitive, or a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for an inductive semi-lumped element approximation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3F4C41-3BA7-8A4B-93F5-E4EBE2C237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870" y="2776115"/>
                <a:ext cx="6759280" cy="3418046"/>
              </a:xfrm>
              <a:blipFill>
                <a:blip r:embed="rId2"/>
                <a:stretch>
                  <a:fillRect l="-1313" t="-2963" r="-1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A3D6AAE-EB89-2A48-9D34-08F5123E02E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750742" y="1206598"/>
              <a:ext cx="9178794" cy="12727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5378">
                      <a:extLst>
                        <a:ext uri="{9D8B030D-6E8A-4147-A177-3AD203B41FA5}">
                          <a16:colId xmlns:a16="http://schemas.microsoft.com/office/drawing/2014/main" val="3035209766"/>
                        </a:ext>
                      </a:extLst>
                    </a:gridCol>
                    <a:gridCol w="1413526">
                      <a:extLst>
                        <a:ext uri="{9D8B030D-6E8A-4147-A177-3AD203B41FA5}">
                          <a16:colId xmlns:a16="http://schemas.microsoft.com/office/drawing/2014/main" val="2072346015"/>
                        </a:ext>
                      </a:extLst>
                    </a:gridCol>
                    <a:gridCol w="1766630">
                      <a:extLst>
                        <a:ext uri="{9D8B030D-6E8A-4147-A177-3AD203B41FA5}">
                          <a16:colId xmlns:a16="http://schemas.microsoft.com/office/drawing/2014/main" val="327763082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2843147889"/>
                        </a:ext>
                      </a:extLst>
                    </a:gridCol>
                    <a:gridCol w="1689820">
                      <a:extLst>
                        <a:ext uri="{9D8B030D-6E8A-4147-A177-3AD203B41FA5}">
                          <a16:colId xmlns:a16="http://schemas.microsoft.com/office/drawing/2014/main" val="2398602245"/>
                        </a:ext>
                      </a:extLst>
                    </a:gridCol>
                  </a:tblGrid>
                  <a:tr h="430251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dirty="0"/>
                            <a:t>physical length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br>
                            <a:rPr lang="en-US" sz="1600" dirty="0"/>
                          </a:br>
                          <a:r>
                            <a:rPr lang="en-US" sz="1600" dirty="0"/>
                            <a:t>electrical length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8616486"/>
                      </a:ext>
                    </a:extLst>
                  </a:tr>
                  <a:tr h="264937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11893"/>
                              </a:solidFill>
                            </a:rPr>
                            <a:t>lossless TL open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3926877"/>
                      </a:ext>
                    </a:extLst>
                  </a:tr>
                  <a:tr h="264937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08000"/>
                              </a:solidFill>
                            </a:rPr>
                            <a:t>lossless TL shorted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7689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A3D6AAE-EB89-2A48-9D34-08F5123E02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0135827"/>
                  </p:ext>
                </p:extLst>
              </p:nvPr>
            </p:nvGraphicFramePr>
            <p:xfrm>
              <a:off x="2750742" y="1206598"/>
              <a:ext cx="9178794" cy="12727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5378">
                      <a:extLst>
                        <a:ext uri="{9D8B030D-6E8A-4147-A177-3AD203B41FA5}">
                          <a16:colId xmlns:a16="http://schemas.microsoft.com/office/drawing/2014/main" val="3035209766"/>
                        </a:ext>
                      </a:extLst>
                    </a:gridCol>
                    <a:gridCol w="1413526">
                      <a:extLst>
                        <a:ext uri="{9D8B030D-6E8A-4147-A177-3AD203B41FA5}">
                          <a16:colId xmlns:a16="http://schemas.microsoft.com/office/drawing/2014/main" val="2072346015"/>
                        </a:ext>
                      </a:extLst>
                    </a:gridCol>
                    <a:gridCol w="1766630">
                      <a:extLst>
                        <a:ext uri="{9D8B030D-6E8A-4147-A177-3AD203B41FA5}">
                          <a16:colId xmlns:a16="http://schemas.microsoft.com/office/drawing/2014/main" val="327763082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2843147889"/>
                        </a:ext>
                      </a:extLst>
                    </a:gridCol>
                    <a:gridCol w="1689820">
                      <a:extLst>
                        <a:ext uri="{9D8B030D-6E8A-4147-A177-3AD203B41FA5}">
                          <a16:colId xmlns:a16="http://schemas.microsoft.com/office/drawing/2014/main" val="2398602245"/>
                        </a:ext>
                      </a:extLst>
                    </a:gridCol>
                  </a:tblGrid>
                  <a:tr h="602234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t="-4167" r="-274227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173214" t="-4167" r="-375000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20144" t="-4167" r="-202158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304795" t="-4167" r="-92466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444361" t="-4167" r="-1504" b="-1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61648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11893"/>
                              </a:solidFill>
                            </a:rPr>
                            <a:t>lossless TL open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392687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08000"/>
                              </a:solidFill>
                            </a:rPr>
                            <a:t>lossless TL shorted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76898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D3F03A-EE49-4340-9BFF-2B0585A3EFD1}"/>
                  </a:ext>
                </a:extLst>
              </p:cNvPr>
              <p:cNvSpPr txBox="1"/>
              <p:nvPr/>
            </p:nvSpPr>
            <p:spPr>
              <a:xfrm>
                <a:off x="5412560" y="3643191"/>
                <a:ext cx="1927579" cy="5689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D3F03A-EE49-4340-9BFF-2B0585A3E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2560" y="3643191"/>
                <a:ext cx="1927579" cy="568938"/>
              </a:xfrm>
              <a:prstGeom prst="rect">
                <a:avLst/>
              </a:prstGeom>
              <a:blipFill>
                <a:blip r:embed="rId4"/>
                <a:stretch>
                  <a:fillRect l="-1974" t="-6667" r="-1974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883B3-CA60-BE40-BF87-C0CCEEB252CF}"/>
                  </a:ext>
                </a:extLst>
              </p:cNvPr>
              <p:cNvSpPr txBox="1"/>
              <p:nvPr/>
            </p:nvSpPr>
            <p:spPr>
              <a:xfrm>
                <a:off x="5429519" y="4212129"/>
                <a:ext cx="9786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883B3-CA60-BE40-BF87-C0CCEEB252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519" y="4212129"/>
                <a:ext cx="978666" cy="276999"/>
              </a:xfrm>
              <a:prstGeom prst="rect">
                <a:avLst/>
              </a:prstGeom>
              <a:blipFill>
                <a:blip r:embed="rId5"/>
                <a:stretch>
                  <a:fillRect l="-3846" r="-641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2829B586-699A-6B4A-BE31-6ED15C8ABCAA}"/>
              </a:ext>
            </a:extLst>
          </p:cNvPr>
          <p:cNvGrpSpPr/>
          <p:nvPr/>
        </p:nvGrpSpPr>
        <p:grpSpPr>
          <a:xfrm>
            <a:off x="7446220" y="3002623"/>
            <a:ext cx="4572000" cy="2844800"/>
            <a:chOff x="7446220" y="3002623"/>
            <a:chExt cx="4572000" cy="28448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25AAD04-FDDD-804F-90F4-FBCE80900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6220" y="3002623"/>
              <a:ext cx="4572000" cy="284480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73D58DD-AEF4-D74B-89F2-AEA45123091D}"/>
                </a:ext>
              </a:extLst>
            </p:cNvPr>
            <p:cNvSpPr/>
            <p:nvPr/>
          </p:nvSpPr>
          <p:spPr bwMode="auto">
            <a:xfrm>
              <a:off x="7747415" y="3313786"/>
              <a:ext cx="3763690" cy="1201546"/>
            </a:xfrm>
            <a:prstGeom prst="rect">
              <a:avLst/>
            </a:prstGeom>
            <a:solidFill>
              <a:srgbClr val="C00000">
                <a:alpha val="1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C5D24CF-7794-044A-9177-8262E59105A6}"/>
                </a:ext>
              </a:extLst>
            </p:cNvPr>
            <p:cNvSpPr/>
            <p:nvPr/>
          </p:nvSpPr>
          <p:spPr bwMode="auto">
            <a:xfrm>
              <a:off x="7747415" y="4519407"/>
              <a:ext cx="3763690" cy="1201546"/>
            </a:xfrm>
            <a:prstGeom prst="rect">
              <a:avLst/>
            </a:prstGeom>
            <a:solidFill>
              <a:srgbClr val="7030A0">
                <a:alpha val="1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605428E5-F4CC-ED49-8560-D6D67D09FA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30730" y="3500075"/>
              <a:ext cx="883315" cy="28623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400" b="0" kern="0" dirty="0">
                  <a:solidFill>
                    <a:srgbClr val="C00000"/>
                  </a:solidFill>
                </a:rPr>
                <a:t>inductive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2C12A2B3-6E5A-A24E-B980-39C66911F0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5820" y="5234035"/>
              <a:ext cx="1036935" cy="28623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400" b="0" kern="0" dirty="0">
                  <a:solidFill>
                    <a:srgbClr val="7030A0"/>
                  </a:solidFill>
                </a:rPr>
                <a:t>capacitive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399D1F-27DA-B04F-BC21-01A78D6C2612}"/>
                  </a:ext>
                </a:extLst>
              </p:cNvPr>
              <p:cNvSpPr txBox="1"/>
              <p:nvPr/>
            </p:nvSpPr>
            <p:spPr>
              <a:xfrm>
                <a:off x="181630" y="1452006"/>
                <a:ext cx="2485662" cy="4472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11893">
                    <a:alpha val="99000"/>
                  </a:srgbClr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𝒐𝒑𝒆𝒏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1" i="1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func>
                        <m:funcPr>
                          <m:ctrlP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𝐜𝐨𝐭</m:t>
                          </m:r>
                        </m:fName>
                        <m:e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399D1F-27DA-B04F-BC21-01A78D6C2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630" y="1452006"/>
                <a:ext cx="2485662" cy="44728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011893">
                    <a:alpha val="99000"/>
                  </a:srgb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0D1A8F-FA2D-9B4C-AB1E-1B7248B23339}"/>
                  </a:ext>
                </a:extLst>
              </p:cNvPr>
              <p:cNvSpPr txBox="1"/>
              <p:nvPr/>
            </p:nvSpPr>
            <p:spPr>
              <a:xfrm>
                <a:off x="234529" y="2044804"/>
                <a:ext cx="2379864" cy="4345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8000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𝒔𝒉𝒐𝒓𝒕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func>
                        <m:func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b="1" i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𝐭𝐚𝐧</m:t>
                          </m:r>
                        </m:fName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0D1A8F-FA2D-9B4C-AB1E-1B7248B23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29" y="2044804"/>
                <a:ext cx="2379864" cy="434588"/>
              </a:xfrm>
              <a:prstGeom prst="rect">
                <a:avLst/>
              </a:prstGeom>
              <a:blipFill>
                <a:blip r:embed="rId8"/>
                <a:stretch>
                  <a:fillRect b="-2778"/>
                </a:stretch>
              </a:blipFill>
              <a:ln w="12700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052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A3081-5042-2F43-B005-C60D92AF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in the </a:t>
            </a:r>
            <a:r>
              <a:rPr lang="en-US" i="1" dirty="0"/>
              <a:t>Smith</a:t>
            </a:r>
            <a:r>
              <a:rPr lang="en-US" dirty="0"/>
              <a:t> Chart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D8F55F-7DF7-9746-8AE8-EE230E1548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7400" y="1047890"/>
                <a:ext cx="9891800" cy="2133022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This is a “bilinear” transformation with the following properties:</a:t>
                </a:r>
              </a:p>
              <a:p>
                <a:r>
                  <a:rPr lang="en-US" dirty="0"/>
                  <a:t>Generalized circles are transformed into generalized circles</a:t>
                </a:r>
              </a:p>
              <a:p>
                <a:pPr lvl="1"/>
                <a:r>
                  <a:rPr lang="en-US" dirty="0"/>
                  <a:t>circle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circle</a:t>
                </a:r>
              </a:p>
              <a:p>
                <a:pPr lvl="1"/>
                <a:r>
                  <a:rPr lang="en-US" dirty="0"/>
                  <a:t>straight line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circle</a:t>
                </a:r>
              </a:p>
              <a:p>
                <a:pPr lvl="1"/>
                <a:r>
                  <a:rPr lang="en-US" dirty="0"/>
                  <a:t>circle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straight line</a:t>
                </a:r>
              </a:p>
              <a:p>
                <a:pPr lvl="1"/>
                <a:r>
                  <a:rPr lang="en-US" dirty="0"/>
                  <a:t>straight line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straight line</a:t>
                </a:r>
              </a:p>
              <a:p>
                <a:r>
                  <a:rPr lang="en-US" dirty="0"/>
                  <a:t>Angles are preserved locally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D8F55F-7DF7-9746-8AE8-EE230E1548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7400" y="1047890"/>
                <a:ext cx="9891800" cy="2133022"/>
              </a:xfrm>
              <a:blipFill>
                <a:blip r:embed="rId2"/>
                <a:stretch>
                  <a:fillRect l="-897" t="-2367" b="-5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3184367-C148-6342-873B-0C1F219016A1}"/>
              </a:ext>
            </a:extLst>
          </p:cNvPr>
          <p:cNvSpPr txBox="1">
            <a:spLocks/>
          </p:cNvSpPr>
          <p:nvPr/>
        </p:nvSpPr>
        <p:spPr bwMode="auto">
          <a:xfrm>
            <a:off x="4637933" y="1922086"/>
            <a:ext cx="6644065" cy="7392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2"/>
            <a:r>
              <a:rPr lang="en-US" kern="0" dirty="0"/>
              <a:t>a straight line is equivalent to a circle with infinite radius</a:t>
            </a:r>
          </a:p>
          <a:p>
            <a:pPr lvl="2"/>
            <a:r>
              <a:rPr lang="en-US" kern="0" dirty="0"/>
              <a:t>a circle is defined by 3 points</a:t>
            </a:r>
          </a:p>
          <a:p>
            <a:pPr lvl="2"/>
            <a:r>
              <a:rPr lang="en-US" kern="0" dirty="0"/>
              <a:t>a straight line is defined by 2 points</a:t>
            </a:r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</p:txBody>
      </p:sp>
      <p:grpSp>
        <p:nvGrpSpPr>
          <p:cNvPr id="5" name="Group 73">
            <a:extLst>
              <a:ext uri="{FF2B5EF4-FFF2-40B4-BE49-F238E27FC236}">
                <a16:creationId xmlns:a16="http://schemas.microsoft.com/office/drawing/2014/main" id="{75FBB93E-21D5-A647-A4F4-E6D706A7251F}"/>
              </a:ext>
            </a:extLst>
          </p:cNvPr>
          <p:cNvGrpSpPr>
            <a:grpSpLocks/>
          </p:cNvGrpSpPr>
          <p:nvPr/>
        </p:nvGrpSpPr>
        <p:grpSpPr bwMode="auto">
          <a:xfrm>
            <a:off x="2221488" y="3161067"/>
            <a:ext cx="2863850" cy="2779712"/>
            <a:chOff x="1188720" y="3265201"/>
            <a:chExt cx="2642616" cy="2779776"/>
          </a:xfrm>
        </p:grpSpPr>
        <p:sp>
          <p:nvSpPr>
            <p:cNvPr id="6" name="Rectangle 66">
              <a:extLst>
                <a:ext uri="{FF2B5EF4-FFF2-40B4-BE49-F238E27FC236}">
                  <a16:creationId xmlns:a16="http://schemas.microsoft.com/office/drawing/2014/main" id="{893309FA-124E-2A4C-B081-1876CDD96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650" y="4654550"/>
              <a:ext cx="285750" cy="285750"/>
            </a:xfrm>
            <a:prstGeom prst="rect">
              <a:avLst/>
            </a:prstGeom>
            <a:solidFill>
              <a:srgbClr val="7030A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7" name="Straight Connector 36">
              <a:extLst>
                <a:ext uri="{FF2B5EF4-FFF2-40B4-BE49-F238E27FC236}">
                  <a16:creationId xmlns:a16="http://schemas.microsoft.com/office/drawing/2014/main" id="{04FAB5BD-46E3-D244-B052-C9D31890B90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3528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" name="Straight Connector 37">
              <a:extLst>
                <a:ext uri="{FF2B5EF4-FFF2-40B4-BE49-F238E27FC236}">
                  <a16:creationId xmlns:a16="http://schemas.microsoft.com/office/drawing/2014/main" id="{1F51D6E8-FC08-E746-B35B-59DFE67ACE2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0960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9" name="Straight Connector 38">
              <a:extLst>
                <a:ext uri="{FF2B5EF4-FFF2-40B4-BE49-F238E27FC236}">
                  <a16:creationId xmlns:a16="http://schemas.microsoft.com/office/drawing/2014/main" id="{05132376-4001-5F43-8BCC-AB5D0CA6953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5824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" name="Straight Connector 39">
              <a:extLst>
                <a:ext uri="{FF2B5EF4-FFF2-40B4-BE49-F238E27FC236}">
                  <a16:creationId xmlns:a16="http://schemas.microsoft.com/office/drawing/2014/main" id="{296B1423-E935-C746-B7D4-A8EFB59CE9B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68402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1" name="Straight Connector 40">
              <a:extLst>
                <a:ext uri="{FF2B5EF4-FFF2-40B4-BE49-F238E27FC236}">
                  <a16:creationId xmlns:a16="http://schemas.microsoft.com/office/drawing/2014/main" id="{06B84BBF-8954-9444-A88D-0F96D7355FD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24028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12" name="Group 47">
              <a:extLst>
                <a:ext uri="{FF2B5EF4-FFF2-40B4-BE49-F238E27FC236}">
                  <a16:creationId xmlns:a16="http://schemas.microsoft.com/office/drawing/2014/main" id="{64E7FBE8-2CD4-644C-9139-C165A003A18B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980406" y="2789714"/>
              <a:ext cx="824548" cy="2407920"/>
              <a:chOff x="3900646" y="3521234"/>
              <a:chExt cx="824548" cy="2407920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87A7CC5-D3CB-224E-8CFF-BD95B10C0DBB}"/>
                  </a:ext>
                </a:extLst>
              </p:cNvPr>
              <p:cNvCxnSpPr/>
              <p:nvPr/>
            </p:nvCxnSpPr>
            <p:spPr bwMode="auto">
              <a:xfrm rot="5400000">
                <a:off x="2731555" y="4724560"/>
                <a:ext cx="2408237" cy="1587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43F6405-A562-7340-A7DE-F22E5097EFB3}"/>
                  </a:ext>
                </a:extLst>
              </p:cNvPr>
              <p:cNvCxnSpPr/>
              <p:nvPr/>
            </p:nvCxnSpPr>
            <p:spPr bwMode="auto">
              <a:xfrm rot="5400000">
                <a:off x="3006199" y="4724559"/>
                <a:ext cx="2408237" cy="1588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A307918-2378-8F40-9AAB-BBC9B24D05E1}"/>
                  </a:ext>
                </a:extLst>
              </p:cNvPr>
              <p:cNvCxnSpPr/>
              <p:nvPr/>
            </p:nvCxnSpPr>
            <p:spPr bwMode="auto">
              <a:xfrm rot="5400000">
                <a:off x="3555487" y="4724559"/>
                <a:ext cx="2408237" cy="1588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3" name="Group 53">
              <a:extLst>
                <a:ext uri="{FF2B5EF4-FFF2-40B4-BE49-F238E27FC236}">
                  <a16:creationId xmlns:a16="http://schemas.microsoft.com/office/drawing/2014/main" id="{F18FB872-1149-2748-B338-3C900A78F7B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V="1">
              <a:off x="1980406" y="4153694"/>
              <a:ext cx="824548" cy="2407920"/>
              <a:chOff x="3900646" y="3521234"/>
              <a:chExt cx="824548" cy="2407920"/>
            </a:xfrm>
          </p:grpSpPr>
          <p:cxnSp>
            <p:nvCxnSpPr>
              <p:cNvPr id="20" name="Straight Connector 54">
                <a:extLst>
                  <a:ext uri="{FF2B5EF4-FFF2-40B4-BE49-F238E27FC236}">
                    <a16:creationId xmlns:a16="http://schemas.microsoft.com/office/drawing/2014/main" id="{8FD82D4D-C008-D642-B5E1-E22CAB6DE27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2697480" y="472440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1" name="Straight Connector 55">
                <a:extLst>
                  <a:ext uri="{FF2B5EF4-FFF2-40B4-BE49-F238E27FC236}">
                    <a16:creationId xmlns:a16="http://schemas.microsoft.com/office/drawing/2014/main" id="{F0F74E55-209C-084F-A841-3D1FE7DF0F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2971800" y="472440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2" name="Straight Connector 56">
                <a:extLst>
                  <a:ext uri="{FF2B5EF4-FFF2-40B4-BE49-F238E27FC236}">
                    <a16:creationId xmlns:a16="http://schemas.microsoft.com/office/drawing/2014/main" id="{91DA5228-4B6D-4642-B648-4CA73CA238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3520440" y="472440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cxnSp>
          <p:nvCxnSpPr>
            <p:cNvPr id="14" name="Straight Arrow Connector 62">
              <a:extLst>
                <a:ext uri="{FF2B5EF4-FFF2-40B4-BE49-F238E27FC236}">
                  <a16:creationId xmlns:a16="http://schemas.microsoft.com/office/drawing/2014/main" id="{CCE98C50-610D-754C-A20D-A457674D28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1257300" y="4145280"/>
              <a:ext cx="1866900" cy="182118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5" name="Straight Arrow Connector 27">
              <a:extLst>
                <a:ext uri="{FF2B5EF4-FFF2-40B4-BE49-F238E27FC236}">
                  <a16:creationId xmlns:a16="http://schemas.microsoft.com/office/drawing/2014/main" id="{7C5B581C-10A0-1C48-AB2B-0A646788AD9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76072" y="5349239"/>
              <a:ext cx="1389888" cy="15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6" name="Straight Arrow Connector 30">
              <a:extLst>
                <a:ext uri="{FF2B5EF4-FFF2-40B4-BE49-F238E27FC236}">
                  <a16:creationId xmlns:a16="http://schemas.microsoft.com/office/drawing/2014/main" id="{2C90CE3F-7C90-014B-9AF6-7F13FFAC673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576072" y="3959351"/>
              <a:ext cx="1389888" cy="1588"/>
            </a:xfrm>
            <a:prstGeom prst="straightConnector1">
              <a:avLst/>
            </a:prstGeom>
            <a:noFill/>
            <a:ln w="38100" algn="ctr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" name="Straight Arrow Connector 22">
              <a:extLst>
                <a:ext uri="{FF2B5EF4-FFF2-40B4-BE49-F238E27FC236}">
                  <a16:creationId xmlns:a16="http://schemas.microsoft.com/office/drawing/2014/main" id="{8BD2E51B-7020-D14A-921C-7D1C1BA879F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97864" y="4663439"/>
              <a:ext cx="2633472" cy="1588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8" name="Oval 33">
              <a:extLst>
                <a:ext uri="{FF2B5EF4-FFF2-40B4-BE49-F238E27FC236}">
                  <a16:creationId xmlns:a16="http://schemas.microsoft.com/office/drawing/2014/main" id="{2BDC96E7-6C4B-A240-9E84-8CFF76EF9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492" y="5222748"/>
              <a:ext cx="539496" cy="539496"/>
            </a:xfrm>
            <a:prstGeom prst="ellipse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9" name="Oval 31">
              <a:extLst>
                <a:ext uri="{FF2B5EF4-FFF2-40B4-BE49-F238E27FC236}">
                  <a16:creationId xmlns:a16="http://schemas.microsoft.com/office/drawing/2014/main" id="{2F0B3D41-1DE8-124F-B8CA-768193A71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0512" y="3584448"/>
              <a:ext cx="539496" cy="539496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</p:grpSp>
      <p:grpSp>
        <p:nvGrpSpPr>
          <p:cNvPr id="26" name="Group 52">
            <a:extLst>
              <a:ext uri="{FF2B5EF4-FFF2-40B4-BE49-F238E27FC236}">
                <a16:creationId xmlns:a16="http://schemas.microsoft.com/office/drawing/2014/main" id="{7168B9FA-63B9-8246-AF18-1A056AEA20FC}"/>
              </a:ext>
            </a:extLst>
          </p:cNvPr>
          <p:cNvGrpSpPr>
            <a:grpSpLocks/>
          </p:cNvGrpSpPr>
          <p:nvPr/>
        </p:nvGrpSpPr>
        <p:grpSpPr bwMode="auto">
          <a:xfrm>
            <a:off x="6610675" y="-3023040"/>
            <a:ext cx="7324725" cy="15125701"/>
            <a:chOff x="3457" y="-1737"/>
            <a:chExt cx="4940" cy="9528"/>
          </a:xfrm>
        </p:grpSpPr>
        <p:sp>
          <p:nvSpPr>
            <p:cNvPr id="27" name="Oval 41">
              <a:extLst>
                <a:ext uri="{FF2B5EF4-FFF2-40B4-BE49-F238E27FC236}">
                  <a16:creationId xmlns:a16="http://schemas.microsoft.com/office/drawing/2014/main" id="{A2537549-5FF4-084A-A9E1-6C2E171DC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314"/>
              <a:ext cx="1550" cy="1431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28" name="Oval 42">
              <a:extLst>
                <a:ext uri="{FF2B5EF4-FFF2-40B4-BE49-F238E27FC236}">
                  <a16:creationId xmlns:a16="http://schemas.microsoft.com/office/drawing/2014/main" id="{8683A38F-B0C5-1A4D-9C07-3E4E788471C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752" y="2487"/>
              <a:ext cx="1159" cy="107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29" name="Oval 43">
              <a:extLst>
                <a:ext uri="{FF2B5EF4-FFF2-40B4-BE49-F238E27FC236}">
                  <a16:creationId xmlns:a16="http://schemas.microsoft.com/office/drawing/2014/main" id="{DB81C0C9-53E5-A543-9535-5C4313A21C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42" y="2665"/>
              <a:ext cx="764" cy="715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30" name="Group 52">
              <a:extLst>
                <a:ext uri="{FF2B5EF4-FFF2-40B4-BE49-F238E27FC236}">
                  <a16:creationId xmlns:a16="http://schemas.microsoft.com/office/drawing/2014/main" id="{7EC0887F-A308-2D4B-9141-A1E871672F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7" y="-1737"/>
              <a:ext cx="4930" cy="4762"/>
              <a:chOff x="4838700" y="-3147060"/>
              <a:chExt cx="7223760" cy="7559040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6A0F2A19-30A5-A342-9196-A8B495BADA1C}"/>
                  </a:ext>
                </a:extLst>
              </p:cNvPr>
              <p:cNvSpPr/>
              <p:nvPr/>
            </p:nvSpPr>
            <p:spPr bwMode="auto">
              <a:xfrm rot="16200000" flipH="1">
                <a:off x="7567044" y="2705348"/>
                <a:ext cx="1706420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1DCD88E2-F15C-2A49-A9B2-42965BC8A0D7}"/>
                  </a:ext>
                </a:extLst>
              </p:cNvPr>
              <p:cNvSpPr/>
              <p:nvPr/>
            </p:nvSpPr>
            <p:spPr bwMode="auto">
              <a:xfrm rot="16200000" flipH="1">
                <a:off x="6727863" y="974996"/>
                <a:ext cx="3428712" cy="3429382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9B8A9A91-8AD2-1A4C-8887-0185BF49F061}"/>
                  </a:ext>
                </a:extLst>
              </p:cNvPr>
              <p:cNvSpPr/>
              <p:nvPr/>
            </p:nvSpPr>
            <p:spPr bwMode="auto">
              <a:xfrm rot="16200000" flipH="1">
                <a:off x="4671326" y="-2979686"/>
                <a:ext cx="7559041" cy="7224293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31" name="Group 57">
              <a:extLst>
                <a:ext uri="{FF2B5EF4-FFF2-40B4-BE49-F238E27FC236}">
                  <a16:creationId xmlns:a16="http://schemas.microsoft.com/office/drawing/2014/main" id="{12D791C7-4DCC-DC49-9BD0-0B52C7556A08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467" y="3029"/>
              <a:ext cx="4930" cy="4762"/>
              <a:chOff x="4838700" y="-3147060"/>
              <a:chExt cx="7223760" cy="7559040"/>
            </a:xfrm>
          </p:grpSpPr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997A140B-0DB1-3946-ABF8-1C8D5C988F81}"/>
                  </a:ext>
                </a:extLst>
              </p:cNvPr>
              <p:cNvSpPr/>
              <p:nvPr/>
            </p:nvSpPr>
            <p:spPr bwMode="auto">
              <a:xfrm rot="16200000" flipH="1">
                <a:off x="7566513" y="2705347"/>
                <a:ext cx="1706419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2" name="Arc 41">
                <a:extLst>
                  <a:ext uri="{FF2B5EF4-FFF2-40B4-BE49-F238E27FC236}">
                    <a16:creationId xmlns:a16="http://schemas.microsoft.com/office/drawing/2014/main" id="{A5C5199C-B773-124C-A941-C39C351AEEDA}"/>
                  </a:ext>
                </a:extLst>
              </p:cNvPr>
              <p:cNvSpPr/>
              <p:nvPr/>
            </p:nvSpPr>
            <p:spPr bwMode="auto">
              <a:xfrm rot="16200000" flipH="1">
                <a:off x="6710857" y="975781"/>
                <a:ext cx="3428712" cy="3427814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92B4E86C-3B7C-7045-A63B-5520468F175F}"/>
                  </a:ext>
                </a:extLst>
              </p:cNvPr>
              <p:cNvSpPr/>
              <p:nvPr/>
            </p:nvSpPr>
            <p:spPr bwMode="auto">
              <a:xfrm rot="16200000" flipH="1">
                <a:off x="4670793" y="-2979687"/>
                <a:ext cx="7559040" cy="7224294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32" name="Freeform 65">
              <a:extLst>
                <a:ext uri="{FF2B5EF4-FFF2-40B4-BE49-F238E27FC236}">
                  <a16:creationId xmlns:a16="http://schemas.microsoft.com/office/drawing/2014/main" id="{83236BFE-BCD6-A24B-98E8-783670966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3026"/>
              <a:ext cx="923" cy="848"/>
            </a:xfrm>
            <a:custGeom>
              <a:avLst/>
              <a:gdLst>
                <a:gd name="T0" fmla="*/ 0 w 1352550"/>
                <a:gd name="T1" fmla="*/ 0 h 1345406"/>
                <a:gd name="T2" fmla="*/ 1 w 1352550"/>
                <a:gd name="T3" fmla="*/ 0 h 1345406"/>
                <a:gd name="T4" fmla="*/ 1 w 1352550"/>
                <a:gd name="T5" fmla="*/ 0 h 1345406"/>
                <a:gd name="T6" fmla="*/ 1 w 1352550"/>
                <a:gd name="T7" fmla="*/ 0 h 1345406"/>
                <a:gd name="T8" fmla="*/ 1 w 1352550"/>
                <a:gd name="T9" fmla="*/ 0 h 1345406"/>
                <a:gd name="T10" fmla="*/ 1 w 1352550"/>
                <a:gd name="T11" fmla="*/ 0 h 1345406"/>
                <a:gd name="T12" fmla="*/ 1 w 1352550"/>
                <a:gd name="T13" fmla="*/ 0 h 1345406"/>
                <a:gd name="T14" fmla="*/ 1 w 1352550"/>
                <a:gd name="T15" fmla="*/ 0 h 1345406"/>
                <a:gd name="T16" fmla="*/ 0 w 1352550"/>
                <a:gd name="T17" fmla="*/ 0 h 1345406"/>
                <a:gd name="T18" fmla="*/ 0 w 1352550"/>
                <a:gd name="T19" fmla="*/ 0 h 1345406"/>
                <a:gd name="T20" fmla="*/ 0 w 1352550"/>
                <a:gd name="T21" fmla="*/ 1 h 1345406"/>
                <a:gd name="T22" fmla="*/ 0 w 1352550"/>
                <a:gd name="T23" fmla="*/ 1 h 1345406"/>
                <a:gd name="T24" fmla="*/ 0 w 1352550"/>
                <a:gd name="T25" fmla="*/ 0 h 1345406"/>
                <a:gd name="T26" fmla="*/ 0 w 1352550"/>
                <a:gd name="T27" fmla="*/ 0 h 1345406"/>
                <a:gd name="T28" fmla="*/ 0 w 1352550"/>
                <a:gd name="T29" fmla="*/ 0 h 1345406"/>
                <a:gd name="T30" fmla="*/ 0 w 1352550"/>
                <a:gd name="T31" fmla="*/ 0 h 1345406"/>
                <a:gd name="T32" fmla="*/ 0 w 1352550"/>
                <a:gd name="T33" fmla="*/ 0 h 134540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52550"/>
                <a:gd name="T52" fmla="*/ 0 h 1345406"/>
                <a:gd name="T53" fmla="*/ 1352550 w 1352550"/>
                <a:gd name="T54" fmla="*/ 1345406 h 134540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52550" h="1345406">
                  <a:moveTo>
                    <a:pt x="0" y="0"/>
                  </a:moveTo>
                  <a:lnTo>
                    <a:pt x="1123950" y="0"/>
                  </a:lnTo>
                  <a:lnTo>
                    <a:pt x="1128713" y="111918"/>
                  </a:lnTo>
                  <a:lnTo>
                    <a:pt x="1159669" y="292893"/>
                  </a:lnTo>
                  <a:lnTo>
                    <a:pt x="1219200" y="461962"/>
                  </a:lnTo>
                  <a:lnTo>
                    <a:pt x="1297781" y="614362"/>
                  </a:lnTo>
                  <a:lnTo>
                    <a:pt x="1352550" y="692943"/>
                  </a:lnTo>
                  <a:lnTo>
                    <a:pt x="1173956" y="823912"/>
                  </a:lnTo>
                  <a:lnTo>
                    <a:pt x="1014413" y="969168"/>
                  </a:lnTo>
                  <a:lnTo>
                    <a:pt x="876300" y="1102518"/>
                  </a:lnTo>
                  <a:lnTo>
                    <a:pt x="704850" y="1295400"/>
                  </a:lnTo>
                  <a:lnTo>
                    <a:pt x="659606" y="1345406"/>
                  </a:lnTo>
                  <a:lnTo>
                    <a:pt x="452438" y="1162050"/>
                  </a:lnTo>
                  <a:lnTo>
                    <a:pt x="226219" y="862012"/>
                  </a:lnTo>
                  <a:lnTo>
                    <a:pt x="69056" y="497681"/>
                  </a:lnTo>
                  <a:lnTo>
                    <a:pt x="7144" y="19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ADA45FB3-65AE-B044-A737-51F4A99E59AA}"/>
                </a:ext>
              </a:extLst>
            </p:cNvPr>
            <p:cNvSpPr/>
            <p:nvPr/>
          </p:nvSpPr>
          <p:spPr bwMode="auto">
            <a:xfrm>
              <a:off x="5333" y="2749"/>
              <a:ext cx="564" cy="52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CC0F6FBA-3EBD-3745-867C-AEAD2E3DB31B}"/>
                </a:ext>
              </a:extLst>
            </p:cNvPr>
            <p:cNvSpPr/>
            <p:nvPr/>
          </p:nvSpPr>
          <p:spPr bwMode="auto">
            <a:xfrm>
              <a:off x="5511" y="2845"/>
              <a:ext cx="393" cy="36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A90F0D47-84F8-EA4A-8C6F-0E188F628093}"/>
                </a:ext>
              </a:extLst>
            </p:cNvPr>
            <p:cNvSpPr/>
            <p:nvPr/>
          </p:nvSpPr>
          <p:spPr bwMode="auto">
            <a:xfrm>
              <a:off x="3594" y="1962"/>
              <a:ext cx="2308" cy="2131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51986AA6-3E6C-314A-83F1-1BC7DC396D57}"/>
                </a:ext>
              </a:extLst>
            </p:cNvPr>
            <p:cNvSpPr/>
            <p:nvPr/>
          </p:nvSpPr>
          <p:spPr bwMode="auto">
            <a:xfrm flipV="1">
              <a:off x="3598" y="1960"/>
              <a:ext cx="2306" cy="2131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37" name="Straight Arrow Connector 23">
              <a:extLst>
                <a:ext uri="{FF2B5EF4-FFF2-40B4-BE49-F238E27FC236}">
                  <a16:creationId xmlns:a16="http://schemas.microsoft.com/office/drawing/2014/main" id="{C53BDBB1-9337-AA4E-AB34-74B45748D9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83" y="3025"/>
              <a:ext cx="2323" cy="4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8" name="Oval 32">
              <a:extLst>
                <a:ext uri="{FF2B5EF4-FFF2-40B4-BE49-F238E27FC236}">
                  <a16:creationId xmlns:a16="http://schemas.microsoft.com/office/drawing/2014/main" id="{54A27AF9-136B-3F40-BE8A-DA5552D18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9" y="2506"/>
              <a:ext cx="275" cy="254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39" name="Oval 34">
              <a:extLst>
                <a:ext uri="{FF2B5EF4-FFF2-40B4-BE49-F238E27FC236}">
                  <a16:creationId xmlns:a16="http://schemas.microsoft.com/office/drawing/2014/main" id="{921BB1D3-A89C-9D42-933D-E4D1E5666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3532"/>
              <a:ext cx="530" cy="490"/>
            </a:xfrm>
            <a:prstGeom prst="ellipse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13F1B842-A2D7-0742-9C25-8D161E90E3C8}"/>
                </a:ext>
              </a:extLst>
            </p:cNvPr>
            <p:cNvSpPr/>
            <p:nvPr/>
          </p:nvSpPr>
          <p:spPr bwMode="auto">
            <a:xfrm>
              <a:off x="4512" y="1738"/>
              <a:ext cx="1628" cy="1503"/>
            </a:xfrm>
            <a:prstGeom prst="arc">
              <a:avLst>
                <a:gd name="adj1" fmla="val 2733100"/>
                <a:gd name="adj2" fmla="val 13501025"/>
              </a:avLst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</p:grpSp>
      <p:sp>
        <p:nvSpPr>
          <p:cNvPr id="47" name="Left-Right Arrow 74">
            <a:extLst>
              <a:ext uri="{FF2B5EF4-FFF2-40B4-BE49-F238E27FC236}">
                <a16:creationId xmlns:a16="http://schemas.microsoft.com/office/drawing/2014/main" id="{39AB2B20-6FC3-504E-B446-A0E22E332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232" y="4406460"/>
            <a:ext cx="969962" cy="273050"/>
          </a:xfrm>
          <a:prstGeom prst="leftRightArrow">
            <a:avLst>
              <a:gd name="adj1" fmla="val 50000"/>
              <a:gd name="adj2" fmla="val 54370"/>
            </a:avLst>
          </a:prstGeom>
          <a:solidFill>
            <a:schemeClr val="bg1"/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</p:spTree>
    <p:extLst>
      <p:ext uri="{BB962C8B-B14F-4D97-AF65-F5344CB8AC3E}">
        <p14:creationId xmlns:p14="http://schemas.microsoft.com/office/powerpoint/2010/main" val="8072306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35ADE-7547-0C45-94FA-230192D2E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in the </a:t>
            </a:r>
            <a:r>
              <a:rPr lang="en-US" i="1" dirty="0"/>
              <a:t>Smith</a:t>
            </a:r>
            <a:r>
              <a:rPr lang="en-US" dirty="0"/>
              <a:t> Chart (2)</a:t>
            </a:r>
          </a:p>
        </p:txBody>
      </p:sp>
      <p:graphicFrame>
        <p:nvGraphicFramePr>
          <p:cNvPr id="4" name="Group 4">
            <a:extLst>
              <a:ext uri="{FF2B5EF4-FFF2-40B4-BE49-F238E27FC236}">
                <a16:creationId xmlns:a16="http://schemas.microsoft.com/office/drawing/2014/main" id="{4CD025BF-3FFC-DE47-A69F-6D3CF84CBE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750922"/>
              </p:ext>
            </p:extLst>
          </p:nvPr>
        </p:nvGraphicFramePr>
        <p:xfrm>
          <a:off x="6376831" y="3008313"/>
          <a:ext cx="3408361" cy="1630374"/>
        </p:xfrm>
        <a:graphic>
          <a:graphicData uri="http://schemas.openxmlformats.org/drawingml/2006/table">
            <a:tbl>
              <a:tblPr/>
              <a:tblGrid>
                <a:gridCol w="1136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6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2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marL="99740" marR="99740" marT="46034" marB="460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Down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1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Red circles</a:t>
                      </a:r>
                    </a:p>
                  </a:txBody>
                  <a:tcPr marL="99740" marR="99740" marT="46034" marB="460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Series L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Series 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sng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Blue circles</a:t>
                      </a:r>
                    </a:p>
                  </a:txBody>
                  <a:tcPr marL="99740" marR="99740" marT="46034" marB="460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Shunt L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Shunt C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val 25">
            <a:extLst>
              <a:ext uri="{FF2B5EF4-FFF2-40B4-BE49-F238E27FC236}">
                <a16:creationId xmlns:a16="http://schemas.microsoft.com/office/drawing/2014/main" id="{2CC0AB2F-2DA0-A145-BB0A-31FA5CACF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188" y="844550"/>
            <a:ext cx="1317625" cy="99536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endParaRPr lang="en-GB" b="0"/>
          </a:p>
        </p:txBody>
      </p:sp>
      <p:grpSp>
        <p:nvGrpSpPr>
          <p:cNvPr id="7" name="Group 44">
            <a:extLst>
              <a:ext uri="{FF2B5EF4-FFF2-40B4-BE49-F238E27FC236}">
                <a16:creationId xmlns:a16="http://schemas.microsoft.com/office/drawing/2014/main" id="{1180DE05-28CE-B346-AF06-F7C201181FD9}"/>
              </a:ext>
            </a:extLst>
          </p:cNvPr>
          <p:cNvGrpSpPr>
            <a:grpSpLocks/>
          </p:cNvGrpSpPr>
          <p:nvPr/>
        </p:nvGrpSpPr>
        <p:grpSpPr bwMode="auto">
          <a:xfrm>
            <a:off x="1427163" y="1709738"/>
            <a:ext cx="4070350" cy="3975100"/>
            <a:chOff x="899" y="1077"/>
            <a:chExt cx="2564" cy="2504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408A2477-E845-7548-9BFB-E4BFD16D1482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" y="1077"/>
              <a:ext cx="2564" cy="2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22">
              <a:extLst>
                <a:ext uri="{FF2B5EF4-FFF2-40B4-BE49-F238E27FC236}">
                  <a16:creationId xmlns:a16="http://schemas.microsoft.com/office/drawing/2014/main" id="{11541FAC-40E4-2043-8895-3D0AFBDFD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1618"/>
              <a:ext cx="1462" cy="137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10" name="Oval 23">
              <a:extLst>
                <a:ext uri="{FF2B5EF4-FFF2-40B4-BE49-F238E27FC236}">
                  <a16:creationId xmlns:a16="http://schemas.microsoft.com/office/drawing/2014/main" id="{4B1FE6F3-6A04-1548-9CDB-0BD1E6475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" y="2180"/>
              <a:ext cx="1446" cy="129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11" name="Text Box 35">
              <a:extLst>
                <a:ext uri="{FF2B5EF4-FFF2-40B4-BE49-F238E27FC236}">
                  <a16:creationId xmlns:a16="http://schemas.microsoft.com/office/drawing/2014/main" id="{C3291A95-FBB8-724F-A414-4B76D616FC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5" y="1525"/>
              <a:ext cx="666" cy="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u="sng"/>
                <a:t>Shunt L</a:t>
              </a:r>
            </a:p>
          </p:txBody>
        </p:sp>
        <p:sp>
          <p:nvSpPr>
            <p:cNvPr id="12" name="Oval 42">
              <a:extLst>
                <a:ext uri="{FF2B5EF4-FFF2-40B4-BE49-F238E27FC236}">
                  <a16:creationId xmlns:a16="http://schemas.microsoft.com/office/drawing/2014/main" id="{A03104E2-6454-E141-BDF3-DBDA74BA3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1506"/>
              <a:ext cx="1677" cy="1677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3" name="Oval 43">
              <a:extLst>
                <a:ext uri="{FF2B5EF4-FFF2-40B4-BE49-F238E27FC236}">
                  <a16:creationId xmlns:a16="http://schemas.microsoft.com/office/drawing/2014/main" id="{FD3CB1CB-046F-D34F-A96D-3DB6B1B56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782"/>
              <a:ext cx="1130" cy="1130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4" name="Line 32">
              <a:extLst>
                <a:ext uri="{FF2B5EF4-FFF2-40B4-BE49-F238E27FC236}">
                  <a16:creationId xmlns:a16="http://schemas.microsoft.com/office/drawing/2014/main" id="{5C194202-DBDE-3743-8E7D-7DCB83A2F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62" y="1787"/>
              <a:ext cx="210" cy="109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5" name="Line 29">
              <a:extLst>
                <a:ext uri="{FF2B5EF4-FFF2-40B4-BE49-F238E27FC236}">
                  <a16:creationId xmlns:a16="http://schemas.microsoft.com/office/drawing/2014/main" id="{C9F75E46-4896-2E49-BB6C-128E12E70D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39" y="1609"/>
              <a:ext cx="203" cy="145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6" name="Line 30">
              <a:extLst>
                <a:ext uri="{FF2B5EF4-FFF2-40B4-BE49-F238E27FC236}">
                  <a16:creationId xmlns:a16="http://schemas.microsoft.com/office/drawing/2014/main" id="{00180658-4EFB-B84C-A752-A669751174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80" y="1800"/>
              <a:ext cx="126" cy="19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" name="Line 31">
              <a:extLst>
                <a:ext uri="{FF2B5EF4-FFF2-40B4-BE49-F238E27FC236}">
                  <a16:creationId xmlns:a16="http://schemas.microsoft.com/office/drawing/2014/main" id="{A690FAE2-FA17-9D48-B505-6964612EF7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63" y="1784"/>
              <a:ext cx="232" cy="19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A9E0B479-243D-1F43-9DFE-7A7A2C89266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79" y="1743"/>
              <a:ext cx="87" cy="81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>
                <a:buFont typeface="Wingdings" pitchFamily="2" charset="2"/>
                <a:buNone/>
              </a:pPr>
              <a:endParaRPr lang="en-GB" b="0"/>
            </a:p>
          </p:txBody>
        </p:sp>
        <p:sp>
          <p:nvSpPr>
            <p:cNvPr id="19" name="Text Box 36">
              <a:extLst>
                <a:ext uri="{FF2B5EF4-FFF2-40B4-BE49-F238E27FC236}">
                  <a16:creationId xmlns:a16="http://schemas.microsoft.com/office/drawing/2014/main" id="{BAFEB16B-0EEB-E54F-9276-A70EC67B65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8" y="1880"/>
              <a:ext cx="666" cy="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/>
                <a:t>Shunt C</a:t>
              </a:r>
            </a:p>
          </p:txBody>
        </p:sp>
        <p:sp>
          <p:nvSpPr>
            <p:cNvPr id="20" name="Text Box 34">
              <a:extLst>
                <a:ext uri="{FF2B5EF4-FFF2-40B4-BE49-F238E27FC236}">
                  <a16:creationId xmlns:a16="http://schemas.microsoft.com/office/drawing/2014/main" id="{9AFA682A-CA54-4442-BBAF-1FA550BF6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4" y="1994"/>
              <a:ext cx="665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dirty="0">
                  <a:solidFill>
                    <a:srgbClr val="FF0000"/>
                  </a:solidFill>
                </a:rPr>
                <a:t>Series C</a:t>
              </a:r>
            </a:p>
          </p:txBody>
        </p:sp>
        <p:sp>
          <p:nvSpPr>
            <p:cNvPr id="21" name="Text Box 33">
              <a:extLst>
                <a:ext uri="{FF2B5EF4-FFF2-40B4-BE49-F238E27FC236}">
                  <a16:creationId xmlns:a16="http://schemas.microsoft.com/office/drawing/2014/main" id="{0453CAF0-61FF-224B-B8F5-DFADF28435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3" y="1392"/>
              <a:ext cx="665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u="sng" dirty="0">
                  <a:solidFill>
                    <a:srgbClr val="FF0000"/>
                  </a:solidFill>
                </a:rPr>
                <a:t>Series 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36">
                <a:extLst>
                  <a:ext uri="{FF2B5EF4-FFF2-40B4-BE49-F238E27FC236}">
                    <a16:creationId xmlns:a16="http://schemas.microsoft.com/office/drawing/2014/main" id="{3C181434-646B-0B4E-A7E8-580180347D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14925" y="1817065"/>
                <a:ext cx="3326607" cy="7854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sz="1800" b="0" dirty="0">
                    <a:solidFill>
                      <a:srgbClr val="FF0000"/>
                    </a:solidFill>
                  </a:rPr>
                  <a:t>in red: impedance plane (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sz="1800" b="0" dirty="0">
                    <a:solidFill>
                      <a:srgbClr val="FF0000"/>
                    </a:solidFill>
                  </a:rPr>
                  <a:t>)</a:t>
                </a:r>
              </a:p>
              <a:p>
                <a:pPr algn="r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sz="1800" b="0" dirty="0">
                    <a:solidFill>
                      <a:srgbClr val="0000FF"/>
                    </a:solidFill>
                  </a:rPr>
                  <a:t>in blue: </a:t>
                </a:r>
                <a:r>
                  <a:rPr lang="en-US" sz="1800" b="0" dirty="0"/>
                  <a:t>a</a:t>
                </a:r>
                <a:r>
                  <a:rPr lang="en-US" sz="1800" b="0" dirty="0">
                    <a:solidFill>
                      <a:srgbClr val="0000FF"/>
                    </a:solidFill>
                  </a:rPr>
                  <a:t>dmittance plane (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sz="1800" b="0" dirty="0">
                    <a:solidFill>
                      <a:srgbClr val="0000FF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6" name="Text Box 36">
                <a:extLst>
                  <a:ext uri="{FF2B5EF4-FFF2-40B4-BE49-F238E27FC236}">
                    <a16:creationId xmlns:a16="http://schemas.microsoft.com/office/drawing/2014/main" id="{3C181434-646B-0B4E-A7E8-580180347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14925" y="1817065"/>
                <a:ext cx="3326607" cy="785472"/>
              </a:xfrm>
              <a:prstGeom prst="rect">
                <a:avLst/>
              </a:prstGeom>
              <a:blipFill>
                <a:blip r:embed="rId3"/>
                <a:stretch>
                  <a:fillRect l="-1141" t="-3226" r="-1521" b="-12903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31571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0A041-56CB-C742-98A7-16E158339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in the </a:t>
            </a:r>
            <a:r>
              <a:rPr lang="en-US" i="1" dirty="0"/>
              <a:t>Smith</a:t>
            </a:r>
            <a:r>
              <a:rPr lang="en-US" dirty="0"/>
              <a:t> Chart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Group 49">
                <a:extLst>
                  <a:ext uri="{FF2B5EF4-FFF2-40B4-BE49-F238E27FC236}">
                    <a16:creationId xmlns:a16="http://schemas.microsoft.com/office/drawing/2014/main" id="{073DE8DF-ED19-9542-B039-35C79819443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26818120"/>
                  </p:ext>
                </p:extLst>
              </p:nvPr>
            </p:nvGraphicFramePr>
            <p:xfrm>
              <a:off x="6650509" y="2962275"/>
              <a:ext cx="4073524" cy="1628646"/>
            </p:xfrm>
            <a:graphic>
              <a:graphicData uri="http://schemas.openxmlformats.org/drawingml/2006/table">
                <a:tbl>
                  <a:tblPr/>
                  <a:tblGrid>
                    <a:gridCol w="1357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165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Red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Resistance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6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oMath>
                          </a14:m>
                          <a:endParaRPr kumimoji="0" lang="en-US" sz="16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charset="0"/>
                            </a:rPr>
                            <a:t>Blue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charset="0"/>
                            </a:rPr>
                            <a:t>Conductance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6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oMath>
                          </a14:m>
                          <a:endParaRPr kumimoji="0" lang="en-US" sz="16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2416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Con-centric circle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Transmission line going Toward load </a:t>
                          </a:r>
                          <a:b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</a:br>
                          <a:r>
                            <a:rPr kumimoji="0" lang="en-US" sz="1600" b="1" i="0" u="sng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5F5F5F"/>
                              </a:solidFill>
                              <a:effectLst/>
                              <a:latin typeface="Arial" charset="0"/>
                            </a:rPr>
                            <a:t>Toward generator</a:t>
                          </a: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Group 49">
                <a:extLst>
                  <a:ext uri="{FF2B5EF4-FFF2-40B4-BE49-F238E27FC236}">
                    <a16:creationId xmlns:a16="http://schemas.microsoft.com/office/drawing/2014/main" id="{073DE8DF-ED19-9542-B039-35C79819443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26818120"/>
                  </p:ext>
                </p:extLst>
              </p:nvPr>
            </p:nvGraphicFramePr>
            <p:xfrm>
              <a:off x="6650509" y="2962275"/>
              <a:ext cx="4073524" cy="1628646"/>
            </p:xfrm>
            <a:graphic>
              <a:graphicData uri="http://schemas.openxmlformats.org/drawingml/2006/table">
                <a:tbl>
                  <a:tblPr/>
                  <a:tblGrid>
                    <a:gridCol w="1357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165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Red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  <a:stretch>
                            <a:fillRect l="-50698" t="-11429" r="-930" b="-28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charset="0"/>
                            </a:rPr>
                            <a:t>Blue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  <a:stretch>
                            <a:fillRect l="-50698" t="-111429" r="-930" b="-18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5044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Con-centric circle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Transmission line going Toward load </a:t>
                          </a:r>
                          <a:b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</a:br>
                          <a:r>
                            <a:rPr kumimoji="0" lang="en-US" sz="1600" b="1" i="0" u="sng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5F5F5F"/>
                              </a:solidFill>
                              <a:effectLst/>
                              <a:latin typeface="Arial" charset="0"/>
                            </a:rPr>
                            <a:t>Toward generator</a:t>
                          </a: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" name="Group 44">
            <a:extLst>
              <a:ext uri="{FF2B5EF4-FFF2-40B4-BE49-F238E27FC236}">
                <a16:creationId xmlns:a16="http://schemas.microsoft.com/office/drawing/2014/main" id="{88440A94-7CEC-AE42-9079-75DE7D6EBE14}"/>
              </a:ext>
            </a:extLst>
          </p:cNvPr>
          <p:cNvGrpSpPr>
            <a:grpSpLocks/>
          </p:cNvGrpSpPr>
          <p:nvPr/>
        </p:nvGrpSpPr>
        <p:grpSpPr bwMode="auto">
          <a:xfrm>
            <a:off x="709613" y="1479550"/>
            <a:ext cx="5507037" cy="4243388"/>
            <a:chOff x="447" y="932"/>
            <a:chExt cx="3469" cy="2673"/>
          </a:xfrm>
        </p:grpSpPr>
        <p:sp>
          <p:nvSpPr>
            <p:cNvPr id="6" name="Rectangle 43">
              <a:extLst>
                <a:ext uri="{FF2B5EF4-FFF2-40B4-BE49-F238E27FC236}">
                  <a16:creationId xmlns:a16="http://schemas.microsoft.com/office/drawing/2014/main" id="{E4535249-E44D-654A-9DC2-BC05ED5A0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" y="932"/>
              <a:ext cx="3469" cy="2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C50C38F3-31A4-5F4B-9602-A1E7E638CA9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" y="1077"/>
              <a:ext cx="2564" cy="2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31">
              <a:extLst>
                <a:ext uri="{FF2B5EF4-FFF2-40B4-BE49-F238E27FC236}">
                  <a16:creationId xmlns:a16="http://schemas.microsoft.com/office/drawing/2014/main" id="{E1E4110E-5E1B-F54E-AEAF-60CD8EB41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1640"/>
              <a:ext cx="1461" cy="137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9" name="Oval 32">
              <a:extLst>
                <a:ext uri="{FF2B5EF4-FFF2-40B4-BE49-F238E27FC236}">
                  <a16:creationId xmlns:a16="http://schemas.microsoft.com/office/drawing/2014/main" id="{BB61AB97-8CB6-6E4D-AFF6-4E002B6A1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2180"/>
              <a:ext cx="1446" cy="129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10" name="Line 45">
              <a:extLst>
                <a:ext uri="{FF2B5EF4-FFF2-40B4-BE49-F238E27FC236}">
                  <a16:creationId xmlns:a16="http://schemas.microsoft.com/office/drawing/2014/main" id="{03FD9F25-B86C-CF48-9CFB-6AA8EFD252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98" y="2169"/>
              <a:ext cx="166" cy="12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 Box 50">
                  <a:extLst>
                    <a:ext uri="{FF2B5EF4-FFF2-40B4-BE49-F238E27FC236}">
                      <a16:creationId xmlns:a16="http://schemas.microsoft.com/office/drawing/2014/main" id="{A81D2F5D-89B4-F246-83DF-1BF963E7474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40" y="1217"/>
                  <a:ext cx="254" cy="2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oMath>
                    </m:oMathPara>
                  </a14:m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 Box 50">
                  <a:extLst>
                    <a:ext uri="{FF2B5EF4-FFF2-40B4-BE49-F238E27FC236}">
                      <a16:creationId xmlns:a16="http://schemas.microsoft.com/office/drawing/2014/main" id="{A81D2F5D-89B4-F246-83DF-1BF963E747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40" y="1217"/>
                  <a:ext cx="254" cy="21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Box 51">
                  <a:extLst>
                    <a:ext uri="{FF2B5EF4-FFF2-40B4-BE49-F238E27FC236}">
                      <a16:creationId xmlns:a16="http://schemas.microsoft.com/office/drawing/2014/main" id="{4D6A1CE7-0576-EA49-A97B-6C97596DE49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1" y="1250"/>
                  <a:ext cx="295" cy="2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2" name="Text Box 51">
                  <a:extLst>
                    <a:ext uri="{FF2B5EF4-FFF2-40B4-BE49-F238E27FC236}">
                      <a16:creationId xmlns:a16="http://schemas.microsoft.com/office/drawing/2014/main" id="{4D6A1CE7-0576-EA49-A97B-6C97596DE4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1" y="1250"/>
                  <a:ext cx="295" cy="21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7">
              <a:extLst>
                <a:ext uri="{FF2B5EF4-FFF2-40B4-BE49-F238E27FC236}">
                  <a16:creationId xmlns:a16="http://schemas.microsoft.com/office/drawing/2014/main" id="{4B7B45AE-24DF-3E4F-B530-135B45CFD2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91" y="1732"/>
              <a:ext cx="278" cy="4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4" name="Oval 38">
              <a:extLst>
                <a:ext uri="{FF2B5EF4-FFF2-40B4-BE49-F238E27FC236}">
                  <a16:creationId xmlns:a16="http://schemas.microsoft.com/office/drawing/2014/main" id="{1A71D0A1-D41B-5B4F-8A30-21A1D3A00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2" y="1165"/>
              <a:ext cx="1181" cy="1181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571500" indent="-571500" algn="ctr">
                <a:buFont typeface="Wingdings" pitchFamily="2" charset="2"/>
                <a:buNone/>
              </a:pPr>
              <a:endParaRPr lang="en-US"/>
            </a:p>
          </p:txBody>
        </p:sp>
        <p:sp>
          <p:nvSpPr>
            <p:cNvPr id="15" name="Line 44">
              <a:extLst>
                <a:ext uri="{FF2B5EF4-FFF2-40B4-BE49-F238E27FC236}">
                  <a16:creationId xmlns:a16="http://schemas.microsoft.com/office/drawing/2014/main" id="{D124FC51-D754-6343-9131-F6739A252A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2167"/>
              <a:ext cx="180" cy="1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6" name="Oval 39">
              <a:extLst>
                <a:ext uri="{FF2B5EF4-FFF2-40B4-BE49-F238E27FC236}">
                  <a16:creationId xmlns:a16="http://schemas.microsoft.com/office/drawing/2014/main" id="{6AC32A2E-AB90-8141-BC6C-F47E47BE3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" y="1165"/>
              <a:ext cx="1181" cy="1181"/>
            </a:xfrm>
            <a:prstGeom prst="ellipse">
              <a:avLst/>
            </a:prstGeom>
            <a:noFill/>
            <a:ln w="25400" algn="ctr">
              <a:solidFill>
                <a:srgbClr val="0000CC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571500" indent="-571500" algn="ctr">
                <a:buFont typeface="Wingdings" pitchFamily="2" charset="2"/>
                <a:buNone/>
              </a:pPr>
              <a:endParaRPr lang="en-US"/>
            </a:p>
          </p:txBody>
        </p:sp>
        <p:sp>
          <p:nvSpPr>
            <p:cNvPr id="17" name="Text Box 53">
              <a:extLst>
                <a:ext uri="{FF2B5EF4-FFF2-40B4-BE49-F238E27FC236}">
                  <a16:creationId xmlns:a16="http://schemas.microsoft.com/office/drawing/2014/main" id="{07DB097A-9928-2845-B287-399AFDEAC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8" y="1522"/>
              <a:ext cx="942" cy="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Toward load</a:t>
              </a:r>
            </a:p>
          </p:txBody>
        </p:sp>
        <p:sp>
          <p:nvSpPr>
            <p:cNvPr id="18" name="Text Box 52">
              <a:extLst>
                <a:ext uri="{FF2B5EF4-FFF2-40B4-BE49-F238E27FC236}">
                  <a16:creationId xmlns:a16="http://schemas.microsoft.com/office/drawing/2014/main" id="{2A84331E-D9A0-214C-9D9E-E3ED9A344C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2" y="1504"/>
              <a:ext cx="1228" cy="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u="sng">
                  <a:solidFill>
                    <a:srgbClr val="5F5F5F"/>
                  </a:solidFill>
                </a:rPr>
                <a:t>Toward generator</a:t>
              </a:r>
            </a:p>
          </p:txBody>
        </p:sp>
        <p:sp>
          <p:nvSpPr>
            <p:cNvPr id="19" name="Oval 42">
              <a:extLst>
                <a:ext uri="{FF2B5EF4-FFF2-40B4-BE49-F238E27FC236}">
                  <a16:creationId xmlns:a16="http://schemas.microsoft.com/office/drawing/2014/main" id="{1CAAD00F-074F-0E4B-9C54-BD5CA1A55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" y="1734"/>
              <a:ext cx="1226" cy="122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20" name="Line 46">
              <a:extLst>
                <a:ext uri="{FF2B5EF4-FFF2-40B4-BE49-F238E27FC236}">
                  <a16:creationId xmlns:a16="http://schemas.microsoft.com/office/drawing/2014/main" id="{840C0A20-F901-CF4C-BBF6-9764769E76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0" y="1748"/>
              <a:ext cx="249" cy="118"/>
            </a:xfrm>
            <a:prstGeom prst="line">
              <a:avLst/>
            </a:prstGeom>
            <a:noFill/>
            <a:ln w="50800">
              <a:solidFill>
                <a:srgbClr val="5F5F5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1" name="Oval 22">
              <a:extLst>
                <a:ext uri="{FF2B5EF4-FFF2-40B4-BE49-F238E27FC236}">
                  <a16:creationId xmlns:a16="http://schemas.microsoft.com/office/drawing/2014/main" id="{7EBE1E20-9635-B043-9A90-10C0C0B374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65" y="1694"/>
              <a:ext cx="88" cy="81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>
                <a:buFont typeface="Wingdings" pitchFamily="2" charset="2"/>
                <a:buNone/>
              </a:pPr>
              <a:endParaRPr lang="en-GB" b="0"/>
            </a:p>
          </p:txBody>
        </p:sp>
      </p:grpSp>
    </p:spTree>
    <p:extLst>
      <p:ext uri="{BB962C8B-B14F-4D97-AF65-F5344CB8AC3E}">
        <p14:creationId xmlns:p14="http://schemas.microsoft.com/office/powerpoint/2010/main" val="408113057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Basic Example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1374" y="3101174"/>
                <a:ext cx="5283199" cy="311973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Complex impedance based on </a:t>
                </a:r>
                <a:br>
                  <a:rPr lang="en-US" dirty="0"/>
                </a:br>
                <a:r>
                  <a:rPr lang="en-US" dirty="0"/>
                  <a:t>lumped element components</a:t>
                </a:r>
              </a:p>
              <a:p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for a given frequency, e.g.,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𝟐𝟖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Calculate the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𝟏𝟐𝟔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Locate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in the Smith chart</a:t>
                </a:r>
              </a:p>
              <a:p>
                <a:pPr lvl="1"/>
                <a:r>
                  <a:rPr lang="en-US" dirty="0"/>
                  <a:t>Retrieve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𝟏𝟔𝟏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𝟖𝟏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Repeat for other frequencies…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1374" y="3101174"/>
                <a:ext cx="5283199" cy="3119739"/>
              </a:xfrm>
              <a:blipFill>
                <a:blip r:embed="rId2"/>
                <a:stretch>
                  <a:fillRect l="-1679" t="-1220" r="-240" b="-2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209">
            <a:extLst>
              <a:ext uri="{FF2B5EF4-FFF2-40B4-BE49-F238E27FC236}">
                <a16:creationId xmlns:a16="http://schemas.microsoft.com/office/drawing/2014/main" id="{E31FB580-6EA6-554C-B62D-3B82C7AD58D1}"/>
              </a:ext>
            </a:extLst>
          </p:cNvPr>
          <p:cNvGrpSpPr>
            <a:grpSpLocks/>
          </p:cNvGrpSpPr>
          <p:nvPr/>
        </p:nvGrpSpPr>
        <p:grpSpPr bwMode="auto">
          <a:xfrm>
            <a:off x="3062005" y="2181655"/>
            <a:ext cx="152400" cy="762000"/>
            <a:chOff x="3935" y="1728"/>
            <a:chExt cx="96" cy="480"/>
          </a:xfrm>
        </p:grpSpPr>
        <p:sp>
          <p:nvSpPr>
            <p:cNvPr id="11" name="Arc 59">
              <a:extLst>
                <a:ext uri="{FF2B5EF4-FFF2-40B4-BE49-F238E27FC236}">
                  <a16:creationId xmlns:a16="http://schemas.microsoft.com/office/drawing/2014/main" id="{CC540B81-42B8-E442-BDF7-625E4B636BE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rc 60">
              <a:extLst>
                <a:ext uri="{FF2B5EF4-FFF2-40B4-BE49-F238E27FC236}">
                  <a16:creationId xmlns:a16="http://schemas.microsoft.com/office/drawing/2014/main" id="{673CC20A-4750-1B4E-965B-83AB24EC57F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rc 61">
              <a:extLst>
                <a:ext uri="{FF2B5EF4-FFF2-40B4-BE49-F238E27FC236}">
                  <a16:creationId xmlns:a16="http://schemas.microsoft.com/office/drawing/2014/main" id="{63A28DC5-B664-EB49-85BB-9B4693DA37D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rc 62">
              <a:extLst>
                <a:ext uri="{FF2B5EF4-FFF2-40B4-BE49-F238E27FC236}">
                  <a16:creationId xmlns:a16="http://schemas.microsoft.com/office/drawing/2014/main" id="{312F4BF7-AB55-7E4F-A34D-920FDAE36D5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63">
              <a:extLst>
                <a:ext uri="{FF2B5EF4-FFF2-40B4-BE49-F238E27FC236}">
                  <a16:creationId xmlns:a16="http://schemas.microsoft.com/office/drawing/2014/main" id="{F5534111-FDFB-9A4C-884F-132634637BA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4">
              <a:extLst>
                <a:ext uri="{FF2B5EF4-FFF2-40B4-BE49-F238E27FC236}">
                  <a16:creationId xmlns:a16="http://schemas.microsoft.com/office/drawing/2014/main" id="{DBCBDB3F-C0FF-074B-B8F4-8F9F562FC5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rc 65">
              <a:extLst>
                <a:ext uri="{FF2B5EF4-FFF2-40B4-BE49-F238E27FC236}">
                  <a16:creationId xmlns:a16="http://schemas.microsoft.com/office/drawing/2014/main" id="{7BFF5968-1CE6-E041-A431-6C6028D7BC6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rc 66">
              <a:extLst>
                <a:ext uri="{FF2B5EF4-FFF2-40B4-BE49-F238E27FC236}">
                  <a16:creationId xmlns:a16="http://schemas.microsoft.com/office/drawing/2014/main" id="{2466CE19-8705-8D4B-9F2C-57C768BCBA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rc 67">
              <a:extLst>
                <a:ext uri="{FF2B5EF4-FFF2-40B4-BE49-F238E27FC236}">
                  <a16:creationId xmlns:a16="http://schemas.microsoft.com/office/drawing/2014/main" id="{B4CBC36E-08E8-1546-94FA-3BA823D6B4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rc 68">
              <a:extLst>
                <a:ext uri="{FF2B5EF4-FFF2-40B4-BE49-F238E27FC236}">
                  <a16:creationId xmlns:a16="http://schemas.microsoft.com/office/drawing/2014/main" id="{758FC883-AC78-6241-B94D-38B63B39450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rc 69">
              <a:extLst>
                <a:ext uri="{FF2B5EF4-FFF2-40B4-BE49-F238E27FC236}">
                  <a16:creationId xmlns:a16="http://schemas.microsoft.com/office/drawing/2014/main" id="{96593CD4-8A0E-4147-B5A9-8CB36988DA2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rc 70">
              <a:extLst>
                <a:ext uri="{FF2B5EF4-FFF2-40B4-BE49-F238E27FC236}">
                  <a16:creationId xmlns:a16="http://schemas.microsoft.com/office/drawing/2014/main" id="{C78E1F39-7DB5-B040-8C70-C7D111575BA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rc 71">
              <a:extLst>
                <a:ext uri="{FF2B5EF4-FFF2-40B4-BE49-F238E27FC236}">
                  <a16:creationId xmlns:a16="http://schemas.microsoft.com/office/drawing/2014/main" id="{24EDEF82-A5C7-6746-A881-C7C5EC17381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0019ED85-E97F-DA41-B51F-A810E9FD0E29}"/>
              </a:ext>
            </a:extLst>
          </p:cNvPr>
          <p:cNvSpPr>
            <a:spLocks noChangeAspect="1"/>
          </p:cNvSpPr>
          <p:nvPr/>
        </p:nvSpPr>
        <p:spPr bwMode="auto">
          <a:xfrm>
            <a:off x="3062005" y="1457267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1752F8-B324-E44C-A3F4-9BA701DBC47A}"/>
              </a:ext>
            </a:extLst>
          </p:cNvPr>
          <p:cNvCxnSpPr>
            <a:cxnSpLocks/>
          </p:cNvCxnSpPr>
          <p:nvPr/>
        </p:nvCxnSpPr>
        <p:spPr bwMode="auto">
          <a:xfrm>
            <a:off x="2601145" y="1462971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53995C-2815-C64D-8462-C91EA8FB89D7}"/>
              </a:ext>
            </a:extLst>
          </p:cNvPr>
          <p:cNvCxnSpPr>
            <a:cxnSpLocks/>
          </p:cNvCxnSpPr>
          <p:nvPr/>
        </p:nvCxnSpPr>
        <p:spPr bwMode="auto">
          <a:xfrm>
            <a:off x="2601145" y="2931472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CAE1667-D607-8343-B0D9-5DB86BC2EA1E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1457267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4CFA2E2-1CD9-3D42-80A9-B3C3A193EBF0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2391472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F231D68-929B-FF4E-B19F-ED41830D6375}"/>
              </a:ext>
            </a:extLst>
          </p:cNvPr>
          <p:cNvCxnSpPr>
            <a:cxnSpLocks/>
          </p:cNvCxnSpPr>
          <p:nvPr/>
        </p:nvCxnSpPr>
        <p:spPr bwMode="auto">
          <a:xfrm>
            <a:off x="2421145" y="1997267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B298969-593E-F145-8293-3C7C2D0062B7}"/>
              </a:ext>
            </a:extLst>
          </p:cNvPr>
          <p:cNvCxnSpPr>
            <a:cxnSpLocks/>
          </p:cNvCxnSpPr>
          <p:nvPr/>
        </p:nvCxnSpPr>
        <p:spPr bwMode="auto">
          <a:xfrm>
            <a:off x="2421145" y="2391472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22A58D0-5F1F-A04F-9A05-72B175034CC8}"/>
              </a:ext>
            </a:extLst>
          </p:cNvPr>
          <p:cNvCxnSpPr>
            <a:cxnSpLocks/>
          </p:cNvCxnSpPr>
          <p:nvPr/>
        </p:nvCxnSpPr>
        <p:spPr bwMode="auto">
          <a:xfrm>
            <a:off x="988135" y="1997267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0CC3953-00F0-A64B-8DED-C8D98C038787}"/>
              </a:ext>
            </a:extLst>
          </p:cNvPr>
          <p:cNvCxnSpPr>
            <a:cxnSpLocks/>
          </p:cNvCxnSpPr>
          <p:nvPr/>
        </p:nvCxnSpPr>
        <p:spPr bwMode="auto">
          <a:xfrm>
            <a:off x="988135" y="2391472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blipFill>
                <a:blip r:embed="rId3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blipFill>
                <a:blip r:embed="rId4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blipFill>
                <a:blip r:embed="rId5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reeform 56">
            <a:extLst>
              <a:ext uri="{FF2B5EF4-FFF2-40B4-BE49-F238E27FC236}">
                <a16:creationId xmlns:a16="http://schemas.microsoft.com/office/drawing/2014/main" id="{DA286E28-A308-F44B-AB7A-CBD8F47EFDB3}"/>
              </a:ext>
            </a:extLst>
          </p:cNvPr>
          <p:cNvSpPr/>
          <p:nvPr/>
        </p:nvSpPr>
        <p:spPr bwMode="auto">
          <a:xfrm>
            <a:off x="918072" y="1853816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7441366-92FC-2040-A4FF-39658AB5F33C}"/>
              </a:ext>
            </a:extLst>
          </p:cNvPr>
          <p:cNvCxnSpPr>
            <a:cxnSpLocks/>
          </p:cNvCxnSpPr>
          <p:nvPr/>
        </p:nvCxnSpPr>
        <p:spPr bwMode="auto">
          <a:xfrm>
            <a:off x="2419585" y="1268383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/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blipFill>
                <a:blip r:embed="rId6"/>
                <a:stretch>
                  <a:fillRect l="-2273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/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blipFill>
                <a:blip r:embed="rId7"/>
                <a:stretch>
                  <a:fillRect l="-1449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/>
              <p:nvPr/>
            </p:nvSpPr>
            <p:spPr>
              <a:xfrm>
                <a:off x="4501877" y="2074193"/>
                <a:ext cx="1511504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br>
                  <a:rPr lang="en-US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</a:br>
                <a:r>
                  <a:rPr lang="en-US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1877" y="2074193"/>
                <a:ext cx="1511504" cy="830997"/>
              </a:xfrm>
              <a:prstGeom prst="rect">
                <a:avLst/>
              </a:prstGeom>
              <a:blipFill>
                <a:blip r:embed="rId8"/>
                <a:stretch>
                  <a:fillRect l="-5000" r="-6667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ight Brace 67">
            <a:extLst>
              <a:ext uri="{FF2B5EF4-FFF2-40B4-BE49-F238E27FC236}">
                <a16:creationId xmlns:a16="http://schemas.microsoft.com/office/drawing/2014/main" id="{7D78DB8B-81CB-FB42-9CD6-B1D9DF8982C2}"/>
              </a:ext>
            </a:extLst>
          </p:cNvPr>
          <p:cNvSpPr/>
          <p:nvPr/>
        </p:nvSpPr>
        <p:spPr bwMode="auto">
          <a:xfrm>
            <a:off x="4307010" y="1671490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70AA68-FB96-5940-AB80-5F1D068BF67A}"/>
              </a:ext>
            </a:extLst>
          </p:cNvPr>
          <p:cNvSpPr txBox="1"/>
          <p:nvPr/>
        </p:nvSpPr>
        <p:spPr>
          <a:xfrm>
            <a:off x="5505062" y="1561268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reactive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CB6681-46B2-1C47-ACAD-C92573160DD1}"/>
              </a:ext>
            </a:extLst>
          </p:cNvPr>
          <p:cNvCxnSpPr>
            <a:cxnSpLocks/>
          </p:cNvCxnSpPr>
          <p:nvPr/>
        </p:nvCxnSpPr>
        <p:spPr bwMode="auto">
          <a:xfrm>
            <a:off x="5066212" y="1801845"/>
            <a:ext cx="110989" cy="2808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412397D-9CBC-0746-8376-6A159A370660}"/>
              </a:ext>
            </a:extLst>
          </p:cNvPr>
          <p:cNvCxnSpPr>
            <a:cxnSpLocks/>
          </p:cNvCxnSpPr>
          <p:nvPr/>
        </p:nvCxnSpPr>
        <p:spPr bwMode="auto">
          <a:xfrm flipH="1">
            <a:off x="5738121" y="1804857"/>
            <a:ext cx="135217" cy="2673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D88FCB7-4E40-694F-8906-20C7A36DD756}"/>
              </a:ext>
            </a:extLst>
          </p:cNvPr>
          <p:cNvSpPr txBox="1"/>
          <p:nvPr/>
        </p:nvSpPr>
        <p:spPr>
          <a:xfrm>
            <a:off x="4711805" y="1561268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resistive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C8C47F7-A771-D34B-BF97-426AD14005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33BC39-9B70-A94F-AD71-F000AEE93F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9EE4A7C-B928-BD47-9DEF-F3207ED711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94F94-AE1D-AD45-B2EA-39B53AA455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AA07F93-6AB0-3442-A20E-F19A7D96CF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4902B44-EF40-FB45-B184-EFE090387D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B5710BD-B5C6-5745-AB34-1DFE72E2341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32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Basic Example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E6D68-7CE8-CE46-B200-3AACC185F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374" y="3101174"/>
            <a:ext cx="5283199" cy="777479"/>
          </a:xfrm>
        </p:spPr>
        <p:txBody>
          <a:bodyPr>
            <a:normAutofit/>
          </a:bodyPr>
          <a:lstStyle/>
          <a:p>
            <a:r>
              <a:rPr lang="en-US" dirty="0"/>
              <a:t>…and for different component values and circuit combinations</a:t>
            </a:r>
          </a:p>
        </p:txBody>
      </p:sp>
      <p:grpSp>
        <p:nvGrpSpPr>
          <p:cNvPr id="10" name="Group 209">
            <a:extLst>
              <a:ext uri="{FF2B5EF4-FFF2-40B4-BE49-F238E27FC236}">
                <a16:creationId xmlns:a16="http://schemas.microsoft.com/office/drawing/2014/main" id="{E31FB580-6EA6-554C-B62D-3B82C7AD58D1}"/>
              </a:ext>
            </a:extLst>
          </p:cNvPr>
          <p:cNvGrpSpPr>
            <a:grpSpLocks/>
          </p:cNvGrpSpPr>
          <p:nvPr/>
        </p:nvGrpSpPr>
        <p:grpSpPr bwMode="auto">
          <a:xfrm>
            <a:off x="3062005" y="2181655"/>
            <a:ext cx="152400" cy="762000"/>
            <a:chOff x="3935" y="1728"/>
            <a:chExt cx="96" cy="480"/>
          </a:xfrm>
        </p:grpSpPr>
        <p:sp>
          <p:nvSpPr>
            <p:cNvPr id="11" name="Arc 59">
              <a:extLst>
                <a:ext uri="{FF2B5EF4-FFF2-40B4-BE49-F238E27FC236}">
                  <a16:creationId xmlns:a16="http://schemas.microsoft.com/office/drawing/2014/main" id="{CC540B81-42B8-E442-BDF7-625E4B636BE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rc 60">
              <a:extLst>
                <a:ext uri="{FF2B5EF4-FFF2-40B4-BE49-F238E27FC236}">
                  <a16:creationId xmlns:a16="http://schemas.microsoft.com/office/drawing/2014/main" id="{673CC20A-4750-1B4E-965B-83AB24EC57F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rc 61">
              <a:extLst>
                <a:ext uri="{FF2B5EF4-FFF2-40B4-BE49-F238E27FC236}">
                  <a16:creationId xmlns:a16="http://schemas.microsoft.com/office/drawing/2014/main" id="{63A28DC5-B664-EB49-85BB-9B4693DA37D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rc 62">
              <a:extLst>
                <a:ext uri="{FF2B5EF4-FFF2-40B4-BE49-F238E27FC236}">
                  <a16:creationId xmlns:a16="http://schemas.microsoft.com/office/drawing/2014/main" id="{312F4BF7-AB55-7E4F-A34D-920FDAE36D5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63">
              <a:extLst>
                <a:ext uri="{FF2B5EF4-FFF2-40B4-BE49-F238E27FC236}">
                  <a16:creationId xmlns:a16="http://schemas.microsoft.com/office/drawing/2014/main" id="{F5534111-FDFB-9A4C-884F-132634637BA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4">
              <a:extLst>
                <a:ext uri="{FF2B5EF4-FFF2-40B4-BE49-F238E27FC236}">
                  <a16:creationId xmlns:a16="http://schemas.microsoft.com/office/drawing/2014/main" id="{DBCBDB3F-C0FF-074B-B8F4-8F9F562FC5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rc 65">
              <a:extLst>
                <a:ext uri="{FF2B5EF4-FFF2-40B4-BE49-F238E27FC236}">
                  <a16:creationId xmlns:a16="http://schemas.microsoft.com/office/drawing/2014/main" id="{7BFF5968-1CE6-E041-A431-6C6028D7BC6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rc 66">
              <a:extLst>
                <a:ext uri="{FF2B5EF4-FFF2-40B4-BE49-F238E27FC236}">
                  <a16:creationId xmlns:a16="http://schemas.microsoft.com/office/drawing/2014/main" id="{2466CE19-8705-8D4B-9F2C-57C768BCBA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rc 67">
              <a:extLst>
                <a:ext uri="{FF2B5EF4-FFF2-40B4-BE49-F238E27FC236}">
                  <a16:creationId xmlns:a16="http://schemas.microsoft.com/office/drawing/2014/main" id="{B4CBC36E-08E8-1546-94FA-3BA823D6B4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rc 68">
              <a:extLst>
                <a:ext uri="{FF2B5EF4-FFF2-40B4-BE49-F238E27FC236}">
                  <a16:creationId xmlns:a16="http://schemas.microsoft.com/office/drawing/2014/main" id="{758FC883-AC78-6241-B94D-38B63B39450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rc 69">
              <a:extLst>
                <a:ext uri="{FF2B5EF4-FFF2-40B4-BE49-F238E27FC236}">
                  <a16:creationId xmlns:a16="http://schemas.microsoft.com/office/drawing/2014/main" id="{96593CD4-8A0E-4147-B5A9-8CB36988DA2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rc 70">
              <a:extLst>
                <a:ext uri="{FF2B5EF4-FFF2-40B4-BE49-F238E27FC236}">
                  <a16:creationId xmlns:a16="http://schemas.microsoft.com/office/drawing/2014/main" id="{C78E1F39-7DB5-B040-8C70-C7D111575BA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rc 71">
              <a:extLst>
                <a:ext uri="{FF2B5EF4-FFF2-40B4-BE49-F238E27FC236}">
                  <a16:creationId xmlns:a16="http://schemas.microsoft.com/office/drawing/2014/main" id="{24EDEF82-A5C7-6746-A881-C7C5EC17381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0019ED85-E97F-DA41-B51F-A810E9FD0E29}"/>
              </a:ext>
            </a:extLst>
          </p:cNvPr>
          <p:cNvSpPr>
            <a:spLocks noChangeAspect="1"/>
          </p:cNvSpPr>
          <p:nvPr/>
        </p:nvSpPr>
        <p:spPr bwMode="auto">
          <a:xfrm>
            <a:off x="3062005" y="1457267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1752F8-B324-E44C-A3F4-9BA701DBC47A}"/>
              </a:ext>
            </a:extLst>
          </p:cNvPr>
          <p:cNvCxnSpPr>
            <a:cxnSpLocks/>
          </p:cNvCxnSpPr>
          <p:nvPr/>
        </p:nvCxnSpPr>
        <p:spPr bwMode="auto">
          <a:xfrm>
            <a:off x="2601145" y="1462971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53995C-2815-C64D-8462-C91EA8FB89D7}"/>
              </a:ext>
            </a:extLst>
          </p:cNvPr>
          <p:cNvCxnSpPr>
            <a:cxnSpLocks/>
          </p:cNvCxnSpPr>
          <p:nvPr/>
        </p:nvCxnSpPr>
        <p:spPr bwMode="auto">
          <a:xfrm>
            <a:off x="2601145" y="2931472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CAE1667-D607-8343-B0D9-5DB86BC2EA1E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1457267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4CFA2E2-1CD9-3D42-80A9-B3C3A193EBF0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2391472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F231D68-929B-FF4E-B19F-ED41830D6375}"/>
              </a:ext>
            </a:extLst>
          </p:cNvPr>
          <p:cNvCxnSpPr>
            <a:cxnSpLocks/>
          </p:cNvCxnSpPr>
          <p:nvPr/>
        </p:nvCxnSpPr>
        <p:spPr bwMode="auto">
          <a:xfrm>
            <a:off x="2421145" y="1997267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B298969-593E-F145-8293-3C7C2D0062B7}"/>
              </a:ext>
            </a:extLst>
          </p:cNvPr>
          <p:cNvCxnSpPr>
            <a:cxnSpLocks/>
          </p:cNvCxnSpPr>
          <p:nvPr/>
        </p:nvCxnSpPr>
        <p:spPr bwMode="auto">
          <a:xfrm>
            <a:off x="2421145" y="2391472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22A58D0-5F1F-A04F-9A05-72B175034CC8}"/>
              </a:ext>
            </a:extLst>
          </p:cNvPr>
          <p:cNvCxnSpPr>
            <a:cxnSpLocks/>
          </p:cNvCxnSpPr>
          <p:nvPr/>
        </p:nvCxnSpPr>
        <p:spPr bwMode="auto">
          <a:xfrm>
            <a:off x="988135" y="1997267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0CC3953-00F0-A64B-8DED-C8D98C038787}"/>
              </a:ext>
            </a:extLst>
          </p:cNvPr>
          <p:cNvCxnSpPr>
            <a:cxnSpLocks/>
          </p:cNvCxnSpPr>
          <p:nvPr/>
        </p:nvCxnSpPr>
        <p:spPr bwMode="auto">
          <a:xfrm>
            <a:off x="988135" y="2391472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blipFill>
                <a:blip r:embed="rId2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blipFill>
                <a:blip r:embed="rId3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blipFill>
                <a:blip r:embed="rId4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reeform 56">
            <a:extLst>
              <a:ext uri="{FF2B5EF4-FFF2-40B4-BE49-F238E27FC236}">
                <a16:creationId xmlns:a16="http://schemas.microsoft.com/office/drawing/2014/main" id="{DA286E28-A308-F44B-AB7A-CBD8F47EFDB3}"/>
              </a:ext>
            </a:extLst>
          </p:cNvPr>
          <p:cNvSpPr/>
          <p:nvPr/>
        </p:nvSpPr>
        <p:spPr bwMode="auto">
          <a:xfrm>
            <a:off x="918072" y="1853816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7441366-92FC-2040-A4FF-39658AB5F33C}"/>
              </a:ext>
            </a:extLst>
          </p:cNvPr>
          <p:cNvCxnSpPr>
            <a:cxnSpLocks/>
          </p:cNvCxnSpPr>
          <p:nvPr/>
        </p:nvCxnSpPr>
        <p:spPr bwMode="auto">
          <a:xfrm>
            <a:off x="2419585" y="1268383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/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blipFill>
                <a:blip r:embed="rId5"/>
                <a:stretch>
                  <a:fillRect l="-2273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/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blipFill>
                <a:blip r:embed="rId6"/>
                <a:stretch>
                  <a:fillRect l="-1449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/>
              <p:nvPr/>
            </p:nvSpPr>
            <p:spPr>
              <a:xfrm>
                <a:off x="4567659" y="2074431"/>
                <a:ext cx="146258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659" y="2074431"/>
                <a:ext cx="1462580" cy="553998"/>
              </a:xfrm>
              <a:prstGeom prst="rect">
                <a:avLst/>
              </a:prstGeom>
              <a:blipFill>
                <a:blip r:embed="rId7"/>
                <a:stretch>
                  <a:fillRect l="-2586" r="-5172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ight Brace 67">
            <a:extLst>
              <a:ext uri="{FF2B5EF4-FFF2-40B4-BE49-F238E27FC236}">
                <a16:creationId xmlns:a16="http://schemas.microsoft.com/office/drawing/2014/main" id="{7D78DB8B-81CB-FB42-9CD6-B1D9DF8982C2}"/>
              </a:ext>
            </a:extLst>
          </p:cNvPr>
          <p:cNvSpPr/>
          <p:nvPr/>
        </p:nvSpPr>
        <p:spPr bwMode="auto">
          <a:xfrm>
            <a:off x="4307010" y="1671490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9" name="Freeform 12">
            <a:extLst>
              <a:ext uri="{FF2B5EF4-FFF2-40B4-BE49-F238E27FC236}">
                <a16:creationId xmlns:a16="http://schemas.microsoft.com/office/drawing/2014/main" id="{52765CF6-869A-BF4B-BDE6-4FA201F4DFAD}"/>
              </a:ext>
            </a:extLst>
          </p:cNvPr>
          <p:cNvSpPr>
            <a:spLocks noChangeAspect="1"/>
          </p:cNvSpPr>
          <p:nvPr/>
        </p:nvSpPr>
        <p:spPr bwMode="auto">
          <a:xfrm>
            <a:off x="3067242" y="4371621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66066F6-5CB1-B749-8234-E2B3C7F6E6CE}"/>
              </a:ext>
            </a:extLst>
          </p:cNvPr>
          <p:cNvCxnSpPr>
            <a:cxnSpLocks/>
          </p:cNvCxnSpPr>
          <p:nvPr/>
        </p:nvCxnSpPr>
        <p:spPr bwMode="auto">
          <a:xfrm>
            <a:off x="2606382" y="4377325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ED159E2-9C0D-8149-A7CC-4D4424AC1778}"/>
              </a:ext>
            </a:extLst>
          </p:cNvPr>
          <p:cNvCxnSpPr>
            <a:cxnSpLocks/>
          </p:cNvCxnSpPr>
          <p:nvPr/>
        </p:nvCxnSpPr>
        <p:spPr bwMode="auto">
          <a:xfrm>
            <a:off x="2606382" y="5845826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013DE8E-CA3B-594E-9934-5379B380AC32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6382" y="4371621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7236E4B-E2E3-2F44-A829-22C0611BAD79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6382" y="5305826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10BC0F5-2392-564F-A12D-5664D8CFE001}"/>
              </a:ext>
            </a:extLst>
          </p:cNvPr>
          <p:cNvCxnSpPr>
            <a:cxnSpLocks/>
          </p:cNvCxnSpPr>
          <p:nvPr/>
        </p:nvCxnSpPr>
        <p:spPr bwMode="auto">
          <a:xfrm>
            <a:off x="2426382" y="4911621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849EBF4-FCA9-FC45-91CA-65DB939F62AD}"/>
              </a:ext>
            </a:extLst>
          </p:cNvPr>
          <p:cNvCxnSpPr>
            <a:cxnSpLocks/>
          </p:cNvCxnSpPr>
          <p:nvPr/>
        </p:nvCxnSpPr>
        <p:spPr bwMode="auto">
          <a:xfrm>
            <a:off x="2426382" y="5305826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E060F86D-3E65-2F43-B46D-D3FAE8C58F57}"/>
              </a:ext>
            </a:extLst>
          </p:cNvPr>
          <p:cNvCxnSpPr>
            <a:cxnSpLocks/>
          </p:cNvCxnSpPr>
          <p:nvPr/>
        </p:nvCxnSpPr>
        <p:spPr bwMode="auto">
          <a:xfrm>
            <a:off x="993372" y="4911621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554E4DE-704F-3840-A639-284BCD85C230}"/>
              </a:ext>
            </a:extLst>
          </p:cNvPr>
          <p:cNvCxnSpPr>
            <a:cxnSpLocks/>
          </p:cNvCxnSpPr>
          <p:nvPr/>
        </p:nvCxnSpPr>
        <p:spPr bwMode="auto">
          <a:xfrm>
            <a:off x="993372" y="5305826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26">
                <a:extLst>
                  <a:ext uri="{FF2B5EF4-FFF2-40B4-BE49-F238E27FC236}">
                    <a16:creationId xmlns:a16="http://schemas.microsoft.com/office/drawing/2014/main" id="{EAA21E1F-FB1C-C74C-B041-79E188BB85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7956" y="4952955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8" name="Text Box 26">
                <a:extLst>
                  <a:ext uri="{FF2B5EF4-FFF2-40B4-BE49-F238E27FC236}">
                    <a16:creationId xmlns:a16="http://schemas.microsoft.com/office/drawing/2014/main" id="{EAA21E1F-FB1C-C74C-B041-79E188BB8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7956" y="4952955"/>
                <a:ext cx="1319953" cy="333554"/>
              </a:xfrm>
              <a:prstGeom prst="rect">
                <a:avLst/>
              </a:prstGeom>
              <a:blipFill>
                <a:blip r:embed="rId8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26">
                <a:extLst>
                  <a:ext uri="{FF2B5EF4-FFF2-40B4-BE49-F238E27FC236}">
                    <a16:creationId xmlns:a16="http://schemas.microsoft.com/office/drawing/2014/main" id="{AB4F4C95-9D2C-0F4A-BB6E-619888260C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23272" y="4585844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9" name="Text Box 26">
                <a:extLst>
                  <a:ext uri="{FF2B5EF4-FFF2-40B4-BE49-F238E27FC236}">
                    <a16:creationId xmlns:a16="http://schemas.microsoft.com/office/drawing/2014/main" id="{AB4F4C95-9D2C-0F4A-BB6E-619888260C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3272" y="4585844"/>
                <a:ext cx="1127960" cy="333554"/>
              </a:xfrm>
              <a:prstGeom prst="rect">
                <a:avLst/>
              </a:prstGeom>
              <a:blipFill>
                <a:blip r:embed="rId9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6">
                <a:extLst>
                  <a:ext uri="{FF2B5EF4-FFF2-40B4-BE49-F238E27FC236}">
                    <a16:creationId xmlns:a16="http://schemas.microsoft.com/office/drawing/2014/main" id="{FC31C55B-A668-D64E-BD46-05A88BEBE8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54794" y="5305826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0" name="Text Box 26">
                <a:extLst>
                  <a:ext uri="{FF2B5EF4-FFF2-40B4-BE49-F238E27FC236}">
                    <a16:creationId xmlns:a16="http://schemas.microsoft.com/office/drawing/2014/main" id="{FC31C55B-A668-D64E-BD46-05A88BEBE8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54794" y="5305826"/>
                <a:ext cx="1211655" cy="339196"/>
              </a:xfrm>
              <a:prstGeom prst="rect">
                <a:avLst/>
              </a:prstGeom>
              <a:blipFill>
                <a:blip r:embed="rId10"/>
                <a:stretch>
                  <a:fillRect b="-178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Freeform 90">
            <a:extLst>
              <a:ext uri="{FF2B5EF4-FFF2-40B4-BE49-F238E27FC236}">
                <a16:creationId xmlns:a16="http://schemas.microsoft.com/office/drawing/2014/main" id="{5AB0235A-C791-E54D-8F18-A7965D4203C0}"/>
              </a:ext>
            </a:extLst>
          </p:cNvPr>
          <p:cNvSpPr/>
          <p:nvPr/>
        </p:nvSpPr>
        <p:spPr bwMode="auto">
          <a:xfrm>
            <a:off x="923309" y="4768170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2901783-C375-5043-B52C-0DC9FCD08543}"/>
              </a:ext>
            </a:extLst>
          </p:cNvPr>
          <p:cNvCxnSpPr>
            <a:cxnSpLocks/>
          </p:cNvCxnSpPr>
          <p:nvPr/>
        </p:nvCxnSpPr>
        <p:spPr bwMode="auto">
          <a:xfrm>
            <a:off x="2424822" y="4182737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4BE112C-64C0-F64E-8A5C-3EAEAF572F1A}"/>
                  </a:ext>
                </a:extLst>
              </p:cNvPr>
              <p:cNvSpPr txBox="1"/>
              <p:nvPr/>
            </p:nvSpPr>
            <p:spPr>
              <a:xfrm>
                <a:off x="849918" y="4182737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4BE112C-64C0-F64E-8A5C-3EAEAF572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918" y="4182737"/>
                <a:ext cx="1661032" cy="338554"/>
              </a:xfrm>
              <a:prstGeom prst="rect">
                <a:avLst/>
              </a:prstGeom>
              <a:blipFill>
                <a:blip r:embed="rId11"/>
                <a:stretch>
                  <a:fillRect l="-1515" t="-714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1F66E598-6134-274F-B43B-8B59BA69E94E}"/>
                  </a:ext>
                </a:extLst>
              </p:cNvPr>
              <p:cNvSpPr txBox="1"/>
              <p:nvPr/>
            </p:nvSpPr>
            <p:spPr>
              <a:xfrm>
                <a:off x="748021" y="4461508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1F66E598-6134-274F-B43B-8B59BA69E9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1" y="4461508"/>
                <a:ext cx="1742785" cy="338554"/>
              </a:xfrm>
              <a:prstGeom prst="rect">
                <a:avLst/>
              </a:prstGeom>
              <a:blipFill>
                <a:blip r:embed="rId12"/>
                <a:stretch>
                  <a:fillRect l="-2174" t="-7407"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DB97BAC-FBA4-8F4B-9ED2-8A3DA538DF01}"/>
                  </a:ext>
                </a:extLst>
              </p:cNvPr>
              <p:cNvSpPr txBox="1"/>
              <p:nvPr/>
            </p:nvSpPr>
            <p:spPr>
              <a:xfrm>
                <a:off x="4646084" y="4976606"/>
                <a:ext cx="1367297" cy="669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7030A0"/>
                    </a:solidFill>
                  </a:rPr>
                </a:br>
                <a:r>
                  <a:rPr lang="en-US" dirty="0">
                    <a:solidFill>
                      <a:srgbClr val="7030A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endParaRPr lang="en-US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DB97BAC-FBA4-8F4B-9ED2-8A3DA538DF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6084" y="4976606"/>
                <a:ext cx="1367297" cy="669927"/>
              </a:xfrm>
              <a:prstGeom prst="rect">
                <a:avLst/>
              </a:prstGeom>
              <a:blipFill>
                <a:blip r:embed="rId13"/>
                <a:stretch>
                  <a:fillRect l="-7339" r="-367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ight Brace 95">
            <a:extLst>
              <a:ext uri="{FF2B5EF4-FFF2-40B4-BE49-F238E27FC236}">
                <a16:creationId xmlns:a16="http://schemas.microsoft.com/office/drawing/2014/main" id="{90BCDDDF-5C3C-FE42-950E-6742E11F651B}"/>
              </a:ext>
            </a:extLst>
          </p:cNvPr>
          <p:cNvSpPr/>
          <p:nvPr/>
        </p:nvSpPr>
        <p:spPr bwMode="auto">
          <a:xfrm>
            <a:off x="4312247" y="4585844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BC3002-0D26-F148-90FD-ED9BA8D3CF1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grpSp>
        <p:nvGrpSpPr>
          <p:cNvPr id="101" name="Group 210">
            <a:extLst>
              <a:ext uri="{FF2B5EF4-FFF2-40B4-BE49-F238E27FC236}">
                <a16:creationId xmlns:a16="http://schemas.microsoft.com/office/drawing/2014/main" id="{34E8A1D6-B75C-6F46-B501-0CDDF777EEE0}"/>
              </a:ext>
            </a:extLst>
          </p:cNvPr>
          <p:cNvGrpSpPr>
            <a:grpSpLocks/>
          </p:cNvGrpSpPr>
          <p:nvPr/>
        </p:nvGrpSpPr>
        <p:grpSpPr bwMode="auto">
          <a:xfrm>
            <a:off x="2990608" y="5084517"/>
            <a:ext cx="304800" cy="762000"/>
            <a:chOff x="3216" y="1728"/>
            <a:chExt cx="192" cy="480"/>
          </a:xfrm>
        </p:grpSpPr>
        <p:sp>
          <p:nvSpPr>
            <p:cNvPr id="102" name="Line 8">
              <a:extLst>
                <a:ext uri="{FF2B5EF4-FFF2-40B4-BE49-F238E27FC236}">
                  <a16:creationId xmlns:a16="http://schemas.microsoft.com/office/drawing/2014/main" id="{D0ADD07E-0906-1E4B-949F-9BC7F63B6A6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9">
              <a:extLst>
                <a:ext uri="{FF2B5EF4-FFF2-40B4-BE49-F238E27FC236}">
                  <a16:creationId xmlns:a16="http://schemas.microsoft.com/office/drawing/2014/main" id="{D5274C1F-EF96-FC43-9B43-527659049AF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10">
              <a:extLst>
                <a:ext uri="{FF2B5EF4-FFF2-40B4-BE49-F238E27FC236}">
                  <a16:creationId xmlns:a16="http://schemas.microsoft.com/office/drawing/2014/main" id="{9FBF9E12-75E5-0447-BEA2-4623FDC89E9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11">
              <a:extLst>
                <a:ext uri="{FF2B5EF4-FFF2-40B4-BE49-F238E27FC236}">
                  <a16:creationId xmlns:a16="http://schemas.microsoft.com/office/drawing/2014/main" id="{B977290F-6657-8B4F-867F-90ADB389B0A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993375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TL Transformer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37290" y="2891330"/>
                <a:ext cx="4858710" cy="346927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S-parameter of a lossless transmission-line: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lang="en-US" dirty="0"/>
                  <a:t>Phase delay (electrical length) of 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with: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7290" y="2891330"/>
                <a:ext cx="4858710" cy="3469271"/>
              </a:xfrm>
              <a:blipFill>
                <a:blip r:embed="rId2"/>
                <a:stretch>
                  <a:fillRect l="-1823" t="-2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A1A4D97-3F64-7748-8CE2-410B357BF223}"/>
                  </a:ext>
                </a:extLst>
              </p:cNvPr>
              <p:cNvSpPr txBox="1"/>
              <p:nvPr/>
            </p:nvSpPr>
            <p:spPr>
              <a:xfrm>
                <a:off x="1706412" y="3659605"/>
                <a:ext cx="2750415" cy="83271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𝑺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𝜷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𝜷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A1A4D97-3F64-7748-8CE2-410B357BF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6412" y="3659605"/>
                <a:ext cx="2750415" cy="8327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28FEFCA8-A2C6-7A4C-A8CD-703AFC71FB60}"/>
              </a:ext>
            </a:extLst>
          </p:cNvPr>
          <p:cNvGrpSpPr/>
          <p:nvPr/>
        </p:nvGrpSpPr>
        <p:grpSpPr>
          <a:xfrm>
            <a:off x="4343310" y="3336440"/>
            <a:ext cx="1754095" cy="646331"/>
            <a:chOff x="4343310" y="3336440"/>
            <a:chExt cx="1754095" cy="6463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DD88FBA-C9E9-4A44-8A71-7C4B081668A3}"/>
                </a:ext>
              </a:extLst>
            </p:cNvPr>
            <p:cNvSpPr txBox="1"/>
            <p:nvPr/>
          </p:nvSpPr>
          <p:spPr>
            <a:xfrm>
              <a:off x="4875147" y="3336440"/>
              <a:ext cx="12222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backward</a:t>
              </a:r>
              <a:br>
                <a:rPr lang="en-US" sz="1200" dirty="0"/>
              </a:br>
              <a:r>
                <a:rPr lang="en-US" sz="1200" dirty="0"/>
                <a:t>transmission</a:t>
              </a:r>
            </a:p>
            <a:p>
              <a:r>
                <a:rPr lang="en-US" sz="1200" dirty="0"/>
                <a:t>coefficient S12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3D1842E-52BA-B44E-BC1B-7A91E8D137EB}"/>
                </a:ext>
              </a:extLst>
            </p:cNvPr>
            <p:cNvCxnSpPr>
              <a:cxnSpLocks/>
              <a:stCxn id="24" idx="1"/>
            </p:cNvCxnSpPr>
            <p:nvPr/>
          </p:nvCxnSpPr>
          <p:spPr bwMode="auto">
            <a:xfrm flipH="1">
              <a:off x="4343310" y="3659606"/>
              <a:ext cx="531837" cy="17937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35CD12E-0557-A349-93B8-BCECC9445763}"/>
              </a:ext>
            </a:extLst>
          </p:cNvPr>
          <p:cNvGrpSpPr/>
          <p:nvPr/>
        </p:nvGrpSpPr>
        <p:grpSpPr>
          <a:xfrm>
            <a:off x="542316" y="4301490"/>
            <a:ext cx="1824820" cy="646331"/>
            <a:chOff x="542316" y="4301490"/>
            <a:chExt cx="1824820" cy="646331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11F3FE93-FF19-904D-93EB-391C3FAF0AF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74830" y="4354003"/>
              <a:ext cx="892306" cy="13831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36DA6C0-8519-E54C-9918-ECA27BAE25C0}"/>
                </a:ext>
              </a:extLst>
            </p:cNvPr>
            <p:cNvSpPr txBox="1"/>
            <p:nvPr/>
          </p:nvSpPr>
          <p:spPr>
            <a:xfrm>
              <a:off x="542316" y="4301490"/>
              <a:ext cx="11885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forward</a:t>
              </a:r>
              <a:br>
                <a:rPr lang="en-US" sz="1200" dirty="0"/>
              </a:br>
              <a:r>
                <a:rPr lang="en-US" sz="1200" dirty="0"/>
                <a:t>transmission</a:t>
              </a:r>
            </a:p>
            <a:p>
              <a:r>
                <a:rPr lang="en-US" sz="1200" dirty="0"/>
                <a:t>coefficient S21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4ADFAF1-4C19-DD48-A194-F93819C88A7E}"/>
                  </a:ext>
                </a:extLst>
              </p:cNvPr>
              <p:cNvSpPr txBox="1"/>
              <p:nvPr/>
            </p:nvSpPr>
            <p:spPr>
              <a:xfrm>
                <a:off x="7636075" y="2631084"/>
                <a:ext cx="2359567" cy="5285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sSup>
                        <m:s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4ADFAF1-4C19-DD48-A194-F93819C88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6075" y="2631084"/>
                <a:ext cx="2359567" cy="52852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26FDADEE-D030-6E4B-9F80-E70E7A9999AC}"/>
              </a:ext>
            </a:extLst>
          </p:cNvPr>
          <p:cNvGrpSpPr/>
          <p:nvPr/>
        </p:nvGrpSpPr>
        <p:grpSpPr>
          <a:xfrm>
            <a:off x="504867" y="1097133"/>
            <a:ext cx="4693620" cy="1758912"/>
            <a:chOff x="504867" y="1097133"/>
            <a:chExt cx="4693620" cy="175891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61752F8-B324-E44C-A3F4-9BA701DBC4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96635" y="1930485"/>
              <a:ext cx="36054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D53995C-2815-C64D-8462-C91EA8FB89D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96635" y="2702692"/>
              <a:ext cx="360542" cy="39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CAE1667-D607-8343-B0D9-5DB86BC2EA1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196635" y="1930485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4CFA2E2-1CD9-3D42-80A9-B3C3A193EBF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96635" y="2508176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F231D68-929B-FF4E-B19F-ED41830D63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16776" y="2113971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B298969-593E-F145-8293-3C7C2D0062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16776" y="2508176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22A58D0-5F1F-A04F-9A05-72B175034C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15216" y="2113971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0CC3953-00F0-A64B-8DED-C8D98C03878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15216" y="2506321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 Box 26">
                  <a:extLst>
                    <a:ext uri="{FF2B5EF4-FFF2-40B4-BE49-F238E27FC236}">
                      <a16:creationId xmlns:a16="http://schemas.microsoft.com/office/drawing/2014/main" id="{C8915733-1914-114C-BC79-A64DEF88960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71261" y="2155304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54" name="Text Box 26">
                  <a:extLst>
                    <a:ext uri="{FF2B5EF4-FFF2-40B4-BE49-F238E27FC236}">
                      <a16:creationId xmlns:a16="http://schemas.microsoft.com/office/drawing/2014/main" id="{C8915733-1914-114C-BC79-A64DEF8896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71261" y="2155304"/>
                  <a:ext cx="565110" cy="333554"/>
                </a:xfrm>
                <a:prstGeom prst="rect">
                  <a:avLst/>
                </a:prstGeom>
                <a:blipFill>
                  <a:blip r:embed="rId13"/>
                  <a:stretch>
                    <a:fillRect r="-11111" b="-1111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7441366-92FC-2040-A4FF-39658AB5F3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03701" y="1097133"/>
              <a:ext cx="11515" cy="173592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621EC86-EDC1-1041-9743-358305ABEBB0}"/>
                    </a:ext>
                  </a:extLst>
                </p:cNvPr>
                <p:cNvSpPr txBox="1"/>
                <p:nvPr/>
              </p:nvSpPr>
              <p:spPr>
                <a:xfrm>
                  <a:off x="2403504" y="1397667"/>
                  <a:ext cx="166103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1600" dirty="0">
                      <a:solidFill>
                        <a:srgbClr val="008000"/>
                      </a:solidFill>
                    </a:rPr>
                    <a:t>incident wave </a:t>
                  </a:r>
                  <a14:m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a14:m>
                  <a:endParaRPr lang="en-US" sz="1600" b="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621EC86-EDC1-1041-9743-358305ABEB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3504" y="1397667"/>
                  <a:ext cx="1661032" cy="338554"/>
                </a:xfrm>
                <a:prstGeom prst="rect">
                  <a:avLst/>
                </a:prstGeom>
                <a:blipFill>
                  <a:blip r:embed="rId14"/>
                  <a:stretch>
                    <a:fillRect l="-758" t="-3571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C203DCC-5685-2946-837F-9A26F29787CA}"/>
                    </a:ext>
                  </a:extLst>
                </p:cNvPr>
                <p:cNvSpPr txBox="1"/>
                <p:nvPr/>
              </p:nvSpPr>
              <p:spPr>
                <a:xfrm>
                  <a:off x="2301607" y="1676438"/>
                  <a:ext cx="174278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1600" dirty="0">
                      <a:solidFill>
                        <a:srgbClr val="0000FF"/>
                      </a:solidFill>
                    </a:rPr>
                    <a:t>reflected wave </a:t>
                  </a:r>
                  <a14:m>
                    <m:oMath xmlns:m="http://schemas.openxmlformats.org/officeDocument/2006/math">
                      <m:r>
                        <a:rPr lang="pl-PL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⇐</m:t>
                      </m:r>
                    </m:oMath>
                  </a14:m>
                  <a:endParaRPr lang="en-US" sz="1600" b="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C203DCC-5685-2946-837F-9A26F29787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1607" y="1676438"/>
                  <a:ext cx="1742785" cy="338554"/>
                </a:xfrm>
                <a:prstGeom prst="rect">
                  <a:avLst/>
                </a:prstGeom>
                <a:blipFill>
                  <a:blip r:embed="rId15"/>
                  <a:stretch>
                    <a:fillRect l="-725" t="-7407" b="-259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 Box 26">
                  <a:extLst>
                    <a:ext uri="{FF2B5EF4-FFF2-40B4-BE49-F238E27FC236}">
                      <a16:creationId xmlns:a16="http://schemas.microsoft.com/office/drawing/2014/main" id="{CD5383DD-D2B1-E74C-9E0A-2886A06AF10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633377" y="2141356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Text Box 26">
                  <a:extLst>
                    <a:ext uri="{FF2B5EF4-FFF2-40B4-BE49-F238E27FC236}">
                      <a16:creationId xmlns:a16="http://schemas.microsoft.com/office/drawing/2014/main" id="{CD5383DD-D2B1-E74C-9E0A-2886A06AF1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33377" y="2141356"/>
                  <a:ext cx="565110" cy="33355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 Box 26">
                  <a:extLst>
                    <a:ext uri="{FF2B5EF4-FFF2-40B4-BE49-F238E27FC236}">
                      <a16:creationId xmlns:a16="http://schemas.microsoft.com/office/drawing/2014/main" id="{5A653138-37E8-5044-83AC-A8D18864702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43133" y="2153102"/>
                  <a:ext cx="804518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3" name="Text Box 26">
                  <a:extLst>
                    <a:ext uri="{FF2B5EF4-FFF2-40B4-BE49-F238E27FC236}">
                      <a16:creationId xmlns:a16="http://schemas.microsoft.com/office/drawing/2014/main" id="{5A653138-37E8-5044-83AC-A8D1886470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43133" y="2153102"/>
                  <a:ext cx="804518" cy="333554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 Box 26">
                  <a:extLst>
                    <a:ext uri="{FF2B5EF4-FFF2-40B4-BE49-F238E27FC236}">
                      <a16:creationId xmlns:a16="http://schemas.microsoft.com/office/drawing/2014/main" id="{37016649-1D5F-1546-B30F-4302A15A69B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06228" y="2522491"/>
                  <a:ext cx="307233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4" name="Text Box 26">
                  <a:extLst>
                    <a:ext uri="{FF2B5EF4-FFF2-40B4-BE49-F238E27FC236}">
                      <a16:creationId xmlns:a16="http://schemas.microsoft.com/office/drawing/2014/main" id="{37016649-1D5F-1546-B30F-4302A15A6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06228" y="2522491"/>
                  <a:ext cx="307233" cy="333554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8713AE2-6E13-9A49-BE4A-7C9B1A750A28}"/>
                </a:ext>
              </a:extLst>
            </p:cNvPr>
            <p:cNvCxnSpPr>
              <a:stCxn id="74" idx="1"/>
            </p:cNvCxnSpPr>
            <p:nvPr/>
          </p:nvCxnSpPr>
          <p:spPr bwMode="auto">
            <a:xfrm flipH="1">
              <a:off x="2213656" y="2689268"/>
              <a:ext cx="79257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29C334D-44E2-C449-88EB-9580DCFEC4F1}"/>
                </a:ext>
              </a:extLst>
            </p:cNvPr>
            <p:cNvCxnSpPr>
              <a:stCxn id="74" idx="3"/>
            </p:cNvCxnSpPr>
            <p:nvPr/>
          </p:nvCxnSpPr>
          <p:spPr bwMode="auto">
            <a:xfrm flipV="1">
              <a:off x="3313461" y="2687193"/>
              <a:ext cx="690240" cy="207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 Box 26">
                  <a:extLst>
                    <a:ext uri="{FF2B5EF4-FFF2-40B4-BE49-F238E27FC236}">
                      <a16:creationId xmlns:a16="http://schemas.microsoft.com/office/drawing/2014/main" id="{54C02DE4-DF19-3241-A937-7DE126C1FB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15652" y="1128526"/>
                  <a:ext cx="72874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 Box 26">
                  <a:extLst>
                    <a:ext uri="{FF2B5EF4-FFF2-40B4-BE49-F238E27FC236}">
                      <a16:creationId xmlns:a16="http://schemas.microsoft.com/office/drawing/2014/main" id="{54C02DE4-DF19-3241-A937-7DE126C1FB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315652" y="1128526"/>
                  <a:ext cx="728740" cy="33355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6530371-79E7-5F43-9F86-CB2E12FBA9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7164" y="1120123"/>
              <a:ext cx="11515" cy="173592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 Box 26">
                  <a:extLst>
                    <a:ext uri="{FF2B5EF4-FFF2-40B4-BE49-F238E27FC236}">
                      <a16:creationId xmlns:a16="http://schemas.microsoft.com/office/drawing/2014/main" id="{0C1384BB-4EF9-5A4C-9D44-366B5B4F7CC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04867" y="1125373"/>
                  <a:ext cx="1742784" cy="3484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𝚪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sSup>
                          <m:sSup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sup>
                        </m:sSup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39" name="Text Box 26">
                  <a:extLst>
                    <a:ext uri="{FF2B5EF4-FFF2-40B4-BE49-F238E27FC236}">
                      <a16:creationId xmlns:a16="http://schemas.microsoft.com/office/drawing/2014/main" id="{0C1384BB-4EF9-5A4C-9D44-366B5B4F7C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4867" y="1125373"/>
                  <a:ext cx="1742784" cy="348430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5358B67-EC07-6D40-A31D-9E47441B77AC}"/>
                </a:ext>
              </a:extLst>
            </p:cNvPr>
            <p:cNvSpPr/>
            <p:nvPr/>
          </p:nvSpPr>
          <p:spPr bwMode="auto">
            <a:xfrm rot="5400000">
              <a:off x="4313742" y="2230083"/>
              <a:ext cx="466170" cy="180000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Line 15">
              <a:extLst>
                <a:ext uri="{FF2B5EF4-FFF2-40B4-BE49-F238E27FC236}">
                  <a16:creationId xmlns:a16="http://schemas.microsoft.com/office/drawing/2014/main" id="{AFD6ACF1-F97F-924F-9747-CF59867056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6827" y="1937085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37" name="Line 15">
              <a:extLst>
                <a:ext uri="{FF2B5EF4-FFF2-40B4-BE49-F238E27FC236}">
                  <a16:creationId xmlns:a16="http://schemas.microsoft.com/office/drawing/2014/main" id="{2B431D26-E1C7-A540-AC87-F1D8F53DE6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5675" y="2559084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ontent Placeholder 2">
                <a:extLst>
                  <a:ext uri="{FF2B5EF4-FFF2-40B4-BE49-F238E27FC236}">
                    <a16:creationId xmlns:a16="http://schemas.microsoft.com/office/drawing/2014/main" id="{A784E61C-770D-5845-8D23-A99D0274E33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6000" y="1378620"/>
                <a:ext cx="5263784" cy="458510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The lossless transmission-line adds a phase delay of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kern="0" dirty="0"/>
                  <a:t>, seen at its input, to the reflection coefficient at its output: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r>
                  <a:rPr lang="en-US" kern="0" dirty="0"/>
                  <a:t>This results in a transformation of the impedance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kern="0" dirty="0"/>
                  <a:t> at the end of the line to a different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US" kern="0" dirty="0"/>
                  <a:t> at the input of the line</a:t>
                </a:r>
              </a:p>
              <a:p>
                <a:pPr lvl="1"/>
                <a:r>
                  <a:rPr lang="en-US" kern="0" dirty="0"/>
                  <a:t>The Smith chart offers an effective, simple graphical way to calculate this transmission-line based impedance transformation</a:t>
                </a:r>
              </a:p>
            </p:txBody>
          </p:sp>
        </mc:Choice>
        <mc:Fallback xmlns="">
          <p:sp>
            <p:nvSpPr>
              <p:cNvPr id="41" name="Content Placeholder 2">
                <a:extLst>
                  <a:ext uri="{FF2B5EF4-FFF2-40B4-BE49-F238E27FC236}">
                    <a16:creationId xmlns:a16="http://schemas.microsoft.com/office/drawing/2014/main" id="{A784E61C-770D-5845-8D23-A99D0274E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0" y="1378620"/>
                <a:ext cx="5263784" cy="4585109"/>
              </a:xfrm>
              <a:prstGeom prst="rect">
                <a:avLst/>
              </a:prstGeom>
              <a:blipFill>
                <a:blip r:embed="rId21"/>
                <a:stretch>
                  <a:fillRect l="-1928" t="-2210" r="-241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1B30DB-4532-3C4B-B5D5-A243ADBE3DB2}"/>
                  </a:ext>
                </a:extLst>
              </p:cNvPr>
              <p:cNvSpPr txBox="1"/>
              <p:nvPr/>
            </p:nvSpPr>
            <p:spPr>
              <a:xfrm>
                <a:off x="2083399" y="5122422"/>
                <a:ext cx="1189988" cy="51473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1B30DB-4532-3C4B-B5D5-A243ADBE3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3399" y="5122422"/>
                <a:ext cx="1189988" cy="514738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040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0" grpId="0" animBg="1"/>
      <p:bldP spid="4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FF87B-110E-BD41-BF46-1D430C7ED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TL Transformer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26">
                <a:extLst>
                  <a:ext uri="{FF2B5EF4-FFF2-40B4-BE49-F238E27FC236}">
                    <a16:creationId xmlns:a16="http://schemas.microsoft.com/office/drawing/2014/main" id="{CB79163E-20A0-514D-9FBE-688B83259D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3365" y="1753465"/>
                <a:ext cx="2703139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𝟕𝟏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6" name="Text Box 26">
                <a:extLst>
                  <a:ext uri="{FF2B5EF4-FFF2-40B4-BE49-F238E27FC236}">
                    <a16:creationId xmlns:a16="http://schemas.microsoft.com/office/drawing/2014/main" id="{CB79163E-20A0-514D-9FBE-688B83259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365" y="1753465"/>
                <a:ext cx="2703139" cy="333554"/>
              </a:xfrm>
              <a:prstGeom prst="rect">
                <a:avLst/>
              </a:prstGeom>
              <a:blipFill>
                <a:blip r:embed="rId3"/>
                <a:stretch>
                  <a:fillRect b="-1481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A701189B-714F-A84F-B5F6-883B50A715C9}"/>
              </a:ext>
            </a:extLst>
          </p:cNvPr>
          <p:cNvGrpSpPr/>
          <p:nvPr/>
        </p:nvGrpSpPr>
        <p:grpSpPr>
          <a:xfrm>
            <a:off x="2652612" y="2145436"/>
            <a:ext cx="1790043" cy="561309"/>
            <a:chOff x="2652612" y="2145436"/>
            <a:chExt cx="1790043" cy="5613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E5F77434-71A7-8A42-AA31-BD2BF6F38C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15356" y="2145436"/>
                  <a:ext cx="883319" cy="5613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oMath>
                    </m:oMathPara>
                  </a14:m>
                  <a:endParaRPr lang="en-US" sz="1600" baseline="-25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E5F77434-71A7-8A42-AA31-BD2BF6F38C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215356" y="2145436"/>
                  <a:ext cx="883319" cy="561309"/>
                </a:xfrm>
                <a:prstGeom prst="rect">
                  <a:avLst/>
                </a:prstGeom>
                <a:blipFill>
                  <a:blip r:embed="rId4"/>
                  <a:stretch>
                    <a:fillRect b="-43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11B2D42-0E2E-E846-AE2B-5F3DA1C3CF0D}"/>
                </a:ext>
              </a:extLst>
            </p:cNvPr>
            <p:cNvCxnSpPr>
              <a:cxnSpLocks/>
              <a:stCxn id="17" idx="1"/>
            </p:cNvCxnSpPr>
            <p:nvPr/>
          </p:nvCxnSpPr>
          <p:spPr bwMode="auto">
            <a:xfrm flipH="1">
              <a:off x="2652612" y="2426091"/>
              <a:ext cx="56274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90B43FE-F498-FD4C-8E6F-4103F4D9540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10978" y="2424019"/>
              <a:ext cx="531677" cy="81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26">
                <a:extLst>
                  <a:ext uri="{FF2B5EF4-FFF2-40B4-BE49-F238E27FC236}">
                    <a16:creationId xmlns:a16="http://schemas.microsoft.com/office/drawing/2014/main" id="{D78B77D8-508F-5341-9737-950DDC7A00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2563" y="1014939"/>
                <a:ext cx="1718592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𝟓𝟖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°⇒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20" name="Text Box 26">
                <a:extLst>
                  <a:ext uri="{FF2B5EF4-FFF2-40B4-BE49-F238E27FC236}">
                    <a16:creationId xmlns:a16="http://schemas.microsoft.com/office/drawing/2014/main" id="{D78B77D8-508F-5341-9737-950DDC7A00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62563" y="1014939"/>
                <a:ext cx="1718592" cy="333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26">
                <a:extLst>
                  <a:ext uri="{FF2B5EF4-FFF2-40B4-BE49-F238E27FC236}">
                    <a16:creationId xmlns:a16="http://schemas.microsoft.com/office/drawing/2014/main" id="{08731C1B-C5CB-4848-83D6-2F9EDF8A78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2255" y="1011786"/>
                <a:ext cx="2142159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𝟓𝟖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∠−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𝟓𝟒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°⇒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22" name="Text Box 26">
                <a:extLst>
                  <a:ext uri="{FF2B5EF4-FFF2-40B4-BE49-F238E27FC236}">
                    <a16:creationId xmlns:a16="http://schemas.microsoft.com/office/drawing/2014/main" id="{08731C1B-C5CB-4848-83D6-2F9EDF8A7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2255" y="1011786"/>
                <a:ext cx="2142159" cy="333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09">
            <a:extLst>
              <a:ext uri="{FF2B5EF4-FFF2-40B4-BE49-F238E27FC236}">
                <a16:creationId xmlns:a16="http://schemas.microsoft.com/office/drawing/2014/main" id="{6D770F82-8DC1-BC43-A84E-A8BB6EB277D3}"/>
              </a:ext>
            </a:extLst>
          </p:cNvPr>
          <p:cNvGrpSpPr>
            <a:grpSpLocks/>
          </p:cNvGrpSpPr>
          <p:nvPr/>
        </p:nvGrpSpPr>
        <p:grpSpPr bwMode="auto">
          <a:xfrm>
            <a:off x="5095801" y="1919449"/>
            <a:ext cx="152400" cy="762000"/>
            <a:chOff x="3935" y="1728"/>
            <a:chExt cx="96" cy="480"/>
          </a:xfrm>
        </p:grpSpPr>
        <p:sp>
          <p:nvSpPr>
            <p:cNvPr id="27" name="Arc 59">
              <a:extLst>
                <a:ext uri="{FF2B5EF4-FFF2-40B4-BE49-F238E27FC236}">
                  <a16:creationId xmlns:a16="http://schemas.microsoft.com/office/drawing/2014/main" id="{1A61AB9B-ED62-2E47-BB7D-C87A660CB47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rc 60">
              <a:extLst>
                <a:ext uri="{FF2B5EF4-FFF2-40B4-BE49-F238E27FC236}">
                  <a16:creationId xmlns:a16="http://schemas.microsoft.com/office/drawing/2014/main" id="{A791796F-F0E2-E940-8588-273E661946C4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Arc 61">
              <a:extLst>
                <a:ext uri="{FF2B5EF4-FFF2-40B4-BE49-F238E27FC236}">
                  <a16:creationId xmlns:a16="http://schemas.microsoft.com/office/drawing/2014/main" id="{9A8B8103-0E20-A445-835C-4F808B13B3B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rc 62">
              <a:extLst>
                <a:ext uri="{FF2B5EF4-FFF2-40B4-BE49-F238E27FC236}">
                  <a16:creationId xmlns:a16="http://schemas.microsoft.com/office/drawing/2014/main" id="{1263AE74-4B10-7E48-B12B-2D8D48EF8C8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63">
              <a:extLst>
                <a:ext uri="{FF2B5EF4-FFF2-40B4-BE49-F238E27FC236}">
                  <a16:creationId xmlns:a16="http://schemas.microsoft.com/office/drawing/2014/main" id="{47867526-5B62-9148-964C-5637B96E58C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64">
              <a:extLst>
                <a:ext uri="{FF2B5EF4-FFF2-40B4-BE49-F238E27FC236}">
                  <a16:creationId xmlns:a16="http://schemas.microsoft.com/office/drawing/2014/main" id="{FEA57395-E3E4-2A47-832D-F0AFD68F944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rc 65">
              <a:extLst>
                <a:ext uri="{FF2B5EF4-FFF2-40B4-BE49-F238E27FC236}">
                  <a16:creationId xmlns:a16="http://schemas.microsoft.com/office/drawing/2014/main" id="{4FB49BFF-2BE0-1449-8352-BDF555C416C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rc 66">
              <a:extLst>
                <a:ext uri="{FF2B5EF4-FFF2-40B4-BE49-F238E27FC236}">
                  <a16:creationId xmlns:a16="http://schemas.microsoft.com/office/drawing/2014/main" id="{337B5AF1-EC61-1A49-B31A-B243884CE6F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Arc 67">
              <a:extLst>
                <a:ext uri="{FF2B5EF4-FFF2-40B4-BE49-F238E27FC236}">
                  <a16:creationId xmlns:a16="http://schemas.microsoft.com/office/drawing/2014/main" id="{4A251E8A-5DC9-014C-B190-FF5A86ADCD2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rc 68">
              <a:extLst>
                <a:ext uri="{FF2B5EF4-FFF2-40B4-BE49-F238E27FC236}">
                  <a16:creationId xmlns:a16="http://schemas.microsoft.com/office/drawing/2014/main" id="{A012E748-BEE7-BC49-A9BC-4533ED6D2BFC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Arc 69">
              <a:extLst>
                <a:ext uri="{FF2B5EF4-FFF2-40B4-BE49-F238E27FC236}">
                  <a16:creationId xmlns:a16="http://schemas.microsoft.com/office/drawing/2014/main" id="{1D46594E-2946-8249-99B9-A2021ACAACC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rc 70">
              <a:extLst>
                <a:ext uri="{FF2B5EF4-FFF2-40B4-BE49-F238E27FC236}">
                  <a16:creationId xmlns:a16="http://schemas.microsoft.com/office/drawing/2014/main" id="{5936DB27-90F1-324F-A61C-15854C5F28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Arc 71">
              <a:extLst>
                <a:ext uri="{FF2B5EF4-FFF2-40B4-BE49-F238E27FC236}">
                  <a16:creationId xmlns:a16="http://schemas.microsoft.com/office/drawing/2014/main" id="{E898714D-9515-744B-A886-CF4561AD87F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2D99E285-8F39-CE47-A811-D9745DA570CF}"/>
              </a:ext>
            </a:extLst>
          </p:cNvPr>
          <p:cNvSpPr>
            <a:spLocks noChangeAspect="1"/>
          </p:cNvSpPr>
          <p:nvPr/>
        </p:nvSpPr>
        <p:spPr bwMode="auto">
          <a:xfrm>
            <a:off x="5095801" y="1195061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673CD62-8521-AC4A-94B3-400AB47D2A40}"/>
              </a:ext>
            </a:extLst>
          </p:cNvPr>
          <p:cNvCxnSpPr>
            <a:cxnSpLocks/>
          </p:cNvCxnSpPr>
          <p:nvPr/>
        </p:nvCxnSpPr>
        <p:spPr bwMode="auto">
          <a:xfrm>
            <a:off x="4634941" y="1200765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45F6A78-EB2B-CD40-8FC6-2890C5F3488B}"/>
              </a:ext>
            </a:extLst>
          </p:cNvPr>
          <p:cNvCxnSpPr>
            <a:cxnSpLocks/>
          </p:cNvCxnSpPr>
          <p:nvPr/>
        </p:nvCxnSpPr>
        <p:spPr bwMode="auto">
          <a:xfrm>
            <a:off x="4634941" y="2669266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1BB239C-013D-C643-8A34-8033FCCC53B3}"/>
              </a:ext>
            </a:extLst>
          </p:cNvPr>
          <p:cNvCxnSpPr>
            <a:cxnSpLocks/>
          </p:cNvCxnSpPr>
          <p:nvPr/>
        </p:nvCxnSpPr>
        <p:spPr bwMode="auto">
          <a:xfrm flipV="1">
            <a:off x="4634941" y="1195061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938EED2-7E4E-5B47-8C79-678579A646D3}"/>
              </a:ext>
            </a:extLst>
          </p:cNvPr>
          <p:cNvCxnSpPr>
            <a:cxnSpLocks/>
          </p:cNvCxnSpPr>
          <p:nvPr/>
        </p:nvCxnSpPr>
        <p:spPr bwMode="auto">
          <a:xfrm flipV="1">
            <a:off x="4634941" y="2129266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0798D1A-4F20-7D47-81B5-275363542909}"/>
              </a:ext>
            </a:extLst>
          </p:cNvPr>
          <p:cNvCxnSpPr>
            <a:cxnSpLocks/>
          </p:cNvCxnSpPr>
          <p:nvPr/>
        </p:nvCxnSpPr>
        <p:spPr bwMode="auto">
          <a:xfrm>
            <a:off x="4454941" y="1735061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BEC6A51-52FF-314D-A6FA-DE794FA25B4D}"/>
              </a:ext>
            </a:extLst>
          </p:cNvPr>
          <p:cNvCxnSpPr>
            <a:cxnSpLocks/>
          </p:cNvCxnSpPr>
          <p:nvPr/>
        </p:nvCxnSpPr>
        <p:spPr bwMode="auto">
          <a:xfrm>
            <a:off x="4454941" y="2129266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 Box 26">
                <a:extLst>
                  <a:ext uri="{FF2B5EF4-FFF2-40B4-BE49-F238E27FC236}">
                    <a16:creationId xmlns:a16="http://schemas.microsoft.com/office/drawing/2014/main" id="{5999F7BC-D410-D04F-891A-637EBCA24A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51831" y="1409284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7" name="Text Box 26">
                <a:extLst>
                  <a:ext uri="{FF2B5EF4-FFF2-40B4-BE49-F238E27FC236}">
                    <a16:creationId xmlns:a16="http://schemas.microsoft.com/office/drawing/2014/main" id="{5999F7BC-D410-D04F-891A-637EBCA24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1831" y="1409284"/>
                <a:ext cx="1127960" cy="333554"/>
              </a:xfrm>
              <a:prstGeom prst="rect">
                <a:avLst/>
              </a:prstGeom>
              <a:blipFill>
                <a:blip r:embed="rId7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 Box 26">
                <a:extLst>
                  <a:ext uri="{FF2B5EF4-FFF2-40B4-BE49-F238E27FC236}">
                    <a16:creationId xmlns:a16="http://schemas.microsoft.com/office/drawing/2014/main" id="{2767A630-8AB1-F146-A14B-5DD179102B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83353" y="2129266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8" name="Text Box 26">
                <a:extLst>
                  <a:ext uri="{FF2B5EF4-FFF2-40B4-BE49-F238E27FC236}">
                    <a16:creationId xmlns:a16="http://schemas.microsoft.com/office/drawing/2014/main" id="{2767A630-8AB1-F146-A14B-5DD179102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83353" y="2129266"/>
                <a:ext cx="1211655" cy="339196"/>
              </a:xfrm>
              <a:prstGeom prst="rect">
                <a:avLst/>
              </a:prstGeom>
              <a:blipFill>
                <a:blip r:embed="rId8"/>
                <a:stretch>
                  <a:fillRect b="-178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9D245D72-8F97-2D40-AD01-1ECAD46514EC}"/>
              </a:ext>
            </a:extLst>
          </p:cNvPr>
          <p:cNvGrpSpPr/>
          <p:nvPr/>
        </p:nvGrpSpPr>
        <p:grpSpPr>
          <a:xfrm>
            <a:off x="2647634" y="1127314"/>
            <a:ext cx="1806536" cy="1419991"/>
            <a:chOff x="2647634" y="1127314"/>
            <a:chExt cx="1806536" cy="141999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83C226A-C942-CD4D-818F-C62FAF6F00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4170" y="1736916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D52D789-0E5B-BC42-BF6D-344317FAEE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4170" y="2129266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4BA60DC7-FEDF-F947-BC59-42795BB1446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54867" y="1759435"/>
                  <a:ext cx="1219211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𝟓𝟎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𝛀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4BA60DC7-FEDF-F947-BC59-42795BB144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54867" y="1759435"/>
                  <a:ext cx="1219211" cy="333554"/>
                </a:xfrm>
                <a:prstGeom prst="rect">
                  <a:avLst/>
                </a:prstGeom>
                <a:blipFill>
                  <a:blip r:embed="rId9"/>
                  <a:stretch>
                    <a:fillRect b="-14815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23CEC75-241B-DF4C-B7B3-E333C24D98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7634" y="1127314"/>
              <a:ext cx="0" cy="1379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A64353F-8818-DB4A-A47C-21F637AECB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42655" y="1127314"/>
              <a:ext cx="0" cy="141999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664F75-4A3E-6542-8AD7-D8FEB3D1D6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7171" y="2751779"/>
                <a:ext cx="11467599" cy="373179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Based on the previous example</a:t>
                </a:r>
              </a:p>
              <a:p>
                <a:r>
                  <a:rPr lang="en-US" dirty="0"/>
                  <a:t>Calculate the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for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𝟑𝟒𝟓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𝐚𝐧𝐝</m:t>
                    </m:r>
                  </m:oMath>
                </a14:m>
                <a:r>
                  <a:rPr lang="en-US" dirty="0"/>
                  <a:t> locate the point in the Smith chart.</a:t>
                </a:r>
              </a:p>
              <a:p>
                <a:pPr lvl="1"/>
                <a:r>
                  <a:rPr lang="en-US" dirty="0"/>
                  <a:t>Notice the corresponding value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/>
                  <a:t>, </a:t>
                </a:r>
                <a:br>
                  <a:rPr lang="en-US" dirty="0"/>
                </a:br>
                <a:r>
                  <a:rPr lang="en-US" dirty="0"/>
                  <a:t>and read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US" dirty="0"/>
                  <a:t>-length value on the rim </a:t>
                </a:r>
              </a:p>
              <a:p>
                <a:r>
                  <a:rPr lang="en-US" dirty="0"/>
                  <a:t>Add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dirty="0"/>
                  <a:t> by rotating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by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𝟏𝟒𝟒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From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The phase is subtracted, therefore clockwise rotation!</a:t>
                </a:r>
              </a:p>
              <a:p>
                <a:r>
                  <a:rPr lang="en-US" dirty="0"/>
                  <a:t>Notice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US" dirty="0"/>
                  <a:t> and read the corresponding </a:t>
                </a:r>
                <a:br>
                  <a:rPr lang="en-US" dirty="0"/>
                </a:br>
                <a:r>
                  <a:rPr lang="en-US" dirty="0"/>
                  <a:t>value of the normalized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Calculate the transformed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@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𝟑𝟒𝟓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endParaRPr lang="en-US" b="1" dirty="0"/>
              </a:p>
              <a:p>
                <a:pPr lvl="1"/>
                <a:r>
                  <a:rPr lang="en-US" dirty="0"/>
                  <a:t> What is the equivalent circuit, and what are the component values?</a:t>
                </a:r>
              </a:p>
              <a:p>
                <a:pPr lvl="2"/>
                <a:r>
                  <a:rPr lang="en-US" dirty="0"/>
                  <a:t>…and what is the physical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dirty="0"/>
                  <a:t> of the transmission-line? </a:t>
                </a:r>
              </a:p>
              <a:p>
                <a:pPr lvl="3"/>
                <a:r>
                  <a:rPr lang="en-US" dirty="0"/>
                  <a:t>assuming a coaxial cable as transmission-line with a dielectric constant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=2.1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664F75-4A3E-6542-8AD7-D8FEB3D1D6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7171" y="2751779"/>
                <a:ext cx="11467599" cy="3731798"/>
              </a:xfrm>
              <a:blipFill>
                <a:blip r:embed="rId13"/>
                <a:stretch>
                  <a:fillRect l="-774" t="-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ight Brace 64">
            <a:extLst>
              <a:ext uri="{FF2B5EF4-FFF2-40B4-BE49-F238E27FC236}">
                <a16:creationId xmlns:a16="http://schemas.microsoft.com/office/drawing/2014/main" id="{6181AD5D-530D-5A46-909E-A2E81DE21212}"/>
              </a:ext>
            </a:extLst>
          </p:cNvPr>
          <p:cNvSpPr/>
          <p:nvPr/>
        </p:nvSpPr>
        <p:spPr bwMode="auto">
          <a:xfrm>
            <a:off x="6335086" y="1419812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 Box 26">
                <a:extLst>
                  <a:ext uri="{FF2B5EF4-FFF2-40B4-BE49-F238E27FC236}">
                    <a16:creationId xmlns:a16="http://schemas.microsoft.com/office/drawing/2014/main" id="{B1903D07-604A-044E-A4D1-72203E69D1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1298" y="1358009"/>
                <a:ext cx="228461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𝟖𝟕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6" name="Text Box 26">
                <a:extLst>
                  <a:ext uri="{FF2B5EF4-FFF2-40B4-BE49-F238E27FC236}">
                    <a16:creationId xmlns:a16="http://schemas.microsoft.com/office/drawing/2014/main" id="{B1903D07-604A-044E-A4D1-72203E69D1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1298" y="1358009"/>
                <a:ext cx="2284614" cy="333554"/>
              </a:xfrm>
              <a:prstGeom prst="rect">
                <a:avLst/>
              </a:prstGeom>
              <a:blipFill>
                <a:blip r:embed="rId15"/>
                <a:stretch>
                  <a:fillRect b="-115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 Box 26">
                <a:extLst>
                  <a:ext uri="{FF2B5EF4-FFF2-40B4-BE49-F238E27FC236}">
                    <a16:creationId xmlns:a16="http://schemas.microsoft.com/office/drawing/2014/main" id="{55042A2E-9690-E84A-BF77-C98FA64FFF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2968" y="1347224"/>
                <a:ext cx="228461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𝟎𝟐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𝟒𝟑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1600" baseline="-25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77" name="Text Box 26">
                <a:extLst>
                  <a:ext uri="{FF2B5EF4-FFF2-40B4-BE49-F238E27FC236}">
                    <a16:creationId xmlns:a16="http://schemas.microsoft.com/office/drawing/2014/main" id="{55042A2E-9690-E84A-BF77-C98FA64FF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2968" y="1347224"/>
                <a:ext cx="2284614" cy="333554"/>
              </a:xfrm>
              <a:prstGeom prst="rect">
                <a:avLst/>
              </a:prstGeom>
              <a:blipFill>
                <a:blip r:embed="rId16"/>
                <a:stretch>
                  <a:fillRect b="-740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" name="Picture 57">
            <a:extLst>
              <a:ext uri="{FF2B5EF4-FFF2-40B4-BE49-F238E27FC236}">
                <a16:creationId xmlns:a16="http://schemas.microsoft.com/office/drawing/2014/main" id="{D3CE3C2E-8018-694F-BAC4-699FE971D0E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1AB9DB5-3C66-4949-BD2B-D3E9AE7B6DD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B90C602-6B05-ED46-84EB-FDC8F77A39B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5DD2F3F9-B89A-694A-B819-42F62169059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D3B075-103C-A54C-B9DB-CE29CC01A725}"/>
                  </a:ext>
                </a:extLst>
              </p:cNvPr>
              <p:cNvSpPr txBox="1"/>
              <p:nvPr/>
            </p:nvSpPr>
            <p:spPr>
              <a:xfrm>
                <a:off x="6220158" y="1060686"/>
                <a:ext cx="212436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𝟒𝟑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@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=345 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endParaRPr lang="en-US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D3B075-103C-A54C-B9DB-CE29CC01A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158" y="1060686"/>
                <a:ext cx="2124364" cy="553998"/>
              </a:xfrm>
              <a:prstGeom prst="rect">
                <a:avLst/>
              </a:prstGeom>
              <a:blipFill>
                <a:blip r:embed="rId21"/>
                <a:stretch>
                  <a:fillRect t="-2222" r="-295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307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2" grpId="0"/>
      <p:bldP spid="7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EB8F2-47A7-6441-AD77-7915DB586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TL Transformer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5B989F-1BBC-F340-856D-593BBAE4A3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70943" y="1086296"/>
                <a:ext cx="5323689" cy="524057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A transmission-line </a:t>
                </a:r>
                <a:br>
                  <a:rPr lang="en-US" dirty="0"/>
                </a:br>
                <a:r>
                  <a:rPr lang="en-US" dirty="0"/>
                  <a:t>of length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transforms a reflection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at the end of the line to its input as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This results the unitless,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at the end of the line to be transformed into: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at the beginning of the line </a:t>
                </a:r>
              </a:p>
              <a:p>
                <a:r>
                  <a:rPr lang="en-US" dirty="0"/>
                  <a:t>A short circuit at the end of the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-transformer </a:t>
                </a:r>
                <a:r>
                  <a:rPr lang="en-US" dirty="0"/>
                  <a:t>is transformed </a:t>
                </a:r>
                <a:br>
                  <a:rPr lang="en-US" dirty="0"/>
                </a:br>
                <a:r>
                  <a:rPr lang="en-US" dirty="0"/>
                  <a:t>to an open, and vice versa</a:t>
                </a:r>
              </a:p>
              <a:p>
                <a:pPr lvl="1"/>
                <a:r>
                  <a:rPr lang="en-US" dirty="0"/>
                  <a:t>This is the principle </a:t>
                </a:r>
                <a:br>
                  <a:rPr lang="en-US" dirty="0"/>
                </a:br>
                <a:r>
                  <a:rPr lang="en-US" dirty="0"/>
                  <a:t>of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-resonator.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5B989F-1BBC-F340-856D-593BBAE4A3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70943" y="1086296"/>
                <a:ext cx="5323689" cy="5240578"/>
              </a:xfrm>
              <a:blipFill>
                <a:blip r:embed="rId2"/>
                <a:stretch>
                  <a:fillRect l="-1425" t="-2415" r="-14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6927CFE-7C97-5D48-BC3A-3F98739B009E}"/>
                  </a:ext>
                </a:extLst>
              </p:cNvPr>
              <p:cNvSpPr txBox="1"/>
              <p:nvPr/>
            </p:nvSpPr>
            <p:spPr>
              <a:xfrm>
                <a:off x="9053185" y="1086296"/>
                <a:ext cx="2716495" cy="7784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type m:val="skw"/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6927CFE-7C97-5D48-BC3A-3F98739B0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3185" y="1086296"/>
                <a:ext cx="2716495" cy="778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3252AD5-05AE-7C44-8538-EBF138D455C0}"/>
                  </a:ext>
                </a:extLst>
              </p:cNvPr>
              <p:cNvSpPr txBox="1"/>
              <p:nvPr/>
            </p:nvSpPr>
            <p:spPr>
              <a:xfrm>
                <a:off x="6475105" y="2537359"/>
                <a:ext cx="4125342" cy="52852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sup>
                      </m:sSup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3252AD5-05AE-7C44-8538-EBF138D45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105" y="2537359"/>
                <a:ext cx="4125342" cy="528524"/>
              </a:xfrm>
              <a:prstGeom prst="rect">
                <a:avLst/>
              </a:prstGeom>
              <a:blipFill>
                <a:blip r:embed="rId4"/>
                <a:stretch>
                  <a:fillRect b="-13953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F4E863-7DD0-4343-8A81-D9F81FB8EE8B}"/>
                  </a:ext>
                </a:extLst>
              </p:cNvPr>
              <p:cNvSpPr txBox="1"/>
              <p:nvPr/>
            </p:nvSpPr>
            <p:spPr>
              <a:xfrm>
                <a:off x="10128525" y="3871112"/>
                <a:ext cx="1494494" cy="56712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F4E863-7DD0-4343-8A81-D9F81FB8E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525" y="3871112"/>
                <a:ext cx="1494494" cy="5671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5">
            <a:extLst>
              <a:ext uri="{FF2B5EF4-FFF2-40B4-BE49-F238E27FC236}">
                <a16:creationId xmlns:a16="http://schemas.microsoft.com/office/drawing/2014/main" id="{5964E3E1-48F3-704E-A83C-6E9C1CFBB4B5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257" y="1215474"/>
            <a:ext cx="4367212" cy="43053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686814B-8411-2E46-B3CB-E3C782A7F50D}"/>
              </a:ext>
            </a:extLst>
          </p:cNvPr>
          <p:cNvGrpSpPr/>
          <p:nvPr/>
        </p:nvGrpSpPr>
        <p:grpSpPr>
          <a:xfrm>
            <a:off x="3224655" y="4233311"/>
            <a:ext cx="3515706" cy="2093563"/>
            <a:chOff x="3224655" y="4233311"/>
            <a:chExt cx="3515706" cy="2093563"/>
          </a:xfrm>
        </p:grpSpPr>
        <p:cxnSp>
          <p:nvCxnSpPr>
            <p:cNvPr id="28" name="Straight Connector 56">
              <a:extLst>
                <a:ext uri="{FF2B5EF4-FFF2-40B4-BE49-F238E27FC236}">
                  <a16:creationId xmlns:a16="http://schemas.microsoft.com/office/drawing/2014/main" id="{7CA73CBD-60BC-764C-A6FF-A2CADB138CB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3216169" y="4617486"/>
              <a:ext cx="1381125" cy="612775"/>
            </a:xfrm>
            <a:prstGeom prst="line">
              <a:avLst/>
            </a:prstGeom>
            <a:noFill/>
            <a:ln w="15875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9" name="TextBox 57">
              <a:extLst>
                <a:ext uri="{FF2B5EF4-FFF2-40B4-BE49-F238E27FC236}">
                  <a16:creationId xmlns:a16="http://schemas.microsoft.com/office/drawing/2014/main" id="{B18FC44E-028D-774E-AF04-DFE2DD2BA3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4655" y="5588210"/>
              <a:ext cx="3515706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rgbClr val="C00000"/>
                  </a:solidFill>
                </a:rPr>
                <a:t>when adding a transmission-line </a:t>
              </a:r>
            </a:p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rgbClr val="C00000"/>
                  </a:solidFill>
                </a:rPr>
                <a:t>to some terminating impedance we rotate </a:t>
              </a:r>
            </a:p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rgbClr val="C00000"/>
                  </a:solidFill>
                </a:rPr>
                <a:t>clockwise through the </a:t>
              </a:r>
              <a:r>
                <a:rPr lang="en-US" sz="1400" b="0" i="1" dirty="0">
                  <a:solidFill>
                    <a:srgbClr val="C00000"/>
                  </a:solidFill>
                </a:rPr>
                <a:t>Smith</a:t>
              </a:r>
              <a:r>
                <a:rPr lang="en-US" sz="1400" b="0" dirty="0">
                  <a:solidFill>
                    <a:srgbClr val="C00000"/>
                  </a:solidFill>
                </a:rPr>
                <a:t>-Chart</a:t>
              </a:r>
              <a:endParaRPr lang="en-GB" sz="1400" b="0" dirty="0">
                <a:solidFill>
                  <a:srgbClr val="C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BAB1E31-FA41-C049-961A-A4D0EF9D4C79}"/>
                  </a:ext>
                </a:extLst>
              </p:cNvPr>
              <p:cNvSpPr txBox="1"/>
              <p:nvPr/>
            </p:nvSpPr>
            <p:spPr bwMode="auto">
              <a:xfrm>
                <a:off x="3009241" y="2191818"/>
                <a:ext cx="408640" cy="40229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3600" tIns="46800" rIns="93600" bIns="46800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𝜞</m:t>
                      </m:r>
                    </m:oMath>
                  </m:oMathPara>
                </a14:m>
                <a:endParaRPr lang="en-US" sz="20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BAB1E31-FA41-C049-961A-A4D0EF9D4C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09241" y="2191818"/>
                <a:ext cx="408640" cy="40229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FE9E089-3167-1D44-97D1-F647D95540DC}"/>
                  </a:ext>
                </a:extLst>
              </p:cNvPr>
              <p:cNvSpPr txBox="1"/>
              <p:nvPr/>
            </p:nvSpPr>
            <p:spPr bwMode="auto">
              <a:xfrm>
                <a:off x="2419860" y="4154675"/>
                <a:ext cx="610041" cy="40229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3600" tIns="46800" rIns="93600" bIns="46800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𝜞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</m:oMath>
                  </m:oMathPara>
                </a14:m>
                <a:endParaRPr lang="en-US" sz="20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FE9E089-3167-1D44-97D1-F647D9554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9860" y="4154675"/>
                <a:ext cx="610041" cy="402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7AB5C9E0-B535-FE4B-977F-0B519208EDF7}"/>
              </a:ext>
            </a:extLst>
          </p:cNvPr>
          <p:cNvGrpSpPr/>
          <p:nvPr/>
        </p:nvGrpSpPr>
        <p:grpSpPr>
          <a:xfrm>
            <a:off x="1012510" y="4746065"/>
            <a:ext cx="2130010" cy="1166866"/>
            <a:chOff x="1012510" y="4746065"/>
            <a:chExt cx="2130010" cy="1166866"/>
          </a:xfrm>
        </p:grpSpPr>
        <p:cxnSp>
          <p:nvCxnSpPr>
            <p:cNvPr id="26" name="Straight Arrow Connector 52">
              <a:extLst>
                <a:ext uri="{FF2B5EF4-FFF2-40B4-BE49-F238E27FC236}">
                  <a16:creationId xmlns:a16="http://schemas.microsoft.com/office/drawing/2014/main" id="{EE4929BF-80B7-5B47-851C-74C560208DA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279044" y="4849985"/>
              <a:ext cx="728010" cy="662836"/>
            </a:xfrm>
            <a:prstGeom prst="straightConnector1">
              <a:avLst/>
            </a:prstGeom>
            <a:noFill/>
            <a:ln w="15875" algn="ctr">
              <a:solidFill>
                <a:srgbClr val="0000FF"/>
              </a:solidFill>
              <a:round/>
              <a:headEnd/>
              <a:tailEnd type="arrow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53">
                  <a:extLst>
                    <a:ext uri="{FF2B5EF4-FFF2-40B4-BE49-F238E27FC236}">
                      <a16:creationId xmlns:a16="http://schemas.microsoft.com/office/drawing/2014/main" id="{ACD0EE0D-4B1F-0645-AA94-8601630C57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2510" y="5512821"/>
                  <a:ext cx="184346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algn="ctr">
                    <a:buFont typeface="Wingdings" pitchFamily="2" charset="2"/>
                    <a:buNone/>
                  </a:pPr>
                  <a:r>
                    <a:rPr lang="en-US" sz="2000" b="0" dirty="0">
                      <a:solidFill>
                        <a:srgbClr val="0000FF"/>
                      </a:solidFill>
                    </a:rPr>
                    <a:t>impedance </a:t>
                  </a:r>
                  <a14:m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</m:oMath>
                  </a14:m>
                  <a:endParaRPr lang="en-GB" sz="2000" i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53">
                  <a:extLst>
                    <a:ext uri="{FF2B5EF4-FFF2-40B4-BE49-F238E27FC236}">
                      <a16:creationId xmlns:a16="http://schemas.microsoft.com/office/drawing/2014/main" id="{ACD0EE0D-4B1F-0645-AA94-8601630C57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12510" y="5512821"/>
                  <a:ext cx="1843464" cy="400110"/>
                </a:xfrm>
                <a:prstGeom prst="rect">
                  <a:avLst/>
                </a:prstGeom>
                <a:blipFill>
                  <a:blip r:embed="rId11"/>
                  <a:stretch>
                    <a:fillRect l="-2055" t="-115152" r="-7534" b="-16969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E65E76E-A3B3-164E-A550-344B869A9E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49051" y="4746065"/>
              <a:ext cx="93469" cy="9000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A4EDF26-87E2-F34B-B8B8-851AFC2645D6}"/>
              </a:ext>
            </a:extLst>
          </p:cNvPr>
          <p:cNvGrpSpPr/>
          <p:nvPr/>
        </p:nvGrpSpPr>
        <p:grpSpPr>
          <a:xfrm>
            <a:off x="1487400" y="1001505"/>
            <a:ext cx="2195653" cy="1068384"/>
            <a:chOff x="1487400" y="1001505"/>
            <a:chExt cx="2195653" cy="1068384"/>
          </a:xfrm>
        </p:grpSpPr>
        <p:cxnSp>
          <p:nvCxnSpPr>
            <p:cNvPr id="24" name="Straight Arrow Connector 49">
              <a:extLst>
                <a:ext uri="{FF2B5EF4-FFF2-40B4-BE49-F238E27FC236}">
                  <a16:creationId xmlns:a16="http://schemas.microsoft.com/office/drawing/2014/main" id="{F6DCAA37-8E38-2A46-B151-C4E87ACD59D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24335" y="1389507"/>
              <a:ext cx="998530" cy="581542"/>
            </a:xfrm>
            <a:prstGeom prst="straightConnector1">
              <a:avLst/>
            </a:prstGeom>
            <a:noFill/>
            <a:ln w="15875" algn="ctr">
              <a:solidFill>
                <a:srgbClr val="FF0000"/>
              </a:solidFill>
              <a:round/>
              <a:headEnd/>
              <a:tailEnd type="arrow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50">
                  <a:extLst>
                    <a:ext uri="{FF2B5EF4-FFF2-40B4-BE49-F238E27FC236}">
                      <a16:creationId xmlns:a16="http://schemas.microsoft.com/office/drawing/2014/main" id="{F1ACE3C9-6FF3-8148-8E6E-A148083F29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87400" y="1001505"/>
                  <a:ext cx="1643399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sz="2000" b="0" dirty="0">
                      <a:solidFill>
                        <a:srgbClr val="FF0000"/>
                      </a:solidFill>
                    </a:rPr>
                    <a:t>impedance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</m:oMath>
                  </a14:m>
                  <a:endParaRPr lang="en-GB" sz="2000" i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50">
                  <a:extLst>
                    <a:ext uri="{FF2B5EF4-FFF2-40B4-BE49-F238E27FC236}">
                      <a16:creationId xmlns:a16="http://schemas.microsoft.com/office/drawing/2014/main" id="{F1ACE3C9-6FF3-8148-8E6E-A148083F29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87400" y="1001505"/>
                  <a:ext cx="1643399" cy="400110"/>
                </a:xfrm>
                <a:prstGeom prst="rect">
                  <a:avLst/>
                </a:prstGeom>
                <a:blipFill>
                  <a:blip r:embed="rId12"/>
                  <a:stretch>
                    <a:fillRect l="-4615" t="-6061" b="-24242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DD6602C-C505-8F4D-BDAE-4F21275264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89584" y="1979889"/>
              <a:ext cx="93469" cy="90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578D234-B1B5-4F45-85B5-7489CAEB78E2}"/>
              </a:ext>
            </a:extLst>
          </p:cNvPr>
          <p:cNvGrpSpPr/>
          <p:nvPr/>
        </p:nvGrpSpPr>
        <p:grpSpPr>
          <a:xfrm>
            <a:off x="2503382" y="2602949"/>
            <a:ext cx="1765300" cy="1630362"/>
            <a:chOff x="2503382" y="2602949"/>
            <a:chExt cx="1765300" cy="1630362"/>
          </a:xfrm>
        </p:grpSpPr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089661F8-FB94-6E40-8771-BDCAAC4941D1}"/>
                </a:ext>
              </a:extLst>
            </p:cNvPr>
            <p:cNvSpPr/>
            <p:nvPr/>
          </p:nvSpPr>
          <p:spPr bwMode="auto">
            <a:xfrm>
              <a:off x="2503382" y="2602949"/>
              <a:ext cx="1765300" cy="1630362"/>
            </a:xfrm>
            <a:prstGeom prst="arc">
              <a:avLst>
                <a:gd name="adj1" fmla="val 16855839"/>
                <a:gd name="adj2" fmla="val 6100762"/>
              </a:avLst>
            </a:prstGeom>
            <a:noFill/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  <p:txBody>
            <a:bodyPr lIns="92075" tIns="46038" rIns="92075" bIns="46038"/>
            <a:lstStyle/>
            <a:p>
              <a:pPr marL="571500" indent="-571500">
                <a:defRPr/>
              </a:pPr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80B2A5B6-0112-2A47-A50C-5B846B3BFD26}"/>
                    </a:ext>
                  </a:extLst>
                </p:cNvPr>
                <p:cNvSpPr txBox="1"/>
                <p:nvPr/>
              </p:nvSpPr>
              <p:spPr bwMode="auto">
                <a:xfrm>
                  <a:off x="3398163" y="3143615"/>
                  <a:ext cx="602603" cy="586957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3600" tIns="46800" rIns="93600" bIns="4680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C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80B2A5B6-0112-2A47-A50C-5B846B3BFD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398163" y="3143615"/>
                  <a:ext cx="602603" cy="58695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A872B34-C8CF-8745-AC40-6469D9686E52}"/>
              </a:ext>
            </a:extLst>
          </p:cNvPr>
          <p:cNvCxnSpPr>
            <a:cxnSpLocks/>
          </p:cNvCxnSpPr>
          <p:nvPr/>
        </p:nvCxnSpPr>
        <p:spPr bwMode="auto">
          <a:xfrm flipH="1">
            <a:off x="3085464" y="2020906"/>
            <a:ext cx="550855" cy="277944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5EF47D2-F18D-8A47-8442-4DE0990A6F4C}"/>
              </a:ext>
            </a:extLst>
          </p:cNvPr>
          <p:cNvCxnSpPr>
            <a:cxnSpLocks/>
          </p:cNvCxnSpPr>
          <p:nvPr/>
        </p:nvCxnSpPr>
        <p:spPr bwMode="auto">
          <a:xfrm flipH="1">
            <a:off x="1559065" y="3399541"/>
            <a:ext cx="3607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CBD0FFB-1082-064E-AA45-B92DFDB513FE}"/>
              </a:ext>
            </a:extLst>
          </p:cNvPr>
          <p:cNvGrpSpPr/>
          <p:nvPr/>
        </p:nvGrpSpPr>
        <p:grpSpPr>
          <a:xfrm>
            <a:off x="2503382" y="2603797"/>
            <a:ext cx="1765300" cy="1630362"/>
            <a:chOff x="2503382" y="2603797"/>
            <a:chExt cx="1765300" cy="1630362"/>
          </a:xfrm>
        </p:grpSpPr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187C2B2B-D02F-AE4E-AAC7-713877CA01B6}"/>
                </a:ext>
              </a:extLst>
            </p:cNvPr>
            <p:cNvSpPr/>
            <p:nvPr/>
          </p:nvSpPr>
          <p:spPr bwMode="auto">
            <a:xfrm>
              <a:off x="2503382" y="2603797"/>
              <a:ext cx="1765300" cy="1630362"/>
            </a:xfrm>
            <a:prstGeom prst="arc">
              <a:avLst>
                <a:gd name="adj1" fmla="val 10934617"/>
                <a:gd name="adj2" fmla="val 21411848"/>
              </a:avLst>
            </a:prstGeom>
            <a:noFill/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  <p:txBody>
            <a:bodyPr lIns="92075" tIns="46038" rIns="92075" bIns="46038"/>
            <a:lstStyle/>
            <a:p>
              <a:pPr marL="571500" indent="-571500">
                <a:defRPr/>
              </a:pPr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A7C7E0B-6B8D-564E-B513-A5E920BEA6AE}"/>
                    </a:ext>
                  </a:extLst>
                </p:cNvPr>
                <p:cNvSpPr txBox="1"/>
                <p:nvPr/>
              </p:nvSpPr>
              <p:spPr bwMode="auto">
                <a:xfrm>
                  <a:off x="2984594" y="2720210"/>
                  <a:ext cx="602603" cy="586957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3600" tIns="46800" rIns="93600" bIns="4680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C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A7C7E0B-6B8D-564E-B513-A5E920BEA6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84594" y="2720210"/>
                  <a:ext cx="602603" cy="58695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19D258C-4A1F-C348-BF69-E59F18CE78D2}"/>
              </a:ext>
            </a:extLst>
          </p:cNvPr>
          <p:cNvGrpSpPr/>
          <p:nvPr/>
        </p:nvGrpSpPr>
        <p:grpSpPr>
          <a:xfrm>
            <a:off x="697373" y="3180150"/>
            <a:ext cx="914017" cy="400110"/>
            <a:chOff x="697373" y="3180150"/>
            <a:chExt cx="914017" cy="40011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A4BC5CC-FFCC-9F4E-A7F6-DB449D6D66E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17921" y="3354541"/>
              <a:ext cx="93469" cy="9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0">
                  <a:extLst>
                    <a:ext uri="{FF2B5EF4-FFF2-40B4-BE49-F238E27FC236}">
                      <a16:creationId xmlns:a16="http://schemas.microsoft.com/office/drawing/2014/main" id="{97D664AC-E95B-584C-B465-6525AA10B2D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97373" y="3180150"/>
                  <a:ext cx="876971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GB" sz="20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0">
                  <a:extLst>
                    <a:ext uri="{FF2B5EF4-FFF2-40B4-BE49-F238E27FC236}">
                      <a16:creationId xmlns:a16="http://schemas.microsoft.com/office/drawing/2014/main" id="{97D664AC-E95B-584C-B465-6525AA10B2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7373" y="3180150"/>
                  <a:ext cx="876971" cy="400110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BC80535-3405-914B-A051-0B6F456F5BA4}"/>
              </a:ext>
            </a:extLst>
          </p:cNvPr>
          <p:cNvGrpSpPr/>
          <p:nvPr/>
        </p:nvGrpSpPr>
        <p:grpSpPr>
          <a:xfrm>
            <a:off x="5128358" y="3180150"/>
            <a:ext cx="1042585" cy="400110"/>
            <a:chOff x="5128358" y="3180150"/>
            <a:chExt cx="1042585" cy="400110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4BFEC4F-563F-F446-AA93-FB0C7B09FA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128358" y="3354541"/>
              <a:ext cx="93469" cy="9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50">
                  <a:extLst>
                    <a:ext uri="{FF2B5EF4-FFF2-40B4-BE49-F238E27FC236}">
                      <a16:creationId xmlns:a16="http://schemas.microsoft.com/office/drawing/2014/main" id="{E38DEDC2-C457-B042-8ED3-D4CAA0B557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07409" y="3180150"/>
                  <a:ext cx="96353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→∞</m:t>
                        </m:r>
                      </m:oMath>
                    </m:oMathPara>
                  </a14:m>
                  <a:endParaRPr lang="en-GB" sz="20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50">
                  <a:extLst>
                    <a:ext uri="{FF2B5EF4-FFF2-40B4-BE49-F238E27FC236}">
                      <a16:creationId xmlns:a16="http://schemas.microsoft.com/office/drawing/2014/main" id="{E38DEDC2-C457-B042-8ED3-D4CAA0B557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07409" y="3180150"/>
                  <a:ext cx="963534" cy="400110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5920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DE7A239-BDF8-1D42-BE18-784713FC102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DE7A239-BDF8-1D42-BE18-784713FC10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51FBC-1B27-5647-ADCF-D605AEE0E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7948468" cy="5107865"/>
          </a:xfrm>
        </p:spPr>
        <p:txBody>
          <a:bodyPr/>
          <a:lstStyle/>
          <a:p>
            <a:r>
              <a:rPr lang="en-US" dirty="0"/>
              <a:t>Ideal amplifier (gain stage)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Low-noise RF transistor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i="1" dirty="0"/>
              <a:t>Avago</a:t>
            </a:r>
            <a:r>
              <a:rPr lang="en-US" dirty="0"/>
              <a:t> VMMK-1218 </a:t>
            </a:r>
          </a:p>
          <a:p>
            <a:pPr lvl="1"/>
            <a:r>
              <a:rPr lang="en-US" dirty="0"/>
              <a:t>E-</a:t>
            </a:r>
            <a:r>
              <a:rPr lang="en-US" dirty="0" err="1"/>
              <a:t>pHEMT</a:t>
            </a:r>
            <a:r>
              <a:rPr lang="en-US" dirty="0"/>
              <a:t> GaAs FET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The S-parameters are different at other frequencies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and operational conditions</a:t>
            </a:r>
          </a:p>
          <a:p>
            <a:pPr lvl="2"/>
            <a:r>
              <a:rPr lang="en-US" dirty="0"/>
              <a:t>The transistor requires impedance matching networks at in- and output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6D9E8C3-3DEB-534A-B221-E458858BDC58}"/>
                  </a:ext>
                </a:extLst>
              </p:cNvPr>
              <p:cNvSpPr txBox="1"/>
              <p:nvPr/>
            </p:nvSpPr>
            <p:spPr>
              <a:xfrm>
                <a:off x="1295375" y="1623965"/>
                <a:ext cx="1807015" cy="6586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𝑮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6D9E8C3-3DEB-534A-B221-E458858BDC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75" y="1623965"/>
                <a:ext cx="1807015" cy="6586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89F48D-8F71-4F4C-9DF2-288B627CEBF0}"/>
                  </a:ext>
                </a:extLst>
              </p:cNvPr>
              <p:cNvSpPr txBox="1"/>
              <p:nvPr/>
            </p:nvSpPr>
            <p:spPr>
              <a:xfrm>
                <a:off x="3407650" y="1644908"/>
                <a:ext cx="3470950" cy="5312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/20</m:t>
                        </m:r>
                      </m:sup>
                    </m:sSup>
                  </m:oMath>
                </a14:m>
                <a:r>
                  <a:rPr lang="en-US" sz="1400" dirty="0"/>
                  <a:t>: voltage gain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1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𝑢𝑡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1400" dirty="0"/>
                  <a:t>: voltage gain in </a:t>
                </a:r>
                <a:r>
                  <a:rPr lang="en-US" sz="1400" i="1" dirty="0"/>
                  <a:t>dB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89F48D-8F71-4F4C-9DF2-288B627CE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650" y="1644908"/>
                <a:ext cx="3470950" cy="531236"/>
              </a:xfrm>
              <a:prstGeom prst="rect">
                <a:avLst/>
              </a:prstGeom>
              <a:blipFill>
                <a:blip r:embed="rId4"/>
                <a:stretch>
                  <a:fillRect t="-2326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B8A9992D-7883-4F45-AD03-74D17FDF1D41}"/>
              </a:ext>
            </a:extLst>
          </p:cNvPr>
          <p:cNvGrpSpPr/>
          <p:nvPr/>
        </p:nvGrpSpPr>
        <p:grpSpPr>
          <a:xfrm>
            <a:off x="8208275" y="1133149"/>
            <a:ext cx="3052207" cy="1617358"/>
            <a:chOff x="8208275" y="1133149"/>
            <a:chExt cx="3052207" cy="1617358"/>
          </a:xfrm>
        </p:grpSpPr>
        <p:sp>
          <p:nvSpPr>
            <p:cNvPr id="23" name="Text Box 14">
              <a:extLst>
                <a:ext uri="{FF2B5EF4-FFF2-40B4-BE49-F238E27FC236}">
                  <a16:creationId xmlns:a16="http://schemas.microsoft.com/office/drawing/2014/main" id="{A0FF9061-9680-6B4D-932E-F2AE9C24E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8275" y="1133946"/>
              <a:ext cx="100012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4" name="Text Box 15">
              <a:extLst>
                <a:ext uri="{FF2B5EF4-FFF2-40B4-BE49-F238E27FC236}">
                  <a16:creationId xmlns:a16="http://schemas.microsoft.com/office/drawing/2014/main" id="{977490B9-F4BC-DB4C-9134-B8791E01F1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43026" y="1133149"/>
              <a:ext cx="817456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25" name="Straight Arrow Connector 15">
              <a:extLst>
                <a:ext uri="{FF2B5EF4-FFF2-40B4-BE49-F238E27FC236}">
                  <a16:creationId xmlns:a16="http://schemas.microsoft.com/office/drawing/2014/main" id="{5DD510F3-9447-D546-B615-449CE8C3E8A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392187" y="1808993"/>
              <a:ext cx="2704451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Arrow Connector 16">
              <a:extLst>
                <a:ext uri="{FF2B5EF4-FFF2-40B4-BE49-F238E27FC236}">
                  <a16:creationId xmlns:a16="http://schemas.microsoft.com/office/drawing/2014/main" id="{388FC288-AB3E-8947-ADDC-360107A3DB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372374" y="181813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Arrow Connector 18">
              <a:extLst>
                <a:ext uri="{FF2B5EF4-FFF2-40B4-BE49-F238E27FC236}">
                  <a16:creationId xmlns:a16="http://schemas.microsoft.com/office/drawing/2014/main" id="{6850D429-A604-D647-B6D6-C93C78A1FED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719646" y="181813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Rectangle 40">
              <a:extLst>
                <a:ext uri="{FF2B5EF4-FFF2-40B4-BE49-F238E27FC236}">
                  <a16:creationId xmlns:a16="http://schemas.microsoft.com/office/drawing/2014/main" id="{133C0873-B01D-3640-B93A-80916598A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9286" y="1489061"/>
              <a:ext cx="2090253" cy="1261446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8DC090D-C6C6-EE40-B828-ECE086C1176E}"/>
                    </a:ext>
                  </a:extLst>
                </p:cNvPr>
                <p:cNvSpPr txBox="1"/>
                <p:nvPr/>
              </p:nvSpPr>
              <p:spPr bwMode="auto">
                <a:xfrm>
                  <a:off x="8276544" y="1460814"/>
                  <a:ext cx="312457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8DC090D-C6C6-EE40-B828-ECE086C117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276544" y="1460814"/>
                  <a:ext cx="312457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1538" r="-3846" b="-3181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F2D4A75-F91A-8945-85F9-E04405A5163E}"/>
                    </a:ext>
                  </a:extLst>
                </p:cNvPr>
                <p:cNvSpPr txBox="1"/>
                <p:nvPr/>
              </p:nvSpPr>
              <p:spPr bwMode="auto">
                <a:xfrm>
                  <a:off x="10909149" y="1461996"/>
                  <a:ext cx="305468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F2D4A75-F91A-8945-85F9-E04405A516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909149" y="1461996"/>
                  <a:ext cx="30546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4000" r="-4000" b="-3181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6F5F945-5D1B-6E47-AE2B-ABB8EBEDFF72}"/>
                    </a:ext>
                  </a:extLst>
                </p:cNvPr>
                <p:cNvSpPr txBox="1"/>
                <p:nvPr/>
              </p:nvSpPr>
              <p:spPr bwMode="auto">
                <a:xfrm>
                  <a:off x="9521407" y="1493274"/>
                  <a:ext cx="229294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6F5F945-5D1B-6E47-AE2B-ABB8EBEDFF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21407" y="1493274"/>
                  <a:ext cx="229294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21053" r="-21053" b="-8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1009EBF-5E75-B341-A53B-80772FAEDC04}"/>
                  </a:ext>
                </a:extLst>
              </p:cNvPr>
              <p:cNvSpPr txBox="1"/>
              <p:nvPr/>
            </p:nvSpPr>
            <p:spPr>
              <a:xfrm>
                <a:off x="1283743" y="3763563"/>
                <a:ext cx="3820258" cy="7183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𝟕𝟖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𝟏𝟓𝟖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𝟎𝟖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𝟐𝟒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𝟒𝟑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𝟒𝟐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𝟏𝟓𝟗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1009EBF-5E75-B341-A53B-80772FAEDC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743" y="3763563"/>
                <a:ext cx="3820258" cy="7183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6720524-D9BB-8B49-A39F-CBF16AB02733}"/>
                  </a:ext>
                </a:extLst>
              </p:cNvPr>
              <p:cNvSpPr txBox="1"/>
              <p:nvPr/>
            </p:nvSpPr>
            <p:spPr>
              <a:xfrm>
                <a:off x="5247465" y="3763563"/>
                <a:ext cx="287675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Datasheet </a:t>
                </a:r>
                <a:r>
                  <a:rPr lang="en-US" sz="1400" i="1" dirty="0"/>
                  <a:t>Avago</a:t>
                </a:r>
                <a:r>
                  <a:rPr lang="en-US" sz="1400" dirty="0"/>
                  <a:t> VMMK-1218: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=10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𝐺𝐻𝑧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=50</m:t>
                      </m:r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=25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=20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𝑚𝐴</m:t>
                      </m:r>
                    </m:oMath>
                  </m:oMathPara>
                </a14:m>
                <a:endParaRPr lang="en-US" sz="1400" i="1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6720524-D9BB-8B49-A39F-CBF16AB02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7465" y="3763563"/>
                <a:ext cx="2876750" cy="738664"/>
              </a:xfrm>
              <a:prstGeom prst="rect">
                <a:avLst/>
              </a:prstGeom>
              <a:blipFill>
                <a:blip r:embed="rId9"/>
                <a:stretch>
                  <a:fillRect l="-881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>
            <a:extLst>
              <a:ext uri="{FF2B5EF4-FFF2-40B4-BE49-F238E27FC236}">
                <a16:creationId xmlns:a16="http://schemas.microsoft.com/office/drawing/2014/main" id="{F4A90945-53D1-F745-B147-3F6558EBE549}"/>
              </a:ext>
            </a:extLst>
          </p:cNvPr>
          <p:cNvGrpSpPr/>
          <p:nvPr/>
        </p:nvGrpSpPr>
        <p:grpSpPr>
          <a:xfrm>
            <a:off x="8326993" y="4015783"/>
            <a:ext cx="3052207" cy="1617358"/>
            <a:chOff x="8326993" y="4015783"/>
            <a:chExt cx="3052207" cy="1617358"/>
          </a:xfrm>
        </p:grpSpPr>
        <p:sp>
          <p:nvSpPr>
            <p:cNvPr id="41" name="Text Box 14">
              <a:extLst>
                <a:ext uri="{FF2B5EF4-FFF2-40B4-BE49-F238E27FC236}">
                  <a16:creationId xmlns:a16="http://schemas.microsoft.com/office/drawing/2014/main" id="{BABB3B97-8769-1946-8BF2-112C445D35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26993" y="4016580"/>
              <a:ext cx="100012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42" name="Text Box 15">
              <a:extLst>
                <a:ext uri="{FF2B5EF4-FFF2-40B4-BE49-F238E27FC236}">
                  <a16:creationId xmlns:a16="http://schemas.microsoft.com/office/drawing/2014/main" id="{5AC8FBD3-ECD9-EB4A-995B-8A4A36083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61744" y="4015783"/>
              <a:ext cx="817456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43" name="Straight Arrow Connector 15">
              <a:extLst>
                <a:ext uri="{FF2B5EF4-FFF2-40B4-BE49-F238E27FC236}">
                  <a16:creationId xmlns:a16="http://schemas.microsoft.com/office/drawing/2014/main" id="{E60A40EF-8238-0743-B295-1C184072D5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10905" y="4691627"/>
              <a:ext cx="2704451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Arrow Connector 16">
              <a:extLst>
                <a:ext uri="{FF2B5EF4-FFF2-40B4-BE49-F238E27FC236}">
                  <a16:creationId xmlns:a16="http://schemas.microsoft.com/office/drawing/2014/main" id="{989D20BC-41BB-8C44-97CD-1263BE0E0BD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477192" y="4688858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Arrow Connector 18">
              <a:extLst>
                <a:ext uri="{FF2B5EF4-FFF2-40B4-BE49-F238E27FC236}">
                  <a16:creationId xmlns:a16="http://schemas.microsoft.com/office/drawing/2014/main" id="{06A8F07E-F9AC-254F-A743-3BF2392DC8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838364" y="4700768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Arrow Connector 33">
              <a:extLst>
                <a:ext uri="{FF2B5EF4-FFF2-40B4-BE49-F238E27FC236}">
                  <a16:creationId xmlns:a16="http://schemas.microsoft.com/office/drawing/2014/main" id="{5E9646FA-99F9-794D-BD43-790F22CEDA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510905" y="5331491"/>
              <a:ext cx="2704451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Straight Arrow Connector 34">
              <a:extLst>
                <a:ext uri="{FF2B5EF4-FFF2-40B4-BE49-F238E27FC236}">
                  <a16:creationId xmlns:a16="http://schemas.microsoft.com/office/drawing/2014/main" id="{49B73DFB-0BA5-5A47-B536-02DAC6B03A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1069430" y="532990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Straight Arrow Connector 35">
              <a:extLst>
                <a:ext uri="{FF2B5EF4-FFF2-40B4-BE49-F238E27FC236}">
                  <a16:creationId xmlns:a16="http://schemas.microsoft.com/office/drawing/2014/main" id="{0A434655-FDCF-C346-A897-082DBFA488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835395" y="5328317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Rectangle 40">
              <a:extLst>
                <a:ext uri="{FF2B5EF4-FFF2-40B4-BE49-F238E27FC236}">
                  <a16:creationId xmlns:a16="http://schemas.microsoft.com/office/drawing/2014/main" id="{B5750076-7163-D247-A90D-BA98F7ACE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8004" y="4371695"/>
              <a:ext cx="2090253" cy="1261446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192E4B4-31F9-FE42-80C7-C793A4CDC0A5}"/>
                    </a:ext>
                  </a:extLst>
                </p:cNvPr>
                <p:cNvSpPr txBox="1"/>
                <p:nvPr/>
              </p:nvSpPr>
              <p:spPr bwMode="auto">
                <a:xfrm>
                  <a:off x="8395262" y="4343448"/>
                  <a:ext cx="312457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192E4B4-31F9-FE42-80C7-C793A4CDC0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395262" y="4343448"/>
                  <a:ext cx="312457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7692" r="-7692" b="-27273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F50D146E-073B-A645-82AF-C02E103779F3}"/>
                    </a:ext>
                  </a:extLst>
                </p:cNvPr>
                <p:cNvSpPr txBox="1"/>
                <p:nvPr/>
              </p:nvSpPr>
              <p:spPr bwMode="auto">
                <a:xfrm>
                  <a:off x="8408214" y="5356142"/>
                  <a:ext cx="299505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F50D146E-073B-A645-82AF-C02E103779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408214" y="5356142"/>
                  <a:ext cx="299505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6000" r="-8000" b="-2608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3356B4A3-C4C4-C948-98BE-53FC5F74E3C4}"/>
                    </a:ext>
                  </a:extLst>
                </p:cNvPr>
                <p:cNvSpPr txBox="1"/>
                <p:nvPr/>
              </p:nvSpPr>
              <p:spPr bwMode="auto">
                <a:xfrm>
                  <a:off x="11027867" y="4344630"/>
                  <a:ext cx="305468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3356B4A3-C4C4-C948-98BE-53FC5F74E3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27867" y="4344630"/>
                  <a:ext cx="305468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0000" r="-4000" b="-3181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9B900AD-9431-804B-A797-2855B503AEFA}"/>
                    </a:ext>
                  </a:extLst>
                </p:cNvPr>
                <p:cNvSpPr txBox="1"/>
                <p:nvPr/>
              </p:nvSpPr>
              <p:spPr bwMode="auto">
                <a:xfrm>
                  <a:off x="10964993" y="5337843"/>
                  <a:ext cx="318421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9B900AD-9431-804B-A797-2855B503AE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964993" y="5337843"/>
                  <a:ext cx="318421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11538" r="-3846" b="-2608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590CBEA4-2D80-1C40-9054-538C58FD8950}"/>
                    </a:ext>
                  </a:extLst>
                </p:cNvPr>
                <p:cNvSpPr txBox="1"/>
                <p:nvPr/>
              </p:nvSpPr>
              <p:spPr bwMode="auto">
                <a:xfrm>
                  <a:off x="9485759" y="4414654"/>
                  <a:ext cx="848116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3.43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42°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590CBEA4-2D80-1C40-9054-538C58FD89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85759" y="4414654"/>
                  <a:ext cx="848116" cy="254237"/>
                </a:xfrm>
                <a:prstGeom prst="rect">
                  <a:avLst/>
                </a:prstGeom>
                <a:blipFill>
                  <a:blip r:embed="rId14"/>
                  <a:stretch>
                    <a:fillRect l="-4412" r="-4412" b="-952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Straight Arrow Connector 15">
              <a:extLst>
                <a:ext uri="{FF2B5EF4-FFF2-40B4-BE49-F238E27FC236}">
                  <a16:creationId xmlns:a16="http://schemas.microsoft.com/office/drawing/2014/main" id="{C662E242-9B38-2E44-995F-BCD4B0B081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053185" y="4688858"/>
              <a:ext cx="0" cy="651774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Straight Arrow Connector 15">
              <a:extLst>
                <a:ext uri="{FF2B5EF4-FFF2-40B4-BE49-F238E27FC236}">
                  <a16:creationId xmlns:a16="http://schemas.microsoft.com/office/drawing/2014/main" id="{09407341-C607-3D4F-A36E-0E27B870E0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4600" y="4686069"/>
              <a:ext cx="0" cy="651774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4038242-A4C3-4C4D-8013-F5498443DB08}"/>
                </a:ext>
              </a:extLst>
            </p:cNvPr>
            <p:cNvSpPr/>
            <p:nvPr/>
          </p:nvSpPr>
          <p:spPr bwMode="auto">
            <a:xfrm>
              <a:off x="9008185" y="4642178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E6BF75E-EB10-E647-9A87-CB6FB1FB686C}"/>
                </a:ext>
              </a:extLst>
            </p:cNvPr>
            <p:cNvSpPr/>
            <p:nvPr/>
          </p:nvSpPr>
          <p:spPr bwMode="auto">
            <a:xfrm>
              <a:off x="10645000" y="4655768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F3D1BAC-1D90-BE4A-AE7D-12D49B77C6A1}"/>
                </a:ext>
              </a:extLst>
            </p:cNvPr>
            <p:cNvSpPr/>
            <p:nvPr/>
          </p:nvSpPr>
          <p:spPr bwMode="auto">
            <a:xfrm>
              <a:off x="10651092" y="5282500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E74BBBD-44E6-D840-9EC2-08062CFA957F}"/>
                </a:ext>
              </a:extLst>
            </p:cNvPr>
            <p:cNvSpPr/>
            <p:nvPr/>
          </p:nvSpPr>
          <p:spPr bwMode="auto">
            <a:xfrm>
              <a:off x="9002735" y="5282500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3A056FC7-1C0F-B641-A411-BDD62E53C2D7}"/>
                    </a:ext>
                  </a:extLst>
                </p:cNvPr>
                <p:cNvSpPr txBox="1"/>
                <p:nvPr/>
              </p:nvSpPr>
              <p:spPr bwMode="auto">
                <a:xfrm>
                  <a:off x="9458816" y="5375324"/>
                  <a:ext cx="845103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.08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24°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3A056FC7-1C0F-B641-A411-BDD62E53C2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58816" y="5375324"/>
                  <a:ext cx="845103" cy="254237"/>
                </a:xfrm>
                <a:prstGeom prst="rect">
                  <a:avLst/>
                </a:prstGeom>
                <a:blipFill>
                  <a:blip r:embed="rId15"/>
                  <a:stretch>
                    <a:fillRect t="-4762" r="-2941" b="-476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Arrow Connector 35">
              <a:extLst>
                <a:ext uri="{FF2B5EF4-FFF2-40B4-BE49-F238E27FC236}">
                  <a16:creationId xmlns:a16="http://schemas.microsoft.com/office/drawing/2014/main" id="{95566F30-76F3-FA49-867D-827E421083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047735" y="4947004"/>
              <a:ext cx="0" cy="129904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Straight Arrow Connector 35">
              <a:extLst>
                <a:ext uri="{FF2B5EF4-FFF2-40B4-BE49-F238E27FC236}">
                  <a16:creationId xmlns:a16="http://schemas.microsoft.com/office/drawing/2014/main" id="{39B45F09-87D4-2742-9677-9FAAE1657A5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698898" y="4947004"/>
              <a:ext cx="0" cy="14319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2F7A9260-8F8F-094F-AE79-740CC1A89250}"/>
                    </a:ext>
                  </a:extLst>
                </p:cNvPr>
                <p:cNvSpPr txBox="1"/>
                <p:nvPr/>
              </p:nvSpPr>
              <p:spPr bwMode="auto">
                <a:xfrm>
                  <a:off x="9074404" y="4972314"/>
                  <a:ext cx="820866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.78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158°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2F7A9260-8F8F-094F-AE79-740CC1A892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74404" y="4972314"/>
                  <a:ext cx="820866" cy="254237"/>
                </a:xfrm>
                <a:prstGeom prst="rect">
                  <a:avLst/>
                </a:prstGeom>
                <a:blipFill>
                  <a:blip r:embed="rId16"/>
                  <a:stretch>
                    <a:fillRect t="-4762" r="-3030" b="-952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2AF6751-6470-4341-B4CB-A7B6AC4B7FA6}"/>
                    </a:ext>
                  </a:extLst>
                </p:cNvPr>
                <p:cNvSpPr txBox="1"/>
                <p:nvPr/>
              </p:nvSpPr>
              <p:spPr bwMode="auto">
                <a:xfrm>
                  <a:off x="9893513" y="4845195"/>
                  <a:ext cx="814646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.3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159°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2AF6751-6470-4341-B4CB-A7B6AC4B7F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93513" y="4845195"/>
                  <a:ext cx="814646" cy="254237"/>
                </a:xfrm>
                <a:prstGeom prst="rect">
                  <a:avLst/>
                </a:prstGeom>
                <a:blipFill>
                  <a:blip r:embed="rId17"/>
                  <a:stretch>
                    <a:fillRect l="-1538" r="-3077" b="-952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8405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for Symmetry and Reciprocity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85BC6-0A4D-DA4F-B395-38DB6E8B8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5325730"/>
            <a:ext cx="10566400" cy="868430"/>
          </a:xfrm>
        </p:spPr>
        <p:txBody>
          <a:bodyPr/>
          <a:lstStyle/>
          <a:p>
            <a:r>
              <a:rPr lang="en-US" dirty="0"/>
              <a:t>Without prof: The S-matrix is always symmetric for reciprocal networks.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0B0993B-09E7-2B4E-A7F0-D1E91E51A341}"/>
              </a:ext>
            </a:extLst>
          </p:cNvPr>
          <p:cNvGrpSpPr/>
          <p:nvPr/>
        </p:nvGrpSpPr>
        <p:grpSpPr>
          <a:xfrm>
            <a:off x="1426605" y="1439720"/>
            <a:ext cx="2681007" cy="2196000"/>
            <a:chOff x="1411003" y="1138432"/>
            <a:chExt cx="2681007" cy="2196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F31ACB2-899A-CD44-B8AD-6F3979780371}"/>
                </a:ext>
              </a:extLst>
            </p:cNvPr>
            <p:cNvSpPr/>
            <p:nvPr/>
          </p:nvSpPr>
          <p:spPr bwMode="auto">
            <a:xfrm>
              <a:off x="2567400" y="1584836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667F268-4438-FE47-87A0-B72F79D56AA5}"/>
                </a:ext>
              </a:extLst>
            </p:cNvPr>
            <p:cNvCxnSpPr>
              <a:stCxn id="4" idx="3"/>
            </p:cNvCxnSpPr>
            <p:nvPr/>
          </p:nvCxnSpPr>
          <p:spPr bwMode="auto">
            <a:xfrm>
              <a:off x="2927400" y="1656836"/>
              <a:ext cx="10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715C88C-6A23-2E43-99D3-0191EF8169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7400" y="1657656"/>
              <a:ext cx="10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222E4A-C99F-1840-8CB4-FD3CED4209A0}"/>
                </a:ext>
              </a:extLst>
            </p:cNvPr>
            <p:cNvSpPr/>
            <p:nvPr/>
          </p:nvSpPr>
          <p:spPr bwMode="auto">
            <a:xfrm rot="5400000">
              <a:off x="1847400" y="2122816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6B33DB5-D9C0-E14A-97EB-5AF347C326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31995" y="1654816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487CE2F-EF01-A14E-BB5C-18652BF1E5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7400" y="2374816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5F8E5AD-6D24-AA4B-91C3-D275481FE86A}"/>
                </a:ext>
              </a:extLst>
            </p:cNvPr>
            <p:cNvSpPr/>
            <p:nvPr/>
          </p:nvSpPr>
          <p:spPr bwMode="auto">
            <a:xfrm rot="5400000">
              <a:off x="3287400" y="2137111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56E9A6B-41E8-3E43-BC40-FB144EEFE8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1995" y="1669111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BB753F8-8AE4-B34B-AFF5-FFEE1A3301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67400" y="2389111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7858A0F-CC94-CF49-919C-83C71854CF97}"/>
                </a:ext>
              </a:extLst>
            </p:cNvPr>
            <p:cNvCxnSpPr/>
            <p:nvPr/>
          </p:nvCxnSpPr>
          <p:spPr bwMode="auto">
            <a:xfrm>
              <a:off x="1487400" y="2734816"/>
              <a:ext cx="25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BDAC45D-A89C-D243-BC50-5849EA1A31A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1003" y="161671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0" name="Oval 245">
              <a:extLst>
                <a:ext uri="{FF2B5EF4-FFF2-40B4-BE49-F238E27FC236}">
                  <a16:creationId xmlns:a16="http://schemas.microsoft.com/office/drawing/2014/main" id="{01AD3111-D59D-A449-8CCA-5E04F3A293C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1003" y="269671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1" name="Oval 245">
              <a:extLst>
                <a:ext uri="{FF2B5EF4-FFF2-40B4-BE49-F238E27FC236}">
                  <a16:creationId xmlns:a16="http://schemas.microsoft.com/office/drawing/2014/main" id="{E14471F3-5847-804C-BC7E-1ECE91F356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15810" y="161671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2" name="Oval 245">
              <a:extLst>
                <a:ext uri="{FF2B5EF4-FFF2-40B4-BE49-F238E27FC236}">
                  <a16:creationId xmlns:a16="http://schemas.microsoft.com/office/drawing/2014/main" id="{B87C4E9F-A6E3-C245-BE77-3A4E6A11011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10468" y="269332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0D46E78-5536-824C-966E-519CFF38C252}"/>
                </a:ext>
              </a:extLst>
            </p:cNvPr>
            <p:cNvSpPr txBox="1"/>
            <p:nvPr/>
          </p:nvSpPr>
          <p:spPr>
            <a:xfrm>
              <a:off x="1457514" y="2738152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D25A3-F3E7-C941-8607-FCAFEF82ADAE}"/>
                </a:ext>
              </a:extLst>
            </p:cNvPr>
            <p:cNvSpPr txBox="1"/>
            <p:nvPr/>
          </p:nvSpPr>
          <p:spPr>
            <a:xfrm>
              <a:off x="1446266" y="12650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678AEA5-C09F-8A4D-8CA4-FFB916C09BAE}"/>
                </a:ext>
              </a:extLst>
            </p:cNvPr>
            <p:cNvSpPr txBox="1"/>
            <p:nvPr/>
          </p:nvSpPr>
          <p:spPr>
            <a:xfrm>
              <a:off x="3715198" y="2735319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24E5C7E-B51E-4E44-B18A-5C05A0808205}"/>
                </a:ext>
              </a:extLst>
            </p:cNvPr>
            <p:cNvSpPr txBox="1"/>
            <p:nvPr/>
          </p:nvSpPr>
          <p:spPr>
            <a:xfrm>
              <a:off x="3736901" y="128552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4E313D6-24BF-E84F-9673-6448AD20D58C}"/>
                    </a:ext>
                  </a:extLst>
                </p:cNvPr>
                <p:cNvSpPr txBox="1"/>
                <p:nvPr/>
              </p:nvSpPr>
              <p:spPr>
                <a:xfrm>
                  <a:off x="2851586" y="1752112"/>
                  <a:ext cx="31309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4E313D6-24BF-E84F-9673-6448AD20D5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51586" y="1752112"/>
                  <a:ext cx="313098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1538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716977-C7F3-824E-A4A5-AAC63A4EA7F5}"/>
                    </a:ext>
                  </a:extLst>
                </p:cNvPr>
                <p:cNvSpPr txBox="1"/>
                <p:nvPr/>
              </p:nvSpPr>
              <p:spPr>
                <a:xfrm>
                  <a:off x="1589175" y="2036002"/>
                  <a:ext cx="3086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716977-C7F3-824E-A4A5-AAC63A4EA7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9175" y="2036002"/>
                  <a:ext cx="308674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000" r="-4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5151250-B61F-0643-8CBF-6B042FF30762}"/>
                    </a:ext>
                  </a:extLst>
                </p:cNvPr>
                <p:cNvSpPr txBox="1"/>
                <p:nvPr/>
              </p:nvSpPr>
              <p:spPr>
                <a:xfrm>
                  <a:off x="3603632" y="2063899"/>
                  <a:ext cx="3086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5151250-B61F-0643-8CBF-6B042FF307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3632" y="2063899"/>
                  <a:ext cx="308674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6000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3CB703-98AA-AF49-9318-B0D497B3F68C}"/>
                </a:ext>
              </a:extLst>
            </p:cNvPr>
            <p:cNvCxnSpPr/>
            <p:nvPr/>
          </p:nvCxnSpPr>
          <p:spPr bwMode="auto">
            <a:xfrm>
              <a:off x="2754765" y="1138432"/>
              <a:ext cx="0" cy="2196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B0F0"/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4FC766-1674-2049-9E8A-1C5A642581C7}"/>
                </a:ext>
              </a:extLst>
            </p:cNvPr>
            <p:cNvSpPr txBox="1"/>
            <p:nvPr/>
          </p:nvSpPr>
          <p:spPr>
            <a:xfrm>
              <a:off x="2747957" y="2999789"/>
              <a:ext cx="10326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symmetry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ACC10CA-2915-0544-B466-6E0921605480}"/>
                </a:ext>
              </a:extLst>
            </p:cNvPr>
            <p:cNvCxnSpPr>
              <a:cxnSpLocks/>
              <a:endCxn id="20" idx="0"/>
            </p:cNvCxnSpPr>
            <p:nvPr/>
          </p:nvCxnSpPr>
          <p:spPr bwMode="auto">
            <a:xfrm>
              <a:off x="1449103" y="1705111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D603F7C-4C3C-334E-9424-92C06AC91F87}"/>
                </a:ext>
              </a:extLst>
            </p:cNvPr>
            <p:cNvCxnSpPr/>
            <p:nvPr/>
          </p:nvCxnSpPr>
          <p:spPr bwMode="auto">
            <a:xfrm>
              <a:off x="1449103" y="2780348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7C77C6-C747-644D-8535-3390831624F8}"/>
                </a:ext>
              </a:extLst>
            </p:cNvPr>
            <p:cNvCxnSpPr/>
            <p:nvPr/>
          </p:nvCxnSpPr>
          <p:spPr bwMode="auto">
            <a:xfrm>
              <a:off x="1453581" y="1256716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1293E9E-0629-7442-9A28-A57D4AE3D6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49534" y="1705111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0A6B193-11C4-9D49-A342-D5493307C0FE}"/>
                </a:ext>
              </a:extLst>
            </p:cNvPr>
            <p:cNvCxnSpPr/>
            <p:nvPr/>
          </p:nvCxnSpPr>
          <p:spPr bwMode="auto">
            <a:xfrm>
              <a:off x="4049534" y="2780348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D36035A-64C0-454F-BB4D-AC9D0BE11AA1}"/>
                </a:ext>
              </a:extLst>
            </p:cNvPr>
            <p:cNvCxnSpPr/>
            <p:nvPr/>
          </p:nvCxnSpPr>
          <p:spPr bwMode="auto">
            <a:xfrm>
              <a:off x="4054012" y="1256716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0" name="Oval 250">
              <a:extLst>
                <a:ext uri="{FF2B5EF4-FFF2-40B4-BE49-F238E27FC236}">
                  <a16:creationId xmlns:a16="http://schemas.microsoft.com/office/drawing/2014/main" id="{ADC075BB-292A-8146-91A5-59B7E88F0B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01666" y="1626532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1" name="Oval 250">
              <a:extLst>
                <a:ext uri="{FF2B5EF4-FFF2-40B4-BE49-F238E27FC236}">
                  <a16:creationId xmlns:a16="http://schemas.microsoft.com/office/drawing/2014/main" id="{17B2352E-62A2-594A-8FA6-8B5E1C3AE06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9618" y="2703643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2" name="Oval 250">
              <a:extLst>
                <a:ext uri="{FF2B5EF4-FFF2-40B4-BE49-F238E27FC236}">
                  <a16:creationId xmlns:a16="http://schemas.microsoft.com/office/drawing/2014/main" id="{BDBBA6A6-3778-EC43-A782-847A094573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47710" y="1623252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3" name="Oval 250">
              <a:extLst>
                <a:ext uri="{FF2B5EF4-FFF2-40B4-BE49-F238E27FC236}">
                  <a16:creationId xmlns:a16="http://schemas.microsoft.com/office/drawing/2014/main" id="{C32747CA-0E4B-B04C-925F-26C4EB65C64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40466" y="2702345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4BC6DBD-0C25-1149-B0D3-F3D1CABD9430}"/>
              </a:ext>
            </a:extLst>
          </p:cNvPr>
          <p:cNvGrpSpPr/>
          <p:nvPr/>
        </p:nvGrpSpPr>
        <p:grpSpPr>
          <a:xfrm>
            <a:off x="7631986" y="1593523"/>
            <a:ext cx="2149322" cy="1884582"/>
            <a:chOff x="6792719" y="1249542"/>
            <a:chExt cx="2149322" cy="188458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7417431" y="1577662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7777431" y="1649662"/>
              <a:ext cx="10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69116" y="1651432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1A58BEF-39E8-974D-A204-18C672357A76}"/>
                </a:ext>
              </a:extLst>
            </p:cNvPr>
            <p:cNvSpPr/>
            <p:nvPr/>
          </p:nvSpPr>
          <p:spPr bwMode="auto">
            <a:xfrm rot="5400000">
              <a:off x="8137431" y="212993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CB62B2A-2723-7D49-966B-7FB338A9AB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22026" y="1661937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02B8B92-E1B8-B442-9C93-EB8D2D51D9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17431" y="2381937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6868919" y="2727642"/>
              <a:ext cx="1988512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92719" y="16104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92719" y="26904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65841" y="160954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60499" y="268615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6839230" y="273192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6827982" y="125879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8565229" y="272814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8586932" y="127834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7701617" y="1744938"/>
                  <a:ext cx="31309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1617" y="1744938"/>
                  <a:ext cx="313098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6000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B592196-60D3-5E4F-844D-DD07EEB3F41E}"/>
                    </a:ext>
                  </a:extLst>
                </p:cNvPr>
                <p:cNvSpPr txBox="1"/>
                <p:nvPr/>
              </p:nvSpPr>
              <p:spPr>
                <a:xfrm>
                  <a:off x="8453663" y="2056725"/>
                  <a:ext cx="3086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B592196-60D3-5E4F-844D-DD07EEB3F4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53663" y="2056725"/>
                  <a:ext cx="30867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2000" r="-4000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  <a:endCxn id="51" idx="0"/>
            </p:cNvCxnSpPr>
            <p:nvPr/>
          </p:nvCxnSpPr>
          <p:spPr bwMode="auto">
            <a:xfrm>
              <a:off x="6830819" y="1698887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6830819" y="277412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6835297" y="1250492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99565" y="1697937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8899565" y="277317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8904043" y="1249542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4" name="Oval 250">
              <a:extLst>
                <a:ext uri="{FF2B5EF4-FFF2-40B4-BE49-F238E27FC236}">
                  <a16:creationId xmlns:a16="http://schemas.microsoft.com/office/drawing/2014/main" id="{E5C4A9E0-8B49-9444-8ED0-41D493149F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90232" y="161671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5" name="Oval 250">
              <a:extLst>
                <a:ext uri="{FF2B5EF4-FFF2-40B4-BE49-F238E27FC236}">
                  <a16:creationId xmlns:a16="http://schemas.microsoft.com/office/drawing/2014/main" id="{7F4E9A7E-6052-3E4D-AE3E-6B1A9F2095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82988" y="2695809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3C614B4-B826-DA49-93BB-D3107CDDC5D6}"/>
              </a:ext>
            </a:extLst>
          </p:cNvPr>
          <p:cNvGrpSpPr/>
          <p:nvPr/>
        </p:nvGrpSpPr>
        <p:grpSpPr>
          <a:xfrm>
            <a:off x="143660" y="3765295"/>
            <a:ext cx="5767028" cy="986552"/>
            <a:chOff x="0" y="3427844"/>
            <a:chExt cx="5767028" cy="9865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36C5CC1C-520E-D942-8F5C-C510063FB668}"/>
                    </a:ext>
                  </a:extLst>
                </p:cNvPr>
                <p:cNvSpPr txBox="1"/>
                <p:nvPr/>
              </p:nvSpPr>
              <p:spPr>
                <a:xfrm>
                  <a:off x="0" y="3427844"/>
                  <a:ext cx="5767028" cy="98655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+2</m:t>
                                      </m:r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b="0" dirty="0"/>
                </a:p>
                <a:p>
                  <a:pPr>
                    <a:lnSpc>
                      <a:spcPct val="150000"/>
                    </a:lnSpc>
                  </a:pPr>
                  <a:r>
                    <a:rPr lang="en-US" dirty="0"/>
                    <a:t>   with: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)]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36C5CC1C-520E-D942-8F5C-C510063FB6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3427844"/>
                  <a:ext cx="5767028" cy="986552"/>
                </a:xfrm>
                <a:prstGeom prst="rect">
                  <a:avLst/>
                </a:prstGeom>
                <a:blipFill>
                  <a:blip r:embed="rId7"/>
                  <a:stretch>
                    <a:fillRect l="-440" b="-126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7A7083B-DD57-6B48-83C6-F92C7D107A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88543" y="3696303"/>
              <a:ext cx="217676" cy="1872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975A3BFD-AB18-E34E-B85E-0FC962F2674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83018" y="3622560"/>
              <a:ext cx="1658780" cy="32605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816338F-7DC3-474D-89D0-D7871204A47C}"/>
              </a:ext>
            </a:extLst>
          </p:cNvPr>
          <p:cNvGrpSpPr/>
          <p:nvPr/>
        </p:nvGrpSpPr>
        <p:grpSpPr>
          <a:xfrm>
            <a:off x="6410712" y="3830710"/>
            <a:ext cx="5397440" cy="913135"/>
            <a:chOff x="6556860" y="3458146"/>
            <a:chExt cx="5397440" cy="913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AD233046-B11B-FF4E-9245-13BC5A87D0C9}"/>
                    </a:ext>
                  </a:extLst>
                </p:cNvPr>
                <p:cNvSpPr txBox="1"/>
                <p:nvPr/>
              </p:nvSpPr>
              <p:spPr>
                <a:xfrm>
                  <a:off x="6556860" y="3458146"/>
                  <a:ext cx="5397440" cy="9131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𝑑𝑖𝑣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b="0" dirty="0"/>
                </a:p>
                <a:p>
                  <a:pPr>
                    <a:lnSpc>
                      <a:spcPct val="150000"/>
                    </a:lnSpc>
                  </a:pPr>
                  <a:r>
                    <a:rPr lang="en-US" dirty="0"/>
                    <a:t>  with: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AD233046-B11B-FF4E-9245-13BC5A87D0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6860" y="3458146"/>
                  <a:ext cx="5397440" cy="913135"/>
                </a:xfrm>
                <a:prstGeom prst="rect">
                  <a:avLst/>
                </a:prstGeom>
                <a:blipFill>
                  <a:blip r:embed="rId8"/>
                  <a:stretch>
                    <a:fillRect l="-939" t="-2740" b="-1369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CF19C7C2-19D8-FF47-AB28-0A3FE4413F6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00130" y="3601002"/>
              <a:ext cx="1486431" cy="27233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D03C090-3C9D-FD48-A37A-BD4985FA191B}"/>
                  </a:ext>
                </a:extLst>
              </p:cNvPr>
              <p:cNvSpPr txBox="1"/>
              <p:nvPr/>
            </p:nvSpPr>
            <p:spPr>
              <a:xfrm>
                <a:off x="2200286" y="1034704"/>
                <a:ext cx="13051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-network</a:t>
                </a: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D03C090-3C9D-FD48-A37A-BD4985FA1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0286" y="1034704"/>
                <a:ext cx="1305165" cy="369332"/>
              </a:xfrm>
              <a:prstGeom prst="rect">
                <a:avLst/>
              </a:prstGeom>
              <a:blipFill>
                <a:blip r:embed="rId9"/>
                <a:stretch>
                  <a:fillRect t="-6667" r="-291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>
            <a:extLst>
              <a:ext uri="{FF2B5EF4-FFF2-40B4-BE49-F238E27FC236}">
                <a16:creationId xmlns:a16="http://schemas.microsoft.com/office/drawing/2014/main" id="{43D6D811-A251-A645-AC05-046B63668933}"/>
              </a:ext>
            </a:extLst>
          </p:cNvPr>
          <p:cNvSpPr txBox="1"/>
          <p:nvPr/>
        </p:nvSpPr>
        <p:spPr>
          <a:xfrm>
            <a:off x="7918872" y="106135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divider-network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519F2B5-B44D-C343-BDB6-DA96A27F9FC9}"/>
                  </a:ext>
                </a:extLst>
              </p:cNvPr>
              <p:cNvSpPr txBox="1"/>
              <p:nvPr/>
            </p:nvSpPr>
            <p:spPr>
              <a:xfrm>
                <a:off x="316001" y="4800173"/>
                <a:ext cx="53699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reciprocal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symmetric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519F2B5-B44D-C343-BDB6-DA96A27F9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001" y="4800173"/>
                <a:ext cx="5369932" cy="276999"/>
              </a:xfrm>
              <a:prstGeom prst="rect">
                <a:avLst/>
              </a:prstGeom>
              <a:blipFill>
                <a:blip r:embed="rId10"/>
                <a:stretch>
                  <a:fillRect l="-1415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841214C-723F-7E46-849F-7CD025F5A177}"/>
                  </a:ext>
                </a:extLst>
              </p:cNvPr>
              <p:cNvSpPr txBox="1"/>
              <p:nvPr/>
            </p:nvSpPr>
            <p:spPr>
              <a:xfrm>
                <a:off x="6410712" y="4896288"/>
                <a:ext cx="56937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reciprocal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but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not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symmetric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841214C-723F-7E46-849F-7CD025F5A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712" y="4896288"/>
                <a:ext cx="5693738" cy="276999"/>
              </a:xfrm>
              <a:prstGeom prst="rect">
                <a:avLst/>
              </a:prstGeom>
              <a:blipFill>
                <a:blip r:embed="rId11"/>
                <a:stretch>
                  <a:fillRect l="-1333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314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4834" y="3157295"/>
                <a:ext cx="4968967" cy="286936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It is evident, this ideal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-port coupler is  symmetric and reciprocal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It also is matched: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But is it lossless or lossy?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4834" y="3157295"/>
                <a:ext cx="4968967" cy="2869367"/>
              </a:xfrm>
              <a:blipFill>
                <a:blip r:embed="rId2"/>
                <a:stretch>
                  <a:fillRect l="-2041" t="-3524" r="-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811584" y="1554345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blipFill>
                <a:blip r:embed="rId5"/>
                <a:stretch>
                  <a:fillRect l="-2575" t="-4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l="-546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/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ideal directional coupler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blipFill>
                <a:blip r:embed="rId7"/>
                <a:stretch>
                  <a:fillRect t="-10345" r="-709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/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blipFill>
                <a:blip r:embed="rId8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647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5069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90909" r="-680" b="-49090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110526" r="-45098" b="-1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110526" r="-2222" b="-18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413793" r="-680" b="-2620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82051" r="-45098" b="-94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82051" r="-2222" b="-94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648276" r="-4509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648276" r="-2222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E89E9A3-28E7-3847-B906-F95BB2FBB2B5}"/>
                  </a:ext>
                </a:extLst>
              </p:cNvPr>
              <p:cNvSpPr txBox="1"/>
              <p:nvPr/>
            </p:nvSpPr>
            <p:spPr>
              <a:xfrm>
                <a:off x="7516985" y="3892724"/>
                <a:ext cx="2199000" cy="332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a:rPr lang="en-US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E89E9A3-28E7-3847-B906-F95BB2FB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3892724"/>
                <a:ext cx="2199000" cy="332463"/>
              </a:xfrm>
              <a:prstGeom prst="rect">
                <a:avLst/>
              </a:prstGeom>
              <a:blipFill>
                <a:blip r:embed="rId10"/>
                <a:stretch>
                  <a:fillRect l="-3429" t="-7407" b="-29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D6155C-BBC2-3F47-B567-A599A45D1AAE}"/>
                  </a:ext>
                </a:extLst>
              </p:cNvPr>
              <p:cNvSpPr txBox="1"/>
              <p:nvPr/>
            </p:nvSpPr>
            <p:spPr>
              <a:xfrm>
                <a:off x="9317659" y="4589725"/>
                <a:ext cx="82150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D6155C-BBC2-3F47-B567-A599A45D1A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7659" y="4589725"/>
                <a:ext cx="821507" cy="307777"/>
              </a:xfrm>
              <a:prstGeom prst="rect">
                <a:avLst/>
              </a:prstGeom>
              <a:blipFill>
                <a:blip r:embed="rId11"/>
                <a:stretch>
                  <a:fillRect l="-10606" r="-1515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880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Multiply matrix columns by itself with the conjugate complex</a:t>
                </a:r>
              </a:p>
              <a:p>
                <a:pPr lvl="1"/>
                <a:r>
                  <a:rPr lang="en-US" dirty="0"/>
                  <a:t>and test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  <a:blipFill>
                <a:blip r:embed="rId2"/>
                <a:stretch>
                  <a:fillRect l="-1312" t="-16129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811584" y="1554345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blipFill>
                <a:blip r:embed="rId5"/>
                <a:stretch>
                  <a:fillRect l="-2575" t="-4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l="-546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/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ideal directional coupler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blipFill>
                <a:blip r:embed="rId7"/>
                <a:stretch>
                  <a:fillRect t="-10345" r="-709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602144158"/>
                  </p:ext>
                </p:extLst>
              </p:nvPr>
            </p:nvGraphicFramePr>
            <p:xfrm>
              <a:off x="133621" y="3290192"/>
              <a:ext cx="5590439" cy="273647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5069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90909" r="-680" b="-49090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110526" r="-45098" b="-1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110526" r="-2222" b="-18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413793" r="-680" b="-2620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82051" r="-45098" b="-94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82051" r="-2222" b="-94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648276" r="-4509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648276" r="-2222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/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blipFill>
                <a:blip r:embed="rId10"/>
                <a:stretch>
                  <a:fillRect t="-114754" r="-877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/>
              <p:nvPr/>
            </p:nvSpPr>
            <p:spPr>
              <a:xfrm>
                <a:off x="5876880" y="4592605"/>
                <a:ext cx="6181499" cy="9682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+0∙0+0∙0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</m:sSub>
                      <m:sSubSup>
                        <m:sSubSup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44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+0∙0)/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880" y="4592605"/>
                <a:ext cx="6181499" cy="968214"/>
              </a:xfrm>
              <a:prstGeom prst="rect">
                <a:avLst/>
              </a:prstGeom>
              <a:blipFill>
                <a:blip r:embed="rId11"/>
                <a:stretch>
                  <a:fillRect b="-7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9DF0077-C27D-B841-BD23-6A4F01A4388E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9DF0077-C27D-B841-BD23-6A4F01A43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2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C65BF62-5F4B-9D45-8515-6D4981B9468B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C65BF62-5F4B-9D45-8515-6D4981B94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3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390A27E-6DC3-8042-947E-F9D95D14D1F4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390A27E-6DC3-8042-947E-F9D95D14D1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4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C6A031B-2CE7-8848-B8B8-19E587AFC6F9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C6A031B-2CE7-8848-B8B8-19E587AFC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5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/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blipFill>
                <a:blip r:embed="rId16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1E2B17A-E082-9F4B-9677-AABCF68495E3}"/>
                  </a:ext>
                </a:extLst>
              </p:cNvPr>
              <p:cNvSpPr txBox="1"/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1E2B17A-E082-9F4B-9677-AABCF68495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blipFill>
                <a:blip r:embed="rId17"/>
                <a:stretch>
                  <a:fillRect t="-112903" r="-877" b="-17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954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36" grpId="0"/>
      <p:bldP spid="34" grpId="0"/>
      <p:bldP spid="34" grpId="1"/>
      <p:bldP spid="33" grpId="0"/>
      <p:bldP spid="33" grpId="1"/>
      <p:bldP spid="32" grpId="0"/>
      <p:bldP spid="32" grpId="1"/>
      <p:bldP spid="35" grpId="0"/>
      <p:bldP spid="3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Multiply all different matrix columns with the conjugate complex</a:t>
                </a:r>
              </a:p>
              <a:p>
                <a:pPr lvl="1"/>
                <a:r>
                  <a:rPr lang="en-US" dirty="0"/>
                  <a:t>and test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  <a:blipFill>
                <a:blip r:embed="rId2"/>
                <a:stretch>
                  <a:fillRect l="-1312" t="-16129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811584" y="1554345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blipFill>
                <a:blip r:embed="rId5"/>
                <a:stretch>
                  <a:fillRect l="-2575" t="-4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l="-546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/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ideal directional coupler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blipFill>
                <a:blip r:embed="rId7"/>
                <a:stretch>
                  <a:fillRect t="-10345" r="-709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3609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90909" r="-680" b="-49090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110526" r="-45098" b="-1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110526" r="-2222" b="-18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413793" r="-680" b="-2620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82051" r="-45098" b="-94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82051" r="-2222" b="-94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648276" r="-4509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648276" r="-2222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/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blipFill>
                <a:blip r:embed="rId10"/>
                <a:stretch>
                  <a:fillRect t="-114754" r="-877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/>
              <p:nvPr/>
            </p:nvSpPr>
            <p:spPr>
              <a:xfrm>
                <a:off x="5922947" y="4572881"/>
                <a:ext cx="6266908" cy="14822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∙0+0∙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)+0∙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∙0+0∙(−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947" y="4572881"/>
                <a:ext cx="6266908" cy="1482265"/>
              </a:xfrm>
              <a:prstGeom prst="rect">
                <a:avLst/>
              </a:prstGeom>
              <a:blipFill>
                <a:blip r:embed="rId11"/>
                <a:stretch>
                  <a:fillRect b="-3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438FE85-4333-D44F-9989-1E94210A9BB5}"/>
                  </a:ext>
                </a:extLst>
              </p:cNvPr>
              <p:cNvSpPr txBox="1"/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438FE85-4333-D44F-9989-1E94210A9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blipFill>
                <a:blip r:embed="rId12"/>
                <a:stretch>
                  <a:fillRect t="-112903" r="-877" b="-17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DE27B96-A6F1-B749-AE6B-B90213BC8D03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DE27B96-A6F1-B749-AE6B-B90213BC8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3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/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blipFill>
                <a:blip r:embed="rId8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468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43" grpId="0" build="allAtOnce"/>
      <p:bldP spid="38" grpId="0"/>
      <p:bldP spid="44" grpId="0"/>
      <p:bldP spid="3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8DC69-1106-234B-81DD-23686DC7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7952" y="1086295"/>
                <a:ext cx="11255178" cy="5107865"/>
              </a:xfrm>
            </p:spPr>
            <p:txBody>
              <a:bodyPr/>
              <a:lstStyle/>
              <a:p>
                <a:r>
                  <a:rPr lang="en-US" dirty="0"/>
                  <a:t>Cascading e.g.,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S-parameter files is important to characterize a larger RF system.</a:t>
                </a:r>
              </a:p>
              <a:p>
                <a:pPr lvl="1"/>
                <a:r>
                  <a:rPr lang="en-US" dirty="0"/>
                  <a:t>Solution: Transfer (T) parameters, which directly relates the waves at input and output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T-parameters enable cascaded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networks by simply multiplying their matrices: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Relation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</a:t>
                </a:r>
                <a:r>
                  <a:rPr lang="en-US" dirty="0">
                    <a:solidFill>
                      <a:srgbClr val="C00000"/>
                    </a:solidFill>
                  </a:rPr>
                  <a:t>T-parameters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rgbClr val="9437FF"/>
                    </a:solidFill>
                  </a:rPr>
                  <a:t>S-parameters</a:t>
                </a:r>
                <a:r>
                  <a:rPr lang="en-US" dirty="0"/>
                  <a:t>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952" y="1086295"/>
                <a:ext cx="11255178" cy="5107865"/>
              </a:xfrm>
              <a:blipFill>
                <a:blip r:embed="rId2"/>
                <a:stretch>
                  <a:fillRect l="-78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/>
              <p:nvPr/>
            </p:nvSpPr>
            <p:spPr>
              <a:xfrm>
                <a:off x="1316948" y="2038498"/>
                <a:ext cx="5175951" cy="7417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948" y="2038498"/>
                <a:ext cx="5175951" cy="7417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60674BFF-4622-884A-8A9E-9E428F7B1837}"/>
              </a:ext>
            </a:extLst>
          </p:cNvPr>
          <p:cNvGrpSpPr/>
          <p:nvPr/>
        </p:nvGrpSpPr>
        <p:grpSpPr>
          <a:xfrm>
            <a:off x="7094530" y="1846575"/>
            <a:ext cx="4373651" cy="1174931"/>
            <a:chOff x="2633620" y="3019238"/>
            <a:chExt cx="4373651" cy="1174931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B572909-265D-754B-9397-5C2537CFCB39}"/>
                </a:ext>
              </a:extLst>
            </p:cNvPr>
            <p:cNvCxnSpPr/>
            <p:nvPr/>
          </p:nvCxnSpPr>
          <p:spPr bwMode="auto">
            <a:xfrm>
              <a:off x="2698132" y="34290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1270C04-8A45-0E45-861B-A5DD97ADCB70}"/>
                </a:ext>
              </a:extLst>
            </p:cNvPr>
            <p:cNvCxnSpPr/>
            <p:nvPr/>
          </p:nvCxnSpPr>
          <p:spPr bwMode="auto">
            <a:xfrm>
              <a:off x="2698132" y="3750333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/>
                <p:nvPr/>
              </p:nvSpPr>
              <p:spPr>
                <a:xfrm>
                  <a:off x="2633620" y="3019238"/>
                  <a:ext cx="57470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3620" y="3019238"/>
                  <a:ext cx="574708" cy="40325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7EEC32F-4FBD-404B-AEE0-0DF80A8EDB5A}"/>
                </a:ext>
              </a:extLst>
            </p:cNvPr>
            <p:cNvCxnSpPr/>
            <p:nvPr/>
          </p:nvCxnSpPr>
          <p:spPr bwMode="auto">
            <a:xfrm>
              <a:off x="4193872" y="3443702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D9CCA7F-124C-2246-82DF-2DEE4C0F5B57}"/>
                </a:ext>
              </a:extLst>
            </p:cNvPr>
            <p:cNvCxnSpPr/>
            <p:nvPr/>
          </p:nvCxnSpPr>
          <p:spPr bwMode="auto">
            <a:xfrm>
              <a:off x="4193872" y="3765035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/>
                <p:nvPr/>
              </p:nvSpPr>
              <p:spPr bwMode="auto">
                <a:xfrm>
                  <a:off x="3215764" y="3312620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215764" y="3312620"/>
                  <a:ext cx="900000" cy="54000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8C8EEC2-6F13-954F-B082-A4038C69A6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68426" y="35439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0" name="Line 7">
              <a:extLst>
                <a:ext uri="{FF2B5EF4-FFF2-40B4-BE49-F238E27FC236}">
                  <a16:creationId xmlns:a16="http://schemas.microsoft.com/office/drawing/2014/main" id="{5FBCE702-65F8-6D4B-AC5C-DF7F3459AD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5764" y="358262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1" name="Line 7">
              <a:extLst>
                <a:ext uri="{FF2B5EF4-FFF2-40B4-BE49-F238E27FC236}">
                  <a16:creationId xmlns:a16="http://schemas.microsoft.com/office/drawing/2014/main" id="{8AE7656C-500A-1640-8A6C-0BF807BFA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5764" y="3582055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2" name="Oval 245">
              <a:extLst>
                <a:ext uri="{FF2B5EF4-FFF2-40B4-BE49-F238E27FC236}">
                  <a16:creationId xmlns:a16="http://schemas.microsoft.com/office/drawing/2014/main" id="{93EB8AC1-1491-2646-A401-4ACF4CB3AA3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78012" y="35439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D087E9F-E649-4E48-8B6C-4DF8A65CCE27}"/>
                    </a:ext>
                  </a:extLst>
                </p:cNvPr>
                <p:cNvSpPr txBox="1"/>
                <p:nvPr/>
              </p:nvSpPr>
              <p:spPr>
                <a:xfrm>
                  <a:off x="4219172" y="3025298"/>
                  <a:ext cx="574708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D087E9F-E649-4E48-8B6C-4DF8A65CCE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9172" y="3025298"/>
                  <a:ext cx="574708" cy="4110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/>
                <p:nvPr/>
              </p:nvSpPr>
              <p:spPr>
                <a:xfrm>
                  <a:off x="2657439" y="3752240"/>
                  <a:ext cx="571502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7439" y="3752240"/>
                  <a:ext cx="571502" cy="4110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32F159D-41A7-AF42-9712-DAACE612F1BD}"/>
                    </a:ext>
                  </a:extLst>
                </p:cNvPr>
                <p:cNvSpPr txBox="1"/>
                <p:nvPr/>
              </p:nvSpPr>
              <p:spPr>
                <a:xfrm>
                  <a:off x="4177321" y="3783159"/>
                  <a:ext cx="571502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32F159D-41A7-AF42-9712-DAACE612F1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7321" y="3783159"/>
                  <a:ext cx="571502" cy="4110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2A153E8-C2D3-1B4B-BD1D-A6287257D7FB}"/>
                </a:ext>
              </a:extLst>
            </p:cNvPr>
            <p:cNvCxnSpPr/>
            <p:nvPr/>
          </p:nvCxnSpPr>
          <p:spPr bwMode="auto">
            <a:xfrm>
              <a:off x="4911522" y="34330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679B94D-4BE7-5B47-9D51-193CBD8FA071}"/>
                </a:ext>
              </a:extLst>
            </p:cNvPr>
            <p:cNvCxnSpPr/>
            <p:nvPr/>
          </p:nvCxnSpPr>
          <p:spPr bwMode="auto">
            <a:xfrm>
              <a:off x="4911522" y="3754333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E9FAAC3-43ED-F443-BA7B-425938D44038}"/>
                    </a:ext>
                  </a:extLst>
                </p:cNvPr>
                <p:cNvSpPr txBox="1"/>
                <p:nvPr/>
              </p:nvSpPr>
              <p:spPr>
                <a:xfrm>
                  <a:off x="4847010" y="3023238"/>
                  <a:ext cx="574709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E9FAAC3-43ED-F443-BA7B-425938D440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7010" y="3023238"/>
                  <a:ext cx="574709" cy="40325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3FA6DAB-02C3-8241-A1CD-533EA1C4C3C4}"/>
                </a:ext>
              </a:extLst>
            </p:cNvPr>
            <p:cNvCxnSpPr/>
            <p:nvPr/>
          </p:nvCxnSpPr>
          <p:spPr bwMode="auto">
            <a:xfrm>
              <a:off x="6407262" y="3447702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3FA6C26-BAA5-9743-A0D6-349FCB8A07EA}"/>
                </a:ext>
              </a:extLst>
            </p:cNvPr>
            <p:cNvCxnSpPr/>
            <p:nvPr/>
          </p:nvCxnSpPr>
          <p:spPr bwMode="auto">
            <a:xfrm>
              <a:off x="6407262" y="3769035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771902B-ABD7-DB42-964D-5E6AA13FD6E4}"/>
                    </a:ext>
                  </a:extLst>
                </p:cNvPr>
                <p:cNvSpPr/>
                <p:nvPr/>
              </p:nvSpPr>
              <p:spPr bwMode="auto">
                <a:xfrm>
                  <a:off x="5429154" y="3316620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771902B-ABD7-DB42-964D-5E6AA13FD6E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29154" y="3316620"/>
                  <a:ext cx="900000" cy="54000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Oval 245">
              <a:extLst>
                <a:ext uri="{FF2B5EF4-FFF2-40B4-BE49-F238E27FC236}">
                  <a16:creationId xmlns:a16="http://schemas.microsoft.com/office/drawing/2014/main" id="{549D0B70-B7E9-C74C-84FD-FC561372A7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681816" y="35479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33" name="Line 7">
              <a:extLst>
                <a:ext uri="{FF2B5EF4-FFF2-40B4-BE49-F238E27FC236}">
                  <a16:creationId xmlns:a16="http://schemas.microsoft.com/office/drawing/2014/main" id="{CA405255-AAA3-4C4D-95AA-7E1E9677F6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9154" y="358662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4" name="Line 7">
              <a:extLst>
                <a:ext uri="{FF2B5EF4-FFF2-40B4-BE49-F238E27FC236}">
                  <a16:creationId xmlns:a16="http://schemas.microsoft.com/office/drawing/2014/main" id="{2EE1065C-F0AC-6643-AE8A-CB773374FA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9154" y="3586055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5" name="Oval 245">
              <a:extLst>
                <a:ext uri="{FF2B5EF4-FFF2-40B4-BE49-F238E27FC236}">
                  <a16:creationId xmlns:a16="http://schemas.microsoft.com/office/drawing/2014/main" id="{38691AD0-683F-1D49-B1C3-98BF0B973AC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91402" y="35479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8668A445-C294-044C-BF69-C55A5BDF14F1}"/>
                    </a:ext>
                  </a:extLst>
                </p:cNvPr>
                <p:cNvSpPr txBox="1"/>
                <p:nvPr/>
              </p:nvSpPr>
              <p:spPr>
                <a:xfrm>
                  <a:off x="6432562" y="3029298"/>
                  <a:ext cx="574709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8668A445-C294-044C-BF69-C55A5BDF14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32562" y="3029298"/>
                  <a:ext cx="574709" cy="40325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1C90F3C0-4240-3C40-9FAD-0C67DBE1F643}"/>
                    </a:ext>
                  </a:extLst>
                </p:cNvPr>
                <p:cNvSpPr txBox="1"/>
                <p:nvPr/>
              </p:nvSpPr>
              <p:spPr>
                <a:xfrm>
                  <a:off x="4870829" y="3756240"/>
                  <a:ext cx="571503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1C90F3C0-4240-3C40-9FAD-0C67DBE1F6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0829" y="3756240"/>
                  <a:ext cx="571503" cy="40325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8F64062-F7B3-D048-8DD9-3483B6F10DBA}"/>
                    </a:ext>
                  </a:extLst>
                </p:cNvPr>
                <p:cNvSpPr txBox="1"/>
                <p:nvPr/>
              </p:nvSpPr>
              <p:spPr>
                <a:xfrm>
                  <a:off x="6390711" y="3787159"/>
                  <a:ext cx="571503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8F64062-F7B3-D048-8DD9-3483B6F10D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0711" y="3787159"/>
                  <a:ext cx="571503" cy="40325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Line 7">
              <a:extLst>
                <a:ext uri="{FF2B5EF4-FFF2-40B4-BE49-F238E27FC236}">
                  <a16:creationId xmlns:a16="http://schemas.microsoft.com/office/drawing/2014/main" id="{35911611-2E5D-964A-B02A-83EA3BC40E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1522" y="3586450"/>
              <a:ext cx="432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/>
              <p:nvPr/>
            </p:nvSpPr>
            <p:spPr>
              <a:xfrm>
                <a:off x="3714890" y="3502812"/>
                <a:ext cx="4110997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  <m: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d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890" y="3502812"/>
                <a:ext cx="4110997" cy="778931"/>
              </a:xfrm>
              <a:prstGeom prst="rect">
                <a:avLst/>
              </a:prstGeom>
              <a:blipFill>
                <a:blip r:embed="rId14"/>
                <a:stretch>
                  <a:fillRect t="-114754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F793EDF-148E-9B4B-A63A-BBC984B32DDE}"/>
                  </a:ext>
                </a:extLst>
              </p:cNvPr>
              <p:cNvSpPr txBox="1"/>
              <p:nvPr/>
            </p:nvSpPr>
            <p:spPr>
              <a:xfrm>
                <a:off x="2058876" y="5004269"/>
                <a:ext cx="2705228" cy="565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b="0" i="0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et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⁡</m:t>
                                </m:r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F793EDF-148E-9B4B-A63A-BBC984B32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876" y="5004269"/>
                <a:ext cx="2705228" cy="565732"/>
              </a:xfrm>
              <a:prstGeom prst="rect">
                <a:avLst/>
              </a:prstGeom>
              <a:blipFill>
                <a:blip r:embed="rId15"/>
                <a:stretch>
                  <a:fillRect t="-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/>
              <p:nvPr/>
            </p:nvSpPr>
            <p:spPr>
              <a:xfrm>
                <a:off x="6457174" y="5004269"/>
                <a:ext cx="2451825" cy="565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det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⁡(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174" y="5004269"/>
                <a:ext cx="2451825" cy="565732"/>
              </a:xfrm>
              <a:prstGeom prst="rect">
                <a:avLst/>
              </a:prstGeom>
              <a:blipFill>
                <a:blip r:embed="rId16"/>
                <a:stretch>
                  <a:fillRect t="-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600D6DA-44B3-D248-87C4-80A7E3726386}"/>
                  </a:ext>
                </a:extLst>
              </p:cNvPr>
              <p:cNvSpPr txBox="1"/>
              <p:nvPr/>
            </p:nvSpPr>
            <p:spPr>
              <a:xfrm>
                <a:off x="2750166" y="5789395"/>
                <a:ext cx="2674707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/>
                  <a:t>w</a:t>
                </a:r>
                <a:r>
                  <a:rPr lang="en-US" sz="1600" b="0" dirty="0"/>
                  <a:t>ith: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1600" b="0" i="1" smtClean="0">
                                <a:solidFill>
                                  <a:srgbClr val="9437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rgbClr val="9437FF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e>
                    </m:func>
                    <m:r>
                      <a:rPr lang="en-US" sz="1600" b="0" i="1" smtClean="0">
                        <a:solidFill>
                          <a:srgbClr val="9437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9437F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600D6DA-44B3-D248-87C4-80A7E3726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0166" y="5789395"/>
                <a:ext cx="2674707" cy="246221"/>
              </a:xfrm>
              <a:prstGeom prst="rect">
                <a:avLst/>
              </a:prstGeom>
              <a:blipFill>
                <a:blip r:embed="rId17"/>
                <a:stretch>
                  <a:fillRect l="-4717" t="-30000" r="-472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1B1CD4A-90C5-5946-AF40-576AE15B0540}"/>
                  </a:ext>
                </a:extLst>
              </p:cNvPr>
              <p:cNvSpPr txBox="1"/>
              <p:nvPr/>
            </p:nvSpPr>
            <p:spPr>
              <a:xfrm>
                <a:off x="7072378" y="5789396"/>
                <a:ext cx="275081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/>
                  <a:t>w</a:t>
                </a:r>
                <a:r>
                  <a:rPr lang="en-US" sz="1600" b="0" dirty="0"/>
                  <a:t>ith: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e>
                    </m:func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1B1CD4A-90C5-5946-AF40-576AE15B0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2378" y="5789396"/>
                <a:ext cx="2750818" cy="246221"/>
              </a:xfrm>
              <a:prstGeom prst="rect">
                <a:avLst/>
              </a:prstGeom>
              <a:blipFill>
                <a:blip r:embed="rId18"/>
                <a:stretch>
                  <a:fillRect l="-4128" t="-30000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301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8DC69-1106-234B-81DD-23686DC7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ABCD-Parameters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7952" y="1086295"/>
                <a:ext cx="11255178" cy="5107865"/>
              </a:xfrm>
            </p:spPr>
            <p:txBody>
              <a:bodyPr/>
              <a:lstStyle/>
              <a:p>
                <a:r>
                  <a:rPr lang="en-US" dirty="0"/>
                  <a:t>Also called “chain” parameters, used for cascading networks based on V and I</a:t>
                </a:r>
              </a:p>
              <a:p>
                <a:pPr lvl="1"/>
                <a:r>
                  <a:rPr lang="en-US" dirty="0"/>
                  <a:t>Useful for chaining a mix of lumped elements and transmission-lines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Chaining 2-port ABCD-parameter networks: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Relation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</a:t>
                </a:r>
                <a:r>
                  <a:rPr lang="en-US" dirty="0">
                    <a:solidFill>
                      <a:srgbClr val="C00000"/>
                    </a:solidFill>
                  </a:rPr>
                  <a:t>ABCD-parameters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rgbClr val="9437FF"/>
                    </a:solidFill>
                  </a:rPr>
                  <a:t>S-parameters</a:t>
                </a:r>
                <a:r>
                  <a:rPr lang="en-US" dirty="0"/>
                  <a:t>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952" y="1086295"/>
                <a:ext cx="11255178" cy="5107865"/>
              </a:xfrm>
              <a:blipFill>
                <a:blip r:embed="rId2"/>
                <a:stretch>
                  <a:fillRect l="-78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/>
              <p:nvPr/>
            </p:nvSpPr>
            <p:spPr>
              <a:xfrm>
                <a:off x="1197256" y="2096075"/>
                <a:ext cx="4799501" cy="71415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𝑨𝑩𝑪𝑫</m:t>
                          </m:r>
                        </m:e>
                      </m:d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256" y="2096075"/>
                <a:ext cx="4799501" cy="7141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/>
              <p:nvPr/>
            </p:nvSpPr>
            <p:spPr>
              <a:xfrm>
                <a:off x="3012997" y="3481527"/>
                <a:ext cx="6308907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𝐴𝐵𝐶𝐷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𝐴𝐵𝐶𝐷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𝐴𝐵𝐶𝐷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  <m: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𝐴𝐵𝐶𝐷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d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𝐴𝐵𝐶𝐷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2997" y="3481527"/>
                <a:ext cx="6308907" cy="778931"/>
              </a:xfrm>
              <a:prstGeom prst="rect">
                <a:avLst/>
              </a:prstGeom>
              <a:blipFill>
                <a:blip r:embed="rId4"/>
                <a:stretch>
                  <a:fillRect t="-112903" b="-17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/>
              <p:nvPr/>
            </p:nvSpPr>
            <p:spPr>
              <a:xfrm>
                <a:off x="3023600" y="4894930"/>
                <a:ext cx="2713307" cy="5730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600" y="4894930"/>
                <a:ext cx="2713307" cy="573042"/>
              </a:xfrm>
              <a:prstGeom prst="rect">
                <a:avLst/>
              </a:prstGeom>
              <a:blipFill>
                <a:blip r:embed="rId5"/>
                <a:stretch>
                  <a:fillRect l="-1402" t="-4348" r="-1402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>
            <a:extLst>
              <a:ext uri="{FF2B5EF4-FFF2-40B4-BE49-F238E27FC236}">
                <a16:creationId xmlns:a16="http://schemas.microsoft.com/office/drawing/2014/main" id="{459837F8-5D11-D0D1-0028-65BFA6924DE3}"/>
              </a:ext>
            </a:extLst>
          </p:cNvPr>
          <p:cNvGrpSpPr/>
          <p:nvPr/>
        </p:nvGrpSpPr>
        <p:grpSpPr>
          <a:xfrm>
            <a:off x="6256713" y="1795640"/>
            <a:ext cx="5304572" cy="1345909"/>
            <a:chOff x="6357508" y="1711391"/>
            <a:chExt cx="5304572" cy="13459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/>
                <p:nvPr/>
              </p:nvSpPr>
              <p:spPr>
                <a:xfrm>
                  <a:off x="6928028" y="1711391"/>
                  <a:ext cx="536236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8028" y="1711391"/>
                  <a:ext cx="536236" cy="40325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B572909-265D-754B-9397-5C2537CFCB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9088" y="2079165"/>
              <a:ext cx="361431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1270C04-8A45-0E45-861B-A5DD97ADCB7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602515" y="2237987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7EEC32F-4FBD-404B-AEE0-0DF80A8EDB5A}"/>
                </a:ext>
              </a:extLst>
            </p:cNvPr>
            <p:cNvCxnSpPr/>
            <p:nvPr/>
          </p:nvCxnSpPr>
          <p:spPr bwMode="auto">
            <a:xfrm>
              <a:off x="8289743" y="2077354"/>
              <a:ext cx="3600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/>
                <p:nvPr/>
              </p:nvSpPr>
              <p:spPr bwMode="auto">
                <a:xfrm>
                  <a:off x="7164208" y="2134297"/>
                  <a:ext cx="108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𝑨𝑩𝑪𝑫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64208" y="2134297"/>
                  <a:ext cx="1080000" cy="540000"/>
                </a:xfrm>
                <a:prstGeom prst="rect">
                  <a:avLst/>
                </a:prstGeom>
                <a:blipFill>
                  <a:blip r:embed="rId7"/>
                  <a:stretch>
                    <a:fillRect l="-2273" r="-1136"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8C8EEC2-6F13-954F-B082-A4038C69A6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11643" y="219657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0" name="Line 7">
              <a:extLst>
                <a:ext uri="{FF2B5EF4-FFF2-40B4-BE49-F238E27FC236}">
                  <a16:creationId xmlns:a16="http://schemas.microsoft.com/office/drawing/2014/main" id="{5FBCE702-65F8-6D4B-AC5C-DF7F3459AD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44208" y="2234252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1" name="Line 7">
              <a:extLst>
                <a:ext uri="{FF2B5EF4-FFF2-40B4-BE49-F238E27FC236}">
                  <a16:creationId xmlns:a16="http://schemas.microsoft.com/office/drawing/2014/main" id="{8AE7656C-500A-1640-8A6C-0BF807BFA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03625" y="2236996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2" name="Oval 245">
              <a:extLst>
                <a:ext uri="{FF2B5EF4-FFF2-40B4-BE49-F238E27FC236}">
                  <a16:creationId xmlns:a16="http://schemas.microsoft.com/office/drawing/2014/main" id="{93EB8AC1-1491-2646-A401-4ACF4CB3AA3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19659" y="219657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/>
                <p:nvPr/>
              </p:nvSpPr>
              <p:spPr>
                <a:xfrm>
                  <a:off x="6357508" y="2654048"/>
                  <a:ext cx="57951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7508" y="2654048"/>
                  <a:ext cx="579518" cy="40325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F23C8755-A2F6-D183-28B8-B78D29264A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03625" y="257601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0" name="Oval 245">
              <a:extLst>
                <a:ext uri="{FF2B5EF4-FFF2-40B4-BE49-F238E27FC236}">
                  <a16:creationId xmlns:a16="http://schemas.microsoft.com/office/drawing/2014/main" id="{E03E5DCF-2572-39D7-7B06-0EC71590B09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19659" y="253558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9" name="Oval 245">
              <a:extLst>
                <a:ext uri="{FF2B5EF4-FFF2-40B4-BE49-F238E27FC236}">
                  <a16:creationId xmlns:a16="http://schemas.microsoft.com/office/drawing/2014/main" id="{C164D74C-7163-172D-D211-9E7496A240C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11643" y="253636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0" name="Line 7">
              <a:extLst>
                <a:ext uri="{FF2B5EF4-FFF2-40B4-BE49-F238E27FC236}">
                  <a16:creationId xmlns:a16="http://schemas.microsoft.com/office/drawing/2014/main" id="{840A49E5-A3DD-DACB-E46B-B3B8E560D3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1643" y="2578401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E8C84CB7-782A-47A9-A225-D5689A773BC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784350" y="2231508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F1107B64-BD92-4933-E787-1E257E6DEE5C}"/>
                    </a:ext>
                  </a:extLst>
                </p:cNvPr>
                <p:cNvSpPr txBox="1"/>
                <p:nvPr/>
              </p:nvSpPr>
              <p:spPr>
                <a:xfrm>
                  <a:off x="7822316" y="1716612"/>
                  <a:ext cx="690125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F1107B64-BD92-4933-E787-1E257E6DEE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2316" y="1716612"/>
                  <a:ext cx="690125" cy="40325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BB9F151-282B-49BF-70EC-8FEFDCCBE887}"/>
                    </a:ext>
                  </a:extLst>
                </p:cNvPr>
                <p:cNvSpPr txBox="1"/>
                <p:nvPr/>
              </p:nvSpPr>
              <p:spPr>
                <a:xfrm>
                  <a:off x="8488224" y="2630800"/>
                  <a:ext cx="579518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BB9F151-282B-49BF-70EC-8FEFDCCBE8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88224" y="2630800"/>
                  <a:ext cx="579518" cy="4110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4E94003-55E5-39B4-0E52-319E2DD97A5C}"/>
                    </a:ext>
                  </a:extLst>
                </p:cNvPr>
                <p:cNvSpPr txBox="1"/>
                <p:nvPr/>
              </p:nvSpPr>
              <p:spPr>
                <a:xfrm>
                  <a:off x="9522366" y="1712907"/>
                  <a:ext cx="536237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4E94003-55E5-39B4-0E52-319E2DD97A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22366" y="1712907"/>
                  <a:ext cx="536237" cy="40325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0A329523-6E9C-0D9B-611A-B716B0D8ED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03426" y="2080681"/>
              <a:ext cx="361431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2081F085-0C2E-44EF-8809-1A58BC6F3DE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206805" y="2231508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D0F697E2-54F2-3C18-BD96-7677BADF70C0}"/>
                </a:ext>
              </a:extLst>
            </p:cNvPr>
            <p:cNvCxnSpPr/>
            <p:nvPr/>
          </p:nvCxnSpPr>
          <p:spPr bwMode="auto">
            <a:xfrm>
              <a:off x="10884081" y="2078870"/>
              <a:ext cx="3600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8222EA39-8D93-AD73-8A9D-5BEAA4EFD091}"/>
                    </a:ext>
                  </a:extLst>
                </p:cNvPr>
                <p:cNvSpPr/>
                <p:nvPr/>
              </p:nvSpPr>
              <p:spPr bwMode="auto">
                <a:xfrm>
                  <a:off x="9758546" y="2135813"/>
                  <a:ext cx="108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𝑨𝑩𝑪𝑫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8222EA39-8D93-AD73-8A9D-5BEAA4EFD0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758546" y="2135813"/>
                  <a:ext cx="1080000" cy="540000"/>
                </a:xfrm>
                <a:prstGeom prst="rect">
                  <a:avLst/>
                </a:prstGeom>
                <a:blipFill>
                  <a:blip r:embed="rId12"/>
                  <a:stretch>
                    <a:fillRect l="-2273" r="-1136"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Oval 245">
              <a:extLst>
                <a:ext uri="{FF2B5EF4-FFF2-40B4-BE49-F238E27FC236}">
                  <a16:creationId xmlns:a16="http://schemas.microsoft.com/office/drawing/2014/main" id="{1E6F20B4-1CA5-7D15-BC79-FCBA7DCCD5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05981" y="219809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0" name="Line 7">
              <a:extLst>
                <a:ext uri="{FF2B5EF4-FFF2-40B4-BE49-F238E27FC236}">
                  <a16:creationId xmlns:a16="http://schemas.microsoft.com/office/drawing/2014/main" id="{A035BF98-C6B2-58FE-5781-6CDAC18809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38546" y="2235768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61" name="Line 7">
              <a:extLst>
                <a:ext uri="{FF2B5EF4-FFF2-40B4-BE49-F238E27FC236}">
                  <a16:creationId xmlns:a16="http://schemas.microsoft.com/office/drawing/2014/main" id="{3552314F-1652-70A0-A6DC-614F6FBAE8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7963" y="2238512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62" name="Oval 245">
              <a:extLst>
                <a:ext uri="{FF2B5EF4-FFF2-40B4-BE49-F238E27FC236}">
                  <a16:creationId xmlns:a16="http://schemas.microsoft.com/office/drawing/2014/main" id="{2ECEE781-703E-BB01-B3F2-D27F8F022AC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13997" y="219809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4FFD0A9-0120-9432-D5AE-E31ED2AFBB98}"/>
                    </a:ext>
                  </a:extLst>
                </p:cNvPr>
                <p:cNvSpPr txBox="1"/>
                <p:nvPr/>
              </p:nvSpPr>
              <p:spPr>
                <a:xfrm>
                  <a:off x="8957770" y="2651304"/>
                  <a:ext cx="57951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4FFD0A9-0120-9432-D5AE-E31ED2AFBB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7770" y="2651304"/>
                  <a:ext cx="579518" cy="40325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Line 7">
              <a:extLst>
                <a:ext uri="{FF2B5EF4-FFF2-40B4-BE49-F238E27FC236}">
                  <a16:creationId xmlns:a16="http://schemas.microsoft.com/office/drawing/2014/main" id="{E41C4C06-FEC8-C0F0-9A4D-28CBD835F6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7963" y="2577526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65" name="Oval 245">
              <a:extLst>
                <a:ext uri="{FF2B5EF4-FFF2-40B4-BE49-F238E27FC236}">
                  <a16:creationId xmlns:a16="http://schemas.microsoft.com/office/drawing/2014/main" id="{5D0D4353-543E-F588-1719-97EBB689481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13997" y="253710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6" name="Oval 245">
              <a:extLst>
                <a:ext uri="{FF2B5EF4-FFF2-40B4-BE49-F238E27FC236}">
                  <a16:creationId xmlns:a16="http://schemas.microsoft.com/office/drawing/2014/main" id="{6FC118CD-1D78-B248-2070-EFB5473526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05981" y="253788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7" name="Line 7">
              <a:extLst>
                <a:ext uri="{FF2B5EF4-FFF2-40B4-BE49-F238E27FC236}">
                  <a16:creationId xmlns:a16="http://schemas.microsoft.com/office/drawing/2014/main" id="{6AE375ED-57D1-3110-9CB2-442F16A59C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45981" y="2579917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27385CB3-BCA1-ED3E-CAA8-AAE729BF8C9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1378688" y="2239503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DE8FDCC3-C801-21C4-5668-7536B4FFD9BD}"/>
                    </a:ext>
                  </a:extLst>
                </p:cNvPr>
                <p:cNvSpPr txBox="1"/>
                <p:nvPr/>
              </p:nvSpPr>
              <p:spPr>
                <a:xfrm>
                  <a:off x="10416654" y="1718128"/>
                  <a:ext cx="690125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DE8FDCC3-C801-21C4-5668-7536B4FFD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16654" y="1718128"/>
                  <a:ext cx="690125" cy="40325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92F15692-AFDE-A832-D768-E2C520D45EF3}"/>
                    </a:ext>
                  </a:extLst>
                </p:cNvPr>
                <p:cNvSpPr txBox="1"/>
                <p:nvPr/>
              </p:nvSpPr>
              <p:spPr>
                <a:xfrm>
                  <a:off x="11082562" y="2632316"/>
                  <a:ext cx="57951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92F15692-AFDE-A832-D768-E2C520D45E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82562" y="2632316"/>
                  <a:ext cx="579518" cy="40325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Line 7">
              <a:extLst>
                <a:ext uri="{FF2B5EF4-FFF2-40B4-BE49-F238E27FC236}">
                  <a16:creationId xmlns:a16="http://schemas.microsoft.com/office/drawing/2014/main" id="{DFCDA3B9-3E90-162C-0DE4-768BB46862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91812" y="2237987"/>
              <a:ext cx="612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72" name="Line 7">
              <a:extLst>
                <a:ext uri="{FF2B5EF4-FFF2-40B4-BE49-F238E27FC236}">
                  <a16:creationId xmlns:a16="http://schemas.microsoft.com/office/drawing/2014/main" id="{0A1084FC-732E-976B-C593-3CF94798E5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91812" y="2573266"/>
              <a:ext cx="612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CD0BE65-2568-25FC-4F9D-2E4792DAFD35}"/>
                  </a:ext>
                </a:extLst>
              </p:cNvPr>
              <p:cNvSpPr txBox="1"/>
              <p:nvPr/>
            </p:nvSpPr>
            <p:spPr>
              <a:xfrm>
                <a:off x="6453357" y="4894930"/>
                <a:ext cx="2713307" cy="574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𝐴𝐷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𝐵𝐶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CD0BE65-2568-25FC-4F9D-2E4792DAFD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357" y="4894930"/>
                <a:ext cx="2713307" cy="574644"/>
              </a:xfrm>
              <a:prstGeom prst="rect">
                <a:avLst/>
              </a:prstGeom>
              <a:blipFill>
                <a:blip r:embed="rId16"/>
                <a:stretch>
                  <a:fillRect l="-1402" t="-4348" r="-935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CC06752-485D-6B50-F13D-0A1408F209F3}"/>
                  </a:ext>
                </a:extLst>
              </p:cNvPr>
              <p:cNvSpPr txBox="1"/>
              <p:nvPr/>
            </p:nvSpPr>
            <p:spPr>
              <a:xfrm>
                <a:off x="3023600" y="5635593"/>
                <a:ext cx="2713307" cy="574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CC06752-485D-6B50-F13D-0A1408F209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600" y="5635593"/>
                <a:ext cx="2713307" cy="574644"/>
              </a:xfrm>
              <a:prstGeom prst="rect">
                <a:avLst/>
              </a:prstGeom>
              <a:blipFill>
                <a:blip r:embed="rId17"/>
                <a:stretch>
                  <a:fillRect l="-1402" t="-4255" r="-1402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1D781D5E-FD41-8EE1-59AE-DBBA7F2BAAF8}"/>
                  </a:ext>
                </a:extLst>
              </p:cNvPr>
              <p:cNvSpPr txBox="1"/>
              <p:nvPr/>
            </p:nvSpPr>
            <p:spPr>
              <a:xfrm>
                <a:off x="6453357" y="5635551"/>
                <a:ext cx="2886431" cy="5730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1D781D5E-FD41-8EE1-59AE-DBBA7F2BAA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357" y="5635551"/>
                <a:ext cx="2886431" cy="573042"/>
              </a:xfrm>
              <a:prstGeom prst="rect">
                <a:avLst/>
              </a:prstGeom>
              <a:blipFill>
                <a:blip r:embed="rId18"/>
                <a:stretch>
                  <a:fillRect l="-1316" t="-2174" r="-877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019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74" grpId="0"/>
      <p:bldP spid="75" grpId="0"/>
      <p:bldP spid="7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AB4D0-C275-A647-880C-7874A6503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5FBDC-5EFC-BB4E-8046-2ED15148F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2793735"/>
            <a:ext cx="10566400" cy="340042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When do no signal reflections occur at the end of a transmission-line</a:t>
            </a:r>
            <a:r>
              <a:rPr lang="en-CH" dirty="0"/>
              <a:t>?</a:t>
            </a:r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 err="1"/>
              <a:t>R_source</a:t>
            </a:r>
            <a:r>
              <a:rPr lang="en-US" dirty="0"/>
              <a:t> = </a:t>
            </a:r>
            <a:r>
              <a:rPr lang="en-US" dirty="0" err="1"/>
              <a:t>R_load</a:t>
            </a:r>
            <a:endParaRPr lang="en-CH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 err="1"/>
              <a:t>R_source</a:t>
            </a:r>
            <a:r>
              <a:rPr lang="en-US" dirty="0"/>
              <a:t> = Z_0</a:t>
            </a:r>
            <a:endParaRPr lang="en-CH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Z_0 = </a:t>
            </a:r>
            <a:r>
              <a:rPr lang="en-US" dirty="0" err="1"/>
              <a:t>R_load</a:t>
            </a:r>
            <a:r>
              <a:rPr lang="en-CH" dirty="0"/>
              <a:t> </a:t>
            </a:r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 err="1"/>
              <a:t>R_source</a:t>
            </a:r>
            <a:r>
              <a:rPr lang="en-US" dirty="0"/>
              <a:t> = Z_0 = </a:t>
            </a:r>
            <a:r>
              <a:rPr lang="en-US" dirty="0" err="1"/>
              <a:t>R_load</a:t>
            </a:r>
            <a:r>
              <a:rPr lang="en-US" dirty="0"/>
              <a:t> </a:t>
            </a:r>
          </a:p>
          <a:p>
            <a:pPr marL="400050" lvl="1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Smith chart transforms </a:t>
            </a:r>
            <a:r>
              <a:rPr lang="en-US" dirty="0">
                <a:solidFill>
                  <a:srgbClr val="FF0000"/>
                </a:solidFill>
              </a:rPr>
              <a:t>the complex impedance plane</a:t>
            </a:r>
            <a:r>
              <a:rPr lang="en-CH" dirty="0">
                <a:solidFill>
                  <a:srgbClr val="FF0000"/>
                </a:solidFill>
              </a:rPr>
              <a:t> </a:t>
            </a:r>
            <a:br>
              <a:rPr lang="en-CH" dirty="0">
                <a:solidFill>
                  <a:srgbClr val="FF0000"/>
                </a:solidFill>
              </a:rPr>
            </a:br>
            <a:r>
              <a:rPr lang="en-US" dirty="0"/>
              <a:t>onto the complex Gamma (reflection coefficient) plane within the unit circle.</a:t>
            </a:r>
            <a:r>
              <a:rPr lang="en-CH" dirty="0"/>
              <a:t> </a:t>
            </a:r>
            <a:endParaRPr lang="en-US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endParaRPr lang="en-CH" dirty="0"/>
          </a:p>
          <a:p>
            <a:pPr marL="400050" lvl="1" indent="0">
              <a:buNone/>
            </a:pPr>
            <a:endParaRPr lang="en-CH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A6546DE-EA82-4946-A5C2-9A02AB7819C6}"/>
              </a:ext>
            </a:extLst>
          </p:cNvPr>
          <p:cNvGrpSpPr/>
          <p:nvPr/>
        </p:nvGrpSpPr>
        <p:grpSpPr>
          <a:xfrm>
            <a:off x="3644819" y="1047890"/>
            <a:ext cx="4172665" cy="1353496"/>
            <a:chOff x="3689965" y="1588888"/>
            <a:chExt cx="4172665" cy="135349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46719D-55E1-2D4E-8120-F85547AE56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57781" y="2042384"/>
              <a:ext cx="36054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45C2436-5C0B-ED40-8586-37A39D2C789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57781" y="2814591"/>
              <a:ext cx="360542" cy="39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5DEDE39-FDBC-9C44-80C5-98FF5A888CE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757781" y="2042384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1C451C5-5273-B740-85B9-3495788112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57781" y="2620075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68D1A52-D2F3-0746-A6DC-16A5E1B0B5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77922" y="2225870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E9C8152-45FD-184F-8549-BCCC357389B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77922" y="2620075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A27DF04-06D5-B14A-92D2-49B03E3FC5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76362" y="222587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C048432-B73A-AE4F-82BF-D5D1CD2180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76362" y="261822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1EB5A450-E4CE-9D42-B8E6-26F54E97768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406404" y="2253255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909F14C5-1428-9647-B8B3-0451D5CF03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06404" y="2253255"/>
                  <a:ext cx="565110" cy="333554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CB90284-1DB6-154F-B7D5-92C37C0CFED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81659" y="2042384"/>
              <a:ext cx="0" cy="90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 Box 26">
                  <a:extLst>
                    <a:ext uri="{FF2B5EF4-FFF2-40B4-BE49-F238E27FC236}">
                      <a16:creationId xmlns:a16="http://schemas.microsoft.com/office/drawing/2014/main" id="{EEC10317-0DF9-0745-8F3C-B986469925A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94523" y="2253255"/>
                  <a:ext cx="668107" cy="3391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𝒍𝒐𝒂𝒅</m:t>
                        </m:r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 Box 26">
                  <a:extLst>
                    <a:ext uri="{FF2B5EF4-FFF2-40B4-BE49-F238E27FC236}">
                      <a16:creationId xmlns:a16="http://schemas.microsoft.com/office/drawing/2014/main" id="{652CD7EA-C76D-6443-BA9B-97E80AE074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94523" y="2253255"/>
                  <a:ext cx="668107" cy="339196"/>
                </a:xfrm>
                <a:prstGeom prst="rect">
                  <a:avLst/>
                </a:prstGeom>
                <a:blipFill>
                  <a:blip r:embed="rId3"/>
                  <a:stretch>
                    <a:fillRect r="-2222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C8681A2-4E96-BF49-B1F0-E4629DCF0C0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769825" y="2042384"/>
              <a:ext cx="0" cy="90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E78DB848-E9A2-C345-B679-E7C41A4FB0D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42123" y="2042384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7E51066-4561-7045-8A5D-3715E2A015F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89825" y="2225870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5B7D793-C2FE-D74C-8BDE-435627CA69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89825" y="2620075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F7F8171-BDF1-044E-A4F1-C11AD1D88052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597707" y="2045945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9A44F0F-54AE-254B-A50A-A7191B27F4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97707" y="2623636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1DA8AAD-171E-3E4E-ACB4-DFE3FD0B7D46}"/>
                </a:ext>
              </a:extLst>
            </p:cNvPr>
            <p:cNvCxnSpPr>
              <a:cxnSpLocks/>
              <a:stCxn id="28" idx="0"/>
            </p:cNvCxnSpPr>
            <p:nvPr/>
          </p:nvCxnSpPr>
          <p:spPr bwMode="auto">
            <a:xfrm>
              <a:off x="3842365" y="2804384"/>
              <a:ext cx="755342" cy="1020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15079080-1C43-C247-8FCB-9467019A007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4140507" y="1663165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" name="Group 207">
              <a:extLst>
                <a:ext uri="{FF2B5EF4-FFF2-40B4-BE49-F238E27FC236}">
                  <a16:creationId xmlns:a16="http://schemas.microsoft.com/office/drawing/2014/main" id="{F0928CB8-FC1B-FF49-8567-6018D51DEB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9965" y="2042384"/>
              <a:ext cx="304800" cy="762000"/>
              <a:chOff x="4560" y="2400"/>
              <a:chExt cx="192" cy="480"/>
            </a:xfrm>
          </p:grpSpPr>
          <p:sp>
            <p:nvSpPr>
              <p:cNvPr id="26" name="Oval 111">
                <a:extLst>
                  <a:ext uri="{FF2B5EF4-FFF2-40B4-BE49-F238E27FC236}">
                    <a16:creationId xmlns:a16="http://schemas.microsoft.com/office/drawing/2014/main" id="{E0D431BE-657C-B544-A4AF-E60C08AD9B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noFill/>
              <a:ln w="28575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sp>
            <p:nvSpPr>
              <p:cNvPr id="27" name="Line 112">
                <a:extLst>
                  <a:ext uri="{FF2B5EF4-FFF2-40B4-BE49-F238E27FC236}">
                    <a16:creationId xmlns:a16="http://schemas.microsoft.com/office/drawing/2014/main" id="{3D884B03-5D60-B14B-BC18-274952ED81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400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113">
                <a:extLst>
                  <a:ext uri="{FF2B5EF4-FFF2-40B4-BE49-F238E27FC236}">
                    <a16:creationId xmlns:a16="http://schemas.microsoft.com/office/drawing/2014/main" id="{8068EC3B-747F-544A-9502-5EAE973B48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736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9" name="Group 117">
                <a:extLst>
                  <a:ext uri="{FF2B5EF4-FFF2-40B4-BE49-F238E27FC236}">
                    <a16:creationId xmlns:a16="http://schemas.microsoft.com/office/drawing/2014/main" id="{0109021B-47CC-7E46-AFF7-A2EB0BEB4F57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</p:grpSpPr>
            <p:sp>
              <p:nvSpPr>
                <p:cNvPr id="30" name="Arc 118">
                  <a:extLst>
                    <a:ext uri="{FF2B5EF4-FFF2-40B4-BE49-F238E27FC236}">
                      <a16:creationId xmlns:a16="http://schemas.microsoft.com/office/drawing/2014/main" id="{B72AAF2E-633A-7D46-A119-CC623133E07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Arc 119">
                  <a:extLst>
                    <a:ext uri="{FF2B5EF4-FFF2-40B4-BE49-F238E27FC236}">
                      <a16:creationId xmlns:a16="http://schemas.microsoft.com/office/drawing/2014/main" id="{FF73C9BD-29FF-7241-940A-762CA6B247B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 Box 26">
                  <a:extLst>
                    <a:ext uri="{FF2B5EF4-FFF2-40B4-BE49-F238E27FC236}">
                      <a16:creationId xmlns:a16="http://schemas.microsoft.com/office/drawing/2014/main" id="{3A32EEB8-80E8-1D47-A2E1-E85F2DDE716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14890" y="1588888"/>
                  <a:ext cx="1107438" cy="3391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𝒔𝒐𝒖𝒓𝒄𝒆</m:t>
                        </m:r>
                      </m:oMath>
                    </m:oMathPara>
                  </a14:m>
                  <a:endParaRPr lang="en-US" sz="16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 Box 26">
                  <a:extLst>
                    <a:ext uri="{FF2B5EF4-FFF2-40B4-BE49-F238E27FC236}">
                      <a16:creationId xmlns:a16="http://schemas.microsoft.com/office/drawing/2014/main" id="{E5A7F05C-8D89-3741-86B7-0A2980DC71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14890" y="1588888"/>
                  <a:ext cx="1107438" cy="3391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0" name="Multiply 39">
            <a:extLst>
              <a:ext uri="{FF2B5EF4-FFF2-40B4-BE49-F238E27FC236}">
                <a16:creationId xmlns:a16="http://schemas.microsoft.com/office/drawing/2014/main" id="{85B86298-AB4D-0949-992C-C59C2743DCF2}"/>
              </a:ext>
            </a:extLst>
          </p:cNvPr>
          <p:cNvSpPr>
            <a:spLocks noChangeAspect="1"/>
          </p:cNvSpPr>
          <p:nvPr/>
        </p:nvSpPr>
        <p:spPr bwMode="auto">
          <a:xfrm>
            <a:off x="1199400" y="392826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1" name="Multiply 40">
            <a:extLst>
              <a:ext uri="{FF2B5EF4-FFF2-40B4-BE49-F238E27FC236}">
                <a16:creationId xmlns:a16="http://schemas.microsoft.com/office/drawing/2014/main" id="{2B290D6E-F50C-2945-B79E-A5AF9F908B54}"/>
              </a:ext>
            </a:extLst>
          </p:cNvPr>
          <p:cNvSpPr>
            <a:spLocks noChangeAspect="1"/>
          </p:cNvSpPr>
          <p:nvPr/>
        </p:nvSpPr>
        <p:spPr bwMode="auto">
          <a:xfrm>
            <a:off x="1199400" y="421901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C84E027-D7A6-464C-B1B7-D443B01A2CC4}"/>
              </a:ext>
            </a:extLst>
          </p:cNvPr>
          <p:cNvSpPr/>
          <p:nvPr/>
        </p:nvSpPr>
        <p:spPr bwMode="auto">
          <a:xfrm>
            <a:off x="4724679" y="4838503"/>
            <a:ext cx="3714026" cy="307240"/>
          </a:xfrm>
          <a:prstGeom prst="rect">
            <a:avLst/>
          </a:prstGeom>
          <a:solidFill>
            <a:schemeClr val="bg1">
              <a:alpha val="49532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52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4CB53-C582-CE42-B7DF-62289E6D0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(2)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378E501-2CD4-9E4A-9B47-3928DF294753}"/>
              </a:ext>
            </a:extLst>
          </p:cNvPr>
          <p:cNvGraphicFramePr>
            <a:graphicFrameLocks noGrp="1"/>
          </p:cNvGraphicFramePr>
          <p:nvPr/>
        </p:nvGraphicFramePr>
        <p:xfrm>
          <a:off x="680895" y="2084825"/>
          <a:ext cx="659872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060">
                  <a:extLst>
                    <a:ext uri="{9D8B030D-6E8A-4147-A177-3AD203B41FA5}">
                      <a16:colId xmlns:a16="http://schemas.microsoft.com/office/drawing/2014/main" val="1774728046"/>
                    </a:ext>
                  </a:extLst>
                </a:gridCol>
                <a:gridCol w="768100">
                  <a:extLst>
                    <a:ext uri="{9D8B030D-6E8A-4147-A177-3AD203B41FA5}">
                      <a16:colId xmlns:a16="http://schemas.microsoft.com/office/drawing/2014/main" val="2691694752"/>
                    </a:ext>
                  </a:extLst>
                </a:gridCol>
                <a:gridCol w="3833569">
                  <a:extLst>
                    <a:ext uri="{9D8B030D-6E8A-4147-A177-3AD203B41FA5}">
                      <a16:colId xmlns:a16="http://schemas.microsoft.com/office/drawing/2014/main" val="12562334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algn="ctr"/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Prompts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457200"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457200"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Possible Answers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215222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lphaUcPeriod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A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Gamma = +1, z -&gt; infinity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402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lphaUcPeriod" startAt="2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B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2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Gamma = -j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87926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lphaUcPeriod" startAt="3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C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3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Gamma = 0, z = 1, match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1273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lphaUcPeriod" startAt="4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D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D3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4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in the capacitive half plane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8558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lphaUcPeriod" startAt="5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E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E6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5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Gamma = +j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6814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/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457200"/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6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Gamma = -1, z = 0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5370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/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457200"/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7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in the inductive half plane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3862950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28AF4CB0-0AC7-4041-BA34-24032DC51FA5}"/>
              </a:ext>
            </a:extLst>
          </p:cNvPr>
          <p:cNvGrpSpPr/>
          <p:nvPr/>
        </p:nvGrpSpPr>
        <p:grpSpPr>
          <a:xfrm>
            <a:off x="7516985" y="-3994666"/>
            <a:ext cx="7231062" cy="15125701"/>
            <a:chOff x="3263001" y="-4133851"/>
            <a:chExt cx="7231062" cy="15125701"/>
          </a:xfrm>
        </p:grpSpPr>
        <p:sp>
          <p:nvSpPr>
            <p:cNvPr id="8" name="Oval 41">
              <a:extLst>
                <a:ext uri="{FF2B5EF4-FFF2-40B4-BE49-F238E27FC236}">
                  <a16:creationId xmlns:a16="http://schemas.microsoft.com/office/drawing/2014/main" id="{A8B2BB94-8D2C-4642-8559-E781CE414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039" y="2297429"/>
              <a:ext cx="2268270" cy="22707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49804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9" name="Oval 42">
              <a:extLst>
                <a:ext uri="{FF2B5EF4-FFF2-40B4-BE49-F238E27FC236}">
                  <a16:creationId xmlns:a16="http://schemas.microsoft.com/office/drawing/2014/main" id="{23DF6BFA-E076-384B-9F13-0443D234D7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58300" y="2571749"/>
              <a:ext cx="1697397" cy="16992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0" name="Oval 43">
              <a:extLst>
                <a:ext uri="{FF2B5EF4-FFF2-40B4-BE49-F238E27FC236}">
                  <a16:creationId xmlns:a16="http://schemas.microsoft.com/office/drawing/2014/main" id="{4FB9145D-3AF6-424E-B124-E3643BF08EB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29174" y="2853689"/>
              <a:ext cx="1118912" cy="113538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11" name="Group 52">
              <a:extLst>
                <a:ext uri="{FF2B5EF4-FFF2-40B4-BE49-F238E27FC236}">
                  <a16:creationId xmlns:a16="http://schemas.microsoft.com/office/drawing/2014/main" id="{C305DFA9-B420-054B-9C45-9A0839EB9D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3001" y="-4133851"/>
              <a:ext cx="7215839" cy="7559040"/>
              <a:chOff x="4838700" y="-3147060"/>
              <a:chExt cx="7223760" cy="7559040"/>
            </a:xfrm>
          </p:grpSpPr>
          <p:sp>
            <p:nvSpPr>
              <p:cNvPr id="34" name="Arc 33">
                <a:extLst>
                  <a:ext uri="{FF2B5EF4-FFF2-40B4-BE49-F238E27FC236}">
                    <a16:creationId xmlns:a16="http://schemas.microsoft.com/office/drawing/2014/main" id="{4E61A4D7-EDF2-B544-93F8-BBB41384FE71}"/>
                  </a:ext>
                </a:extLst>
              </p:cNvPr>
              <p:cNvSpPr/>
              <p:nvPr/>
            </p:nvSpPr>
            <p:spPr bwMode="auto">
              <a:xfrm rot="16200000" flipH="1">
                <a:off x="7565982" y="2705911"/>
                <a:ext cx="1706563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35" name="Arc 34">
                <a:extLst>
                  <a:ext uri="{FF2B5EF4-FFF2-40B4-BE49-F238E27FC236}">
                    <a16:creationId xmlns:a16="http://schemas.microsoft.com/office/drawing/2014/main" id="{62C4E97D-DDF7-7144-BEE0-1201146FA0B3}"/>
                  </a:ext>
                </a:extLst>
              </p:cNvPr>
              <p:cNvSpPr/>
              <p:nvPr/>
            </p:nvSpPr>
            <p:spPr bwMode="auto">
              <a:xfrm rot="16200000" flipH="1">
                <a:off x="6727807" y="976180"/>
                <a:ext cx="3429000" cy="3427997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CEFCD553-1BA0-784F-B42D-690FAF4C76B2}"/>
                  </a:ext>
                </a:extLst>
              </p:cNvPr>
              <p:cNvSpPr/>
              <p:nvPr/>
            </p:nvSpPr>
            <p:spPr bwMode="auto">
              <a:xfrm rot="16200000" flipH="1">
                <a:off x="4670416" y="-2978776"/>
                <a:ext cx="7559676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789AD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12" name="Group 57">
              <a:extLst>
                <a:ext uri="{FF2B5EF4-FFF2-40B4-BE49-F238E27FC236}">
                  <a16:creationId xmlns:a16="http://schemas.microsoft.com/office/drawing/2014/main" id="{8194D1B1-CA1D-3940-ABFD-86678AE49C09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278224" y="3432810"/>
              <a:ext cx="7215839" cy="7559040"/>
              <a:chOff x="4838700" y="-3147060"/>
              <a:chExt cx="7223760" cy="7559040"/>
            </a:xfrm>
          </p:grpSpPr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D12557F5-3F89-D54B-A1C0-2F36E4E4106B}"/>
                  </a:ext>
                </a:extLst>
              </p:cNvPr>
              <p:cNvSpPr/>
              <p:nvPr/>
            </p:nvSpPr>
            <p:spPr bwMode="auto">
              <a:xfrm rot="16200000" flipH="1">
                <a:off x="7566636" y="2705911"/>
                <a:ext cx="1706562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5EADB824-921E-4F47-A360-BEAD18CFBCB6}"/>
                  </a:ext>
                </a:extLst>
              </p:cNvPr>
              <p:cNvSpPr/>
              <p:nvPr/>
            </p:nvSpPr>
            <p:spPr bwMode="auto">
              <a:xfrm rot="16200000" flipH="1">
                <a:off x="6710979" y="976181"/>
                <a:ext cx="3429000" cy="3427996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2A0D826D-301A-9142-94CF-F1EA42455419}"/>
                  </a:ext>
                </a:extLst>
              </p:cNvPr>
              <p:cNvSpPr/>
              <p:nvPr/>
            </p:nvSpPr>
            <p:spPr bwMode="auto">
              <a:xfrm rot="16200000" flipH="1">
                <a:off x="4671069" y="-2978776"/>
                <a:ext cx="7559675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A3E8DE50-D708-FB41-95CD-3BAD307B4AD2}"/>
                </a:ext>
              </a:extLst>
            </p:cNvPr>
            <p:cNvSpPr/>
            <p:nvPr/>
          </p:nvSpPr>
          <p:spPr bwMode="auto">
            <a:xfrm>
              <a:off x="6009376" y="2987675"/>
              <a:ext cx="825500" cy="82550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012C2591-FB7B-234C-AC7E-2F44B72AF6DB}"/>
                </a:ext>
              </a:extLst>
            </p:cNvPr>
            <p:cNvSpPr/>
            <p:nvPr/>
          </p:nvSpPr>
          <p:spPr bwMode="auto">
            <a:xfrm>
              <a:off x="6269726" y="3140075"/>
              <a:ext cx="571500" cy="57150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8121324A-FDFF-214B-A3B0-7988653E7ADC}"/>
                </a:ext>
              </a:extLst>
            </p:cNvPr>
            <p:cNvSpPr/>
            <p:nvPr/>
          </p:nvSpPr>
          <p:spPr bwMode="auto">
            <a:xfrm>
              <a:off x="3463026" y="1738312"/>
              <a:ext cx="3379787" cy="3382963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9D86FE22-60E9-D84E-9BE1-AD88C2C282FD}"/>
                </a:ext>
              </a:extLst>
            </p:cNvPr>
            <p:cNvSpPr/>
            <p:nvPr/>
          </p:nvSpPr>
          <p:spPr bwMode="auto">
            <a:xfrm flipV="1">
              <a:off x="3469376" y="1735137"/>
              <a:ext cx="3379787" cy="3382963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17" name="Straight Arrow Connector 23">
              <a:extLst>
                <a:ext uri="{FF2B5EF4-FFF2-40B4-BE49-F238E27FC236}">
                  <a16:creationId xmlns:a16="http://schemas.microsoft.com/office/drawing/2014/main" id="{930AEF34-3678-D248-BD48-C9D73A738EA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46949" y="3426459"/>
              <a:ext cx="3401390" cy="5342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" name="Straight Arrow Connector 83">
              <a:extLst>
                <a:ext uri="{FF2B5EF4-FFF2-40B4-BE49-F238E27FC236}">
                  <a16:creationId xmlns:a16="http://schemas.microsoft.com/office/drawing/2014/main" id="{563ABEF1-73D7-4545-B290-D3C9D078D5E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395062" y="3431350"/>
              <a:ext cx="3821427" cy="6292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" name="Straight Arrow Connector 84">
              <a:extLst>
                <a:ext uri="{FF2B5EF4-FFF2-40B4-BE49-F238E27FC236}">
                  <a16:creationId xmlns:a16="http://schemas.microsoft.com/office/drawing/2014/main" id="{25466DCD-21E1-2046-8C0D-1662BC67F7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3192345" y="3426714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79C5ED8-12D7-AF4B-B91E-856190F6EC7F}"/>
                </a:ext>
              </a:extLst>
            </p:cNvPr>
            <p:cNvSpPr txBox="1"/>
            <p:nvPr/>
          </p:nvSpPr>
          <p:spPr>
            <a:xfrm>
              <a:off x="6310331" y="1573606"/>
              <a:ext cx="13516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Smith</a:t>
              </a:r>
              <a:r>
                <a:rPr lang="en-US" dirty="0"/>
                <a:t> chart</a:t>
              </a:r>
              <a:br>
                <a:rPr lang="en-US" dirty="0"/>
              </a:br>
              <a:r>
                <a:rPr lang="en-US" dirty="0"/>
                <a:t>(simplified)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CC7EA6C-D7A5-6240-9D1B-66712829AEE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75601" y="3327887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AEE218C-3F9D-E44E-B6A2-58E91524F04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66413" y="3350110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D253DCB-834A-1145-8678-39498ACE6D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66413" y="1653537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D946F13-2260-3546-B5FB-4012B74D325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28378" y="4033073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F2EFCD5-17C1-3047-8471-568D422B2C3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56802" y="3341350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D38B62-6759-0346-BED7-8E480F3E526D}"/>
                </a:ext>
              </a:extLst>
            </p:cNvPr>
            <p:cNvSpPr txBox="1"/>
            <p:nvPr/>
          </p:nvSpPr>
          <p:spPr>
            <a:xfrm>
              <a:off x="5150537" y="1715692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566DA7E-18B8-CC4B-BB08-12B4B4EB8FD1}"/>
                </a:ext>
              </a:extLst>
            </p:cNvPr>
            <p:cNvSpPr txBox="1"/>
            <p:nvPr/>
          </p:nvSpPr>
          <p:spPr>
            <a:xfrm>
              <a:off x="5578155" y="3805637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CE86CF-405A-5048-9BAB-9E405D0DD831}"/>
                </a:ext>
              </a:extLst>
            </p:cNvPr>
            <p:cNvSpPr txBox="1"/>
            <p:nvPr/>
          </p:nvSpPr>
          <p:spPr>
            <a:xfrm>
              <a:off x="6518281" y="3038475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84A31D2-9813-C047-95AE-1C53B5CCCDC7}"/>
                </a:ext>
              </a:extLst>
            </p:cNvPr>
            <p:cNvSpPr txBox="1"/>
            <p:nvPr/>
          </p:nvSpPr>
          <p:spPr>
            <a:xfrm>
              <a:off x="5173742" y="3052937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2F637E8-7C97-E74B-9BCC-774A7234EE99}"/>
                </a:ext>
              </a:extLst>
            </p:cNvPr>
            <p:cNvSpPr txBox="1"/>
            <p:nvPr/>
          </p:nvSpPr>
          <p:spPr>
            <a:xfrm>
              <a:off x="3477731" y="305884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42B9CFB-A46B-E543-A80F-B496F4E3BF03}"/>
              </a:ext>
            </a:extLst>
          </p:cNvPr>
          <p:cNvSpPr/>
          <p:nvPr/>
        </p:nvSpPr>
        <p:spPr bwMode="auto">
          <a:xfrm>
            <a:off x="2691603" y="2436615"/>
            <a:ext cx="754452" cy="1877540"/>
          </a:xfrm>
          <a:prstGeom prst="rect">
            <a:avLst/>
          </a:prstGeom>
          <a:solidFill>
            <a:schemeClr val="bg1">
              <a:alpha val="5008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11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D7FAA-053C-654E-BBF4-AEAA347A7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BC78F2-5268-4A46-AB5E-F0F140452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189" y="2219937"/>
            <a:ext cx="6252841" cy="2297917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/>
              <a:t>Trace with marker points in the simplified Smith chart for an RL series impedance</a:t>
            </a:r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Frequency f at point B &gt; frequency f at point A</a:t>
            </a:r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Frequency f at point B &lt; frequency f at point A</a:t>
            </a:r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There is no frequency related to points A and B</a:t>
            </a:r>
            <a:endParaRPr lang="en-CH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Frequency f at point A = frequency f at point B</a:t>
            </a:r>
            <a:endParaRPr lang="en-CH" dirty="0"/>
          </a:p>
          <a:p>
            <a:pPr marL="400050" lvl="1" indent="0">
              <a:buNone/>
            </a:pPr>
            <a:endParaRPr lang="en-CH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endParaRPr lang="en-CH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endParaRPr lang="en-CH" dirty="0"/>
          </a:p>
          <a:p>
            <a:pPr marL="457200" indent="-457200">
              <a:buFont typeface="+mj-lt"/>
              <a:buAutoNum type="arabicPeriod" startAt="4"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58BAD-2535-BC44-9B96-FC7B0E789034}"/>
              </a:ext>
            </a:extLst>
          </p:cNvPr>
          <p:cNvGrpSpPr/>
          <p:nvPr/>
        </p:nvGrpSpPr>
        <p:grpSpPr>
          <a:xfrm>
            <a:off x="7209745" y="-4133851"/>
            <a:ext cx="7231062" cy="15125701"/>
            <a:chOff x="3983725" y="-3791140"/>
            <a:chExt cx="7231062" cy="15125701"/>
          </a:xfrm>
        </p:grpSpPr>
        <p:sp>
          <p:nvSpPr>
            <p:cNvPr id="5" name="Oval 41">
              <a:extLst>
                <a:ext uri="{FF2B5EF4-FFF2-40B4-BE49-F238E27FC236}">
                  <a16:creationId xmlns:a16="http://schemas.microsoft.com/office/drawing/2014/main" id="{317C86E1-FAB2-5B46-8FF0-D3486DD9F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5763" y="2640140"/>
              <a:ext cx="2268270" cy="22707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49804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6" name="Oval 42">
              <a:extLst>
                <a:ext uri="{FF2B5EF4-FFF2-40B4-BE49-F238E27FC236}">
                  <a16:creationId xmlns:a16="http://schemas.microsoft.com/office/drawing/2014/main" id="{E0FFF0A9-96DC-0D4F-8FC8-56065D5991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879024" y="2914460"/>
              <a:ext cx="1697397" cy="16992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7" name="Oval 43">
              <a:extLst>
                <a:ext uri="{FF2B5EF4-FFF2-40B4-BE49-F238E27FC236}">
                  <a16:creationId xmlns:a16="http://schemas.microsoft.com/office/drawing/2014/main" id="{C97FD962-69C8-EA4D-9C46-9C2FE53F1EF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449898" y="3196400"/>
              <a:ext cx="1118912" cy="113538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8" name="Group 52">
              <a:extLst>
                <a:ext uri="{FF2B5EF4-FFF2-40B4-BE49-F238E27FC236}">
                  <a16:creationId xmlns:a16="http://schemas.microsoft.com/office/drawing/2014/main" id="{5E0CEFAD-1BCB-E047-8D03-4BA70A6C3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3725" y="-3791140"/>
              <a:ext cx="7215839" cy="7559040"/>
              <a:chOff x="4838700" y="-3147060"/>
              <a:chExt cx="7223760" cy="7559040"/>
            </a:xfrm>
          </p:grpSpPr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45D88C1E-E97A-754F-9AE0-845C052EDBB5}"/>
                  </a:ext>
                </a:extLst>
              </p:cNvPr>
              <p:cNvSpPr/>
              <p:nvPr/>
            </p:nvSpPr>
            <p:spPr bwMode="auto">
              <a:xfrm rot="16200000" flipH="1">
                <a:off x="7565982" y="2705911"/>
                <a:ext cx="1706563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A6948EB8-ACBB-4941-BB53-C8D4599A6482}"/>
                  </a:ext>
                </a:extLst>
              </p:cNvPr>
              <p:cNvSpPr/>
              <p:nvPr/>
            </p:nvSpPr>
            <p:spPr bwMode="auto">
              <a:xfrm rot="16200000" flipH="1">
                <a:off x="6727807" y="976180"/>
                <a:ext cx="3429000" cy="3427997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DB0FFB9A-2F52-1744-B177-4B17D35CF876}"/>
                  </a:ext>
                </a:extLst>
              </p:cNvPr>
              <p:cNvSpPr/>
              <p:nvPr/>
            </p:nvSpPr>
            <p:spPr bwMode="auto">
              <a:xfrm rot="16200000" flipH="1">
                <a:off x="4670416" y="-2978776"/>
                <a:ext cx="7559676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789AD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9" name="Group 57">
              <a:extLst>
                <a:ext uri="{FF2B5EF4-FFF2-40B4-BE49-F238E27FC236}">
                  <a16:creationId xmlns:a16="http://schemas.microsoft.com/office/drawing/2014/main" id="{B58F80C5-5A7B-4E49-811F-179CA67DE162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998948" y="3775521"/>
              <a:ext cx="7215839" cy="7559040"/>
              <a:chOff x="4838700" y="-3147060"/>
              <a:chExt cx="7223760" cy="7559040"/>
            </a:xfrm>
          </p:grpSpPr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CE48EBB9-AD6E-EC4D-98E3-220954929A4A}"/>
                  </a:ext>
                </a:extLst>
              </p:cNvPr>
              <p:cNvSpPr/>
              <p:nvPr/>
            </p:nvSpPr>
            <p:spPr bwMode="auto">
              <a:xfrm rot="16200000" flipH="1">
                <a:off x="7566636" y="2705911"/>
                <a:ext cx="1706562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9C79BEAA-F8FA-E645-9795-A333DB3C0170}"/>
                  </a:ext>
                </a:extLst>
              </p:cNvPr>
              <p:cNvSpPr/>
              <p:nvPr/>
            </p:nvSpPr>
            <p:spPr bwMode="auto">
              <a:xfrm rot="16200000" flipH="1">
                <a:off x="6710979" y="976181"/>
                <a:ext cx="3429000" cy="3427996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98364BD9-4A2E-2F4C-AA26-4D13D2E45ED0}"/>
                  </a:ext>
                </a:extLst>
              </p:cNvPr>
              <p:cNvSpPr/>
              <p:nvPr/>
            </p:nvSpPr>
            <p:spPr bwMode="auto">
              <a:xfrm rot="16200000" flipH="1">
                <a:off x="4671069" y="-2978776"/>
                <a:ext cx="7559675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9C2B3DF1-0875-F341-852E-70CACC939420}"/>
                </a:ext>
              </a:extLst>
            </p:cNvPr>
            <p:cNvSpPr/>
            <p:nvPr/>
          </p:nvSpPr>
          <p:spPr bwMode="auto">
            <a:xfrm>
              <a:off x="6730100" y="3330386"/>
              <a:ext cx="825500" cy="82550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7DBDA0A5-4B55-1E42-BAD2-2CE53F373150}"/>
                </a:ext>
              </a:extLst>
            </p:cNvPr>
            <p:cNvSpPr/>
            <p:nvPr/>
          </p:nvSpPr>
          <p:spPr bwMode="auto">
            <a:xfrm>
              <a:off x="6990450" y="3482786"/>
              <a:ext cx="571500" cy="57150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716193D5-56AD-E34E-AD2E-3CD9E79CFA32}"/>
                </a:ext>
              </a:extLst>
            </p:cNvPr>
            <p:cNvSpPr/>
            <p:nvPr/>
          </p:nvSpPr>
          <p:spPr bwMode="auto">
            <a:xfrm>
              <a:off x="4183750" y="2081023"/>
              <a:ext cx="3379787" cy="3382963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8942B5D-D1C6-8A45-9AC3-1AB668A57866}"/>
                </a:ext>
              </a:extLst>
            </p:cNvPr>
            <p:cNvSpPr/>
            <p:nvPr/>
          </p:nvSpPr>
          <p:spPr bwMode="auto">
            <a:xfrm flipV="1">
              <a:off x="4190100" y="2077848"/>
              <a:ext cx="3379787" cy="3382963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14" name="Straight Arrow Connector 23">
              <a:extLst>
                <a:ext uri="{FF2B5EF4-FFF2-40B4-BE49-F238E27FC236}">
                  <a16:creationId xmlns:a16="http://schemas.microsoft.com/office/drawing/2014/main" id="{273D885F-3504-0341-904D-92F6C54958B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67673" y="3769170"/>
              <a:ext cx="3401390" cy="5342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Arrow Connector 83">
              <a:extLst>
                <a:ext uri="{FF2B5EF4-FFF2-40B4-BE49-F238E27FC236}">
                  <a16:creationId xmlns:a16="http://schemas.microsoft.com/office/drawing/2014/main" id="{DB97A853-A01F-0B4C-8109-85582423A8D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115786" y="3774061"/>
              <a:ext cx="3821427" cy="6292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Arrow Connector 84">
              <a:extLst>
                <a:ext uri="{FF2B5EF4-FFF2-40B4-BE49-F238E27FC236}">
                  <a16:creationId xmlns:a16="http://schemas.microsoft.com/office/drawing/2014/main" id="{C25EA950-8C2D-7A40-9700-CA5ACAEAA8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3913069" y="3769425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1874041-762C-2E49-ACD3-E86B7A6053E6}"/>
                </a:ext>
              </a:extLst>
            </p:cNvPr>
            <p:cNvSpPr txBox="1"/>
            <p:nvPr/>
          </p:nvSpPr>
          <p:spPr>
            <a:xfrm>
              <a:off x="7031055" y="1916317"/>
              <a:ext cx="13516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Smith</a:t>
              </a:r>
              <a:r>
                <a:rPr lang="en-US" dirty="0"/>
                <a:t> chart</a:t>
              </a:r>
              <a:br>
                <a:rPr lang="en-US" dirty="0"/>
              </a:br>
              <a:r>
                <a:rPr lang="en-US" dirty="0"/>
                <a:t>(simplified)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810EE66-58B7-6F45-B86E-61DDBC2252C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16288" y="284050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257DB73-CF72-D147-848B-B195DB4939C1}"/>
                </a:ext>
              </a:extLst>
            </p:cNvPr>
            <p:cNvSpPr txBox="1"/>
            <p:nvPr/>
          </p:nvSpPr>
          <p:spPr>
            <a:xfrm>
              <a:off x="6704101" y="2886640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C29F4DC4-709F-784C-8558-863BF516484D}"/>
                </a:ext>
              </a:extLst>
            </p:cNvPr>
            <p:cNvSpPr/>
            <p:nvPr/>
          </p:nvSpPr>
          <p:spPr bwMode="auto">
            <a:xfrm>
              <a:off x="5868088" y="2928780"/>
              <a:ext cx="1693862" cy="1691290"/>
            </a:xfrm>
            <a:prstGeom prst="arc">
              <a:avLst>
                <a:gd name="adj1" fmla="val 12477725"/>
                <a:gd name="adj2" fmla="val 16180815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BEDE725-224F-B24D-B87D-325B17DB916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891327" y="3288161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986A601-6415-AD4D-90A5-138B9A7BEECA}"/>
                </a:ext>
              </a:extLst>
            </p:cNvPr>
            <p:cNvSpPr txBox="1"/>
            <p:nvPr/>
          </p:nvSpPr>
          <p:spPr>
            <a:xfrm>
              <a:off x="6024696" y="324433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</p:grpSp>
      <p:sp>
        <p:nvSpPr>
          <p:cNvPr id="29" name="Multiply 28">
            <a:extLst>
              <a:ext uri="{FF2B5EF4-FFF2-40B4-BE49-F238E27FC236}">
                <a16:creationId xmlns:a16="http://schemas.microsoft.com/office/drawing/2014/main" id="{EB456F40-CED8-3146-A4D7-E661671E6F5B}"/>
              </a:ext>
            </a:extLst>
          </p:cNvPr>
          <p:cNvSpPr>
            <a:spLocks noChangeAspect="1"/>
          </p:cNvSpPr>
          <p:nvPr/>
        </p:nvSpPr>
        <p:spPr bwMode="auto">
          <a:xfrm>
            <a:off x="1237947" y="328182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07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6871B-1D4E-4A4F-BBDB-BCFDD14BE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8DD58-CC5A-C342-9C4A-FA1BBE2B5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799" y="2008015"/>
            <a:ext cx="10851925" cy="418614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Select all correct answers</a:t>
            </a:r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Y- and Z-parameters of electrical networks require a reference impedance Z_0</a:t>
            </a:r>
            <a:endParaRPr lang="en-CH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Scattering parameters of RF networks are based on </a:t>
            </a:r>
            <a:br>
              <a:rPr lang="en-US" dirty="0"/>
            </a:br>
            <a:r>
              <a:rPr lang="en-US" dirty="0"/>
              <a:t>normalize complex voltage waves incident and reflected / transmitted at their ports</a:t>
            </a:r>
            <a:endParaRPr lang="en-CH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DUT stands for “Device Under Test”, as acronym for the RF network to be characterized </a:t>
            </a:r>
            <a:endParaRPr lang="en-CH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S-parameters are only defined for a reference impedance of Z_0 = 50 Ohm.</a:t>
            </a:r>
            <a:r>
              <a:rPr lang="en-CH" dirty="0"/>
              <a:t> </a:t>
            </a:r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dirty="0"/>
              <a:t>Unused ports in a S-parameter measurement setup </a:t>
            </a:r>
            <a:br>
              <a:rPr lang="en-US" dirty="0"/>
            </a:br>
            <a:r>
              <a:rPr lang="en-US" dirty="0"/>
              <a:t>always need to be terminated in their characteristic port impedance</a:t>
            </a:r>
            <a:endParaRPr lang="en-CH" dirty="0"/>
          </a:p>
          <a:p>
            <a:pPr marL="857250" lvl="1" indent="-457200">
              <a:buFont typeface="Courier New" panose="02070309020205020404" pitchFamily="49" charset="0"/>
              <a:buChar char="o"/>
            </a:pPr>
            <a:endParaRPr lang="en-CH" dirty="0"/>
          </a:p>
        </p:txBody>
      </p:sp>
      <p:sp>
        <p:nvSpPr>
          <p:cNvPr id="4" name="Multiply 3">
            <a:extLst>
              <a:ext uri="{FF2B5EF4-FFF2-40B4-BE49-F238E27FC236}">
                <a16:creationId xmlns:a16="http://schemas.microsoft.com/office/drawing/2014/main" id="{6069CC43-F3CF-504D-8F79-CED40430E50D}"/>
              </a:ext>
            </a:extLst>
          </p:cNvPr>
          <p:cNvSpPr>
            <a:spLocks noChangeAspect="1"/>
          </p:cNvSpPr>
          <p:nvPr/>
        </p:nvSpPr>
        <p:spPr bwMode="auto">
          <a:xfrm>
            <a:off x="1206343" y="277611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Multiply 4">
            <a:extLst>
              <a:ext uri="{FF2B5EF4-FFF2-40B4-BE49-F238E27FC236}">
                <a16:creationId xmlns:a16="http://schemas.microsoft.com/office/drawing/2014/main" id="{1CB786E0-52DD-9A42-BF82-253A334D291F}"/>
              </a:ext>
            </a:extLst>
          </p:cNvPr>
          <p:cNvSpPr>
            <a:spLocks noChangeAspect="1"/>
          </p:cNvSpPr>
          <p:nvPr/>
        </p:nvSpPr>
        <p:spPr bwMode="auto">
          <a:xfrm>
            <a:off x="1219644" y="3409972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Multiply 6">
            <a:extLst>
              <a:ext uri="{FF2B5EF4-FFF2-40B4-BE49-F238E27FC236}">
                <a16:creationId xmlns:a16="http://schemas.microsoft.com/office/drawing/2014/main" id="{ECD1DB55-5CE5-854F-BDCB-86132B272202}"/>
              </a:ext>
            </a:extLst>
          </p:cNvPr>
          <p:cNvSpPr>
            <a:spLocks noChangeAspect="1"/>
          </p:cNvSpPr>
          <p:nvPr/>
        </p:nvSpPr>
        <p:spPr bwMode="auto">
          <a:xfrm>
            <a:off x="1222059" y="4043829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66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6828A26-1D87-904A-9C4D-0EF0885344A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6828A26-1D87-904A-9C4D-0EF0885344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960B13-3859-C642-B8E7-36BE649B6F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6000" y="1099149"/>
                <a:ext cx="6166422" cy="510786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-port resistive power divider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The transfer-loss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𝒊𝒋</m:t>
                    </m:r>
                  </m:oMath>
                </a14:m>
                <a:r>
                  <a:rPr lang="en-US" dirty="0"/>
                  <a:t>-ports is 6 </a:t>
                </a:r>
                <a:r>
                  <a:rPr lang="en-US" dirty="0" err="1"/>
                  <a:t>dB.</a:t>
                </a:r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Ideal circulator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Matched, but not reciprocal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960B13-3859-C642-B8E7-36BE649B6F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6000" y="1099149"/>
                <a:ext cx="6166422" cy="5107865"/>
              </a:xfrm>
              <a:blipFill>
                <a:blip r:embed="rId3"/>
                <a:stretch>
                  <a:fillRect l="-1437" t="-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D2DF8F-DB53-CE4E-8033-AFE0C075274F}"/>
                  </a:ext>
                </a:extLst>
              </p:cNvPr>
              <p:cNvSpPr txBox="1"/>
              <p:nvPr/>
            </p:nvSpPr>
            <p:spPr>
              <a:xfrm>
                <a:off x="759507" y="1867446"/>
                <a:ext cx="2475211" cy="9592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D2DF8F-DB53-CE4E-8033-AFE0C0752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07" y="1867446"/>
                <a:ext cx="2475211" cy="959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14E8BA-A6AD-EE41-86E0-26482C0C971A}"/>
                  </a:ext>
                </a:extLst>
              </p:cNvPr>
              <p:cNvSpPr txBox="1"/>
              <p:nvPr/>
            </p:nvSpPr>
            <p:spPr>
              <a:xfrm>
                <a:off x="3758225" y="1483198"/>
                <a:ext cx="1760975" cy="1727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14E8BA-A6AD-EE41-86E0-26482C0C9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225" y="1483198"/>
                <a:ext cx="1760975" cy="1727781"/>
              </a:xfrm>
              <a:prstGeom prst="rect">
                <a:avLst/>
              </a:prstGeom>
              <a:blipFill>
                <a:blip r:embed="rId5"/>
                <a:stretch>
                  <a:fillRect b="-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0" name="Group 79">
            <a:extLst>
              <a:ext uri="{FF2B5EF4-FFF2-40B4-BE49-F238E27FC236}">
                <a16:creationId xmlns:a16="http://schemas.microsoft.com/office/drawing/2014/main" id="{878FB02D-AEA1-E84B-9757-30E9BD201543}"/>
              </a:ext>
            </a:extLst>
          </p:cNvPr>
          <p:cNvGrpSpPr/>
          <p:nvPr/>
        </p:nvGrpSpPr>
        <p:grpSpPr>
          <a:xfrm>
            <a:off x="7507823" y="1018005"/>
            <a:ext cx="3898673" cy="2424122"/>
            <a:chOff x="7503877" y="1258360"/>
            <a:chExt cx="3898673" cy="2424122"/>
          </a:xfrm>
        </p:grpSpPr>
        <p:sp>
          <p:nvSpPr>
            <p:cNvPr id="14" name="Line 7">
              <a:extLst>
                <a:ext uri="{FF2B5EF4-FFF2-40B4-BE49-F238E27FC236}">
                  <a16:creationId xmlns:a16="http://schemas.microsoft.com/office/drawing/2014/main" id="{BDA8B66F-3145-3E4A-B8DE-6B90A59F2A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3917" y="2745935"/>
              <a:ext cx="1623" cy="3600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1" name="Text Box 14">
              <a:extLst>
                <a:ext uri="{FF2B5EF4-FFF2-40B4-BE49-F238E27FC236}">
                  <a16:creationId xmlns:a16="http://schemas.microsoft.com/office/drawing/2014/main" id="{F8CA399D-7405-FF46-A779-AF014C8D44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5814" y="1258360"/>
              <a:ext cx="115887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2" name="Text Box 15">
              <a:extLst>
                <a:ext uri="{FF2B5EF4-FFF2-40B4-BE49-F238E27FC236}">
                  <a16:creationId xmlns:a16="http://schemas.microsoft.com/office/drawing/2014/main" id="{A56EBDCA-C19B-1047-8A59-BF1256AE9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43675" y="1265228"/>
              <a:ext cx="115887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4" name="Text Box 14">
              <a:extLst>
                <a:ext uri="{FF2B5EF4-FFF2-40B4-BE49-F238E27FC236}">
                  <a16:creationId xmlns:a16="http://schemas.microsoft.com/office/drawing/2014/main" id="{F563C3A5-DE65-2744-8FE2-92A9C52F88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41543" y="2955672"/>
              <a:ext cx="1157287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26" name="Straight Arrow Connector 36">
              <a:extLst>
                <a:ext uri="{FF2B5EF4-FFF2-40B4-BE49-F238E27FC236}">
                  <a16:creationId xmlns:a16="http://schemas.microsoft.com/office/drawing/2014/main" id="{9CD6D309-30E9-8A47-A9EE-1795ABA9DC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33594" y="1867953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Straight Arrow Connector 38">
              <a:extLst>
                <a:ext uri="{FF2B5EF4-FFF2-40B4-BE49-F238E27FC236}">
                  <a16:creationId xmlns:a16="http://schemas.microsoft.com/office/drawing/2014/main" id="{B032A72F-5CBF-8D48-B636-F37A0B1E01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533594" y="2060078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" name="Straight Arrow Connector 39">
              <a:extLst>
                <a:ext uri="{FF2B5EF4-FFF2-40B4-BE49-F238E27FC236}">
                  <a16:creationId xmlns:a16="http://schemas.microsoft.com/office/drawing/2014/main" id="{D142DB03-31BC-3B43-8017-6B5CE36FEF9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575587" y="1867063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" name="Straight Arrow Connector 40">
              <a:extLst>
                <a:ext uri="{FF2B5EF4-FFF2-40B4-BE49-F238E27FC236}">
                  <a16:creationId xmlns:a16="http://schemas.microsoft.com/office/drawing/2014/main" id="{557ABAA8-F91F-C54D-8032-248D5D5F49A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0575587" y="2059188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" name="Straight Arrow Connector 41">
              <a:extLst>
                <a:ext uri="{FF2B5EF4-FFF2-40B4-BE49-F238E27FC236}">
                  <a16:creationId xmlns:a16="http://schemas.microsoft.com/office/drawing/2014/main" id="{3FF96F40-33B9-3D4B-AB30-5491DD7219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9167761" y="3457476"/>
              <a:ext cx="448292" cy="172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1" name="Straight Arrow Connector 42">
              <a:extLst>
                <a:ext uri="{FF2B5EF4-FFF2-40B4-BE49-F238E27FC236}">
                  <a16:creationId xmlns:a16="http://schemas.microsoft.com/office/drawing/2014/main" id="{657AAF4E-6D7A-3A43-9781-4C3C19F4EA8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>
              <a:off x="8959737" y="3457476"/>
              <a:ext cx="448292" cy="172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44">
                  <a:extLst>
                    <a:ext uri="{FF2B5EF4-FFF2-40B4-BE49-F238E27FC236}">
                      <a16:creationId xmlns:a16="http://schemas.microsoft.com/office/drawing/2014/main" id="{30E6DC43-4AA5-904F-8627-46CA5B8512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503877" y="1502000"/>
                  <a:ext cx="458202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44">
                  <a:extLst>
                    <a:ext uri="{FF2B5EF4-FFF2-40B4-BE49-F238E27FC236}">
                      <a16:creationId xmlns:a16="http://schemas.microsoft.com/office/drawing/2014/main" id="{30E6DC43-4AA5-904F-8627-46CA5B8512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3877" y="1502000"/>
                  <a:ext cx="458202" cy="36298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47">
                  <a:extLst>
                    <a:ext uri="{FF2B5EF4-FFF2-40B4-BE49-F238E27FC236}">
                      <a16:creationId xmlns:a16="http://schemas.microsoft.com/office/drawing/2014/main" id="{F1409DB8-97F5-6E49-8C48-D132B61AC36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503877" y="2096673"/>
                  <a:ext cx="447687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33" name="TextBox 47">
                  <a:extLst>
                    <a:ext uri="{FF2B5EF4-FFF2-40B4-BE49-F238E27FC236}">
                      <a16:creationId xmlns:a16="http://schemas.microsoft.com/office/drawing/2014/main" id="{F1409DB8-97F5-6E49-8C48-D132B61AC3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3877" y="2096673"/>
                  <a:ext cx="447687" cy="36298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48">
                  <a:extLst>
                    <a:ext uri="{FF2B5EF4-FFF2-40B4-BE49-F238E27FC236}">
                      <a16:creationId xmlns:a16="http://schemas.microsoft.com/office/drawing/2014/main" id="{75AB2841-BFC2-2043-B08E-8B50645F33E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615713" y="2044289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48">
                  <a:extLst>
                    <a:ext uri="{FF2B5EF4-FFF2-40B4-BE49-F238E27FC236}">
                      <a16:creationId xmlns:a16="http://schemas.microsoft.com/office/drawing/2014/main" id="{75AB2841-BFC2-2043-B08E-8B50645F33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615713" y="2044289"/>
                  <a:ext cx="463524" cy="36298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49">
                  <a:extLst>
                    <a:ext uri="{FF2B5EF4-FFF2-40B4-BE49-F238E27FC236}">
                      <a16:creationId xmlns:a16="http://schemas.microsoft.com/office/drawing/2014/main" id="{A9E3D23D-0E96-4E45-8C24-4299A0A60C0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75587" y="1463500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35" name="TextBox 49">
                  <a:extLst>
                    <a:ext uri="{FF2B5EF4-FFF2-40B4-BE49-F238E27FC236}">
                      <a16:creationId xmlns:a16="http://schemas.microsoft.com/office/drawing/2014/main" id="{A9E3D23D-0E96-4E45-8C24-4299A0A60C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575587" y="1463500"/>
                  <a:ext cx="453009" cy="36298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50">
                  <a:extLst>
                    <a:ext uri="{FF2B5EF4-FFF2-40B4-BE49-F238E27FC236}">
                      <a16:creationId xmlns:a16="http://schemas.microsoft.com/office/drawing/2014/main" id="{59410238-B890-F14B-923A-F449F9D9800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706576" y="3272878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50">
                  <a:extLst>
                    <a:ext uri="{FF2B5EF4-FFF2-40B4-BE49-F238E27FC236}">
                      <a16:creationId xmlns:a16="http://schemas.microsoft.com/office/drawing/2014/main" id="{59410238-B890-F14B-923A-F449F9D980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706576" y="3272878"/>
                  <a:ext cx="463524" cy="36298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51">
                  <a:extLst>
                    <a:ext uri="{FF2B5EF4-FFF2-40B4-BE49-F238E27FC236}">
                      <a16:creationId xmlns:a16="http://schemas.microsoft.com/office/drawing/2014/main" id="{341E07BB-62BB-AA4C-84FB-2A9D154C072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391047" y="3299151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37" name="TextBox 51">
                  <a:extLst>
                    <a:ext uri="{FF2B5EF4-FFF2-40B4-BE49-F238E27FC236}">
                      <a16:creationId xmlns:a16="http://schemas.microsoft.com/office/drawing/2014/main" id="{341E07BB-62BB-AA4C-84FB-2A9D154C07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91047" y="3299151"/>
                  <a:ext cx="453009" cy="36298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Rectangle 52">
              <a:extLst>
                <a:ext uri="{FF2B5EF4-FFF2-40B4-BE49-F238E27FC236}">
                  <a16:creationId xmlns:a16="http://schemas.microsoft.com/office/drawing/2014/main" id="{FA75E97B-2EFA-804A-A7B5-7ED4E226E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2431" y="1580887"/>
              <a:ext cx="1842415" cy="1267271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id="{F2A64ED3-D7D5-C345-9D52-616AB08EEBA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207230" y="198405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Oval 245">
              <a:extLst>
                <a:ext uri="{FF2B5EF4-FFF2-40B4-BE49-F238E27FC236}">
                  <a16:creationId xmlns:a16="http://schemas.microsoft.com/office/drawing/2014/main" id="{CCB0E8A3-6BB0-2845-AB2E-377544B2380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01646" y="194539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3" name="Oval 250">
              <a:extLst>
                <a:ext uri="{FF2B5EF4-FFF2-40B4-BE49-F238E27FC236}">
                  <a16:creationId xmlns:a16="http://schemas.microsoft.com/office/drawing/2014/main" id="{CAEAE5C2-0541-D646-BCC2-2C8B164E9F6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259202" y="1958410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9EF77EE9-8FB6-B741-A09D-12FAA65E938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8822675" y="160305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AA694443-7E53-4D4E-8E0B-823235F4914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9591784" y="1604224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Oval 245">
              <a:extLst>
                <a:ext uri="{FF2B5EF4-FFF2-40B4-BE49-F238E27FC236}">
                  <a16:creationId xmlns:a16="http://schemas.microsoft.com/office/drawing/2014/main" id="{C49BE3DD-FC22-9A4A-ABB5-C1A7B03D6F0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248883" y="311452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7" name="Line 7">
              <a:extLst>
                <a:ext uri="{FF2B5EF4-FFF2-40B4-BE49-F238E27FC236}">
                  <a16:creationId xmlns:a16="http://schemas.microsoft.com/office/drawing/2014/main" id="{301BC40B-5FB0-1A41-BA33-5693601DFE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48984" y="198405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48" name="Line 7">
              <a:extLst>
                <a:ext uri="{FF2B5EF4-FFF2-40B4-BE49-F238E27FC236}">
                  <a16:creationId xmlns:a16="http://schemas.microsoft.com/office/drawing/2014/main" id="{94A4C0E7-9546-7C41-A38D-A7A9A7DBE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7953" y="198405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49" name="Oval 245">
              <a:extLst>
                <a:ext uri="{FF2B5EF4-FFF2-40B4-BE49-F238E27FC236}">
                  <a16:creationId xmlns:a16="http://schemas.microsoft.com/office/drawing/2014/main" id="{F46A93D3-5488-594F-A482-695A5517AC9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99976" y="1937773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56C5C4D-A1AA-1D47-B403-C00588A9D53A}"/>
                    </a:ext>
                  </a:extLst>
                </p:cNvPr>
                <p:cNvSpPr txBox="1"/>
                <p:nvPr/>
              </p:nvSpPr>
              <p:spPr>
                <a:xfrm>
                  <a:off x="8676560" y="1611813"/>
                  <a:ext cx="4834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/3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56C5C4D-A1AA-1D47-B403-C00588A9D5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6560" y="1611813"/>
                  <a:ext cx="483401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7692" r="-7692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3F2AC163-EE24-304E-85A2-E84C7F970C2D}"/>
                    </a:ext>
                  </a:extLst>
                </p:cNvPr>
                <p:cNvSpPr txBox="1"/>
                <p:nvPr/>
              </p:nvSpPr>
              <p:spPr>
                <a:xfrm>
                  <a:off x="9422066" y="1608663"/>
                  <a:ext cx="4834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/3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3F2AC163-EE24-304E-85A2-E84C7F970C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2066" y="1608663"/>
                  <a:ext cx="483401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10256" r="-7692"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3D754D1-D065-8346-82D9-35AF4ABFBD27}"/>
                    </a:ext>
                  </a:extLst>
                </p:cNvPr>
                <p:cNvSpPr txBox="1"/>
                <p:nvPr/>
              </p:nvSpPr>
              <p:spPr>
                <a:xfrm>
                  <a:off x="9398830" y="2212935"/>
                  <a:ext cx="4834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/3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3D754D1-D065-8346-82D9-35AF4ABFBD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98830" y="2212935"/>
                  <a:ext cx="483401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10256" r="-7692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8B7EBC6-269B-914D-ADEC-D3BE0EA5594A}"/>
                  </a:ext>
                </a:extLst>
              </p:cNvPr>
              <p:cNvSpPr txBox="1"/>
              <p:nvPr/>
            </p:nvSpPr>
            <p:spPr>
              <a:xfrm>
                <a:off x="759506" y="4440383"/>
                <a:ext cx="2196801" cy="9592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8B7EBC6-269B-914D-ADEC-D3BE0EA559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06" y="4440383"/>
                <a:ext cx="2196801" cy="95928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88D3305-8C24-FE40-AA55-33DD4A2564E2}"/>
                  </a:ext>
                </a:extLst>
              </p:cNvPr>
              <p:cNvSpPr txBox="1"/>
              <p:nvPr/>
            </p:nvSpPr>
            <p:spPr>
              <a:xfrm>
                <a:off x="3483735" y="4495314"/>
                <a:ext cx="1075340" cy="9194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88D3305-8C24-FE40-AA55-33DD4A256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3735" y="4495314"/>
                <a:ext cx="1075340" cy="91948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 64">
            <a:extLst>
              <a:ext uri="{FF2B5EF4-FFF2-40B4-BE49-F238E27FC236}">
                <a16:creationId xmlns:a16="http://schemas.microsoft.com/office/drawing/2014/main" id="{C246A9AF-FB87-D74F-B600-184C58843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5797" y="3995957"/>
            <a:ext cx="99051" cy="1555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E579876-8D00-E54F-B6D6-93520906635F}"/>
              </a:ext>
            </a:extLst>
          </p:cNvPr>
          <p:cNvGrpSpPr/>
          <p:nvPr/>
        </p:nvGrpSpPr>
        <p:grpSpPr>
          <a:xfrm>
            <a:off x="4569800" y="3665562"/>
            <a:ext cx="2754156" cy="2606044"/>
            <a:chOff x="9173706" y="3640228"/>
            <a:chExt cx="2754156" cy="2606044"/>
          </a:xfrm>
        </p:grpSpPr>
        <p:sp>
          <p:nvSpPr>
            <p:cNvPr id="62" name="Text Box 14">
              <a:extLst>
                <a:ext uri="{FF2B5EF4-FFF2-40B4-BE49-F238E27FC236}">
                  <a16:creationId xmlns:a16="http://schemas.microsoft.com/office/drawing/2014/main" id="{6AEDF0D3-283E-8648-8F80-B0ED4165EE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34495" y="5171020"/>
              <a:ext cx="1157287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63" name="Straight Arrow Connector 59">
              <a:extLst>
                <a:ext uri="{FF2B5EF4-FFF2-40B4-BE49-F238E27FC236}">
                  <a16:creationId xmlns:a16="http://schemas.microsoft.com/office/drawing/2014/main" id="{E919C735-86E7-2244-B2CF-D26F79EE23A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421965" y="5637495"/>
              <a:ext cx="324000" cy="32400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4" name="Straight Arrow Connector 60">
              <a:extLst>
                <a:ext uri="{FF2B5EF4-FFF2-40B4-BE49-F238E27FC236}">
                  <a16:creationId xmlns:a16="http://schemas.microsoft.com/office/drawing/2014/main" id="{829744EB-0C16-7F48-814F-A95123549C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562087" y="5799554"/>
              <a:ext cx="324000" cy="324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1">
                  <a:extLst>
                    <a:ext uri="{FF2B5EF4-FFF2-40B4-BE49-F238E27FC236}">
                      <a16:creationId xmlns:a16="http://schemas.microsoft.com/office/drawing/2014/main" id="{87A6C8EA-FC8C-424A-B71C-89E8769E149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173706" y="5475677"/>
                  <a:ext cx="458202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TextBox 61">
                  <a:extLst>
                    <a:ext uri="{FF2B5EF4-FFF2-40B4-BE49-F238E27FC236}">
                      <a16:creationId xmlns:a16="http://schemas.microsoft.com/office/drawing/2014/main" id="{87A6C8EA-FC8C-424A-B71C-89E8769E14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173706" y="5475677"/>
                  <a:ext cx="458202" cy="362984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2">
                  <a:extLst>
                    <a:ext uri="{FF2B5EF4-FFF2-40B4-BE49-F238E27FC236}">
                      <a16:creationId xmlns:a16="http://schemas.microsoft.com/office/drawing/2014/main" id="{D82AA180-3BC2-534F-A057-EFC773BEA81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685290" y="5883288"/>
                  <a:ext cx="447687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66" name="TextBox 62">
                  <a:extLst>
                    <a:ext uri="{FF2B5EF4-FFF2-40B4-BE49-F238E27FC236}">
                      <a16:creationId xmlns:a16="http://schemas.microsoft.com/office/drawing/2014/main" id="{D82AA180-3BC2-534F-A057-EFC773BEA8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685290" y="5883288"/>
                  <a:ext cx="447687" cy="362984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 Box 15">
              <a:extLst>
                <a:ext uri="{FF2B5EF4-FFF2-40B4-BE49-F238E27FC236}">
                  <a16:creationId xmlns:a16="http://schemas.microsoft.com/office/drawing/2014/main" id="{570F74BC-9FB7-E84A-AC70-91DD53ECD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03780" y="4269561"/>
              <a:ext cx="714861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71" name="Straight Arrow Connector 72">
              <a:extLst>
                <a:ext uri="{FF2B5EF4-FFF2-40B4-BE49-F238E27FC236}">
                  <a16:creationId xmlns:a16="http://schemas.microsoft.com/office/drawing/2014/main" id="{F6F78183-B745-744E-99CC-7D4693E487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398880" y="3640228"/>
              <a:ext cx="0" cy="450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72" name="Straight Arrow Connector 73">
              <a:extLst>
                <a:ext uri="{FF2B5EF4-FFF2-40B4-BE49-F238E27FC236}">
                  <a16:creationId xmlns:a16="http://schemas.microsoft.com/office/drawing/2014/main" id="{0621F5D4-D93C-2D45-9773-983877AEC6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27790" y="3656979"/>
              <a:ext cx="0" cy="45000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4">
                  <a:extLst>
                    <a:ext uri="{FF2B5EF4-FFF2-40B4-BE49-F238E27FC236}">
                      <a16:creationId xmlns:a16="http://schemas.microsoft.com/office/drawing/2014/main" id="{44FEBC29-BDDC-E443-8610-C2132D8468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671553" y="3650970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73" name="TextBox 74">
                  <a:extLst>
                    <a:ext uri="{FF2B5EF4-FFF2-40B4-BE49-F238E27FC236}">
                      <a16:creationId xmlns:a16="http://schemas.microsoft.com/office/drawing/2014/main" id="{44FEBC29-BDDC-E443-8610-C2132D8468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671553" y="3650970"/>
                  <a:ext cx="463524" cy="36298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5">
                  <a:extLst>
                    <a:ext uri="{FF2B5EF4-FFF2-40B4-BE49-F238E27FC236}">
                      <a16:creationId xmlns:a16="http://schemas.microsoft.com/office/drawing/2014/main" id="{BF039784-7AF5-824F-8629-4BEABD6B314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934705" y="3683218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74" name="TextBox 75">
                  <a:extLst>
                    <a:ext uri="{FF2B5EF4-FFF2-40B4-BE49-F238E27FC236}">
                      <a16:creationId xmlns:a16="http://schemas.microsoft.com/office/drawing/2014/main" id="{BF039784-7AF5-824F-8629-4BEABD6B31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934705" y="3683218"/>
                  <a:ext cx="453009" cy="362984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5" name="Text Box 15">
              <a:extLst>
                <a:ext uri="{FF2B5EF4-FFF2-40B4-BE49-F238E27FC236}">
                  <a16:creationId xmlns:a16="http://schemas.microsoft.com/office/drawing/2014/main" id="{E254D2ED-4DA7-1B48-98BA-282D3E1028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65837" y="5171020"/>
              <a:ext cx="96202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76" name="Straight Arrow Connector 82">
              <a:extLst>
                <a:ext uri="{FF2B5EF4-FFF2-40B4-BE49-F238E27FC236}">
                  <a16:creationId xmlns:a16="http://schemas.microsoft.com/office/drawing/2014/main" id="{64DF2795-71E8-4C4E-B36C-CEE8B28F302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08997" y="5634128"/>
              <a:ext cx="324000" cy="324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77" name="Straight Arrow Connector 83">
              <a:extLst>
                <a:ext uri="{FF2B5EF4-FFF2-40B4-BE49-F238E27FC236}">
                  <a16:creationId xmlns:a16="http://schemas.microsoft.com/office/drawing/2014/main" id="{83CED3FC-5DD3-734D-8023-36ECE908EEB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110235" y="5790600"/>
              <a:ext cx="324043" cy="32400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84">
                  <a:extLst>
                    <a:ext uri="{FF2B5EF4-FFF2-40B4-BE49-F238E27FC236}">
                      <a16:creationId xmlns:a16="http://schemas.microsoft.com/office/drawing/2014/main" id="{DF527BF9-5566-AD4F-BC8B-2A5F859989A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903315" y="5858235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84">
                  <a:extLst>
                    <a:ext uri="{FF2B5EF4-FFF2-40B4-BE49-F238E27FC236}">
                      <a16:creationId xmlns:a16="http://schemas.microsoft.com/office/drawing/2014/main" id="{DF527BF9-5566-AD4F-BC8B-2A5F859989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903315" y="5858235"/>
                  <a:ext cx="463524" cy="362984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85">
                  <a:extLst>
                    <a:ext uri="{FF2B5EF4-FFF2-40B4-BE49-F238E27FC236}">
                      <a16:creationId xmlns:a16="http://schemas.microsoft.com/office/drawing/2014/main" id="{5AD4D741-F21A-CE4E-8819-5FF6613A35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411563" y="5463628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79" name="TextBox 85">
                  <a:extLst>
                    <a:ext uri="{FF2B5EF4-FFF2-40B4-BE49-F238E27FC236}">
                      <a16:creationId xmlns:a16="http://schemas.microsoft.com/office/drawing/2014/main" id="{5AD4D741-F21A-CE4E-8819-5FF6613A35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411563" y="5463628"/>
                  <a:ext cx="453009" cy="362984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F1217DC-1854-A04A-B453-0DD51C9D6310}"/>
                </a:ext>
              </a:extLst>
            </p:cNvPr>
            <p:cNvSpPr/>
            <p:nvPr/>
          </p:nvSpPr>
          <p:spPr bwMode="auto">
            <a:xfrm>
              <a:off x="10082910" y="4632970"/>
              <a:ext cx="900000" cy="900000"/>
            </a:xfrm>
            <a:prstGeom prst="ellips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75B626A7-5EE8-2049-B474-DECAE91DA198}"/>
                </a:ext>
              </a:extLst>
            </p:cNvPr>
            <p:cNvSpPr/>
            <p:nvPr/>
          </p:nvSpPr>
          <p:spPr bwMode="auto">
            <a:xfrm>
              <a:off x="10172910" y="4751629"/>
              <a:ext cx="720000" cy="720000"/>
            </a:xfrm>
            <a:prstGeom prst="arc">
              <a:avLst>
                <a:gd name="adj1" fmla="val 13087985"/>
                <a:gd name="adj2" fmla="val 19878934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5EE92F8-36D2-464C-A1D3-238CCAA861F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532910" y="426218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Oval 245">
              <a:extLst>
                <a:ext uri="{FF2B5EF4-FFF2-40B4-BE49-F238E27FC236}">
                  <a16:creationId xmlns:a16="http://schemas.microsoft.com/office/drawing/2014/main" id="{95F52FF1-04AF-8B48-8199-07A44852E4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89887" y="418598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691BB594-AC3F-DF48-8AA7-BC9AF5C8261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26975" y="5372956"/>
              <a:ext cx="255600" cy="2556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C337DAA-3261-8C42-B6B4-B4A44E6086B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879805" y="5372956"/>
              <a:ext cx="255600" cy="2556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0" name="Oval 245">
              <a:extLst>
                <a:ext uri="{FF2B5EF4-FFF2-40B4-BE49-F238E27FC236}">
                  <a16:creationId xmlns:a16="http://schemas.microsoft.com/office/drawing/2014/main" id="{66F6073E-73D1-4848-B357-85C3FCB55C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852294" y="562368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91" name="Oval 245">
              <a:extLst>
                <a:ext uri="{FF2B5EF4-FFF2-40B4-BE49-F238E27FC236}">
                  <a16:creationId xmlns:a16="http://schemas.microsoft.com/office/drawing/2014/main" id="{1074E7D8-4654-3D4C-8F71-BE53A0AD81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119407" y="562368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Content Placeholder 2">
                <a:extLst>
                  <a:ext uri="{FF2B5EF4-FFF2-40B4-BE49-F238E27FC236}">
                    <a16:creationId xmlns:a16="http://schemas.microsoft.com/office/drawing/2014/main" id="{DDEB83C1-0E2C-E84D-9536-FBFF670B884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7362" y="3565153"/>
                <a:ext cx="5014365" cy="122895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Isolator, based on the circulator</a:t>
                </a:r>
              </a:p>
              <a:p>
                <a:pPr lvl="1"/>
                <a:r>
                  <a:rPr lang="en-US" kern="0" dirty="0"/>
                  <a:t>Terminating, e.g., port 3 internally results in a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kern="0" dirty="0"/>
                  <a:t>-port, called </a:t>
                </a:r>
                <a:r>
                  <a:rPr lang="en-US" kern="0" dirty="0">
                    <a:solidFill>
                      <a:srgbClr val="FF0000"/>
                    </a:solidFill>
                  </a:rPr>
                  <a:t>isolator</a:t>
                </a:r>
              </a:p>
            </p:txBody>
          </p:sp>
        </mc:Choice>
        <mc:Fallback xmlns="">
          <p:sp>
            <p:nvSpPr>
              <p:cNvPr id="99" name="Content Placeholder 2">
                <a:extLst>
                  <a:ext uri="{FF2B5EF4-FFF2-40B4-BE49-F238E27FC236}">
                    <a16:creationId xmlns:a16="http://schemas.microsoft.com/office/drawing/2014/main" id="{DDEB83C1-0E2C-E84D-9536-FBFF670B88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7362" y="3565153"/>
                <a:ext cx="5014365" cy="1228959"/>
              </a:xfrm>
              <a:prstGeom prst="rect">
                <a:avLst/>
              </a:prstGeom>
              <a:blipFill>
                <a:blip r:embed="rId23"/>
                <a:stretch>
                  <a:fillRect l="-1515" t="-7143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1C222A6-7CAC-F44D-A49B-B7C6A44E9B6F}"/>
                  </a:ext>
                </a:extLst>
              </p:cNvPr>
              <p:cNvSpPr txBox="1"/>
              <p:nvPr/>
            </p:nvSpPr>
            <p:spPr>
              <a:xfrm>
                <a:off x="8390198" y="4585072"/>
                <a:ext cx="1725262" cy="6586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1C222A6-7CAC-F44D-A49B-B7C6A44E9B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198" y="4585072"/>
                <a:ext cx="1725262" cy="65862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2793000-CE39-724C-873C-D15E95F941F5}"/>
                  </a:ext>
                </a:extLst>
              </p:cNvPr>
              <p:cNvSpPr txBox="1"/>
              <p:nvPr/>
            </p:nvSpPr>
            <p:spPr>
              <a:xfrm>
                <a:off x="10360797" y="4775884"/>
                <a:ext cx="8208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2793000-CE39-724C-873C-D15E95F94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0797" y="4775884"/>
                <a:ext cx="820801" cy="276999"/>
              </a:xfrm>
              <a:prstGeom prst="rect">
                <a:avLst/>
              </a:prstGeom>
              <a:blipFill>
                <a:blip r:embed="rId25"/>
                <a:stretch>
                  <a:fillRect l="-7692" r="-153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5" name="Group 114">
            <a:extLst>
              <a:ext uri="{FF2B5EF4-FFF2-40B4-BE49-F238E27FC236}">
                <a16:creationId xmlns:a16="http://schemas.microsoft.com/office/drawing/2014/main" id="{65871655-6552-6D48-BD44-C1D4EBFAD4AD}"/>
              </a:ext>
            </a:extLst>
          </p:cNvPr>
          <p:cNvGrpSpPr/>
          <p:nvPr/>
        </p:nvGrpSpPr>
        <p:grpSpPr>
          <a:xfrm>
            <a:off x="7830353" y="5271492"/>
            <a:ext cx="3180406" cy="909970"/>
            <a:chOff x="7830353" y="5271492"/>
            <a:chExt cx="3180406" cy="909970"/>
          </a:xfrm>
        </p:grpSpPr>
        <p:sp>
          <p:nvSpPr>
            <p:cNvPr id="103" name="Rectangle 52">
              <a:extLst>
                <a:ext uri="{FF2B5EF4-FFF2-40B4-BE49-F238E27FC236}">
                  <a16:creationId xmlns:a16="http://schemas.microsoft.com/office/drawing/2014/main" id="{5B24ED6E-224D-874F-A254-CDB49E671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1872" y="5461462"/>
              <a:ext cx="1080000" cy="720000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04" name="Text Box 14">
              <a:extLst>
                <a:ext uri="{FF2B5EF4-FFF2-40B4-BE49-F238E27FC236}">
                  <a16:creationId xmlns:a16="http://schemas.microsoft.com/office/drawing/2014/main" id="{A93B9CF1-7500-F044-976B-515D13EFE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7966" y="5271492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05" name="Text Box 15">
              <a:extLst>
                <a:ext uri="{FF2B5EF4-FFF2-40B4-BE49-F238E27FC236}">
                  <a16:creationId xmlns:a16="http://schemas.microsoft.com/office/drawing/2014/main" id="{A1FA309A-BDA9-FC4E-81E4-41574D5CEC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47347" y="5278347"/>
              <a:ext cx="70578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106" name="Straight Arrow Connector 36">
              <a:extLst>
                <a:ext uri="{FF2B5EF4-FFF2-40B4-BE49-F238E27FC236}">
                  <a16:creationId xmlns:a16="http://schemas.microsoft.com/office/drawing/2014/main" id="{4923BB71-AE4C-3744-9BB7-2B6CF1DD31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36671" y="5810565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TextBox 44">
                  <a:extLst>
                    <a:ext uri="{FF2B5EF4-FFF2-40B4-BE49-F238E27FC236}">
                      <a16:creationId xmlns:a16="http://schemas.microsoft.com/office/drawing/2014/main" id="{EADC780C-37A8-014D-A1B5-DB72D401AE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830353" y="5390341"/>
                  <a:ext cx="458202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107" name="TextBox 44">
                  <a:extLst>
                    <a:ext uri="{FF2B5EF4-FFF2-40B4-BE49-F238E27FC236}">
                      <a16:creationId xmlns:a16="http://schemas.microsoft.com/office/drawing/2014/main" id="{EADC780C-37A8-014D-A1B5-DB72D401AE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830353" y="5390341"/>
                  <a:ext cx="458202" cy="362984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49">
                  <a:extLst>
                    <a:ext uri="{FF2B5EF4-FFF2-40B4-BE49-F238E27FC236}">
                      <a16:creationId xmlns:a16="http://schemas.microsoft.com/office/drawing/2014/main" id="{8EAAB9C5-677E-6541-BE86-1E155057B87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41559" y="5424186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108" name="TextBox 49">
                  <a:extLst>
                    <a:ext uri="{FF2B5EF4-FFF2-40B4-BE49-F238E27FC236}">
                      <a16:creationId xmlns:a16="http://schemas.microsoft.com/office/drawing/2014/main" id="{8EAAB9C5-677E-6541-BE86-1E155057B8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541559" y="5424186"/>
                  <a:ext cx="453009" cy="362984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9" name="Oval 245">
              <a:extLst>
                <a:ext uri="{FF2B5EF4-FFF2-40B4-BE49-F238E27FC236}">
                  <a16:creationId xmlns:a16="http://schemas.microsoft.com/office/drawing/2014/main" id="{F2F5539A-10E7-934A-A34D-35825ACF48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26508" y="577726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0" name="Line 7">
              <a:extLst>
                <a:ext uri="{FF2B5EF4-FFF2-40B4-BE49-F238E27FC236}">
                  <a16:creationId xmlns:a16="http://schemas.microsoft.com/office/drawing/2014/main" id="{11130C6C-3B17-0447-958C-A91627DC0A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73846" y="5815934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11" name="Line 7">
              <a:extLst>
                <a:ext uri="{FF2B5EF4-FFF2-40B4-BE49-F238E27FC236}">
                  <a16:creationId xmlns:a16="http://schemas.microsoft.com/office/drawing/2014/main" id="{5CF4EF60-CF89-2F4C-B8A5-4FE51B7158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21821" y="5819546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12" name="Oval 245">
              <a:extLst>
                <a:ext uri="{FF2B5EF4-FFF2-40B4-BE49-F238E27FC236}">
                  <a16:creationId xmlns:a16="http://schemas.microsoft.com/office/drawing/2014/main" id="{EAD4B37C-45ED-584C-9388-977385F491C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443647" y="578238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13" name="Straight Arrow Connector 39">
              <a:extLst>
                <a:ext uri="{FF2B5EF4-FFF2-40B4-BE49-F238E27FC236}">
                  <a16:creationId xmlns:a16="http://schemas.microsoft.com/office/drawing/2014/main" id="{96A2D2FF-5F3C-8647-B5C3-E2AC14D833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525370" y="5815934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4" name="Line 7">
              <a:extLst>
                <a:ext uri="{FF2B5EF4-FFF2-40B4-BE49-F238E27FC236}">
                  <a16:creationId xmlns:a16="http://schemas.microsoft.com/office/drawing/2014/main" id="{44E86989-CA6C-8946-A096-390CEDD3DE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66012" y="5816954"/>
              <a:ext cx="72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072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/>
      <p:bldP spid="100" grpId="0" animBg="1"/>
      <p:bldP spid="10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F4E1-843C-2A4F-96AD-3C4ED6ABD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(5)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BDC9A90-C55B-E643-AF29-40C9712784F8}"/>
              </a:ext>
            </a:extLst>
          </p:cNvPr>
          <p:cNvGraphicFramePr>
            <a:graphicFrameLocks noGrp="1"/>
          </p:cNvGraphicFramePr>
          <p:nvPr/>
        </p:nvGraphicFramePr>
        <p:xfrm>
          <a:off x="2908385" y="2046420"/>
          <a:ext cx="595277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325">
                  <a:extLst>
                    <a:ext uri="{9D8B030D-6E8A-4147-A177-3AD203B41FA5}">
                      <a16:colId xmlns:a16="http://schemas.microsoft.com/office/drawing/2014/main" val="1774728046"/>
                    </a:ext>
                  </a:extLst>
                </a:gridCol>
                <a:gridCol w="576075">
                  <a:extLst>
                    <a:ext uri="{9D8B030D-6E8A-4147-A177-3AD203B41FA5}">
                      <a16:colId xmlns:a16="http://schemas.microsoft.com/office/drawing/2014/main" val="2691694752"/>
                    </a:ext>
                  </a:extLst>
                </a:gridCol>
                <a:gridCol w="2880376">
                  <a:extLst>
                    <a:ext uri="{9D8B030D-6E8A-4147-A177-3AD203B41FA5}">
                      <a16:colId xmlns:a16="http://schemas.microsoft.com/office/drawing/2014/main" val="12562334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algn="ctr"/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Prompts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457200"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457200"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Possible Answers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215222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 algn="l">
                        <a:buFont typeface="+mj-lt"/>
                        <a:buAutoNum type="alphaUcPeriod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matched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S_ii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S_ij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402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 algn="l">
                        <a:buFont typeface="+mj-lt"/>
                        <a:buAutoNum type="alphaUcPeriod" startAt="2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symmetric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2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(S*)ˆT = (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87926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 algn="l">
                        <a:buFont typeface="+mj-lt"/>
                        <a:buAutoNum type="alphaUcPeriod" startAt="3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reciprocal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C5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3"/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S_ij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S_ji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S_ii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S_jj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1273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 algn="l">
                        <a:buFont typeface="+mj-lt"/>
                        <a:buAutoNum type="alphaUcPeriod" startAt="4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passive and lossless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D2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4"/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S_ii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0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8558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 algn="l">
                        <a:buFont typeface="+mj-lt"/>
                        <a:buAutoNum type="alphaUcPeriod" startAt="5"/>
                      </a:pP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5"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Gamma = +j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6814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l"/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457200"/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6"/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S_ij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S_ji</a:t>
                      </a:r>
                      <a:endParaRPr lang="en-CH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537041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D0C3E9D3-7168-714D-9C21-4B7A6860E7BC}"/>
              </a:ext>
            </a:extLst>
          </p:cNvPr>
          <p:cNvSpPr/>
          <p:nvPr/>
        </p:nvSpPr>
        <p:spPr bwMode="auto">
          <a:xfrm>
            <a:off x="5443115" y="2405590"/>
            <a:ext cx="499265" cy="1522675"/>
          </a:xfrm>
          <a:prstGeom prst="rect">
            <a:avLst/>
          </a:prstGeom>
          <a:solidFill>
            <a:schemeClr val="bg1">
              <a:alpha val="5037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3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F4E1-843C-2A4F-96AD-3C4ED6ABD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8592B-69EB-124C-8E2A-00FC88F1F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895" y="3236976"/>
            <a:ext cx="10698305" cy="2957186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/>
              <a:t>Mark all correct answers for the S-parameters of a 2-port RF network</a:t>
            </a:r>
            <a:endParaRPr lang="en-CH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a_1 and b_1 are independent parameters </a:t>
            </a:r>
            <a:endParaRPr lang="en-CH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S_11 is the input reflection coefficient</a:t>
            </a:r>
            <a:r>
              <a:rPr lang="en-CH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a_1 and a_2 are the incident waves at port 1 and port 2, respectively.</a:t>
            </a:r>
            <a:r>
              <a:rPr lang="en-CH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b_1 and b_2 are the transmitted waves between port 1 and port 2, and vice versa.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S_21 and S_12 are the forward and reverse transmission gains.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H" dirty="0"/>
              <a:t>T</a:t>
            </a:r>
            <a:r>
              <a:rPr lang="en-US" dirty="0"/>
              <a:t>o characterize the S-parameters at port 2, port 1 needs to be terminated </a:t>
            </a:r>
            <a:br>
              <a:rPr lang="en-US" dirty="0"/>
            </a:br>
            <a:r>
              <a:rPr lang="en-US" dirty="0"/>
              <a:t>in its characteristic port impedance.</a:t>
            </a:r>
            <a:endParaRPr lang="en-CH" dirty="0"/>
          </a:p>
          <a:p>
            <a:pPr lvl="1"/>
            <a:endParaRPr lang="en-CH" dirty="0"/>
          </a:p>
          <a:p>
            <a:pPr lvl="1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8123EE3-CC75-4940-99BF-87D561B15541}"/>
              </a:ext>
            </a:extLst>
          </p:cNvPr>
          <p:cNvGrpSpPr/>
          <p:nvPr/>
        </p:nvGrpSpPr>
        <p:grpSpPr>
          <a:xfrm>
            <a:off x="4367775" y="1431940"/>
            <a:ext cx="2885022" cy="1356925"/>
            <a:chOff x="8822755" y="3933797"/>
            <a:chExt cx="2885022" cy="135692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07332E4-7330-A34B-A8E7-0ED7421F236B}"/>
                </a:ext>
              </a:extLst>
            </p:cNvPr>
            <p:cNvSpPr/>
            <p:nvPr/>
          </p:nvSpPr>
          <p:spPr bwMode="auto">
            <a:xfrm>
              <a:off x="9499317" y="4623167"/>
              <a:ext cx="324000" cy="2520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D4FE41B-EFAE-AA4F-81D3-41B8F1ABBE7F}"/>
                </a:ext>
              </a:extLst>
            </p:cNvPr>
            <p:cNvCxnSpPr/>
            <p:nvPr/>
          </p:nvCxnSpPr>
          <p:spPr bwMode="auto">
            <a:xfrm>
              <a:off x="9499317" y="4299850"/>
              <a:ext cx="0" cy="898634"/>
            </a:xfrm>
            <a:prstGeom prst="lin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E43B356-910A-174E-A7D1-04CCE223A2B2}"/>
                </a:ext>
              </a:extLst>
            </p:cNvPr>
            <p:cNvCxnSpPr/>
            <p:nvPr/>
          </p:nvCxnSpPr>
          <p:spPr bwMode="auto">
            <a:xfrm>
              <a:off x="8822755" y="4597767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FA2128D-D8F6-D84C-9E7F-BB6A09B1574A}"/>
                </a:ext>
              </a:extLst>
            </p:cNvPr>
            <p:cNvCxnSpPr/>
            <p:nvPr/>
          </p:nvCxnSpPr>
          <p:spPr bwMode="auto">
            <a:xfrm>
              <a:off x="8822755" y="49191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3FE8FA5-3992-774F-867D-1BF0D6F9F2F2}"/>
                    </a:ext>
                  </a:extLst>
                </p:cNvPr>
                <p:cNvSpPr txBox="1"/>
                <p:nvPr/>
              </p:nvSpPr>
              <p:spPr>
                <a:xfrm>
                  <a:off x="8886483" y="4957810"/>
                  <a:ext cx="446468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C4CA8CFF-ABCF-8C4C-BD55-B3AAB8E74E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6483" y="4957810"/>
                  <a:ext cx="446468" cy="33291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708CD61-4BEE-804F-9203-83927CEAD553}"/>
                    </a:ext>
                  </a:extLst>
                </p:cNvPr>
                <p:cNvSpPr txBox="1"/>
                <p:nvPr/>
              </p:nvSpPr>
              <p:spPr>
                <a:xfrm>
                  <a:off x="8861247" y="4205352"/>
                  <a:ext cx="449674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9163C22-F494-D842-9B51-064F9B71EC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61247" y="4205352"/>
                  <a:ext cx="449674" cy="33291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A0064CC-17F0-864A-A03B-03BD4C9AE5BB}"/>
                </a:ext>
              </a:extLst>
            </p:cNvPr>
            <p:cNvSpPr/>
            <p:nvPr/>
          </p:nvSpPr>
          <p:spPr bwMode="auto">
            <a:xfrm>
              <a:off x="10723317" y="4623167"/>
              <a:ext cx="324000" cy="2520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9BA685F-CF09-794A-8428-CB23BFB9C3CD}"/>
                </a:ext>
              </a:extLst>
            </p:cNvPr>
            <p:cNvCxnSpPr/>
            <p:nvPr/>
          </p:nvCxnSpPr>
          <p:spPr bwMode="auto">
            <a:xfrm>
              <a:off x="11050003" y="4291405"/>
              <a:ext cx="0" cy="898634"/>
            </a:xfrm>
            <a:prstGeom prst="lin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DEDE6D7-AE23-EF4C-A2B8-0452F8ECF23D}"/>
                </a:ext>
              </a:extLst>
            </p:cNvPr>
            <p:cNvCxnSpPr/>
            <p:nvPr/>
          </p:nvCxnSpPr>
          <p:spPr bwMode="auto">
            <a:xfrm>
              <a:off x="11197581" y="4597767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2F6D447-B161-FA43-9075-5CB37DBCB89D}"/>
                </a:ext>
              </a:extLst>
            </p:cNvPr>
            <p:cNvCxnSpPr/>
            <p:nvPr/>
          </p:nvCxnSpPr>
          <p:spPr bwMode="auto">
            <a:xfrm>
              <a:off x="11197581" y="49191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B3AF817-12B5-764F-9BE0-527F2677BC5A}"/>
                    </a:ext>
                  </a:extLst>
                </p:cNvPr>
                <p:cNvSpPr txBox="1"/>
                <p:nvPr/>
              </p:nvSpPr>
              <p:spPr>
                <a:xfrm>
                  <a:off x="11261309" y="4957810"/>
                  <a:ext cx="446468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A26077C-5809-5347-BB1E-16AAB235A1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61309" y="4957810"/>
                  <a:ext cx="446468" cy="33291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1848035-1A7C-A145-8EFD-4FC258358C8B}"/>
                    </a:ext>
                  </a:extLst>
                </p:cNvPr>
                <p:cNvSpPr txBox="1"/>
                <p:nvPr/>
              </p:nvSpPr>
              <p:spPr>
                <a:xfrm>
                  <a:off x="11236073" y="4205352"/>
                  <a:ext cx="449674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F6D53E6-7F73-294E-9AB7-9C323A23CE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073" y="4205352"/>
                  <a:ext cx="449674" cy="33291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CCE87897-FFAE-2542-9D1B-FD34D4609D64}"/>
                    </a:ext>
                  </a:extLst>
                </p:cNvPr>
                <p:cNvSpPr/>
                <p:nvPr/>
              </p:nvSpPr>
              <p:spPr bwMode="auto">
                <a:xfrm>
                  <a:off x="9819786" y="4474542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 xmlns:m="http://schemas.openxmlformats.org/officeDocument/2006/math">
                      <m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kumimoji="0" lang="en-US" sz="2000" b="0" u="none" strike="noStrike" cap="none" normalizeH="0" baseline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charset="0"/>
                    </a:rPr>
                    <a:t>-port</a:t>
                  </a:r>
                </a:p>
              </p:txBody>
            </p:sp>
          </mc:Choice>
          <mc:Fallback xmlns=""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D0351FCC-ABC5-E645-8167-B0057954C1C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19786" y="4474542"/>
                  <a:ext cx="900000" cy="540000"/>
                </a:xfrm>
                <a:prstGeom prst="rect">
                  <a:avLst/>
                </a:prstGeom>
                <a:blipFill>
                  <a:blip r:embed="rId6"/>
                  <a:stretch>
                    <a:fillRect r="-2703" b="-2174"/>
                  </a:stretch>
                </a:blip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 Box 14">
              <a:extLst>
                <a:ext uri="{FF2B5EF4-FFF2-40B4-BE49-F238E27FC236}">
                  <a16:creationId xmlns:a16="http://schemas.microsoft.com/office/drawing/2014/main" id="{2B82F02C-17C5-0B46-90A0-AD4620EF97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5454" y="3933797"/>
              <a:ext cx="731758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1" name="Text Box 14">
              <a:extLst>
                <a:ext uri="{FF2B5EF4-FFF2-40B4-BE49-F238E27FC236}">
                  <a16:creationId xmlns:a16="http://schemas.microsoft.com/office/drawing/2014/main" id="{915ED436-6208-2C43-84AD-B6B7A96E8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70194" y="3933797"/>
              <a:ext cx="731758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23" name="Multiply 22">
            <a:extLst>
              <a:ext uri="{FF2B5EF4-FFF2-40B4-BE49-F238E27FC236}">
                <a16:creationId xmlns:a16="http://schemas.microsoft.com/office/drawing/2014/main" id="{AC867436-C3CC-5148-9B90-321426FA9D11}"/>
              </a:ext>
            </a:extLst>
          </p:cNvPr>
          <p:cNvSpPr>
            <a:spLocks noChangeAspect="1"/>
          </p:cNvSpPr>
          <p:nvPr/>
        </p:nvSpPr>
        <p:spPr bwMode="auto">
          <a:xfrm>
            <a:off x="1103350" y="400507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" name="Multiply 23">
            <a:extLst>
              <a:ext uri="{FF2B5EF4-FFF2-40B4-BE49-F238E27FC236}">
                <a16:creationId xmlns:a16="http://schemas.microsoft.com/office/drawing/2014/main" id="{2F6A27EB-102A-7143-BBD5-848CF5244696}"/>
              </a:ext>
            </a:extLst>
          </p:cNvPr>
          <p:cNvSpPr>
            <a:spLocks noChangeAspect="1"/>
          </p:cNvSpPr>
          <p:nvPr/>
        </p:nvSpPr>
        <p:spPr bwMode="auto">
          <a:xfrm>
            <a:off x="1103350" y="4340721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Multiply 24">
            <a:extLst>
              <a:ext uri="{FF2B5EF4-FFF2-40B4-BE49-F238E27FC236}">
                <a16:creationId xmlns:a16="http://schemas.microsoft.com/office/drawing/2014/main" id="{6BDEDFC5-DE92-5744-9137-348B9E433737}"/>
              </a:ext>
            </a:extLst>
          </p:cNvPr>
          <p:cNvSpPr>
            <a:spLocks noChangeAspect="1"/>
          </p:cNvSpPr>
          <p:nvPr/>
        </p:nvSpPr>
        <p:spPr bwMode="auto">
          <a:xfrm>
            <a:off x="1103350" y="500149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Multiply 25">
            <a:extLst>
              <a:ext uri="{FF2B5EF4-FFF2-40B4-BE49-F238E27FC236}">
                <a16:creationId xmlns:a16="http://schemas.microsoft.com/office/drawing/2014/main" id="{64F13132-053A-8943-93B3-64669B3FECFA}"/>
              </a:ext>
            </a:extLst>
          </p:cNvPr>
          <p:cNvSpPr>
            <a:spLocks noChangeAspect="1"/>
          </p:cNvSpPr>
          <p:nvPr/>
        </p:nvSpPr>
        <p:spPr bwMode="auto">
          <a:xfrm>
            <a:off x="1103350" y="5337141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44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F0A62A-1363-E448-9837-30F2E22C746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F0A62A-1363-E448-9837-30F2E22C74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45C87-4FE6-4040-87BF-8E0278992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473" y="971080"/>
            <a:ext cx="9289583" cy="5376700"/>
          </a:xfrm>
        </p:spPr>
        <p:txBody>
          <a:bodyPr/>
          <a:lstStyle/>
          <a:p>
            <a:r>
              <a:rPr lang="en-US" dirty="0"/>
              <a:t>Ideal directional coupler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3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Operating at the center frequency</a:t>
            </a:r>
          </a:p>
          <a:p>
            <a:pPr lvl="1"/>
            <a:r>
              <a:rPr lang="en-US" dirty="0"/>
              <a:t>Figures of merit (ideal, lossless):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Coupling factor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Insertion loss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Coupling loss</a:t>
            </a:r>
          </a:p>
          <a:p>
            <a:pPr lvl="1"/>
            <a:r>
              <a:rPr lang="en-US" dirty="0"/>
              <a:t>Coupler with losses, imperfections, etc.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Isolation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Directivity</a:t>
            </a:r>
          </a:p>
          <a:p>
            <a:pPr marL="914400" lvl="2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183635-8277-D945-8BBB-10806C7B3502}"/>
                  </a:ext>
                </a:extLst>
              </p:cNvPr>
              <p:cNvSpPr txBox="1"/>
              <p:nvPr/>
            </p:nvSpPr>
            <p:spPr>
              <a:xfrm>
                <a:off x="186752" y="1393596"/>
                <a:ext cx="6957719" cy="182503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183635-8277-D945-8BBB-10806C7B3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52" y="1393596"/>
                <a:ext cx="6957719" cy="18250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CBA34C-C917-274E-989D-F0CFCDD51669}"/>
                  </a:ext>
                </a:extLst>
              </p:cNvPr>
              <p:cNvSpPr txBox="1"/>
              <p:nvPr/>
            </p:nvSpPr>
            <p:spPr>
              <a:xfrm>
                <a:off x="6864100" y="1013439"/>
                <a:ext cx="5222670" cy="4394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</a:rPr>
                  <a:t>coupling coefficient: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; 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CBA34C-C917-274E-989D-F0CFCDD516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4100" y="1013439"/>
                <a:ext cx="5222670" cy="439479"/>
              </a:xfrm>
              <a:prstGeom prst="rect">
                <a:avLst/>
              </a:prstGeom>
              <a:blipFill>
                <a:blip r:embed="rId4"/>
                <a:stretch>
                  <a:fillRect l="-2670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4AAAC299-F293-DC4D-BB8D-347824975915}"/>
              </a:ext>
            </a:extLst>
          </p:cNvPr>
          <p:cNvGrpSpPr/>
          <p:nvPr/>
        </p:nvGrpSpPr>
        <p:grpSpPr>
          <a:xfrm>
            <a:off x="7249000" y="1665940"/>
            <a:ext cx="4700484" cy="1448029"/>
            <a:chOff x="7439872" y="4812856"/>
            <a:chExt cx="4700484" cy="1448029"/>
          </a:xfrm>
        </p:grpSpPr>
        <p:sp>
          <p:nvSpPr>
            <p:cNvPr id="7" name="Rectangle 52">
              <a:extLst>
                <a:ext uri="{FF2B5EF4-FFF2-40B4-BE49-F238E27FC236}">
                  <a16:creationId xmlns:a16="http://schemas.microsoft.com/office/drawing/2014/main" id="{97BD0DD6-F38A-9548-A1B8-5AF9F3238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3232" y="5080415"/>
              <a:ext cx="1440000" cy="900000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AF478F52-6902-BA48-8419-683D1165F8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87982" y="4826461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9" name="Text Box 15">
              <a:extLst>
                <a:ext uri="{FF2B5EF4-FFF2-40B4-BE49-F238E27FC236}">
                  <a16:creationId xmlns:a16="http://schemas.microsoft.com/office/drawing/2014/main" id="{C10E5FBC-0135-7E4D-9711-A587B0EC64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60772" y="4812856"/>
              <a:ext cx="70578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10" name="Straight Arrow Connector 36">
              <a:extLst>
                <a:ext uri="{FF2B5EF4-FFF2-40B4-BE49-F238E27FC236}">
                  <a16:creationId xmlns:a16="http://schemas.microsoft.com/office/drawing/2014/main" id="{113A52D8-6F36-8E43-A57D-39C957D6D2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48816" y="5286470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3" name="Oval 245">
              <a:extLst>
                <a:ext uri="{FF2B5EF4-FFF2-40B4-BE49-F238E27FC236}">
                  <a16:creationId xmlns:a16="http://schemas.microsoft.com/office/drawing/2014/main" id="{EB20C2A5-A257-4149-8856-1EAFBA58EA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652053" y="525193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4" name="Line 7">
              <a:extLst>
                <a:ext uri="{FF2B5EF4-FFF2-40B4-BE49-F238E27FC236}">
                  <a16:creationId xmlns:a16="http://schemas.microsoft.com/office/drawing/2014/main" id="{FB99928C-E5DD-1F49-88B0-C157481D58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99391" y="528647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5" name="Line 7">
              <a:extLst>
                <a:ext uri="{FF2B5EF4-FFF2-40B4-BE49-F238E27FC236}">
                  <a16:creationId xmlns:a16="http://schemas.microsoft.com/office/drawing/2014/main" id="{8A4BDA8D-4D07-6E4D-B59F-99FB1DFE41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6209" y="5290128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6" name="Oval 245">
              <a:extLst>
                <a:ext uri="{FF2B5EF4-FFF2-40B4-BE49-F238E27FC236}">
                  <a16:creationId xmlns:a16="http://schemas.microsoft.com/office/drawing/2014/main" id="{7C8CCA19-1DC3-7443-8FA3-EE4310388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98035" y="525297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7" name="Straight Arrow Connector 39">
              <a:extLst>
                <a:ext uri="{FF2B5EF4-FFF2-40B4-BE49-F238E27FC236}">
                  <a16:creationId xmlns:a16="http://schemas.microsoft.com/office/drawing/2014/main" id="{865873FB-39B1-9E4D-B838-140B55F974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811032" y="5286470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8" name="Line 7">
              <a:extLst>
                <a:ext uri="{FF2B5EF4-FFF2-40B4-BE49-F238E27FC236}">
                  <a16:creationId xmlns:a16="http://schemas.microsoft.com/office/drawing/2014/main" id="{CE48C477-98C4-3242-81B0-033FE72D5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54904" y="5327983"/>
              <a:ext cx="642481" cy="4190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9" name="Line 7">
              <a:extLst>
                <a:ext uri="{FF2B5EF4-FFF2-40B4-BE49-F238E27FC236}">
                  <a16:creationId xmlns:a16="http://schemas.microsoft.com/office/drawing/2014/main" id="{F5A9735B-3929-FC49-B21B-44E57BFDC3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6943" y="578540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0" name="Oval 245">
              <a:extLst>
                <a:ext uri="{FF2B5EF4-FFF2-40B4-BE49-F238E27FC236}">
                  <a16:creationId xmlns:a16="http://schemas.microsoft.com/office/drawing/2014/main" id="{C7154631-23C5-4848-BEDF-9659679F15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98769" y="574825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1" name="Oval 245">
              <a:extLst>
                <a:ext uri="{FF2B5EF4-FFF2-40B4-BE49-F238E27FC236}">
                  <a16:creationId xmlns:a16="http://schemas.microsoft.com/office/drawing/2014/main" id="{DD3B0CC7-65CE-3B4F-BB2A-D4037251ABE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642183" y="574674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2" name="Line 7">
              <a:extLst>
                <a:ext uri="{FF2B5EF4-FFF2-40B4-BE49-F238E27FC236}">
                  <a16:creationId xmlns:a16="http://schemas.microsoft.com/office/drawing/2014/main" id="{200BA63F-7DE9-B942-ACE7-295D3C0630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89521" y="578540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3" name="Line 7">
              <a:extLst>
                <a:ext uri="{FF2B5EF4-FFF2-40B4-BE49-F238E27FC236}">
                  <a16:creationId xmlns:a16="http://schemas.microsoft.com/office/drawing/2014/main" id="{771D6EF3-DD8C-7842-93C4-FF64B25E45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6813" y="5286470"/>
              <a:ext cx="1440000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4" name="Line 7">
              <a:extLst>
                <a:ext uri="{FF2B5EF4-FFF2-40B4-BE49-F238E27FC236}">
                  <a16:creationId xmlns:a16="http://schemas.microsoft.com/office/drawing/2014/main" id="{EE1122E0-19D7-2740-8C44-621B960551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9521" y="5784844"/>
              <a:ext cx="1440000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5" name="Line 7">
              <a:extLst>
                <a:ext uri="{FF2B5EF4-FFF2-40B4-BE49-F238E27FC236}">
                  <a16:creationId xmlns:a16="http://schemas.microsoft.com/office/drawing/2014/main" id="{1B45E042-5130-904B-A56B-5D059B94B4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1193" y="5330907"/>
              <a:ext cx="642481" cy="4124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cxnSp>
          <p:nvCxnSpPr>
            <p:cNvPr id="26" name="Straight Arrow Connector 39">
              <a:extLst>
                <a:ext uri="{FF2B5EF4-FFF2-40B4-BE49-F238E27FC236}">
                  <a16:creationId xmlns:a16="http://schemas.microsoft.com/office/drawing/2014/main" id="{6D798FCC-1487-9940-9AC5-E31FEEB6F4D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806097" y="5784844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Straight Arrow Connector 39">
              <a:extLst>
                <a:ext uri="{FF2B5EF4-FFF2-40B4-BE49-F238E27FC236}">
                  <a16:creationId xmlns:a16="http://schemas.microsoft.com/office/drawing/2014/main" id="{6B1A9C32-DAF7-1545-A049-87A38ACE60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845229" y="5784844"/>
              <a:ext cx="488976" cy="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9" name="Line 7">
              <a:extLst>
                <a:ext uri="{FF2B5EF4-FFF2-40B4-BE49-F238E27FC236}">
                  <a16:creationId xmlns:a16="http://schemas.microsoft.com/office/drawing/2014/main" id="{31D1301D-44B0-B94C-ADD2-AE61D6677C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3920" y="528647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0" name="Line 7">
              <a:extLst>
                <a:ext uri="{FF2B5EF4-FFF2-40B4-BE49-F238E27FC236}">
                  <a16:creationId xmlns:a16="http://schemas.microsoft.com/office/drawing/2014/main" id="{FCEE994D-A1AC-EC4E-B207-4C1D71902F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97360" y="528647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1" name="Line 7">
              <a:extLst>
                <a:ext uri="{FF2B5EF4-FFF2-40B4-BE49-F238E27FC236}">
                  <a16:creationId xmlns:a16="http://schemas.microsoft.com/office/drawing/2014/main" id="{4B5E97AD-35EF-DD40-B024-D6B35EDCA7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97360" y="5784844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2" name="Line 7">
              <a:extLst>
                <a:ext uri="{FF2B5EF4-FFF2-40B4-BE49-F238E27FC236}">
                  <a16:creationId xmlns:a16="http://schemas.microsoft.com/office/drawing/2014/main" id="{B917CB5A-A46E-4445-BFB6-38F99CEDE8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553920" y="5784844"/>
              <a:ext cx="15606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3" name="Text Box 14">
              <a:extLst>
                <a:ext uri="{FF2B5EF4-FFF2-40B4-BE49-F238E27FC236}">
                  <a16:creationId xmlns:a16="http://schemas.microsoft.com/office/drawing/2014/main" id="{E9064E07-2912-D047-A8C6-DFB4E10491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1028" y="5921954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4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4" name="Text Box 15">
              <a:extLst>
                <a:ext uri="{FF2B5EF4-FFF2-40B4-BE49-F238E27FC236}">
                  <a16:creationId xmlns:a16="http://schemas.microsoft.com/office/drawing/2014/main" id="{B230F208-070D-5B44-AC05-8D8264D615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58118" y="5898935"/>
              <a:ext cx="70578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5" name="Text Box 14">
              <a:extLst>
                <a:ext uri="{FF2B5EF4-FFF2-40B4-BE49-F238E27FC236}">
                  <a16:creationId xmlns:a16="http://schemas.microsoft.com/office/drawing/2014/main" id="{F8C9C3E1-C510-9B40-AC00-2713917417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872" y="4970558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8000"/>
                  </a:solidFill>
                  <a:latin typeface="+mn-lt"/>
                </a:rPr>
                <a:t>input</a:t>
              </a:r>
              <a:endParaRPr lang="en-US" sz="1400" b="1" dirty="0">
                <a:solidFill>
                  <a:srgbClr val="008000"/>
                </a:solidFill>
                <a:latin typeface="+mn-lt"/>
              </a:endParaRPr>
            </a:p>
          </p:txBody>
        </p:sp>
        <p:sp>
          <p:nvSpPr>
            <p:cNvPr id="36" name="Text Box 14">
              <a:extLst>
                <a:ext uri="{FF2B5EF4-FFF2-40B4-BE49-F238E27FC236}">
                  <a16:creationId xmlns:a16="http://schemas.microsoft.com/office/drawing/2014/main" id="{CDECD428-03DD-904A-8B2E-A46D747E34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872" y="5791188"/>
              <a:ext cx="883777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00FF"/>
                  </a:solidFill>
                  <a:latin typeface="+mn-lt"/>
                </a:rPr>
                <a:t>isolated</a:t>
              </a:r>
              <a:endParaRPr lang="en-US" sz="1400" b="1" dirty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37" name="Text Box 14">
              <a:extLst>
                <a:ext uri="{FF2B5EF4-FFF2-40B4-BE49-F238E27FC236}">
                  <a16:creationId xmlns:a16="http://schemas.microsoft.com/office/drawing/2014/main" id="{2EDC9322-9540-6743-8A3F-5D371F202A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37311" y="4948912"/>
              <a:ext cx="1188274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00FF"/>
                  </a:solidFill>
                  <a:latin typeface="+mn-lt"/>
                </a:rPr>
                <a:t>transmitted</a:t>
              </a:r>
              <a:endParaRPr lang="en-US" sz="1400" b="1" dirty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38" name="Text Box 14">
              <a:extLst>
                <a:ext uri="{FF2B5EF4-FFF2-40B4-BE49-F238E27FC236}">
                  <a16:creationId xmlns:a16="http://schemas.microsoft.com/office/drawing/2014/main" id="{C0E2A11E-7C18-E74F-9EDC-019E5ADFD9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52082" y="5791188"/>
              <a:ext cx="1188274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00FF"/>
                  </a:solidFill>
                  <a:latin typeface="+mn-lt"/>
                </a:rPr>
                <a:t>coupled</a:t>
              </a:r>
              <a:endParaRPr lang="en-US" sz="1400" b="1" dirty="0">
                <a:solidFill>
                  <a:srgbClr val="0000FF"/>
                </a:solidFill>
                <a:latin typeface="+mn-lt"/>
              </a:endParaRP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53ABDFDC-756D-3D41-8CFD-497279EB2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574" y="3528954"/>
            <a:ext cx="3358306" cy="213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33CB474-3951-8846-B9C9-2B95EECDEA8F}"/>
                  </a:ext>
                </a:extLst>
              </p:cNvPr>
              <p:cNvSpPr txBox="1"/>
              <p:nvPr/>
            </p:nvSpPr>
            <p:spPr>
              <a:xfrm>
                <a:off x="2876090" y="3978134"/>
                <a:ext cx="3229730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𝑑𝐵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 [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33CB474-3951-8846-B9C9-2B95EECDE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6090" y="3978134"/>
                <a:ext cx="3229730" cy="256993"/>
              </a:xfrm>
              <a:prstGeom prst="rect">
                <a:avLst/>
              </a:prstGeom>
              <a:blipFill>
                <a:blip r:embed="rId6"/>
                <a:stretch>
                  <a:fillRect t="-9524" r="-392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D67A057-5B12-744E-82D4-9F0C14AA6E4D}"/>
                  </a:ext>
                </a:extLst>
              </p:cNvPr>
              <p:cNvSpPr txBox="1"/>
              <p:nvPr/>
            </p:nvSpPr>
            <p:spPr>
              <a:xfrm>
                <a:off x="2876090" y="4424106"/>
                <a:ext cx="2725041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 [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D67A057-5B12-744E-82D4-9F0C14AA6E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6090" y="4424106"/>
                <a:ext cx="2725041" cy="256993"/>
              </a:xfrm>
              <a:prstGeom prst="rect">
                <a:avLst/>
              </a:prstGeom>
              <a:blipFill>
                <a:blip r:embed="rId7"/>
                <a:stretch>
                  <a:fillRect l="-926" t="-9524" r="-185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B22363A-2D93-BF47-A901-11700AC88AEA}"/>
                  </a:ext>
                </a:extLst>
              </p:cNvPr>
              <p:cNvSpPr txBox="1"/>
              <p:nvPr/>
            </p:nvSpPr>
            <p:spPr>
              <a:xfrm>
                <a:off x="2830910" y="4811474"/>
                <a:ext cx="3250633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[1−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  [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B22363A-2D93-BF47-A901-11700AC88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910" y="4811474"/>
                <a:ext cx="3250633" cy="256993"/>
              </a:xfrm>
              <a:prstGeom prst="rect">
                <a:avLst/>
              </a:prstGeom>
              <a:blipFill>
                <a:blip r:embed="rId8"/>
                <a:stretch>
                  <a:fillRect l="-775" t="-4762" r="-1163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C82AF6-075E-9A4D-9DFD-F500D765FFB3}"/>
                  </a:ext>
                </a:extLst>
              </p:cNvPr>
              <p:cNvSpPr txBox="1"/>
              <p:nvPr/>
            </p:nvSpPr>
            <p:spPr>
              <a:xfrm>
                <a:off x="2410914" y="5587927"/>
                <a:ext cx="5415778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𝑑𝐵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=−10</m:t>
                          </m:r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𝑑𝐵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C82AF6-075E-9A4D-9DFD-F500D765F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0914" y="5587927"/>
                <a:ext cx="5415778" cy="256993"/>
              </a:xfrm>
              <a:prstGeom prst="rect">
                <a:avLst/>
              </a:prstGeom>
              <a:blipFill>
                <a:blip r:embed="rId9"/>
                <a:stretch>
                  <a:fillRect t="-9524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4D48C4D-9524-D241-B7C5-0900B1A96223}"/>
                  </a:ext>
                </a:extLst>
              </p:cNvPr>
              <p:cNvSpPr txBox="1"/>
              <p:nvPr/>
            </p:nvSpPr>
            <p:spPr>
              <a:xfrm>
                <a:off x="2353861" y="6006987"/>
                <a:ext cx="6178614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3,4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func>
                            <m:func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sub>
                                  </m:sSub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/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  [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𝑑𝐵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4D48C4D-9524-D241-B7C5-0900B1A96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3861" y="6006987"/>
                <a:ext cx="6178614" cy="256993"/>
              </a:xfrm>
              <a:prstGeom prst="rect">
                <a:avLst/>
              </a:prstGeom>
              <a:blipFill>
                <a:blip r:embed="rId10"/>
                <a:stretch>
                  <a:fillRect t="-4545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1A553AD-A25D-3B45-81EC-A467C4150F78}"/>
                  </a:ext>
                </a:extLst>
              </p:cNvPr>
              <p:cNvSpPr txBox="1"/>
              <p:nvPr/>
            </p:nvSpPr>
            <p:spPr>
              <a:xfrm>
                <a:off x="6347578" y="4477801"/>
                <a:ext cx="1146724" cy="5032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>
                    <a:latin typeface="Cambria Math" panose="02040503050406030204" pitchFamily="18" charset="0"/>
                  </a:rPr>
                  <a:t>no losses: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2,1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1A553AD-A25D-3B45-81EC-A467C4150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578" y="4477801"/>
                <a:ext cx="1146724" cy="503215"/>
              </a:xfrm>
              <a:prstGeom prst="rect">
                <a:avLst/>
              </a:prstGeom>
              <a:blipFill>
                <a:blip r:embed="rId11"/>
                <a:stretch>
                  <a:fillRect l="-9890" t="-12195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ight Brace 40">
            <a:extLst>
              <a:ext uri="{FF2B5EF4-FFF2-40B4-BE49-F238E27FC236}">
                <a16:creationId xmlns:a16="http://schemas.microsoft.com/office/drawing/2014/main" id="{33ED6CA8-5BCC-BD45-931D-041F3181255A}"/>
              </a:ext>
            </a:extLst>
          </p:cNvPr>
          <p:cNvSpPr/>
          <p:nvPr/>
        </p:nvSpPr>
        <p:spPr bwMode="auto">
          <a:xfrm>
            <a:off x="6021500" y="4432406"/>
            <a:ext cx="216650" cy="644361"/>
          </a:xfrm>
          <a:prstGeom prst="rightBrac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B9EFD30-DA9C-024B-9F94-867426E0D988}"/>
              </a:ext>
            </a:extLst>
          </p:cNvPr>
          <p:cNvSpPr txBox="1"/>
          <p:nvPr/>
        </p:nvSpPr>
        <p:spPr>
          <a:xfrm>
            <a:off x="8645337" y="5691676"/>
            <a:ext cx="29860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en.wikipedia.org</a:t>
            </a:r>
            <a:r>
              <a:rPr lang="en-US" sz="1400" dirty="0"/>
              <a:t>/wiki/</a:t>
            </a:r>
            <a:r>
              <a:rPr lang="en-US" sz="1400" dirty="0" err="1"/>
              <a:t>Power_dividers_and_directional_couplers</a:t>
            </a:r>
            <a:endParaRPr lang="en-US" sz="14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CB74151-149D-2D44-AA60-CAE14B7DCA23}"/>
              </a:ext>
            </a:extLst>
          </p:cNvPr>
          <p:cNvCxnSpPr>
            <a:cxnSpLocks/>
            <a:stCxn id="1026" idx="0"/>
            <a:endCxn id="1026" idx="2"/>
          </p:cNvCxnSpPr>
          <p:nvPr/>
        </p:nvCxnSpPr>
        <p:spPr bwMode="auto">
          <a:xfrm>
            <a:off x="10127727" y="3528954"/>
            <a:ext cx="0" cy="21379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846054F-C4A4-9D4C-8047-7EE961380FED}"/>
              </a:ext>
            </a:extLst>
          </p:cNvPr>
          <p:cNvSpPr txBox="1"/>
          <p:nvPr/>
        </p:nvSpPr>
        <p:spPr>
          <a:xfrm>
            <a:off x="9423552" y="5359091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double-symmetry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AFA3652-68D1-B84C-A440-36AD2B3FE6A6}"/>
              </a:ext>
            </a:extLst>
          </p:cNvPr>
          <p:cNvCxnSpPr>
            <a:cxnSpLocks/>
          </p:cNvCxnSpPr>
          <p:nvPr/>
        </p:nvCxnSpPr>
        <p:spPr bwMode="auto">
          <a:xfrm>
            <a:off x="8448574" y="4657960"/>
            <a:ext cx="335830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6881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3" grpId="0"/>
      <p:bldP spid="44" grpId="0"/>
      <p:bldP spid="45" grpId="0"/>
      <p:bldP spid="46" grpId="0"/>
      <p:bldP spid="41" grpId="0" animBg="1"/>
      <p:bldP spid="47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83DE3-EB1C-9A41-AAA6-E213F19C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S-Parameters in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8184EC-0489-414D-B50B-2BA8E25C16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In practice, </a:t>
                </a:r>
                <a:r>
                  <a:rPr lang="en-US" dirty="0">
                    <a:solidFill>
                      <a:srgbClr val="FF0000"/>
                    </a:solidFill>
                  </a:rPr>
                  <a:t>S-parameters are a function of the frequency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Some instruments or applications can also provide time-domain S-parameters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In most real-world practical situations, S-parameters are acquired by a measurement, e.g., characterization of a RF component or sub-system by a VNA.</a:t>
                </a:r>
              </a:p>
              <a:p>
                <a:pPr lvl="1"/>
                <a:r>
                  <a:rPr lang="en-US" dirty="0"/>
                  <a:t>By characterizing the DUT over  a range of frequencies,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dirty="0"/>
                  <a:t> in steps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Also, numerical RF analysis tools (</a:t>
                </a:r>
                <a:r>
                  <a:rPr lang="en-US" dirty="0" err="1"/>
                  <a:t>Qucs</a:t>
                </a:r>
                <a:r>
                  <a:rPr lang="en-US" dirty="0"/>
                  <a:t>, ADS, Microwave Office, etc.) </a:t>
                </a:r>
                <a:br>
                  <a:rPr lang="en-US" dirty="0"/>
                </a:br>
                <a:r>
                  <a:rPr lang="en-US" dirty="0"/>
                  <a:t>generate S-parameters through linear RF circuit / systems simulations.</a:t>
                </a:r>
              </a:p>
              <a:p>
                <a:pPr lvl="1"/>
                <a:r>
                  <a:rPr lang="en-US" dirty="0"/>
                  <a:t>Numerical EM software tools (CST, HFSS, etc.) and PCB tools (Cadence Allegro) </a:t>
                </a:r>
                <a:br>
                  <a:rPr lang="en-US" dirty="0"/>
                </a:br>
                <a:r>
                  <a:rPr lang="en-US" dirty="0"/>
                  <a:t>can also generate S-parameters 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Both application types, VNA measurements and RF/EM simulation software exchange S-parameters on a file basis</a:t>
                </a:r>
              </a:p>
              <a:p>
                <a:pPr lvl="1"/>
                <a:r>
                  <a:rPr lang="en-US" dirty="0"/>
                  <a:t>The </a:t>
                </a:r>
                <a:r>
                  <a:rPr lang="en-US" i="1" dirty="0" err="1"/>
                  <a:t>SnP</a:t>
                </a:r>
                <a:r>
                  <a:rPr lang="en-US" i="1" dirty="0"/>
                  <a:t> Touchstone </a:t>
                </a:r>
                <a:r>
                  <a:rPr lang="en-US" dirty="0"/>
                  <a:t>ASCII file format is de-facto the industry standard for S-parameters</a:t>
                </a:r>
              </a:p>
              <a:p>
                <a:pPr lvl="1"/>
                <a:r>
                  <a:rPr lang="en-US" dirty="0"/>
                  <a:t>Example </a:t>
                </a:r>
                <a:r>
                  <a:rPr lang="en-US" i="1" dirty="0"/>
                  <a:t>Touchstone s2p </a:t>
                </a:r>
                <a:r>
                  <a:rPr lang="en-US" dirty="0"/>
                  <a:t>file: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8184EC-0489-414D-B50B-2BA8E25C16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  <a:blipFill>
                <a:blip r:embed="rId2"/>
                <a:stretch>
                  <a:fillRect l="-719" t="-2410" r="-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653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14920</TotalTime>
  <Words>8234</Words>
  <Application>Microsoft Macintosh PowerPoint</Application>
  <PresentationFormat>Widescreen</PresentationFormat>
  <Paragraphs>1348</Paragraphs>
  <Slides>71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9" baseType="lpstr">
      <vt:lpstr>Arial</vt:lpstr>
      <vt:lpstr>Calibri</vt:lpstr>
      <vt:lpstr>Cambria Math</vt:lpstr>
      <vt:lpstr>Comic Sans MS</vt:lpstr>
      <vt:lpstr>Courier New</vt:lpstr>
      <vt:lpstr>Times New Roman</vt:lpstr>
      <vt:lpstr>Wingdings</vt:lpstr>
      <vt:lpstr>2_new-NLC</vt:lpstr>
      <vt:lpstr>2023 CAS course on “RF for Accelerators” RF Measurements  – Only Part 2 – </vt:lpstr>
      <vt:lpstr>Documentation &amp; Software Examples</vt:lpstr>
      <vt:lpstr>Summary Part 1</vt:lpstr>
      <vt:lpstr>S-Matrix Examples – 1-port</vt:lpstr>
      <vt:lpstr>S-Matrix Examples – 2-port</vt:lpstr>
      <vt:lpstr>S-Matrix Examples – 2-port</vt:lpstr>
      <vt:lpstr>S-Matrix Examples – 3-port</vt:lpstr>
      <vt:lpstr>S-Matrix Example – 4-port</vt:lpstr>
      <vt:lpstr>S-Parameters in Practice</vt:lpstr>
      <vt:lpstr>SnP Touchstone S-Parameter Files</vt:lpstr>
      <vt:lpstr>General n-Ports</vt:lpstr>
      <vt:lpstr>S-Parameter Summary</vt:lpstr>
      <vt:lpstr>Part IV: RF Measurement Methods</vt:lpstr>
      <vt:lpstr>RF Measurement Methods (1)</vt:lpstr>
      <vt:lpstr>Cathode Ray Tube (CRT) Oscilloscope</vt:lpstr>
      <vt:lpstr>Today: Digital Storage Oscilloscope (DSO)</vt:lpstr>
      <vt:lpstr>RF Measurements Methods (2)</vt:lpstr>
      <vt:lpstr>RF Measurements Methods (3)</vt:lpstr>
      <vt:lpstr>RF Measurements Methods (4)</vt:lpstr>
      <vt:lpstr>RF Signals &amp; Modulation, without Math!</vt:lpstr>
      <vt:lpstr>A (too) simple Radio Receiver</vt:lpstr>
      <vt:lpstr>The Super-Heterodyne Receiver</vt:lpstr>
      <vt:lpstr>The RF Mixer as Down-Converter</vt:lpstr>
      <vt:lpstr>Simplified Spectrum Analyzer</vt:lpstr>
      <vt:lpstr>Modern Spectrum (RF Signal) Analyzer</vt:lpstr>
      <vt:lpstr>Reflection (VSWR) Measurement</vt:lpstr>
      <vt:lpstr>How to measure S-Parameters?</vt:lpstr>
      <vt:lpstr>The Vector Network Analyzer (VNA)</vt:lpstr>
      <vt:lpstr>Fun with the VNA!</vt:lpstr>
      <vt:lpstr>VNA Calibration (1)</vt:lpstr>
      <vt:lpstr>VNA Calibration (2)</vt:lpstr>
      <vt:lpstr>RF Measurement Instrument Features</vt:lpstr>
      <vt:lpstr>Synthetic Pulse TD Measurements (1)</vt:lpstr>
      <vt:lpstr>Synthetic Pulse TD Measurements (2)</vt:lpstr>
      <vt:lpstr>An Example – Pillbox* 〖TM〗_010 Eigenmode </vt:lpstr>
      <vt:lpstr>Excite the Modes while Measuring S_11</vt:lpstr>
      <vt:lpstr>Measurement of Frequency and Q-value</vt:lpstr>
      <vt:lpstr>The Equivalent Circuit of a Resonant Mode</vt:lpstr>
      <vt:lpstr>Useful Formulas of the Equivalent Circuit</vt:lpstr>
      <vt:lpstr>The Quality Factor (Q-Factor)</vt:lpstr>
      <vt:lpstr>Q-factor from S_11 Measurement</vt:lpstr>
      <vt:lpstr>R∕Q Measurement – Slater’s Theorem</vt:lpstr>
      <vt:lpstr>R∕Q Measurement - Bead Pull Method</vt:lpstr>
      <vt:lpstr>Beam Coupling Impedance</vt:lpstr>
      <vt:lpstr>Stretched-Wire Z_∥ Measurement</vt:lpstr>
      <vt:lpstr>Summary</vt:lpstr>
      <vt:lpstr>Backup Slides</vt:lpstr>
      <vt:lpstr>Refresher: Some TL Equations (1)</vt:lpstr>
      <vt:lpstr>Refresher: Some TL Equations (2)</vt:lpstr>
      <vt:lpstr>Lossless Transmission-lines</vt:lpstr>
      <vt:lpstr>Lossless Transmission-lines</vt:lpstr>
      <vt:lpstr>Navigation in the Smith Chart (1)</vt:lpstr>
      <vt:lpstr>Navigation in the Smith Chart (2)</vt:lpstr>
      <vt:lpstr>Navigation in the Smith Chart (3)</vt:lpstr>
      <vt:lpstr>The Smith Chart – Basic Example (1)</vt:lpstr>
      <vt:lpstr>The Smith Chart – Basic Example (2)</vt:lpstr>
      <vt:lpstr>The Smith Chart – TL Transformer (1)</vt:lpstr>
      <vt:lpstr>The Smith Chart – TL Transformer (2)</vt:lpstr>
      <vt:lpstr>The Smith Chart – TL Transformer (3)</vt:lpstr>
      <vt:lpstr>Examples for Symmetry and Reciprocity</vt:lpstr>
      <vt:lpstr>Numerical lossless / lossy Examples</vt:lpstr>
      <vt:lpstr>Numerical lossless / lossy Examples</vt:lpstr>
      <vt:lpstr>Numerical lossless / lossy Examples</vt:lpstr>
      <vt:lpstr>T-Parameters</vt:lpstr>
      <vt:lpstr>ABCD-Parameters</vt:lpstr>
      <vt:lpstr>Quiz (1)</vt:lpstr>
      <vt:lpstr>Quiz (2)</vt:lpstr>
      <vt:lpstr>Quiz (3)</vt:lpstr>
      <vt:lpstr>Quiz (4)</vt:lpstr>
      <vt:lpstr>Quiz (5)</vt:lpstr>
      <vt:lpstr>Quiz (6)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1181</cp:revision>
  <dcterms:created xsi:type="dcterms:W3CDTF">2009-03-16T15:06:27Z</dcterms:created>
  <dcterms:modified xsi:type="dcterms:W3CDTF">2023-07-04T01:32:04Z</dcterms:modified>
</cp:coreProperties>
</file>